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C9F1-127F-475A-A160-87E96F5ED714}" type="datetimeFigureOut">
              <a:rPr lang="en-US" smtClean="0"/>
              <a:pPr/>
              <a:t>15/3/2016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FAC8-5034-4447-A111-DCA2448EE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C9F1-127F-475A-A160-87E96F5ED714}" type="datetimeFigureOut">
              <a:rPr lang="en-US" smtClean="0"/>
              <a:pPr/>
              <a:t>15/3/2016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FAC8-5034-4447-A111-DCA2448EE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C9F1-127F-475A-A160-87E96F5ED714}" type="datetimeFigureOut">
              <a:rPr lang="en-US" smtClean="0"/>
              <a:pPr/>
              <a:t>15/3/2016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FAC8-5034-4447-A111-DCA2448EE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C9F1-127F-475A-A160-87E96F5ED714}" type="datetimeFigureOut">
              <a:rPr lang="en-US" smtClean="0"/>
              <a:pPr/>
              <a:t>15/3/2016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FAC8-5034-4447-A111-DCA2448EE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C9F1-127F-475A-A160-87E96F5ED714}" type="datetimeFigureOut">
              <a:rPr lang="en-US" smtClean="0"/>
              <a:pPr/>
              <a:t>15/3/2016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FAC8-5034-4447-A111-DCA2448EE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C9F1-127F-475A-A160-87E96F5ED714}" type="datetimeFigureOut">
              <a:rPr lang="en-US" smtClean="0"/>
              <a:pPr/>
              <a:t>15/3/2016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FAC8-5034-4447-A111-DCA2448EE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C9F1-127F-475A-A160-87E96F5ED714}" type="datetimeFigureOut">
              <a:rPr lang="en-US" smtClean="0"/>
              <a:pPr/>
              <a:t>15/3/2016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FAC8-5034-4447-A111-DCA2448EE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C9F1-127F-475A-A160-87E96F5ED714}" type="datetimeFigureOut">
              <a:rPr lang="en-US" smtClean="0"/>
              <a:pPr/>
              <a:t>15/3/2016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FAC8-5034-4447-A111-DCA2448EE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C9F1-127F-475A-A160-87E96F5ED714}" type="datetimeFigureOut">
              <a:rPr lang="en-US" smtClean="0"/>
              <a:pPr/>
              <a:t>15/3/2016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FAC8-5034-4447-A111-DCA2448EE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C9F1-127F-475A-A160-87E96F5ED714}" type="datetimeFigureOut">
              <a:rPr lang="en-US" smtClean="0"/>
              <a:pPr/>
              <a:t>15/3/2016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FAC8-5034-4447-A111-DCA2448EE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C9F1-127F-475A-A160-87E96F5ED714}" type="datetimeFigureOut">
              <a:rPr lang="en-US" smtClean="0"/>
              <a:pPr/>
              <a:t>15/3/2016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FAC8-5034-4447-A111-DCA2448EE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8C9F1-127F-475A-A160-87E96F5ED714}" type="datetimeFigureOut">
              <a:rPr lang="en-US" smtClean="0"/>
              <a:pPr/>
              <a:t>15/3/2016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6FAC8-5034-4447-A111-DCA2448EE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12" Type="http://schemas.openxmlformats.org/officeDocument/2006/relationships/image" Target="../media/image80.png"/><Relationship Id="rId2" Type="http://schemas.openxmlformats.org/officeDocument/2006/relationships/image" Target="../media/image70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11" Type="http://schemas.openxmlformats.org/officeDocument/2006/relationships/image" Target="../media/image79.png"/><Relationship Id="rId5" Type="http://schemas.openxmlformats.org/officeDocument/2006/relationships/image" Target="../media/image73.png"/><Relationship Id="rId10" Type="http://schemas.openxmlformats.org/officeDocument/2006/relationships/image" Target="../media/image78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5.png"/><Relationship Id="rId7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20.png"/><Relationship Id="rId5" Type="http://schemas.openxmlformats.org/officeDocument/2006/relationships/image" Target="../media/image15.png"/><Relationship Id="rId10" Type="http://schemas.openxmlformats.org/officeDocument/2006/relationships/image" Target="../media/image19.png"/><Relationship Id="rId4" Type="http://schemas.openxmlformats.org/officeDocument/2006/relationships/image" Target="../media/image14.png"/><Relationship Id="rId9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2.gif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5" Type="http://schemas.openxmlformats.org/officeDocument/2006/relationships/image" Target="../media/image4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image.slidesharecdn.com/lecture22capacitance-120104003916-phpapp02/95/lecture22-capacitance-4-728.jpg?cb=132563888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5181600" y="5410200"/>
            <a:ext cx="3962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C is measured in the unit Farad ( F )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5943600"/>
            <a:ext cx="2406112" cy="68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0075" y="0"/>
            <a:ext cx="4733925" cy="22955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2673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Capacitor with a dielectric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0" y="533400"/>
            <a:ext cx="4191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If a dielectric material is placed between the plates of a charged capacitor its molecules become polarized and induce an electric field opposite to the capacitor electric field.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2057400"/>
            <a:ext cx="4038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capacitance of any capacitor regardless of its shape can be presented as:</a:t>
            </a:r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2895600"/>
            <a:ext cx="771525" cy="3048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371600" y="2819400"/>
            <a:ext cx="579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 is a geometric factor that has the dimensions of length.</a:t>
            </a:r>
            <a:endParaRPr lang="en-US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3200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For example for a parallel plates capacitor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1000" y="3200400"/>
            <a:ext cx="571500" cy="55245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0" y="381000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Faraday found that when a dielectric is inserted between the plates of a capacitor the voltage difference between them drops. Then the capacitance must have increased by some factor</a:t>
            </a: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4572000"/>
            <a:ext cx="904875" cy="304800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0" y="4876800"/>
            <a:ext cx="2933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For a parallel plates capacitor</a:t>
            </a:r>
            <a:endParaRPr lang="en-US" dirty="0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4800600"/>
            <a:ext cx="1819275" cy="552450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0" y="54102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 the presence of dielectric material the electric field for a point charge becomes</a:t>
            </a:r>
            <a:endParaRPr lang="en-US" dirty="0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5867400"/>
            <a:ext cx="1352550" cy="600075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2590800" y="5943600"/>
            <a:ext cx="2273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For a conducting plate</a:t>
            </a:r>
            <a:endParaRPr lang="en-US" dirty="0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5867400"/>
            <a:ext cx="819150" cy="552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rakeshkapoor.us/ClassNotes/HTMLFiles/Capacitance_14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2650" y="0"/>
            <a:ext cx="3181350" cy="220980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27027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Dielectrics and Gauss’ Law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0" y="457200"/>
            <a:ext cx="23358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For a conducting plate:</a:t>
            </a:r>
            <a:endParaRPr lang="en-US" dirty="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457200"/>
            <a:ext cx="1390650" cy="55245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0" y="1143000"/>
            <a:ext cx="1242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Gauss’ law:</a:t>
            </a:r>
            <a:endParaRPr lang="en-US" dirty="0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1066800"/>
            <a:ext cx="1704975" cy="561975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0" y="1676400"/>
            <a:ext cx="388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For charged parallel plates with dielectric as shown in the figure:</a:t>
            </a:r>
            <a:endParaRPr lang="en-US" dirty="0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1828800"/>
            <a:ext cx="1390650" cy="304800"/>
          </a:xfrm>
          <a:prstGeom prst="rect">
            <a:avLst/>
          </a:prstGeom>
          <a:noFill/>
        </p:spPr>
      </p:pic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2438400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Where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7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2514600"/>
            <a:ext cx="200025" cy="304800"/>
          </a:xfrm>
          <a:prstGeom prst="rect">
            <a:avLst/>
          </a:prstGeom>
          <a:noFill/>
        </p:spPr>
      </p:pic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1143000" y="2438400"/>
            <a:ext cx="609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is the negative charge due to the polarization of the dielectric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40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048000"/>
            <a:ext cx="1047750" cy="619125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1524000" y="3124200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But</a:t>
            </a:r>
            <a:endParaRPr lang="en-US" dirty="0"/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42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3048000"/>
            <a:ext cx="685800" cy="552450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3124200" y="3124200"/>
            <a:ext cx="3747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Effect of dielectric on the electric field</a:t>
            </a:r>
            <a:endParaRPr lang="en-US" dirty="0"/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44" name="Picture 1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886200"/>
            <a:ext cx="923925" cy="552450"/>
          </a:xfrm>
          <a:prstGeom prst="rect">
            <a:avLst/>
          </a:prstGeom>
          <a:noFill/>
        </p:spPr>
      </p:pic>
      <p:sp>
        <p:nvSpPr>
          <p:cNvPr id="26" name="Rectangle 25"/>
          <p:cNvSpPr/>
          <p:nvPr/>
        </p:nvSpPr>
        <p:spPr>
          <a:xfrm>
            <a:off x="1447800" y="3962400"/>
            <a:ext cx="1104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Therefore</a:t>
            </a:r>
            <a:endParaRPr lang="en-US" dirty="0"/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46" name="Picture 18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3886200"/>
            <a:ext cx="1381125" cy="619125"/>
          </a:xfrm>
          <a:prstGeom prst="rect">
            <a:avLst/>
          </a:prstGeom>
          <a:noFill/>
        </p:spPr>
      </p:pic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48" name="Picture 20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4724400"/>
            <a:ext cx="1219200" cy="514350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1676400" y="4800600"/>
            <a:ext cx="655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Then</a:t>
            </a:r>
            <a:endParaRPr lang="en-US" dirty="0"/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50" name="Picture 22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4724400"/>
            <a:ext cx="1552575" cy="5619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34" name="TextBox 33"/>
          <p:cNvSpPr txBox="1"/>
          <p:nvPr/>
        </p:nvSpPr>
        <p:spPr>
          <a:xfrm>
            <a:off x="4419600" y="4724400"/>
            <a:ext cx="441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Gauss’ law in the existence of a dielectric. K is kept inside the integral in case k is not constant through the entire area.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2590800"/>
            <a:ext cx="1781175" cy="695325"/>
          </a:xfrm>
          <a:prstGeom prst="rect">
            <a:avLst/>
          </a:prstGeom>
          <a:noFill/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44001" cy="5737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133600" y="5562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To increase C increase the plates surface area and bring the plates closer.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04800" y="2971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The electric field between two conducting plates is found using Gauss’s Law as follows:</a:t>
            </a:r>
            <a:endParaRPr lang="en-US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3657600"/>
            <a:ext cx="1581150" cy="561975"/>
          </a:xfrm>
          <a:prstGeom prst="rect">
            <a:avLst/>
          </a:prstGeom>
          <a:noFill/>
        </p:spPr>
      </p:pic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3810000"/>
            <a:ext cx="1038225" cy="304800"/>
          </a:xfrm>
          <a:prstGeom prst="rect">
            <a:avLst/>
          </a:prstGeom>
          <a:noFill/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3810000"/>
            <a:ext cx="1047750" cy="304800"/>
          </a:xfrm>
          <a:prstGeom prst="rect">
            <a:avLst/>
          </a:prstGeom>
          <a:noFill/>
        </p:spPr>
      </p:pic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4267200"/>
            <a:ext cx="1400175" cy="561975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1981200" y="4191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Take the path of integral from the negative plate to the positive one then</a:t>
            </a:r>
            <a:endParaRPr lang="en-US" dirty="0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4876800"/>
            <a:ext cx="1133475" cy="647700"/>
          </a:xfrm>
          <a:prstGeom prst="rect">
            <a:avLst/>
          </a:prstGeom>
          <a:noFill/>
        </p:spPr>
      </p:pic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1" name="Picture 1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5029200"/>
            <a:ext cx="733425" cy="304800"/>
          </a:xfrm>
          <a:prstGeom prst="rect">
            <a:avLst/>
          </a:prstGeom>
          <a:noFill/>
        </p:spPr>
      </p:pic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3" name="Picture 1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1400" y="4876800"/>
            <a:ext cx="800100" cy="609600"/>
          </a:xfrm>
          <a:prstGeom prst="rect">
            <a:avLst/>
          </a:prstGeom>
          <a:noFill/>
        </p:spPr>
      </p:pic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5" name="Picture 15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5638800"/>
            <a:ext cx="1247775" cy="552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8339" y="3657600"/>
            <a:ext cx="5195661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0" y="0"/>
            <a:ext cx="2138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Cylindrical Capacitor</a:t>
            </a:r>
            <a:endParaRPr lang="en-US" b="1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304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For the Gaussian surface shown, the Electric field is:</a:t>
            </a:r>
            <a:endParaRPr lang="en-US" dirty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990600"/>
            <a:ext cx="1581150" cy="561975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1981200" y="1066800"/>
            <a:ext cx="34070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 and </a:t>
            </a:r>
            <a:r>
              <a:rPr lang="en-US" dirty="0" err="1" smtClean="0"/>
              <a:t>dA</a:t>
            </a:r>
            <a:r>
              <a:rPr lang="en-US" dirty="0" smtClean="0"/>
              <a:t> are in the same direction</a:t>
            </a:r>
            <a:endParaRPr lang="en-US" dirty="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1676400"/>
            <a:ext cx="1076325" cy="304800"/>
          </a:xfrm>
          <a:prstGeom prst="rect">
            <a:avLst/>
          </a:prstGeom>
          <a:noFill/>
        </p:spPr>
      </p:pic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2057400"/>
            <a:ext cx="1152525" cy="552450"/>
          </a:xfrm>
          <a:prstGeom prst="rect">
            <a:avLst/>
          </a:prstGeom>
          <a:noFill/>
        </p:spPr>
      </p:pic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2590800"/>
            <a:ext cx="1400175" cy="561975"/>
          </a:xfrm>
          <a:prstGeom prst="rect">
            <a:avLst/>
          </a:prstGeom>
          <a:noFill/>
        </p:spPr>
      </p:pic>
      <p:sp>
        <p:nvSpPr>
          <p:cNvPr id="30" name="Rectangle 29"/>
          <p:cNvSpPr/>
          <p:nvPr/>
        </p:nvSpPr>
        <p:spPr>
          <a:xfrm>
            <a:off x="1828800" y="2667000"/>
            <a:ext cx="4360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Take the path of integration from b to a then</a:t>
            </a:r>
            <a:endParaRPr lang="en-US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276600"/>
            <a:ext cx="1123950" cy="638175"/>
          </a:xfrm>
          <a:prstGeom prst="rect">
            <a:avLst/>
          </a:prstGeom>
          <a:noFill/>
        </p:spPr>
      </p:pic>
      <p:sp>
        <p:nvSpPr>
          <p:cNvPr id="33" name="Rectangle 32"/>
          <p:cNvSpPr/>
          <p:nvPr/>
        </p:nvSpPr>
        <p:spPr>
          <a:xfrm>
            <a:off x="1905000" y="3352800"/>
            <a:ext cx="1755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But </a:t>
            </a:r>
            <a:r>
              <a:rPr lang="en-US" dirty="0" err="1" smtClean="0"/>
              <a:t>dr</a:t>
            </a:r>
            <a:r>
              <a:rPr lang="en-US" dirty="0" smtClean="0"/>
              <a:t> = -</a:t>
            </a:r>
            <a:r>
              <a:rPr lang="en-US" dirty="0" err="1" smtClean="0"/>
              <a:t>ds</a:t>
            </a:r>
            <a:r>
              <a:rPr lang="en-US" dirty="0" smtClean="0"/>
              <a:t> then</a:t>
            </a:r>
            <a:endParaRPr lang="en-US" dirty="0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27" name="Picture 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962400"/>
            <a:ext cx="1333500" cy="638175"/>
          </a:xfrm>
          <a:prstGeom prst="rect">
            <a:avLst/>
          </a:prstGeom>
          <a:noFill/>
        </p:spPr>
      </p:pic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29" name="Picture 1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724400"/>
            <a:ext cx="1866900" cy="638175"/>
          </a:xfrm>
          <a:prstGeom prst="rect">
            <a:avLst/>
          </a:prstGeom>
          <a:noFill/>
        </p:spPr>
      </p:pic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31" name="Picture 1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5562600"/>
            <a:ext cx="1647825" cy="609600"/>
          </a:xfrm>
          <a:prstGeom prst="rect">
            <a:avLst/>
          </a:prstGeom>
          <a:noFill/>
        </p:spPr>
      </p:pic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33" name="Picture 17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5562600"/>
            <a:ext cx="1485900" cy="781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pms.iitk.ernet.in/wiki/images/thumb/Chapter2.figure_1c.png/200px-Chapter2.figure_1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0"/>
            <a:ext cx="2362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dev.physicslab.org/img/63c94b55-65a4-4efd-869b-72286214b708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96025" y="3048000"/>
            <a:ext cx="2847975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0" y="0"/>
            <a:ext cx="2019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Spherical Capacitor</a:t>
            </a:r>
            <a:endParaRPr lang="en-US" b="1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685800"/>
            <a:ext cx="1238250" cy="600075"/>
          </a:xfrm>
          <a:prstGeom prst="rect">
            <a:avLst/>
          </a:prstGeom>
          <a:noFill/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1447800"/>
            <a:ext cx="1362075" cy="561975"/>
          </a:xfrm>
          <a:prstGeom prst="rect">
            <a:avLst/>
          </a:prstGeom>
          <a:noFill/>
        </p:spPr>
      </p:pic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2743200"/>
            <a:ext cx="1333500" cy="638175"/>
          </a:xfrm>
          <a:prstGeom prst="rect">
            <a:avLst/>
          </a:prstGeom>
          <a:noFill/>
        </p:spPr>
      </p:pic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2743200"/>
            <a:ext cx="2105025" cy="638175"/>
          </a:xfrm>
          <a:prstGeom prst="rect">
            <a:avLst/>
          </a:prstGeom>
          <a:noFill/>
        </p:spPr>
      </p:pic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23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4114800"/>
            <a:ext cx="1990725" cy="561975"/>
          </a:xfrm>
          <a:prstGeom prst="rect">
            <a:avLst/>
          </a:prstGeom>
          <a:noFill/>
        </p:spPr>
      </p:pic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0" y="4800600"/>
            <a:ext cx="190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0575" algn="l"/>
              </a:tabLst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Isolated sphere: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257800"/>
            <a:ext cx="548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Imagine that the larger sphere has infinite radius</a:t>
            </a:r>
            <a:endParaRPr lang="en-US" dirty="0"/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26" name="Picture 1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5257800"/>
            <a:ext cx="619125" cy="304800"/>
          </a:xfrm>
          <a:prstGeom prst="rect">
            <a:avLst/>
          </a:prstGeom>
          <a:noFill/>
        </p:spPr>
      </p:pic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28" name="Picture 20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5715000"/>
            <a:ext cx="3067050" cy="742950"/>
          </a:xfrm>
          <a:prstGeom prst="rect">
            <a:avLst/>
          </a:prstGeom>
          <a:noFill/>
        </p:spPr>
      </p:pic>
      <p:sp>
        <p:nvSpPr>
          <p:cNvPr id="1743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30" name="Picture 22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6553200"/>
            <a:ext cx="1095375" cy="304800"/>
          </a:xfrm>
          <a:prstGeom prst="rect">
            <a:avLst/>
          </a:prstGeom>
          <a:noFill/>
        </p:spPr>
      </p:pic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505200"/>
            <a:ext cx="2400300" cy="600075"/>
          </a:xfrm>
          <a:prstGeom prst="rect">
            <a:avLst/>
          </a:prstGeom>
          <a:noFill/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200" y="3505200"/>
            <a:ext cx="1800225" cy="609600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1828800" y="1524000"/>
            <a:ext cx="4360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Take the path of integration from b to a then</a:t>
            </a:r>
            <a:endParaRPr lang="en-US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2057400"/>
            <a:ext cx="1123950" cy="638175"/>
          </a:xfrm>
          <a:prstGeom prst="rect">
            <a:avLst/>
          </a:prstGeom>
          <a:noFill/>
        </p:spPr>
      </p:pic>
      <p:sp>
        <p:nvSpPr>
          <p:cNvPr id="34" name="Rectangle 33"/>
          <p:cNvSpPr/>
          <p:nvPr/>
        </p:nvSpPr>
        <p:spPr>
          <a:xfrm>
            <a:off x="1752600" y="2133600"/>
            <a:ext cx="1755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But </a:t>
            </a:r>
            <a:r>
              <a:rPr lang="en-US" dirty="0" err="1" smtClean="0"/>
              <a:t>dr</a:t>
            </a:r>
            <a:r>
              <a:rPr lang="en-US" dirty="0" smtClean="0"/>
              <a:t> = -</a:t>
            </a:r>
            <a:r>
              <a:rPr lang="en-US" dirty="0" err="1" smtClean="0"/>
              <a:t>ds</a:t>
            </a:r>
            <a:r>
              <a:rPr lang="en-US" dirty="0" smtClean="0"/>
              <a:t> then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24013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76925" y="0"/>
            <a:ext cx="32670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7100" y="1143000"/>
            <a:ext cx="18669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0" y="0"/>
            <a:ext cx="2178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Capacitors in parallel</a:t>
            </a:r>
            <a:endParaRPr lang="en-US" b="1" dirty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424934"/>
            <a:ext cx="556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The charge is distributed to the three capacitors so that: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914400"/>
            <a:ext cx="1724025" cy="552450"/>
          </a:xfrm>
          <a:prstGeom prst="rect">
            <a:avLst/>
          </a:prstGeom>
          <a:noFill/>
        </p:spPr>
      </p:pic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1491734"/>
            <a:ext cx="320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The total charge in the circuit is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1905000"/>
            <a:ext cx="1885950" cy="304800"/>
          </a:xfrm>
          <a:prstGeom prst="rect">
            <a:avLst/>
          </a:prstGeom>
          <a:noFill/>
        </p:spPr>
      </p:pic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2362200"/>
            <a:ext cx="2238375" cy="304800"/>
          </a:xfrm>
          <a:prstGeom prst="rect">
            <a:avLst/>
          </a:prstGeom>
          <a:noFill/>
        </p:spPr>
      </p:pic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2819400"/>
            <a:ext cx="1847850" cy="333375"/>
          </a:xfrm>
          <a:prstGeom prst="rect">
            <a:avLst/>
          </a:prstGeom>
          <a:noFill/>
        </p:spPr>
      </p:pic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6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0" y="1066800"/>
            <a:ext cx="819150" cy="590550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3581400" y="1905000"/>
            <a:ext cx="220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three capacitors can be replaced with one capacitor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3276600" y="914400"/>
            <a:ext cx="76200" cy="266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8" name="Picture 1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2514600"/>
            <a:ext cx="323850" cy="333375"/>
          </a:xfrm>
          <a:prstGeom prst="rect">
            <a:avLst/>
          </a:prstGeom>
          <a:noFill/>
        </p:spPr>
      </p:pic>
      <p:pic>
        <p:nvPicPr>
          <p:cNvPr id="18450" name="Picture 1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43600" y="4514850"/>
            <a:ext cx="3200400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le 24"/>
          <p:cNvSpPr/>
          <p:nvPr/>
        </p:nvSpPr>
        <p:spPr>
          <a:xfrm>
            <a:off x="0" y="3657600"/>
            <a:ext cx="20182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Capacitors in series</a:t>
            </a:r>
            <a:endParaRPr lang="en-US" b="1" dirty="0"/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0" y="4006334"/>
            <a:ext cx="632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The charge is equally distributed between the three capacitors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52" name="Picture 20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4419600"/>
            <a:ext cx="1685925" cy="304800"/>
          </a:xfrm>
          <a:prstGeom prst="rect">
            <a:avLst/>
          </a:prstGeom>
          <a:noFill/>
        </p:spPr>
      </p:pic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54" name="Picture 22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4876800"/>
            <a:ext cx="1638300" cy="304800"/>
          </a:xfrm>
          <a:prstGeom prst="rect">
            <a:avLst/>
          </a:prstGeom>
          <a:noFill/>
        </p:spPr>
      </p:pic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56" name="Picture 24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5257800"/>
            <a:ext cx="1666875" cy="552450"/>
          </a:xfrm>
          <a:prstGeom prst="rect">
            <a:avLst/>
          </a:prstGeom>
          <a:noFill/>
        </p:spPr>
      </p:pic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58" name="Picture 26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5867400"/>
            <a:ext cx="1990725" cy="600075"/>
          </a:xfrm>
          <a:prstGeom prst="rect">
            <a:avLst/>
          </a:prstGeom>
          <a:noFill/>
        </p:spPr>
      </p:pic>
      <p:sp>
        <p:nvSpPr>
          <p:cNvPr id="1846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60" name="Picture 28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4648200"/>
            <a:ext cx="2295525" cy="628650"/>
          </a:xfrm>
          <a:prstGeom prst="rect">
            <a:avLst/>
          </a:prstGeom>
          <a:noFill/>
        </p:spPr>
      </p:pic>
      <p:cxnSp>
        <p:nvCxnSpPr>
          <p:cNvPr id="38" name="Straight Connector 37"/>
          <p:cNvCxnSpPr/>
          <p:nvPr/>
        </p:nvCxnSpPr>
        <p:spPr>
          <a:xfrm>
            <a:off x="2667000" y="4419600"/>
            <a:ext cx="0" cy="2057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943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84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Energy density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579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For a parallel plates capacitor we define the energy density:</a:t>
            </a:r>
            <a:endParaRPr lang="en-US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838200"/>
            <a:ext cx="1190625" cy="552450"/>
          </a:xfrm>
          <a:prstGeom prst="rect">
            <a:avLst/>
          </a:prstGeom>
          <a:noFill/>
        </p:spPr>
      </p:pic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1600200"/>
            <a:ext cx="1590675" cy="59055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2286000" y="1524000"/>
            <a:ext cx="2357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A:the area of the plate.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0" y="1828800"/>
            <a:ext cx="37061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d: the separation between the plates.</a:t>
            </a:r>
            <a:endParaRPr lang="en-US" dirty="0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2438400"/>
            <a:ext cx="800100" cy="552450"/>
          </a:xfrm>
          <a:prstGeom prst="rect">
            <a:avLst/>
          </a:prstGeom>
          <a:noFill/>
        </p:spPr>
      </p:pic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3048000"/>
            <a:ext cx="1247775" cy="552450"/>
          </a:xfrm>
          <a:prstGeom prst="rect">
            <a:avLst/>
          </a:prstGeom>
          <a:noFill/>
        </p:spPr>
      </p:pic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3625334"/>
            <a:ext cx="2819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For a uniform electric field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1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4191000"/>
            <a:ext cx="600075" cy="552450"/>
          </a:xfrm>
          <a:prstGeom prst="rect">
            <a:avLst/>
          </a:prstGeom>
          <a:noFill/>
        </p:spPr>
      </p:pic>
      <p:pic>
        <p:nvPicPr>
          <p:cNvPr id="20490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876800"/>
            <a:ext cx="1057275" cy="5524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33650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Energy in </a:t>
            </a:r>
            <a:r>
              <a:rPr lang="en-US" dirty="0" err="1" smtClean="0"/>
              <a:t>ununiform</a:t>
            </a:r>
            <a:r>
              <a:rPr lang="en-US" dirty="0" smtClean="0"/>
              <a:t> Electric field: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609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In a </a:t>
            </a:r>
            <a:r>
              <a:rPr lang="en-US" dirty="0" err="1" smtClean="0"/>
              <a:t>ununiform</a:t>
            </a:r>
            <a:r>
              <a:rPr lang="en-US" dirty="0" smtClean="0"/>
              <a:t> electric field the total energy is the product of the energy density and the volume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1676400"/>
            <a:ext cx="1123950" cy="3048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2133600"/>
            <a:ext cx="1666875" cy="581025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2787134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Example: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32004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A sphere of radius R1 carries charge Q distributed uniformly over its surface. How much work is needed to compress the sphere to a smaller radius R2?</a:t>
            </a:r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4495800"/>
            <a:ext cx="1666875" cy="581025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5257800"/>
            <a:ext cx="733425" cy="561975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6019800"/>
            <a:ext cx="1314450" cy="314325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>
            <a:off x="4800600" y="228600"/>
            <a:ext cx="0" cy="640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381000"/>
            <a:ext cx="2409825" cy="590550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1143000"/>
            <a:ext cx="2333625" cy="619125"/>
          </a:xfrm>
          <a:prstGeom prst="rect">
            <a:avLst/>
          </a:prstGeom>
          <a:noFill/>
        </p:spPr>
      </p:pic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2819400"/>
            <a:ext cx="1857375" cy="600075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1981200"/>
            <a:ext cx="1381125" cy="647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443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gandoni</cp:lastModifiedBy>
  <cp:revision>52</cp:revision>
  <dcterms:created xsi:type="dcterms:W3CDTF">2015-12-30T18:05:53Z</dcterms:created>
  <dcterms:modified xsi:type="dcterms:W3CDTF">2016-03-15T07:56:21Z</dcterms:modified>
</cp:coreProperties>
</file>