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0B4EF-DA13-43B9-A897-8E9824F7735C}" type="datetimeFigureOut">
              <a:rPr lang="en-US" smtClean="0"/>
              <a:pPr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8FD37-458C-488C-A6EA-29B6D1A9A5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gif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3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14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jpeg"/><Relationship Id="rId3" Type="http://schemas.openxmlformats.org/officeDocument/2006/relationships/image" Target="../media/image41.png"/><Relationship Id="rId7" Type="http://schemas.openxmlformats.org/officeDocument/2006/relationships/image" Target="../media/image2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gif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693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Electric current: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2439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What is electric current: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Free electrons in conducting materials, like metals, are in random motion.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371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If free electrons are subjected to an electric force there will be a charge drift in the direction of the force.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286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A charge drift in a certain direction constitutes a current.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895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Electric current is: The amount of charge crossing a cross section area per unit time.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581400"/>
            <a:ext cx="638175" cy="56197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0" y="419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The direction of current is the drift direction of positive charges. </a:t>
            </a:r>
          </a:p>
        </p:txBody>
      </p:sp>
      <p:pic>
        <p:nvPicPr>
          <p:cNvPr id="13" name="Picture 12" descr="http://archive.cnx.org/resources/01226d1eee012d57b3c61fc83463dc1eadcef7d2/Figure_21_01_01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86450" y="533400"/>
            <a:ext cx="32575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ttp://www.physicstutorials.org/images/stories/electriccurrent/electriccurrent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6925" y="3200400"/>
            <a:ext cx="32670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0" y="4876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The amount of charge crossing a cross section area is: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5638800"/>
            <a:ext cx="952500" cy="561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723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Current density: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57200"/>
            <a:ext cx="3218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Definition of current density( J ):</a:t>
            </a:r>
          </a:p>
        </p:txBody>
      </p:sp>
      <p:sp>
        <p:nvSpPr>
          <p:cNvPr id="6" name="Rectangle 5"/>
          <p:cNvSpPr/>
          <p:nvPr/>
        </p:nvSpPr>
        <p:spPr>
          <a:xfrm>
            <a:off x="3124200" y="457200"/>
            <a:ext cx="3393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current per cross section area.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14400"/>
            <a:ext cx="3046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current is then defined as: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838200"/>
            <a:ext cx="1066800" cy="561975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0" y="0"/>
            <a:ext cx="1809750" cy="20669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1447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current is defined similar mathematically to the flux in an electric field.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2209800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Drift Speed:</a:t>
            </a:r>
          </a:p>
        </p:txBody>
      </p:sp>
      <p:pic>
        <p:nvPicPr>
          <p:cNvPr id="13" name="Picture 12" descr="http://hyperphysics.phy-astr.gsu.edu/hbase/electric/imgele/miccur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14600"/>
            <a:ext cx="6705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4572000"/>
            <a:ext cx="1476375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624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Resistance and Resistivity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Each material resists the motion of electrons inside it.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3226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It was experimentally found that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685800"/>
            <a:ext cx="600075" cy="5524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1219200"/>
            <a:ext cx="1734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R: the resistance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57400" y="1219200"/>
            <a:ext cx="3949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V: voltage difference across the material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01024" y="1219200"/>
            <a:ext cx="314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: the current passing through it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16764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unit of R is Ohm (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1752600"/>
            <a:ext cx="304800" cy="304800"/>
          </a:xfrm>
          <a:prstGeom prst="rect">
            <a:avLst/>
          </a:prstGeom>
          <a:noFill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1676400"/>
            <a:ext cx="1390650" cy="6096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0" y="2286000"/>
            <a:ext cx="1153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Resistivity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2209800"/>
            <a:ext cx="228600" cy="522514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27432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Definition: resistivity is the Electric field divided over the current density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200400"/>
            <a:ext cx="581025" cy="590550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295400" y="3276600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276600"/>
            <a:ext cx="676275" cy="352425"/>
          </a:xfrm>
          <a:prstGeom prst="rect">
            <a:avLst/>
          </a:prstGeom>
          <a:noFill/>
        </p:spPr>
      </p:pic>
      <p:sp>
        <p:nvSpPr>
          <p:cNvPr id="26" name="Rectangle 25"/>
          <p:cNvSpPr/>
          <p:nvPr/>
        </p:nvSpPr>
        <p:spPr>
          <a:xfrm>
            <a:off x="0" y="3810000"/>
            <a:ext cx="1386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Conductivity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4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3733800"/>
            <a:ext cx="228600" cy="487680"/>
          </a:xfrm>
          <a:prstGeom prst="rect">
            <a:avLst/>
          </a:prstGeom>
          <a:noFill/>
        </p:spPr>
      </p:pic>
      <p:sp>
        <p:nvSpPr>
          <p:cNvPr id="29" name="Rectangle 28"/>
          <p:cNvSpPr/>
          <p:nvPr/>
        </p:nvSpPr>
        <p:spPr>
          <a:xfrm>
            <a:off x="0" y="4191000"/>
            <a:ext cx="3835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Conductivity is the inverse of resistivity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648200"/>
            <a:ext cx="571500" cy="600075"/>
          </a:xfrm>
          <a:prstGeom prst="rect">
            <a:avLst/>
          </a:prstGeom>
          <a:noFill/>
        </p:spPr>
      </p:pic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78" name="Picture 1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724400"/>
            <a:ext cx="676275" cy="352425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1219200" y="4724400"/>
            <a:ext cx="417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724400" y="1828800"/>
            <a:ext cx="27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 is </a:t>
            </a:r>
            <a:r>
              <a:rPr lang="en-US" dirty="0" smtClean="0"/>
              <a:t>a </a:t>
            </a:r>
            <a:r>
              <a:rPr lang="en-US" dirty="0" smtClean="0"/>
              <a:t>property of an object</a:t>
            </a:r>
            <a:endParaRPr lang="en-US" dirty="0"/>
          </a:p>
        </p:txBody>
      </p:sp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3124200"/>
            <a:ext cx="228600" cy="522514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3429000" y="3276600"/>
            <a:ext cx="2608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</a:t>
            </a:r>
            <a:r>
              <a:rPr lang="en-US" dirty="0" smtClean="0"/>
              <a:t>a </a:t>
            </a:r>
            <a:r>
              <a:rPr lang="en-US" dirty="0" smtClean="0"/>
              <a:t>property of a material</a:t>
            </a:r>
            <a:endParaRPr lang="en-US" dirty="0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82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Calculating Resistance from Resistivity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81000"/>
            <a:ext cx="4534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an object with length L and cross section A</a:t>
            </a:r>
            <a:endParaRPr lang="en-US" dirty="0"/>
          </a:p>
        </p:txBody>
      </p:sp>
      <p:pic>
        <p:nvPicPr>
          <p:cNvPr id="6" name="Picture 2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914400"/>
            <a:ext cx="600075" cy="552450"/>
          </a:xfrm>
          <a:prstGeom prst="rect">
            <a:avLst/>
          </a:prstGeom>
          <a:noFill/>
        </p:spPr>
      </p:pic>
      <p:pic>
        <p:nvPicPr>
          <p:cNvPr id="7" name="Picture 2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914400"/>
            <a:ext cx="533400" cy="552450"/>
          </a:xfrm>
          <a:prstGeom prst="rect">
            <a:avLst/>
          </a:prstGeom>
          <a:noFill/>
        </p:spPr>
      </p:pic>
      <p:pic>
        <p:nvPicPr>
          <p:cNvPr id="8" name="Picture 2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676400"/>
            <a:ext cx="1847850" cy="600075"/>
          </a:xfrm>
          <a:prstGeom prst="rect">
            <a:avLst/>
          </a:prstGeom>
          <a:noFill/>
        </p:spPr>
      </p:pic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362200"/>
            <a:ext cx="771525" cy="5524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0" y="3048000"/>
            <a:ext cx="4272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How resistivity changes with temperature?</a:t>
            </a:r>
            <a:endParaRPr lang="en-US" b="1" dirty="0"/>
          </a:p>
        </p:txBody>
      </p:sp>
      <p:pic>
        <p:nvPicPr>
          <p:cNvPr id="11" name="Picture 10" descr="http://i.stack.imgur.com/6rzIr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76750" y="1371600"/>
            <a:ext cx="4667250" cy="39243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4419600" y="5334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figure shows how resistivity changes with temperature for different </a:t>
            </a:r>
            <a:r>
              <a:rPr lang="en-US" dirty="0" smtClean="0"/>
              <a:t>materials.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4196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relation between ρ and T is approximately linear with the exception of Iron (Fe)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3505200"/>
            <a:ext cx="434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This relation between ρ and T could be, to a good approximation, presented as: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267200"/>
            <a:ext cx="2209800" cy="3048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4648200"/>
            <a:ext cx="228600" cy="3048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57200" y="4648200"/>
            <a:ext cx="342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is resistivity at room temperature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4724400"/>
            <a:ext cx="219075" cy="3048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029200"/>
            <a:ext cx="142875" cy="304800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381000" y="5029200"/>
            <a:ext cx="3793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is temperature coefficient of resistivity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3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Ohm’s Law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current ( I ) passing through a device is always directly proportional to the potential difference ( V ) across it.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371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 conducting device obeys Ohm’s law only when the resistance ( R ) of the device is independent of the magnitude and polarity of the applied potential difference ( V ).</a:t>
            </a:r>
            <a:endParaRPr lang="en-US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667000"/>
            <a:ext cx="676275" cy="3048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3048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 conducting material obeys Ohm’s law when the resistivity of the material ( ρ ) is independent of the magnitude and direction of the applied electric field ( E ).</a:t>
            </a:r>
            <a:endParaRPr 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343400"/>
            <a:ext cx="676275" cy="352425"/>
          </a:xfrm>
          <a:prstGeom prst="rect">
            <a:avLst/>
          </a:prstGeom>
          <a:noFill/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74043" y="0"/>
            <a:ext cx="3669957" cy="2743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0" y="3733800"/>
            <a:ext cx="3714750" cy="20955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6400800" y="2819400"/>
            <a:ext cx="1842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Obeys </a:t>
            </a:r>
            <a:r>
              <a:rPr lang="en-US" dirty="0" smtClean="0"/>
              <a:t>Ohm’s law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943600" y="5867400"/>
            <a:ext cx="2707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Does not obey </a:t>
            </a:r>
            <a:r>
              <a:rPr lang="en-US" dirty="0" smtClean="0"/>
              <a:t>Ohm’s law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34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 microscopic view of Ohm’s Law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228600" y="457200"/>
            <a:ext cx="2141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Free electron model: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838200"/>
            <a:ext cx="487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 metals electrons move freely in a random way.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48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Electrons only collide with nucleus sites not with each other.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752600"/>
            <a:ext cx="48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velocity of a free electron was found to be around</a:t>
            </a: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057400"/>
            <a:ext cx="1771650" cy="31432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2362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When an electric field is applied, the electrons drift in the direction of the field with a drift velocity.</a:t>
            </a:r>
            <a:endParaRPr lang="en-US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971800"/>
            <a:ext cx="1828800" cy="314325"/>
          </a:xfrm>
          <a:prstGeom prst="rect">
            <a:avLst/>
          </a:prstGeom>
          <a:noFill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9175" y="0"/>
            <a:ext cx="4314825" cy="2505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0" y="3352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electric field causes an electron with mass (m) to </a:t>
            </a:r>
            <a:r>
              <a:rPr lang="en-US" dirty="0" smtClean="0"/>
              <a:t>accelerate:</a:t>
            </a:r>
            <a:endParaRPr lang="en-US" dirty="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962400"/>
            <a:ext cx="695325" cy="55245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0" y="4495800"/>
            <a:ext cx="3272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drift velocity of the electron:</a:t>
            </a:r>
            <a:endParaRPr lang="en-US" dirty="0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876800"/>
            <a:ext cx="781050" cy="30480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0" y="5181600"/>
            <a:ext cx="4138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 τ ) is the average time between collisions</a:t>
            </a:r>
            <a:endParaRPr lang="en-US" dirty="0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562600"/>
            <a:ext cx="952500" cy="552450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0" y="6096000"/>
            <a:ext cx="3228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current density J is given by:</a:t>
            </a:r>
            <a:endParaRPr lang="en-US" dirty="0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6505575"/>
            <a:ext cx="885825" cy="352425"/>
          </a:xfrm>
          <a:prstGeom prst="rect">
            <a:avLst/>
          </a:prstGeom>
          <a:noFill/>
        </p:spPr>
      </p:pic>
      <p:cxnSp>
        <p:nvCxnSpPr>
          <p:cNvPr id="28" name="Straight Connector 27"/>
          <p:cNvCxnSpPr/>
          <p:nvPr/>
        </p:nvCxnSpPr>
        <p:spPr>
          <a:xfrm>
            <a:off x="4800600" y="2514600"/>
            <a:ext cx="7620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2743200"/>
            <a:ext cx="1504950" cy="552450"/>
          </a:xfrm>
          <a:prstGeom prst="rect">
            <a:avLst/>
          </a:prstGeom>
          <a:noFill/>
        </p:spPr>
      </p:pic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3429000"/>
            <a:ext cx="1276350" cy="514350"/>
          </a:xfrm>
          <a:prstGeom prst="rect">
            <a:avLst/>
          </a:prstGeom>
          <a:noFill/>
        </p:spPr>
      </p:pic>
      <p:sp>
        <p:nvSpPr>
          <p:cNvPr id="35" name="Rectangle 34"/>
          <p:cNvSpPr/>
          <p:nvPr/>
        </p:nvSpPr>
        <p:spPr>
          <a:xfrm>
            <a:off x="4876800" y="4038600"/>
            <a:ext cx="1551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We know that </a:t>
            </a:r>
            <a:endParaRPr lang="en-US" dirty="0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0" name="Picture 1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4038600"/>
            <a:ext cx="676275" cy="352425"/>
          </a:xfrm>
          <a:prstGeom prst="rect">
            <a:avLst/>
          </a:prstGeom>
          <a:noFill/>
        </p:spPr>
      </p:pic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2" name="Picture 2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4419600"/>
            <a:ext cx="904875" cy="514350"/>
          </a:xfrm>
          <a:prstGeom prst="rect">
            <a:avLst/>
          </a:prstGeom>
          <a:noFill/>
        </p:spPr>
      </p:pic>
      <p:sp>
        <p:nvSpPr>
          <p:cNvPr id="40" name="Rectangle 39"/>
          <p:cNvSpPr/>
          <p:nvPr/>
        </p:nvSpPr>
        <p:spPr>
          <a:xfrm>
            <a:off x="4876800" y="5105400"/>
            <a:ext cx="4267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If τ is independent on E, ρ is independent on E. as the random velocity of the electron is much larger than that of the drift velocity, caused by the electric field, one can assume that τ is independent on 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530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Power in Electric Circuits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To move charge </a:t>
            </a:r>
            <a:r>
              <a:rPr lang="en-US" dirty="0" err="1" smtClean="0"/>
              <a:t>dq</a:t>
            </a:r>
            <a:r>
              <a:rPr lang="en-US" dirty="0" smtClean="0"/>
              <a:t> between two points with a potential difference V, the electric potential energy changes by the amount:</a:t>
            </a:r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371600"/>
            <a:ext cx="1743075" cy="3048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1676400"/>
            <a:ext cx="2546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power transferred is:</a:t>
            </a:r>
            <a:endParaRPr lang="en-US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057400"/>
            <a:ext cx="1257300" cy="56197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2590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This is the </a:t>
            </a:r>
            <a:r>
              <a:rPr lang="en-US" dirty="0" smtClean="0"/>
              <a:t>rate at which the power source transfer electric energy to any device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3276600"/>
            <a:ext cx="3050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If the device has a resistance R</a:t>
            </a:r>
            <a:endParaRPr lang="en-US" dirty="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657600"/>
            <a:ext cx="1343025" cy="590550"/>
          </a:xfrm>
          <a:prstGeom prst="rect">
            <a:avLst/>
          </a:prstGeom>
          <a:noFill/>
        </p:spPr>
      </p:pic>
      <p:pic>
        <p:nvPicPr>
          <p:cNvPr id="15" name="Picture 14" descr="http://www.physicstutorials.org/images/stories/electriccurrent/electricalenergy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1143000"/>
            <a:ext cx="17907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8" descr="http://www.rpi.edu/dept/phys/ScIT/InformationProcessing/semicond/sc_content/images/semiconductor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0" y="4895850"/>
            <a:ext cx="3571875" cy="19621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29250" y="4762500"/>
            <a:ext cx="3714750" cy="20955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0" y="4343400"/>
            <a:ext cx="1762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Semi conductors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590800" y="4419600"/>
            <a:ext cx="1449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Energy Levels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72200" y="4419600"/>
            <a:ext cx="1848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IV Characteristics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4724400" y="228600"/>
            <a:ext cx="0" cy="411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53000" y="0"/>
            <a:ext cx="1847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Super conductors</a:t>
            </a:r>
            <a:endParaRPr lang="en-US" b="1" dirty="0"/>
          </a:p>
        </p:txBody>
      </p:sp>
      <p:pic>
        <p:nvPicPr>
          <p:cNvPr id="24" name="Picture 23" descr="http://image.slidesharecdn.com/superconductorfinal-140325072957-phpapp01/95/superconductor-ultraconductor-3-638.jpg?cb=1395732643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0600" y="457200"/>
            <a:ext cx="4343400" cy="282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" name="Straight Connector 25"/>
          <p:cNvCxnSpPr/>
          <p:nvPr/>
        </p:nvCxnSpPr>
        <p:spPr>
          <a:xfrm>
            <a:off x="4724400" y="3657600"/>
            <a:ext cx="441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0" y="4267200"/>
            <a:ext cx="4724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595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29</cp:revision>
  <dcterms:created xsi:type="dcterms:W3CDTF">2015-12-31T13:13:15Z</dcterms:created>
  <dcterms:modified xsi:type="dcterms:W3CDTF">2016-01-01T07:56:38Z</dcterms:modified>
</cp:coreProperties>
</file>