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BD59-74B2-4BE6-97A6-02D54FB30984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7BA0-B374-4BFB-B501-7328DCA2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BD59-74B2-4BE6-97A6-02D54FB30984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7BA0-B374-4BFB-B501-7328DCA2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BD59-74B2-4BE6-97A6-02D54FB30984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7BA0-B374-4BFB-B501-7328DCA2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BD59-74B2-4BE6-97A6-02D54FB30984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7BA0-B374-4BFB-B501-7328DCA2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BD59-74B2-4BE6-97A6-02D54FB30984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7BA0-B374-4BFB-B501-7328DCA2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BD59-74B2-4BE6-97A6-02D54FB30984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7BA0-B374-4BFB-B501-7328DCA2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BD59-74B2-4BE6-97A6-02D54FB30984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7BA0-B374-4BFB-B501-7328DCA2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BD59-74B2-4BE6-97A6-02D54FB30984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7BA0-B374-4BFB-B501-7328DCA2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BD59-74B2-4BE6-97A6-02D54FB30984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7BA0-B374-4BFB-B501-7328DCA2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BD59-74B2-4BE6-97A6-02D54FB30984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7BA0-B374-4BFB-B501-7328DCA2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EBD59-74B2-4BE6-97A6-02D54FB30984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7BA0-B374-4BFB-B501-7328DCA2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EBD59-74B2-4BE6-97A6-02D54FB30984}" type="datetimeFigureOut">
              <a:rPr lang="en-US" smtClean="0"/>
              <a:pPr/>
              <a:t>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7BA0-B374-4BFB-B501-7328DCA2615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1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Relationship Id="rId1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1.png"/><Relationship Id="rId7" Type="http://schemas.openxmlformats.org/officeDocument/2006/relationships/image" Target="../media/image34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29.png"/><Relationship Id="rId4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5" Type="http://schemas.openxmlformats.org/officeDocument/2006/relationships/image" Target="../media/image5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Relationship Id="rId14" Type="http://schemas.openxmlformats.org/officeDocument/2006/relationships/image" Target="../media/image4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60.png"/><Relationship Id="rId18" Type="http://schemas.openxmlformats.org/officeDocument/2006/relationships/image" Target="../media/image65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12" Type="http://schemas.openxmlformats.org/officeDocument/2006/relationships/image" Target="../media/image59.png"/><Relationship Id="rId17" Type="http://schemas.openxmlformats.org/officeDocument/2006/relationships/image" Target="../media/image64.png"/><Relationship Id="rId2" Type="http://schemas.openxmlformats.org/officeDocument/2006/relationships/image" Target="../media/image37.png"/><Relationship Id="rId16" Type="http://schemas.openxmlformats.org/officeDocument/2006/relationships/image" Target="../media/image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48.png"/><Relationship Id="rId5" Type="http://schemas.openxmlformats.org/officeDocument/2006/relationships/image" Target="../media/image53.png"/><Relationship Id="rId15" Type="http://schemas.openxmlformats.org/officeDocument/2006/relationships/image" Target="../media/image62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6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52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Circuits: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381000"/>
            <a:ext cx="23458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Work, Energy, and </a:t>
            </a:r>
            <a:r>
              <a:rPr lang="en-US" b="1" dirty="0" err="1"/>
              <a:t>Emf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152400" y="76200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dirty="0"/>
              <a:t>An electromotive force device like a battery provides a potential difference in a circuit to force charges to flow from a high potential point to a low potential point, the charges inside the battery must move from a low potential point to a high potential point. This requires work to be done by the battery.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28194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electromotive force is defined as: the rate of work done per unit charge.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3505200"/>
            <a:ext cx="685800" cy="542925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152400" y="4114800"/>
            <a:ext cx="3094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Current in a single loop circuit: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1000" y="4495800"/>
            <a:ext cx="1716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Energy Method: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4876800"/>
            <a:ext cx="1533525" cy="276225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5257800"/>
            <a:ext cx="1714500" cy="4953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5867400"/>
            <a:ext cx="466725" cy="447675"/>
          </a:xfrm>
          <a:prstGeom prst="rect">
            <a:avLst/>
          </a:prstGeom>
          <a:noFill/>
        </p:spPr>
      </p:pic>
      <p:sp>
        <p:nvSpPr>
          <p:cNvPr id="18" name="Rectangle 17"/>
          <p:cNvSpPr/>
          <p:nvPr/>
        </p:nvSpPr>
        <p:spPr>
          <a:xfrm>
            <a:off x="4876800" y="381000"/>
            <a:ext cx="17722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Voltage method:</a:t>
            </a:r>
          </a:p>
        </p:txBody>
      </p:sp>
      <p:pic>
        <p:nvPicPr>
          <p:cNvPr id="19" name="Picture 18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77050" y="0"/>
            <a:ext cx="2266950" cy="1752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838200"/>
            <a:ext cx="914400" cy="276225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1219200"/>
            <a:ext cx="466725" cy="447675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4876800" y="1905000"/>
            <a:ext cx="426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Electromotive force with internal resistance (r):</a:t>
            </a:r>
          </a:p>
        </p:txBody>
      </p:sp>
      <p:pic>
        <p:nvPicPr>
          <p:cNvPr id="25" name="Picture 24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810375" y="2362200"/>
            <a:ext cx="2333625" cy="19431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2819400"/>
            <a:ext cx="1323975" cy="276225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3276600"/>
            <a:ext cx="809625" cy="457200"/>
          </a:xfrm>
          <a:prstGeom prst="rect">
            <a:avLst/>
          </a:prstGeom>
          <a:noFill/>
        </p:spPr>
      </p:pic>
      <p:pic>
        <p:nvPicPr>
          <p:cNvPr id="28" name="Picture 27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429250" y="4572000"/>
            <a:ext cx="3714750" cy="1577884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29" name="Rectangle 28"/>
          <p:cNvSpPr/>
          <p:nvPr/>
        </p:nvSpPr>
        <p:spPr>
          <a:xfrm>
            <a:off x="5410200" y="6211669"/>
            <a:ext cx="373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Diagram shows how the potential changes across the circuit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935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Resistors in series:</a:t>
            </a:r>
            <a:endParaRPr lang="en-US" b="1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0"/>
            <a:ext cx="2686050" cy="15906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57200"/>
            <a:ext cx="2066925" cy="276225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914400"/>
            <a:ext cx="1476375" cy="49530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600200"/>
            <a:ext cx="1704975" cy="29527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981200"/>
            <a:ext cx="638175" cy="523875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1219200" y="1905000"/>
            <a:ext cx="411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One can replace the three resistors with one resistance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2209800"/>
            <a:ext cx="514350" cy="295275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2667000" y="2133600"/>
            <a:ext cx="2362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on series with the source.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0" y="2743200"/>
            <a:ext cx="2090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Resistors in Parallel:</a:t>
            </a:r>
            <a:endParaRPr lang="en-US" b="1" dirty="0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200400"/>
            <a:ext cx="1447800" cy="3048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3657600"/>
            <a:ext cx="1657350" cy="552450"/>
          </a:xfrm>
          <a:prstGeom prst="rect">
            <a:avLst/>
          </a:prstGeom>
          <a:noFill/>
        </p:spPr>
      </p:pic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343400"/>
            <a:ext cx="2028825" cy="600075"/>
          </a:xfrm>
          <a:prstGeom prst="rect">
            <a:avLst/>
          </a:prstGeom>
          <a:noFill/>
        </p:spPr>
      </p:pic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5029200"/>
            <a:ext cx="1924050" cy="628650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381000" y="5181600"/>
            <a:ext cx="47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Let</a:t>
            </a:r>
            <a:endParaRPr lang="en-US" dirty="0"/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5715000"/>
            <a:ext cx="723900" cy="590550"/>
          </a:xfrm>
          <a:prstGeom prst="rect">
            <a:avLst/>
          </a:prstGeom>
          <a:noFill/>
        </p:spPr>
      </p:pic>
      <p:sp>
        <p:nvSpPr>
          <p:cNvPr id="30" name="Rectangle 29"/>
          <p:cNvSpPr/>
          <p:nvPr/>
        </p:nvSpPr>
        <p:spPr>
          <a:xfrm>
            <a:off x="1371600" y="5715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One can replace the three resistors with one resistor</a:t>
            </a:r>
            <a:endParaRPr lang="en-US" dirty="0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6" name="Picture 2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09800" y="6019800"/>
            <a:ext cx="342900" cy="333375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2590800" y="5943600"/>
            <a:ext cx="2667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On series with the source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410200" y="0"/>
            <a:ext cx="2650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Power, Potential, and </a:t>
            </a:r>
            <a:r>
              <a:rPr lang="en-US" b="1" dirty="0" err="1" smtClean="0"/>
              <a:t>Emf</a:t>
            </a:r>
            <a:endParaRPr lang="en-US" b="1" dirty="0"/>
          </a:p>
        </p:txBody>
      </p:sp>
      <p:cxnSp>
        <p:nvCxnSpPr>
          <p:cNvPr id="33" name="Straight Connector 32"/>
          <p:cNvCxnSpPr/>
          <p:nvPr/>
        </p:nvCxnSpPr>
        <p:spPr>
          <a:xfrm flipH="1">
            <a:off x="5181600" y="0"/>
            <a:ext cx="76200" cy="434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334000" y="381000"/>
            <a:ext cx="381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 power source, such as a battery, transfer energy to the circuit at a rate:</a:t>
            </a:r>
            <a:endParaRPr lang="en-US" dirty="0"/>
          </a:p>
        </p:txBody>
      </p:sp>
      <p:pic>
        <p:nvPicPr>
          <p:cNvPr id="35" name="Picture 1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1143000"/>
            <a:ext cx="666750" cy="304800"/>
          </a:xfrm>
          <a:prstGeom prst="rect">
            <a:avLst/>
          </a:prstGeom>
          <a:noFill/>
        </p:spPr>
      </p:pic>
      <p:sp>
        <p:nvSpPr>
          <p:cNvPr id="36" name="Rectangle 35"/>
          <p:cNvSpPr/>
          <p:nvPr/>
        </p:nvSpPr>
        <p:spPr>
          <a:xfrm>
            <a:off x="5334000" y="1447800"/>
            <a:ext cx="3354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 is the voltage across the battery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5334000" y="1905000"/>
            <a:ext cx="3810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If the battery has an internal resistance r then:</a:t>
            </a:r>
            <a:endParaRPr lang="en-US" dirty="0"/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2667000"/>
            <a:ext cx="1285875" cy="304800"/>
          </a:xfrm>
          <a:prstGeom prst="rect">
            <a:avLst/>
          </a:prstGeom>
          <a:noFill/>
        </p:spPr>
      </p:pic>
      <p:pic>
        <p:nvPicPr>
          <p:cNvPr id="39" name="Picture 5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3124200"/>
            <a:ext cx="800100" cy="314325"/>
          </a:xfrm>
          <a:prstGeom prst="rect">
            <a:avLst/>
          </a:prstGeom>
          <a:noFill/>
        </p:spPr>
      </p:pic>
      <p:pic>
        <p:nvPicPr>
          <p:cNvPr id="40" name="Picture 7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3581400"/>
            <a:ext cx="952500" cy="333375"/>
          </a:xfrm>
          <a:prstGeom prst="rect">
            <a:avLst/>
          </a:prstGeom>
          <a:noFill/>
        </p:spPr>
      </p:pic>
      <p:cxnSp>
        <p:nvCxnSpPr>
          <p:cNvPr id="42" name="Straight Connector 41"/>
          <p:cNvCxnSpPr/>
          <p:nvPr/>
        </p:nvCxnSpPr>
        <p:spPr>
          <a:xfrm>
            <a:off x="5181600" y="4343400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3581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Multiloop</a:t>
            </a:r>
            <a:r>
              <a:rPr lang="en-US" b="1" dirty="0" smtClean="0"/>
              <a:t> circuits, Kirchhoff's Laws: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457200" y="381000"/>
            <a:ext cx="3694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Junction Rule</a:t>
            </a:r>
            <a:r>
              <a:rPr lang="en-US" dirty="0" smtClean="0"/>
              <a:t>: conservation of charge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0" y="762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The sum of currents entering a junction must equal the sum of the currents leaving the junction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1524000"/>
            <a:ext cx="971550" cy="790575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457200" y="2362200"/>
            <a:ext cx="375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Potential Rule</a:t>
            </a:r>
            <a:r>
              <a:rPr lang="en-US" dirty="0" smtClean="0"/>
              <a:t>: conservation of Energy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0" y="2743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The sum of potential changes in any closed loop should equal zero.</a:t>
            </a:r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66800" y="3429000"/>
            <a:ext cx="1876425" cy="790575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4172635"/>
            <a:ext cx="4724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define a direction for the current in a loop in the circuit. (any direction you like.)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4876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define the directions of the currents at each junction the way you like. Don’t define them as all entering or leaving the junction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181600" y="2819400"/>
            <a:ext cx="2047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the above circuit: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105400" y="3200400"/>
            <a:ext cx="1459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Junction rule:</a:t>
            </a:r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05600" y="3200400"/>
            <a:ext cx="1019175" cy="304800"/>
          </a:xfrm>
          <a:prstGeom prst="rect">
            <a:avLst/>
          </a:prstGeom>
          <a:noFill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91125" y="0"/>
            <a:ext cx="39528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Box 30"/>
          <p:cNvSpPr txBox="1"/>
          <p:nvPr/>
        </p:nvSpPr>
        <p:spPr>
          <a:xfrm>
            <a:off x="0" y="5943600"/>
            <a:ext cx="434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the circuit above the chosen directions for the two loops are shown as well as the directions of the currents.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105400" y="3657600"/>
            <a:ext cx="15540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Potential Rule: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5181600" y="4038600"/>
            <a:ext cx="880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Loop 1:</a:t>
            </a:r>
            <a:endParaRPr lang="en-US" dirty="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29400" y="4038600"/>
            <a:ext cx="1323975" cy="304800"/>
          </a:xfrm>
          <a:prstGeom prst="rect">
            <a:avLst/>
          </a:prstGeom>
          <a:noFill/>
        </p:spPr>
      </p:pic>
      <p:sp>
        <p:nvSpPr>
          <p:cNvPr id="36" name="Rectangle 35"/>
          <p:cNvSpPr/>
          <p:nvPr/>
        </p:nvSpPr>
        <p:spPr>
          <a:xfrm>
            <a:off x="5181600" y="4419600"/>
            <a:ext cx="8803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Loop 2:</a:t>
            </a:r>
            <a:endParaRPr lang="en-US" dirty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5181600" y="4800600"/>
            <a:ext cx="396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1: if I passes a source from –</a:t>
            </a:r>
            <a:r>
              <a:rPr lang="en-US" dirty="0" err="1" smtClean="0"/>
              <a:t>ve</a:t>
            </a:r>
            <a:r>
              <a:rPr lang="en-US" dirty="0" smtClean="0"/>
              <a:t> to +</a:t>
            </a:r>
            <a:r>
              <a:rPr lang="en-US" dirty="0" err="1" smtClean="0"/>
              <a:t>ve</a:t>
            </a:r>
            <a:r>
              <a:rPr lang="en-US" dirty="0" smtClean="0"/>
              <a:t> (like in V1) give it a +</a:t>
            </a:r>
            <a:r>
              <a:rPr lang="en-US" dirty="0" err="1" smtClean="0"/>
              <a:t>ve</a:t>
            </a:r>
            <a:r>
              <a:rPr lang="en-US" dirty="0" smtClean="0"/>
              <a:t> sign. If not give it a –</a:t>
            </a:r>
            <a:r>
              <a:rPr lang="en-US" dirty="0" err="1" smtClean="0"/>
              <a:t>ve</a:t>
            </a:r>
            <a:r>
              <a:rPr lang="en-US" dirty="0" smtClean="0"/>
              <a:t> sign (like in V2)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181600" y="57912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2: if I passes R with Loop direction give IR a –</a:t>
            </a:r>
            <a:r>
              <a:rPr lang="en-US" dirty="0" err="1" smtClean="0"/>
              <a:t>ve</a:t>
            </a:r>
            <a:r>
              <a:rPr lang="en-US" dirty="0" smtClean="0"/>
              <a:t> sign. If not give it a +</a:t>
            </a:r>
            <a:r>
              <a:rPr lang="en-US" dirty="0" err="1" smtClean="0"/>
              <a:t>ve</a:t>
            </a:r>
            <a:r>
              <a:rPr lang="en-US" dirty="0" smtClean="0"/>
              <a:t> sign.</a:t>
            </a:r>
            <a:endParaRPr lang="en-US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29400" y="4495800"/>
            <a:ext cx="2028825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968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Kirchhoff's Laws II:</a:t>
            </a:r>
            <a:endParaRPr lang="en-US" dirty="0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91125" y="0"/>
            <a:ext cx="39528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0" y="4572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1: if I passes a source from –</a:t>
            </a:r>
            <a:r>
              <a:rPr lang="en-US" dirty="0" err="1" smtClean="0"/>
              <a:t>ve</a:t>
            </a:r>
            <a:r>
              <a:rPr lang="en-US" dirty="0" smtClean="0"/>
              <a:t> to +</a:t>
            </a:r>
            <a:r>
              <a:rPr lang="en-US" dirty="0" err="1" smtClean="0"/>
              <a:t>ve</a:t>
            </a:r>
            <a:r>
              <a:rPr lang="en-US" dirty="0" smtClean="0"/>
              <a:t> (like in V1) give it a +</a:t>
            </a:r>
            <a:r>
              <a:rPr lang="en-US" dirty="0" err="1" smtClean="0"/>
              <a:t>ve</a:t>
            </a:r>
            <a:r>
              <a:rPr lang="en-US" dirty="0" smtClean="0"/>
              <a:t> sign. If not give it a –</a:t>
            </a:r>
            <a:r>
              <a:rPr lang="en-US" dirty="0" err="1" smtClean="0"/>
              <a:t>ve</a:t>
            </a:r>
            <a:r>
              <a:rPr lang="en-US" dirty="0" smtClean="0"/>
              <a:t> sign.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3716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2: if I passes R with Loop direction give IR a  –</a:t>
            </a:r>
            <a:r>
              <a:rPr lang="en-US" dirty="0" err="1" smtClean="0"/>
              <a:t>ve</a:t>
            </a:r>
            <a:r>
              <a:rPr lang="en-US" dirty="0" smtClean="0"/>
              <a:t> sign. If not give it a +</a:t>
            </a:r>
            <a:r>
              <a:rPr lang="en-US" dirty="0" err="1" smtClean="0"/>
              <a:t>ve</a:t>
            </a:r>
            <a:r>
              <a:rPr lang="en-US" dirty="0" smtClean="0"/>
              <a:t> sign.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057400"/>
            <a:ext cx="495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3: when you find the currents, for the ones that ends up –</a:t>
            </a:r>
            <a:r>
              <a:rPr lang="en-US" dirty="0" err="1" smtClean="0"/>
              <a:t>ve</a:t>
            </a:r>
            <a:r>
              <a:rPr lang="en-US" dirty="0" smtClean="0"/>
              <a:t> you need to reverse the assigned direction.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3048000"/>
            <a:ext cx="48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4: there is a third loop, the one that includes V1 and V2. yet you only have two independent solutions.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2819400"/>
            <a:ext cx="2306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algebraic solution:</a:t>
            </a:r>
            <a:endParaRPr lang="en-US" dirty="0"/>
          </a:p>
        </p:txBody>
      </p:sp>
      <p:pic>
        <p:nvPicPr>
          <p:cNvPr id="12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05400" y="3200400"/>
            <a:ext cx="1323975" cy="304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2600" y="3581400"/>
            <a:ext cx="2333625" cy="609600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5410200"/>
            <a:ext cx="1019175" cy="304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00" y="4267200"/>
            <a:ext cx="2028825" cy="304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0" y="4724400"/>
            <a:ext cx="4000500" cy="609600"/>
          </a:xfrm>
          <a:prstGeom prst="rect">
            <a:avLst/>
          </a:prstGeom>
          <a:noFill/>
        </p:spPr>
      </p:pic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6019800"/>
            <a:ext cx="26289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7850" y="0"/>
            <a:ext cx="348615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2756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Ammeters and Voltmeters: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533400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/>
              <a:t>Ammeter</a:t>
            </a:r>
            <a:r>
              <a:rPr lang="en-US" dirty="0" smtClean="0"/>
              <a:t> is a device used to measure the current in an electric circuit. It has a small internal resistance and is connected in series with the element that the current passes through.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905000"/>
            <a:ext cx="556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/>
              <a:t>Voltmeter</a:t>
            </a:r>
            <a:r>
              <a:rPr lang="en-US" dirty="0" smtClean="0"/>
              <a:t> is a device used to measure the potential difference ( Voltage) across any circuit element. It has a very large internal resistance and is connected in parallel with the element that we need to measure the voltage difference across it.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457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RC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Circuits: Charging a capacitor </a:t>
            </a:r>
            <a:endParaRPr kumimoji="0" 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How do we charge a capacitor?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At what rate does charge accumulate on the capacitor plate?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Assume that we close the circuit to charge the capacitor. Using the potential Rule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5825" y="0"/>
            <a:ext cx="444817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905000"/>
            <a:ext cx="1666875" cy="304800"/>
          </a:xfrm>
          <a:prstGeom prst="rect">
            <a:avLst/>
          </a:prstGeom>
          <a:noFill/>
        </p:spPr>
      </p:pic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2209800"/>
            <a:ext cx="1352550" cy="561975"/>
          </a:xfrm>
          <a:prstGeom prst="rect">
            <a:avLst/>
          </a:prstGeom>
          <a:noFill/>
        </p:spPr>
      </p:pic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2743200"/>
            <a:ext cx="1352550" cy="561975"/>
          </a:xfrm>
          <a:prstGeom prst="rect">
            <a:avLst/>
          </a:prstGeom>
          <a:noFill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3352800"/>
            <a:ext cx="1314450" cy="781050"/>
          </a:xfrm>
          <a:prstGeom prst="rect">
            <a:avLst/>
          </a:prstGeom>
          <a:noFill/>
        </p:spPr>
      </p:pic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4191000"/>
            <a:ext cx="1485900" cy="790575"/>
          </a:xfrm>
          <a:prstGeom prst="rect">
            <a:avLst/>
          </a:prstGeom>
          <a:noFill/>
        </p:spPr>
      </p:pic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05400"/>
            <a:ext cx="2238375" cy="952500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>
            <a:off x="2362200" y="1828800"/>
            <a:ext cx="0" cy="441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6" name="Picture 1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1981200"/>
            <a:ext cx="1981200" cy="952500"/>
          </a:xfrm>
          <a:prstGeom prst="rect">
            <a:avLst/>
          </a:prstGeom>
          <a:noFill/>
        </p:spPr>
      </p:pic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8" name="Picture 16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3048000"/>
            <a:ext cx="1704975" cy="552450"/>
          </a:xfrm>
          <a:prstGeom prst="rect">
            <a:avLst/>
          </a:prstGeom>
          <a:noFill/>
        </p:spPr>
      </p:pic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50" name="Picture 18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3657600"/>
            <a:ext cx="1809750" cy="542925"/>
          </a:xfrm>
          <a:prstGeom prst="rect">
            <a:avLst/>
          </a:prstGeom>
          <a:noFill/>
        </p:spPr>
      </p:pic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52" name="Picture 20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4267200"/>
            <a:ext cx="2209800" cy="542925"/>
          </a:xfrm>
          <a:prstGeom prst="rect">
            <a:avLst/>
          </a:prstGeom>
          <a:noFill/>
        </p:spPr>
      </p:pic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54" name="Picture 2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4953000"/>
            <a:ext cx="695325" cy="304800"/>
          </a:xfrm>
          <a:prstGeom prst="rect">
            <a:avLst/>
          </a:prstGeom>
          <a:noFill/>
        </p:spPr>
      </p:pic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56" name="Picture 24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5257800"/>
            <a:ext cx="1752600" cy="542925"/>
          </a:xfrm>
          <a:prstGeom prst="rect">
            <a:avLst/>
          </a:prstGeom>
          <a:noFill/>
        </p:spPr>
      </p:pic>
      <p:pic>
        <p:nvPicPr>
          <p:cNvPr id="18458" name="Picture 26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686425" y="2286000"/>
            <a:ext cx="3457575" cy="284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5825" y="0"/>
            <a:ext cx="444817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0"/>
            <a:ext cx="23889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Discharging a capacitor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0" y="381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Move the switch to point b. the capacitor starts to discharge.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1066800"/>
            <a:ext cx="1890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Voltage loop Rule: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1524000"/>
            <a:ext cx="1162050" cy="30480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1905000"/>
            <a:ext cx="1085850" cy="51435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2438400"/>
            <a:ext cx="1295400" cy="56197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3124200"/>
            <a:ext cx="1057275" cy="561975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3810000"/>
            <a:ext cx="1057275" cy="60960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495800"/>
            <a:ext cx="1390650" cy="666750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5257800"/>
            <a:ext cx="1476375" cy="581025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" y="6019800"/>
            <a:ext cx="1123950" cy="4381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cxnSp>
        <p:nvCxnSpPr>
          <p:cNvPr id="25" name="Straight Connector 24"/>
          <p:cNvCxnSpPr/>
          <p:nvPr/>
        </p:nvCxnSpPr>
        <p:spPr>
          <a:xfrm>
            <a:off x="2209800" y="1524000"/>
            <a:ext cx="0" cy="495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286000" y="1600200"/>
            <a:ext cx="2827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Define the time constant as:</a:t>
            </a:r>
            <a:endParaRPr lang="en-US" dirty="0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2057400"/>
            <a:ext cx="695325" cy="304800"/>
          </a:xfrm>
          <a:prstGeom prst="rect">
            <a:avLst/>
          </a:prstGeom>
          <a:noFill/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2362200"/>
            <a:ext cx="990600" cy="438150"/>
          </a:xfrm>
          <a:prstGeom prst="rect">
            <a:avLst/>
          </a:prstGeom>
          <a:noFill/>
        </p:spPr>
      </p:pic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2286000" y="4114800"/>
            <a:ext cx="45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At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4191000"/>
            <a:ext cx="504825" cy="304800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4648200"/>
            <a:ext cx="1076325" cy="304800"/>
          </a:xfrm>
          <a:prstGeom prst="rect">
            <a:avLst/>
          </a:prstGeom>
          <a:noFill/>
        </p:spPr>
      </p:pic>
      <p:pic>
        <p:nvPicPr>
          <p:cNvPr id="1050" name="Picture 26" descr="http://www.physbot.co.uk/uploads/1/2/5/0/12507040/1332332_orig.p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105400" y="2438400"/>
            <a:ext cx="4038600" cy="2800351"/>
          </a:xfrm>
          <a:prstGeom prst="rect">
            <a:avLst/>
          </a:prstGeom>
          <a:noFill/>
        </p:spPr>
      </p:pic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2971800"/>
            <a:ext cx="1047750" cy="533400"/>
          </a:xfrm>
          <a:prstGeom prst="rect">
            <a:avLst/>
          </a:prstGeom>
          <a:noFill/>
        </p:spPr>
      </p:pic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53" name="Picture 29"/>
          <p:cNvPicPr>
            <a:picLocks noChangeAspect="1" noChangeArrowheads="1"/>
          </p:cNvPicPr>
          <p:nvPr/>
        </p:nvPicPr>
        <p:blipFill>
          <a:blip r:embed="rId1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3581400"/>
            <a:ext cx="1095375" cy="438150"/>
          </a:xfrm>
          <a:prstGeom prst="rect">
            <a:avLst/>
          </a:prstGeom>
          <a:noFill/>
        </p:spPr>
      </p:pic>
      <p:sp>
        <p:nvSpPr>
          <p:cNvPr id="105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55" name="Picture 31"/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5105400"/>
            <a:ext cx="11811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653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Sony</cp:lastModifiedBy>
  <cp:revision>46</cp:revision>
  <dcterms:created xsi:type="dcterms:W3CDTF">2016-01-01T11:29:10Z</dcterms:created>
  <dcterms:modified xsi:type="dcterms:W3CDTF">2016-01-02T05:38:10Z</dcterms:modified>
</cp:coreProperties>
</file>