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F9B82-A76A-4E54-B164-24BACD4EC018}" type="datetimeFigureOut">
              <a:rPr lang="en-US" smtClean="0"/>
              <a:pPr/>
              <a:t>14/4/2016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29B07-D858-4AEB-A9E1-FB14FA2AAE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F9B82-A76A-4E54-B164-24BACD4EC018}" type="datetimeFigureOut">
              <a:rPr lang="en-US" smtClean="0"/>
              <a:pPr/>
              <a:t>14/4/2016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29B07-D858-4AEB-A9E1-FB14FA2AAE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F9B82-A76A-4E54-B164-24BACD4EC018}" type="datetimeFigureOut">
              <a:rPr lang="en-US" smtClean="0"/>
              <a:pPr/>
              <a:t>14/4/2016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29B07-D858-4AEB-A9E1-FB14FA2AAE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F9B82-A76A-4E54-B164-24BACD4EC018}" type="datetimeFigureOut">
              <a:rPr lang="en-US" smtClean="0"/>
              <a:pPr/>
              <a:t>14/4/2016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29B07-D858-4AEB-A9E1-FB14FA2AAE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F9B82-A76A-4E54-B164-24BACD4EC018}" type="datetimeFigureOut">
              <a:rPr lang="en-US" smtClean="0"/>
              <a:pPr/>
              <a:t>14/4/2016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29B07-D858-4AEB-A9E1-FB14FA2AAE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F9B82-A76A-4E54-B164-24BACD4EC018}" type="datetimeFigureOut">
              <a:rPr lang="en-US" smtClean="0"/>
              <a:pPr/>
              <a:t>14/4/2016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29B07-D858-4AEB-A9E1-FB14FA2AAE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F9B82-A76A-4E54-B164-24BACD4EC018}" type="datetimeFigureOut">
              <a:rPr lang="en-US" smtClean="0"/>
              <a:pPr/>
              <a:t>14/4/2016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29B07-D858-4AEB-A9E1-FB14FA2AAE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F9B82-A76A-4E54-B164-24BACD4EC018}" type="datetimeFigureOut">
              <a:rPr lang="en-US" smtClean="0"/>
              <a:pPr/>
              <a:t>14/4/2016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29B07-D858-4AEB-A9E1-FB14FA2AAE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F9B82-A76A-4E54-B164-24BACD4EC018}" type="datetimeFigureOut">
              <a:rPr lang="en-US" smtClean="0"/>
              <a:pPr/>
              <a:t>14/4/2016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29B07-D858-4AEB-A9E1-FB14FA2AAE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F9B82-A76A-4E54-B164-24BACD4EC018}" type="datetimeFigureOut">
              <a:rPr lang="en-US" smtClean="0"/>
              <a:pPr/>
              <a:t>14/4/2016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29B07-D858-4AEB-A9E1-FB14FA2AAE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F9B82-A76A-4E54-B164-24BACD4EC018}" type="datetimeFigureOut">
              <a:rPr lang="en-US" smtClean="0"/>
              <a:pPr/>
              <a:t>14/4/2016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29B07-D858-4AEB-A9E1-FB14FA2AAE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CF9B82-A76A-4E54-B164-24BACD4EC018}" type="datetimeFigureOut">
              <a:rPr lang="en-US" smtClean="0"/>
              <a:pPr/>
              <a:t>14/4/2016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429B07-D858-4AEB-A9E1-FB14FA2AAE6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3.jpeg"/><Relationship Id="rId2" Type="http://schemas.openxmlformats.org/officeDocument/2006/relationships/image" Target="../media/image62.gi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5.png"/><Relationship Id="rId5" Type="http://schemas.openxmlformats.org/officeDocument/2006/relationships/image" Target="../media/image64.png"/><Relationship Id="rId4" Type="http://schemas.openxmlformats.org/officeDocument/2006/relationships/image" Target="../media/image39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7.gif"/><Relationship Id="rId7" Type="http://schemas.openxmlformats.org/officeDocument/2006/relationships/image" Target="../media/image71.png"/><Relationship Id="rId2" Type="http://schemas.openxmlformats.org/officeDocument/2006/relationships/image" Target="../media/image66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0.png"/><Relationship Id="rId5" Type="http://schemas.openxmlformats.org/officeDocument/2006/relationships/image" Target="../media/image69.gif"/><Relationship Id="rId4" Type="http://schemas.openxmlformats.org/officeDocument/2006/relationships/image" Target="../media/image68.gif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8.png"/><Relationship Id="rId13" Type="http://schemas.openxmlformats.org/officeDocument/2006/relationships/image" Target="../media/image83.png"/><Relationship Id="rId18" Type="http://schemas.openxmlformats.org/officeDocument/2006/relationships/image" Target="../media/image88.png"/><Relationship Id="rId3" Type="http://schemas.openxmlformats.org/officeDocument/2006/relationships/image" Target="../media/image73.png"/><Relationship Id="rId7" Type="http://schemas.openxmlformats.org/officeDocument/2006/relationships/image" Target="../media/image77.png"/><Relationship Id="rId12" Type="http://schemas.openxmlformats.org/officeDocument/2006/relationships/image" Target="../media/image82.png"/><Relationship Id="rId17" Type="http://schemas.openxmlformats.org/officeDocument/2006/relationships/image" Target="../media/image87.png"/><Relationship Id="rId2" Type="http://schemas.openxmlformats.org/officeDocument/2006/relationships/image" Target="../media/image72.png"/><Relationship Id="rId16" Type="http://schemas.openxmlformats.org/officeDocument/2006/relationships/image" Target="../media/image8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6.png"/><Relationship Id="rId11" Type="http://schemas.openxmlformats.org/officeDocument/2006/relationships/image" Target="../media/image81.png"/><Relationship Id="rId5" Type="http://schemas.openxmlformats.org/officeDocument/2006/relationships/image" Target="../media/image75.png"/><Relationship Id="rId15" Type="http://schemas.openxmlformats.org/officeDocument/2006/relationships/image" Target="../media/image85.png"/><Relationship Id="rId10" Type="http://schemas.openxmlformats.org/officeDocument/2006/relationships/image" Target="../media/image80.png"/><Relationship Id="rId19" Type="http://schemas.openxmlformats.org/officeDocument/2006/relationships/image" Target="../media/image89.png"/><Relationship Id="rId4" Type="http://schemas.openxmlformats.org/officeDocument/2006/relationships/image" Target="../media/image74.png"/><Relationship Id="rId9" Type="http://schemas.openxmlformats.org/officeDocument/2006/relationships/image" Target="../media/image79.png"/><Relationship Id="rId14" Type="http://schemas.openxmlformats.org/officeDocument/2006/relationships/image" Target="../media/image84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12" Type="http://schemas.openxmlformats.org/officeDocument/2006/relationships/image" Target="../media/image17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11" Type="http://schemas.openxmlformats.org/officeDocument/2006/relationships/image" Target="../media/image16.png"/><Relationship Id="rId5" Type="http://schemas.openxmlformats.org/officeDocument/2006/relationships/image" Target="../media/image10.png"/><Relationship Id="rId10" Type="http://schemas.openxmlformats.org/officeDocument/2006/relationships/image" Target="../media/image15.png"/><Relationship Id="rId4" Type="http://schemas.openxmlformats.org/officeDocument/2006/relationships/image" Target="../media/image9.png"/><Relationship Id="rId9" Type="http://schemas.openxmlformats.org/officeDocument/2006/relationships/image" Target="../media/image14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png"/><Relationship Id="rId3" Type="http://schemas.openxmlformats.org/officeDocument/2006/relationships/image" Target="../media/image18.png"/><Relationship Id="rId7" Type="http://schemas.openxmlformats.org/officeDocument/2006/relationships/image" Target="../media/image22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1.png"/><Relationship Id="rId5" Type="http://schemas.openxmlformats.org/officeDocument/2006/relationships/image" Target="../media/image20.png"/><Relationship Id="rId10" Type="http://schemas.openxmlformats.org/officeDocument/2006/relationships/image" Target="../media/image25.png"/><Relationship Id="rId4" Type="http://schemas.openxmlformats.org/officeDocument/2006/relationships/image" Target="../media/image19.png"/><Relationship Id="rId9" Type="http://schemas.openxmlformats.org/officeDocument/2006/relationships/image" Target="../media/image2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7" Type="http://schemas.openxmlformats.org/officeDocument/2006/relationships/image" Target="../media/image31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0.png"/><Relationship Id="rId5" Type="http://schemas.openxmlformats.org/officeDocument/2006/relationships/image" Target="../media/image29.png"/><Relationship Id="rId4" Type="http://schemas.openxmlformats.org/officeDocument/2006/relationships/image" Target="../media/image28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8.png"/><Relationship Id="rId3" Type="http://schemas.openxmlformats.org/officeDocument/2006/relationships/image" Target="../media/image33.png"/><Relationship Id="rId7" Type="http://schemas.openxmlformats.org/officeDocument/2006/relationships/image" Target="../media/image37.png"/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6.png"/><Relationship Id="rId5" Type="http://schemas.openxmlformats.org/officeDocument/2006/relationships/image" Target="../media/image35.png"/><Relationship Id="rId4" Type="http://schemas.openxmlformats.org/officeDocument/2006/relationships/image" Target="../media/image3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png"/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2.jpeg"/><Relationship Id="rId4" Type="http://schemas.openxmlformats.org/officeDocument/2006/relationships/image" Target="../media/image4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4.png"/><Relationship Id="rId7" Type="http://schemas.openxmlformats.org/officeDocument/2006/relationships/image" Target="../media/image47.png"/><Relationship Id="rId2" Type="http://schemas.openxmlformats.org/officeDocument/2006/relationships/image" Target="../media/image4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6.png"/><Relationship Id="rId5" Type="http://schemas.openxmlformats.org/officeDocument/2006/relationships/image" Target="../media/image45.png"/><Relationship Id="rId4" Type="http://schemas.openxmlformats.org/officeDocument/2006/relationships/image" Target="../media/image39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52.png"/><Relationship Id="rId3" Type="http://schemas.openxmlformats.org/officeDocument/2006/relationships/image" Target="../media/image39.png"/><Relationship Id="rId7" Type="http://schemas.openxmlformats.org/officeDocument/2006/relationships/image" Target="../media/image51.png"/><Relationship Id="rId2" Type="http://schemas.openxmlformats.org/officeDocument/2006/relationships/image" Target="../media/image4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0.png"/><Relationship Id="rId5" Type="http://schemas.openxmlformats.org/officeDocument/2006/relationships/image" Target="../media/image49.png"/><Relationship Id="rId10" Type="http://schemas.openxmlformats.org/officeDocument/2006/relationships/image" Target="../media/image54.png"/><Relationship Id="rId4" Type="http://schemas.openxmlformats.org/officeDocument/2006/relationships/image" Target="../media/image48.png"/><Relationship Id="rId9" Type="http://schemas.openxmlformats.org/officeDocument/2006/relationships/image" Target="../media/image53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60.png"/><Relationship Id="rId3" Type="http://schemas.openxmlformats.org/officeDocument/2006/relationships/image" Target="../media/image56.gif"/><Relationship Id="rId7" Type="http://schemas.openxmlformats.org/officeDocument/2006/relationships/image" Target="../media/image59.png"/><Relationship Id="rId2" Type="http://schemas.openxmlformats.org/officeDocument/2006/relationships/image" Target="../media/image55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8.png"/><Relationship Id="rId5" Type="http://schemas.openxmlformats.org/officeDocument/2006/relationships/image" Target="../media/image57.png"/><Relationship Id="rId4" Type="http://schemas.openxmlformats.org/officeDocument/2006/relationships/image" Target="../media/image39.png"/><Relationship Id="rId9" Type="http://schemas.openxmlformats.org/officeDocument/2006/relationships/image" Target="../media/image6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0"/>
            <a:ext cx="32555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Magnetic Fields due to currents:</a:t>
            </a:r>
            <a:endParaRPr lang="en-US" b="1" dirty="0"/>
          </a:p>
        </p:txBody>
      </p:sp>
      <p:sp>
        <p:nvSpPr>
          <p:cNvPr id="5" name="Rectangle 4"/>
          <p:cNvSpPr/>
          <p:nvPr/>
        </p:nvSpPr>
        <p:spPr>
          <a:xfrm>
            <a:off x="304800" y="381000"/>
            <a:ext cx="459664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Calculating the magnetic field due to a </a:t>
            </a:r>
            <a:r>
              <a:rPr lang="en-US" dirty="0" smtClean="0"/>
              <a:t>current:</a:t>
            </a:r>
            <a:endParaRPr lang="en-US" dirty="0"/>
          </a:p>
        </p:txBody>
      </p:sp>
      <p:pic>
        <p:nvPicPr>
          <p:cNvPr id="6" name="Picture 5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24550" y="0"/>
            <a:ext cx="3219450" cy="2524125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</p:pic>
      <p:sp>
        <p:nvSpPr>
          <p:cNvPr id="7" name="Rectangle 6"/>
          <p:cNvSpPr/>
          <p:nvPr/>
        </p:nvSpPr>
        <p:spPr>
          <a:xfrm>
            <a:off x="304800" y="762000"/>
            <a:ext cx="54102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We divide the wire into small strips each of length </a:t>
            </a:r>
            <a:r>
              <a:rPr lang="en-US" dirty="0" err="1"/>
              <a:t>ds</a:t>
            </a:r>
            <a:r>
              <a:rPr lang="en-US" dirty="0"/>
              <a:t>. Then we find dB that the current in the small strip </a:t>
            </a:r>
            <a:r>
              <a:rPr lang="en-US" dirty="0" err="1"/>
              <a:t>ds</a:t>
            </a:r>
            <a:r>
              <a:rPr lang="en-US" dirty="0"/>
              <a:t> causes at point P. then to find B we sum/integrate over the entire length. </a:t>
            </a:r>
          </a:p>
        </p:txBody>
      </p:sp>
      <p:sp>
        <p:nvSpPr>
          <p:cNvPr id="8" name="Rectangle 7"/>
          <p:cNvSpPr/>
          <p:nvPr/>
        </p:nvSpPr>
        <p:spPr>
          <a:xfrm>
            <a:off x="304800" y="1981200"/>
            <a:ext cx="427649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It was empirically found by </a:t>
            </a:r>
            <a:r>
              <a:rPr lang="en-US" dirty="0" err="1"/>
              <a:t>Biot-Savart</a:t>
            </a:r>
            <a:r>
              <a:rPr lang="en-US" dirty="0"/>
              <a:t> that:</a:t>
            </a:r>
          </a:p>
        </p:txBody>
      </p:sp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1265" name="Picture 1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914400" y="2438400"/>
            <a:ext cx="1857375" cy="561975"/>
          </a:xfrm>
          <a:prstGeom prst="rect">
            <a:avLst/>
          </a:prstGeom>
          <a:noFill/>
        </p:spPr>
      </p:pic>
      <p:sp>
        <p:nvSpPr>
          <p:cNvPr id="11" name="Rectangle 10"/>
          <p:cNvSpPr/>
          <p:nvPr/>
        </p:nvSpPr>
        <p:spPr>
          <a:xfrm>
            <a:off x="304800" y="3124200"/>
            <a:ext cx="510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Which could be written, if we consider </a:t>
            </a:r>
            <a:r>
              <a:rPr lang="en-US" dirty="0" err="1"/>
              <a:t>ds</a:t>
            </a:r>
            <a:r>
              <a:rPr lang="en-US" dirty="0"/>
              <a:t> a vector in the current direction, as:</a:t>
            </a:r>
          </a:p>
        </p:txBody>
      </p:sp>
      <p:sp>
        <p:nvSpPr>
          <p:cNvPr id="1126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1267" name="Picture 3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38200" y="3886200"/>
            <a:ext cx="1857375" cy="581025"/>
          </a:xfrm>
          <a:prstGeom prst="rect">
            <a:avLst/>
          </a:prstGeom>
          <a:noFill/>
        </p:spPr>
      </p:pic>
      <p:sp>
        <p:nvSpPr>
          <p:cNvPr id="14" name="Rectangle 13"/>
          <p:cNvSpPr/>
          <p:nvPr/>
        </p:nvSpPr>
        <p:spPr>
          <a:xfrm>
            <a:off x="2895600" y="3962400"/>
            <a:ext cx="159287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/>
              <a:t>Biot-Savart</a:t>
            </a:r>
            <a:r>
              <a:rPr lang="en-US" dirty="0"/>
              <a:t> law</a:t>
            </a:r>
          </a:p>
        </p:txBody>
      </p:sp>
      <p:sp>
        <p:nvSpPr>
          <p:cNvPr id="1127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1269" name="Picture 5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57200" y="4495800"/>
            <a:ext cx="228600" cy="304800"/>
          </a:xfrm>
          <a:prstGeom prst="rect">
            <a:avLst/>
          </a:prstGeom>
          <a:noFill/>
        </p:spPr>
      </p:pic>
      <p:sp>
        <p:nvSpPr>
          <p:cNvPr id="17" name="Rectangle 16"/>
          <p:cNvSpPr/>
          <p:nvPr/>
        </p:nvSpPr>
        <p:spPr>
          <a:xfrm>
            <a:off x="685800" y="4495800"/>
            <a:ext cx="309078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is called permeability constant.</a:t>
            </a:r>
          </a:p>
        </p:txBody>
      </p:sp>
      <p:sp>
        <p:nvSpPr>
          <p:cNvPr id="11272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1271" name="Picture 7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38200" y="4953000"/>
            <a:ext cx="2219325" cy="314325"/>
          </a:xfrm>
          <a:prstGeom prst="rect">
            <a:avLst/>
          </a:prstGeom>
          <a:noFill/>
        </p:spPr>
      </p:pic>
      <p:sp>
        <p:nvSpPr>
          <p:cNvPr id="11274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1273" name="Picture 9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38200" y="5410200"/>
            <a:ext cx="2428875" cy="3143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0"/>
            <a:ext cx="9393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/>
              <a:t>Toroids</a:t>
            </a:r>
            <a:r>
              <a:rPr lang="en-US" b="1" dirty="0" smtClean="0"/>
              <a:t>:</a:t>
            </a:r>
            <a:endParaRPr lang="en-US" b="1" dirty="0"/>
          </a:p>
        </p:txBody>
      </p:sp>
      <p:pic>
        <p:nvPicPr>
          <p:cNvPr id="22530" name="Picture 2" descr="http://hyperphysics.phy-astr.gsu.edu/hbase/magnetic/imgmag/tor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34100" y="0"/>
            <a:ext cx="3009900" cy="334327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</p:pic>
      <p:pic>
        <p:nvPicPr>
          <p:cNvPr id="22532" name="Picture 4" descr="http://s3.amazonaws.com/answer-board-image/ed1e02e4-b47e-4573-b57e-946af2278ef2.jpe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43500" y="4038600"/>
            <a:ext cx="4000500" cy="248602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</p:pic>
      <p:sp>
        <p:nvSpPr>
          <p:cNvPr id="7" name="TextBox 6"/>
          <p:cNvSpPr txBox="1"/>
          <p:nvPr/>
        </p:nvSpPr>
        <p:spPr>
          <a:xfrm>
            <a:off x="0" y="533400"/>
            <a:ext cx="53324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Toriod</a:t>
            </a:r>
            <a:r>
              <a:rPr lang="en-US" dirty="0" smtClean="0"/>
              <a:t> is a solenoid bent to form a circular closed tube.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0" y="990600"/>
            <a:ext cx="541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If we take an </a:t>
            </a:r>
            <a:r>
              <a:rPr lang="en-US" dirty="0" err="1" smtClean="0"/>
              <a:t>Amperian</a:t>
            </a:r>
            <a:r>
              <a:rPr lang="en-US" dirty="0" smtClean="0"/>
              <a:t> circular loop with radius r as shown in the figure</a:t>
            </a:r>
            <a:endParaRPr lang="en-US" dirty="0"/>
          </a:p>
        </p:txBody>
      </p:sp>
      <p:pic>
        <p:nvPicPr>
          <p:cNvPr id="9" name="Picture 5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81000" y="1905000"/>
            <a:ext cx="1609725" cy="561975"/>
          </a:xfrm>
          <a:prstGeom prst="rect">
            <a:avLst/>
          </a:prstGeom>
          <a:noFill/>
        </p:spPr>
      </p:pic>
      <p:sp>
        <p:nvSpPr>
          <p:cNvPr id="10" name="TextBox 9"/>
          <p:cNvSpPr txBox="1"/>
          <p:nvPr/>
        </p:nvSpPr>
        <p:spPr>
          <a:xfrm>
            <a:off x="0" y="2590800"/>
            <a:ext cx="33868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As B is constant at the entire loop.</a:t>
            </a:r>
            <a:endParaRPr lang="en-US" dirty="0"/>
          </a:p>
        </p:txBody>
      </p:sp>
      <p:sp>
        <p:nvSpPr>
          <p:cNvPr id="2253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2533" name="Picture 5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81000" y="3200400"/>
            <a:ext cx="1495425" cy="304800"/>
          </a:xfrm>
          <a:prstGeom prst="rect">
            <a:avLst/>
          </a:prstGeom>
          <a:noFill/>
        </p:spPr>
      </p:pic>
      <p:sp>
        <p:nvSpPr>
          <p:cNvPr id="22536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2535" name="Picture 7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81000" y="3810000"/>
            <a:ext cx="933450" cy="55245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</p:pic>
      <p:sp>
        <p:nvSpPr>
          <p:cNvPr id="15" name="TextBox 14"/>
          <p:cNvSpPr txBox="1"/>
          <p:nvPr/>
        </p:nvSpPr>
        <p:spPr>
          <a:xfrm>
            <a:off x="0" y="4495800"/>
            <a:ext cx="37432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 is the total number of </a:t>
            </a:r>
            <a:r>
              <a:rPr lang="en-US" dirty="0" err="1" smtClean="0"/>
              <a:t>Toroid’s</a:t>
            </a:r>
            <a:r>
              <a:rPr lang="en-US" dirty="0" smtClean="0"/>
              <a:t> turns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152400" y="5181600"/>
            <a:ext cx="41151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Note that B inside the </a:t>
            </a:r>
            <a:r>
              <a:rPr lang="en-US" dirty="0" err="1" smtClean="0"/>
              <a:t>Toroid</a:t>
            </a:r>
            <a:r>
              <a:rPr lang="en-US" dirty="0" smtClean="0"/>
              <a:t> is </a:t>
            </a:r>
            <a:r>
              <a:rPr lang="en-US" dirty="0" err="1" smtClean="0"/>
              <a:t>ununiform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2" descr="https://qph.is.quoracdn.net/main-qimg-59a6ffaccb5ca55f0a32ce9a4c7cc150?convert_to_webp=true"/>
          <p:cNvSpPr>
            <a:spLocks noChangeAspect="1" noChangeArrowheads="1"/>
          </p:cNvSpPr>
          <p:nvPr/>
        </p:nvSpPr>
        <p:spPr bwMode="auto">
          <a:xfrm>
            <a:off x="155575" y="-1401763"/>
            <a:ext cx="3324225" cy="292417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8" name="AutoShape 4" descr="https://qph.is.quoracdn.net/main-qimg-59a6ffaccb5ca55f0a32ce9a4c7cc150?convert_to_webp=true"/>
          <p:cNvSpPr>
            <a:spLocks noChangeAspect="1" noChangeArrowheads="1"/>
          </p:cNvSpPr>
          <p:nvPr/>
        </p:nvSpPr>
        <p:spPr bwMode="auto">
          <a:xfrm>
            <a:off x="155575" y="-1401763"/>
            <a:ext cx="3324225" cy="292417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0" name="AutoShape 6" descr="https://qph.is.quoracdn.net/main-qimg-59a6ffaccb5ca55f0a32ce9a4c7cc150?convert_to_webp=true"/>
          <p:cNvSpPr>
            <a:spLocks noChangeAspect="1" noChangeArrowheads="1"/>
          </p:cNvSpPr>
          <p:nvPr/>
        </p:nvSpPr>
        <p:spPr bwMode="auto">
          <a:xfrm>
            <a:off x="152400" y="685800"/>
            <a:ext cx="3324225" cy="6096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036" name="AutoShape 12" descr="https://qph.is.quoracdn.net/main-qimg-59a6ffaccb5ca55f0a32ce9a4c7cc150?convert_to_webp=tru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8" name="AutoShape 14" descr="https://qph.is.quoracdn.net/main-qimg-59a6ffaccb5ca55f0a32ce9a4c7cc150?convert_to_webp=tru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0" y="0"/>
            <a:ext cx="429021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A current carrying coil as a magnetic dipole</a:t>
            </a:r>
            <a:endParaRPr lang="en-US" b="1" dirty="0"/>
          </a:p>
        </p:txBody>
      </p:sp>
      <p:pic>
        <p:nvPicPr>
          <p:cNvPr id="12" name="Picture 11" descr="http://www.sr.bham.ac.uk/xmm/images/fmc/circmag_6k_440_330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76800" y="5105400"/>
            <a:ext cx="1981200" cy="1752600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</p:pic>
      <p:pic>
        <p:nvPicPr>
          <p:cNvPr id="13" name="Picture 12" descr="http://labman.phys.utk.edu/phys222core/modules/m4/images/dip.gif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62800" y="3733800"/>
            <a:ext cx="1981200" cy="3124200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</p:pic>
      <p:pic>
        <p:nvPicPr>
          <p:cNvPr id="1040" name="Picture 16" descr="http://mri-q.com/uploads/3/2/7/4/3274160/7893357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209800" y="4124324"/>
            <a:ext cx="1838325" cy="2733676"/>
          </a:xfrm>
          <a:prstGeom prst="rect">
            <a:avLst/>
          </a:prstGeom>
          <a:noFill/>
        </p:spPr>
      </p:pic>
      <p:pic>
        <p:nvPicPr>
          <p:cNvPr id="1042" name="Picture 18" descr="http://mri-q.com/uploads/3/2/7/4/3274160/1369789_orig.gi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4124324"/>
            <a:ext cx="1847850" cy="2733676"/>
          </a:xfrm>
          <a:prstGeom prst="rect">
            <a:avLst/>
          </a:prstGeom>
          <a:noFill/>
        </p:spPr>
      </p:pic>
      <p:sp>
        <p:nvSpPr>
          <p:cNvPr id="16" name="TextBox 15"/>
          <p:cNvSpPr txBox="1"/>
          <p:nvPr/>
        </p:nvSpPr>
        <p:spPr>
          <a:xfrm>
            <a:off x="0" y="381000"/>
            <a:ext cx="83207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A current carrying coil produces a magnetic field similar to that produced by a magnet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0" y="762000"/>
            <a:ext cx="59917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The magnitude of the magnetic dipole moment is defined as:</a:t>
            </a:r>
            <a:endParaRPr lang="en-US" dirty="0"/>
          </a:p>
        </p:txBody>
      </p:sp>
      <p:sp>
        <p:nvSpPr>
          <p:cNvPr id="1044" name="Rectangle 2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43" name="Picture 19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019800" y="762000"/>
            <a:ext cx="819150" cy="304800"/>
          </a:xfrm>
          <a:prstGeom prst="rect">
            <a:avLst/>
          </a:prstGeom>
          <a:noFill/>
        </p:spPr>
      </p:pic>
      <p:sp>
        <p:nvSpPr>
          <p:cNvPr id="20" name="TextBox 19"/>
          <p:cNvSpPr txBox="1"/>
          <p:nvPr/>
        </p:nvSpPr>
        <p:spPr>
          <a:xfrm>
            <a:off x="0" y="1143000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curl your hand with the current direction, your thump points to The direction of the magnetic dipole moment.  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0" y="1828800"/>
            <a:ext cx="70326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If a magnetic dipole is placed in a magnetic field it experiences a torque:</a:t>
            </a:r>
            <a:endParaRPr lang="en-US" dirty="0"/>
          </a:p>
        </p:txBody>
      </p:sp>
      <p:sp>
        <p:nvSpPr>
          <p:cNvPr id="1046" name="Rectangle 2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45" name="Picture 21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086600" y="1828800"/>
            <a:ext cx="962025" cy="352425"/>
          </a:xfrm>
          <a:prstGeom prst="rect">
            <a:avLst/>
          </a:prstGeom>
          <a:noFill/>
        </p:spPr>
      </p:pic>
      <p:sp>
        <p:nvSpPr>
          <p:cNvPr id="24" name="TextBox 23"/>
          <p:cNvSpPr txBox="1"/>
          <p:nvPr/>
        </p:nvSpPr>
        <p:spPr>
          <a:xfrm>
            <a:off x="0" y="2286000"/>
            <a:ext cx="78793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Here we want to study the magnetic field produced by a magnetic dipole ( a coil )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0" y="2667000"/>
            <a:ext cx="66954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As such magnetic field lacks symmetry, we revert to </a:t>
            </a:r>
            <a:r>
              <a:rPr lang="en-US" dirty="0" err="1" smtClean="0"/>
              <a:t>Biot-Savart</a:t>
            </a:r>
            <a:r>
              <a:rPr lang="en-US" dirty="0" smtClean="0"/>
              <a:t> Law.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19875" y="0"/>
            <a:ext cx="2524125" cy="3305175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</p:pic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4579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85800" y="685800"/>
            <a:ext cx="962025" cy="561975"/>
          </a:xfrm>
          <a:prstGeom prst="rect">
            <a:avLst/>
          </a:prstGeom>
          <a:noFill/>
        </p:spPr>
      </p:pic>
      <p:sp>
        <p:nvSpPr>
          <p:cNvPr id="7" name="Rectangle 6"/>
          <p:cNvSpPr/>
          <p:nvPr/>
        </p:nvSpPr>
        <p:spPr>
          <a:xfrm>
            <a:off x="0" y="1295400"/>
            <a:ext cx="6477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Due to symmetry the X and Y components of the magnetic field due to all segments </a:t>
            </a:r>
            <a:r>
              <a:rPr lang="en-US" dirty="0" err="1" smtClean="0"/>
              <a:t>ds</a:t>
            </a:r>
            <a:r>
              <a:rPr lang="en-US" dirty="0" smtClean="0"/>
              <a:t> cancel. Therefore</a:t>
            </a:r>
            <a:endParaRPr lang="en-US" dirty="0"/>
          </a:p>
        </p:txBody>
      </p:sp>
      <p:sp>
        <p:nvSpPr>
          <p:cNvPr id="2458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4581" name="Picture 5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09600" y="1905000"/>
            <a:ext cx="1066800" cy="561975"/>
          </a:xfrm>
          <a:prstGeom prst="rect">
            <a:avLst/>
          </a:prstGeom>
          <a:noFill/>
        </p:spPr>
      </p:pic>
      <p:sp>
        <p:nvSpPr>
          <p:cNvPr id="24584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4583" name="Picture 7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33400" y="2514600"/>
            <a:ext cx="2085975" cy="561975"/>
          </a:xfrm>
          <a:prstGeom prst="rect">
            <a:avLst/>
          </a:prstGeom>
          <a:noFill/>
        </p:spPr>
      </p:pic>
      <p:sp>
        <p:nvSpPr>
          <p:cNvPr id="12" name="Rectangle 11"/>
          <p:cNvSpPr/>
          <p:nvPr/>
        </p:nvSpPr>
        <p:spPr>
          <a:xfrm>
            <a:off x="2743200" y="2514600"/>
            <a:ext cx="334412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The angle between </a:t>
            </a:r>
            <a:r>
              <a:rPr lang="en-US" dirty="0" err="1" smtClean="0"/>
              <a:t>ds</a:t>
            </a:r>
            <a:r>
              <a:rPr lang="en-US" dirty="0" smtClean="0"/>
              <a:t> and r is 90°</a:t>
            </a:r>
            <a:endParaRPr lang="en-US" dirty="0"/>
          </a:p>
        </p:txBody>
      </p:sp>
      <p:sp>
        <p:nvSpPr>
          <p:cNvPr id="24586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4585" name="Picture 9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57200" y="3124200"/>
            <a:ext cx="2876550" cy="561975"/>
          </a:xfrm>
          <a:prstGeom prst="rect">
            <a:avLst/>
          </a:prstGeom>
          <a:noFill/>
        </p:spPr>
      </p:pic>
      <p:sp>
        <p:nvSpPr>
          <p:cNvPr id="24588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4587" name="Picture 11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57200" y="3810000"/>
            <a:ext cx="1304925" cy="314325"/>
          </a:xfrm>
          <a:prstGeom prst="rect">
            <a:avLst/>
          </a:prstGeom>
          <a:noFill/>
        </p:spPr>
      </p:pic>
      <p:sp>
        <p:nvSpPr>
          <p:cNvPr id="24590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4589" name="Picture 13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81000" y="4267200"/>
            <a:ext cx="2143125" cy="609600"/>
          </a:xfrm>
          <a:prstGeom prst="rect">
            <a:avLst/>
          </a:prstGeom>
          <a:noFill/>
        </p:spPr>
      </p:pic>
      <p:sp>
        <p:nvSpPr>
          <p:cNvPr id="24592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4591" name="Picture 15"/>
          <p:cNvPicPr>
            <a:picLocks noChangeAspect="1" noChangeArrowheads="1"/>
          </p:cNvPicPr>
          <p:nvPr/>
        </p:nvPicPr>
        <p:blipFill>
          <a:blip r:embed="rId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81000" y="5029200"/>
            <a:ext cx="2257425" cy="609600"/>
          </a:xfrm>
          <a:prstGeom prst="rect">
            <a:avLst/>
          </a:prstGeom>
          <a:noFill/>
        </p:spPr>
      </p:pic>
      <p:sp>
        <p:nvSpPr>
          <p:cNvPr id="24594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4593" name="Picture 17"/>
          <p:cNvPicPr>
            <a:picLocks noChangeAspect="1" noChangeArrowheads="1"/>
          </p:cNvPicPr>
          <p:nvPr/>
        </p:nvPicPr>
        <p:blipFill>
          <a:blip r:embed="rId10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57200" y="5943600"/>
            <a:ext cx="2200275" cy="533400"/>
          </a:xfrm>
          <a:prstGeom prst="rect">
            <a:avLst/>
          </a:prstGeom>
          <a:noFill/>
        </p:spPr>
      </p:pic>
      <p:sp>
        <p:nvSpPr>
          <p:cNvPr id="24596" name="Rectangle 2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4595" name="Picture 19"/>
          <p:cNvPicPr>
            <a:picLocks noChangeAspect="1" noChangeArrowheads="1"/>
          </p:cNvPicPr>
          <p:nvPr/>
        </p:nvPicPr>
        <p:blipFill>
          <a:blip r:embed="rId11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962400" y="3276600"/>
            <a:ext cx="1752600" cy="542925"/>
          </a:xfrm>
          <a:prstGeom prst="rect">
            <a:avLst/>
          </a:prstGeom>
          <a:noFill/>
        </p:spPr>
      </p:pic>
      <p:cxnSp>
        <p:nvCxnSpPr>
          <p:cNvPr id="27" name="Straight Connector 26"/>
          <p:cNvCxnSpPr/>
          <p:nvPr/>
        </p:nvCxnSpPr>
        <p:spPr>
          <a:xfrm>
            <a:off x="3810000" y="3276600"/>
            <a:ext cx="0" cy="3124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598" name="Rectangle 2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4597" name="Picture 21"/>
          <p:cNvPicPr>
            <a:picLocks noChangeAspect="1" noChangeArrowheads="1"/>
          </p:cNvPicPr>
          <p:nvPr/>
        </p:nvPicPr>
        <p:blipFill>
          <a:blip r:embed="rId1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962400" y="3962400"/>
            <a:ext cx="1628775" cy="57150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</p:pic>
      <p:sp>
        <p:nvSpPr>
          <p:cNvPr id="24600" name="Rectangle 2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4599" name="Picture 23"/>
          <p:cNvPicPr>
            <a:picLocks noChangeAspect="1" noChangeArrowheads="1"/>
          </p:cNvPicPr>
          <p:nvPr/>
        </p:nvPicPr>
        <p:blipFill>
          <a:blip r:embed="rId1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962400" y="4648200"/>
            <a:ext cx="1238250" cy="276225"/>
          </a:xfrm>
          <a:prstGeom prst="rect">
            <a:avLst/>
          </a:prstGeom>
          <a:noFill/>
        </p:spPr>
      </p:pic>
      <p:sp>
        <p:nvSpPr>
          <p:cNvPr id="24602" name="Rectangle 2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4601" name="Picture 25"/>
          <p:cNvPicPr>
            <a:picLocks noChangeAspect="1" noChangeArrowheads="1"/>
          </p:cNvPicPr>
          <p:nvPr/>
        </p:nvPicPr>
        <p:blipFill>
          <a:blip r:embed="rId1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114800" y="5029200"/>
            <a:ext cx="904875" cy="52387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</p:pic>
      <p:sp>
        <p:nvSpPr>
          <p:cNvPr id="24604" name="Rectangle 2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4603" name="Picture 27"/>
          <p:cNvPicPr>
            <a:picLocks noChangeAspect="1" noChangeArrowheads="1"/>
          </p:cNvPicPr>
          <p:nvPr/>
        </p:nvPicPr>
        <p:blipFill>
          <a:blip r:embed="rId1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962400" y="5715000"/>
            <a:ext cx="1476375" cy="276225"/>
          </a:xfrm>
          <a:prstGeom prst="rect">
            <a:avLst/>
          </a:prstGeom>
          <a:noFill/>
        </p:spPr>
      </p:pic>
      <p:sp>
        <p:nvSpPr>
          <p:cNvPr id="24606" name="Rectangle 3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4605" name="Picture 29"/>
          <p:cNvPicPr>
            <a:picLocks noChangeAspect="1" noChangeArrowheads="1"/>
          </p:cNvPicPr>
          <p:nvPr/>
        </p:nvPicPr>
        <p:blipFill>
          <a:blip r:embed="rId1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114800" y="6096000"/>
            <a:ext cx="895350" cy="495300"/>
          </a:xfrm>
          <a:prstGeom prst="rect">
            <a:avLst/>
          </a:prstGeom>
          <a:noFill/>
        </p:spPr>
      </p:pic>
      <p:cxnSp>
        <p:nvCxnSpPr>
          <p:cNvPr id="39" name="Straight Connector 38"/>
          <p:cNvCxnSpPr/>
          <p:nvPr/>
        </p:nvCxnSpPr>
        <p:spPr>
          <a:xfrm>
            <a:off x="6324600" y="3429000"/>
            <a:ext cx="0" cy="3048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608" name="Rectangle 3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4607" name="Picture 31"/>
          <p:cNvPicPr>
            <a:picLocks noChangeAspect="1" noChangeArrowheads="1"/>
          </p:cNvPicPr>
          <p:nvPr/>
        </p:nvPicPr>
        <p:blipFill>
          <a:blip r:embed="rId1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553200" y="3581400"/>
            <a:ext cx="2162175" cy="276225"/>
          </a:xfrm>
          <a:prstGeom prst="rect">
            <a:avLst/>
          </a:prstGeom>
          <a:noFill/>
        </p:spPr>
      </p:pic>
      <p:sp>
        <p:nvSpPr>
          <p:cNvPr id="24610" name="Rectangle 3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4609" name="Picture 33"/>
          <p:cNvPicPr>
            <a:picLocks noChangeAspect="1" noChangeArrowheads="1"/>
          </p:cNvPicPr>
          <p:nvPr/>
        </p:nvPicPr>
        <p:blipFill>
          <a:blip r:embed="rId1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705600" y="4038600"/>
            <a:ext cx="1771650" cy="495300"/>
          </a:xfrm>
          <a:prstGeom prst="rect">
            <a:avLst/>
          </a:prstGeom>
          <a:noFill/>
        </p:spPr>
      </p:pic>
      <p:sp>
        <p:nvSpPr>
          <p:cNvPr id="24612" name="Rectangle 3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4611" name="Picture 35"/>
          <p:cNvPicPr>
            <a:picLocks noChangeAspect="1" noChangeArrowheads="1"/>
          </p:cNvPicPr>
          <p:nvPr/>
        </p:nvPicPr>
        <p:blipFill>
          <a:blip r:embed="rId1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705600" y="4800600"/>
            <a:ext cx="895350" cy="51435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</p:pic>
      <p:sp>
        <p:nvSpPr>
          <p:cNvPr id="46" name="Rectangle 45"/>
          <p:cNvSpPr/>
          <p:nvPr/>
        </p:nvSpPr>
        <p:spPr>
          <a:xfrm>
            <a:off x="0" y="0"/>
            <a:ext cx="446494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A current carrying coil as a magnetic dipole II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/>
              <a:t>Magnetic Field due to a current in a long straight </a:t>
            </a:r>
            <a:r>
              <a:rPr lang="en-US" b="1" dirty="0" smtClean="0"/>
              <a:t>wire:</a:t>
            </a:r>
            <a:endParaRPr lang="en-US" b="1" dirty="0"/>
          </a:p>
        </p:txBody>
      </p:sp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29300" y="0"/>
            <a:ext cx="3314700" cy="4048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81000" y="685800"/>
            <a:ext cx="1762125" cy="561975"/>
          </a:xfrm>
          <a:prstGeom prst="rect">
            <a:avLst/>
          </a:prstGeom>
          <a:noFill/>
        </p:spPr>
      </p:pic>
      <p:sp>
        <p:nvSpPr>
          <p:cNvPr id="6" name="Rectangle 5"/>
          <p:cNvSpPr/>
          <p:nvPr/>
        </p:nvSpPr>
        <p:spPr>
          <a:xfrm>
            <a:off x="0" y="1295400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The direction of dB from all the wire segment is into the page. So all of them will add.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1981200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There are similar contributions from segments from positive and negative y, therefore:</a:t>
            </a:r>
            <a:endParaRPr lang="en-US" dirty="0"/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81000" y="2667000"/>
            <a:ext cx="1247775" cy="628650"/>
          </a:xfrm>
          <a:prstGeom prst="rect">
            <a:avLst/>
          </a:prstGeom>
          <a:noFill/>
        </p:spPr>
      </p:pic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04800" y="3429000"/>
            <a:ext cx="1924050" cy="628650"/>
          </a:xfrm>
          <a:prstGeom prst="rect">
            <a:avLst/>
          </a:prstGeom>
          <a:noFill/>
        </p:spPr>
      </p:pic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04800" y="4267200"/>
            <a:ext cx="1276350" cy="314325"/>
          </a:xfrm>
          <a:prstGeom prst="rect">
            <a:avLst/>
          </a:prstGeom>
          <a:noFill/>
        </p:spPr>
      </p:pic>
      <p:sp>
        <p:nvSpPr>
          <p:cNvPr id="1034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35" name="Picture 11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28600" y="4648200"/>
            <a:ext cx="3048000" cy="609600"/>
          </a:xfrm>
          <a:prstGeom prst="rect">
            <a:avLst/>
          </a:prstGeom>
          <a:noFill/>
        </p:spPr>
      </p:pic>
      <p:sp>
        <p:nvSpPr>
          <p:cNvPr id="1038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37" name="Picture 13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04800" y="5410200"/>
            <a:ext cx="2400300" cy="628650"/>
          </a:xfrm>
          <a:prstGeom prst="rect">
            <a:avLst/>
          </a:prstGeom>
          <a:noFill/>
        </p:spPr>
      </p:pic>
      <p:sp>
        <p:nvSpPr>
          <p:cNvPr id="1040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39" name="Picture 15"/>
          <p:cNvPicPr>
            <a:picLocks noChangeAspect="1" noChangeArrowheads="1"/>
          </p:cNvPicPr>
          <p:nvPr/>
        </p:nvPicPr>
        <p:blipFill>
          <a:blip r:embed="rId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04800" y="6229350"/>
            <a:ext cx="2590800" cy="628650"/>
          </a:xfrm>
          <a:prstGeom prst="rect">
            <a:avLst/>
          </a:prstGeom>
          <a:noFill/>
        </p:spPr>
      </p:pic>
      <p:cxnSp>
        <p:nvCxnSpPr>
          <p:cNvPr id="23" name="Straight Connector 22"/>
          <p:cNvCxnSpPr/>
          <p:nvPr/>
        </p:nvCxnSpPr>
        <p:spPr>
          <a:xfrm flipH="1">
            <a:off x="3352800" y="2743200"/>
            <a:ext cx="76200" cy="4114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2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41" name="Picture 17"/>
          <p:cNvPicPr>
            <a:picLocks noChangeAspect="1" noChangeArrowheads="1"/>
          </p:cNvPicPr>
          <p:nvPr/>
        </p:nvPicPr>
        <p:blipFill>
          <a:blip r:embed="rId10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657600" y="4038600"/>
            <a:ext cx="3838575" cy="628650"/>
          </a:xfrm>
          <a:prstGeom prst="rect">
            <a:avLst/>
          </a:prstGeom>
          <a:noFill/>
        </p:spPr>
      </p:pic>
      <p:sp>
        <p:nvSpPr>
          <p:cNvPr id="26" name="TextBox 25"/>
          <p:cNvSpPr txBox="1"/>
          <p:nvPr/>
        </p:nvSpPr>
        <p:spPr>
          <a:xfrm>
            <a:off x="7848601" y="3886200"/>
            <a:ext cx="129539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From integration tables</a:t>
            </a:r>
            <a:endParaRPr lang="en-US" dirty="0"/>
          </a:p>
        </p:txBody>
      </p:sp>
      <p:sp>
        <p:nvSpPr>
          <p:cNvPr id="1044" name="Rectangle 2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43" name="Picture 19"/>
          <p:cNvPicPr>
            <a:picLocks noChangeAspect="1" noChangeArrowheads="1"/>
          </p:cNvPicPr>
          <p:nvPr/>
        </p:nvPicPr>
        <p:blipFill>
          <a:blip r:embed="rId11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581400" y="4800600"/>
            <a:ext cx="2552700" cy="628650"/>
          </a:xfrm>
          <a:prstGeom prst="rect">
            <a:avLst/>
          </a:prstGeom>
          <a:noFill/>
        </p:spPr>
      </p:pic>
      <p:sp>
        <p:nvSpPr>
          <p:cNvPr id="1046" name="Rectangle 2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45" name="Picture 21"/>
          <p:cNvPicPr>
            <a:picLocks noChangeAspect="1" noChangeArrowheads="1"/>
          </p:cNvPicPr>
          <p:nvPr/>
        </p:nvPicPr>
        <p:blipFill>
          <a:blip r:embed="rId1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657600" y="5638800"/>
            <a:ext cx="2190750" cy="56197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 smtClean="0"/>
              <a:t>Magnetic Field due to a current in a circular arc of wire:</a:t>
            </a:r>
            <a:endParaRPr lang="en-US" b="1" dirty="0"/>
          </a:p>
        </p:txBody>
      </p:sp>
      <p:pic>
        <p:nvPicPr>
          <p:cNvPr id="6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28600" y="914400"/>
            <a:ext cx="1762125" cy="561975"/>
          </a:xfrm>
          <a:prstGeom prst="rect">
            <a:avLst/>
          </a:prstGeom>
          <a:noFill/>
        </p:spPr>
      </p:pic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5361" name="Picture 1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590800" y="990600"/>
            <a:ext cx="876300" cy="304800"/>
          </a:xfrm>
          <a:prstGeom prst="rect">
            <a:avLst/>
          </a:prstGeom>
          <a:noFill/>
        </p:spPr>
      </p:pic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5363" name="Picture 3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28600" y="1600200"/>
            <a:ext cx="1304925" cy="561975"/>
          </a:xfrm>
          <a:prstGeom prst="rect">
            <a:avLst/>
          </a:prstGeom>
          <a:noFill/>
        </p:spPr>
      </p:pic>
      <p:sp>
        <p:nvSpPr>
          <p:cNvPr id="1536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5365" name="Picture 5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590800" y="1676400"/>
            <a:ext cx="942975" cy="304800"/>
          </a:xfrm>
          <a:prstGeom prst="rect">
            <a:avLst/>
          </a:prstGeom>
          <a:noFill/>
        </p:spPr>
      </p:pic>
      <p:sp>
        <p:nvSpPr>
          <p:cNvPr id="15368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5367" name="Picture 7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28600" y="2209800"/>
            <a:ext cx="1343025" cy="552450"/>
          </a:xfrm>
          <a:prstGeom prst="rect">
            <a:avLst/>
          </a:prstGeom>
          <a:noFill/>
        </p:spPr>
      </p:pic>
      <p:sp>
        <p:nvSpPr>
          <p:cNvPr id="15370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5369" name="Picture 9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04800" y="2895600"/>
            <a:ext cx="1057275" cy="638175"/>
          </a:xfrm>
          <a:prstGeom prst="rect">
            <a:avLst/>
          </a:prstGeom>
          <a:noFill/>
        </p:spPr>
      </p:pic>
      <p:sp>
        <p:nvSpPr>
          <p:cNvPr id="15372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5371" name="Picture 11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04800" y="3581400"/>
            <a:ext cx="1428750" cy="666750"/>
          </a:xfrm>
          <a:prstGeom prst="rect">
            <a:avLst/>
          </a:prstGeom>
          <a:noFill/>
        </p:spPr>
      </p:pic>
      <p:sp>
        <p:nvSpPr>
          <p:cNvPr id="15374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5373" name="Picture 13"/>
          <p:cNvPicPr>
            <a:picLocks noChangeAspect="1" noChangeArrowheads="1"/>
          </p:cNvPicPr>
          <p:nvPr/>
        </p:nvPicPr>
        <p:blipFill>
          <a:blip r:embed="rId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04800" y="4343400"/>
            <a:ext cx="904875" cy="56197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</p:pic>
      <p:pic>
        <p:nvPicPr>
          <p:cNvPr id="15375" name="Picture 15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4564566" y="0"/>
            <a:ext cx="4579434" cy="1600200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</p:pic>
      <p:sp>
        <p:nvSpPr>
          <p:cNvPr id="22" name="TextBox 21"/>
          <p:cNvSpPr txBox="1"/>
          <p:nvPr/>
        </p:nvSpPr>
        <p:spPr>
          <a:xfrm>
            <a:off x="1600200" y="4343400"/>
            <a:ext cx="2438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The magnetic field at the center of the arc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0" y="0"/>
            <a:ext cx="10595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Example:</a:t>
            </a:r>
            <a:endParaRPr lang="en-US" b="1" dirty="0"/>
          </a:p>
        </p:txBody>
      </p:sp>
      <p:sp>
        <p:nvSpPr>
          <p:cNvPr id="6" name="TextBox 5"/>
          <p:cNvSpPr txBox="1"/>
          <p:nvPr/>
        </p:nvSpPr>
        <p:spPr>
          <a:xfrm>
            <a:off x="0" y="381000"/>
            <a:ext cx="5791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Two long wires in the Z-direction carry equal and opposite current, I1 = I2. find the magnetic field at point P in the figure.</a:t>
            </a:r>
            <a:endParaRPr lang="en-US" dirty="0"/>
          </a:p>
        </p:txBody>
      </p:sp>
      <p:sp>
        <p:nvSpPr>
          <p:cNvPr id="16390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6391" name="Rectangle 7"/>
          <p:cNvSpPr>
            <a:spLocks noChangeArrowheads="1"/>
          </p:cNvSpPr>
          <p:nvPr/>
        </p:nvSpPr>
        <p:spPr bwMode="auto">
          <a:xfrm>
            <a:off x="0" y="10096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828800" y="1371600"/>
            <a:ext cx="408586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The direction of B1 is shown in the figure.</a:t>
            </a:r>
            <a:endParaRPr lang="en-US" dirty="0"/>
          </a:p>
        </p:txBody>
      </p:sp>
      <p:sp>
        <p:nvSpPr>
          <p:cNvPr id="16393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1981200" y="1981200"/>
            <a:ext cx="408586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The direction of B1 is shown in the figure.</a:t>
            </a:r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0" y="2438400"/>
            <a:ext cx="58674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The </a:t>
            </a:r>
            <a:r>
              <a:rPr lang="en-US" dirty="0" smtClean="0"/>
              <a:t>X-components </a:t>
            </a:r>
            <a:r>
              <a:rPr lang="en-US" dirty="0" smtClean="0"/>
              <a:t>of both vectors cancel each other.</a:t>
            </a:r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>
            <a:off x="0" y="2819400"/>
            <a:ext cx="249215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The </a:t>
            </a:r>
            <a:r>
              <a:rPr lang="en-US" dirty="0" smtClean="0"/>
              <a:t>y-components </a:t>
            </a:r>
            <a:r>
              <a:rPr lang="en-US" dirty="0" smtClean="0"/>
              <a:t>add.</a:t>
            </a:r>
            <a:endParaRPr lang="en-US" dirty="0"/>
          </a:p>
        </p:txBody>
      </p:sp>
      <p:sp>
        <p:nvSpPr>
          <p:cNvPr id="16395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6397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6399" name="Rectangle 1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6401" name="Rectangle 1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921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9217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85800" y="1295400"/>
            <a:ext cx="942975" cy="552450"/>
          </a:xfrm>
          <a:prstGeom prst="rect">
            <a:avLst/>
          </a:prstGeom>
          <a:noFill/>
        </p:spPr>
      </p:pic>
      <p:sp>
        <p:nvSpPr>
          <p:cNvPr id="922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85800" y="1905000"/>
            <a:ext cx="942975" cy="552450"/>
          </a:xfrm>
          <a:prstGeom prst="rect">
            <a:avLst/>
          </a:prstGeom>
          <a:noFill/>
        </p:spPr>
      </p:pic>
      <p:sp>
        <p:nvSpPr>
          <p:cNvPr id="922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9224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9226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9225" name="Picture 9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85800" y="3429000"/>
            <a:ext cx="1362075" cy="609600"/>
          </a:xfrm>
          <a:prstGeom prst="rect">
            <a:avLst/>
          </a:prstGeom>
          <a:noFill/>
        </p:spPr>
      </p:pic>
      <p:sp>
        <p:nvSpPr>
          <p:cNvPr id="9228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9227" name="Picture 11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85800" y="4191000"/>
            <a:ext cx="1371600" cy="609600"/>
          </a:xfrm>
          <a:prstGeom prst="rect">
            <a:avLst/>
          </a:prstGeom>
          <a:noFill/>
        </p:spPr>
      </p:pic>
      <p:sp>
        <p:nvSpPr>
          <p:cNvPr id="9230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9229" name="Picture 13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62000" y="4953000"/>
            <a:ext cx="1123950" cy="600075"/>
          </a:xfrm>
          <a:prstGeom prst="rect">
            <a:avLst/>
          </a:prstGeom>
          <a:noFill/>
        </p:spPr>
      </p:pic>
      <p:pic>
        <p:nvPicPr>
          <p:cNvPr id="9231" name="Picture 15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924550" y="0"/>
            <a:ext cx="3219450" cy="3228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369171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Force between two parallel currents:</a:t>
            </a:r>
            <a:endParaRPr lang="en-US" b="1" dirty="0"/>
          </a:p>
        </p:txBody>
      </p:sp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741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7413" name="Picture 5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57200" y="1295400"/>
            <a:ext cx="638175" cy="352425"/>
          </a:xfrm>
          <a:prstGeom prst="rect">
            <a:avLst/>
          </a:prstGeom>
          <a:noFill/>
        </p:spPr>
      </p:pic>
      <p:sp>
        <p:nvSpPr>
          <p:cNvPr id="17416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7415" name="Picture 7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57200" y="533400"/>
            <a:ext cx="1390650" cy="552450"/>
          </a:xfrm>
          <a:prstGeom prst="rect">
            <a:avLst/>
          </a:prstGeom>
          <a:noFill/>
        </p:spPr>
      </p:pic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7417" name="Picture 9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57200" y="1828800"/>
            <a:ext cx="1266825" cy="352425"/>
          </a:xfrm>
          <a:prstGeom prst="rect">
            <a:avLst/>
          </a:prstGeom>
          <a:noFill/>
        </p:spPr>
      </p:pic>
      <p:sp>
        <p:nvSpPr>
          <p:cNvPr id="17420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7419" name="Picture 11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57200" y="2438400"/>
            <a:ext cx="2495550" cy="304800"/>
          </a:xfrm>
          <a:prstGeom prst="rect">
            <a:avLst/>
          </a:prstGeom>
          <a:noFill/>
        </p:spPr>
      </p:pic>
      <p:sp>
        <p:nvSpPr>
          <p:cNvPr id="17422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7421" name="Picture 13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57200" y="2895600"/>
            <a:ext cx="1247775" cy="552450"/>
          </a:xfrm>
          <a:prstGeom prst="rect">
            <a:avLst/>
          </a:prstGeom>
          <a:noFill/>
        </p:spPr>
      </p:pic>
      <p:sp>
        <p:nvSpPr>
          <p:cNvPr id="18" name="Rectangle 17"/>
          <p:cNvSpPr/>
          <p:nvPr/>
        </p:nvSpPr>
        <p:spPr>
          <a:xfrm>
            <a:off x="0" y="3429000"/>
            <a:ext cx="57912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For the direction of the magnetic force use the right hand rule as shown in the figure</a:t>
            </a:r>
            <a:endParaRPr lang="en-US" dirty="0"/>
          </a:p>
        </p:txBody>
      </p:sp>
      <p:sp>
        <p:nvSpPr>
          <p:cNvPr id="17424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7423" name="Picture 15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81000" y="4114800"/>
            <a:ext cx="1714500" cy="552450"/>
          </a:xfrm>
          <a:prstGeom prst="rect">
            <a:avLst/>
          </a:prstGeom>
          <a:noFill/>
        </p:spPr>
      </p:pic>
      <p:sp>
        <p:nvSpPr>
          <p:cNvPr id="21" name="Rectangle 20"/>
          <p:cNvSpPr/>
          <p:nvPr/>
        </p:nvSpPr>
        <p:spPr>
          <a:xfrm>
            <a:off x="0" y="4724400"/>
            <a:ext cx="5715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If the currents in the two wires are in the same direction, they attract each other</a:t>
            </a:r>
            <a:endParaRPr lang="en-US" dirty="0"/>
          </a:p>
        </p:txBody>
      </p:sp>
      <p:sp>
        <p:nvSpPr>
          <p:cNvPr id="22" name="Rectangle 21"/>
          <p:cNvSpPr/>
          <p:nvPr/>
        </p:nvSpPr>
        <p:spPr>
          <a:xfrm>
            <a:off x="0" y="5410200"/>
            <a:ext cx="56388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If the currents in the two wires are in opposite direction, they rebel each other.</a:t>
            </a:r>
            <a:endParaRPr lang="en-US" dirty="0"/>
          </a:p>
        </p:txBody>
      </p:sp>
      <p:pic>
        <p:nvPicPr>
          <p:cNvPr id="17425" name="Picture 17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5848350" y="0"/>
            <a:ext cx="3295650" cy="4600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517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Ampere’s Law</a:t>
            </a:r>
            <a:endParaRPr lang="en-US" b="1" dirty="0"/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049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990600" y="457200"/>
            <a:ext cx="1609725" cy="561975"/>
          </a:xfrm>
          <a:prstGeom prst="rect">
            <a:avLst/>
          </a:prstGeom>
          <a:noFill/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72025" y="0"/>
            <a:ext cx="4371975" cy="318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Rectangle 9"/>
          <p:cNvSpPr/>
          <p:nvPr/>
        </p:nvSpPr>
        <p:spPr>
          <a:xfrm>
            <a:off x="0" y="1752600"/>
            <a:ext cx="4648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In the shown figure: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0" y="1066800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/>
              <a:t>The left side term is integrated over a closed loop.</a:t>
            </a:r>
            <a:endParaRPr lang="en-US" dirty="0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62000" y="2286000"/>
            <a:ext cx="2981325" cy="561975"/>
          </a:xfrm>
          <a:prstGeom prst="rect">
            <a:avLst/>
          </a:prstGeom>
          <a:noFill/>
        </p:spPr>
      </p:pic>
      <p:sp>
        <p:nvSpPr>
          <p:cNvPr id="14" name="Rectangle 13"/>
          <p:cNvSpPr/>
          <p:nvPr/>
        </p:nvSpPr>
        <p:spPr>
          <a:xfrm>
            <a:off x="0" y="2971800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/>
              <a:t>Use the Right Hand Rule to find the direction of the magnetic field: 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0" y="3657600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/>
              <a:t>Point your thumb to the direction of the net enclosed current, the curl of your fingers define the magnetic field direction.</a:t>
            </a:r>
            <a:endParaRPr lang="en-US" dirty="0"/>
          </a:p>
        </p:txBody>
      </p:sp>
      <p:pic>
        <p:nvPicPr>
          <p:cNvPr id="2055" name="Picture 7" descr="http://earthphysicsteaching.homestead.com/Left_Hand_Rule_1_-_Ampere_s_Law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991100" y="3352800"/>
            <a:ext cx="4152900" cy="3257550"/>
          </a:xfrm>
          <a:prstGeom prst="rect">
            <a:avLst/>
          </a:prstGeom>
          <a:noFill/>
        </p:spPr>
      </p:pic>
      <p:sp>
        <p:nvSpPr>
          <p:cNvPr id="17" name="TextBox 16"/>
          <p:cNvSpPr txBox="1"/>
          <p:nvPr/>
        </p:nvSpPr>
        <p:spPr>
          <a:xfrm>
            <a:off x="152401" y="4876800"/>
            <a:ext cx="4572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If there exists a good level of symmetry, Ampere’s Law provides an easier method to find the magnetic field than </a:t>
            </a:r>
            <a:r>
              <a:rPr lang="en-US" dirty="0" err="1" smtClean="0"/>
              <a:t>Biot-Savart</a:t>
            </a:r>
            <a:r>
              <a:rPr lang="en-US" dirty="0" smtClean="0"/>
              <a:t> law.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 smtClean="0"/>
              <a:t>The magnetic field outside and inside a long straight wire with current</a:t>
            </a:r>
            <a:endParaRPr lang="en-US" b="1" dirty="0"/>
          </a:p>
        </p:txBody>
      </p:sp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24400" y="0"/>
            <a:ext cx="4419600" cy="2013563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4724400" y="2057400"/>
            <a:ext cx="4419600" cy="64633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The direction of B outside a wire with current once  pointing out of page and once into it.</a:t>
            </a:r>
            <a:endParaRPr lang="en-US" dirty="0"/>
          </a:p>
        </p:txBody>
      </p:sp>
      <p:pic>
        <p:nvPicPr>
          <p:cNvPr id="19460" name="Picture 4" descr="https://encrypted-tbn1.gstatic.com/images?q=tbn:ANd9GcSgB0kGNKQWNg6-NBSoqawLh4PybdcQGWiyrQ88AFxsIWeAdwJlcQ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77025" y="2819400"/>
            <a:ext cx="2466975" cy="185737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</p:pic>
      <p:sp>
        <p:nvSpPr>
          <p:cNvPr id="8" name="TextBox 7"/>
          <p:cNvSpPr txBox="1"/>
          <p:nvPr/>
        </p:nvSpPr>
        <p:spPr>
          <a:xfrm>
            <a:off x="0" y="838200"/>
            <a:ext cx="9941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Outside:</a:t>
            </a:r>
            <a:endParaRPr lang="en-US" b="1" dirty="0"/>
          </a:p>
        </p:txBody>
      </p:sp>
      <p:sp>
        <p:nvSpPr>
          <p:cNvPr id="9" name="TextBox 8"/>
          <p:cNvSpPr txBox="1"/>
          <p:nvPr/>
        </p:nvSpPr>
        <p:spPr>
          <a:xfrm>
            <a:off x="0" y="1219200"/>
            <a:ext cx="457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Choose an </a:t>
            </a:r>
            <a:r>
              <a:rPr lang="en-US" dirty="0" err="1" smtClean="0"/>
              <a:t>Amperian</a:t>
            </a:r>
            <a:r>
              <a:rPr lang="en-US" dirty="0" smtClean="0"/>
              <a:t> loop outside the wire as shown in the figure.</a:t>
            </a:r>
            <a:endParaRPr lang="en-US" dirty="0"/>
          </a:p>
        </p:txBody>
      </p:sp>
      <p:pic>
        <p:nvPicPr>
          <p:cNvPr id="11" name="Picture 1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38200" y="1981200"/>
            <a:ext cx="1609725" cy="561975"/>
          </a:xfrm>
          <a:prstGeom prst="rect">
            <a:avLst/>
          </a:prstGeom>
          <a:noFill/>
        </p:spPr>
      </p:pic>
      <p:sp>
        <p:nvSpPr>
          <p:cNvPr id="12" name="TextBox 11"/>
          <p:cNvSpPr txBox="1"/>
          <p:nvPr/>
        </p:nvSpPr>
        <p:spPr>
          <a:xfrm>
            <a:off x="1" y="2667000"/>
            <a:ext cx="457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The magnitude B is constant over the entire loop and the angle between B and </a:t>
            </a:r>
            <a:r>
              <a:rPr lang="en-US" dirty="0" err="1" smtClean="0"/>
              <a:t>ds</a:t>
            </a:r>
            <a:r>
              <a:rPr lang="en-US" dirty="0" smtClean="0"/>
              <a:t> is zero . </a:t>
            </a:r>
            <a:endParaRPr lang="en-US" dirty="0"/>
          </a:p>
        </p:txBody>
      </p:sp>
      <p:sp>
        <p:nvSpPr>
          <p:cNvPr id="1946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9461" name="Picture 5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62000" y="3352800"/>
            <a:ext cx="1304925" cy="561975"/>
          </a:xfrm>
          <a:prstGeom prst="rect">
            <a:avLst/>
          </a:prstGeom>
          <a:noFill/>
        </p:spPr>
      </p:pic>
      <p:sp>
        <p:nvSpPr>
          <p:cNvPr id="19464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9463" name="Picture 7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62000" y="4191000"/>
            <a:ext cx="1381125" cy="304800"/>
          </a:xfrm>
          <a:prstGeom prst="rect">
            <a:avLst/>
          </a:prstGeom>
          <a:noFill/>
        </p:spPr>
      </p:pic>
      <p:sp>
        <p:nvSpPr>
          <p:cNvPr id="19466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9465" name="Picture 9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62000" y="4648200"/>
            <a:ext cx="828675" cy="5524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https://encrypted-tbn1.gstatic.com/images?q=tbn:ANd9GcSgB0kGNKQWNg6-NBSoqawLh4PybdcQGWiyrQ88AFxsIWeAdwJlcQ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77025" y="0"/>
            <a:ext cx="2466975" cy="185737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</p:pic>
      <p:sp>
        <p:nvSpPr>
          <p:cNvPr id="5" name="Rectangle 4"/>
          <p:cNvSpPr/>
          <p:nvPr/>
        </p:nvSpPr>
        <p:spPr>
          <a:xfrm>
            <a:off x="0" y="0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 smtClean="0"/>
              <a:t>The magnetic field outside and inside a long straight wire with current II</a:t>
            </a:r>
            <a:endParaRPr lang="en-US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52400" y="838200"/>
            <a:ext cx="8194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Inside:</a:t>
            </a:r>
            <a:endParaRPr lang="en-US" b="1" dirty="0"/>
          </a:p>
        </p:txBody>
      </p:sp>
      <p:sp>
        <p:nvSpPr>
          <p:cNvPr id="7" name="TextBox 6"/>
          <p:cNvSpPr txBox="1"/>
          <p:nvPr/>
        </p:nvSpPr>
        <p:spPr>
          <a:xfrm>
            <a:off x="0" y="1219200"/>
            <a:ext cx="3886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Choose an </a:t>
            </a:r>
            <a:r>
              <a:rPr lang="en-US" dirty="0" err="1" smtClean="0"/>
              <a:t>Amperian</a:t>
            </a:r>
            <a:r>
              <a:rPr lang="en-US" dirty="0" smtClean="0"/>
              <a:t> loop inside the wire as shown in the figure</a:t>
            </a:r>
            <a:endParaRPr lang="en-US" dirty="0"/>
          </a:p>
        </p:txBody>
      </p:sp>
      <p:pic>
        <p:nvPicPr>
          <p:cNvPr id="8" name="Picture 1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38200" y="1981200"/>
            <a:ext cx="1609725" cy="561975"/>
          </a:xfrm>
          <a:prstGeom prst="rect">
            <a:avLst/>
          </a:prstGeom>
          <a:noFill/>
        </p:spPr>
      </p:pic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0481" name="Picture 1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09600" y="2743200"/>
            <a:ext cx="1590675" cy="561975"/>
          </a:xfrm>
          <a:prstGeom prst="rect">
            <a:avLst/>
          </a:prstGeom>
          <a:noFill/>
        </p:spPr>
      </p:pic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0483" name="Picture 3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09600" y="3505200"/>
            <a:ext cx="1666875" cy="304800"/>
          </a:xfrm>
          <a:prstGeom prst="rect">
            <a:avLst/>
          </a:prstGeom>
          <a:noFill/>
        </p:spPr>
      </p:pic>
      <p:sp>
        <p:nvSpPr>
          <p:cNvPr id="2048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0485" name="Picture 5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09600" y="3962400"/>
            <a:ext cx="1047750" cy="552450"/>
          </a:xfrm>
          <a:prstGeom prst="rect">
            <a:avLst/>
          </a:prstGeom>
          <a:noFill/>
        </p:spPr>
      </p:pic>
      <p:sp>
        <p:nvSpPr>
          <p:cNvPr id="15" name="Rectangle 14"/>
          <p:cNvSpPr/>
          <p:nvPr/>
        </p:nvSpPr>
        <p:spPr>
          <a:xfrm>
            <a:off x="457200" y="4648200"/>
            <a:ext cx="226985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The current density is:</a:t>
            </a:r>
            <a:endParaRPr lang="en-US" dirty="0"/>
          </a:p>
        </p:txBody>
      </p:sp>
      <p:sp>
        <p:nvSpPr>
          <p:cNvPr id="20488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0487" name="Picture 7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09600" y="5181600"/>
            <a:ext cx="1228725" cy="552450"/>
          </a:xfrm>
          <a:prstGeom prst="rect">
            <a:avLst/>
          </a:prstGeom>
          <a:noFill/>
        </p:spPr>
      </p:pic>
      <p:cxnSp>
        <p:nvCxnSpPr>
          <p:cNvPr id="19" name="Straight Connector 18"/>
          <p:cNvCxnSpPr/>
          <p:nvPr/>
        </p:nvCxnSpPr>
        <p:spPr>
          <a:xfrm>
            <a:off x="3810000" y="2057400"/>
            <a:ext cx="0" cy="3962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490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0489" name="Picture 9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191000" y="2438400"/>
            <a:ext cx="1714500" cy="314325"/>
          </a:xfrm>
          <a:prstGeom prst="rect">
            <a:avLst/>
          </a:prstGeom>
          <a:noFill/>
        </p:spPr>
      </p:pic>
      <p:sp>
        <p:nvSpPr>
          <p:cNvPr id="20492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0491" name="Picture 11"/>
          <p:cNvPicPr>
            <a:picLocks noChangeAspect="1" noChangeArrowheads="1"/>
          </p:cNvPicPr>
          <p:nvPr/>
        </p:nvPicPr>
        <p:blipFill>
          <a:blip r:embed="rId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191000" y="2971800"/>
            <a:ext cx="1038225" cy="590550"/>
          </a:xfrm>
          <a:prstGeom prst="rect">
            <a:avLst/>
          </a:prstGeom>
          <a:noFill/>
        </p:spPr>
      </p:pic>
      <p:sp>
        <p:nvSpPr>
          <p:cNvPr id="20494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0493" name="Picture 13"/>
          <p:cNvPicPr>
            <a:picLocks noChangeAspect="1" noChangeArrowheads="1"/>
          </p:cNvPicPr>
          <p:nvPr/>
        </p:nvPicPr>
        <p:blipFill>
          <a:blip r:embed="rId10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114800" y="3810000"/>
            <a:ext cx="1352550" cy="56197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0"/>
            <a:ext cx="11705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Solenoids:</a:t>
            </a:r>
            <a:endParaRPr lang="en-US" b="1" dirty="0"/>
          </a:p>
        </p:txBody>
      </p:sp>
      <p:pic>
        <p:nvPicPr>
          <p:cNvPr id="21506" name="Picture 2" descr="http://www.physics.sjsu.edu/becker/physics51/images/29_19_Solenoid_Ampere%27s_law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11488" y="3657600"/>
            <a:ext cx="4332513" cy="320040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</p:pic>
      <p:pic>
        <p:nvPicPr>
          <p:cNvPr id="21508" name="Picture 4" descr="http://hyperphysics.phy-astr.gsu.edu/hbase/magnetic/imgmag/sol3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67275" y="0"/>
            <a:ext cx="4276725" cy="235267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</p:pic>
      <p:sp>
        <p:nvSpPr>
          <p:cNvPr id="7" name="TextBox 6"/>
          <p:cNvSpPr txBox="1"/>
          <p:nvPr/>
        </p:nvSpPr>
        <p:spPr>
          <a:xfrm>
            <a:off x="0" y="457200"/>
            <a:ext cx="4572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If the length of the solenoid is much greater than its diameter B outside the solenoid almost vanishes. B inside it is almost uniform as shown in the figure.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0" y="1752600"/>
            <a:ext cx="441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One can use Amperes=‘s law to find B inside the solenoid as shown in the second figure.</a:t>
            </a:r>
            <a:endParaRPr lang="en-US" dirty="0"/>
          </a:p>
        </p:txBody>
      </p:sp>
      <p:sp>
        <p:nvSpPr>
          <p:cNvPr id="2151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1509" name="Picture 5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57200" y="2438400"/>
            <a:ext cx="1609725" cy="561975"/>
          </a:xfrm>
          <a:prstGeom prst="rect">
            <a:avLst/>
          </a:prstGeom>
          <a:noFill/>
        </p:spPr>
      </p:pic>
      <p:sp>
        <p:nvSpPr>
          <p:cNvPr id="21512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1511" name="Picture 7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81000" y="2971800"/>
            <a:ext cx="4991100" cy="657225"/>
          </a:xfrm>
          <a:prstGeom prst="rect">
            <a:avLst/>
          </a:prstGeom>
          <a:noFill/>
        </p:spPr>
      </p:pic>
      <p:sp>
        <p:nvSpPr>
          <p:cNvPr id="21514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1513" name="Picture 9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04800" y="3733800"/>
            <a:ext cx="2486025" cy="561975"/>
          </a:xfrm>
          <a:prstGeom prst="rect">
            <a:avLst/>
          </a:prstGeom>
          <a:noFill/>
        </p:spPr>
      </p:pic>
      <p:sp>
        <p:nvSpPr>
          <p:cNvPr id="15" name="TextBox 14"/>
          <p:cNvSpPr txBox="1"/>
          <p:nvPr/>
        </p:nvSpPr>
        <p:spPr>
          <a:xfrm>
            <a:off x="0" y="4343400"/>
            <a:ext cx="4343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 equal zero outside the solenoid and in sections </a:t>
            </a:r>
            <a:r>
              <a:rPr lang="en-US" dirty="0" err="1" smtClean="0"/>
              <a:t>bc</a:t>
            </a:r>
            <a:r>
              <a:rPr lang="en-US" dirty="0" smtClean="0"/>
              <a:t> and </a:t>
            </a:r>
            <a:r>
              <a:rPr lang="en-US" dirty="0" err="1" smtClean="0"/>
              <a:t>da</a:t>
            </a:r>
            <a:r>
              <a:rPr lang="en-US" dirty="0" smtClean="0"/>
              <a:t> the angle is 90 degrees</a:t>
            </a:r>
            <a:endParaRPr lang="en-US" dirty="0"/>
          </a:p>
        </p:txBody>
      </p:sp>
      <p:sp>
        <p:nvSpPr>
          <p:cNvPr id="21516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1515" name="Picture 11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04800" y="5029200"/>
            <a:ext cx="1171575" cy="304800"/>
          </a:xfrm>
          <a:prstGeom prst="rect">
            <a:avLst/>
          </a:prstGeom>
          <a:noFill/>
        </p:spPr>
      </p:pic>
      <p:sp>
        <p:nvSpPr>
          <p:cNvPr id="21518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1517" name="Picture 13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28600" y="5410200"/>
            <a:ext cx="1190625" cy="304800"/>
          </a:xfrm>
          <a:prstGeom prst="rect">
            <a:avLst/>
          </a:prstGeom>
          <a:noFill/>
        </p:spPr>
      </p:pic>
      <p:sp>
        <p:nvSpPr>
          <p:cNvPr id="21520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1519" name="Picture 15"/>
          <p:cNvPicPr>
            <a:picLocks noChangeAspect="1" noChangeArrowheads="1"/>
          </p:cNvPicPr>
          <p:nvPr/>
        </p:nvPicPr>
        <p:blipFill>
          <a:blip r:embed="rId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28600" y="5867400"/>
            <a:ext cx="895350" cy="30480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</p:pic>
      <p:sp>
        <p:nvSpPr>
          <p:cNvPr id="22" name="Rectangle 21"/>
          <p:cNvSpPr/>
          <p:nvPr/>
        </p:nvSpPr>
        <p:spPr>
          <a:xfrm>
            <a:off x="0" y="6324600"/>
            <a:ext cx="340003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n: number of turns per unit length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507</TotalTime>
  <Words>724</Words>
  <Application>Microsoft Office PowerPoint</Application>
  <PresentationFormat>On-screen Show (4:3)</PresentationFormat>
  <Paragraphs>59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Sony</dc:creator>
  <cp:lastModifiedBy>gandoni</cp:lastModifiedBy>
  <cp:revision>68</cp:revision>
  <dcterms:created xsi:type="dcterms:W3CDTF">2016-01-02T06:37:17Z</dcterms:created>
  <dcterms:modified xsi:type="dcterms:W3CDTF">2016-04-14T07:03:16Z</dcterms:modified>
</cp:coreProperties>
</file>