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D768-6971-4BDE-A7BD-1F4F1519FA3A}" type="datetimeFigureOut">
              <a:rPr lang="en-US" smtClean="0"/>
              <a:t>16/2/2016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6AF0-30E5-4D9B-A7E5-4EC3578CC2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D768-6971-4BDE-A7BD-1F4F1519FA3A}" type="datetimeFigureOut">
              <a:rPr lang="en-US" smtClean="0"/>
              <a:t>16/2/2016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6AF0-30E5-4D9B-A7E5-4EC3578CC2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D768-6971-4BDE-A7BD-1F4F1519FA3A}" type="datetimeFigureOut">
              <a:rPr lang="en-US" smtClean="0"/>
              <a:t>16/2/2016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6AF0-30E5-4D9B-A7E5-4EC3578CC2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D768-6971-4BDE-A7BD-1F4F1519FA3A}" type="datetimeFigureOut">
              <a:rPr lang="en-US" smtClean="0"/>
              <a:t>16/2/2016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6AF0-30E5-4D9B-A7E5-4EC3578CC2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D768-6971-4BDE-A7BD-1F4F1519FA3A}" type="datetimeFigureOut">
              <a:rPr lang="en-US" smtClean="0"/>
              <a:t>16/2/2016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6AF0-30E5-4D9B-A7E5-4EC3578CC2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D768-6971-4BDE-A7BD-1F4F1519FA3A}" type="datetimeFigureOut">
              <a:rPr lang="en-US" smtClean="0"/>
              <a:t>16/2/2016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6AF0-30E5-4D9B-A7E5-4EC3578CC2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D768-6971-4BDE-A7BD-1F4F1519FA3A}" type="datetimeFigureOut">
              <a:rPr lang="en-US" smtClean="0"/>
              <a:t>16/2/2016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6AF0-30E5-4D9B-A7E5-4EC3578CC2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D768-6971-4BDE-A7BD-1F4F1519FA3A}" type="datetimeFigureOut">
              <a:rPr lang="en-US" smtClean="0"/>
              <a:t>16/2/2016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6AF0-30E5-4D9B-A7E5-4EC3578CC2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D768-6971-4BDE-A7BD-1F4F1519FA3A}" type="datetimeFigureOut">
              <a:rPr lang="en-US" smtClean="0"/>
              <a:t>16/2/2016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6AF0-30E5-4D9B-A7E5-4EC3578CC2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D768-6971-4BDE-A7BD-1F4F1519FA3A}" type="datetimeFigureOut">
              <a:rPr lang="en-US" smtClean="0"/>
              <a:t>16/2/2016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6AF0-30E5-4D9B-A7E5-4EC3578CC2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20D768-6971-4BDE-A7BD-1F4F1519FA3A}" type="datetimeFigureOut">
              <a:rPr lang="en-US" smtClean="0"/>
              <a:t>16/2/2016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F86AF0-30E5-4D9B-A7E5-4EC3578CC25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20D768-6971-4BDE-A7BD-1F4F1519FA3A}" type="datetimeFigureOut">
              <a:rPr lang="en-US" smtClean="0"/>
              <a:t>16/2/2016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F86AF0-30E5-4D9B-A7E5-4EC3578CC25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75.png"/><Relationship Id="rId3" Type="http://schemas.openxmlformats.org/officeDocument/2006/relationships/image" Target="../media/image70.png"/><Relationship Id="rId7" Type="http://schemas.openxmlformats.org/officeDocument/2006/relationships/image" Target="../media/image74.png"/><Relationship Id="rId2" Type="http://schemas.openxmlformats.org/officeDocument/2006/relationships/image" Target="../media/image6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3.png"/><Relationship Id="rId5" Type="http://schemas.openxmlformats.org/officeDocument/2006/relationships/image" Target="../media/image72.png"/><Relationship Id="rId10" Type="http://schemas.openxmlformats.org/officeDocument/2006/relationships/image" Target="../media/image77.png"/><Relationship Id="rId4" Type="http://schemas.openxmlformats.org/officeDocument/2006/relationships/image" Target="../media/image71.png"/><Relationship Id="rId9" Type="http://schemas.openxmlformats.org/officeDocument/2006/relationships/image" Target="../media/image7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8.png"/><Relationship Id="rId7" Type="http://schemas.openxmlformats.org/officeDocument/2006/relationships/image" Target="../media/image12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13" Type="http://schemas.openxmlformats.org/officeDocument/2006/relationships/image" Target="../media/image25.png"/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12" Type="http://schemas.openxmlformats.org/officeDocument/2006/relationships/image" Target="../media/image24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11" Type="http://schemas.openxmlformats.org/officeDocument/2006/relationships/image" Target="../media/image23.png"/><Relationship Id="rId5" Type="http://schemas.openxmlformats.org/officeDocument/2006/relationships/image" Target="../media/image17.png"/><Relationship Id="rId15" Type="http://schemas.openxmlformats.org/officeDocument/2006/relationships/image" Target="../media/image27.png"/><Relationship Id="rId10" Type="http://schemas.openxmlformats.org/officeDocument/2006/relationships/image" Target="../media/image22.png"/><Relationship Id="rId4" Type="http://schemas.openxmlformats.org/officeDocument/2006/relationships/image" Target="../media/image16.png"/><Relationship Id="rId9" Type="http://schemas.openxmlformats.org/officeDocument/2006/relationships/image" Target="../media/image21.png"/><Relationship Id="rId1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34.png"/><Relationship Id="rId3" Type="http://schemas.openxmlformats.org/officeDocument/2006/relationships/image" Target="../media/image29.png"/><Relationship Id="rId7" Type="http://schemas.openxmlformats.org/officeDocument/2006/relationships/image" Target="../media/image33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2.png"/><Relationship Id="rId11" Type="http://schemas.openxmlformats.org/officeDocument/2006/relationships/image" Target="../media/image37.png"/><Relationship Id="rId5" Type="http://schemas.openxmlformats.org/officeDocument/2006/relationships/image" Target="../media/image31.png"/><Relationship Id="rId10" Type="http://schemas.openxmlformats.org/officeDocument/2006/relationships/image" Target="../media/image36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53.png"/><Relationship Id="rId13" Type="http://schemas.openxmlformats.org/officeDocument/2006/relationships/image" Target="../media/image58.png"/><Relationship Id="rId3" Type="http://schemas.openxmlformats.org/officeDocument/2006/relationships/image" Target="../media/image48.png"/><Relationship Id="rId7" Type="http://schemas.openxmlformats.org/officeDocument/2006/relationships/image" Target="../media/image52.png"/><Relationship Id="rId12" Type="http://schemas.openxmlformats.org/officeDocument/2006/relationships/image" Target="../media/image57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1.png"/><Relationship Id="rId11" Type="http://schemas.openxmlformats.org/officeDocument/2006/relationships/image" Target="../media/image56.png"/><Relationship Id="rId5" Type="http://schemas.openxmlformats.org/officeDocument/2006/relationships/image" Target="../media/image50.png"/><Relationship Id="rId10" Type="http://schemas.openxmlformats.org/officeDocument/2006/relationships/image" Target="../media/image55.png"/><Relationship Id="rId4" Type="http://schemas.openxmlformats.org/officeDocument/2006/relationships/image" Target="../media/image49.png"/><Relationship Id="rId9" Type="http://schemas.openxmlformats.org/officeDocument/2006/relationships/image" Target="../media/image54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png"/><Relationship Id="rId3" Type="http://schemas.openxmlformats.org/officeDocument/2006/relationships/image" Target="../media/image60.png"/><Relationship Id="rId7" Type="http://schemas.openxmlformats.org/officeDocument/2006/relationships/image" Target="../media/image64.png"/><Relationship Id="rId2" Type="http://schemas.openxmlformats.org/officeDocument/2006/relationships/image" Target="../media/image5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3.png"/><Relationship Id="rId11" Type="http://schemas.openxmlformats.org/officeDocument/2006/relationships/image" Target="../media/image68.png"/><Relationship Id="rId5" Type="http://schemas.openxmlformats.org/officeDocument/2006/relationships/image" Target="../media/image62.png"/><Relationship Id="rId10" Type="http://schemas.openxmlformats.org/officeDocument/2006/relationships/image" Target="../media/image67.png"/><Relationship Id="rId4" Type="http://schemas.openxmlformats.org/officeDocument/2006/relationships/image" Target="../media/image61.png"/><Relationship Id="rId9" Type="http://schemas.openxmlformats.org/officeDocument/2006/relationships/image" Target="../media/image6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276600" y="152400"/>
            <a:ext cx="1994072" cy="369332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Charges and Forces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48000" y="685800"/>
            <a:ext cx="2625975" cy="369332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Two important Questions: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304800" y="1295400"/>
            <a:ext cx="3810000" cy="92333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If we have two charges located at distance (r) from each other How does one knows that the other exists? 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4876800" y="1295400"/>
            <a:ext cx="3962400" cy="92333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If one charge moves closer to the other would the other know that instantaneously or does that takes time?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2514600"/>
            <a:ext cx="4928722" cy="369332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field concept might provide an answer to both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304800" y="3200400"/>
            <a:ext cx="8305800" cy="646331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Any charge q sets a field in its surrounding which has magnitude and direction at any given point. </a:t>
            </a:r>
            <a:endParaRPr lang="en-US" dirty="0"/>
          </a:p>
        </p:txBody>
      </p:sp>
      <p:sp>
        <p:nvSpPr>
          <p:cNvPr id="11" name="TextBox 10"/>
          <p:cNvSpPr txBox="1"/>
          <p:nvPr/>
        </p:nvSpPr>
        <p:spPr>
          <a:xfrm>
            <a:off x="304800" y="4114800"/>
            <a:ext cx="8534400" cy="646331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 a second charge is placed at point P in the field of q it experience a force. This is how it knows q exists.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304800" y="5029200"/>
            <a:ext cx="8382000" cy="646331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As the charge moves it sends an electromagnetic wave with the speed of light to change the field at P. So it takes time</a:t>
            </a:r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42970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Electric field outside a Infinite line of charge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5410200" y="2514600"/>
            <a:ext cx="3429000" cy="76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>
            <a:stCxn id="7" idx="0"/>
          </p:cNvCxnSpPr>
          <p:nvPr/>
        </p:nvCxnSpPr>
        <p:spPr>
          <a:xfrm flipV="1">
            <a:off x="7124700" y="914400"/>
            <a:ext cx="3810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8001000" y="2514600"/>
            <a:ext cx="1524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6096000" y="2514600"/>
            <a:ext cx="152400" cy="76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Arrow Connector 12"/>
          <p:cNvCxnSpPr>
            <a:stCxn id="11" idx="0"/>
          </p:cNvCxnSpPr>
          <p:nvPr/>
        </p:nvCxnSpPr>
        <p:spPr>
          <a:xfrm flipV="1">
            <a:off x="6172200" y="685800"/>
            <a:ext cx="1600200" cy="1828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>
            <a:stCxn id="10" idx="0"/>
          </p:cNvCxnSpPr>
          <p:nvPr/>
        </p:nvCxnSpPr>
        <p:spPr>
          <a:xfrm flipH="1" flipV="1">
            <a:off x="6553200" y="685800"/>
            <a:ext cx="1524000" cy="1828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7162800" y="762000"/>
            <a:ext cx="0" cy="457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7162800" y="457200"/>
            <a:ext cx="0" cy="6858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6934200" y="9906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6858000" y="1524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7086600" y="9906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7086600" y="15240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7848600" y="6096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E1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6096000" y="7620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E2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6324600" y="1600200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696200" y="1676400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7467600" y="259080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6858000" y="19050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30" name="TextBox 29"/>
          <p:cNvSpPr txBox="1"/>
          <p:nvPr/>
        </p:nvSpPr>
        <p:spPr>
          <a:xfrm>
            <a:off x="6553200" y="3048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E1y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7239000" y="533400"/>
            <a:ext cx="5180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E2y</a:t>
            </a:r>
            <a:endParaRPr lang="en-US" dirty="0"/>
          </a:p>
        </p:txBody>
      </p:sp>
      <p:sp>
        <p:nvSpPr>
          <p:cNvPr id="32" name="Rectangle 31"/>
          <p:cNvSpPr/>
          <p:nvPr/>
        </p:nvSpPr>
        <p:spPr>
          <a:xfrm>
            <a:off x="304800" y="3810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Due to symmetry, the x-components of the electric field cancel each other</a:t>
            </a:r>
            <a:endParaRPr lang="en-US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1143000"/>
            <a:ext cx="1790700" cy="304800"/>
          </a:xfrm>
          <a:prstGeom prst="rect">
            <a:avLst/>
          </a:prstGeom>
          <a:noFill/>
        </p:spPr>
      </p:pic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1524000"/>
            <a:ext cx="1771650" cy="561975"/>
          </a:xfrm>
          <a:prstGeom prst="rect">
            <a:avLst/>
          </a:prstGeom>
          <a:noFill/>
        </p:spPr>
      </p:pic>
      <p:sp>
        <p:nvSpPr>
          <p:cNvPr id="4102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4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0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2743200"/>
            <a:ext cx="933450" cy="304800"/>
          </a:xfrm>
          <a:prstGeom prst="rect">
            <a:avLst/>
          </a:prstGeom>
          <a:noFill/>
        </p:spPr>
      </p:pic>
      <p:sp>
        <p:nvSpPr>
          <p:cNvPr id="4108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8" name="Rectangle 37"/>
          <p:cNvSpPr/>
          <p:nvPr/>
        </p:nvSpPr>
        <p:spPr>
          <a:xfrm>
            <a:off x="457200" y="4495800"/>
            <a:ext cx="373704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The solution from table of integrals is:</a:t>
            </a:r>
            <a:endParaRPr lang="en-US" dirty="0"/>
          </a:p>
        </p:txBody>
      </p:sp>
      <p:sp>
        <p:nvSpPr>
          <p:cNvPr id="411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1" name="Picture 1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2133600"/>
            <a:ext cx="1838325" cy="561975"/>
          </a:xfrm>
          <a:prstGeom prst="rect">
            <a:avLst/>
          </a:prstGeom>
          <a:noFill/>
        </p:spPr>
      </p:pic>
      <p:sp>
        <p:nvSpPr>
          <p:cNvPr id="4114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3" name="Picture 1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3124200"/>
            <a:ext cx="2790825" cy="676275"/>
          </a:xfrm>
          <a:prstGeom prst="rect">
            <a:avLst/>
          </a:prstGeom>
          <a:noFill/>
        </p:spPr>
      </p:pic>
      <p:sp>
        <p:nvSpPr>
          <p:cNvPr id="4116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5" name="Picture 1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62000" y="3810000"/>
            <a:ext cx="2886075" cy="647700"/>
          </a:xfrm>
          <a:prstGeom prst="rect">
            <a:avLst/>
          </a:prstGeom>
          <a:noFill/>
        </p:spPr>
      </p:pic>
      <p:sp>
        <p:nvSpPr>
          <p:cNvPr id="4118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7" name="Picture 2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4953000"/>
            <a:ext cx="2771775" cy="781050"/>
          </a:xfrm>
          <a:prstGeom prst="rect">
            <a:avLst/>
          </a:prstGeom>
          <a:noFill/>
        </p:spPr>
      </p:pic>
      <p:sp>
        <p:nvSpPr>
          <p:cNvPr id="4120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19" name="Picture 23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0" y="5791200"/>
            <a:ext cx="2381250" cy="600075"/>
          </a:xfrm>
          <a:prstGeom prst="rect">
            <a:avLst/>
          </a:prstGeom>
          <a:noFill/>
        </p:spPr>
      </p:pic>
      <p:sp>
        <p:nvSpPr>
          <p:cNvPr id="4122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121" name="Picture 2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0" y="4343400"/>
            <a:ext cx="1076325" cy="609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cxnSp>
        <p:nvCxnSpPr>
          <p:cNvPr id="52" name="Straight Connector 51"/>
          <p:cNvCxnSpPr/>
          <p:nvPr/>
        </p:nvCxnSpPr>
        <p:spPr>
          <a:xfrm>
            <a:off x="4800600" y="3124200"/>
            <a:ext cx="0" cy="3352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276600" y="152400"/>
            <a:ext cx="1388522" cy="369332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Electric Field</a:t>
            </a:r>
            <a:endParaRPr lang="en-US" b="1" dirty="0"/>
          </a:p>
        </p:txBody>
      </p:sp>
      <p:sp>
        <p:nvSpPr>
          <p:cNvPr id="4" name="TextBox 3"/>
          <p:cNvSpPr txBox="1"/>
          <p:nvPr/>
        </p:nvSpPr>
        <p:spPr>
          <a:xfrm>
            <a:off x="533400" y="685800"/>
            <a:ext cx="5638800" cy="646331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 a test charge s placed a distance r from a charge q the electric force it experience is: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10400" y="685800"/>
            <a:ext cx="1344246" cy="609600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</p:pic>
      <p:sp>
        <p:nvSpPr>
          <p:cNvPr id="7" name="TextBox 6"/>
          <p:cNvSpPr txBox="1"/>
          <p:nvPr/>
        </p:nvSpPr>
        <p:spPr>
          <a:xfrm>
            <a:off x="533400" y="1676400"/>
            <a:ext cx="3222421" cy="369332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electric field at that point is:</a:t>
            </a:r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715001" y="1524000"/>
            <a:ext cx="2514600" cy="711367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</p:pic>
      <p:sp>
        <p:nvSpPr>
          <p:cNvPr id="10" name="Right Arrow 9"/>
          <p:cNvSpPr/>
          <p:nvPr/>
        </p:nvSpPr>
        <p:spPr>
          <a:xfrm>
            <a:off x="6477000" y="914400"/>
            <a:ext cx="457200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Arrow 10"/>
          <p:cNvSpPr/>
          <p:nvPr/>
        </p:nvSpPr>
        <p:spPr>
          <a:xfrm>
            <a:off x="4343400" y="1752600"/>
            <a:ext cx="533400" cy="304800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30" name="Picture 6" descr="http://buphy.bu.edu/%7Eduffy/PY106/2e.GI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04800" y="4572000"/>
            <a:ext cx="3524250" cy="2105026"/>
          </a:xfrm>
          <a:prstGeom prst="rect">
            <a:avLst/>
          </a:prstGeom>
          <a:noFill/>
        </p:spPr>
      </p:pic>
      <p:pic>
        <p:nvPicPr>
          <p:cNvPr id="1032" name="Picture 8" descr="http://i.stack.imgur.com/tVwsW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791200" y="4400816"/>
            <a:ext cx="3048000" cy="2287181"/>
          </a:xfrm>
          <a:prstGeom prst="rect">
            <a:avLst/>
          </a:prstGeom>
          <a:noFill/>
        </p:spPr>
      </p:pic>
      <p:sp>
        <p:nvSpPr>
          <p:cNvPr id="14" name="TextBox 13"/>
          <p:cNvSpPr txBox="1"/>
          <p:nvPr/>
        </p:nvSpPr>
        <p:spPr>
          <a:xfrm>
            <a:off x="3124200" y="2514600"/>
            <a:ext cx="2472152" cy="369332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Electric Field Lines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533400" y="3048000"/>
            <a:ext cx="2514600" cy="92333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Starts at positive charges and ends at negative charges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3200400" y="3048000"/>
            <a:ext cx="2438400" cy="92333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direction of E is always tangent to the field line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5791200" y="3048000"/>
            <a:ext cx="3200400" cy="92333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Field lines never cross each other</a:t>
            </a:r>
          </a:p>
          <a:p>
            <a:pPr>
              <a:buFont typeface="Arial" pitchFamily="34" charset="0"/>
              <a:buChar char="•"/>
            </a:pPr>
            <a:endParaRPr lang="en-US" dirty="0"/>
          </a:p>
        </p:txBody>
      </p:sp>
      <p:pic>
        <p:nvPicPr>
          <p:cNvPr id="1034" name="Picture 10" descr="https://encrypted-tbn3.gstatic.com/images?q=tbn:ANd9GcSpfkoKXmgUIHo2e48PrnuWb2IzR2orhtE69tOc_9-_g7Kjl8fB2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886200" y="5105400"/>
            <a:ext cx="1790700" cy="16192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0800" y="304800"/>
            <a:ext cx="3491725" cy="369332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Electric Field Due to a point charge</a:t>
            </a:r>
            <a:endParaRPr lang="en-US" b="1" dirty="0"/>
          </a:p>
        </p:txBody>
      </p:sp>
      <p:pic>
        <p:nvPicPr>
          <p:cNvPr id="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90600" y="1371600"/>
            <a:ext cx="1344246" cy="609600"/>
          </a:xfrm>
          <a:prstGeom prst="rect">
            <a:avLst/>
          </a:prstGeom>
          <a:noFill/>
          <a:ln w="3175">
            <a:solidFill>
              <a:srgbClr val="0070C0"/>
            </a:solidFill>
          </a:ln>
        </p:spPr>
      </p:pic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0" y="1295400"/>
            <a:ext cx="2693581" cy="76200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2667000"/>
            <a:ext cx="3981450" cy="406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TextBox 8"/>
          <p:cNvSpPr txBox="1"/>
          <p:nvPr/>
        </p:nvSpPr>
        <p:spPr>
          <a:xfrm>
            <a:off x="4876800" y="3733800"/>
            <a:ext cx="3886200" cy="2123658"/>
          </a:xfrm>
          <a:prstGeom prst="rect">
            <a:avLst/>
          </a:prstGeom>
          <a:noFill/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The electric field decreases with the distance from the point charge.</a:t>
            </a:r>
          </a:p>
          <a:p>
            <a:endParaRPr lang="en-US" sz="2400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electric field is proportional to the number of field lines crossing a cross section area at any point.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0" y="0"/>
            <a:ext cx="4212628" cy="369332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Electric Field due to more than one charge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19800" y="3810000"/>
            <a:ext cx="3124200" cy="923330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Hint: Find The vector fields due to each charge at the required point and add them  </a:t>
            </a:r>
            <a:endParaRPr lang="en-US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48275" y="0"/>
            <a:ext cx="3895725" cy="362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0" y="457200"/>
            <a:ext cx="1039708" cy="369332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Example: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0" y="914400"/>
            <a:ext cx="5715000" cy="1200329"/>
          </a:xfrm>
          <a:prstGeom prst="rect">
            <a:avLst/>
          </a:prstGeom>
          <a:noFill/>
          <a:ln w="3175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Four equal charges, one is negative and the others are positive are placed at the vertices of square as shown. Find the electric field at point P and the electric force the charge at P experiences. 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0" y="2209800"/>
            <a:ext cx="1023037" cy="36933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Solution:</a:t>
            </a:r>
            <a:endParaRPr lang="en-US" dirty="0"/>
          </a:p>
        </p:txBody>
      </p:sp>
      <p:pic>
        <p:nvPicPr>
          <p:cNvPr id="10" name="Picture 1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219200" y="2209800"/>
            <a:ext cx="1219200" cy="6096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</p:pic>
      <p:pic>
        <p:nvPicPr>
          <p:cNvPr id="11" name="Picture 3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81400" y="2209800"/>
            <a:ext cx="984738" cy="6096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</p:pic>
      <p:pic>
        <p:nvPicPr>
          <p:cNvPr id="12" name="Picture 5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2971800"/>
            <a:ext cx="2923674" cy="68580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</p:pic>
      <p:pic>
        <p:nvPicPr>
          <p:cNvPr id="13" name="Picture 7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3810000"/>
            <a:ext cx="3898232" cy="6858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  <p:pic>
        <p:nvPicPr>
          <p:cNvPr id="14" name="Picture 9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4648200"/>
            <a:ext cx="990601" cy="4661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</p:pic>
      <p:pic>
        <p:nvPicPr>
          <p:cNvPr id="15" name="Picture 11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0" y="5334000"/>
            <a:ext cx="4665980" cy="838200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0800" y="0"/>
            <a:ext cx="3478196" cy="36933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Electric Field due to Electric Dipole</a:t>
            </a:r>
            <a:endParaRPr lang="en-US" b="1" dirty="0"/>
          </a:p>
        </p:txBody>
      </p:sp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43800" y="838200"/>
            <a:ext cx="1295400" cy="26193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pic>
        <p:nvPicPr>
          <p:cNvPr id="1843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162800" y="3657600"/>
            <a:ext cx="1857375" cy="291873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8438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7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533400"/>
            <a:ext cx="1066800" cy="631371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</p:pic>
      <p:sp>
        <p:nvSpPr>
          <p:cNvPr id="18440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39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05000" y="533400"/>
            <a:ext cx="1219200" cy="620295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</p:pic>
      <p:sp>
        <p:nvSpPr>
          <p:cNvPr id="18442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1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657600" y="609600"/>
            <a:ext cx="1458310" cy="381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</p:pic>
      <p:sp>
        <p:nvSpPr>
          <p:cNvPr id="18444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3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1371600"/>
            <a:ext cx="1983828" cy="762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</p:pic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5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667000" y="1371600"/>
            <a:ext cx="1886262" cy="762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</p:pic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7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29200" y="1371600"/>
            <a:ext cx="1886262" cy="762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</p:pic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49" name="Picture 1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2286000"/>
            <a:ext cx="2854271" cy="762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</p:pic>
      <p:sp>
        <p:nvSpPr>
          <p:cNvPr id="22" name="TextBox 21"/>
          <p:cNvSpPr txBox="1"/>
          <p:nvPr/>
        </p:nvSpPr>
        <p:spPr>
          <a:xfrm>
            <a:off x="304800" y="3200400"/>
            <a:ext cx="2964594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At far enough distances when</a:t>
            </a:r>
            <a:endParaRPr lang="en-US" dirty="0"/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51" name="Picture 19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505200" y="3200400"/>
            <a:ext cx="762000" cy="356419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</p:pic>
      <p:sp>
        <p:nvSpPr>
          <p:cNvPr id="25" name="TextBox 24"/>
          <p:cNvSpPr txBox="1"/>
          <p:nvPr/>
        </p:nvSpPr>
        <p:spPr>
          <a:xfrm>
            <a:off x="304800" y="3733800"/>
            <a:ext cx="3906006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we can do the following approximation:</a:t>
            </a:r>
            <a:endParaRPr lang="en-US" dirty="0"/>
          </a:p>
        </p:txBody>
      </p:sp>
      <p:sp>
        <p:nvSpPr>
          <p:cNvPr id="18454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53" name="Picture 2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343400" y="3733800"/>
            <a:ext cx="1353208" cy="381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</p:pic>
      <p:sp>
        <p:nvSpPr>
          <p:cNvPr id="18456" name="Rectangle 2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55" name="Picture 23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267200"/>
            <a:ext cx="1066800" cy="479461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</p:pic>
      <p:sp>
        <p:nvSpPr>
          <p:cNvPr id="18457" name="Rectangle 25"/>
          <p:cNvSpPr>
            <a:spLocks noChangeArrowheads="1"/>
          </p:cNvSpPr>
          <p:nvPr/>
        </p:nvSpPr>
        <p:spPr bwMode="auto">
          <a:xfrm>
            <a:off x="0" y="8382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8459" name="Rectangle 2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461" name="Rectangle 2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8460" name="Picture 28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4953000"/>
            <a:ext cx="914400" cy="425003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</p:pic>
      <p:sp>
        <p:nvSpPr>
          <p:cNvPr id="35" name="TextBox 34"/>
          <p:cNvSpPr txBox="1"/>
          <p:nvPr/>
        </p:nvSpPr>
        <p:spPr>
          <a:xfrm>
            <a:off x="1524000" y="5486400"/>
            <a:ext cx="5173917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The direction of d is from negative to positive charge.</a:t>
            </a:r>
            <a:endParaRPr lang="en-US" dirty="0"/>
          </a:p>
        </p:txBody>
      </p:sp>
      <p:sp>
        <p:nvSpPr>
          <p:cNvPr id="18463" name="Rectangle 3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1524000" y="6019800"/>
            <a:ext cx="5334000" cy="646331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It does not matter if d or q changes as long as their product remains the same.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228600" y="4953000"/>
            <a:ext cx="2665153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dirty="0" smtClean="0"/>
              <a:t>Define dipole momentum:</a:t>
            </a:r>
            <a:endParaRPr lang="en-US" dirty="0"/>
          </a:p>
        </p:txBody>
      </p:sp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057400" y="4191000"/>
            <a:ext cx="1219200" cy="6096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24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1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5638800"/>
            <a:ext cx="1190625" cy="6667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>
          <a:xfrm>
            <a:off x="6019800" y="2362200"/>
            <a:ext cx="228600" cy="228600"/>
          </a:xfrm>
          <a:prstGeom prst="ellips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Oval 4"/>
          <p:cNvSpPr/>
          <p:nvPr/>
        </p:nvSpPr>
        <p:spPr>
          <a:xfrm>
            <a:off x="7620000" y="2362200"/>
            <a:ext cx="228600" cy="228600"/>
          </a:xfrm>
          <a:prstGeom prst="ellipse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7" name="Straight Connector 6"/>
          <p:cNvCxnSpPr>
            <a:endCxn id="5" idx="6"/>
          </p:cNvCxnSpPr>
          <p:nvPr/>
        </p:nvCxnSpPr>
        <p:spPr>
          <a:xfrm>
            <a:off x="6248400" y="2471878"/>
            <a:ext cx="1600200" cy="4622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 flipV="1">
            <a:off x="6934200" y="685800"/>
            <a:ext cx="0" cy="1752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>
            <a:stCxn id="4" idx="3"/>
          </p:cNvCxnSpPr>
          <p:nvPr/>
        </p:nvCxnSpPr>
        <p:spPr>
          <a:xfrm flipV="1">
            <a:off x="6053278" y="1219200"/>
            <a:ext cx="880922" cy="133812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5" idx="5"/>
          </p:cNvCxnSpPr>
          <p:nvPr/>
        </p:nvCxnSpPr>
        <p:spPr>
          <a:xfrm flipH="1" flipV="1">
            <a:off x="6934200" y="1219200"/>
            <a:ext cx="880922" cy="1338122"/>
          </a:xfrm>
          <a:prstGeom prst="line">
            <a:avLst/>
          </a:pr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/>
          <p:cNvCxnSpPr/>
          <p:nvPr/>
        </p:nvCxnSpPr>
        <p:spPr>
          <a:xfrm flipH="1" flipV="1">
            <a:off x="6248400" y="457200"/>
            <a:ext cx="685800" cy="7620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H="1">
            <a:off x="6400800" y="1219200"/>
            <a:ext cx="533400" cy="838200"/>
          </a:xfrm>
          <a:prstGeom prst="straightConnector1">
            <a:avLst/>
          </a:prstGeom>
          <a:ln w="28575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 flipH="1">
            <a:off x="6096000" y="1219200"/>
            <a:ext cx="8382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5562600" y="1219200"/>
            <a:ext cx="1371600" cy="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7239000" y="20574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endParaRPr lang="en-US" dirty="0"/>
          </a:p>
        </p:txBody>
      </p:sp>
      <p:sp>
        <p:nvSpPr>
          <p:cNvPr id="37" name="TextBox 36"/>
          <p:cNvSpPr txBox="1"/>
          <p:nvPr/>
        </p:nvSpPr>
        <p:spPr>
          <a:xfrm>
            <a:off x="6400800" y="914400"/>
            <a:ext cx="3080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l-GR" dirty="0" smtClean="0"/>
              <a:t>θ</a:t>
            </a:r>
            <a:endParaRPr lang="en-US" dirty="0"/>
          </a:p>
        </p:txBody>
      </p:sp>
      <p:sp>
        <p:nvSpPr>
          <p:cNvPr id="38" name="TextBox 37"/>
          <p:cNvSpPr txBox="1"/>
          <p:nvPr/>
        </p:nvSpPr>
        <p:spPr>
          <a:xfrm>
            <a:off x="7924800" y="1981200"/>
            <a:ext cx="4219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+q</a:t>
            </a:r>
            <a:endParaRPr lang="en-US" dirty="0"/>
          </a:p>
        </p:txBody>
      </p:sp>
      <p:sp>
        <p:nvSpPr>
          <p:cNvPr id="39" name="TextBox 38"/>
          <p:cNvSpPr txBox="1"/>
          <p:nvPr/>
        </p:nvSpPr>
        <p:spPr>
          <a:xfrm>
            <a:off x="5638800" y="1981200"/>
            <a:ext cx="37702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-q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781800" y="2514600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0</a:t>
            </a:r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7543800" y="2590800"/>
            <a:ext cx="410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+a</a:t>
            </a:r>
            <a:endParaRPr lang="en-US" dirty="0"/>
          </a:p>
        </p:txBody>
      </p:sp>
      <p:sp>
        <p:nvSpPr>
          <p:cNvPr id="42" name="TextBox 41"/>
          <p:cNvSpPr txBox="1"/>
          <p:nvPr/>
        </p:nvSpPr>
        <p:spPr>
          <a:xfrm>
            <a:off x="5943600" y="2590800"/>
            <a:ext cx="3658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-a</a:t>
            </a:r>
            <a:endParaRPr lang="en-US" dirty="0"/>
          </a:p>
        </p:txBody>
      </p:sp>
      <p:cxnSp>
        <p:nvCxnSpPr>
          <p:cNvPr id="44" name="Straight Arrow Connector 43"/>
          <p:cNvCxnSpPr/>
          <p:nvPr/>
        </p:nvCxnSpPr>
        <p:spPr>
          <a:xfrm flipV="1">
            <a:off x="7848600" y="2438400"/>
            <a:ext cx="719278" cy="3347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8610600" y="2286000"/>
            <a:ext cx="284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x</a:t>
            </a:r>
            <a:endParaRPr lang="en-US" dirty="0"/>
          </a:p>
        </p:txBody>
      </p:sp>
      <p:sp>
        <p:nvSpPr>
          <p:cNvPr id="46" name="TextBox 45"/>
          <p:cNvSpPr txBox="1"/>
          <p:nvPr/>
        </p:nvSpPr>
        <p:spPr>
          <a:xfrm>
            <a:off x="6781800" y="228600"/>
            <a:ext cx="288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</a:t>
            </a:r>
            <a:endParaRPr lang="en-US" dirty="0"/>
          </a:p>
        </p:txBody>
      </p:sp>
      <p:sp>
        <p:nvSpPr>
          <p:cNvPr id="47" name="TextBox 46"/>
          <p:cNvSpPr txBox="1"/>
          <p:nvPr/>
        </p:nvSpPr>
        <p:spPr>
          <a:xfrm>
            <a:off x="6400800" y="3048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E1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172200" y="1524000"/>
            <a:ext cx="4138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E2</a:t>
            </a:r>
            <a:endParaRPr lang="en-US" dirty="0"/>
          </a:p>
        </p:txBody>
      </p:sp>
      <p:sp>
        <p:nvSpPr>
          <p:cNvPr id="49" name="TextBox 48"/>
          <p:cNvSpPr txBox="1"/>
          <p:nvPr/>
        </p:nvSpPr>
        <p:spPr>
          <a:xfrm>
            <a:off x="7391400" y="1447800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50" name="TextBox 49"/>
          <p:cNvSpPr txBox="1"/>
          <p:nvPr/>
        </p:nvSpPr>
        <p:spPr>
          <a:xfrm>
            <a:off x="6553200" y="1676400"/>
            <a:ext cx="2648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r</a:t>
            </a:r>
            <a:endParaRPr lang="en-US" dirty="0"/>
          </a:p>
        </p:txBody>
      </p:sp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914400"/>
            <a:ext cx="962025" cy="504825"/>
          </a:xfrm>
          <a:prstGeom prst="rect">
            <a:avLst/>
          </a:prstGeom>
          <a:noFill/>
        </p:spPr>
      </p:pic>
      <p:sp>
        <p:nvSpPr>
          <p:cNvPr id="53" name="TextBox 52"/>
          <p:cNvSpPr txBox="1"/>
          <p:nvPr/>
        </p:nvSpPr>
        <p:spPr>
          <a:xfrm>
            <a:off x="152400" y="152400"/>
            <a:ext cx="35948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Electric dipole, different orientation:</a:t>
            </a:r>
            <a:endParaRPr lang="en-US" dirty="0"/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971800" y="914400"/>
            <a:ext cx="962025" cy="504825"/>
          </a:xfrm>
          <a:prstGeom prst="rect">
            <a:avLst/>
          </a:prstGeom>
          <a:noFill/>
        </p:spPr>
      </p:pic>
      <p:sp>
        <p:nvSpPr>
          <p:cNvPr id="56" name="Rectangle 55"/>
          <p:cNvSpPr/>
          <p:nvPr/>
        </p:nvSpPr>
        <p:spPr>
          <a:xfrm>
            <a:off x="228600" y="1447800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 smtClean="0"/>
              <a:t>From symmetry, the y-component of both cancels each other. </a:t>
            </a:r>
            <a:endParaRPr lang="en-US" dirty="0"/>
          </a:p>
        </p:txBody>
      </p:sp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2209800"/>
            <a:ext cx="1781175" cy="304800"/>
          </a:xfrm>
          <a:prstGeom prst="rect">
            <a:avLst/>
          </a:prstGeom>
          <a:noFill/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2667000"/>
            <a:ext cx="2790825" cy="504825"/>
          </a:xfrm>
          <a:prstGeom prst="rect">
            <a:avLst/>
          </a:prstGeom>
          <a:noFill/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3276600"/>
            <a:ext cx="3067050" cy="552450"/>
          </a:xfrm>
          <a:prstGeom prst="rect">
            <a:avLst/>
          </a:prstGeom>
          <a:noFill/>
        </p:spPr>
      </p:pic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4038600"/>
            <a:ext cx="1333500" cy="371475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4495800"/>
            <a:ext cx="2162175" cy="609600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5029200"/>
            <a:ext cx="866775" cy="304800"/>
          </a:xfrm>
          <a:prstGeom prst="rect">
            <a:avLst/>
          </a:prstGeom>
          <a:noFill/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5334000"/>
            <a:ext cx="1314450" cy="600075"/>
          </a:xfrm>
          <a:prstGeom prst="rect">
            <a:avLst/>
          </a:prstGeom>
          <a:noFill/>
        </p:spPr>
      </p:pic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838200" y="6019800"/>
            <a:ext cx="1304925" cy="67627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5715000" y="1905000"/>
            <a:ext cx="2362200" cy="3124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048000" y="1905000"/>
            <a:ext cx="2286000" cy="2667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Rectangle 23"/>
          <p:cNvSpPr/>
          <p:nvPr/>
        </p:nvSpPr>
        <p:spPr>
          <a:xfrm>
            <a:off x="228600" y="1905000"/>
            <a:ext cx="2362200" cy="2133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2590800" y="152400"/>
            <a:ext cx="3826945" cy="369332"/>
          </a:xfrm>
          <a:prstGeom prst="rect">
            <a:avLst/>
          </a:prstGeom>
          <a:noFill/>
          <a:ln w="38100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Electric Field due a charge distribution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838200"/>
            <a:ext cx="78486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If charges are packed together to form a line or a surface or a volume, we can define charge density:</a:t>
            </a:r>
            <a:endParaRPr lang="en-US" dirty="0"/>
          </a:p>
        </p:txBody>
      </p:sp>
      <p:sp>
        <p:nvSpPr>
          <p:cNvPr id="1945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2819400"/>
            <a:ext cx="1093733" cy="428625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152400" y="3200400"/>
            <a:ext cx="2057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(C/m) charge per unit length</a:t>
            </a:r>
            <a:endParaRPr lang="en-US" dirty="0"/>
          </a:p>
        </p:txBody>
      </p:sp>
      <p:sp>
        <p:nvSpPr>
          <p:cNvPr id="1946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5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3352800"/>
            <a:ext cx="1213945" cy="457200"/>
          </a:xfrm>
          <a:prstGeom prst="rect">
            <a:avLst/>
          </a:prstGeom>
          <a:noFill/>
        </p:spPr>
      </p:pic>
      <p:sp>
        <p:nvSpPr>
          <p:cNvPr id="19461" name="Rectangle 5"/>
          <p:cNvSpPr>
            <a:spLocks noChangeArrowheads="1"/>
          </p:cNvSpPr>
          <p:nvPr/>
        </p:nvSpPr>
        <p:spPr bwMode="auto">
          <a:xfrm>
            <a:off x="0" y="27622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6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276600" y="3810000"/>
            <a:ext cx="18287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(C/m²) charge per unit area</a:t>
            </a:r>
            <a:endParaRPr lang="en-US" dirty="0"/>
          </a:p>
        </p:txBody>
      </p:sp>
      <p:sp>
        <p:nvSpPr>
          <p:cNvPr id="19463" name="Rectangle 7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2" name="Picture 6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96000" y="3733800"/>
            <a:ext cx="1138074" cy="428625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5867400" y="4191000"/>
            <a:ext cx="1905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(C/m³) charge per unit volume.</a:t>
            </a:r>
            <a:endParaRPr lang="en-US" dirty="0"/>
          </a:p>
        </p:txBody>
      </p:sp>
      <p:pic>
        <p:nvPicPr>
          <p:cNvPr id="19464" name="Picture 8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28600" y="2514600"/>
            <a:ext cx="2085975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6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5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2057400"/>
            <a:ext cx="1371600" cy="457200"/>
          </a:xfrm>
          <a:prstGeom prst="rect">
            <a:avLst/>
          </a:prstGeom>
          <a:noFill/>
        </p:spPr>
      </p:pic>
      <p:pic>
        <p:nvPicPr>
          <p:cNvPr id="19467" name="Picture 11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429000" y="2514600"/>
            <a:ext cx="1190625" cy="828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69" name="Rectangle 13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68" name="Picture 12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429000" y="2133600"/>
            <a:ext cx="1344996" cy="428625"/>
          </a:xfrm>
          <a:prstGeom prst="rect">
            <a:avLst/>
          </a:prstGeom>
          <a:noFill/>
        </p:spPr>
      </p:pic>
      <p:pic>
        <p:nvPicPr>
          <p:cNvPr id="19470" name="Picture 14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019800" y="2590800"/>
            <a:ext cx="1019175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947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9471" name="Picture 15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943600" y="2133600"/>
            <a:ext cx="1434662" cy="457200"/>
          </a:xfrm>
          <a:prstGeom prst="rect">
            <a:avLst/>
          </a:prstGeom>
          <a:noFill/>
        </p:spPr>
      </p:pic>
      <p:sp>
        <p:nvSpPr>
          <p:cNvPr id="27" name="TextBox 26"/>
          <p:cNvSpPr txBox="1"/>
          <p:nvPr/>
        </p:nvSpPr>
        <p:spPr>
          <a:xfrm>
            <a:off x="381000" y="5334000"/>
            <a:ext cx="7848600" cy="646331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Find the electric field </a:t>
            </a:r>
            <a:r>
              <a:rPr lang="en-US" dirty="0" err="1" smtClean="0"/>
              <a:t>dE</a:t>
            </a:r>
            <a:r>
              <a:rPr lang="en-US" dirty="0" smtClean="0"/>
              <a:t> due to charge </a:t>
            </a:r>
            <a:r>
              <a:rPr lang="en-US" dirty="0" err="1" smtClean="0"/>
              <a:t>dq</a:t>
            </a:r>
            <a:r>
              <a:rPr lang="en-US" dirty="0" smtClean="0"/>
              <a:t> then add/ integrate over the entire charge distribution 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590800" y="152400"/>
            <a:ext cx="3565976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none" rtlCol="0">
            <a:spAutoFit/>
          </a:bodyPr>
          <a:lstStyle/>
          <a:p>
            <a:r>
              <a:rPr lang="en-US" b="1" dirty="0" smtClean="0"/>
              <a:t>Electric Field due to a line of charge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990600"/>
            <a:ext cx="4133850" cy="2343150"/>
          </a:xfrm>
          <a:prstGeom prst="rect">
            <a:avLst/>
          </a:prstGeom>
          <a:noFill/>
          <a:ln w="317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3400" y="838200"/>
            <a:ext cx="963083" cy="5334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</p:pic>
      <p:sp>
        <p:nvSpPr>
          <p:cNvPr id="103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38400" y="914400"/>
            <a:ext cx="1181100" cy="381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</p:pic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81000" y="1524000"/>
            <a:ext cx="1444625" cy="3810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</p:pic>
      <p:sp>
        <p:nvSpPr>
          <p:cNvPr id="103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0" y="1447800"/>
            <a:ext cx="1452033" cy="533400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</p:pic>
      <p:sp>
        <p:nvSpPr>
          <p:cNvPr id="14" name="TextBox 13"/>
          <p:cNvSpPr txBox="1"/>
          <p:nvPr/>
        </p:nvSpPr>
        <p:spPr>
          <a:xfrm>
            <a:off x="228600" y="2057400"/>
            <a:ext cx="4114800" cy="120032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The electric field has three components. The Z-component adds but the X and Y components cancels due the symmetry of the ring.</a:t>
            </a:r>
            <a:endParaRPr lang="en-US" dirty="0"/>
          </a:p>
        </p:txBody>
      </p:sp>
      <p:sp>
        <p:nvSpPr>
          <p:cNvPr id="103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5" name="Picture 11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581400"/>
            <a:ext cx="1526117" cy="533400"/>
          </a:xfrm>
          <a:prstGeom prst="rect">
            <a:avLst/>
          </a:prstGeom>
          <a:noFill/>
        </p:spPr>
      </p:pic>
      <p:sp>
        <p:nvSpPr>
          <p:cNvPr id="103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7" name="Picture 13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133600" y="3505200"/>
            <a:ext cx="2620108" cy="685800"/>
          </a:xfrm>
          <a:prstGeom prst="rect">
            <a:avLst/>
          </a:prstGeom>
          <a:noFill/>
        </p:spPr>
      </p:pic>
      <p:sp>
        <p:nvSpPr>
          <p:cNvPr id="104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39" name="Picture 15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4343400"/>
            <a:ext cx="2598420" cy="838200"/>
          </a:xfrm>
          <a:prstGeom prst="rect">
            <a:avLst/>
          </a:prstGeom>
          <a:noFill/>
        </p:spPr>
      </p:pic>
      <p:sp>
        <p:nvSpPr>
          <p:cNvPr id="104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1" name="Picture 17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200400" y="4419600"/>
            <a:ext cx="1600200" cy="783771"/>
          </a:xfrm>
          <a:prstGeom prst="rect">
            <a:avLst/>
          </a:prstGeom>
          <a:noFill/>
        </p:spPr>
      </p:pic>
      <p:sp>
        <p:nvSpPr>
          <p:cNvPr id="104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3" name="Picture 19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304800" y="5562600"/>
            <a:ext cx="2371928" cy="838200"/>
          </a:xfrm>
          <a:prstGeom prst="rect">
            <a:avLst/>
          </a:prstGeom>
          <a:noFill/>
        </p:spPr>
      </p:pic>
      <p:cxnSp>
        <p:nvCxnSpPr>
          <p:cNvPr id="26" name="Straight Connector 25"/>
          <p:cNvCxnSpPr/>
          <p:nvPr/>
        </p:nvCxnSpPr>
        <p:spPr>
          <a:xfrm>
            <a:off x="5181600" y="3657600"/>
            <a:ext cx="0" cy="2743200"/>
          </a:xfrm>
          <a:prstGeom prst="line">
            <a:avLst/>
          </a:prstGeom>
          <a:ln w="3810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5334000" y="3657600"/>
            <a:ext cx="13785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Note that if</a:t>
            </a:r>
            <a:endParaRPr lang="en-US" sz="2000" dirty="0"/>
          </a:p>
        </p:txBody>
      </p:sp>
      <p:sp>
        <p:nvSpPr>
          <p:cNvPr id="104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5" name="Picture 21"/>
          <p:cNvPicPr>
            <a:picLocks noChangeAspect="1" noChangeArrowheads="1"/>
          </p:cNvPicPr>
          <p:nvPr/>
        </p:nvPicPr>
        <p:blipFill>
          <a:blip r:embed="rId1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781800" y="3733800"/>
            <a:ext cx="685800" cy="342900"/>
          </a:xfrm>
          <a:prstGeom prst="rect">
            <a:avLst/>
          </a:prstGeom>
          <a:noFill/>
        </p:spPr>
      </p:pic>
      <p:sp>
        <p:nvSpPr>
          <p:cNvPr id="1047" name="Rectangle 23"/>
          <p:cNvSpPr>
            <a:spLocks noChangeArrowheads="1"/>
          </p:cNvSpPr>
          <p:nvPr/>
        </p:nvSpPr>
        <p:spPr bwMode="auto">
          <a:xfrm>
            <a:off x="0" y="19050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1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Times New Roman" pitchFamily="18" charset="0"/>
                <a:cs typeface="Arial" pitchFamily="34" charset="0"/>
              </a:rPr>
              <a:t>  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7696200" y="3657600"/>
            <a:ext cx="76014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Then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49" name="Rectangle 2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48" name="Picture 24"/>
          <p:cNvPicPr>
            <a:picLocks noChangeAspect="1" noChangeArrowheads="1"/>
          </p:cNvPicPr>
          <p:nvPr/>
        </p:nvPicPr>
        <p:blipFill>
          <a:blip r:embed="rId1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486400" y="4191000"/>
            <a:ext cx="1250462" cy="609600"/>
          </a:xfrm>
          <a:prstGeom prst="rect">
            <a:avLst/>
          </a:prstGeom>
          <a:noFill/>
        </p:spPr>
      </p:pic>
      <p:sp>
        <p:nvSpPr>
          <p:cNvPr id="34" name="TextBox 33"/>
          <p:cNvSpPr txBox="1"/>
          <p:nvPr/>
        </p:nvSpPr>
        <p:spPr>
          <a:xfrm>
            <a:off x="5334000" y="4953000"/>
            <a:ext cx="3505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The ring behaves as if all the charge is located at its center.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8601" y="228600"/>
            <a:ext cx="3886200" cy="369332"/>
          </a:xfrm>
          <a:prstGeom prst="rect">
            <a:avLst/>
          </a:prstGeom>
          <a:noFill/>
          <a:ln w="3175"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b="1" dirty="0" smtClean="0"/>
              <a:t>E Field Due to Charged Disk</a:t>
            </a:r>
            <a:endParaRPr lang="en-US" b="1" dirty="0"/>
          </a:p>
        </p:txBody>
      </p:sp>
      <p:sp>
        <p:nvSpPr>
          <p:cNvPr id="6" name="TextBox 5"/>
          <p:cNvSpPr txBox="1"/>
          <p:nvPr/>
        </p:nvSpPr>
        <p:spPr>
          <a:xfrm>
            <a:off x="228600" y="762000"/>
            <a:ext cx="3886200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dirty="0" smtClean="0"/>
              <a:t>Only the X- component of the field adds, other components cancel due symmetry </a:t>
            </a:r>
            <a:endParaRPr lang="en-US" dirty="0"/>
          </a:p>
        </p:txBody>
      </p:sp>
      <p:pic>
        <p:nvPicPr>
          <p:cNvPr id="2150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152400"/>
            <a:ext cx="4524375" cy="315277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  <p:sp>
        <p:nvSpPr>
          <p:cNvPr id="21510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09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1905000"/>
            <a:ext cx="1852448" cy="381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1" name="Picture 7"/>
          <p:cNvPicPr>
            <a:picLocks noChangeAspect="1" noChangeArrowheads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362200" y="1905000"/>
            <a:ext cx="1632857" cy="457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151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3" name="Picture 9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2514600"/>
            <a:ext cx="2286000" cy="64957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151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5" name="Picture 11"/>
          <p:cNvPicPr>
            <a:picLocks noChangeAspect="1" noChangeArrowheads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28600" y="3352800"/>
            <a:ext cx="1759789" cy="6858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151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7" name="Picture 1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4267200"/>
            <a:ext cx="4928038" cy="8382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152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19" name="Picture 15"/>
          <p:cNvPicPr>
            <a:picLocks noChangeAspect="1" noChangeArrowheads="1"/>
          </p:cNvPicPr>
          <p:nvPr/>
        </p:nvPicPr>
        <p:blipFill>
          <a:blip r:embed="rId8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5334000"/>
            <a:ext cx="4167266" cy="9144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2152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21" name="Picture 17"/>
          <p:cNvPicPr>
            <a:picLocks noChangeAspect="1" noChangeArrowheads="1"/>
          </p:cNvPicPr>
          <p:nvPr/>
        </p:nvPicPr>
        <p:blipFill>
          <a:blip r:embed="rId9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562600" y="3505200"/>
            <a:ext cx="3179885" cy="7620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cxnSp>
        <p:nvCxnSpPr>
          <p:cNvPr id="24" name="Straight Connector 23"/>
          <p:cNvCxnSpPr/>
          <p:nvPr/>
        </p:nvCxnSpPr>
        <p:spPr>
          <a:xfrm>
            <a:off x="5257800" y="3505200"/>
            <a:ext cx="0" cy="3352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562600" y="4495800"/>
            <a:ext cx="13785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Note that if</a:t>
            </a:r>
            <a:endParaRPr lang="en-US" sz="2000" dirty="0"/>
          </a:p>
        </p:txBody>
      </p:sp>
      <p:sp>
        <p:nvSpPr>
          <p:cNvPr id="2152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7848600" y="4419600"/>
            <a:ext cx="7072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Then</a:t>
            </a:r>
            <a:endParaRPr lang="en-US" sz="2000" dirty="0"/>
          </a:p>
        </p:txBody>
      </p:sp>
      <p:sp>
        <p:nvSpPr>
          <p:cNvPr id="21526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1525" name="Picture 21"/>
          <p:cNvPicPr>
            <a:picLocks noChangeAspect="1" noChangeArrowheads="1"/>
          </p:cNvPicPr>
          <p:nvPr/>
        </p:nvPicPr>
        <p:blipFill>
          <a:blip r:embed="rId10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638800" y="4953000"/>
            <a:ext cx="1143000" cy="814192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</p:pic>
      <p:sp>
        <p:nvSpPr>
          <p:cNvPr id="31" name="TextBox 30"/>
          <p:cNvSpPr txBox="1"/>
          <p:nvPr/>
        </p:nvSpPr>
        <p:spPr>
          <a:xfrm>
            <a:off x="5334000" y="5943600"/>
            <a:ext cx="3581400" cy="70788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 smtClean="0"/>
              <a:t>E is constant and independent on the distance from the disk</a:t>
            </a:r>
            <a:endParaRPr lang="en-US" sz="2000" dirty="0"/>
          </a:p>
        </p:txBody>
      </p:sp>
      <p:sp>
        <p:nvSpPr>
          <p:cNvPr id="40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097" name="Picture 1"/>
          <p:cNvPicPr>
            <a:picLocks noChangeAspect="1" noChangeArrowheads="1"/>
          </p:cNvPicPr>
          <p:nvPr/>
        </p:nvPicPr>
        <p:blipFill>
          <a:blip r:embed="rId11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7086600" y="4495800"/>
            <a:ext cx="609600" cy="304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578</Words>
  <Application>Microsoft Office PowerPoint</Application>
  <PresentationFormat>On-screen Show (4:3)</PresentationFormat>
  <Paragraphs>79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Company>BZU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gandoni</dc:creator>
  <cp:lastModifiedBy>gandoni</cp:lastModifiedBy>
  <cp:revision>1</cp:revision>
  <dcterms:created xsi:type="dcterms:W3CDTF">2016-02-16T05:48:25Z</dcterms:created>
  <dcterms:modified xsi:type="dcterms:W3CDTF">2016-02-16T05:49:18Z</dcterms:modified>
</cp:coreProperties>
</file>