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1807BE-80E3-4A8E-9171-D9444BA19D4C}" type="datetimeFigureOut">
              <a:rPr lang="en-US" smtClean="0"/>
              <a:pPr/>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0FF05-B231-43BF-A7B5-F65864CE642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1807BE-80E3-4A8E-9171-D9444BA19D4C}" type="datetimeFigureOut">
              <a:rPr lang="en-US" smtClean="0"/>
              <a:pPr/>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0FF05-B231-43BF-A7B5-F65864CE642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1807BE-80E3-4A8E-9171-D9444BA19D4C}" type="datetimeFigureOut">
              <a:rPr lang="en-US" smtClean="0"/>
              <a:pPr/>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0FF05-B231-43BF-A7B5-F65864CE642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1807BE-80E3-4A8E-9171-D9444BA19D4C}" type="datetimeFigureOut">
              <a:rPr lang="en-US" smtClean="0"/>
              <a:pPr/>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0FF05-B231-43BF-A7B5-F65864CE642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1807BE-80E3-4A8E-9171-D9444BA19D4C}" type="datetimeFigureOut">
              <a:rPr lang="en-US" smtClean="0"/>
              <a:pPr/>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0FF05-B231-43BF-A7B5-F65864CE642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1807BE-80E3-4A8E-9171-D9444BA19D4C}" type="datetimeFigureOut">
              <a:rPr lang="en-US" smtClean="0"/>
              <a:pPr/>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F0FF05-B231-43BF-A7B5-F65864CE642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1807BE-80E3-4A8E-9171-D9444BA19D4C}" type="datetimeFigureOut">
              <a:rPr lang="en-US" smtClean="0"/>
              <a:pPr/>
              <a:t>4/13/2016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F0FF05-B231-43BF-A7B5-F65864CE642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1807BE-80E3-4A8E-9171-D9444BA19D4C}" type="datetimeFigureOut">
              <a:rPr lang="en-US" smtClean="0"/>
              <a:pPr/>
              <a:t>4/13/2016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F0FF05-B231-43BF-A7B5-F65864CE642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1807BE-80E3-4A8E-9171-D9444BA19D4C}" type="datetimeFigureOut">
              <a:rPr lang="en-US" smtClean="0"/>
              <a:pPr/>
              <a:t>4/13/2016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F0FF05-B231-43BF-A7B5-F65864CE642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1807BE-80E3-4A8E-9171-D9444BA19D4C}" type="datetimeFigureOut">
              <a:rPr lang="en-US" smtClean="0"/>
              <a:pPr/>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F0FF05-B231-43BF-A7B5-F65864CE642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1807BE-80E3-4A8E-9171-D9444BA19D4C}" type="datetimeFigureOut">
              <a:rPr lang="en-US" smtClean="0"/>
              <a:pPr/>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F0FF05-B231-43BF-A7B5-F65864CE642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1807BE-80E3-4A8E-9171-D9444BA19D4C}" type="datetimeFigureOut">
              <a:rPr lang="en-US" smtClean="0"/>
              <a:pPr/>
              <a:t>4/13/2016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0FF05-B231-43BF-A7B5-F65864CE642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jpeg"/><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s>
</file>

<file path=ppt/slides/_rels/slide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jpeg"/><Relationship Id="rId1" Type="http://schemas.openxmlformats.org/officeDocument/2006/relationships/slideLayout" Target="../slideLayouts/slideLayout2.xml"/><Relationship Id="rId6" Type="http://schemas.openxmlformats.org/officeDocument/2006/relationships/image" Target="../media/image29.png"/><Relationship Id="rId11" Type="http://schemas.openxmlformats.org/officeDocument/2006/relationships/image" Target="../media/image34.png"/><Relationship Id="rId5" Type="http://schemas.openxmlformats.org/officeDocument/2006/relationships/image" Target="../media/image28.png"/><Relationship Id="rId10" Type="http://schemas.openxmlformats.org/officeDocument/2006/relationships/image" Target="../media/image33.png"/><Relationship Id="rId4" Type="http://schemas.openxmlformats.org/officeDocument/2006/relationships/image" Target="../media/image27.png"/><Relationship Id="rId9" Type="http://schemas.openxmlformats.org/officeDocument/2006/relationships/image" Target="../media/image32.png"/></Relationships>
</file>

<file path=ppt/slides/_rels/slide7.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38.png"/><Relationship Id="rId10" Type="http://schemas.openxmlformats.org/officeDocument/2006/relationships/image" Target="../media/image43.png"/><Relationship Id="rId4" Type="http://schemas.openxmlformats.org/officeDocument/2006/relationships/image" Target="../media/image37.png"/><Relationship Id="rId9" Type="http://schemas.openxmlformats.org/officeDocument/2006/relationships/image" Target="../media/image42.png"/></Relationships>
</file>

<file path=ppt/slides/_rels/slide8.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2.xml"/><Relationship Id="rId5" Type="http://schemas.openxmlformats.org/officeDocument/2006/relationships/image" Target="../media/image43.png"/><Relationship Id="rId4" Type="http://schemas.openxmlformats.org/officeDocument/2006/relationships/image" Target="../media/image46.png"/></Relationships>
</file>

<file path=ppt/slides/_rels/slide9.xml.rels><?xml version="1.0" encoding="UTF-8" standalone="yes"?>
<Relationships xmlns="http://schemas.openxmlformats.org/package/2006/relationships"><Relationship Id="rId8" Type="http://schemas.openxmlformats.org/officeDocument/2006/relationships/image" Target="../media/image53.png"/><Relationship Id="rId13" Type="http://schemas.openxmlformats.org/officeDocument/2006/relationships/image" Target="../media/image58.png"/><Relationship Id="rId3" Type="http://schemas.openxmlformats.org/officeDocument/2006/relationships/image" Target="../media/image48.png"/><Relationship Id="rId7" Type="http://schemas.openxmlformats.org/officeDocument/2006/relationships/image" Target="../media/image52.png"/><Relationship Id="rId12" Type="http://schemas.openxmlformats.org/officeDocument/2006/relationships/image" Target="../media/image57.png"/><Relationship Id="rId2" Type="http://schemas.openxmlformats.org/officeDocument/2006/relationships/image" Target="../media/image47.gif"/><Relationship Id="rId1" Type="http://schemas.openxmlformats.org/officeDocument/2006/relationships/slideLayout" Target="../slideLayouts/slideLayout2.xml"/><Relationship Id="rId6" Type="http://schemas.openxmlformats.org/officeDocument/2006/relationships/image" Target="../media/image51.png"/><Relationship Id="rId11" Type="http://schemas.openxmlformats.org/officeDocument/2006/relationships/image" Target="../media/image56.png"/><Relationship Id="rId5" Type="http://schemas.openxmlformats.org/officeDocument/2006/relationships/image" Target="../media/image50.png"/><Relationship Id="rId10" Type="http://schemas.openxmlformats.org/officeDocument/2006/relationships/image" Target="../media/image55.png"/><Relationship Id="rId4" Type="http://schemas.openxmlformats.org/officeDocument/2006/relationships/image" Target="../media/image49.png"/><Relationship Id="rId9" Type="http://schemas.openxmlformats.org/officeDocument/2006/relationships/image" Target="../media/image5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yui_3_5_1_2_1451409528660_734" descr="http://www.physics.sjsu.edu/becker/physics51/images/28_13A_Orbit_in_B_field.jpg"/>
          <p:cNvPicPr/>
          <p:nvPr/>
        </p:nvPicPr>
        <p:blipFill>
          <a:blip r:embed="rId2" cstate="print"/>
          <a:srcRect/>
          <a:stretch>
            <a:fillRect/>
          </a:stretch>
        </p:blipFill>
        <p:spPr bwMode="auto">
          <a:xfrm>
            <a:off x="6622257" y="1"/>
            <a:ext cx="2521744" cy="4200525"/>
          </a:xfrm>
          <a:prstGeom prst="rect">
            <a:avLst/>
          </a:prstGeom>
          <a:noFill/>
          <a:ln w="9525">
            <a:solidFill>
              <a:schemeClr val="accent1"/>
            </a:solidFill>
            <a:miter lim="800000"/>
            <a:headEnd/>
            <a:tailEnd/>
          </a:ln>
        </p:spPr>
      </p:pic>
      <p:sp>
        <p:nvSpPr>
          <p:cNvPr id="1025" name="Rectangle 1"/>
          <p:cNvSpPr>
            <a:spLocks noChangeArrowheads="1"/>
          </p:cNvSpPr>
          <p:nvPr/>
        </p:nvSpPr>
        <p:spPr bwMode="auto">
          <a:xfrm>
            <a:off x="0" y="412648"/>
            <a:ext cx="652919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buFont typeface="Arial" pitchFamily="34" charset="0"/>
              <a:buChar char="•"/>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if a positively charged particle enters a uniform magnetic field region with a velocity V as shown in the figure, </a:t>
            </a:r>
            <a:r>
              <a:rPr lang="en-US" dirty="0" smtClean="0"/>
              <a:t>it will be subject to a force that is perpendicular to both V and B</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0" y="1170564"/>
            <a:ext cx="5608529"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such force causes the particle to move in a close circle with constant speed.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30" name="Picture 6"/>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3652" y="1810013"/>
            <a:ext cx="1071563" cy="352425"/>
          </a:xfrm>
          <a:prstGeom prst="rect">
            <a:avLst/>
          </a:prstGeom>
          <a:noFill/>
        </p:spPr>
      </p:pic>
      <p:pic>
        <p:nvPicPr>
          <p:cNvPr id="1029"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34863" y="2312749"/>
            <a:ext cx="721519" cy="304800"/>
          </a:xfrm>
          <a:prstGeom prst="rect">
            <a:avLst/>
          </a:prstGeom>
          <a:noFill/>
        </p:spPr>
      </p:pic>
      <p:pic>
        <p:nvPicPr>
          <p:cNvPr id="1028" name="Picture 4"/>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06679" y="2692705"/>
            <a:ext cx="1143000" cy="466725"/>
          </a:xfrm>
          <a:prstGeom prst="rect">
            <a:avLst/>
          </a:prstGeom>
          <a:noFill/>
        </p:spPr>
      </p:pic>
      <p:pic>
        <p:nvPicPr>
          <p:cNvPr id="1027" name="Picture 3"/>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06679" y="3259639"/>
            <a:ext cx="807244" cy="466725"/>
          </a:xfrm>
          <a:prstGeom prst="rect">
            <a:avLst/>
          </a:prstGeom>
          <a:noFill/>
        </p:spPr>
      </p:pic>
      <p:sp>
        <p:nvSpPr>
          <p:cNvPr id="1031" name="Rectangle 7"/>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2" name="Rectangle 8"/>
          <p:cNvSpPr>
            <a:spLocks noChangeArrowheads="1"/>
          </p:cNvSpPr>
          <p:nvPr/>
        </p:nvSpPr>
        <p:spPr bwMode="auto">
          <a:xfrm>
            <a:off x="0" y="486460"/>
            <a:ext cx="237566"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en-US" sz="12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Rectangle 9"/>
          <p:cNvSpPr>
            <a:spLocks noChangeArrowheads="1"/>
          </p:cNvSpPr>
          <p:nvPr/>
        </p:nvSpPr>
        <p:spPr bwMode="auto">
          <a:xfrm>
            <a:off x="0" y="791260"/>
            <a:ext cx="237566"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en-US" sz="12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0" y="1257985"/>
            <a:ext cx="237566"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en-US" sz="12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0" y="1863209"/>
            <a:ext cx="23756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7" name="Rectangle 13"/>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6" name="Picture 12"/>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97286" y="3895595"/>
            <a:ext cx="592931" cy="600075"/>
          </a:xfrm>
          <a:prstGeom prst="rect">
            <a:avLst/>
          </a:prstGeom>
          <a:noFill/>
        </p:spPr>
      </p:pic>
      <p:cxnSp>
        <p:nvCxnSpPr>
          <p:cNvPr id="19" name="Straight Connector 18"/>
          <p:cNvCxnSpPr/>
          <p:nvPr/>
        </p:nvCxnSpPr>
        <p:spPr>
          <a:xfrm>
            <a:off x="2160740" y="1791223"/>
            <a:ext cx="0" cy="3933173"/>
          </a:xfrm>
          <a:prstGeom prst="line">
            <a:avLst/>
          </a:prstGeom>
        </p:spPr>
        <p:style>
          <a:lnRef idx="1">
            <a:schemeClr val="accent1"/>
          </a:lnRef>
          <a:fillRef idx="0">
            <a:schemeClr val="accent1"/>
          </a:fillRef>
          <a:effectRef idx="0">
            <a:schemeClr val="accent1"/>
          </a:effectRef>
          <a:fontRef idx="minor">
            <a:schemeClr val="tx1"/>
          </a:fontRef>
        </p:style>
      </p:cxnSp>
      <p:sp>
        <p:nvSpPr>
          <p:cNvPr id="1038" name="Rectangle 14"/>
          <p:cNvSpPr>
            <a:spLocks noChangeArrowheads="1"/>
          </p:cNvSpPr>
          <p:nvPr/>
        </p:nvSpPr>
        <p:spPr bwMode="auto">
          <a:xfrm>
            <a:off x="1" y="4237300"/>
            <a:ext cx="1869509"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charged particle will rotate in a closed circuit with radius 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9" name="Rectangle 15"/>
          <p:cNvSpPr>
            <a:spLocks noChangeArrowheads="1"/>
          </p:cNvSpPr>
          <p:nvPr/>
        </p:nvSpPr>
        <p:spPr bwMode="auto">
          <a:xfrm>
            <a:off x="2273475" y="1734235"/>
            <a:ext cx="1907087"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period of rotation: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42" name="Picture 18"/>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2480154" y="2498943"/>
            <a:ext cx="1064419" cy="457200"/>
          </a:xfrm>
          <a:prstGeom prst="rect">
            <a:avLst/>
          </a:prstGeom>
          <a:noFill/>
        </p:spPr>
      </p:pic>
      <p:pic>
        <p:nvPicPr>
          <p:cNvPr id="1041" name="Picture 17"/>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2480154" y="3118982"/>
            <a:ext cx="900113" cy="428625"/>
          </a:xfrm>
          <a:prstGeom prst="rect">
            <a:avLst/>
          </a:prstGeom>
          <a:noFill/>
        </p:spPr>
      </p:pic>
      <p:pic>
        <p:nvPicPr>
          <p:cNvPr id="1040" name="Picture 16"/>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2461364" y="3810654"/>
            <a:ext cx="1028700" cy="428625"/>
          </a:xfrm>
          <a:prstGeom prst="rect">
            <a:avLst/>
          </a:prstGeom>
          <a:noFill/>
        </p:spPr>
      </p:pic>
      <p:sp>
        <p:nvSpPr>
          <p:cNvPr id="1043" name="Rectangle 19"/>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44" name="Rectangle 20"/>
          <p:cNvSpPr>
            <a:spLocks noChangeArrowheads="1"/>
          </p:cNvSpPr>
          <p:nvPr/>
        </p:nvSpPr>
        <p:spPr bwMode="auto">
          <a:xfrm>
            <a:off x="0" y="591235"/>
            <a:ext cx="237566"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en-US" sz="12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5" name="Rectangle 21"/>
          <p:cNvSpPr>
            <a:spLocks noChangeArrowheads="1"/>
          </p:cNvSpPr>
          <p:nvPr/>
        </p:nvSpPr>
        <p:spPr bwMode="auto">
          <a:xfrm>
            <a:off x="0" y="1019860"/>
            <a:ext cx="237566"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en-US" sz="12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6" name="Rectangle 22"/>
          <p:cNvSpPr>
            <a:spLocks noChangeArrowheads="1"/>
          </p:cNvSpPr>
          <p:nvPr/>
        </p:nvSpPr>
        <p:spPr bwMode="auto">
          <a:xfrm>
            <a:off x="0" y="1586984"/>
            <a:ext cx="23756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TextBox 28"/>
          <p:cNvSpPr txBox="1"/>
          <p:nvPr/>
        </p:nvSpPr>
        <p:spPr>
          <a:xfrm>
            <a:off x="2442575" y="4484318"/>
            <a:ext cx="4213782" cy="369332"/>
          </a:xfrm>
          <a:prstGeom prst="rect">
            <a:avLst/>
          </a:prstGeom>
          <a:noFill/>
        </p:spPr>
        <p:txBody>
          <a:bodyPr wrap="none" rtlCol="0">
            <a:spAutoFit/>
          </a:bodyPr>
          <a:lstStyle/>
          <a:p>
            <a:pPr>
              <a:buFont typeface="Arial" pitchFamily="34" charset="0"/>
              <a:buChar char="•"/>
            </a:pPr>
            <a:r>
              <a:rPr lang="el-GR" dirty="0" smtClean="0"/>
              <a:t>ω</a:t>
            </a:r>
            <a:r>
              <a:rPr lang="en-US" dirty="0" smtClean="0"/>
              <a:t> is independent on the particle’s velocity</a:t>
            </a:r>
            <a:endParaRPr lang="en-US" dirty="0"/>
          </a:p>
        </p:txBody>
      </p:sp>
      <p:sp>
        <p:nvSpPr>
          <p:cNvPr id="30" name="TextBox 29"/>
          <p:cNvSpPr txBox="1"/>
          <p:nvPr/>
        </p:nvSpPr>
        <p:spPr>
          <a:xfrm>
            <a:off x="2423787" y="5235880"/>
            <a:ext cx="6720214" cy="646331"/>
          </a:xfrm>
          <a:prstGeom prst="rect">
            <a:avLst/>
          </a:prstGeom>
          <a:noFill/>
        </p:spPr>
        <p:txBody>
          <a:bodyPr wrap="square" rtlCol="0">
            <a:spAutoFit/>
          </a:bodyPr>
          <a:lstStyle/>
          <a:p>
            <a:pPr>
              <a:buFont typeface="Arial" pitchFamily="34" charset="0"/>
              <a:buChar char="•"/>
            </a:pPr>
            <a:r>
              <a:rPr lang="en-US" dirty="0" smtClean="0"/>
              <a:t>Fast particles rotates in a circle with a larger radius but have the same period of slow ones which rotates in a circle with smaller radius.</a:t>
            </a:r>
            <a:endParaRPr lang="en-US" dirty="0"/>
          </a:p>
        </p:txBody>
      </p:sp>
      <p:sp>
        <p:nvSpPr>
          <p:cNvPr id="32" name="TextBox 31"/>
          <p:cNvSpPr txBox="1"/>
          <p:nvPr/>
        </p:nvSpPr>
        <p:spPr>
          <a:xfrm>
            <a:off x="131523" y="175364"/>
            <a:ext cx="2691314" cy="369332"/>
          </a:xfrm>
          <a:prstGeom prst="rect">
            <a:avLst/>
          </a:prstGeom>
          <a:noFill/>
        </p:spPr>
        <p:txBody>
          <a:bodyPr wrap="none" rtlCol="0">
            <a:spAutoFit/>
          </a:bodyPr>
          <a:lstStyle/>
          <a:p>
            <a:r>
              <a:rPr lang="en-US" b="1" dirty="0" smtClean="0"/>
              <a:t>Rotating Charged Particles</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cstate="print"/>
          <a:srcRect/>
          <a:stretch>
            <a:fillRect/>
          </a:stretch>
        </p:blipFill>
        <p:spPr bwMode="auto">
          <a:xfrm>
            <a:off x="6933157" y="-1"/>
            <a:ext cx="2210844" cy="3582445"/>
          </a:xfrm>
          <a:prstGeom prst="rect">
            <a:avLst/>
          </a:prstGeom>
          <a:noFill/>
          <a:ln w="9525">
            <a:solidFill>
              <a:schemeClr val="accent1"/>
            </a:solidFill>
            <a:miter lim="800000"/>
            <a:headEnd/>
            <a:tailEnd/>
          </a:ln>
        </p:spPr>
      </p:pic>
      <p:sp>
        <p:nvSpPr>
          <p:cNvPr id="1025" name="Rectangle 1"/>
          <p:cNvSpPr>
            <a:spLocks noChangeArrowheads="1"/>
          </p:cNvSpPr>
          <p:nvPr/>
        </p:nvSpPr>
        <p:spPr bwMode="auto">
          <a:xfrm>
            <a:off x="0" y="43934"/>
            <a:ext cx="1401409"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Helical Paths</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0" y="474657"/>
            <a:ext cx="6764055" cy="923330"/>
          </a:xfrm>
          <a:prstGeom prst="rect">
            <a:avLst/>
          </a:prstGeom>
        </p:spPr>
        <p:txBody>
          <a:bodyPr wrap="square">
            <a:spAutoFit/>
          </a:bodyPr>
          <a:lstStyle/>
          <a:p>
            <a:r>
              <a:rPr lang="en-US" dirty="0" smtClean="0"/>
              <a:t>If a charged particle enters a uniform magnetic field with a velocity that has a component in the field direction, as shown in the figure, it will move in a helical path.</a:t>
            </a:r>
            <a:endParaRPr lang="en-US" dirty="0"/>
          </a:p>
        </p:txBody>
      </p:sp>
      <p:sp>
        <p:nvSpPr>
          <p:cNvPr id="1027" name="Rectangle 3"/>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6"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78496" y="1302708"/>
            <a:ext cx="1600200" cy="352425"/>
          </a:xfrm>
          <a:prstGeom prst="rect">
            <a:avLst/>
          </a:prstGeom>
          <a:noFill/>
        </p:spPr>
      </p:pic>
      <p:sp>
        <p:nvSpPr>
          <p:cNvPr id="1028" name="Rectangle 4"/>
          <p:cNvSpPr>
            <a:spLocks noChangeArrowheads="1"/>
          </p:cNvSpPr>
          <p:nvPr/>
        </p:nvSpPr>
        <p:spPr bwMode="auto">
          <a:xfrm>
            <a:off x="0" y="1646553"/>
            <a:ext cx="47536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velocity Y-component determines the radius (r) of the helix.</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2172647"/>
            <a:ext cx="6829817"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velocity Z-component determines the pitch (P), the distance between two adjacent rings, of the helix.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30" name="Picture 6"/>
          <p:cNvPicPr>
            <a:picLocks noChangeAspect="1" noChangeArrowheads="1"/>
          </p:cNvPicPr>
          <p:nvPr/>
        </p:nvPicPr>
        <p:blipFill>
          <a:blip r:embed="rId4" cstate="print"/>
          <a:srcRect/>
          <a:stretch>
            <a:fillRect/>
          </a:stretch>
        </p:blipFill>
        <p:spPr bwMode="auto">
          <a:xfrm>
            <a:off x="6286500" y="3838576"/>
            <a:ext cx="2857500" cy="3019425"/>
          </a:xfrm>
          <a:prstGeom prst="rect">
            <a:avLst/>
          </a:prstGeom>
          <a:noFill/>
          <a:ln w="9525">
            <a:solidFill>
              <a:schemeClr val="accent1"/>
            </a:solidFill>
            <a:miter lim="800000"/>
            <a:headEnd/>
            <a:tailEnd/>
          </a:ln>
        </p:spPr>
      </p:pic>
      <p:sp>
        <p:nvSpPr>
          <p:cNvPr id="1031" name="Rectangle 7"/>
          <p:cNvSpPr>
            <a:spLocks noChangeArrowheads="1"/>
          </p:cNvSpPr>
          <p:nvPr/>
        </p:nvSpPr>
        <p:spPr bwMode="auto">
          <a:xfrm>
            <a:off x="0" y="3471788"/>
            <a:ext cx="61722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 charged particle entering an non-uniform magnetic field, as shown in the figure, spirals with a changing radius depending on the intensity of the magnetic field at each point. At the end points the magnetic force on the particle has a component that forces the particle to spiral back.</a:t>
            </a:r>
          </a:p>
          <a:p>
            <a:pPr marL="0" marR="0" lvl="0" indent="0" algn="l" defTabSz="914400" rtl="0" eaLnBrk="1" fontAlgn="base" latinLnBrk="0" hangingPunct="1">
              <a:lnSpc>
                <a:spcPct val="100000"/>
              </a:lnSpc>
              <a:spcBef>
                <a:spcPct val="0"/>
              </a:spcBef>
              <a:spcAft>
                <a:spcPct val="0"/>
              </a:spcAft>
              <a:buClrTx/>
              <a:buSzTx/>
              <a:buFontTx/>
              <a:buNone/>
              <a:tabLst/>
            </a:pPr>
            <a:r>
              <a:rPr lang="en-US" dirty="0" smtClean="0">
                <a:latin typeface="Calibri" pitchFamily="34" charset="0"/>
                <a:cs typeface="Arial" pitchFamily="34" charset="0"/>
              </a:rPr>
              <a:t>The particle is confined oscillating between the end points in a spiral path.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a:stretch>
            <a:fillRect/>
          </a:stretch>
        </p:blipFill>
        <p:spPr bwMode="auto">
          <a:xfrm>
            <a:off x="5122069" y="1"/>
            <a:ext cx="4021931" cy="4105275"/>
          </a:xfrm>
          <a:prstGeom prst="rect">
            <a:avLst/>
          </a:prstGeom>
          <a:noFill/>
          <a:ln w="9525">
            <a:solidFill>
              <a:schemeClr val="accent1"/>
            </a:solidFill>
            <a:miter lim="800000"/>
            <a:headEnd/>
            <a:tailEnd/>
          </a:ln>
        </p:spPr>
      </p:pic>
      <p:sp>
        <p:nvSpPr>
          <p:cNvPr id="21505" name="Rectangle 1"/>
          <p:cNvSpPr>
            <a:spLocks noChangeArrowheads="1"/>
          </p:cNvSpPr>
          <p:nvPr/>
        </p:nvSpPr>
        <p:spPr bwMode="auto">
          <a:xfrm>
            <a:off x="0" y="542835"/>
            <a:ext cx="5044858"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 positive ion is accelerated by a potential difference V enters a chamber of a uniform magnetic field. It moves in a semi circle and hits a photographic plate.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1" y="162838"/>
            <a:ext cx="2038507" cy="369332"/>
          </a:xfrm>
          <a:prstGeom prst="rect">
            <a:avLst/>
          </a:prstGeom>
          <a:noFill/>
        </p:spPr>
        <p:txBody>
          <a:bodyPr wrap="none" rtlCol="0">
            <a:spAutoFit/>
          </a:bodyPr>
          <a:lstStyle/>
          <a:p>
            <a:r>
              <a:rPr lang="en-US" b="1" dirty="0" smtClean="0"/>
              <a:t>Mass Spectrometer</a:t>
            </a:r>
            <a:endParaRPr lang="en-US" b="1" dirty="0"/>
          </a:p>
        </p:txBody>
      </p:sp>
      <p:sp>
        <p:nvSpPr>
          <p:cNvPr id="21506" name="Rectangle 2"/>
          <p:cNvSpPr>
            <a:spLocks noChangeArrowheads="1"/>
          </p:cNvSpPr>
          <p:nvPr/>
        </p:nvSpPr>
        <p:spPr bwMode="auto">
          <a:xfrm>
            <a:off x="1" y="1634028"/>
            <a:ext cx="5073041"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Use conservation of mechanical energy to find the velocity of the beam: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8" name="Rectangle 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0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9707" y="2354893"/>
            <a:ext cx="971550" cy="304800"/>
          </a:xfrm>
          <a:prstGeom prst="rect">
            <a:avLst/>
          </a:prstGeom>
          <a:noFill/>
        </p:spPr>
      </p:pic>
      <p:sp>
        <p:nvSpPr>
          <p:cNvPr id="21510"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09"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540702" y="2192054"/>
            <a:ext cx="1178719" cy="552450"/>
          </a:xfrm>
          <a:prstGeom prst="rect">
            <a:avLst/>
          </a:prstGeom>
          <a:noFill/>
        </p:spPr>
      </p:pic>
      <p:sp>
        <p:nvSpPr>
          <p:cNvPr id="21512"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11"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231716" y="2054269"/>
            <a:ext cx="750094" cy="847725"/>
          </a:xfrm>
          <a:prstGeom prst="rect">
            <a:avLst/>
          </a:prstGeom>
          <a:noFill/>
        </p:spPr>
      </p:pic>
      <p:sp>
        <p:nvSpPr>
          <p:cNvPr id="21513" name="Rectangle 9"/>
          <p:cNvSpPr>
            <a:spLocks noChangeArrowheads="1"/>
          </p:cNvSpPr>
          <p:nvPr/>
        </p:nvSpPr>
        <p:spPr bwMode="auto">
          <a:xfrm>
            <a:off x="1" y="2886629"/>
            <a:ext cx="322232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radius of the semi circle is given by: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5" name="Rectangle 11"/>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14" name="Picture 10"/>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300625" y="3557391"/>
            <a:ext cx="550069" cy="552450"/>
          </a:xfrm>
          <a:prstGeom prst="rect">
            <a:avLst/>
          </a:prstGeom>
          <a:noFill/>
        </p:spPr>
      </p:pic>
      <p:sp>
        <p:nvSpPr>
          <p:cNvPr id="21516" name="Rectangle 12"/>
          <p:cNvSpPr>
            <a:spLocks noChangeArrowheads="1"/>
          </p:cNvSpPr>
          <p:nvPr/>
        </p:nvSpPr>
        <p:spPr bwMode="auto">
          <a:xfrm>
            <a:off x="0" y="4126706"/>
            <a:ext cx="1465545"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Substitute for v:</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18"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17" name="Picture 13"/>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97285" y="4747365"/>
            <a:ext cx="971550" cy="847725"/>
          </a:xfrm>
          <a:prstGeom prst="rect">
            <a:avLst/>
          </a:prstGeom>
          <a:noFill/>
        </p:spPr>
      </p:pic>
      <p:sp>
        <p:nvSpPr>
          <p:cNvPr id="21519" name="Rectangle 15"/>
          <p:cNvSpPr>
            <a:spLocks noChangeArrowheads="1"/>
          </p:cNvSpPr>
          <p:nvPr/>
        </p:nvSpPr>
        <p:spPr bwMode="auto">
          <a:xfrm>
            <a:off x="0" y="5529621"/>
            <a:ext cx="2076189"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Solving this equation for 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21" name="Rectangle 17"/>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20" name="Picture 16"/>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197285" y="6100175"/>
            <a:ext cx="828675" cy="590550"/>
          </a:xfrm>
          <a:prstGeom prst="rect">
            <a:avLst/>
          </a:prstGeom>
          <a:noFill/>
          <a:ln>
            <a:solidFill>
              <a:schemeClr val="accent1"/>
            </a:solidFill>
          </a:ln>
        </p:spPr>
      </p:pic>
      <p:sp>
        <p:nvSpPr>
          <p:cNvPr id="23" name="Rectangle 22"/>
          <p:cNvSpPr/>
          <p:nvPr/>
        </p:nvSpPr>
        <p:spPr>
          <a:xfrm>
            <a:off x="1423079" y="6225529"/>
            <a:ext cx="4088170" cy="369332"/>
          </a:xfrm>
          <a:prstGeom prst="rect">
            <a:avLst/>
          </a:prstGeom>
        </p:spPr>
        <p:txBody>
          <a:bodyPr wrap="none">
            <a:spAutoFit/>
          </a:bodyPr>
          <a:lstStyle/>
          <a:p>
            <a:r>
              <a:rPr lang="en-US" dirty="0" smtClean="0"/>
              <a:t>All quantities to the right are measurable.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images.tutorvista.com/content/moving-charges-magnetism/cyclotron.jpeg"/>
          <p:cNvPicPr/>
          <p:nvPr/>
        </p:nvPicPr>
        <p:blipFill>
          <a:blip r:embed="rId2" cstate="print"/>
          <a:srcRect/>
          <a:stretch>
            <a:fillRect/>
          </a:stretch>
        </p:blipFill>
        <p:spPr bwMode="auto">
          <a:xfrm>
            <a:off x="6515100" y="0"/>
            <a:ext cx="2628900" cy="4257104"/>
          </a:xfrm>
          <a:prstGeom prst="rect">
            <a:avLst/>
          </a:prstGeom>
          <a:noFill/>
          <a:ln w="9525">
            <a:noFill/>
            <a:miter lim="800000"/>
            <a:headEnd/>
            <a:tailEnd/>
          </a:ln>
        </p:spPr>
      </p:pic>
      <p:sp>
        <p:nvSpPr>
          <p:cNvPr id="5" name="Rectangle 4"/>
          <p:cNvSpPr/>
          <p:nvPr/>
        </p:nvSpPr>
        <p:spPr>
          <a:xfrm>
            <a:off x="145992" y="162931"/>
            <a:ext cx="1499770" cy="369332"/>
          </a:xfrm>
          <a:prstGeom prst="rect">
            <a:avLst/>
          </a:prstGeom>
        </p:spPr>
        <p:txBody>
          <a:bodyPr wrap="none">
            <a:spAutoFit/>
          </a:bodyPr>
          <a:lstStyle/>
          <a:p>
            <a:r>
              <a:rPr lang="en-US" b="1" dirty="0" smtClean="0"/>
              <a:t>The Cyclotron</a:t>
            </a:r>
            <a:endParaRPr lang="en-US" b="1" dirty="0"/>
          </a:p>
        </p:txBody>
      </p:sp>
      <p:sp>
        <p:nvSpPr>
          <p:cNvPr id="22529" name="Rectangle 1"/>
          <p:cNvSpPr>
            <a:spLocks noChangeArrowheads="1"/>
          </p:cNvSpPr>
          <p:nvPr/>
        </p:nvSpPr>
        <p:spPr bwMode="auto">
          <a:xfrm>
            <a:off x="0" y="44338"/>
            <a:ext cx="6416458"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The two D shape hollow objects are made of copper (</a:t>
            </a:r>
            <a:r>
              <a:rPr kumimoji="0" lang="en-US"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dees</a:t>
            </a: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The oscillator alternates the electric potential difference at the gap between the </a:t>
            </a:r>
            <a:r>
              <a:rPr kumimoji="0" lang="en-US"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dees</a:t>
            </a: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The system is immersed in a uniform magnetic field</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If a proton is ejected in the system at point P, it accelerates towards the negative </a:t>
            </a:r>
            <a:r>
              <a:rPr kumimoji="0" lang="en-US"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dee</a:t>
            </a: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Once inside it, it is shielded from the electric field and will circle due to the magnetic field.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As it leaves the </a:t>
            </a:r>
            <a:r>
              <a:rPr kumimoji="0" lang="en-US"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dee</a:t>
            </a: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it is accelerated by the electric field until et enters the second </a:t>
            </a:r>
            <a:r>
              <a:rPr kumimoji="0" lang="en-US"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dee</a:t>
            </a: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where it circles with a larger radius.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Note that each time the proton leaves a </a:t>
            </a:r>
            <a:r>
              <a:rPr kumimoji="0" lang="en-US"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dee</a:t>
            </a: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the electric field reverses direction.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The frequency of the proton circulation is independent on its velocity.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1" name="Rectangle 3"/>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2530"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06680" y="4609579"/>
            <a:ext cx="721519" cy="552450"/>
          </a:xfrm>
          <a:prstGeom prst="rect">
            <a:avLst/>
          </a:prstGeom>
          <a:noFill/>
        </p:spPr>
      </p:pic>
      <p:sp>
        <p:nvSpPr>
          <p:cNvPr id="9" name="Rectangle 8"/>
          <p:cNvSpPr/>
          <p:nvPr/>
        </p:nvSpPr>
        <p:spPr>
          <a:xfrm>
            <a:off x="0" y="5235259"/>
            <a:ext cx="5589740" cy="646331"/>
          </a:xfrm>
          <a:prstGeom prst="rect">
            <a:avLst/>
          </a:prstGeom>
        </p:spPr>
        <p:txBody>
          <a:bodyPr wrap="square">
            <a:spAutoFit/>
          </a:bodyPr>
          <a:lstStyle/>
          <a:p>
            <a:r>
              <a:rPr lang="en-US" dirty="0" smtClean="0"/>
              <a:t>Resonance occurs when the proton frequency equals the oscillator frequency.</a:t>
            </a:r>
            <a:endParaRPr lang="en-US" dirty="0"/>
          </a:p>
        </p:txBody>
      </p:sp>
      <p:sp>
        <p:nvSpPr>
          <p:cNvPr id="22533" name="Rectangle 5"/>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2532" name="Picture 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97286" y="5699342"/>
            <a:ext cx="650081" cy="304800"/>
          </a:xfrm>
          <a:prstGeom prst="rect">
            <a:avLst/>
          </a:prstGeom>
          <a:noFill/>
        </p:spPr>
      </p:pic>
      <p:sp>
        <p:nvSpPr>
          <p:cNvPr id="12" name="Rectangle 11"/>
          <p:cNvSpPr/>
          <p:nvPr/>
        </p:nvSpPr>
        <p:spPr>
          <a:xfrm>
            <a:off x="950852" y="5686909"/>
            <a:ext cx="2140779" cy="369332"/>
          </a:xfrm>
          <a:prstGeom prst="rect">
            <a:avLst/>
          </a:prstGeom>
        </p:spPr>
        <p:txBody>
          <a:bodyPr wrap="none">
            <a:spAutoFit/>
          </a:bodyPr>
          <a:lstStyle/>
          <a:p>
            <a:r>
              <a:rPr lang="en-US" dirty="0" smtClean="0"/>
              <a:t>Resonance condition</a:t>
            </a:r>
            <a:endParaRPr lang="en-US" dirty="0"/>
          </a:p>
        </p:txBody>
      </p:sp>
      <p:sp>
        <p:nvSpPr>
          <p:cNvPr id="13" name="Rectangle 12"/>
          <p:cNvSpPr/>
          <p:nvPr/>
        </p:nvSpPr>
        <p:spPr>
          <a:xfrm>
            <a:off x="0" y="6137846"/>
            <a:ext cx="4697633" cy="369332"/>
          </a:xfrm>
          <a:prstGeom prst="rect">
            <a:avLst/>
          </a:prstGeom>
        </p:spPr>
        <p:txBody>
          <a:bodyPr wrap="none">
            <a:spAutoFit/>
          </a:bodyPr>
          <a:lstStyle/>
          <a:p>
            <a:r>
              <a:rPr lang="en-US" dirty="0" smtClean="0"/>
              <a:t>Therefore the oscillator frequency should equal:</a:t>
            </a:r>
            <a:endParaRPr lang="en-US" dirty="0"/>
          </a:p>
        </p:txBody>
      </p:sp>
      <p:sp>
        <p:nvSpPr>
          <p:cNvPr id="22535" name="Rectangle 7"/>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2534" name="Picture 6"/>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645074" y="6037545"/>
            <a:ext cx="835819" cy="55245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www.esrf.eu/files/live/sites/www/files/about/synchrotron-science/synchrotron.jpg"/>
          <p:cNvPicPr/>
          <p:nvPr/>
        </p:nvPicPr>
        <p:blipFill>
          <a:blip r:embed="rId2" cstate="print"/>
          <a:srcRect/>
          <a:stretch>
            <a:fillRect/>
          </a:stretch>
        </p:blipFill>
        <p:spPr bwMode="auto">
          <a:xfrm>
            <a:off x="5029200" y="0"/>
            <a:ext cx="4114800" cy="2196230"/>
          </a:xfrm>
          <a:prstGeom prst="rect">
            <a:avLst/>
          </a:prstGeom>
          <a:noFill/>
          <a:ln w="9525">
            <a:noFill/>
            <a:miter lim="800000"/>
            <a:headEnd/>
            <a:tailEnd/>
          </a:ln>
        </p:spPr>
      </p:pic>
      <p:sp>
        <p:nvSpPr>
          <p:cNvPr id="5" name="Rectangle 4"/>
          <p:cNvSpPr/>
          <p:nvPr/>
        </p:nvSpPr>
        <p:spPr>
          <a:xfrm>
            <a:off x="6248400" y="2438400"/>
            <a:ext cx="2459776" cy="369332"/>
          </a:xfrm>
          <a:prstGeom prst="rect">
            <a:avLst/>
          </a:prstGeom>
        </p:spPr>
        <p:txBody>
          <a:bodyPr wrap="none">
            <a:spAutoFit/>
          </a:bodyPr>
          <a:lstStyle/>
          <a:p>
            <a:r>
              <a:rPr lang="en-US" b="1" dirty="0" smtClean="0"/>
              <a:t>The Proton Synchrotron</a:t>
            </a:r>
            <a:endParaRPr lang="en-US" b="1" dirty="0"/>
          </a:p>
        </p:txBody>
      </p:sp>
      <p:sp>
        <p:nvSpPr>
          <p:cNvPr id="23553" name="Rectangle 1"/>
          <p:cNvSpPr>
            <a:spLocks noChangeArrowheads="1"/>
          </p:cNvSpPr>
          <p:nvPr/>
        </p:nvSpPr>
        <p:spPr bwMode="auto">
          <a:xfrm>
            <a:off x="0" y="138499"/>
            <a:ext cx="4979096"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In the cyclotron, we assumed that the frequency of the circular path is independent on the velocity of the charged particle.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This is true for velocities that are much smaller than that of light. But if the velocity reach values that are a fraction of the speed of light this assumption fails.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Relativity shows that under such conditions the proton frequency decreases rapidly.</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When that happens there is no more resonance condition and the proton and the oscillator frequencies are out of face.</a:t>
            </a:r>
          </a:p>
          <a:p>
            <a:pPr eaLnBrk="0" fontAlgn="base" hangingPunct="0">
              <a:spcBef>
                <a:spcPct val="0"/>
              </a:spcBef>
              <a:spcAft>
                <a:spcPct val="0"/>
              </a:spcAft>
            </a:pPr>
            <a:r>
              <a:rPr lang="en-US" dirty="0" smtClean="0"/>
              <a:t>As well, for energies more than 500Gev the radius of the needed radius of the cyclotron would be more than 1 Km. very expensive to do.</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54" name="Rectangle 2"/>
          <p:cNvSpPr>
            <a:spLocks noChangeArrowheads="1"/>
          </p:cNvSpPr>
          <p:nvPr/>
        </p:nvSpPr>
        <p:spPr bwMode="auto">
          <a:xfrm>
            <a:off x="1" y="5242174"/>
            <a:ext cx="7337120" cy="16619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In the Synchrotron those difficulties were met by: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Both the magnetic field and the oscillator frequency vary with time to keep the proton and oscillator frequencies in resonance.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The proton motion is made circular not spiral therefore lowering the cost dramatically.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www.kshitij-iitjee.com/Study/Physics/Part6/Chapter29/13.jpg"/>
          <p:cNvPicPr/>
          <p:nvPr/>
        </p:nvPicPr>
        <p:blipFill>
          <a:blip r:embed="rId2" cstate="print"/>
          <a:srcRect/>
          <a:stretch>
            <a:fillRect/>
          </a:stretch>
        </p:blipFill>
        <p:spPr bwMode="auto">
          <a:xfrm>
            <a:off x="4376226" y="1"/>
            <a:ext cx="4767774" cy="4276725"/>
          </a:xfrm>
          <a:prstGeom prst="rect">
            <a:avLst/>
          </a:prstGeom>
          <a:noFill/>
          <a:ln w="9525">
            <a:solidFill>
              <a:schemeClr val="accent1"/>
            </a:solidFill>
            <a:miter lim="800000"/>
            <a:headEnd/>
            <a:tailEnd/>
          </a:ln>
        </p:spPr>
      </p:pic>
      <p:sp>
        <p:nvSpPr>
          <p:cNvPr id="6" name="Rectangle 5"/>
          <p:cNvSpPr/>
          <p:nvPr/>
        </p:nvSpPr>
        <p:spPr>
          <a:xfrm>
            <a:off x="1" y="150312"/>
            <a:ext cx="4694811" cy="369332"/>
          </a:xfrm>
          <a:prstGeom prst="rect">
            <a:avLst/>
          </a:prstGeom>
        </p:spPr>
        <p:txBody>
          <a:bodyPr wrap="none">
            <a:spAutoFit/>
          </a:bodyPr>
          <a:lstStyle/>
          <a:p>
            <a:r>
              <a:rPr lang="en-US" b="1" dirty="0" smtClean="0"/>
              <a:t>Magnetic force on a current-carrying conductor</a:t>
            </a:r>
            <a:endParaRPr lang="en-US" b="1" dirty="0"/>
          </a:p>
        </p:txBody>
      </p:sp>
      <p:sp>
        <p:nvSpPr>
          <p:cNvPr id="7" name="Rectangle 6"/>
          <p:cNvSpPr/>
          <p:nvPr/>
        </p:nvSpPr>
        <p:spPr>
          <a:xfrm>
            <a:off x="0" y="535859"/>
            <a:ext cx="4049039" cy="2031325"/>
          </a:xfrm>
          <a:prstGeom prst="rect">
            <a:avLst/>
          </a:prstGeom>
        </p:spPr>
        <p:txBody>
          <a:bodyPr wrap="square">
            <a:spAutoFit/>
          </a:bodyPr>
          <a:lstStyle/>
          <a:p>
            <a:r>
              <a:rPr lang="en-US" dirty="0" smtClean="0"/>
              <a:t>If a current-carrying conducting wire is placed in a magnetic field as shown in the figure the charge carriers in the wire are subjected to a magnetic force. As the charge carriers can’t escape the wire, the wire itself will be deflected as shown in the figure.</a:t>
            </a:r>
            <a:endParaRPr lang="en-US" dirty="0"/>
          </a:p>
        </p:txBody>
      </p:sp>
      <p:sp>
        <p:nvSpPr>
          <p:cNvPr id="1026" name="Rectangle 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676400" y="2209800"/>
            <a:ext cx="1085850" cy="371475"/>
          </a:xfrm>
          <a:prstGeom prst="rect">
            <a:avLst/>
          </a:prstGeom>
          <a:noFill/>
        </p:spPr>
      </p:pic>
      <p:sp>
        <p:nvSpPr>
          <p:cNvPr id="1028" name="Rectangle 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31524" y="2705622"/>
            <a:ext cx="1278731" cy="304800"/>
          </a:xfrm>
          <a:prstGeom prst="rect">
            <a:avLst/>
          </a:prstGeom>
          <a:noFill/>
        </p:spPr>
      </p:pic>
      <p:sp>
        <p:nvSpPr>
          <p:cNvPr id="1030"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59708" y="3056351"/>
            <a:ext cx="907256" cy="600075"/>
          </a:xfrm>
          <a:prstGeom prst="rect">
            <a:avLst/>
          </a:prstGeom>
          <a:noFill/>
        </p:spPr>
      </p:pic>
      <p:sp>
        <p:nvSpPr>
          <p:cNvPr id="1032"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1" name="Picture 7"/>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169101" y="3732756"/>
            <a:ext cx="1143000" cy="304800"/>
          </a:xfrm>
          <a:prstGeom prst="rect">
            <a:avLst/>
          </a:prstGeom>
          <a:noFill/>
        </p:spPr>
      </p:pic>
      <p:sp>
        <p:nvSpPr>
          <p:cNvPr id="1034"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3" name="Picture 9"/>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31523" y="4158643"/>
            <a:ext cx="871538" cy="352425"/>
          </a:xfrm>
          <a:prstGeom prst="rect">
            <a:avLst/>
          </a:prstGeom>
          <a:noFill/>
        </p:spPr>
      </p:pic>
      <p:sp>
        <p:nvSpPr>
          <p:cNvPr id="1036"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5" name="Picture 11"/>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1117948" y="4158641"/>
            <a:ext cx="2949880" cy="352425"/>
          </a:xfrm>
          <a:prstGeom prst="rect">
            <a:avLst/>
          </a:prstGeom>
          <a:noFill/>
        </p:spPr>
      </p:pic>
      <p:sp>
        <p:nvSpPr>
          <p:cNvPr id="20" name="Rectangle 19"/>
          <p:cNvSpPr/>
          <p:nvPr/>
        </p:nvSpPr>
        <p:spPr>
          <a:xfrm>
            <a:off x="0" y="4671589"/>
            <a:ext cx="4158641" cy="646331"/>
          </a:xfrm>
          <a:prstGeom prst="rect">
            <a:avLst/>
          </a:prstGeom>
        </p:spPr>
        <p:txBody>
          <a:bodyPr wrap="square">
            <a:spAutoFit/>
          </a:bodyPr>
          <a:lstStyle/>
          <a:p>
            <a:r>
              <a:rPr lang="en-US" dirty="0" smtClean="0"/>
              <a:t>Use the right hand rule to define the direction of the magnetic force</a:t>
            </a:r>
            <a:endParaRPr lang="en-US" dirty="0"/>
          </a:p>
        </p:txBody>
      </p:sp>
      <p:sp>
        <p:nvSpPr>
          <p:cNvPr id="21" name="Rectangle 20"/>
          <p:cNvSpPr/>
          <p:nvPr/>
        </p:nvSpPr>
        <p:spPr>
          <a:xfrm>
            <a:off x="0" y="5382100"/>
            <a:ext cx="4572000" cy="1477328"/>
          </a:xfrm>
          <a:prstGeom prst="rect">
            <a:avLst/>
          </a:prstGeom>
        </p:spPr>
        <p:txBody>
          <a:bodyPr>
            <a:spAutoFit/>
          </a:bodyPr>
          <a:lstStyle/>
          <a:p>
            <a:r>
              <a:rPr lang="en-US" dirty="0" smtClean="0"/>
              <a:t>If the wire is not straight or the Magnetic field in not uniform we can divide the wire into small segments (</a:t>
            </a:r>
            <a:r>
              <a:rPr lang="en-US" dirty="0" err="1" smtClean="0"/>
              <a:t>dL</a:t>
            </a:r>
            <a:r>
              <a:rPr lang="en-US" dirty="0" smtClean="0"/>
              <a:t>) and find the magnetic force due to it and then add/integrate over the entire length</a:t>
            </a:r>
            <a:endParaRPr lang="en-US" dirty="0"/>
          </a:p>
        </p:txBody>
      </p:sp>
      <p:pic>
        <p:nvPicPr>
          <p:cNvPr id="1037" name="Picture 13"/>
          <p:cNvPicPr>
            <a:picLocks noChangeAspect="1" noChangeArrowheads="1"/>
          </p:cNvPicPr>
          <p:nvPr/>
        </p:nvPicPr>
        <p:blipFill>
          <a:blip r:embed="rId9" cstate="print"/>
          <a:srcRect/>
          <a:stretch>
            <a:fillRect/>
          </a:stretch>
        </p:blipFill>
        <p:spPr bwMode="auto">
          <a:xfrm>
            <a:off x="6872287" y="4413926"/>
            <a:ext cx="2271713" cy="1362075"/>
          </a:xfrm>
          <a:prstGeom prst="rect">
            <a:avLst/>
          </a:prstGeom>
          <a:noFill/>
          <a:ln w="9525">
            <a:solidFill>
              <a:schemeClr val="accent1"/>
            </a:solidFill>
            <a:miter lim="800000"/>
            <a:headEnd/>
            <a:tailEnd/>
          </a:ln>
        </p:spPr>
      </p:pic>
      <p:sp>
        <p:nvSpPr>
          <p:cNvPr id="1039" name="Rectangle 15"/>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8" name="Picture 14"/>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5523979" y="4546949"/>
            <a:ext cx="1078706" cy="352425"/>
          </a:xfrm>
          <a:prstGeom prst="rect">
            <a:avLst/>
          </a:prstGeom>
          <a:noFill/>
        </p:spPr>
      </p:pic>
      <p:sp>
        <p:nvSpPr>
          <p:cNvPr id="1041" name="Rectangle 17"/>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0" name="Picture 16"/>
          <p:cNvPicPr>
            <a:picLocks noChangeAspect="1" noChangeArrowheads="1"/>
          </p:cNvPicPr>
          <p:nvPr/>
        </p:nvPicPr>
        <p:blipFill>
          <a:blip r:embed="rId11" cstate="print">
            <a:clrChange>
              <a:clrFrom>
                <a:srgbClr val="FFFFFF"/>
              </a:clrFrom>
              <a:clrTo>
                <a:srgbClr val="FFFFFF">
                  <a:alpha val="0"/>
                </a:srgbClr>
              </a:clrTo>
            </a:clrChange>
          </a:blip>
          <a:srcRect/>
          <a:stretch>
            <a:fillRect/>
          </a:stretch>
        </p:blipFill>
        <p:spPr bwMode="auto">
          <a:xfrm>
            <a:off x="5589740" y="5047990"/>
            <a:ext cx="857250" cy="56197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04800"/>
            <a:ext cx="4572000" cy="923330"/>
          </a:xfrm>
          <a:prstGeom prst="rect">
            <a:avLst/>
          </a:prstGeom>
        </p:spPr>
        <p:txBody>
          <a:bodyPr>
            <a:spAutoFit/>
          </a:bodyPr>
          <a:lstStyle/>
          <a:p>
            <a:r>
              <a:rPr lang="en-US" dirty="0" smtClean="0"/>
              <a:t>Assume that the plane of the loop is the X-Y plane and that the length of the loop is L and its width is W</a:t>
            </a:r>
            <a:endParaRPr lang="en-US" dirty="0"/>
          </a:p>
        </p:txBody>
      </p:sp>
      <p:sp>
        <p:nvSpPr>
          <p:cNvPr id="6" name="Rectangle 5"/>
          <p:cNvSpPr/>
          <p:nvPr/>
        </p:nvSpPr>
        <p:spPr>
          <a:xfrm>
            <a:off x="1" y="0"/>
            <a:ext cx="2580963" cy="369332"/>
          </a:xfrm>
          <a:prstGeom prst="rect">
            <a:avLst/>
          </a:prstGeom>
        </p:spPr>
        <p:txBody>
          <a:bodyPr wrap="none">
            <a:spAutoFit/>
          </a:bodyPr>
          <a:lstStyle/>
          <a:p>
            <a:r>
              <a:rPr lang="en-US" b="1" dirty="0" smtClean="0"/>
              <a:t>Torque on a current Loop</a:t>
            </a:r>
            <a:endParaRPr lang="en-US" b="1" dirty="0"/>
          </a:p>
        </p:txBody>
      </p:sp>
      <p:sp>
        <p:nvSpPr>
          <p:cNvPr id="7" name="Rectangle 6"/>
          <p:cNvSpPr/>
          <p:nvPr/>
        </p:nvSpPr>
        <p:spPr>
          <a:xfrm>
            <a:off x="1" y="1114909"/>
            <a:ext cx="3219151" cy="369332"/>
          </a:xfrm>
          <a:prstGeom prst="rect">
            <a:avLst/>
          </a:prstGeom>
        </p:spPr>
        <p:txBody>
          <a:bodyPr wrap="none">
            <a:spAutoFit/>
          </a:bodyPr>
          <a:lstStyle/>
          <a:p>
            <a:r>
              <a:rPr lang="en-US" dirty="0" smtClean="0"/>
              <a:t>The loop is divided in 4 sections.</a:t>
            </a:r>
            <a:endParaRPr lang="en-US" dirty="0"/>
          </a:p>
        </p:txBody>
      </p:sp>
      <p:sp>
        <p:nvSpPr>
          <p:cNvPr id="8" name="Rectangle 7"/>
          <p:cNvSpPr/>
          <p:nvPr/>
        </p:nvSpPr>
        <p:spPr>
          <a:xfrm>
            <a:off x="0" y="1453112"/>
            <a:ext cx="5694829" cy="369332"/>
          </a:xfrm>
          <a:prstGeom prst="rect">
            <a:avLst/>
          </a:prstGeom>
        </p:spPr>
        <p:txBody>
          <a:bodyPr wrap="none">
            <a:spAutoFit/>
          </a:bodyPr>
          <a:lstStyle/>
          <a:p>
            <a:r>
              <a:rPr lang="en-US" dirty="0" smtClean="0"/>
              <a:t>For the two sections that are parallel to the magnetic field:</a:t>
            </a:r>
            <a:endParaRPr lang="en-US" dirty="0"/>
          </a:p>
        </p:txBody>
      </p:sp>
      <p:sp>
        <p:nvSpPr>
          <p:cNvPr id="25602" name="Rectangle 2"/>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97286" y="1847589"/>
            <a:ext cx="2321719" cy="304800"/>
          </a:xfrm>
          <a:prstGeom prst="rect">
            <a:avLst/>
          </a:prstGeom>
          <a:noFill/>
        </p:spPr>
      </p:pic>
      <p:sp>
        <p:nvSpPr>
          <p:cNvPr id="25603" name="Rectangle 3"/>
          <p:cNvSpPr>
            <a:spLocks noChangeArrowheads="1"/>
          </p:cNvSpPr>
          <p:nvPr/>
        </p:nvSpPr>
        <p:spPr bwMode="auto">
          <a:xfrm>
            <a:off x="0" y="5773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11"/>
          <p:cNvSpPr/>
          <p:nvPr/>
        </p:nvSpPr>
        <p:spPr>
          <a:xfrm>
            <a:off x="1" y="2179622"/>
            <a:ext cx="5181931" cy="369332"/>
          </a:xfrm>
          <a:prstGeom prst="rect">
            <a:avLst/>
          </a:prstGeom>
        </p:spPr>
        <p:txBody>
          <a:bodyPr wrap="none">
            <a:spAutoFit/>
          </a:bodyPr>
          <a:lstStyle/>
          <a:p>
            <a:r>
              <a:rPr lang="en-US" dirty="0" smtClean="0"/>
              <a:t>Therefore the magnetic force on both sections is zero</a:t>
            </a:r>
            <a:endParaRPr lang="en-US" dirty="0"/>
          </a:p>
        </p:txBody>
      </p:sp>
      <p:sp>
        <p:nvSpPr>
          <p:cNvPr id="13" name="Rectangle 12"/>
          <p:cNvSpPr/>
          <p:nvPr/>
        </p:nvSpPr>
        <p:spPr>
          <a:xfrm>
            <a:off x="0" y="2542164"/>
            <a:ext cx="4903940" cy="646331"/>
          </a:xfrm>
          <a:prstGeom prst="rect">
            <a:avLst/>
          </a:prstGeom>
        </p:spPr>
        <p:txBody>
          <a:bodyPr wrap="square">
            <a:spAutoFit/>
          </a:bodyPr>
          <a:lstStyle/>
          <a:p>
            <a:r>
              <a:rPr lang="en-US" dirty="0" smtClean="0"/>
              <a:t>In the two sections that are perpendicular to the magnetic field line:</a:t>
            </a:r>
            <a:endParaRPr lang="en-US" dirty="0"/>
          </a:p>
        </p:txBody>
      </p:sp>
      <p:sp>
        <p:nvSpPr>
          <p:cNvPr id="25605" name="Rectangle 5"/>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4"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209800" y="2895600"/>
            <a:ext cx="1550194" cy="304800"/>
          </a:xfrm>
          <a:prstGeom prst="rect">
            <a:avLst/>
          </a:prstGeom>
          <a:noFill/>
        </p:spPr>
      </p:pic>
      <p:sp>
        <p:nvSpPr>
          <p:cNvPr id="25607" name="Rectangle 7"/>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6"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69101" y="3331925"/>
            <a:ext cx="871538" cy="352425"/>
          </a:xfrm>
          <a:prstGeom prst="rect">
            <a:avLst/>
          </a:prstGeom>
          <a:noFill/>
        </p:spPr>
      </p:pic>
      <p:sp>
        <p:nvSpPr>
          <p:cNvPr id="18" name="Rectangle 17"/>
          <p:cNvSpPr/>
          <p:nvPr/>
        </p:nvSpPr>
        <p:spPr>
          <a:xfrm>
            <a:off x="1216085" y="3332016"/>
            <a:ext cx="1458541" cy="369332"/>
          </a:xfrm>
          <a:prstGeom prst="rect">
            <a:avLst/>
          </a:prstGeom>
        </p:spPr>
        <p:txBody>
          <a:bodyPr wrap="none">
            <a:spAutoFit/>
          </a:bodyPr>
          <a:lstStyle/>
          <a:p>
            <a:r>
              <a:rPr lang="en-US" dirty="0" smtClean="0"/>
              <a:t>The right side</a:t>
            </a:r>
            <a:endParaRPr lang="en-US" dirty="0"/>
          </a:p>
        </p:txBody>
      </p:sp>
      <p:sp>
        <p:nvSpPr>
          <p:cNvPr id="25609" name="Rectangle 9"/>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8" name="Picture 8"/>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59708" y="3757809"/>
            <a:ext cx="750094" cy="352425"/>
          </a:xfrm>
          <a:prstGeom prst="rect">
            <a:avLst/>
          </a:prstGeom>
          <a:noFill/>
        </p:spPr>
      </p:pic>
      <p:sp>
        <p:nvSpPr>
          <p:cNvPr id="21" name="Rectangle 20"/>
          <p:cNvSpPr/>
          <p:nvPr/>
        </p:nvSpPr>
        <p:spPr>
          <a:xfrm>
            <a:off x="1234766" y="3732849"/>
            <a:ext cx="1333570" cy="369332"/>
          </a:xfrm>
          <a:prstGeom prst="rect">
            <a:avLst/>
          </a:prstGeom>
        </p:spPr>
        <p:txBody>
          <a:bodyPr wrap="none">
            <a:spAutoFit/>
          </a:bodyPr>
          <a:lstStyle/>
          <a:p>
            <a:r>
              <a:rPr lang="en-US" dirty="0" smtClean="0"/>
              <a:t>The left side</a:t>
            </a:r>
            <a:endParaRPr lang="en-US" dirty="0"/>
          </a:p>
        </p:txBody>
      </p:sp>
      <p:sp>
        <p:nvSpPr>
          <p:cNvPr id="22" name="Rectangle 21"/>
          <p:cNvSpPr/>
          <p:nvPr/>
        </p:nvSpPr>
        <p:spPr>
          <a:xfrm>
            <a:off x="0" y="4158734"/>
            <a:ext cx="4025717" cy="369332"/>
          </a:xfrm>
          <a:prstGeom prst="rect">
            <a:avLst/>
          </a:prstGeom>
        </p:spPr>
        <p:txBody>
          <a:bodyPr wrap="none">
            <a:spAutoFit/>
          </a:bodyPr>
          <a:lstStyle/>
          <a:p>
            <a:r>
              <a:rPr lang="en-US" dirty="0" smtClean="0"/>
              <a:t>The loop can rotate about the shown axe</a:t>
            </a:r>
            <a:endParaRPr lang="en-US" dirty="0"/>
          </a:p>
        </p:txBody>
      </p:sp>
      <p:sp>
        <p:nvSpPr>
          <p:cNvPr id="25611" name="Rectangle 11"/>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10" name="Picture 10"/>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159707" y="4559474"/>
            <a:ext cx="1807369" cy="552450"/>
          </a:xfrm>
          <a:prstGeom prst="rect">
            <a:avLst/>
          </a:prstGeom>
          <a:noFill/>
        </p:spPr>
      </p:pic>
      <p:sp>
        <p:nvSpPr>
          <p:cNvPr id="25613" name="Rectangle 13"/>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12" name="Picture 12"/>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50313" y="5148197"/>
            <a:ext cx="1814513" cy="552450"/>
          </a:xfrm>
          <a:prstGeom prst="rect">
            <a:avLst/>
          </a:prstGeom>
          <a:noFill/>
        </p:spPr>
      </p:pic>
      <p:sp>
        <p:nvSpPr>
          <p:cNvPr id="25615" name="Rectangle 15"/>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14" name="Picture 14"/>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131524" y="5736921"/>
            <a:ext cx="1107281" cy="304800"/>
          </a:xfrm>
          <a:prstGeom prst="rect">
            <a:avLst/>
          </a:prstGeom>
          <a:noFill/>
        </p:spPr>
      </p:pic>
      <p:sp>
        <p:nvSpPr>
          <p:cNvPr id="25617" name="Rectangle 17"/>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16" name="Picture 16"/>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150313" y="6125228"/>
            <a:ext cx="1100138" cy="304800"/>
          </a:xfrm>
          <a:prstGeom prst="rect">
            <a:avLst/>
          </a:prstGeom>
          <a:noFill/>
        </p:spPr>
      </p:pic>
      <p:sp>
        <p:nvSpPr>
          <p:cNvPr id="25619" name="Rectangle 19"/>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5621" name="Rectangle 21"/>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5623" name="Rectangle 23"/>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24" name="Picture 24"/>
          <p:cNvPicPr>
            <a:picLocks noChangeAspect="1" noChangeArrowheads="1"/>
          </p:cNvPicPr>
          <p:nvPr/>
        </p:nvPicPr>
        <p:blipFill>
          <a:blip r:embed="rId10" cstate="print"/>
          <a:srcRect/>
          <a:stretch>
            <a:fillRect/>
          </a:stretch>
        </p:blipFill>
        <p:spPr bwMode="auto">
          <a:xfrm>
            <a:off x="5043487" y="0"/>
            <a:ext cx="4100513" cy="3752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 y="0"/>
            <a:ext cx="2755691" cy="369332"/>
          </a:xfrm>
          <a:prstGeom prst="rect">
            <a:avLst/>
          </a:prstGeom>
        </p:spPr>
        <p:txBody>
          <a:bodyPr wrap="none">
            <a:spAutoFit/>
          </a:bodyPr>
          <a:lstStyle/>
          <a:p>
            <a:r>
              <a:rPr lang="en-US" b="1" dirty="0" smtClean="0"/>
              <a:t>Torque on a current Loop II</a:t>
            </a:r>
            <a:endParaRPr lang="en-US" b="1" dirty="0"/>
          </a:p>
        </p:txBody>
      </p:sp>
      <p:sp>
        <p:nvSpPr>
          <p:cNvPr id="5" name="Rectangle 4"/>
          <p:cNvSpPr/>
          <p:nvPr/>
        </p:nvSpPr>
        <p:spPr>
          <a:xfrm>
            <a:off x="1" y="400926"/>
            <a:ext cx="2930931" cy="369332"/>
          </a:xfrm>
          <a:prstGeom prst="rect">
            <a:avLst/>
          </a:prstGeom>
        </p:spPr>
        <p:txBody>
          <a:bodyPr wrap="none">
            <a:spAutoFit/>
          </a:bodyPr>
          <a:lstStyle/>
          <a:p>
            <a:r>
              <a:rPr lang="en-US" dirty="0" smtClean="0"/>
              <a:t>If the loop consists of N turns</a:t>
            </a:r>
            <a:endParaRPr lang="en-US" dirty="0"/>
          </a:p>
        </p:txBody>
      </p:sp>
      <p:pic>
        <p:nvPicPr>
          <p:cNvPr id="6" name="Picture 18"/>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97285" y="801668"/>
            <a:ext cx="1228725" cy="304800"/>
          </a:xfrm>
          <a:prstGeom prst="rect">
            <a:avLst/>
          </a:prstGeom>
          <a:noFill/>
        </p:spPr>
      </p:pic>
      <p:sp>
        <p:nvSpPr>
          <p:cNvPr id="7" name="Rectangle 6"/>
          <p:cNvSpPr/>
          <p:nvPr/>
        </p:nvSpPr>
        <p:spPr>
          <a:xfrm>
            <a:off x="0" y="1214406"/>
            <a:ext cx="4572000" cy="923330"/>
          </a:xfrm>
          <a:prstGeom prst="rect">
            <a:avLst/>
          </a:prstGeom>
        </p:spPr>
        <p:txBody>
          <a:bodyPr>
            <a:spAutoFit/>
          </a:bodyPr>
          <a:lstStyle/>
          <a:p>
            <a:r>
              <a:rPr lang="en-US" dirty="0" smtClean="0"/>
              <a:t>When the loop turns so that the angle between the direction of the current and that of the magnetic field is</a:t>
            </a:r>
            <a:endParaRPr lang="en-US" dirty="0"/>
          </a:p>
        </p:txBody>
      </p:sp>
      <p:pic>
        <p:nvPicPr>
          <p:cNvPr id="8" name="Picture 20"/>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810000" y="1219200"/>
            <a:ext cx="578644" cy="304800"/>
          </a:xfrm>
          <a:prstGeom prst="rect">
            <a:avLst/>
          </a:prstGeom>
          <a:noFill/>
        </p:spPr>
      </p:pic>
      <p:pic>
        <p:nvPicPr>
          <p:cNvPr id="9" name="Picture 2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438400" y="1828800"/>
            <a:ext cx="1557338" cy="304800"/>
          </a:xfrm>
          <a:prstGeom prst="rect">
            <a:avLst/>
          </a:prstGeom>
          <a:noFill/>
        </p:spPr>
      </p:pic>
      <p:sp>
        <p:nvSpPr>
          <p:cNvPr id="10" name="TextBox 9"/>
          <p:cNvSpPr txBox="1"/>
          <p:nvPr/>
        </p:nvSpPr>
        <p:spPr>
          <a:xfrm>
            <a:off x="0" y="2254685"/>
            <a:ext cx="4969702" cy="1200329"/>
          </a:xfrm>
          <a:prstGeom prst="rect">
            <a:avLst/>
          </a:prstGeom>
          <a:noFill/>
        </p:spPr>
        <p:txBody>
          <a:bodyPr wrap="square" rtlCol="0">
            <a:spAutoFit/>
          </a:bodyPr>
          <a:lstStyle/>
          <a:p>
            <a:r>
              <a:rPr lang="en-US" dirty="0" smtClean="0"/>
              <a:t>As for the magnetic force on the current passing through the width of the loop, the magnetic force acts parallel to the axis of rotation therefore it does not contribute to the torque.</a:t>
            </a:r>
            <a:endParaRPr lang="en-US" dirty="0"/>
          </a:p>
        </p:txBody>
      </p:sp>
      <p:sp>
        <p:nvSpPr>
          <p:cNvPr id="11" name="Rectangle 10"/>
          <p:cNvSpPr/>
          <p:nvPr/>
        </p:nvSpPr>
        <p:spPr>
          <a:xfrm>
            <a:off x="0" y="3733800"/>
            <a:ext cx="4572000" cy="2031325"/>
          </a:xfrm>
          <a:prstGeom prst="rect">
            <a:avLst/>
          </a:prstGeom>
        </p:spPr>
        <p:txBody>
          <a:bodyPr>
            <a:spAutoFit/>
          </a:bodyPr>
          <a:lstStyle/>
          <a:p>
            <a:r>
              <a:rPr lang="en-US" dirty="0" smtClean="0"/>
              <a:t>To simplify the direction analysis we can use the direction of a normal to the loop surface area (n). in any rotation the torque tends to rotate n towards the direction of the magnetic field. To define the direction of n Rotate your fingers with I, your thumb defines the direction of n.</a:t>
            </a:r>
            <a:endParaRPr lang="en-US" dirty="0"/>
          </a:p>
        </p:txBody>
      </p:sp>
      <p:pic>
        <p:nvPicPr>
          <p:cNvPr id="12" name="Picture 24"/>
          <p:cNvPicPr>
            <a:picLocks noChangeAspect="1" noChangeArrowheads="1"/>
          </p:cNvPicPr>
          <p:nvPr/>
        </p:nvPicPr>
        <p:blipFill>
          <a:blip r:embed="rId5" cstate="print"/>
          <a:srcRect/>
          <a:stretch>
            <a:fillRect/>
          </a:stretch>
        </p:blipFill>
        <p:spPr bwMode="auto">
          <a:xfrm>
            <a:off x="5043487" y="0"/>
            <a:ext cx="4100513" cy="3752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www.rakeshkapoor.us/ClassNotes/HTMLFiles/MagneticField_183.gif"/>
          <p:cNvPicPr/>
          <p:nvPr/>
        </p:nvPicPr>
        <p:blipFill>
          <a:blip r:embed="rId2" cstate="print"/>
          <a:srcRect/>
          <a:stretch>
            <a:fillRect/>
          </a:stretch>
        </p:blipFill>
        <p:spPr bwMode="auto">
          <a:xfrm>
            <a:off x="7472362" y="0"/>
            <a:ext cx="1671638" cy="1838325"/>
          </a:xfrm>
          <a:prstGeom prst="rect">
            <a:avLst/>
          </a:prstGeom>
          <a:noFill/>
          <a:ln w="9525">
            <a:noFill/>
            <a:miter lim="800000"/>
            <a:headEnd/>
            <a:tailEnd/>
          </a:ln>
        </p:spPr>
      </p:pic>
      <p:sp>
        <p:nvSpPr>
          <p:cNvPr id="5" name="Rectangle 4"/>
          <p:cNvSpPr/>
          <p:nvPr/>
        </p:nvSpPr>
        <p:spPr>
          <a:xfrm>
            <a:off x="0" y="0"/>
            <a:ext cx="2989408" cy="369332"/>
          </a:xfrm>
          <a:prstGeom prst="rect">
            <a:avLst/>
          </a:prstGeom>
        </p:spPr>
        <p:txBody>
          <a:bodyPr wrap="none">
            <a:spAutoFit/>
          </a:bodyPr>
          <a:lstStyle/>
          <a:p>
            <a:r>
              <a:rPr lang="en-US" b="1" dirty="0" smtClean="0"/>
              <a:t>The magnetic dipole moment</a:t>
            </a:r>
            <a:endParaRPr lang="en-US" b="1" dirty="0"/>
          </a:p>
        </p:txBody>
      </p:sp>
      <p:sp>
        <p:nvSpPr>
          <p:cNvPr id="1025" name="Rectangle 1"/>
          <p:cNvSpPr>
            <a:spLocks noChangeArrowheads="1"/>
          </p:cNvSpPr>
          <p:nvPr/>
        </p:nvSpPr>
        <p:spPr bwMode="auto">
          <a:xfrm>
            <a:off x="-1" y="437254"/>
            <a:ext cx="637888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We can describe the current-carrying loop by a single vector: magnetic dipole moment μ.</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Rectangle 3"/>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6"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209800" y="762000"/>
            <a:ext cx="614363" cy="304800"/>
          </a:xfrm>
          <a:prstGeom prst="rect">
            <a:avLst/>
          </a:prstGeom>
          <a:noFill/>
        </p:spPr>
      </p:pic>
      <p:sp>
        <p:nvSpPr>
          <p:cNvPr id="1028" name="Rectangle 4"/>
          <p:cNvSpPr>
            <a:spLocks noChangeArrowheads="1"/>
          </p:cNvSpPr>
          <p:nvPr/>
        </p:nvSpPr>
        <p:spPr bwMode="auto">
          <a:xfrm>
            <a:off x="0" y="1097578"/>
            <a:ext cx="3203531"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The direction of μ is defined in the figure.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9"/>
          <p:cNvSpPr/>
          <p:nvPr/>
        </p:nvSpPr>
        <p:spPr>
          <a:xfrm>
            <a:off x="0" y="1691107"/>
            <a:ext cx="4628383" cy="338554"/>
          </a:xfrm>
          <a:prstGeom prst="rect">
            <a:avLst/>
          </a:prstGeom>
        </p:spPr>
        <p:txBody>
          <a:bodyPr wrap="none">
            <a:spAutoFit/>
          </a:bodyPr>
          <a:lstStyle/>
          <a:p>
            <a:r>
              <a:rPr lang="en-US" sz="1600" dirty="0" smtClean="0"/>
              <a:t>Then the torque on the loop by the magnetic force is:</a:t>
            </a:r>
            <a:endParaRPr lang="en-US" sz="1600" dirty="0"/>
          </a:p>
        </p:txBody>
      </p:sp>
      <p:sp>
        <p:nvSpPr>
          <p:cNvPr id="1030"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8600" y="1981200"/>
            <a:ext cx="842963" cy="304800"/>
          </a:xfrm>
          <a:prstGeom prst="rect">
            <a:avLst/>
          </a:prstGeom>
          <a:noFill/>
        </p:spPr>
      </p:pic>
      <p:sp>
        <p:nvSpPr>
          <p:cNvPr id="13" name="Rectangle 12"/>
          <p:cNvSpPr/>
          <p:nvPr/>
        </p:nvSpPr>
        <p:spPr>
          <a:xfrm>
            <a:off x="0" y="2362200"/>
            <a:ext cx="3110852" cy="338554"/>
          </a:xfrm>
          <a:prstGeom prst="rect">
            <a:avLst/>
          </a:prstGeom>
        </p:spPr>
        <p:txBody>
          <a:bodyPr wrap="none">
            <a:spAutoFit/>
          </a:bodyPr>
          <a:lstStyle/>
          <a:p>
            <a:r>
              <a:rPr lang="en-US" sz="1600" dirty="0" smtClean="0"/>
              <a:t>We can generalize this equation as:</a:t>
            </a:r>
            <a:endParaRPr lang="en-US" sz="1600" dirty="0"/>
          </a:p>
        </p:txBody>
      </p:sp>
      <p:sp>
        <p:nvSpPr>
          <p:cNvPr id="1032"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1"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04800" y="2667000"/>
            <a:ext cx="721519" cy="352425"/>
          </a:xfrm>
          <a:prstGeom prst="rect">
            <a:avLst/>
          </a:prstGeom>
          <a:noFill/>
        </p:spPr>
      </p:pic>
      <p:sp>
        <p:nvSpPr>
          <p:cNvPr id="16" name="Rectangle 15"/>
          <p:cNvSpPr/>
          <p:nvPr/>
        </p:nvSpPr>
        <p:spPr>
          <a:xfrm>
            <a:off x="0" y="3048000"/>
            <a:ext cx="3382657" cy="338554"/>
          </a:xfrm>
          <a:prstGeom prst="rect">
            <a:avLst/>
          </a:prstGeom>
        </p:spPr>
        <p:txBody>
          <a:bodyPr wrap="none">
            <a:spAutoFit/>
          </a:bodyPr>
          <a:lstStyle/>
          <a:p>
            <a:r>
              <a:rPr lang="en-US" sz="1600" dirty="0" smtClean="0"/>
              <a:t>Then the magnetic potential Energy is:</a:t>
            </a:r>
            <a:endParaRPr lang="en-US" sz="1600" dirty="0"/>
          </a:p>
        </p:txBody>
      </p:sp>
      <p:sp>
        <p:nvSpPr>
          <p:cNvPr id="1034"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3" name="Picture 9"/>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131524" y="3582444"/>
            <a:ext cx="992981" cy="352425"/>
          </a:xfrm>
          <a:prstGeom prst="rect">
            <a:avLst/>
          </a:prstGeom>
          <a:noFill/>
        </p:spPr>
      </p:pic>
      <p:sp>
        <p:nvSpPr>
          <p:cNvPr id="19" name="Rectangle 18"/>
          <p:cNvSpPr/>
          <p:nvPr/>
        </p:nvSpPr>
        <p:spPr>
          <a:xfrm>
            <a:off x="0" y="3933266"/>
            <a:ext cx="4459362" cy="338554"/>
          </a:xfrm>
          <a:prstGeom prst="rect">
            <a:avLst/>
          </a:prstGeom>
        </p:spPr>
        <p:txBody>
          <a:bodyPr wrap="none">
            <a:spAutoFit/>
          </a:bodyPr>
          <a:lstStyle/>
          <a:p>
            <a:r>
              <a:rPr lang="en-US" sz="1600" dirty="0" smtClean="0"/>
              <a:t>The dipole has its minimum potential energy when:</a:t>
            </a:r>
            <a:endParaRPr lang="en-US" sz="1600" dirty="0"/>
          </a:p>
        </p:txBody>
      </p:sp>
      <p:sp>
        <p:nvSpPr>
          <p:cNvPr id="1036"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5" name="Picture 11"/>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31523" y="4308954"/>
            <a:ext cx="921544" cy="304800"/>
          </a:xfrm>
          <a:prstGeom prst="rect">
            <a:avLst/>
          </a:prstGeom>
          <a:noFill/>
        </p:spPr>
      </p:pic>
      <p:sp>
        <p:nvSpPr>
          <p:cNvPr id="22" name="Rectangle 21"/>
          <p:cNvSpPr/>
          <p:nvPr/>
        </p:nvSpPr>
        <p:spPr>
          <a:xfrm>
            <a:off x="0" y="4634723"/>
            <a:ext cx="4489499" cy="338554"/>
          </a:xfrm>
          <a:prstGeom prst="rect">
            <a:avLst/>
          </a:prstGeom>
        </p:spPr>
        <p:txBody>
          <a:bodyPr wrap="none">
            <a:spAutoFit/>
          </a:bodyPr>
          <a:lstStyle/>
          <a:p>
            <a:r>
              <a:rPr lang="en-US" sz="1600" dirty="0" smtClean="0"/>
              <a:t>The dipole has its maximum potential energy when:</a:t>
            </a:r>
            <a:endParaRPr lang="en-US" sz="1600" dirty="0"/>
          </a:p>
        </p:txBody>
      </p:sp>
      <p:sp>
        <p:nvSpPr>
          <p:cNvPr id="1038"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7" name="Picture 13"/>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131523" y="5010411"/>
            <a:ext cx="800100" cy="304800"/>
          </a:xfrm>
          <a:prstGeom prst="rect">
            <a:avLst/>
          </a:prstGeom>
          <a:noFill/>
        </p:spPr>
      </p:pic>
      <p:pic>
        <p:nvPicPr>
          <p:cNvPr id="1039" name="Picture 15"/>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3352800" y="5410200"/>
            <a:ext cx="550069" cy="333375"/>
          </a:xfrm>
          <a:prstGeom prst="rect">
            <a:avLst/>
          </a:prstGeom>
          <a:noFill/>
        </p:spPr>
      </p:pic>
      <p:sp>
        <p:nvSpPr>
          <p:cNvPr id="27" name="Rectangle 26"/>
          <p:cNvSpPr/>
          <p:nvPr/>
        </p:nvSpPr>
        <p:spPr>
          <a:xfrm>
            <a:off x="0" y="5334000"/>
            <a:ext cx="3296159" cy="338554"/>
          </a:xfrm>
          <a:prstGeom prst="rect">
            <a:avLst/>
          </a:prstGeom>
        </p:spPr>
        <p:txBody>
          <a:bodyPr wrap="none">
            <a:spAutoFit/>
          </a:bodyPr>
          <a:lstStyle/>
          <a:p>
            <a:r>
              <a:rPr lang="en-US" sz="1600" dirty="0" smtClean="0"/>
              <a:t>When a magnetic dipole rotates from</a:t>
            </a:r>
            <a:endParaRPr lang="en-US" sz="1600" dirty="0"/>
          </a:p>
        </p:txBody>
      </p:sp>
      <p:sp>
        <p:nvSpPr>
          <p:cNvPr id="28" name="Rectangle 27"/>
          <p:cNvSpPr/>
          <p:nvPr/>
        </p:nvSpPr>
        <p:spPr>
          <a:xfrm>
            <a:off x="0" y="5711962"/>
            <a:ext cx="3879908" cy="369332"/>
          </a:xfrm>
          <a:prstGeom prst="rect">
            <a:avLst/>
          </a:prstGeom>
        </p:spPr>
        <p:txBody>
          <a:bodyPr wrap="none">
            <a:spAutoFit/>
          </a:bodyPr>
          <a:lstStyle/>
          <a:p>
            <a:r>
              <a:rPr lang="en-US" dirty="0" smtClean="0"/>
              <a:t>The work done by the magnetic field is:</a:t>
            </a:r>
            <a:endParaRPr lang="en-US" dirty="0"/>
          </a:p>
        </p:txBody>
      </p:sp>
      <p:sp>
        <p:nvSpPr>
          <p:cNvPr id="1042" name="Rectangle 1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1" name="Picture 17"/>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140917" y="6087651"/>
            <a:ext cx="1785938" cy="333375"/>
          </a:xfrm>
          <a:prstGeom prst="rect">
            <a:avLst/>
          </a:prstGeom>
          <a:noFill/>
        </p:spPr>
      </p:pic>
      <p:cxnSp>
        <p:nvCxnSpPr>
          <p:cNvPr id="32" name="Straight Connector 31"/>
          <p:cNvCxnSpPr/>
          <p:nvPr/>
        </p:nvCxnSpPr>
        <p:spPr>
          <a:xfrm>
            <a:off x="4495800" y="1371600"/>
            <a:ext cx="28184" cy="4434214"/>
          </a:xfrm>
          <a:prstGeom prst="line">
            <a:avLst/>
          </a:prstGeom>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4572000" y="1981200"/>
            <a:ext cx="4572000" cy="584775"/>
          </a:xfrm>
          <a:prstGeom prst="rect">
            <a:avLst/>
          </a:prstGeom>
        </p:spPr>
        <p:txBody>
          <a:bodyPr>
            <a:spAutoFit/>
          </a:bodyPr>
          <a:lstStyle/>
          <a:p>
            <a:r>
              <a:rPr lang="en-US" sz="1600" dirty="0" smtClean="0"/>
              <a:t>For example the work done by the magnetic field to rotate the dipole from</a:t>
            </a:r>
            <a:endParaRPr lang="en-US" sz="1600" dirty="0"/>
          </a:p>
        </p:txBody>
      </p:sp>
      <p:sp>
        <p:nvSpPr>
          <p:cNvPr id="1044" name="Rectangle 2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3" name="Picture 19"/>
          <p:cNvPicPr>
            <a:picLocks noChangeAspect="1" noChangeArrowheads="1"/>
          </p:cNvPicPr>
          <p:nvPr/>
        </p:nvPicPr>
        <p:blipFill>
          <a:blip r:embed="rId11" cstate="print">
            <a:clrChange>
              <a:clrFrom>
                <a:srgbClr val="FFFFFF"/>
              </a:clrFrom>
              <a:clrTo>
                <a:srgbClr val="FFFFFF">
                  <a:alpha val="0"/>
                </a:srgbClr>
              </a:clrTo>
            </a:clrChange>
          </a:blip>
          <a:srcRect/>
          <a:stretch>
            <a:fillRect/>
          </a:stretch>
        </p:blipFill>
        <p:spPr bwMode="auto">
          <a:xfrm>
            <a:off x="6705600" y="2209800"/>
            <a:ext cx="1407319" cy="304800"/>
          </a:xfrm>
          <a:prstGeom prst="rect">
            <a:avLst/>
          </a:prstGeom>
          <a:noFill/>
        </p:spPr>
      </p:pic>
      <p:sp>
        <p:nvSpPr>
          <p:cNvPr id="1046" name="Rectangle 2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5" name="Picture 21"/>
          <p:cNvPicPr>
            <a:picLocks noChangeAspect="1" noChangeArrowheads="1"/>
          </p:cNvPicPr>
          <p:nvPr/>
        </p:nvPicPr>
        <p:blipFill>
          <a:blip r:embed="rId12" cstate="print">
            <a:clrChange>
              <a:clrFrom>
                <a:srgbClr val="FFFFFF"/>
              </a:clrFrom>
              <a:clrTo>
                <a:srgbClr val="FFFFFF">
                  <a:alpha val="0"/>
                </a:srgbClr>
              </a:clrTo>
            </a:clrChange>
          </a:blip>
          <a:srcRect/>
          <a:stretch>
            <a:fillRect/>
          </a:stretch>
        </p:blipFill>
        <p:spPr bwMode="auto">
          <a:xfrm>
            <a:off x="4724400" y="2590800"/>
            <a:ext cx="2143125" cy="304800"/>
          </a:xfrm>
          <a:prstGeom prst="rect">
            <a:avLst/>
          </a:prstGeom>
          <a:noFill/>
        </p:spPr>
      </p:pic>
      <p:sp>
        <p:nvSpPr>
          <p:cNvPr id="38" name="Rectangle 37"/>
          <p:cNvSpPr/>
          <p:nvPr/>
        </p:nvSpPr>
        <p:spPr>
          <a:xfrm>
            <a:off x="4724400" y="2895600"/>
            <a:ext cx="4572000" cy="584775"/>
          </a:xfrm>
          <a:prstGeom prst="rect">
            <a:avLst/>
          </a:prstGeom>
        </p:spPr>
        <p:txBody>
          <a:bodyPr>
            <a:spAutoFit/>
          </a:bodyPr>
          <a:lstStyle/>
          <a:p>
            <a:r>
              <a:rPr lang="en-US" sz="1600" dirty="0" smtClean="0"/>
              <a:t>The work done by an external agent needed to rotate the dipole from</a:t>
            </a:r>
            <a:endParaRPr lang="en-US" sz="1600" dirty="0"/>
          </a:p>
        </p:txBody>
      </p:sp>
      <p:sp>
        <p:nvSpPr>
          <p:cNvPr id="1048" name="Rectangle 2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7" name="Picture 23"/>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7086600" y="3124200"/>
            <a:ext cx="550069" cy="333375"/>
          </a:xfrm>
          <a:prstGeom prst="rect">
            <a:avLst/>
          </a:prstGeom>
          <a:noFill/>
        </p:spPr>
      </p:pic>
      <p:sp>
        <p:nvSpPr>
          <p:cNvPr id="41" name="Rectangle 40"/>
          <p:cNvSpPr/>
          <p:nvPr/>
        </p:nvSpPr>
        <p:spPr>
          <a:xfrm>
            <a:off x="4800600" y="3505200"/>
            <a:ext cx="2686826" cy="338554"/>
          </a:xfrm>
          <a:prstGeom prst="rect">
            <a:avLst/>
          </a:prstGeom>
        </p:spPr>
        <p:txBody>
          <a:bodyPr wrap="none">
            <a:spAutoFit/>
          </a:bodyPr>
          <a:lstStyle/>
          <a:p>
            <a:r>
              <a:rPr lang="en-US" sz="1600" dirty="0" smtClean="0"/>
              <a:t>without a change in the K.E is:</a:t>
            </a:r>
            <a:endParaRPr lang="en-US" sz="1600" dirty="0"/>
          </a:p>
        </p:txBody>
      </p:sp>
      <p:sp>
        <p:nvSpPr>
          <p:cNvPr id="1050" name="Rectangle 2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9" name="Picture 25"/>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5181600" y="3962400"/>
            <a:ext cx="1507331" cy="333375"/>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1085</Words>
  <Application>Microsoft Office PowerPoint</Application>
  <PresentationFormat>On-screen Show (4:3)</PresentationFormat>
  <Paragraphs>88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BZU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gandoni</dc:creator>
  <cp:lastModifiedBy>gabbas</cp:lastModifiedBy>
  <cp:revision>2</cp:revision>
  <dcterms:created xsi:type="dcterms:W3CDTF">2016-04-12T06:55:05Z</dcterms:created>
  <dcterms:modified xsi:type="dcterms:W3CDTF">2016-04-13T13:10:09Z</dcterms:modified>
</cp:coreProperties>
</file>