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F1D3FA-B18E-4A28-A842-B10E843CB050}" type="datetimeFigureOut">
              <a:rPr lang="en-US" smtClean="0"/>
              <a:t>18/2/2016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1D3FA-B18E-4A28-A842-B10E843CB050}" type="datetimeFigureOut">
              <a:rPr lang="en-US" smtClean="0"/>
              <a:t>18/2/2016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1D3FA-B18E-4A28-A842-B10E843CB050}" type="datetimeFigureOut">
              <a:rPr lang="en-US" smtClean="0"/>
              <a:t>18/2/2016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F1D3FA-B18E-4A28-A842-B10E843CB050}" type="datetimeFigureOut">
              <a:rPr lang="en-US" smtClean="0"/>
              <a:t>18/2/2016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F1D3FA-B18E-4A28-A842-B10E843CB050}" type="datetimeFigureOut">
              <a:rPr lang="en-US" smtClean="0"/>
              <a:t>18/2/2016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F1D3FA-B18E-4A28-A842-B10E843CB050}" type="datetimeFigureOut">
              <a:rPr lang="en-US" smtClean="0"/>
              <a:t>18/2/2016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F1D3FA-B18E-4A28-A842-B10E843CB050}" type="datetimeFigureOut">
              <a:rPr lang="en-US" smtClean="0"/>
              <a:t>18/2/2016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F1D3FA-B18E-4A28-A842-B10E843CB050}" type="datetimeFigureOut">
              <a:rPr lang="en-US" smtClean="0"/>
              <a:t>18/2/2016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1D3FA-B18E-4A28-A842-B10E843CB050}" type="datetimeFigureOut">
              <a:rPr lang="en-US" smtClean="0"/>
              <a:t>18/2/2016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1D3FA-B18E-4A28-A842-B10E843CB050}" type="datetimeFigureOut">
              <a:rPr lang="en-US" smtClean="0"/>
              <a:t>18/2/2016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1D3FA-B18E-4A28-A842-B10E843CB050}" type="datetimeFigureOut">
              <a:rPr lang="en-US" smtClean="0"/>
              <a:t>18/2/2016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7F899-68E8-4929-A4D9-26103B6715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1D3FA-B18E-4A28-A842-B10E843CB050}" type="datetimeFigureOut">
              <a:rPr lang="en-US" smtClean="0"/>
              <a:t>18/2/2016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7F899-68E8-4929-A4D9-26103B6715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152400"/>
            <a:ext cx="3177665" cy="369332"/>
          </a:xfrm>
          <a:prstGeom prst="rect">
            <a:avLst/>
          </a:prstGeom>
          <a:noFill/>
          <a:ln>
            <a:solidFill>
              <a:schemeClr val="accent1"/>
            </a:solidFill>
          </a:ln>
        </p:spPr>
        <p:txBody>
          <a:bodyPr wrap="none" rtlCol="0">
            <a:spAutoFit/>
          </a:bodyPr>
          <a:lstStyle/>
          <a:p>
            <a:r>
              <a:rPr lang="en-US" b="1" dirty="0" smtClean="0"/>
              <a:t>Point Charge in an Electric Field</a:t>
            </a:r>
            <a:endParaRPr lang="en-US" b="1" dirty="0"/>
          </a:p>
        </p:txBody>
      </p:sp>
      <p:sp>
        <p:nvSpPr>
          <p:cNvPr id="3" name="TextBox 2"/>
          <p:cNvSpPr txBox="1"/>
          <p:nvPr/>
        </p:nvSpPr>
        <p:spPr>
          <a:xfrm>
            <a:off x="152400" y="914400"/>
            <a:ext cx="4897816" cy="369332"/>
          </a:xfrm>
          <a:prstGeom prst="rect">
            <a:avLst/>
          </a:prstGeom>
          <a:noFill/>
          <a:ln>
            <a:solidFill>
              <a:schemeClr val="accent1"/>
            </a:solidFill>
          </a:ln>
        </p:spPr>
        <p:txBody>
          <a:bodyPr wrap="none" rtlCol="0">
            <a:spAutoFit/>
          </a:bodyPr>
          <a:lstStyle/>
          <a:p>
            <a:r>
              <a:rPr lang="en-US" dirty="0" smtClean="0"/>
              <a:t>The point charge will experience an electric force: </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486399" y="914400"/>
            <a:ext cx="782593" cy="381000"/>
          </a:xfrm>
          <a:prstGeom prst="rect">
            <a:avLst/>
          </a:prstGeom>
          <a:noFill/>
          <a:ln>
            <a:solidFill>
              <a:schemeClr val="accent1"/>
            </a:solidFill>
          </a:ln>
        </p:spPr>
      </p:pic>
      <p:sp>
        <p:nvSpPr>
          <p:cNvPr id="6" name="TextBox 5"/>
          <p:cNvSpPr txBox="1"/>
          <p:nvPr/>
        </p:nvSpPr>
        <p:spPr>
          <a:xfrm>
            <a:off x="152400" y="1524000"/>
            <a:ext cx="8839200" cy="369332"/>
          </a:xfrm>
          <a:prstGeom prst="rect">
            <a:avLst/>
          </a:prstGeom>
          <a:noFill/>
          <a:ln>
            <a:solidFill>
              <a:schemeClr val="accent1"/>
            </a:solidFill>
          </a:ln>
        </p:spPr>
        <p:txBody>
          <a:bodyPr wrap="square" rtlCol="0">
            <a:spAutoFit/>
          </a:bodyPr>
          <a:lstStyle/>
          <a:p>
            <a:r>
              <a:rPr lang="en-US" dirty="0" smtClean="0"/>
              <a:t>If q is positive F is in the direction of E, if negative F is in the opposite direction of E.</a:t>
            </a:r>
            <a:endParaRPr lang="en-US" dirty="0"/>
          </a:p>
        </p:txBody>
      </p:sp>
      <p:sp>
        <p:nvSpPr>
          <p:cNvPr id="7" name="TextBox 6"/>
          <p:cNvSpPr txBox="1"/>
          <p:nvPr/>
        </p:nvSpPr>
        <p:spPr>
          <a:xfrm>
            <a:off x="228600" y="2362200"/>
            <a:ext cx="2253181" cy="369332"/>
          </a:xfrm>
          <a:prstGeom prst="rect">
            <a:avLst/>
          </a:prstGeom>
          <a:noFill/>
          <a:ln>
            <a:solidFill>
              <a:schemeClr val="accent1"/>
            </a:solidFill>
          </a:ln>
        </p:spPr>
        <p:txBody>
          <a:bodyPr wrap="none" rtlCol="0">
            <a:spAutoFit/>
          </a:bodyPr>
          <a:lstStyle/>
          <a:p>
            <a:r>
              <a:rPr lang="en-US" dirty="0" smtClean="0"/>
              <a:t>Millikan’s Experiment:</a:t>
            </a:r>
            <a:endParaRPr lang="en-US" dirty="0"/>
          </a:p>
        </p:txBody>
      </p:sp>
      <p:sp>
        <p:nvSpPr>
          <p:cNvPr id="8" name="TextBox 7"/>
          <p:cNvSpPr txBox="1"/>
          <p:nvPr/>
        </p:nvSpPr>
        <p:spPr>
          <a:xfrm>
            <a:off x="228600" y="3429000"/>
            <a:ext cx="7848600" cy="646331"/>
          </a:xfrm>
          <a:prstGeom prst="rect">
            <a:avLst/>
          </a:prstGeom>
          <a:noFill/>
          <a:ln>
            <a:solidFill>
              <a:schemeClr val="accent1"/>
            </a:solidFill>
          </a:ln>
        </p:spPr>
        <p:txBody>
          <a:bodyPr wrap="square" rtlCol="0">
            <a:spAutoFit/>
          </a:bodyPr>
          <a:lstStyle/>
          <a:p>
            <a:r>
              <a:rPr lang="en-US" dirty="0" smtClean="0"/>
              <a:t>Freely falling charged drops of oil are subjected to un upwards constant electric field</a:t>
            </a:r>
            <a:endParaRPr lang="en-US" dirty="0"/>
          </a:p>
        </p:txBody>
      </p:sp>
      <p:sp>
        <p:nvSpPr>
          <p:cNvPr id="9" name="TextBox 8"/>
          <p:cNvSpPr txBox="1"/>
          <p:nvPr/>
        </p:nvSpPr>
        <p:spPr>
          <a:xfrm>
            <a:off x="228600" y="2895600"/>
            <a:ext cx="5381601" cy="369332"/>
          </a:xfrm>
          <a:prstGeom prst="rect">
            <a:avLst/>
          </a:prstGeom>
          <a:noFill/>
          <a:ln>
            <a:solidFill>
              <a:schemeClr val="accent1"/>
            </a:solidFill>
          </a:ln>
        </p:spPr>
        <p:txBody>
          <a:bodyPr wrap="none" rtlCol="0">
            <a:spAutoFit/>
          </a:bodyPr>
          <a:lstStyle/>
          <a:p>
            <a:r>
              <a:rPr lang="en-US" dirty="0" smtClean="0"/>
              <a:t>Measuring the electron charge (the elementary charge)</a:t>
            </a:r>
            <a:endParaRPr lang="en-US" dirty="0"/>
          </a:p>
        </p:txBody>
      </p:sp>
      <p:sp>
        <p:nvSpPr>
          <p:cNvPr id="10" name="TextBox 9"/>
          <p:cNvSpPr txBox="1"/>
          <p:nvPr/>
        </p:nvSpPr>
        <p:spPr>
          <a:xfrm>
            <a:off x="228600" y="4495800"/>
            <a:ext cx="6172200" cy="1200329"/>
          </a:xfrm>
          <a:prstGeom prst="rect">
            <a:avLst/>
          </a:prstGeom>
          <a:noFill/>
          <a:ln>
            <a:solidFill>
              <a:schemeClr val="accent1"/>
            </a:solidFill>
          </a:ln>
        </p:spPr>
        <p:txBody>
          <a:bodyPr wrap="square" rtlCol="0">
            <a:spAutoFit/>
          </a:bodyPr>
          <a:lstStyle/>
          <a:p>
            <a:r>
              <a:rPr lang="en-US" dirty="0" smtClean="0"/>
              <a:t>By monitoring the motion of the drop, which moves under the influence of its weight and the electric force, Millikan managed to prove that charge is quantized and that the charge of the electron is a fundamental constant of nature.</a:t>
            </a:r>
            <a:endParaRPr lang="en-US" dirty="0"/>
          </a:p>
        </p:txBody>
      </p:sp>
      <p:pic>
        <p:nvPicPr>
          <p:cNvPr id="11" name="Picture 10"/>
          <p:cNvPicPr/>
          <p:nvPr/>
        </p:nvPicPr>
        <p:blipFill>
          <a:blip r:embed="rId3" cstate="print"/>
          <a:srcRect/>
          <a:stretch>
            <a:fillRect/>
          </a:stretch>
        </p:blipFill>
        <p:spPr bwMode="auto">
          <a:xfrm>
            <a:off x="7086600" y="4572000"/>
            <a:ext cx="1733550" cy="1181100"/>
          </a:xfrm>
          <a:prstGeom prst="rect">
            <a:avLst/>
          </a:prstGeom>
          <a:noFill/>
          <a:ln w="9525">
            <a:solidFill>
              <a:schemeClr val="accent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3490314" cy="369332"/>
          </a:xfrm>
          <a:prstGeom prst="rect">
            <a:avLst/>
          </a:prstGeom>
          <a:noFill/>
        </p:spPr>
        <p:txBody>
          <a:bodyPr wrap="none" rtlCol="0">
            <a:spAutoFit/>
          </a:bodyPr>
          <a:lstStyle/>
          <a:p>
            <a:r>
              <a:rPr lang="en-US" dirty="0" smtClean="0"/>
              <a:t>Charge moving in a uniform E-field:</a:t>
            </a:r>
            <a:endParaRPr lang="en-US" dirty="0"/>
          </a:p>
        </p:txBody>
      </p:sp>
      <p:sp>
        <p:nvSpPr>
          <p:cNvPr id="5" name="Rectangle 4"/>
          <p:cNvSpPr/>
          <p:nvPr/>
        </p:nvSpPr>
        <p:spPr>
          <a:xfrm>
            <a:off x="5334000" y="685800"/>
            <a:ext cx="2286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34000" y="1447800"/>
            <a:ext cx="2286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55626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7912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0198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2484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4770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7056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9342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71628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3340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73914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620000" y="685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724400" y="1066800"/>
            <a:ext cx="152400" cy="152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4800600" y="11430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5562600" y="4572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019800" y="228600"/>
            <a:ext cx="780983" cy="369332"/>
          </a:xfrm>
          <a:prstGeom prst="rect">
            <a:avLst/>
          </a:prstGeom>
          <a:noFill/>
        </p:spPr>
        <p:txBody>
          <a:bodyPr wrap="none" rtlCol="0">
            <a:spAutoFit/>
          </a:bodyPr>
          <a:lstStyle/>
          <a:p>
            <a:r>
              <a:rPr lang="en-US" dirty="0" smtClean="0"/>
              <a:t>E-field</a:t>
            </a:r>
            <a:endParaRPr lang="en-US" dirty="0"/>
          </a:p>
        </p:txBody>
      </p:sp>
      <p:sp>
        <p:nvSpPr>
          <p:cNvPr id="26" name="TextBox 25"/>
          <p:cNvSpPr txBox="1"/>
          <p:nvPr/>
        </p:nvSpPr>
        <p:spPr>
          <a:xfrm>
            <a:off x="4648200" y="1219200"/>
            <a:ext cx="306494" cy="369332"/>
          </a:xfrm>
          <a:prstGeom prst="rect">
            <a:avLst/>
          </a:prstGeom>
          <a:noFill/>
        </p:spPr>
        <p:txBody>
          <a:bodyPr wrap="none" rtlCol="0">
            <a:spAutoFit/>
          </a:bodyPr>
          <a:lstStyle/>
          <a:p>
            <a:r>
              <a:rPr lang="en-US" dirty="0" smtClean="0"/>
              <a:t>q</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953000" y="838200"/>
            <a:ext cx="228600" cy="304800"/>
          </a:xfrm>
          <a:prstGeom prst="rect">
            <a:avLst/>
          </a:prstGeom>
          <a:noFill/>
        </p:spPr>
      </p:pic>
      <p:sp>
        <p:nvSpPr>
          <p:cNvPr id="29" name="TextBox 28"/>
          <p:cNvSpPr txBox="1"/>
          <p:nvPr/>
        </p:nvSpPr>
        <p:spPr>
          <a:xfrm>
            <a:off x="6400800" y="1524000"/>
            <a:ext cx="282450" cy="369332"/>
          </a:xfrm>
          <a:prstGeom prst="rect">
            <a:avLst/>
          </a:prstGeom>
          <a:noFill/>
        </p:spPr>
        <p:txBody>
          <a:bodyPr wrap="none" rtlCol="0">
            <a:spAutoFit/>
          </a:bodyPr>
          <a:lstStyle/>
          <a:p>
            <a:r>
              <a:rPr lang="en-US" dirty="0" smtClean="0"/>
              <a:t>L</a:t>
            </a:r>
            <a:endParaRPr lang="en-US" dirty="0"/>
          </a:p>
        </p:txBody>
      </p:sp>
      <p:cxnSp>
        <p:nvCxnSpPr>
          <p:cNvPr id="31" name="Straight Arrow Connector 30"/>
          <p:cNvCxnSpPr/>
          <p:nvPr/>
        </p:nvCxnSpPr>
        <p:spPr>
          <a:xfrm>
            <a:off x="6629400" y="16764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257800" y="16764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09600" y="533400"/>
            <a:ext cx="3657600" cy="646331"/>
          </a:xfrm>
          <a:prstGeom prst="rect">
            <a:avLst/>
          </a:prstGeom>
          <a:noFill/>
        </p:spPr>
        <p:txBody>
          <a:bodyPr wrap="square" rtlCol="0">
            <a:spAutoFit/>
          </a:bodyPr>
          <a:lstStyle/>
          <a:p>
            <a:r>
              <a:rPr lang="en-US" dirty="0" smtClean="0"/>
              <a:t>A particle with charge q and mass m and an initial velocity </a:t>
            </a:r>
            <a:endParaRPr lang="en-US" dirty="0"/>
          </a:p>
        </p:txBody>
      </p:sp>
      <p:pic>
        <p:nvPicPr>
          <p:cNvPr id="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43200" y="838200"/>
            <a:ext cx="228600" cy="304800"/>
          </a:xfrm>
          <a:prstGeom prst="rect">
            <a:avLst/>
          </a:prstGeom>
          <a:noFill/>
        </p:spPr>
      </p:pic>
      <p:sp>
        <p:nvSpPr>
          <p:cNvPr id="46" name="TextBox 45"/>
          <p:cNvSpPr txBox="1"/>
          <p:nvPr/>
        </p:nvSpPr>
        <p:spPr>
          <a:xfrm>
            <a:off x="609600" y="1066800"/>
            <a:ext cx="3581399" cy="1200329"/>
          </a:xfrm>
          <a:prstGeom prst="rect">
            <a:avLst/>
          </a:prstGeom>
          <a:noFill/>
        </p:spPr>
        <p:txBody>
          <a:bodyPr wrap="square" rtlCol="0">
            <a:spAutoFit/>
          </a:bodyPr>
          <a:lstStyle/>
          <a:p>
            <a:r>
              <a:rPr lang="en-US" dirty="0" smtClean="0"/>
              <a:t>Enters a region of a uniform E-field</a:t>
            </a:r>
          </a:p>
          <a:p>
            <a:r>
              <a:rPr lang="en-US" dirty="0" smtClean="0"/>
              <a:t>As shown in the figure. How far it is</a:t>
            </a:r>
          </a:p>
          <a:p>
            <a:r>
              <a:rPr lang="en-US" dirty="0" smtClean="0"/>
              <a:t>Deflected in the y-direction as it leaves the region?</a:t>
            </a:r>
            <a:endParaRPr lang="en-US"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38200" y="2362200"/>
            <a:ext cx="1543050" cy="333375"/>
          </a:xfrm>
          <a:prstGeom prst="rect">
            <a:avLst/>
          </a:prstGeom>
          <a:noFill/>
        </p:spPr>
      </p:pic>
      <p:cxnSp>
        <p:nvCxnSpPr>
          <p:cNvPr id="50" name="Straight Arrow Connector 49"/>
          <p:cNvCxnSpPr/>
          <p:nvPr/>
        </p:nvCxnSpPr>
        <p:spPr>
          <a:xfrm>
            <a:off x="7848600" y="10668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7848600" y="304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8686800" y="1143000"/>
            <a:ext cx="284052" cy="369332"/>
          </a:xfrm>
          <a:prstGeom prst="rect">
            <a:avLst/>
          </a:prstGeom>
          <a:noFill/>
        </p:spPr>
        <p:txBody>
          <a:bodyPr wrap="none" rtlCol="0">
            <a:spAutoFit/>
          </a:bodyPr>
          <a:lstStyle/>
          <a:p>
            <a:r>
              <a:rPr lang="en-US" dirty="0" smtClean="0"/>
              <a:t>x</a:t>
            </a:r>
            <a:endParaRPr lang="en-US" dirty="0"/>
          </a:p>
        </p:txBody>
      </p:sp>
      <p:sp>
        <p:nvSpPr>
          <p:cNvPr id="54" name="TextBox 53"/>
          <p:cNvSpPr txBox="1"/>
          <p:nvPr/>
        </p:nvSpPr>
        <p:spPr>
          <a:xfrm>
            <a:off x="7924800" y="228600"/>
            <a:ext cx="288862" cy="369332"/>
          </a:xfrm>
          <a:prstGeom prst="rect">
            <a:avLst/>
          </a:prstGeom>
          <a:noFill/>
        </p:spPr>
        <p:txBody>
          <a:bodyPr wrap="none" rtlCol="0">
            <a:spAutoFit/>
          </a:bodyPr>
          <a:lstStyle/>
          <a:p>
            <a:r>
              <a:rPr lang="en-US" dirty="0" smtClean="0"/>
              <a:t>y</a:t>
            </a:r>
            <a:endParaRPr lang="en-US" dirty="0"/>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38200" y="2667000"/>
            <a:ext cx="819150" cy="552450"/>
          </a:xfrm>
          <a:prstGeom prst="rect">
            <a:avLst/>
          </a:prstGeom>
          <a:noFill/>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38200" y="3276600"/>
            <a:ext cx="762000" cy="333375"/>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838200" y="3505200"/>
            <a:ext cx="2133600" cy="552450"/>
          </a:xfrm>
          <a:prstGeom prst="rect">
            <a:avLst/>
          </a:prstGeom>
          <a:noFill/>
        </p:spPr>
      </p:pic>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838200" y="4038600"/>
            <a:ext cx="1323975" cy="552450"/>
          </a:xfrm>
          <a:prstGeom prst="rect">
            <a:avLst/>
          </a:prstGeom>
          <a:noFill/>
        </p:spPr>
      </p:pic>
      <p:sp>
        <p:nvSpPr>
          <p:cNvPr id="10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838200" y="4648200"/>
            <a:ext cx="657225" cy="600075"/>
          </a:xfrm>
          <a:prstGeom prst="rect">
            <a:avLst/>
          </a:prstGeom>
          <a:noFill/>
        </p:spPr>
      </p:pic>
      <p:sp>
        <p:nvSpPr>
          <p:cNvPr id="104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9" name="Picture 15"/>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838200" y="5334000"/>
            <a:ext cx="1362075" cy="657225"/>
          </a:xfrm>
          <a:prstGeom prst="rect">
            <a:avLst/>
          </a:prstGeom>
          <a:noFill/>
          <a:ln>
            <a:solidFill>
              <a:schemeClr val="accent1"/>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181600" y="228600"/>
            <a:ext cx="2953288" cy="2667000"/>
          </a:xfrm>
          <a:prstGeom prst="rect">
            <a:avLst/>
          </a:prstGeom>
          <a:noFill/>
          <a:ln w="9525">
            <a:noFill/>
            <a:miter lim="800000"/>
            <a:headEnd/>
            <a:tailEnd/>
          </a:ln>
        </p:spPr>
      </p:pic>
      <p:cxnSp>
        <p:nvCxnSpPr>
          <p:cNvPr id="7" name="Straight Arrow Connector 6"/>
          <p:cNvCxnSpPr/>
          <p:nvPr/>
        </p:nvCxnSpPr>
        <p:spPr>
          <a:xfrm>
            <a:off x="7772400" y="533400"/>
            <a:ext cx="0" cy="1143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315200" y="533400"/>
            <a:ext cx="152400" cy="1143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781800" y="685800"/>
            <a:ext cx="381000" cy="1143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324600" y="914400"/>
            <a:ext cx="609600" cy="990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867400" y="1371600"/>
            <a:ext cx="8382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562600" y="1676400"/>
            <a:ext cx="990600" cy="609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334000" y="2209800"/>
            <a:ext cx="11430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rot="15252690">
            <a:off x="5935755" y="181840"/>
            <a:ext cx="4887829" cy="5961892"/>
          </a:xfrm>
          <a:prstGeom prst="arc">
            <a:avLst>
              <a:gd name="adj1" fmla="val 17275163"/>
              <a:gd name="adj2" fmla="val 517314"/>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4953000" y="3124200"/>
            <a:ext cx="1405000" cy="369332"/>
          </a:xfrm>
          <a:prstGeom prst="rect">
            <a:avLst/>
          </a:prstGeom>
          <a:noFill/>
        </p:spPr>
        <p:txBody>
          <a:bodyPr wrap="none" rtlCol="0">
            <a:spAutoFit/>
          </a:bodyPr>
          <a:lstStyle/>
          <a:p>
            <a:r>
              <a:rPr lang="en-US" dirty="0" smtClean="0"/>
              <a:t>Proton beam</a:t>
            </a:r>
            <a:endParaRPr lang="en-US" dirty="0"/>
          </a:p>
        </p:txBody>
      </p:sp>
      <p:sp>
        <p:nvSpPr>
          <p:cNvPr id="28" name="TextBox 27"/>
          <p:cNvSpPr txBox="1"/>
          <p:nvPr/>
        </p:nvSpPr>
        <p:spPr>
          <a:xfrm>
            <a:off x="5486400" y="838200"/>
            <a:ext cx="763351" cy="369332"/>
          </a:xfrm>
          <a:prstGeom prst="rect">
            <a:avLst/>
          </a:prstGeom>
          <a:noFill/>
        </p:spPr>
        <p:txBody>
          <a:bodyPr wrap="none" rtlCol="0">
            <a:spAutoFit/>
          </a:bodyPr>
          <a:lstStyle/>
          <a:p>
            <a:r>
              <a:rPr lang="en-US" dirty="0" smtClean="0"/>
              <a:t>E field</a:t>
            </a:r>
            <a:endParaRPr lang="en-US" dirty="0"/>
          </a:p>
        </p:txBody>
      </p:sp>
      <p:pic>
        <p:nvPicPr>
          <p:cNvPr id="1032"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24000" y="1600200"/>
            <a:ext cx="723900" cy="304800"/>
          </a:xfrm>
          <a:prstGeom prst="rect">
            <a:avLst/>
          </a:prstGeom>
          <a:noFill/>
        </p:spPr>
      </p:pic>
      <p:pic>
        <p:nvPicPr>
          <p:cNvPr id="103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47800" y="2057400"/>
            <a:ext cx="809625" cy="561975"/>
          </a:xfrm>
          <a:prstGeom prst="rect">
            <a:avLst/>
          </a:prstGeom>
          <a:noFill/>
        </p:spPr>
      </p:pic>
      <p:pic>
        <p:nvPicPr>
          <p:cNvPr id="1030"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47800" y="2743200"/>
            <a:ext cx="981075" cy="561975"/>
          </a:xfrm>
          <a:prstGeom prst="rect">
            <a:avLst/>
          </a:prstGeom>
          <a:noFill/>
        </p:spPr>
      </p:pic>
      <p:pic>
        <p:nvPicPr>
          <p:cNvPr id="1029"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447800" y="3429000"/>
            <a:ext cx="885825" cy="590550"/>
          </a:xfrm>
          <a:prstGeom prst="rect">
            <a:avLst/>
          </a:prstGeom>
          <a:noFill/>
        </p:spPr>
      </p:pic>
      <p:pic>
        <p:nvPicPr>
          <p:cNvPr id="1028" name="Picture 4"/>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447800" y="4114800"/>
            <a:ext cx="1266825" cy="590550"/>
          </a:xfrm>
          <a:prstGeom prst="rect">
            <a:avLst/>
          </a:prstGeom>
          <a:noFill/>
        </p:spPr>
      </p:pic>
      <p:pic>
        <p:nvPicPr>
          <p:cNvPr id="1027" name="Picture 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371600" y="4876800"/>
            <a:ext cx="1200150" cy="600075"/>
          </a:xfrm>
          <a:prstGeom prst="rect">
            <a:avLst/>
          </a:prstGeom>
          <a:noFill/>
        </p:spPr>
      </p:pic>
      <p:sp>
        <p:nvSpPr>
          <p:cNvPr id="103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1323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1885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0" y="2476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30670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0" y="3667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TextBox 41"/>
          <p:cNvSpPr txBox="1"/>
          <p:nvPr/>
        </p:nvSpPr>
        <p:spPr>
          <a:xfrm>
            <a:off x="609600" y="228600"/>
            <a:ext cx="2253437" cy="369332"/>
          </a:xfrm>
          <a:prstGeom prst="rect">
            <a:avLst/>
          </a:prstGeom>
          <a:noFill/>
        </p:spPr>
        <p:txBody>
          <a:bodyPr wrap="none" rtlCol="0">
            <a:spAutoFit/>
          </a:bodyPr>
          <a:lstStyle/>
          <a:p>
            <a:r>
              <a:rPr lang="en-US" dirty="0" smtClean="0"/>
              <a:t>Electrostatic Analyzer: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24200" y="152400"/>
            <a:ext cx="2584362" cy="369332"/>
          </a:xfrm>
          <a:prstGeom prst="rect">
            <a:avLst/>
          </a:prstGeom>
          <a:noFill/>
          <a:ln>
            <a:solidFill>
              <a:schemeClr val="accent1"/>
            </a:solidFill>
          </a:ln>
        </p:spPr>
        <p:txBody>
          <a:bodyPr wrap="none" rtlCol="0">
            <a:spAutoFit/>
          </a:bodyPr>
          <a:lstStyle/>
          <a:p>
            <a:r>
              <a:rPr lang="en-US" b="1" dirty="0" smtClean="0"/>
              <a:t>Dipole in an Electric Field</a:t>
            </a:r>
            <a:endParaRPr lang="en-US" b="1" dirty="0"/>
          </a:p>
        </p:txBody>
      </p:sp>
      <p:pic>
        <p:nvPicPr>
          <p:cNvPr id="1027" name="Picture 3"/>
          <p:cNvPicPr>
            <a:picLocks noChangeAspect="1" noChangeArrowheads="1"/>
          </p:cNvPicPr>
          <p:nvPr/>
        </p:nvPicPr>
        <p:blipFill>
          <a:blip r:embed="rId2" cstate="print"/>
          <a:srcRect/>
          <a:stretch>
            <a:fillRect/>
          </a:stretch>
        </p:blipFill>
        <p:spPr bwMode="auto">
          <a:xfrm>
            <a:off x="6096000" y="914400"/>
            <a:ext cx="2867025" cy="1895475"/>
          </a:xfrm>
          <a:prstGeom prst="rect">
            <a:avLst/>
          </a:prstGeom>
          <a:noFill/>
          <a:ln w="9525">
            <a:noFill/>
            <a:miter lim="800000"/>
            <a:headEnd/>
            <a:tailEnd/>
          </a:ln>
        </p:spPr>
      </p:pic>
      <p:sp>
        <p:nvSpPr>
          <p:cNvPr id="7" name="TextBox 6"/>
          <p:cNvSpPr txBox="1"/>
          <p:nvPr/>
        </p:nvSpPr>
        <p:spPr>
          <a:xfrm>
            <a:off x="228600" y="914400"/>
            <a:ext cx="5257800" cy="923330"/>
          </a:xfrm>
          <a:prstGeom prst="rect">
            <a:avLst/>
          </a:prstGeom>
          <a:noFill/>
          <a:ln>
            <a:solidFill>
              <a:schemeClr val="accent1"/>
            </a:solidFill>
          </a:ln>
        </p:spPr>
        <p:txBody>
          <a:bodyPr wrap="square" rtlCol="0">
            <a:spAutoFit/>
          </a:bodyPr>
          <a:lstStyle/>
          <a:p>
            <a:r>
              <a:rPr lang="en-US" dirty="0" smtClean="0"/>
              <a:t>If a dipole is placed in a uniform electric field it will be subjected to torque and rotate about its center of mass.</a:t>
            </a:r>
            <a:endParaRPr lang="en-US" dirty="0"/>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8600" y="2057400"/>
            <a:ext cx="3323897" cy="381000"/>
          </a:xfrm>
          <a:prstGeom prst="rect">
            <a:avLst/>
          </a:prstGeom>
          <a:noFill/>
          <a:ln>
            <a:solidFill>
              <a:schemeClr val="accent1"/>
            </a:solidFill>
          </a:ln>
        </p:spPr>
      </p:pic>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2590800"/>
            <a:ext cx="1379483" cy="381000"/>
          </a:xfrm>
          <a:prstGeom prst="rect">
            <a:avLst/>
          </a:prstGeom>
          <a:noFill/>
          <a:ln>
            <a:solidFill>
              <a:schemeClr val="accent1"/>
            </a:solidFill>
          </a:ln>
        </p:spPr>
      </p:pic>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2"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28600" y="3124200"/>
            <a:ext cx="1752600" cy="434405"/>
          </a:xfrm>
          <a:prstGeom prst="rect">
            <a:avLst/>
          </a:prstGeom>
          <a:noFill/>
          <a:ln>
            <a:solidFill>
              <a:schemeClr val="accent1"/>
            </a:solidFill>
          </a:ln>
        </p:spPr>
      </p:pic>
      <p:sp>
        <p:nvSpPr>
          <p:cNvPr id="10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28600" y="3733800"/>
            <a:ext cx="1671145" cy="457200"/>
          </a:xfrm>
          <a:prstGeom prst="rect">
            <a:avLst/>
          </a:prstGeom>
          <a:noFill/>
          <a:ln>
            <a:solidFill>
              <a:schemeClr val="accent1"/>
            </a:solidFill>
          </a:ln>
        </p:spPr>
      </p:pic>
      <p:sp>
        <p:nvSpPr>
          <p:cNvPr id="103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6"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28600" y="4419600"/>
            <a:ext cx="1300164" cy="457200"/>
          </a:xfrm>
          <a:prstGeom prst="rect">
            <a:avLst/>
          </a:prstGeom>
          <a:noFill/>
          <a:ln>
            <a:solidFill>
              <a:schemeClr val="accent1"/>
            </a:solidFill>
          </a:ln>
        </p:spPr>
      </p:pic>
      <p:sp>
        <p:nvSpPr>
          <p:cNvPr id="20" name="TextBox 19"/>
          <p:cNvSpPr txBox="1"/>
          <p:nvPr/>
        </p:nvSpPr>
        <p:spPr>
          <a:xfrm>
            <a:off x="152400" y="5257800"/>
            <a:ext cx="8534400" cy="646331"/>
          </a:xfrm>
          <a:prstGeom prst="rect">
            <a:avLst/>
          </a:prstGeom>
          <a:noFill/>
          <a:ln>
            <a:solidFill>
              <a:schemeClr val="accent1"/>
            </a:solidFill>
          </a:ln>
        </p:spPr>
        <p:txBody>
          <a:bodyPr wrap="square" rtlCol="0">
            <a:spAutoFit/>
          </a:bodyPr>
          <a:lstStyle/>
          <a:p>
            <a:r>
              <a:rPr lang="en-US" dirty="0" smtClean="0"/>
              <a:t>The torque tends to rotate the dipole towards the direction of the Electric Field, therefore minimizing the angle between them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457200" y="5410200"/>
            <a:ext cx="83058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8400" y="152400"/>
            <a:ext cx="3709542" cy="369332"/>
          </a:xfrm>
          <a:prstGeom prst="rect">
            <a:avLst/>
          </a:prstGeom>
          <a:noFill/>
          <a:ln>
            <a:solidFill>
              <a:schemeClr val="accent1"/>
            </a:solidFill>
          </a:ln>
        </p:spPr>
        <p:txBody>
          <a:bodyPr wrap="none" rtlCol="0">
            <a:spAutoFit/>
          </a:bodyPr>
          <a:lstStyle/>
          <a:p>
            <a:r>
              <a:rPr lang="en-US" b="1" dirty="0" smtClean="0"/>
              <a:t>Potential Energy of an Electric Dipole</a:t>
            </a:r>
            <a:endParaRPr lang="en-US" b="1" dirty="0"/>
          </a:p>
        </p:txBody>
      </p:sp>
      <p:sp>
        <p:nvSpPr>
          <p:cNvPr id="5" name="TextBox 4"/>
          <p:cNvSpPr txBox="1"/>
          <p:nvPr/>
        </p:nvSpPr>
        <p:spPr>
          <a:xfrm>
            <a:off x="457200" y="685800"/>
            <a:ext cx="8382000" cy="646331"/>
          </a:xfrm>
          <a:prstGeom prst="rect">
            <a:avLst/>
          </a:prstGeom>
          <a:noFill/>
          <a:ln>
            <a:solidFill>
              <a:schemeClr val="accent1"/>
            </a:solidFill>
          </a:ln>
        </p:spPr>
        <p:txBody>
          <a:bodyPr wrap="square" rtlCol="0">
            <a:spAutoFit/>
          </a:bodyPr>
          <a:lstStyle/>
          <a:p>
            <a:r>
              <a:rPr lang="en-US" dirty="0" smtClean="0"/>
              <a:t>As the electric force is conservative, we can associate potential energy to a dipole in an electric field. </a:t>
            </a:r>
            <a:endParaRPr lang="en-US" dirty="0"/>
          </a:p>
        </p:txBody>
      </p:sp>
      <p:sp>
        <p:nvSpPr>
          <p:cNvPr id="6" name="TextBox 5"/>
          <p:cNvSpPr txBox="1"/>
          <p:nvPr/>
        </p:nvSpPr>
        <p:spPr>
          <a:xfrm>
            <a:off x="457200" y="1524000"/>
            <a:ext cx="3124199" cy="646331"/>
          </a:xfrm>
          <a:prstGeom prst="rect">
            <a:avLst/>
          </a:prstGeom>
          <a:noFill/>
          <a:ln>
            <a:solidFill>
              <a:schemeClr val="accent1"/>
            </a:solidFill>
          </a:ln>
        </p:spPr>
        <p:txBody>
          <a:bodyPr wrap="square" rtlCol="0">
            <a:spAutoFit/>
          </a:bodyPr>
          <a:lstStyle/>
          <a:p>
            <a:r>
              <a:rPr lang="en-US" dirty="0" smtClean="0"/>
              <a:t>In rotational motion work is defined as:</a:t>
            </a:r>
            <a:endParaRPr lang="en-US" dirty="0"/>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62400" y="1524000"/>
            <a:ext cx="1219200" cy="629920"/>
          </a:xfrm>
          <a:prstGeom prst="rect">
            <a:avLst/>
          </a:prstGeom>
          <a:noFill/>
          <a:ln>
            <a:solidFill>
              <a:schemeClr val="accent1"/>
            </a:solidFill>
          </a:ln>
        </p:spPr>
      </p:pic>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2286000"/>
            <a:ext cx="2209800" cy="649325"/>
          </a:xfrm>
          <a:prstGeom prst="rect">
            <a:avLst/>
          </a:prstGeom>
          <a:noFill/>
          <a:ln>
            <a:solidFill>
              <a:schemeClr val="accent1"/>
            </a:solidFill>
          </a:ln>
        </p:spPr>
      </p:pic>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3886200" y="3124200"/>
            <a:ext cx="4800600" cy="923330"/>
          </a:xfrm>
          <a:prstGeom prst="rect">
            <a:avLst/>
          </a:prstGeom>
          <a:noFill/>
          <a:ln>
            <a:solidFill>
              <a:schemeClr val="accent1"/>
            </a:solidFill>
          </a:ln>
        </p:spPr>
        <p:txBody>
          <a:bodyPr wrap="square" rtlCol="0">
            <a:spAutoFit/>
          </a:bodyPr>
          <a:lstStyle/>
          <a:p>
            <a:r>
              <a:rPr lang="en-US" dirty="0" smtClean="0"/>
              <a:t>It was found that the equation is simplified if we choose</a:t>
            </a:r>
          </a:p>
          <a:p>
            <a:endParaRPr lang="en-US" dirty="0"/>
          </a:p>
        </p:txBody>
      </p:sp>
      <p:sp>
        <p:nvSpPr>
          <p:cNvPr id="245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3"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876800" y="3505200"/>
            <a:ext cx="762000" cy="389283"/>
          </a:xfrm>
          <a:prstGeom prst="rect">
            <a:avLst/>
          </a:prstGeom>
          <a:noFill/>
        </p:spPr>
      </p:pic>
      <p:sp>
        <p:nvSpPr>
          <p:cNvPr id="2458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5"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33400" y="4191000"/>
            <a:ext cx="1951808" cy="838200"/>
          </a:xfrm>
          <a:prstGeom prst="rect">
            <a:avLst/>
          </a:prstGeom>
          <a:noFill/>
          <a:ln>
            <a:solidFill>
              <a:schemeClr val="accent1"/>
            </a:solidFill>
          </a:ln>
        </p:spPr>
      </p:pic>
      <p:sp>
        <p:nvSpPr>
          <p:cNvPr id="2458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7" name="Picture 1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895600" y="4343400"/>
            <a:ext cx="2133600" cy="479647"/>
          </a:xfrm>
          <a:prstGeom prst="rect">
            <a:avLst/>
          </a:prstGeom>
          <a:noFill/>
          <a:ln>
            <a:solidFill>
              <a:schemeClr val="accent1"/>
            </a:solidFill>
          </a:ln>
        </p:spPr>
      </p:pic>
      <p:sp>
        <p:nvSpPr>
          <p:cNvPr id="2459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9" name="Picture 1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638800" y="4267200"/>
            <a:ext cx="1583531" cy="533400"/>
          </a:xfrm>
          <a:prstGeom prst="rect">
            <a:avLst/>
          </a:prstGeom>
          <a:noFill/>
          <a:ln>
            <a:solidFill>
              <a:schemeClr val="accent1"/>
            </a:solidFill>
          </a:ln>
        </p:spPr>
      </p:pic>
      <p:sp>
        <p:nvSpPr>
          <p:cNvPr id="22" name="TextBox 21"/>
          <p:cNvSpPr txBox="1"/>
          <p:nvPr/>
        </p:nvSpPr>
        <p:spPr>
          <a:xfrm>
            <a:off x="457200" y="5410200"/>
            <a:ext cx="2144048" cy="369332"/>
          </a:xfrm>
          <a:prstGeom prst="rect">
            <a:avLst/>
          </a:prstGeom>
          <a:noFill/>
        </p:spPr>
        <p:txBody>
          <a:bodyPr wrap="none" rtlCol="0">
            <a:spAutoFit/>
          </a:bodyPr>
          <a:lstStyle/>
          <a:p>
            <a:r>
              <a:rPr lang="en-US" dirty="0" smtClean="0"/>
              <a:t>The greatest  U is at  </a:t>
            </a:r>
            <a:endParaRPr lang="en-US" dirty="0"/>
          </a:p>
        </p:txBody>
      </p:sp>
      <p:sp>
        <p:nvSpPr>
          <p:cNvPr id="2459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91" name="Picture 15"/>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667000" y="5486400"/>
            <a:ext cx="609600" cy="327378"/>
          </a:xfrm>
          <a:prstGeom prst="rect">
            <a:avLst/>
          </a:prstGeom>
          <a:noFill/>
        </p:spPr>
      </p:pic>
      <p:sp>
        <p:nvSpPr>
          <p:cNvPr id="25" name="TextBox 24"/>
          <p:cNvSpPr txBox="1"/>
          <p:nvPr/>
        </p:nvSpPr>
        <p:spPr>
          <a:xfrm>
            <a:off x="533400" y="5943600"/>
            <a:ext cx="1295676" cy="369332"/>
          </a:xfrm>
          <a:prstGeom prst="rect">
            <a:avLst/>
          </a:prstGeom>
          <a:noFill/>
        </p:spPr>
        <p:txBody>
          <a:bodyPr wrap="none" rtlCol="0">
            <a:spAutoFit/>
          </a:bodyPr>
          <a:lstStyle/>
          <a:p>
            <a:r>
              <a:rPr lang="en-US" dirty="0" smtClean="0"/>
              <a:t>And least at</a:t>
            </a:r>
            <a:endParaRPr lang="en-US" dirty="0"/>
          </a:p>
        </p:txBody>
      </p:sp>
      <p:sp>
        <p:nvSpPr>
          <p:cNvPr id="24594"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93" name="Picture 1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057400" y="6019800"/>
            <a:ext cx="609600" cy="339969"/>
          </a:xfrm>
          <a:prstGeom prst="rect">
            <a:avLst/>
          </a:prstGeom>
          <a:noFill/>
        </p:spPr>
      </p:pic>
      <p:sp>
        <p:nvSpPr>
          <p:cNvPr id="29" name="TextBox 28"/>
          <p:cNvSpPr txBox="1"/>
          <p:nvPr/>
        </p:nvSpPr>
        <p:spPr>
          <a:xfrm>
            <a:off x="4267200" y="5410200"/>
            <a:ext cx="3930371" cy="369332"/>
          </a:xfrm>
          <a:prstGeom prst="rect">
            <a:avLst/>
          </a:prstGeom>
          <a:noFill/>
        </p:spPr>
        <p:txBody>
          <a:bodyPr wrap="none" rtlCol="0">
            <a:spAutoFit/>
          </a:bodyPr>
          <a:lstStyle/>
          <a:p>
            <a:r>
              <a:rPr lang="en-US" dirty="0" smtClean="0"/>
              <a:t>When E and P are in opposite directions</a:t>
            </a:r>
            <a:endParaRPr lang="en-US" dirty="0"/>
          </a:p>
        </p:txBody>
      </p:sp>
      <p:sp>
        <p:nvSpPr>
          <p:cNvPr id="30" name="TextBox 29"/>
          <p:cNvSpPr txBox="1"/>
          <p:nvPr/>
        </p:nvSpPr>
        <p:spPr>
          <a:xfrm>
            <a:off x="4343400" y="6019800"/>
            <a:ext cx="3977756" cy="369332"/>
          </a:xfrm>
          <a:prstGeom prst="rect">
            <a:avLst/>
          </a:prstGeom>
          <a:noFill/>
        </p:spPr>
        <p:txBody>
          <a:bodyPr wrap="none" rtlCol="0">
            <a:spAutoFit/>
          </a:bodyPr>
          <a:lstStyle/>
          <a:p>
            <a:r>
              <a:rPr lang="en-US" dirty="0" smtClean="0"/>
              <a:t>When E and P are in the same directions</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457200" y="3200400"/>
            <a:ext cx="2400300" cy="704850"/>
          </a:xfrm>
          <a:prstGeom prst="rect">
            <a:avLst/>
          </a:prstGeom>
          <a:noFill/>
          <a:ln>
            <a:solidFill>
              <a:schemeClr val="accent1"/>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285</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BZU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gandoni</dc:creator>
  <cp:lastModifiedBy>gandoni</cp:lastModifiedBy>
  <cp:revision>1</cp:revision>
  <dcterms:created xsi:type="dcterms:W3CDTF">2016-02-18T05:30:17Z</dcterms:created>
  <dcterms:modified xsi:type="dcterms:W3CDTF">2016-02-18T05:30:44Z</dcterms:modified>
</cp:coreProperties>
</file>