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6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8" r:id="rId12"/>
    <p:sldId id="269" r:id="rId13"/>
    <p:sldId id="273" r:id="rId14"/>
    <p:sldId id="272" r:id="rId15"/>
    <p:sldId id="271" r:id="rId16"/>
    <p:sldId id="270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0F3FE-265D-4A35-AD27-51E2F1B2ED7B}" type="doc">
      <dgm:prSet loTypeId="urn:microsoft.com/office/officeart/2005/8/layout/cycle2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C7F301-3294-4B4E-B8BA-AB509AB15CDB}">
      <dgm:prSet phldrT="[Text]"/>
      <dgm:spPr/>
      <dgm:t>
        <a:bodyPr/>
        <a:lstStyle/>
        <a:p>
          <a:r>
            <a:rPr lang="en-US" dirty="0" smtClean="0"/>
            <a:t>Organization</a:t>
          </a:r>
          <a:r>
            <a:rPr lang="ar-SA" dirty="0" smtClean="0"/>
            <a:t> التنظيم </a:t>
          </a:r>
          <a:endParaRPr lang="en-US" dirty="0"/>
        </a:p>
      </dgm:t>
    </dgm:pt>
    <dgm:pt modelId="{EA5093C2-B0D6-4CC0-ACA3-4760DC8CEE77}" type="parTrans" cxnId="{06DB439D-B590-4DA0-894C-03880769CE9D}">
      <dgm:prSet/>
      <dgm:spPr/>
      <dgm:t>
        <a:bodyPr/>
        <a:lstStyle/>
        <a:p>
          <a:endParaRPr lang="en-US"/>
        </a:p>
      </dgm:t>
    </dgm:pt>
    <dgm:pt modelId="{6BE5D29B-57C2-4729-A838-0E0E0613F91A}" type="sibTrans" cxnId="{06DB439D-B590-4DA0-894C-03880769CE9D}">
      <dgm:prSet/>
      <dgm:spPr/>
      <dgm:t>
        <a:bodyPr/>
        <a:lstStyle/>
        <a:p>
          <a:endParaRPr lang="en-US"/>
        </a:p>
      </dgm:t>
    </dgm:pt>
    <dgm:pt modelId="{6B00ABAB-5371-4750-A152-1314DD1F15D0}">
      <dgm:prSet phldrT="[Text]"/>
      <dgm:spPr/>
      <dgm:t>
        <a:bodyPr/>
        <a:lstStyle/>
        <a:p>
          <a:r>
            <a:rPr lang="en-US" dirty="0" smtClean="0"/>
            <a:t>Equilibration/ Disequilibrium</a:t>
          </a:r>
          <a:r>
            <a:rPr lang="ar-SA" dirty="0" smtClean="0"/>
            <a:t> التوازن </a:t>
          </a:r>
          <a:endParaRPr lang="en-US" dirty="0"/>
        </a:p>
      </dgm:t>
    </dgm:pt>
    <dgm:pt modelId="{33112005-B4A2-42E3-B3B5-349C466113E1}" type="parTrans" cxnId="{CC1D04CC-0CBC-4653-A361-3941AE705C4C}">
      <dgm:prSet/>
      <dgm:spPr/>
      <dgm:t>
        <a:bodyPr/>
        <a:lstStyle/>
        <a:p>
          <a:endParaRPr lang="en-US"/>
        </a:p>
      </dgm:t>
    </dgm:pt>
    <dgm:pt modelId="{70ECAAD5-C5EC-4014-A721-3EA55DFFB094}" type="sibTrans" cxnId="{CC1D04CC-0CBC-4653-A361-3941AE705C4C}">
      <dgm:prSet/>
      <dgm:spPr/>
      <dgm:t>
        <a:bodyPr/>
        <a:lstStyle/>
        <a:p>
          <a:endParaRPr lang="en-US"/>
        </a:p>
      </dgm:t>
    </dgm:pt>
    <dgm:pt modelId="{A51C0FDE-13F4-4684-867B-A9057DAF2E85}">
      <dgm:prSet phldrT="[Text]"/>
      <dgm:spPr/>
      <dgm:t>
        <a:bodyPr/>
        <a:lstStyle/>
        <a:p>
          <a:r>
            <a:rPr lang="en-US" dirty="0" smtClean="0"/>
            <a:t>Adaptation</a:t>
          </a:r>
          <a:r>
            <a:rPr lang="ar-SA" dirty="0" smtClean="0"/>
            <a:t> التكيف </a:t>
          </a:r>
          <a:endParaRPr lang="en-US" dirty="0"/>
        </a:p>
      </dgm:t>
    </dgm:pt>
    <dgm:pt modelId="{9DDCD415-0BC7-42BC-9506-AEA97CEBBC9B}" type="parTrans" cxnId="{E1CED73A-ADFC-486E-918E-F6A486864EAC}">
      <dgm:prSet/>
      <dgm:spPr/>
      <dgm:t>
        <a:bodyPr/>
        <a:lstStyle/>
        <a:p>
          <a:endParaRPr lang="en-US"/>
        </a:p>
      </dgm:t>
    </dgm:pt>
    <dgm:pt modelId="{04596522-7A16-4070-8313-9F6EEF8A3696}" type="sibTrans" cxnId="{E1CED73A-ADFC-486E-918E-F6A486864EAC}">
      <dgm:prSet/>
      <dgm:spPr/>
      <dgm:t>
        <a:bodyPr/>
        <a:lstStyle/>
        <a:p>
          <a:endParaRPr lang="en-US"/>
        </a:p>
      </dgm:t>
    </dgm:pt>
    <dgm:pt modelId="{9A53CE99-C5CA-453C-80AA-C0B38E6D01C1}" type="pres">
      <dgm:prSet presAssocID="{B240F3FE-265D-4A35-AD27-51E2F1B2ED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43E1EC-A238-4BB0-8230-DD9B5A672476}" type="pres">
      <dgm:prSet presAssocID="{C8C7F301-3294-4B4E-B8BA-AB509AB15CDB}" presName="node" presStyleLbl="node1" presStyleIdx="0" presStyleCnt="3" custRadScaleRad="160934" custRadScaleInc="-92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36A29-7E03-4C8D-867A-E0CC7A936C8C}" type="pres">
      <dgm:prSet presAssocID="{6BE5D29B-57C2-4729-A838-0E0E0613F91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BC3B072-E69B-4133-8AE6-45A1CFEE6B0F}" type="pres">
      <dgm:prSet presAssocID="{6BE5D29B-57C2-4729-A838-0E0E0613F91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AC75721-86DD-424C-9131-76D830CFE4B4}" type="pres">
      <dgm:prSet presAssocID="{6B00ABAB-5371-4750-A152-1314DD1F15D0}" presName="node" presStyleLbl="node1" presStyleIdx="1" presStyleCnt="3" custRadScaleRad="168731" custRadScaleInc="-95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AE8E3-A866-47C2-9576-24E767D8C211}" type="pres">
      <dgm:prSet presAssocID="{70ECAAD5-C5EC-4014-A721-3EA55DFFB094}" presName="sibTrans" presStyleLbl="sibTrans2D1" presStyleIdx="1" presStyleCnt="3" custAng="11057363"/>
      <dgm:spPr/>
      <dgm:t>
        <a:bodyPr/>
        <a:lstStyle/>
        <a:p>
          <a:endParaRPr lang="en-US"/>
        </a:p>
      </dgm:t>
    </dgm:pt>
    <dgm:pt modelId="{6826CE8C-592D-4D60-8905-238114B66A46}" type="pres">
      <dgm:prSet presAssocID="{70ECAAD5-C5EC-4014-A721-3EA55DFFB09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8A83608-AB6C-43F7-AA0A-9BC1661F447C}" type="pres">
      <dgm:prSet presAssocID="{A51C0FDE-13F4-4684-867B-A9057DAF2E85}" presName="node" presStyleLbl="node1" presStyleIdx="2" presStyleCnt="3" custScaleY="104056" custRadScaleRad="95648" custRadScaleInc="218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EF2F6-9773-41C9-A148-141B2C6E64F5}" type="pres">
      <dgm:prSet presAssocID="{04596522-7A16-4070-8313-9F6EEF8A3696}" presName="sibTrans" presStyleLbl="sibTrans2D1" presStyleIdx="2" presStyleCnt="3" custAng="10946809"/>
      <dgm:spPr/>
      <dgm:t>
        <a:bodyPr/>
        <a:lstStyle/>
        <a:p>
          <a:endParaRPr lang="en-US"/>
        </a:p>
      </dgm:t>
    </dgm:pt>
    <dgm:pt modelId="{AC22D823-53A5-4E9E-8E70-CEA84CFAEF2E}" type="pres">
      <dgm:prSet presAssocID="{04596522-7A16-4070-8313-9F6EEF8A369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BA338ED-19E9-4098-A861-BFF4E3FC14C1}" type="presOf" srcId="{70ECAAD5-C5EC-4014-A721-3EA55DFFB094}" destId="{721AE8E3-A866-47C2-9576-24E767D8C211}" srcOrd="0" destOrd="0" presId="urn:microsoft.com/office/officeart/2005/8/layout/cycle2"/>
    <dgm:cxn modelId="{CEFE08E2-9F70-4DA2-B516-6D9B64D2662D}" type="presOf" srcId="{B240F3FE-265D-4A35-AD27-51E2F1B2ED7B}" destId="{9A53CE99-C5CA-453C-80AA-C0B38E6D01C1}" srcOrd="0" destOrd="0" presId="urn:microsoft.com/office/officeart/2005/8/layout/cycle2"/>
    <dgm:cxn modelId="{9BFBDCD3-B738-4FE0-8D64-B5161C98B15F}" type="presOf" srcId="{6BE5D29B-57C2-4729-A838-0E0E0613F91A}" destId="{DBC3B072-E69B-4133-8AE6-45A1CFEE6B0F}" srcOrd="1" destOrd="0" presId="urn:microsoft.com/office/officeart/2005/8/layout/cycle2"/>
    <dgm:cxn modelId="{67187B27-920B-401B-9DC2-25D60B823D3E}" type="presOf" srcId="{6B00ABAB-5371-4750-A152-1314DD1F15D0}" destId="{2AC75721-86DD-424C-9131-76D830CFE4B4}" srcOrd="0" destOrd="0" presId="urn:microsoft.com/office/officeart/2005/8/layout/cycle2"/>
    <dgm:cxn modelId="{CC1D04CC-0CBC-4653-A361-3941AE705C4C}" srcId="{B240F3FE-265D-4A35-AD27-51E2F1B2ED7B}" destId="{6B00ABAB-5371-4750-A152-1314DD1F15D0}" srcOrd="1" destOrd="0" parTransId="{33112005-B4A2-42E3-B3B5-349C466113E1}" sibTransId="{70ECAAD5-C5EC-4014-A721-3EA55DFFB094}"/>
    <dgm:cxn modelId="{0EC11D92-9CA7-4221-9A6A-0682BFCD7B05}" type="presOf" srcId="{C8C7F301-3294-4B4E-B8BA-AB509AB15CDB}" destId="{3743E1EC-A238-4BB0-8230-DD9B5A672476}" srcOrd="0" destOrd="0" presId="urn:microsoft.com/office/officeart/2005/8/layout/cycle2"/>
    <dgm:cxn modelId="{3324AC4B-32C4-448C-AE82-224CF45480D9}" type="presOf" srcId="{A51C0FDE-13F4-4684-867B-A9057DAF2E85}" destId="{98A83608-AB6C-43F7-AA0A-9BC1661F447C}" srcOrd="0" destOrd="0" presId="urn:microsoft.com/office/officeart/2005/8/layout/cycle2"/>
    <dgm:cxn modelId="{E1CED73A-ADFC-486E-918E-F6A486864EAC}" srcId="{B240F3FE-265D-4A35-AD27-51E2F1B2ED7B}" destId="{A51C0FDE-13F4-4684-867B-A9057DAF2E85}" srcOrd="2" destOrd="0" parTransId="{9DDCD415-0BC7-42BC-9506-AEA97CEBBC9B}" sibTransId="{04596522-7A16-4070-8313-9F6EEF8A3696}"/>
    <dgm:cxn modelId="{06DB439D-B590-4DA0-894C-03880769CE9D}" srcId="{B240F3FE-265D-4A35-AD27-51E2F1B2ED7B}" destId="{C8C7F301-3294-4B4E-B8BA-AB509AB15CDB}" srcOrd="0" destOrd="0" parTransId="{EA5093C2-B0D6-4CC0-ACA3-4760DC8CEE77}" sibTransId="{6BE5D29B-57C2-4729-A838-0E0E0613F91A}"/>
    <dgm:cxn modelId="{AD130B75-9C1C-4398-ACE9-B147AE2CAD50}" type="presOf" srcId="{04596522-7A16-4070-8313-9F6EEF8A3696}" destId="{536EF2F6-9773-41C9-A148-141B2C6E64F5}" srcOrd="0" destOrd="0" presId="urn:microsoft.com/office/officeart/2005/8/layout/cycle2"/>
    <dgm:cxn modelId="{FF919EDD-7734-4649-9E61-346907C72807}" type="presOf" srcId="{70ECAAD5-C5EC-4014-A721-3EA55DFFB094}" destId="{6826CE8C-592D-4D60-8905-238114B66A46}" srcOrd="1" destOrd="0" presId="urn:microsoft.com/office/officeart/2005/8/layout/cycle2"/>
    <dgm:cxn modelId="{A581B1CD-04B6-4999-B55B-8552EF420FB8}" type="presOf" srcId="{04596522-7A16-4070-8313-9F6EEF8A3696}" destId="{AC22D823-53A5-4E9E-8E70-CEA84CFAEF2E}" srcOrd="1" destOrd="0" presId="urn:microsoft.com/office/officeart/2005/8/layout/cycle2"/>
    <dgm:cxn modelId="{02C8979F-CA39-4975-A93E-B24215666FD4}" type="presOf" srcId="{6BE5D29B-57C2-4729-A838-0E0E0613F91A}" destId="{2FA36A29-7E03-4C8D-867A-E0CC7A936C8C}" srcOrd="0" destOrd="0" presId="urn:microsoft.com/office/officeart/2005/8/layout/cycle2"/>
    <dgm:cxn modelId="{6C284A4F-DDB2-443D-B2BA-A56EF1A910F8}" type="presParOf" srcId="{9A53CE99-C5CA-453C-80AA-C0B38E6D01C1}" destId="{3743E1EC-A238-4BB0-8230-DD9B5A672476}" srcOrd="0" destOrd="0" presId="urn:microsoft.com/office/officeart/2005/8/layout/cycle2"/>
    <dgm:cxn modelId="{E67D23B2-8C6C-4760-9C7F-FC14377FB4C9}" type="presParOf" srcId="{9A53CE99-C5CA-453C-80AA-C0B38E6D01C1}" destId="{2FA36A29-7E03-4C8D-867A-E0CC7A936C8C}" srcOrd="1" destOrd="0" presId="urn:microsoft.com/office/officeart/2005/8/layout/cycle2"/>
    <dgm:cxn modelId="{03D7C836-E8B1-464D-BD4E-CB2C095A37CB}" type="presParOf" srcId="{2FA36A29-7E03-4C8D-867A-E0CC7A936C8C}" destId="{DBC3B072-E69B-4133-8AE6-45A1CFEE6B0F}" srcOrd="0" destOrd="0" presId="urn:microsoft.com/office/officeart/2005/8/layout/cycle2"/>
    <dgm:cxn modelId="{207A866E-1FA2-4464-B17D-7875C98335EF}" type="presParOf" srcId="{9A53CE99-C5CA-453C-80AA-C0B38E6D01C1}" destId="{2AC75721-86DD-424C-9131-76D830CFE4B4}" srcOrd="2" destOrd="0" presId="urn:microsoft.com/office/officeart/2005/8/layout/cycle2"/>
    <dgm:cxn modelId="{219B2C04-5D63-4630-90E6-A7EB122C8D99}" type="presParOf" srcId="{9A53CE99-C5CA-453C-80AA-C0B38E6D01C1}" destId="{721AE8E3-A866-47C2-9576-24E767D8C211}" srcOrd="3" destOrd="0" presId="urn:microsoft.com/office/officeart/2005/8/layout/cycle2"/>
    <dgm:cxn modelId="{98B30699-AEAD-4BCC-96B7-CD0852A94045}" type="presParOf" srcId="{721AE8E3-A866-47C2-9576-24E767D8C211}" destId="{6826CE8C-592D-4D60-8905-238114B66A46}" srcOrd="0" destOrd="0" presId="urn:microsoft.com/office/officeart/2005/8/layout/cycle2"/>
    <dgm:cxn modelId="{D6E7A807-BBC8-4A5D-9BA6-1A2EA0BA202D}" type="presParOf" srcId="{9A53CE99-C5CA-453C-80AA-C0B38E6D01C1}" destId="{98A83608-AB6C-43F7-AA0A-9BC1661F447C}" srcOrd="4" destOrd="0" presId="urn:microsoft.com/office/officeart/2005/8/layout/cycle2"/>
    <dgm:cxn modelId="{E27722C9-9F4E-40BB-935F-7CFC0758676B}" type="presParOf" srcId="{9A53CE99-C5CA-453C-80AA-C0B38E6D01C1}" destId="{536EF2F6-9773-41C9-A148-141B2C6E64F5}" srcOrd="5" destOrd="0" presId="urn:microsoft.com/office/officeart/2005/8/layout/cycle2"/>
    <dgm:cxn modelId="{30BCFEC1-30E3-4074-8D39-ECE84F9514DB}" type="presParOf" srcId="{536EF2F6-9773-41C9-A148-141B2C6E64F5}" destId="{AC22D823-53A5-4E9E-8E70-CEA84CFAEF2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4A3408-A241-9348-A4BB-FFB4051E6D0D}" type="doc">
      <dgm:prSet loTypeId="urn:microsoft.com/office/officeart/2005/8/layout/equation2" loCatId="relationship" qsTypeId="urn:microsoft.com/office/officeart/2005/8/quickstyle/3d5" qsCatId="3D" csTypeId="urn:microsoft.com/office/officeart/2005/8/colors/colorful4" csCatId="colorful" phldr="1"/>
      <dgm:spPr/>
    </dgm:pt>
    <dgm:pt modelId="{11449DBA-3234-F640-82D6-A111E2A33B73}">
      <dgm:prSet phldrT="[Text]" custT="1"/>
      <dgm:spPr/>
      <dgm:t>
        <a:bodyPr/>
        <a:lstStyle/>
        <a:p>
          <a:r>
            <a:rPr lang="en-US" sz="2800" dirty="0" smtClean="0"/>
            <a:t>Assimilation</a:t>
          </a:r>
          <a:r>
            <a:rPr lang="ar-SA" sz="2800" dirty="0" smtClean="0"/>
            <a:t> التمثل </a:t>
          </a:r>
          <a:endParaRPr lang="en-US" sz="2800" dirty="0"/>
        </a:p>
      </dgm:t>
    </dgm:pt>
    <dgm:pt modelId="{9C1BC118-2F80-CB44-AFF2-14727784E3A9}" type="parTrans" cxnId="{96BCF0BE-DCCA-324A-9CCA-FC650ACDD930}">
      <dgm:prSet/>
      <dgm:spPr/>
      <dgm:t>
        <a:bodyPr/>
        <a:lstStyle/>
        <a:p>
          <a:endParaRPr lang="en-US"/>
        </a:p>
      </dgm:t>
    </dgm:pt>
    <dgm:pt modelId="{6C40736B-D0B1-2C42-AF56-B8F8F47DCDCC}" type="sibTrans" cxnId="{96BCF0BE-DCCA-324A-9CCA-FC650ACDD930}">
      <dgm:prSet/>
      <dgm:spPr/>
      <dgm:t>
        <a:bodyPr/>
        <a:lstStyle/>
        <a:p>
          <a:endParaRPr lang="en-US"/>
        </a:p>
      </dgm:t>
    </dgm:pt>
    <dgm:pt modelId="{E92A576B-D596-DC41-A755-99F57CA5D54E}">
      <dgm:prSet phldrT="[Text]" custT="1"/>
      <dgm:spPr/>
      <dgm:t>
        <a:bodyPr/>
        <a:lstStyle/>
        <a:p>
          <a:r>
            <a:rPr lang="en-US" sz="2400" dirty="0" smtClean="0"/>
            <a:t>Accommodation </a:t>
          </a:r>
          <a:r>
            <a:rPr lang="ar-SA" sz="2400" dirty="0" smtClean="0"/>
            <a:t> الاستيعاب </a:t>
          </a:r>
          <a:endParaRPr lang="en-US" sz="2400" dirty="0"/>
        </a:p>
      </dgm:t>
    </dgm:pt>
    <dgm:pt modelId="{90E0964A-2663-CA41-A0D8-5EE5387D2465}" type="parTrans" cxnId="{62AB16A2-698B-7445-894E-A383C65763CF}">
      <dgm:prSet/>
      <dgm:spPr/>
      <dgm:t>
        <a:bodyPr/>
        <a:lstStyle/>
        <a:p>
          <a:endParaRPr lang="en-US"/>
        </a:p>
      </dgm:t>
    </dgm:pt>
    <dgm:pt modelId="{23A72C0A-AC0E-B04F-B1C5-30BD8E6F5675}" type="sibTrans" cxnId="{62AB16A2-698B-7445-894E-A383C65763CF}">
      <dgm:prSet/>
      <dgm:spPr/>
      <dgm:t>
        <a:bodyPr/>
        <a:lstStyle/>
        <a:p>
          <a:endParaRPr lang="en-US"/>
        </a:p>
      </dgm:t>
    </dgm:pt>
    <dgm:pt modelId="{26AC1FFA-7069-F14A-9BB7-08648F8BB00A}">
      <dgm:prSet phldrT="[Text]"/>
      <dgm:spPr/>
      <dgm:t>
        <a:bodyPr/>
        <a:lstStyle/>
        <a:p>
          <a:r>
            <a:rPr lang="en-US" dirty="0" smtClean="0"/>
            <a:t>Adaptation </a:t>
          </a:r>
          <a:r>
            <a:rPr lang="ar-SA" dirty="0" smtClean="0"/>
            <a:t> التكيٌف </a:t>
          </a:r>
          <a:endParaRPr lang="en-US" dirty="0"/>
        </a:p>
      </dgm:t>
    </dgm:pt>
    <dgm:pt modelId="{87C2A708-C290-5B47-85B2-66844625AB50}" type="parTrans" cxnId="{275621D2-E8DD-0146-BECE-50D622D59C0A}">
      <dgm:prSet/>
      <dgm:spPr/>
      <dgm:t>
        <a:bodyPr/>
        <a:lstStyle/>
        <a:p>
          <a:endParaRPr lang="en-US"/>
        </a:p>
      </dgm:t>
    </dgm:pt>
    <dgm:pt modelId="{12A59A8C-5DC8-FD4C-AB2B-B3A19BBD90D9}" type="sibTrans" cxnId="{275621D2-E8DD-0146-BECE-50D622D59C0A}">
      <dgm:prSet/>
      <dgm:spPr/>
      <dgm:t>
        <a:bodyPr/>
        <a:lstStyle/>
        <a:p>
          <a:endParaRPr lang="en-US"/>
        </a:p>
      </dgm:t>
    </dgm:pt>
    <dgm:pt modelId="{12CA2C56-96EE-6240-A530-918E397F9B8E}" type="pres">
      <dgm:prSet presAssocID="{8B4A3408-A241-9348-A4BB-FFB4051E6D0D}" presName="Name0" presStyleCnt="0">
        <dgm:presLayoutVars>
          <dgm:dir/>
          <dgm:resizeHandles val="exact"/>
        </dgm:presLayoutVars>
      </dgm:prSet>
      <dgm:spPr/>
    </dgm:pt>
    <dgm:pt modelId="{ABF1A234-162B-1D4E-9FE2-4067303FC1CD}" type="pres">
      <dgm:prSet presAssocID="{8B4A3408-A241-9348-A4BB-FFB4051E6D0D}" presName="vNodes" presStyleCnt="0"/>
      <dgm:spPr/>
    </dgm:pt>
    <dgm:pt modelId="{E234A33A-37A9-5B4C-AD9C-D16369D6AC1A}" type="pres">
      <dgm:prSet presAssocID="{11449DBA-3234-F640-82D6-A111E2A33B73}" presName="node" presStyleLbl="node1" presStyleIdx="0" presStyleCnt="3" custScaleX="130013" custLinFactX="100000" custLinFactY="-5055" custLinFactNeighborX="18868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141AC-DD1F-9D44-BED7-02B93306BD96}" type="pres">
      <dgm:prSet presAssocID="{6C40736B-D0B1-2C42-AF56-B8F8F47DCDCC}" presName="spacerT" presStyleCnt="0"/>
      <dgm:spPr/>
    </dgm:pt>
    <dgm:pt modelId="{0A571FDD-4510-A54D-A556-6CA2A36A0D9F}" type="pres">
      <dgm:prSet presAssocID="{6C40736B-D0B1-2C42-AF56-B8F8F47DCDCC}" presName="sibTrans" presStyleLbl="sibTrans2D1" presStyleIdx="0" presStyleCnt="2" custLinFactX="200000" custLinFactNeighborX="230160" custLinFactNeighborY="-51892"/>
      <dgm:spPr/>
      <dgm:t>
        <a:bodyPr/>
        <a:lstStyle/>
        <a:p>
          <a:endParaRPr lang="en-US"/>
        </a:p>
      </dgm:t>
    </dgm:pt>
    <dgm:pt modelId="{63398572-5B44-1849-8669-06C27D416AF9}" type="pres">
      <dgm:prSet presAssocID="{6C40736B-D0B1-2C42-AF56-B8F8F47DCDCC}" presName="spacerB" presStyleCnt="0"/>
      <dgm:spPr/>
    </dgm:pt>
    <dgm:pt modelId="{6090F5DD-7F76-AF42-BD21-CB72D753A6B6}" type="pres">
      <dgm:prSet presAssocID="{E92A576B-D596-DC41-A755-99F57CA5D54E}" presName="node" presStyleLbl="node1" presStyleIdx="1" presStyleCnt="3" custScaleX="130013" custLinFactX="100000" custLinFactY="-1296" custLinFactNeighborX="18868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2E8FE-585B-9E4C-B1DD-21FE23C643CD}" type="pres">
      <dgm:prSet presAssocID="{8B4A3408-A241-9348-A4BB-FFB4051E6D0D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54AFBBE2-02F9-374C-8B65-271CAAFB4386}" type="pres">
      <dgm:prSet presAssocID="{8B4A3408-A241-9348-A4BB-FFB4051E6D0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281664A-6C24-7A4C-B77E-1ADFD20A3E7C}" type="pres">
      <dgm:prSet presAssocID="{8B4A3408-A241-9348-A4BB-FFB4051E6D0D}" presName="lastNode" presStyleLbl="node1" presStyleIdx="2" presStyleCnt="3" custScaleX="80000" custScaleY="67554" custLinFactX="-48882" custLinFactNeighborX="-100000" custLinFactNeighborY="2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3D3F78-5CDB-4074-9CC5-6EBB7D6AA011}" type="presOf" srcId="{26AC1FFA-7069-F14A-9BB7-08648F8BB00A}" destId="{E281664A-6C24-7A4C-B77E-1ADFD20A3E7C}" srcOrd="0" destOrd="0" presId="urn:microsoft.com/office/officeart/2005/8/layout/equation2"/>
    <dgm:cxn modelId="{C7E691E8-9088-41D8-80C4-CE148C821BC9}" type="presOf" srcId="{23A72C0A-AC0E-B04F-B1C5-30BD8E6F5675}" destId="{54AFBBE2-02F9-374C-8B65-271CAAFB4386}" srcOrd="1" destOrd="0" presId="urn:microsoft.com/office/officeart/2005/8/layout/equation2"/>
    <dgm:cxn modelId="{E2B865F3-8821-4B24-8630-334203A11BE1}" type="presOf" srcId="{6C40736B-D0B1-2C42-AF56-B8F8F47DCDCC}" destId="{0A571FDD-4510-A54D-A556-6CA2A36A0D9F}" srcOrd="0" destOrd="0" presId="urn:microsoft.com/office/officeart/2005/8/layout/equation2"/>
    <dgm:cxn modelId="{275621D2-E8DD-0146-BECE-50D622D59C0A}" srcId="{8B4A3408-A241-9348-A4BB-FFB4051E6D0D}" destId="{26AC1FFA-7069-F14A-9BB7-08648F8BB00A}" srcOrd="2" destOrd="0" parTransId="{87C2A708-C290-5B47-85B2-66844625AB50}" sibTransId="{12A59A8C-5DC8-FD4C-AB2B-B3A19BBD90D9}"/>
    <dgm:cxn modelId="{E302ED37-5065-45FB-BBD7-F128F6D1556B}" type="presOf" srcId="{11449DBA-3234-F640-82D6-A111E2A33B73}" destId="{E234A33A-37A9-5B4C-AD9C-D16369D6AC1A}" srcOrd="0" destOrd="0" presId="urn:microsoft.com/office/officeart/2005/8/layout/equation2"/>
    <dgm:cxn modelId="{62AB16A2-698B-7445-894E-A383C65763CF}" srcId="{8B4A3408-A241-9348-A4BB-FFB4051E6D0D}" destId="{E92A576B-D596-DC41-A755-99F57CA5D54E}" srcOrd="1" destOrd="0" parTransId="{90E0964A-2663-CA41-A0D8-5EE5387D2465}" sibTransId="{23A72C0A-AC0E-B04F-B1C5-30BD8E6F5675}"/>
    <dgm:cxn modelId="{0ED011C2-4FA8-4318-9F7F-5E9548FC3A44}" type="presOf" srcId="{8B4A3408-A241-9348-A4BB-FFB4051E6D0D}" destId="{12CA2C56-96EE-6240-A530-918E397F9B8E}" srcOrd="0" destOrd="0" presId="urn:microsoft.com/office/officeart/2005/8/layout/equation2"/>
    <dgm:cxn modelId="{2DEF0F3A-E148-4A7C-BDA5-F02CDF5DF5D0}" type="presOf" srcId="{E92A576B-D596-DC41-A755-99F57CA5D54E}" destId="{6090F5DD-7F76-AF42-BD21-CB72D753A6B6}" srcOrd="0" destOrd="0" presId="urn:microsoft.com/office/officeart/2005/8/layout/equation2"/>
    <dgm:cxn modelId="{96BCF0BE-DCCA-324A-9CCA-FC650ACDD930}" srcId="{8B4A3408-A241-9348-A4BB-FFB4051E6D0D}" destId="{11449DBA-3234-F640-82D6-A111E2A33B73}" srcOrd="0" destOrd="0" parTransId="{9C1BC118-2F80-CB44-AFF2-14727784E3A9}" sibTransId="{6C40736B-D0B1-2C42-AF56-B8F8F47DCDCC}"/>
    <dgm:cxn modelId="{463D0517-1970-4D52-B88F-A5D32ED297F7}" type="presOf" srcId="{23A72C0A-AC0E-B04F-B1C5-30BD8E6F5675}" destId="{57C2E8FE-585B-9E4C-B1DD-21FE23C643CD}" srcOrd="0" destOrd="0" presId="urn:microsoft.com/office/officeart/2005/8/layout/equation2"/>
    <dgm:cxn modelId="{DEADA2C2-448A-4A51-BD87-637D809701FB}" type="presParOf" srcId="{12CA2C56-96EE-6240-A530-918E397F9B8E}" destId="{ABF1A234-162B-1D4E-9FE2-4067303FC1CD}" srcOrd="0" destOrd="0" presId="urn:microsoft.com/office/officeart/2005/8/layout/equation2"/>
    <dgm:cxn modelId="{1F473E65-2116-45FF-AC48-36B92862533D}" type="presParOf" srcId="{ABF1A234-162B-1D4E-9FE2-4067303FC1CD}" destId="{E234A33A-37A9-5B4C-AD9C-D16369D6AC1A}" srcOrd="0" destOrd="0" presId="urn:microsoft.com/office/officeart/2005/8/layout/equation2"/>
    <dgm:cxn modelId="{F40877FD-CF7F-4495-8176-20D9C53BC000}" type="presParOf" srcId="{ABF1A234-162B-1D4E-9FE2-4067303FC1CD}" destId="{201141AC-DD1F-9D44-BED7-02B93306BD96}" srcOrd="1" destOrd="0" presId="urn:microsoft.com/office/officeart/2005/8/layout/equation2"/>
    <dgm:cxn modelId="{A3A5D32D-FEF8-430A-8D03-3A354BB66963}" type="presParOf" srcId="{ABF1A234-162B-1D4E-9FE2-4067303FC1CD}" destId="{0A571FDD-4510-A54D-A556-6CA2A36A0D9F}" srcOrd="2" destOrd="0" presId="urn:microsoft.com/office/officeart/2005/8/layout/equation2"/>
    <dgm:cxn modelId="{8731B417-E3A3-44E3-872B-DDEE77FAC6B6}" type="presParOf" srcId="{ABF1A234-162B-1D4E-9FE2-4067303FC1CD}" destId="{63398572-5B44-1849-8669-06C27D416AF9}" srcOrd="3" destOrd="0" presId="urn:microsoft.com/office/officeart/2005/8/layout/equation2"/>
    <dgm:cxn modelId="{A66BD6C6-6432-406B-A7D0-A8D470CC94B3}" type="presParOf" srcId="{ABF1A234-162B-1D4E-9FE2-4067303FC1CD}" destId="{6090F5DD-7F76-AF42-BD21-CB72D753A6B6}" srcOrd="4" destOrd="0" presId="urn:microsoft.com/office/officeart/2005/8/layout/equation2"/>
    <dgm:cxn modelId="{0D1B5F03-ECDC-4A3A-8DB6-A9A62D4CACAA}" type="presParOf" srcId="{12CA2C56-96EE-6240-A530-918E397F9B8E}" destId="{57C2E8FE-585B-9E4C-B1DD-21FE23C643CD}" srcOrd="1" destOrd="0" presId="urn:microsoft.com/office/officeart/2005/8/layout/equation2"/>
    <dgm:cxn modelId="{BD97E289-2038-4705-98F9-DDA545407387}" type="presParOf" srcId="{57C2E8FE-585B-9E4C-B1DD-21FE23C643CD}" destId="{54AFBBE2-02F9-374C-8B65-271CAAFB4386}" srcOrd="0" destOrd="0" presId="urn:microsoft.com/office/officeart/2005/8/layout/equation2"/>
    <dgm:cxn modelId="{BA23F128-944C-464B-A731-92AADEE2CE40}" type="presParOf" srcId="{12CA2C56-96EE-6240-A530-918E397F9B8E}" destId="{E281664A-6C24-7A4C-B77E-1ADFD20A3E7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3E1EC-A238-4BB0-8230-DD9B5A672476}">
      <dsp:nvSpPr>
        <dsp:cNvPr id="0" name=""/>
        <dsp:cNvSpPr/>
      </dsp:nvSpPr>
      <dsp:spPr>
        <a:xfrm>
          <a:off x="345814" y="191814"/>
          <a:ext cx="2860000" cy="2860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Organization</a:t>
          </a:r>
          <a:r>
            <a:rPr lang="ar-SA" sz="2400" kern="1200" dirty="0" smtClean="0"/>
            <a:t> التنظيم </a:t>
          </a:r>
          <a:endParaRPr lang="en-US" sz="2400" kern="1200" dirty="0"/>
        </a:p>
      </dsp:txBody>
      <dsp:txXfrm>
        <a:off x="764651" y="610651"/>
        <a:ext cx="2022326" cy="2022326"/>
      </dsp:txXfrm>
    </dsp:sp>
    <dsp:sp modelId="{2FA36A29-7E03-4C8D-867A-E0CC7A936C8C}">
      <dsp:nvSpPr>
        <dsp:cNvPr id="0" name=""/>
        <dsp:cNvSpPr/>
      </dsp:nvSpPr>
      <dsp:spPr>
        <a:xfrm rot="171939">
          <a:off x="4098398" y="1309525"/>
          <a:ext cx="2160578" cy="965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098579" y="1495336"/>
        <a:ext cx="1871003" cy="579150"/>
      </dsp:txXfrm>
    </dsp:sp>
    <dsp:sp modelId="{2AC75721-86DD-424C-9131-76D830CFE4B4}">
      <dsp:nvSpPr>
        <dsp:cNvPr id="0" name=""/>
        <dsp:cNvSpPr/>
      </dsp:nvSpPr>
      <dsp:spPr>
        <a:xfrm>
          <a:off x="7273703" y="538601"/>
          <a:ext cx="2860000" cy="2860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Equilibration/ Disequilibrium</a:t>
          </a:r>
          <a:r>
            <a:rPr lang="ar-SA" sz="2400" kern="1200" dirty="0" smtClean="0"/>
            <a:t> التوازن </a:t>
          </a:r>
          <a:endParaRPr lang="en-US" sz="2400" kern="1200" dirty="0"/>
        </a:p>
      </dsp:txBody>
      <dsp:txXfrm>
        <a:off x="7692540" y="957438"/>
        <a:ext cx="2022326" cy="2022326"/>
      </dsp:txXfrm>
    </dsp:sp>
    <dsp:sp modelId="{721AE8E3-A866-47C2-9576-24E767D8C211}">
      <dsp:nvSpPr>
        <dsp:cNvPr id="0" name=""/>
        <dsp:cNvSpPr/>
      </dsp:nvSpPr>
      <dsp:spPr>
        <a:xfrm rot="702913">
          <a:off x="7033699" y="1279983"/>
          <a:ext cx="179049" cy="965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7034258" y="1467580"/>
        <a:ext cx="125334" cy="579150"/>
      </dsp:txXfrm>
    </dsp:sp>
    <dsp:sp modelId="{98A83608-AB6C-43F7-AA0A-9BC1661F447C}">
      <dsp:nvSpPr>
        <dsp:cNvPr id="0" name=""/>
        <dsp:cNvSpPr/>
      </dsp:nvSpPr>
      <dsp:spPr>
        <a:xfrm>
          <a:off x="4101787" y="67186"/>
          <a:ext cx="2860000" cy="2976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Adaptation</a:t>
          </a:r>
          <a:r>
            <a:rPr lang="ar-SA" sz="2400" kern="1200" dirty="0" smtClean="0"/>
            <a:t> التكيف </a:t>
          </a:r>
          <a:endParaRPr lang="en-US" sz="2400" kern="1200" dirty="0"/>
        </a:p>
      </dsp:txBody>
      <dsp:txXfrm>
        <a:off x="4520624" y="503011"/>
        <a:ext cx="2022326" cy="2104352"/>
      </dsp:txXfrm>
    </dsp:sp>
    <dsp:sp modelId="{536EF2F6-9773-41C9-A148-141B2C6E64F5}">
      <dsp:nvSpPr>
        <dsp:cNvPr id="0" name=""/>
        <dsp:cNvSpPr/>
      </dsp:nvSpPr>
      <dsp:spPr>
        <a:xfrm rot="85834">
          <a:off x="3429653" y="1105637"/>
          <a:ext cx="475169" cy="965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429675" y="1296908"/>
        <a:ext cx="332618" cy="579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4A33A-37A9-5B4C-AD9C-D16369D6AC1A}">
      <dsp:nvSpPr>
        <dsp:cNvPr id="0" name=""/>
        <dsp:cNvSpPr/>
      </dsp:nvSpPr>
      <dsp:spPr>
        <a:xfrm>
          <a:off x="7167654" y="0"/>
          <a:ext cx="3038824" cy="23373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Assimilation</a:t>
          </a:r>
          <a:r>
            <a:rPr lang="ar-SA" sz="2800" kern="1200" dirty="0" smtClean="0"/>
            <a:t> التمثل </a:t>
          </a:r>
          <a:endParaRPr lang="en-US" sz="2800" kern="1200" dirty="0"/>
        </a:p>
      </dsp:txBody>
      <dsp:txXfrm>
        <a:off x="7612679" y="342293"/>
        <a:ext cx="2148774" cy="1652737"/>
      </dsp:txXfrm>
    </dsp:sp>
    <dsp:sp modelId="{0A571FDD-4510-A54D-A556-6CA2A36A0D9F}">
      <dsp:nvSpPr>
        <dsp:cNvPr id="0" name=""/>
        <dsp:cNvSpPr/>
      </dsp:nvSpPr>
      <dsp:spPr>
        <a:xfrm>
          <a:off x="7685813" y="2429284"/>
          <a:ext cx="1355647" cy="1355647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7865504" y="2947683"/>
        <a:ext cx="996265" cy="318849"/>
      </dsp:txXfrm>
    </dsp:sp>
    <dsp:sp modelId="{6090F5DD-7F76-AF42-BD21-CB72D753A6B6}">
      <dsp:nvSpPr>
        <dsp:cNvPr id="0" name=""/>
        <dsp:cNvSpPr/>
      </dsp:nvSpPr>
      <dsp:spPr>
        <a:xfrm>
          <a:off x="7167654" y="3853127"/>
          <a:ext cx="3038824" cy="2337323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Accommodation </a:t>
          </a:r>
          <a:r>
            <a:rPr lang="ar-SA" sz="2400" kern="1200" dirty="0" smtClean="0"/>
            <a:t> الاستيعاب </a:t>
          </a:r>
          <a:endParaRPr lang="en-US" sz="2400" kern="1200" dirty="0"/>
        </a:p>
      </dsp:txBody>
      <dsp:txXfrm>
        <a:off x="7612679" y="4195420"/>
        <a:ext cx="2148774" cy="1652737"/>
      </dsp:txXfrm>
    </dsp:sp>
    <dsp:sp modelId="{57C2E8FE-585B-9E4C-B1DD-21FE23C643CD}">
      <dsp:nvSpPr>
        <dsp:cNvPr id="0" name=""/>
        <dsp:cNvSpPr/>
      </dsp:nvSpPr>
      <dsp:spPr>
        <a:xfrm rot="21341639">
          <a:off x="3271627" y="2834364"/>
          <a:ext cx="1576790" cy="869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3271995" y="3018054"/>
        <a:ext cx="1315945" cy="521690"/>
      </dsp:txXfrm>
    </dsp:sp>
    <dsp:sp modelId="{E281664A-6C24-7A4C-B77E-1ADFD20A3E7C}">
      <dsp:nvSpPr>
        <dsp:cNvPr id="0" name=""/>
        <dsp:cNvSpPr/>
      </dsp:nvSpPr>
      <dsp:spPr>
        <a:xfrm>
          <a:off x="1766534" y="1722048"/>
          <a:ext cx="3739717" cy="315791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Adaptation </a:t>
          </a:r>
          <a:r>
            <a:rPr lang="ar-SA" sz="3900" kern="1200" dirty="0" smtClean="0"/>
            <a:t> التكيٌف </a:t>
          </a:r>
          <a:endParaRPr lang="en-US" sz="3900" kern="1200" dirty="0"/>
        </a:p>
      </dsp:txBody>
      <dsp:txXfrm>
        <a:off x="2314203" y="2184513"/>
        <a:ext cx="2644379" cy="2232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81790-9A49-4FFC-AAE9-31344EF8AD09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3B9C0-2A35-4B37-BB0B-0ED5B46A3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2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3B9C0-2A35-4B37-BB0B-0ED5B46A3A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5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8BD4F-297F-2445-A6FB-678F2D0EAE85}" type="slidenum">
              <a:rPr lang="en-US"/>
              <a:pPr/>
              <a:t>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0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984A7-7345-5E44-AC27-2EF8453B8FD5}" type="slidenum">
              <a:rPr lang="en-US"/>
              <a:pPr/>
              <a:t>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4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703BF-9C14-BF4A-9313-F38B0FD9823D}" type="slidenum">
              <a:rPr lang="en-US"/>
              <a:pPr/>
              <a:t>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3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C4DA4-ED64-AB4C-B228-B260C2C1A953}" type="slidenum">
              <a:rPr lang="en-US"/>
              <a:pPr/>
              <a:t>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60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A54F2-0165-854A-B890-4D4D0AE060E6}" type="slidenum">
              <a:rPr lang="en-US"/>
              <a:pPr/>
              <a:t>17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68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1DA57-5CCD-6444-91B8-EF1D2D7F3F61}" type="slidenum">
              <a:rPr lang="en-US"/>
              <a:pPr/>
              <a:t>18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27D0-6C51-4AA9-97D2-218A041F5A0D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4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DB9C-A817-4E06-866B-A952C622C1F2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7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84A6-8EA5-45BC-A624-8A6AA32DF3C3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56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DB89-84D7-4C10-9912-C424ADDC603C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D1F26-4592-C44D-889F-97ACACD6F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9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BAB5-169F-49DB-BA3A-A10E52A4B437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B838-C3CE-4949-95C8-4919B9AE5BD2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3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47BD-0E4C-4D3B-8EC6-15363643D89B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6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3E11-F7DC-4018-8973-F8C6932F8B52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B15E-B669-4488-A57A-C2685F4F0011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978C-11AB-4BD7-83BB-A52795D4B8A9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0553-1B27-4B8A-86E5-3424247854A0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C23-FDE3-4E69-BE0E-5742268234F4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5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A68E1-CA77-47E0-850B-6C3C978C4767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1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0066"/>
                </a:solidFill>
              </a:rPr>
              <a:t>Piaget’s Theory of  Cognitive Development</a:t>
            </a:r>
            <a:r>
              <a:rPr lang="ar-SA" i="1" dirty="0" smtClean="0">
                <a:solidFill>
                  <a:srgbClr val="000066"/>
                </a:solidFill>
              </a:rPr>
              <a:t/>
            </a:r>
            <a:br>
              <a:rPr lang="ar-SA" i="1" dirty="0" smtClean="0">
                <a:solidFill>
                  <a:srgbClr val="000066"/>
                </a:solidFill>
              </a:rPr>
            </a:br>
            <a:r>
              <a:rPr lang="ar-SA" i="1" dirty="0" smtClean="0">
                <a:solidFill>
                  <a:srgbClr val="000066"/>
                </a:solidFill>
              </a:rPr>
              <a:t>نظرية جان بياجيه في النمو المعرفي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08861"/>
            <a:ext cx="9144000" cy="1655762"/>
          </a:xfrm>
        </p:spPr>
        <p:txBody>
          <a:bodyPr>
            <a:normAutofit/>
          </a:bodyPr>
          <a:lstStyle/>
          <a:p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</a:rPr>
              <a:t>موريس بقلة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272D-2AD7-4CA6-BC61-481CD15F988E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Conservation Task: Liquids 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2438401" y="1735138"/>
            <a:ext cx="7313613" cy="3675062"/>
          </a:xfrm>
        </p:spPr>
        <p:txBody>
          <a:bodyPr/>
          <a:lstStyle/>
          <a:p>
            <a:endParaRPr lang="en-US"/>
          </a:p>
        </p:txBody>
      </p:sp>
      <p:pic>
        <p:nvPicPr>
          <p:cNvPr id="962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0" y="1735138"/>
            <a:ext cx="6350000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1" name="TextBox 4"/>
          <p:cNvSpPr txBox="1">
            <a:spLocks noChangeArrowheads="1"/>
          </p:cNvSpPr>
          <p:nvPr/>
        </p:nvSpPr>
        <p:spPr bwMode="auto">
          <a:xfrm>
            <a:off x="1524000" y="35052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6-7 years </a:t>
            </a:r>
          </a:p>
        </p:txBody>
      </p:sp>
      <p:sp>
        <p:nvSpPr>
          <p:cNvPr id="96262" name="TextBox 5"/>
          <p:cNvSpPr txBox="1">
            <a:spLocks noChangeArrowheads="1"/>
          </p:cNvSpPr>
          <p:nvPr/>
        </p:nvSpPr>
        <p:spPr bwMode="auto">
          <a:xfrm>
            <a:off x="3276600" y="5651501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Is there the same amount of water in each glass?</a:t>
            </a:r>
          </a:p>
        </p:txBody>
      </p:sp>
      <p:sp>
        <p:nvSpPr>
          <p:cNvPr id="96263" name="TextBox 6"/>
          <p:cNvSpPr txBox="1">
            <a:spLocks noChangeArrowheads="1"/>
          </p:cNvSpPr>
          <p:nvPr/>
        </p:nvSpPr>
        <p:spPr bwMode="auto">
          <a:xfrm>
            <a:off x="6248401" y="5651501"/>
            <a:ext cx="3503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Now is there the same amount of water in each glass, or does one have more?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F2AC-D1D2-4238-9647-A7A4B7A31877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7588" y="533400"/>
            <a:ext cx="7694612" cy="1143000"/>
          </a:xfrm>
        </p:spPr>
        <p:txBody>
          <a:bodyPr/>
          <a:lstStyle/>
          <a:p>
            <a:pPr defTabSz="1019175"/>
            <a:r>
              <a:rPr lang="en-US"/>
              <a:t>Centration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7588" y="1905000"/>
            <a:ext cx="7696200" cy="4038600"/>
          </a:xfrm>
        </p:spPr>
        <p:txBody>
          <a:bodyPr/>
          <a:lstStyle/>
          <a:p>
            <a:pPr marL="382588" indent="-382588" defTabSz="1019175"/>
            <a:endParaRPr lang="en-US"/>
          </a:p>
        </p:txBody>
      </p:sp>
      <p:pic>
        <p:nvPicPr>
          <p:cNvPr id="54277" name="Picture 4" descr="education_psych_trans_Page_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9CAB-1442-4EC1-8783-E677460F186C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Egocentrism </a:t>
            </a:r>
            <a:r>
              <a:rPr lang="ar-SA" dirty="0" smtClean="0"/>
              <a:t>التمركز حول الذات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CE8C-2F3B-42CF-AAC8-F97A3C4F2CA6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6" y="194830"/>
            <a:ext cx="3263503" cy="6663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72" y="194830"/>
            <a:ext cx="3692237" cy="6572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7" y="194830"/>
            <a:ext cx="4572000" cy="64969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B75A-38D2-4A6B-BB69-408E30ED7F6F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8" y="365126"/>
            <a:ext cx="3250073" cy="6378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36" y="365125"/>
            <a:ext cx="4197928" cy="6492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92" y="467591"/>
            <a:ext cx="4094018" cy="67555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3406-CD0E-4F71-A557-0BF58292588F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8" y="365126"/>
            <a:ext cx="3250073" cy="6378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36" y="365125"/>
            <a:ext cx="4197928" cy="6492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92" y="467591"/>
            <a:ext cx="4094018" cy="67555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609B-D837-481F-88BF-5AF1C0D3B09B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9121" y="407615"/>
            <a:ext cx="3641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Imaginative play </a:t>
            </a:r>
            <a:r>
              <a:rPr lang="ar-SA" dirty="0" smtClean="0"/>
              <a:t>الاحيائية واللعب التخيلي  </a:t>
            </a:r>
          </a:p>
        </p:txBody>
      </p:sp>
      <p:pic>
        <p:nvPicPr>
          <p:cNvPr id="1026" name="Picture 2" descr="Image result for imagination 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5" y="1132609"/>
            <a:ext cx="302375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magination 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92" y="1205345"/>
            <a:ext cx="2743201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magination pl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66" y="1205345"/>
            <a:ext cx="2857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magination p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4" y="3708544"/>
            <a:ext cx="2940626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imagination pl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92" y="3708544"/>
            <a:ext cx="3033857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imagination pl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64" y="3708544"/>
            <a:ext cx="3286702" cy="19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17B4-7092-425B-89D7-CAE439203BE3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319" y="614363"/>
            <a:ext cx="6210300" cy="889000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pPr eaLnBrk="1" hangingPunct="1"/>
            <a:r>
              <a:rPr lang="en-US" sz="4000" i="1" dirty="0">
                <a:solidFill>
                  <a:srgbClr val="000066"/>
                </a:solidFill>
              </a:rPr>
              <a:t>Concrete Operational Stage: 7–11 </a:t>
            </a:r>
            <a:r>
              <a:rPr lang="en-US" sz="4000" i="1" dirty="0" smtClean="0">
                <a:solidFill>
                  <a:srgbClr val="000066"/>
                </a:solidFill>
              </a:rPr>
              <a:t>years </a:t>
            </a:r>
            <a:r>
              <a:rPr lang="ar-SA" sz="4000" i="1" dirty="0" smtClean="0">
                <a:solidFill>
                  <a:srgbClr val="000066"/>
                </a:solidFill>
              </a:rPr>
              <a:t>مرحلة العمليات المادية </a:t>
            </a:r>
            <a:endParaRPr lang="en-US" sz="4000" i="1" dirty="0">
              <a:solidFill>
                <a:srgbClr val="000066"/>
              </a:solidFill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16367" y="2548078"/>
            <a:ext cx="7779761" cy="4060825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/>
            <a:r>
              <a:rPr lang="en-US" sz="3200" dirty="0"/>
              <a:t>“</a:t>
            </a:r>
            <a:r>
              <a:rPr lang="en-US" sz="3400" dirty="0"/>
              <a:t>Hands on” </a:t>
            </a:r>
            <a:r>
              <a:rPr lang="en-US" sz="3400" dirty="0" smtClean="0"/>
              <a:t>thinking</a:t>
            </a:r>
            <a:r>
              <a:rPr lang="ar-SA" sz="3400" dirty="0" smtClean="0"/>
              <a:t> التفكير المادي المحسوس </a:t>
            </a:r>
            <a:endParaRPr lang="en-US" sz="3400" dirty="0"/>
          </a:p>
          <a:p>
            <a:pPr eaLnBrk="1" hangingPunct="1"/>
            <a:r>
              <a:rPr lang="en-US" sz="3400" dirty="0" smtClean="0"/>
              <a:t>Identity</a:t>
            </a:r>
            <a:r>
              <a:rPr lang="ar-SA" sz="3400" dirty="0" smtClean="0"/>
              <a:t> تبدأ الهوية بالتشكل  </a:t>
            </a:r>
            <a:endParaRPr lang="en-US" sz="3400" dirty="0"/>
          </a:p>
          <a:p>
            <a:pPr eaLnBrk="1" hangingPunct="1"/>
            <a:r>
              <a:rPr lang="en-US" sz="3400" dirty="0" smtClean="0"/>
              <a:t>Conservation </a:t>
            </a:r>
            <a:r>
              <a:rPr lang="ar-SA" sz="3400" dirty="0" smtClean="0"/>
              <a:t>الثبات والاحتفاظ </a:t>
            </a:r>
            <a:endParaRPr lang="en-US" sz="3400" dirty="0"/>
          </a:p>
          <a:p>
            <a:pPr eaLnBrk="1" hangingPunct="1"/>
            <a:r>
              <a:rPr lang="en-US" sz="3400" dirty="0" smtClean="0"/>
              <a:t>Reversibility</a:t>
            </a:r>
            <a:r>
              <a:rPr lang="ar-SA" sz="3400" dirty="0" smtClean="0"/>
              <a:t> القابلية العكسية </a:t>
            </a:r>
            <a:endParaRPr lang="en-US" sz="3400" dirty="0"/>
          </a:p>
          <a:p>
            <a:pPr eaLnBrk="1" hangingPunct="1"/>
            <a:r>
              <a:rPr lang="en-US" sz="3400" dirty="0" smtClean="0"/>
              <a:t>Classification</a:t>
            </a:r>
            <a:r>
              <a:rPr lang="ar-SA" sz="3400" dirty="0" smtClean="0"/>
              <a:t> التصنيف على اكثر من بعد </a:t>
            </a:r>
            <a:endParaRPr lang="en-US" sz="3400" dirty="0"/>
          </a:p>
          <a:p>
            <a:pPr eaLnBrk="1" hangingPunct="1"/>
            <a:r>
              <a:rPr lang="ar-SA" sz="3400" dirty="0" smtClean="0"/>
              <a:t>غير قادر على ادراك المغالطات المنطقية </a:t>
            </a:r>
            <a:endParaRPr lang="en-US" sz="3400" dirty="0"/>
          </a:p>
        </p:txBody>
      </p:sp>
      <p:pic>
        <p:nvPicPr>
          <p:cNvPr id="2050" name="Picture 2" descr="Image result for 10 year chi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3" y="193666"/>
            <a:ext cx="2316964" cy="2440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10 year gi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024" y="322729"/>
            <a:ext cx="2424540" cy="2609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08506-C4E9-47F6-89C6-4AC5EA4896A9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D1F26-4592-C44D-889F-97ACACD6F1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3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038" y="674689"/>
            <a:ext cx="6781800" cy="911225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pPr algn="ctr" eaLnBrk="1" hangingPunct="1"/>
            <a:r>
              <a:rPr lang="en-US" sz="3700" b="1" i="1" dirty="0">
                <a:solidFill>
                  <a:srgbClr val="000066"/>
                </a:solidFill>
              </a:rPr>
              <a:t>Formal Operational Stage:  11 years to adult</a:t>
            </a:r>
            <a:endParaRPr lang="en-US" i="1" dirty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2893" y="1682244"/>
            <a:ext cx="7132320" cy="4674106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marL="0" indent="0">
              <a:buNone/>
            </a:pPr>
            <a:r>
              <a:rPr lang="en-US" sz="2900" dirty="0" smtClean="0"/>
              <a:t>Hypothetical-deductive reasoning</a:t>
            </a:r>
            <a:endParaRPr lang="ar-SA" sz="2900" dirty="0" smtClean="0"/>
          </a:p>
          <a:p>
            <a:pPr marL="0" indent="0">
              <a:buNone/>
            </a:pPr>
            <a:r>
              <a:rPr lang="ar-SA" sz="2900" dirty="0" smtClean="0"/>
              <a:t>التفكير المبني على الافتراضات والتفكير الاستنتاجي </a:t>
            </a:r>
            <a:endParaRPr lang="en-US" sz="2900" dirty="0"/>
          </a:p>
          <a:p>
            <a:pPr eaLnBrk="1" hangingPunct="1"/>
            <a:r>
              <a:rPr lang="en-US" sz="2900" dirty="0"/>
              <a:t>Abstract </a:t>
            </a:r>
            <a:r>
              <a:rPr lang="en-US" sz="2900" dirty="0" smtClean="0"/>
              <a:t>thinking </a:t>
            </a:r>
            <a:r>
              <a:rPr lang="ar-SA" sz="2900" dirty="0" smtClean="0"/>
              <a:t>التفكير المجرد </a:t>
            </a:r>
            <a:endParaRPr lang="en-US" sz="2900" dirty="0"/>
          </a:p>
          <a:p>
            <a:pPr eaLnBrk="1" hangingPunct="1"/>
            <a:r>
              <a:rPr lang="en-US" sz="2900" dirty="0"/>
              <a:t>“Scientific” </a:t>
            </a:r>
            <a:r>
              <a:rPr lang="en-US" sz="2900" dirty="0" smtClean="0"/>
              <a:t>reasoning</a:t>
            </a:r>
            <a:r>
              <a:rPr lang="ar-SA" sz="2900" dirty="0" smtClean="0"/>
              <a:t> التفكير العلمي </a:t>
            </a:r>
            <a:endParaRPr lang="en-US" sz="2900" dirty="0"/>
          </a:p>
          <a:p>
            <a:pPr eaLnBrk="1" hangingPunct="1"/>
            <a:r>
              <a:rPr lang="en-US" sz="2900" dirty="0" smtClean="0"/>
              <a:t>Not </a:t>
            </a:r>
            <a:r>
              <a:rPr lang="en-US" sz="2900" dirty="0"/>
              <a:t>all individuals reach this stage</a:t>
            </a:r>
          </a:p>
          <a:p>
            <a:pPr eaLnBrk="1" hangingPunct="1"/>
            <a:endParaRPr lang="en-US" sz="2900" dirty="0"/>
          </a:p>
          <a:p>
            <a:pPr eaLnBrk="1" hangingPunct="1"/>
            <a:endParaRPr lang="en-US" sz="2300" dirty="0"/>
          </a:p>
        </p:txBody>
      </p:sp>
      <p:pic>
        <p:nvPicPr>
          <p:cNvPr id="59397" name="Picture 4" descr="MPj040161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2413" y="2477995"/>
            <a:ext cx="21685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Image result for concrete operational st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33" y="4327489"/>
            <a:ext cx="5350605" cy="202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F3558A-7135-4B8D-9E1B-E51B2B93A1CC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D1F26-4592-C44D-889F-97ACACD6F1E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94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1239" y="425450"/>
            <a:ext cx="6651625" cy="10668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algn="ctr" eaLnBrk="1" hangingPunct="1"/>
            <a:r>
              <a:rPr lang="ar-SA" sz="4000" i="1" dirty="0" smtClean="0">
                <a:solidFill>
                  <a:srgbClr val="000066"/>
                </a:solidFill>
              </a:rPr>
              <a:t>منظومة العمليات المعرفية</a:t>
            </a:r>
            <a:endParaRPr lang="en-US" sz="4000" i="1" dirty="0">
              <a:solidFill>
                <a:srgbClr val="000066"/>
              </a:solidFill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1438" y="1936750"/>
            <a:ext cx="7226300" cy="3856038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marL="0" indent="0" eaLnBrk="1" hangingPunct="1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Organization</a:t>
            </a:r>
            <a:r>
              <a:rPr lang="ar-SA" sz="3400" dirty="0" smtClean="0"/>
              <a:t> التنظيم </a:t>
            </a:r>
            <a:endParaRPr lang="en-US" sz="3400" dirty="0"/>
          </a:p>
          <a:p>
            <a:pPr lvl="1" eaLnBrk="1" hangingPunct="1"/>
            <a:r>
              <a:rPr lang="en-US" sz="3400" dirty="0"/>
              <a:t>Schemes / </a:t>
            </a:r>
            <a:r>
              <a:rPr lang="en-US" sz="3400" dirty="0" smtClean="0"/>
              <a:t>schema</a:t>
            </a:r>
            <a:r>
              <a:rPr lang="ar-SA" sz="3400" dirty="0" smtClean="0"/>
              <a:t> المخططات المعرفية </a:t>
            </a:r>
            <a:endParaRPr lang="en-US" sz="3400" dirty="0"/>
          </a:p>
          <a:p>
            <a:pPr marL="0" indent="0" eaLnBrk="1" hangingPunct="1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Adaptation</a:t>
            </a:r>
            <a:r>
              <a:rPr lang="ar-SA" sz="3400" dirty="0" smtClean="0"/>
              <a:t> التكيف </a:t>
            </a:r>
            <a:endParaRPr lang="en-US" sz="3400" dirty="0"/>
          </a:p>
          <a:p>
            <a:pPr lvl="1" eaLnBrk="1" hangingPunct="1"/>
            <a:r>
              <a:rPr lang="en-US" sz="3400" dirty="0" smtClean="0"/>
              <a:t>Assimilation</a:t>
            </a:r>
            <a:r>
              <a:rPr lang="ar-SA" sz="3400" dirty="0" smtClean="0"/>
              <a:t> التمثل</a:t>
            </a:r>
            <a:endParaRPr lang="en-US" sz="3400" dirty="0"/>
          </a:p>
          <a:p>
            <a:pPr lvl="1"/>
            <a:r>
              <a:rPr lang="en-US" sz="3400" dirty="0" smtClean="0"/>
              <a:t>Accommodation</a:t>
            </a:r>
            <a:r>
              <a:rPr lang="ar-SA" sz="3400" dirty="0"/>
              <a:t> </a:t>
            </a:r>
            <a:r>
              <a:rPr lang="ar-SA" sz="3400" dirty="0" smtClean="0"/>
              <a:t>الموائمة او الاستيعاب</a:t>
            </a:r>
            <a:endParaRPr lang="en-US" sz="3400" dirty="0"/>
          </a:p>
          <a:p>
            <a:pPr marL="0" indent="0" eaLnBrk="1" hangingPunct="1">
              <a:buNone/>
            </a:pPr>
            <a:r>
              <a:rPr lang="en-US" sz="3400" dirty="0">
                <a:solidFill>
                  <a:srgbClr val="FF0000"/>
                </a:solidFill>
              </a:rPr>
              <a:t>Equilibration</a:t>
            </a:r>
            <a:r>
              <a:rPr lang="en-US" sz="3400" dirty="0"/>
              <a:t>/ </a:t>
            </a:r>
            <a:r>
              <a:rPr lang="en-US" sz="3400" dirty="0" smtClean="0"/>
              <a:t>Disequilibrium</a:t>
            </a:r>
            <a:r>
              <a:rPr lang="ar-SA" sz="3400" dirty="0" smtClean="0"/>
              <a:t> التوازن </a:t>
            </a:r>
            <a:endParaRPr lang="en-US" sz="3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D00D-E500-4C29-8312-EA599E93615C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33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978C-11AB-4BD7-83BB-A52795D4B8A9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28194802"/>
              </p:ext>
            </p:extLst>
          </p:nvPr>
        </p:nvGraphicFramePr>
        <p:xfrm>
          <a:off x="1029148" y="2043953"/>
          <a:ext cx="10133704" cy="658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33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898782"/>
              </p:ext>
            </p:extLst>
          </p:nvPr>
        </p:nvGraphicFramePr>
        <p:xfrm>
          <a:off x="131620" y="532015"/>
          <a:ext cx="10206479" cy="641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17A1-D4A0-4E3D-B59F-63210BD0A520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4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6131858" y="3155120"/>
            <a:ext cx="1215614" cy="1161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99248" y="587375"/>
            <a:ext cx="10654552" cy="8890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algn="ctr" eaLnBrk="1" hangingPunct="1"/>
            <a:r>
              <a:rPr lang="en-US" sz="4000" i="1">
                <a:solidFill>
                  <a:srgbClr val="000066"/>
                </a:solidFill>
              </a:rPr>
              <a:t>Piaget’s 4 Stages of Cognitive Development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58637" y="2154239"/>
            <a:ext cx="8136228" cy="3686175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/>
            <a:r>
              <a:rPr lang="en-US" sz="3600" dirty="0" smtClean="0"/>
              <a:t>Sensorimotor</a:t>
            </a:r>
            <a:r>
              <a:rPr lang="ar-SA" sz="3600" dirty="0" smtClean="0"/>
              <a:t> </a:t>
            </a:r>
            <a:r>
              <a:rPr lang="ar-SA" sz="3600" smtClean="0"/>
              <a:t>المرحلة الحس-حركية   </a:t>
            </a:r>
            <a:endParaRPr lang="en-US" sz="3600" dirty="0"/>
          </a:p>
          <a:p>
            <a:pPr eaLnBrk="1" hangingPunct="1">
              <a:buFont typeface="Wingdings" pitchFamily="-107" charset="2"/>
              <a:buNone/>
            </a:pPr>
            <a:endParaRPr lang="en-US" sz="800" dirty="0"/>
          </a:p>
          <a:p>
            <a:pPr eaLnBrk="1" hangingPunct="1"/>
            <a:r>
              <a:rPr lang="en-US" sz="3600" dirty="0" smtClean="0"/>
              <a:t>Preoperational</a:t>
            </a:r>
            <a:r>
              <a:rPr lang="ar-SA" sz="3600" dirty="0" smtClean="0"/>
              <a:t> مرحلة ما قبل العمليات </a:t>
            </a:r>
            <a:endParaRPr lang="en-US" sz="3600" dirty="0"/>
          </a:p>
          <a:p>
            <a:pPr eaLnBrk="1" hangingPunct="1">
              <a:buFont typeface="Wingdings" pitchFamily="-107" charset="2"/>
              <a:buNone/>
            </a:pPr>
            <a:endParaRPr lang="en-US" sz="800" dirty="0"/>
          </a:p>
          <a:p>
            <a:pPr eaLnBrk="1" hangingPunct="1"/>
            <a:r>
              <a:rPr lang="en-US" sz="3600" dirty="0"/>
              <a:t>Concrete </a:t>
            </a:r>
            <a:r>
              <a:rPr lang="en-US" sz="3600" dirty="0" smtClean="0"/>
              <a:t>operational </a:t>
            </a:r>
            <a:r>
              <a:rPr lang="ar-SA" sz="3600" dirty="0" smtClean="0"/>
              <a:t>مرحلة العمليات المادية </a:t>
            </a:r>
            <a:endParaRPr lang="en-US" sz="3600" dirty="0"/>
          </a:p>
          <a:p>
            <a:pPr eaLnBrk="1" hangingPunct="1">
              <a:buFont typeface="Wingdings" pitchFamily="-107" charset="2"/>
              <a:buNone/>
            </a:pPr>
            <a:endParaRPr lang="en-US" sz="800" dirty="0"/>
          </a:p>
          <a:p>
            <a:pPr eaLnBrk="1" hangingPunct="1"/>
            <a:r>
              <a:rPr lang="en-US" sz="3600" dirty="0"/>
              <a:t>Formal </a:t>
            </a:r>
            <a:r>
              <a:rPr lang="en-US" sz="3600" dirty="0" smtClean="0"/>
              <a:t>operations</a:t>
            </a:r>
            <a:r>
              <a:rPr lang="ar-SA" sz="3600" dirty="0" smtClean="0"/>
              <a:t> مرحلة العمليات المجردة \ الشكلية 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8B0D47-9BF9-4BCB-AFCC-48DE7B87A9E3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D1F26-4592-C44D-889F-97ACACD6F1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5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7588" y="533400"/>
            <a:ext cx="7694612" cy="1143000"/>
          </a:xfrm>
        </p:spPr>
        <p:txBody>
          <a:bodyPr>
            <a:normAutofit fontScale="90000"/>
          </a:bodyPr>
          <a:lstStyle/>
          <a:p>
            <a:pPr defTabSz="1019175"/>
            <a:r>
              <a:rPr lang="en-US"/>
              <a:t>Piaget’s Stages of Cognitive Development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7588" y="1905000"/>
            <a:ext cx="7696200" cy="4038600"/>
          </a:xfrm>
        </p:spPr>
        <p:txBody>
          <a:bodyPr/>
          <a:lstStyle/>
          <a:p>
            <a:pPr marL="382588" indent="-382588" defTabSz="1019175"/>
            <a:endParaRPr lang="en-US"/>
          </a:p>
        </p:txBody>
      </p:sp>
      <p:pic>
        <p:nvPicPr>
          <p:cNvPr id="49157" name="Picture 4" descr="education_psych_trans_Page_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61C3-6D37-40D6-BFF4-4C5948BEFCDC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754064"/>
            <a:ext cx="8542338" cy="915987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pPr algn="ctr" eaLnBrk="1" hangingPunct="1"/>
            <a:r>
              <a:rPr lang="en-US" sz="3600" b="1" i="1" dirty="0">
                <a:solidFill>
                  <a:srgbClr val="000066"/>
                </a:solidFill>
              </a:rPr>
              <a:t>  Sensorimotor </a:t>
            </a:r>
            <a:r>
              <a:rPr lang="en-US" sz="3600" b="1" i="1" dirty="0" smtClean="0">
                <a:solidFill>
                  <a:srgbClr val="000066"/>
                </a:solidFill>
              </a:rPr>
              <a:t>Stage:</a:t>
            </a:r>
            <a:r>
              <a:rPr lang="ar-SA" sz="3600" b="1" i="1" dirty="0" smtClean="0">
                <a:solidFill>
                  <a:srgbClr val="000066"/>
                </a:solidFill>
              </a:rPr>
              <a:t>المرحلة الحس حركية </a:t>
            </a:r>
            <a:r>
              <a:rPr lang="en-US" sz="3600" b="1" i="1" dirty="0" smtClean="0">
                <a:solidFill>
                  <a:srgbClr val="000066"/>
                </a:solidFill>
              </a:rPr>
              <a:t> </a:t>
            </a:r>
            <a:r>
              <a:rPr lang="ar-SA" sz="3600" b="1" i="1" dirty="0" smtClean="0">
                <a:solidFill>
                  <a:srgbClr val="000066"/>
                </a:solidFill>
              </a:rPr>
              <a:t> </a:t>
            </a:r>
            <a:br>
              <a:rPr lang="ar-SA" sz="3600" b="1" i="1" dirty="0" smtClean="0">
                <a:solidFill>
                  <a:srgbClr val="000066"/>
                </a:solidFill>
              </a:rPr>
            </a:br>
            <a:r>
              <a:rPr lang="en-US" sz="3600" b="1" i="1" dirty="0" smtClean="0">
                <a:solidFill>
                  <a:srgbClr val="000066"/>
                </a:solidFill>
              </a:rPr>
              <a:t>0–2 </a:t>
            </a:r>
            <a:r>
              <a:rPr lang="en-US" sz="3600" b="1" i="1" dirty="0">
                <a:solidFill>
                  <a:srgbClr val="000066"/>
                </a:solidFill>
              </a:rPr>
              <a:t>Years</a:t>
            </a:r>
            <a:endParaRPr lang="en-US" sz="4000" b="1" i="1" dirty="0">
              <a:solidFill>
                <a:srgbClr val="000066"/>
              </a:solidFill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6582" y="2230438"/>
            <a:ext cx="10952017" cy="3116262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/>
            <a:r>
              <a:rPr lang="en-US" sz="3600" dirty="0"/>
              <a:t>Learning through 5 </a:t>
            </a:r>
            <a:r>
              <a:rPr lang="en-US" sz="3600" dirty="0" smtClean="0"/>
              <a:t>senses</a:t>
            </a:r>
            <a:r>
              <a:rPr lang="ar-SA" sz="3600" dirty="0" smtClean="0"/>
              <a:t> يتعلم من خلال الحواس الخمس       </a:t>
            </a:r>
            <a:endParaRPr lang="en-US" sz="3600" dirty="0"/>
          </a:p>
          <a:p>
            <a:pPr eaLnBrk="1" hangingPunct="1"/>
            <a:r>
              <a:rPr lang="en-US" sz="3600" dirty="0"/>
              <a:t>Develops object </a:t>
            </a:r>
            <a:r>
              <a:rPr lang="en-US" sz="3600" dirty="0" smtClean="0"/>
              <a:t>permanence</a:t>
            </a:r>
            <a:r>
              <a:rPr lang="ar-SA" sz="3600" dirty="0" smtClean="0"/>
              <a:t>   يتطور لديه مفهوم دوام الأشياء   </a:t>
            </a:r>
            <a:endParaRPr lang="en-US" sz="3600" dirty="0"/>
          </a:p>
          <a:p>
            <a:pPr eaLnBrk="1" hangingPunct="1"/>
            <a:r>
              <a:rPr lang="en-US" sz="3600" dirty="0"/>
              <a:t>The beginning of goal-directed </a:t>
            </a:r>
            <a:r>
              <a:rPr lang="en-US" sz="3600" dirty="0" smtClean="0"/>
              <a:t>actions</a:t>
            </a:r>
            <a:r>
              <a:rPr lang="ar-SA" sz="3600" dirty="0" smtClean="0"/>
              <a:t> بداية الأفعال الهادفة  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8ADE2-253E-400F-93D7-F840CBE591BE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D1F26-4592-C44D-889F-97ACACD6F1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00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563" y="609600"/>
            <a:ext cx="7289800" cy="8382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algn="ctr" eaLnBrk="1" hangingPunct="1"/>
            <a:r>
              <a:rPr lang="en-US" sz="3600" b="1" i="1" dirty="0">
                <a:solidFill>
                  <a:srgbClr val="000066"/>
                </a:solidFill>
              </a:rPr>
              <a:t>Preoperational </a:t>
            </a:r>
            <a:r>
              <a:rPr lang="ar-SA" sz="3200" b="1" i="1" dirty="0" smtClean="0">
                <a:solidFill>
                  <a:srgbClr val="000066"/>
                </a:solidFill>
              </a:rPr>
              <a:t>مرحلة ما قبل العمليات </a:t>
            </a:r>
            <a:r>
              <a:rPr lang="en-US" sz="3600" b="1" i="1" dirty="0">
                <a:solidFill>
                  <a:srgbClr val="000066"/>
                </a:solidFill>
              </a:rPr>
              <a:t/>
            </a:r>
            <a:br>
              <a:rPr lang="en-US" sz="3600" b="1" i="1" dirty="0">
                <a:solidFill>
                  <a:srgbClr val="000066"/>
                </a:solidFill>
              </a:rPr>
            </a:br>
            <a:r>
              <a:rPr lang="en-US" sz="3600" b="1" i="1" dirty="0">
                <a:solidFill>
                  <a:srgbClr val="000066"/>
                </a:solidFill>
              </a:rPr>
              <a:t>Stage:  2–7 years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82136" y="1852612"/>
            <a:ext cx="7837487" cy="4098925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400" dirty="0" smtClean="0"/>
              <a:t>ability </a:t>
            </a:r>
            <a:r>
              <a:rPr lang="en-US" sz="3400" dirty="0"/>
              <a:t>to use </a:t>
            </a:r>
            <a:r>
              <a:rPr lang="en-US" sz="3400" dirty="0" smtClean="0"/>
              <a:t>symbols</a:t>
            </a:r>
            <a:r>
              <a:rPr lang="ar-SA" sz="3400" dirty="0" smtClean="0"/>
              <a:t> الرموز </a:t>
            </a:r>
            <a:endParaRPr lang="en-US" sz="3400" dirty="0"/>
          </a:p>
          <a:p>
            <a:pPr eaLnBrk="1" hangingPunct="1">
              <a:lnSpc>
                <a:spcPct val="90000"/>
              </a:lnSpc>
            </a:pPr>
            <a:r>
              <a:rPr lang="en-US" sz="3400" dirty="0"/>
              <a:t>One-way </a:t>
            </a:r>
            <a:r>
              <a:rPr lang="en-US" sz="3400" dirty="0" smtClean="0"/>
              <a:t>logic</a:t>
            </a:r>
            <a:r>
              <a:rPr lang="ar-SA" sz="3400" dirty="0" smtClean="0"/>
              <a:t> التركيز على بعد واحد </a:t>
            </a:r>
            <a:endParaRPr lang="en-US" sz="3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400" dirty="0"/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endParaRPr lang="en-US" sz="3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D0D539-CF56-4679-AE56-2877E6FC0F8B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D1F26-4592-C44D-889F-97ACACD6F1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94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Difficulty with the principle of conservation</a:t>
            </a:r>
            <a:r>
              <a:rPr lang="ar-SA" sz="3600" dirty="0" smtClean="0"/>
              <a:t> </a:t>
            </a:r>
          </a:p>
          <a:p>
            <a:r>
              <a:rPr lang="ar-SA" sz="3600" dirty="0" smtClean="0"/>
              <a:t>عدم ادراك مفهوم الثبات او الاحتفاظ </a:t>
            </a:r>
          </a:p>
          <a:p>
            <a:r>
              <a:rPr lang="ar-SA" sz="3600" dirty="0" smtClean="0"/>
              <a:t>والتركيز على الصفة البارزة للأشياء 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90C0-5AAF-4C1A-8756-5950B05D017A}" type="datetime2">
              <a:rPr lang="en-US" smtClean="0"/>
              <a:t>Saturday, April 17,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8865</TotalTime>
  <Words>475</Words>
  <Application>Microsoft Office PowerPoint</Application>
  <PresentationFormat>Widescreen</PresentationFormat>
  <Paragraphs>115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Piaget’s Theory of  Cognitive Development نظرية جان بياجيه في النمو المعرفي </vt:lpstr>
      <vt:lpstr>منظومة العمليات المعرفية</vt:lpstr>
      <vt:lpstr>PowerPoint Presentation</vt:lpstr>
      <vt:lpstr>PowerPoint Presentation</vt:lpstr>
      <vt:lpstr>Piaget’s 4 Stages of Cognitive Development</vt:lpstr>
      <vt:lpstr>Piaget’s Stages of Cognitive Development</vt:lpstr>
      <vt:lpstr>  Sensorimotor Stage:المرحلة الحس حركية    0–2 Years</vt:lpstr>
      <vt:lpstr>Preoperational مرحلة ما قبل العمليات  Stage:  2–7 years</vt:lpstr>
      <vt:lpstr>PowerPoint Presentation</vt:lpstr>
      <vt:lpstr>Conservation Task: Liquids </vt:lpstr>
      <vt:lpstr>Centration</vt:lpstr>
      <vt:lpstr>Egocentrism التمركز حول الذات  </vt:lpstr>
      <vt:lpstr>PowerPoint Presentation</vt:lpstr>
      <vt:lpstr>PowerPoint Presentation</vt:lpstr>
      <vt:lpstr>PowerPoint Presentation</vt:lpstr>
      <vt:lpstr>PowerPoint Presentation</vt:lpstr>
      <vt:lpstr>Concrete Operational Stage: 7–11 years مرحلة العمليات المادية </vt:lpstr>
      <vt:lpstr>Formal Operational Stage:  11 years to adult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Piaget’s Theory of  Cognitive Development</dc:title>
  <dc:creator>morice</dc:creator>
  <cp:lastModifiedBy>LAMAQADI</cp:lastModifiedBy>
  <cp:revision>18</cp:revision>
  <dcterms:created xsi:type="dcterms:W3CDTF">2020-03-13T20:24:55Z</dcterms:created>
  <dcterms:modified xsi:type="dcterms:W3CDTF">2021-04-17T14:09:13Z</dcterms:modified>
</cp:coreProperties>
</file>