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87" r:id="rId3"/>
    <p:sldId id="308" r:id="rId4"/>
    <p:sldId id="304" r:id="rId5"/>
    <p:sldId id="305" r:id="rId6"/>
    <p:sldId id="289" r:id="rId7"/>
    <p:sldId id="307" r:id="rId8"/>
    <p:sldId id="297" r:id="rId9"/>
    <p:sldId id="299" r:id="rId10"/>
    <p:sldId id="290" r:id="rId11"/>
    <p:sldId id="285" r:id="rId12"/>
    <p:sldId id="262" r:id="rId13"/>
    <p:sldId id="292" r:id="rId14"/>
    <p:sldId id="293" r:id="rId15"/>
    <p:sldId id="294" r:id="rId16"/>
    <p:sldId id="266" r:id="rId17"/>
    <p:sldId id="29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522" y="-3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59DB47-3853-4FBC-B5B3-336B1962F17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1869901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DB47-3853-4FBC-B5B3-336B1962F17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972152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DB47-3853-4FBC-B5B3-336B1962F17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283444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59DB47-3853-4FBC-B5B3-336B1962F17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1736032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59DB47-3853-4FBC-B5B3-336B1962F17A}" type="datetimeFigureOut">
              <a:rPr lang="en-US" smtClean="0"/>
              <a:pPr/>
              <a:t>5/5/2021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226925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59DB47-3853-4FBC-B5B3-336B1962F17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8152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59DB47-3853-4FBC-B5B3-336B1962F17A}" type="datetimeFigureOut">
              <a:rPr lang="en-US" smtClean="0"/>
              <a:pPr/>
              <a:t>5/5/2021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2494710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59DB47-3853-4FBC-B5B3-336B1962F17A}" type="datetimeFigureOut">
              <a:rPr lang="en-US" smtClean="0"/>
              <a:pPr/>
              <a:t>5/5/2021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3112453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9DB47-3853-4FBC-B5B3-336B1962F17A}" type="datetimeFigureOut">
              <a:rPr lang="en-US" smtClean="0"/>
              <a:pPr/>
              <a:t>5/5/2021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4257155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9DB47-3853-4FBC-B5B3-336B1962F17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73105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59DB47-3853-4FBC-B5B3-336B1962F17A}" type="datetimeFigureOut">
              <a:rPr lang="en-US" smtClean="0"/>
              <a:pPr/>
              <a:t>5/5/2021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D67166-D9B1-424F-BABD-268613D1CDF1}" type="slidenum">
              <a:rPr lang="en-US" smtClean="0"/>
              <a:pPr/>
              <a:t>‹#›</a:t>
            </a:fld>
            <a:endParaRPr lang="en-US"/>
          </a:p>
        </p:txBody>
      </p:sp>
    </p:spTree>
    <p:extLst>
      <p:ext uri="{BB962C8B-B14F-4D97-AF65-F5344CB8AC3E}">
        <p14:creationId xmlns:p14="http://schemas.microsoft.com/office/powerpoint/2010/main" val="299925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9DB47-3853-4FBC-B5B3-336B1962F17A}" type="datetimeFigureOut">
              <a:rPr lang="en-US" smtClean="0"/>
              <a:pPr/>
              <a:t>5/5/2021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D67166-D9B1-424F-BABD-268613D1CDF1}" type="slidenum">
              <a:rPr lang="en-US" smtClean="0"/>
              <a:pPr/>
              <a:t>‹#›</a:t>
            </a:fld>
            <a:endParaRPr lang="en-US"/>
          </a:p>
        </p:txBody>
      </p:sp>
    </p:spTree>
    <p:extLst>
      <p:ext uri="{BB962C8B-B14F-4D97-AF65-F5344CB8AC3E}">
        <p14:creationId xmlns:p14="http://schemas.microsoft.com/office/powerpoint/2010/main" val="3106066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rtl="1"/>
            <a:r>
              <a:rPr lang="ar-SA" dirty="0" smtClean="0"/>
              <a:t>الفصل الأول </a:t>
            </a:r>
            <a:br>
              <a:rPr lang="ar-SA" dirty="0" smtClean="0"/>
            </a:br>
            <a:endParaRPr lang="en-US" dirty="0"/>
          </a:p>
        </p:txBody>
      </p:sp>
      <p:sp>
        <p:nvSpPr>
          <p:cNvPr id="3" name="Subtitle 2"/>
          <p:cNvSpPr>
            <a:spLocks noGrp="1"/>
          </p:cNvSpPr>
          <p:nvPr>
            <p:ph type="subTitle" idx="1"/>
          </p:nvPr>
        </p:nvSpPr>
        <p:spPr/>
        <p:txBody>
          <a:bodyPr>
            <a:noAutofit/>
          </a:bodyPr>
          <a:lstStyle/>
          <a:p>
            <a:r>
              <a:rPr lang="ar-SA" sz="2800" b="1" dirty="0" smtClean="0">
                <a:solidFill>
                  <a:schemeClr val="tx1"/>
                </a:solidFill>
                <a:latin typeface="Simplified Arabic" pitchFamily="18" charset="-78"/>
                <a:cs typeface="+mj-cs"/>
              </a:rPr>
              <a:t>المحاضرة  الأولى : مقدمه عامة </a:t>
            </a:r>
          </a:p>
          <a:p>
            <a:pPr algn="ctr"/>
            <a:endParaRPr lang="en-US" sz="2800" b="1" dirty="0" smtClean="0">
              <a:solidFill>
                <a:schemeClr val="bg1"/>
              </a:solidFill>
              <a:latin typeface="Simplified Arabic" pitchFamily="18" charset="-78"/>
              <a:cs typeface="Simplified Arabic" pitchFamily="18" charset="-78"/>
            </a:endParaRPr>
          </a:p>
          <a:p>
            <a:pPr algn="ctr"/>
            <a:r>
              <a:rPr lang="ar-SA" sz="2800" b="1" dirty="0" smtClean="0">
                <a:solidFill>
                  <a:schemeClr val="bg1"/>
                </a:solidFill>
                <a:latin typeface="Simplified Arabic" pitchFamily="18" charset="-78"/>
                <a:cs typeface="Simplified Arabic" pitchFamily="18" charset="-78"/>
              </a:rPr>
              <a:t>إعداد: </a:t>
            </a:r>
          </a:p>
          <a:p>
            <a:pPr algn="ctr"/>
            <a:r>
              <a:rPr lang="ar-SA" sz="2800" b="1" dirty="0" smtClean="0">
                <a:solidFill>
                  <a:schemeClr val="bg1"/>
                </a:solidFill>
                <a:latin typeface="Simplified Arabic" pitchFamily="18" charset="-78"/>
                <a:cs typeface="Simplified Arabic" pitchFamily="18" charset="-78"/>
              </a:rPr>
              <a:t>أ. لؤي فواضله</a:t>
            </a:r>
            <a:endParaRPr lang="en-US" sz="2800" b="1" dirty="0">
              <a:solidFill>
                <a:schemeClr val="bg1"/>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idx="1"/>
          </p:nvPr>
        </p:nvPicPr>
        <p:blipFill>
          <a:blip r:embed="rId2"/>
          <a:srcRect/>
          <a:stretch>
            <a:fillRect/>
          </a:stretch>
        </p:blipFill>
        <p:spPr bwMode="auto">
          <a:xfrm>
            <a:off x="304800" y="4114800"/>
            <a:ext cx="1762125" cy="2590800"/>
          </a:xfrm>
          <a:prstGeom prst="rect">
            <a:avLst/>
          </a:prstGeom>
          <a:noFill/>
          <a:ln w="9525">
            <a:noFill/>
            <a:miter lim="800000"/>
            <a:headEnd/>
            <a:tailEnd/>
          </a:ln>
          <a:effectLst/>
        </p:spPr>
      </p:pic>
      <p:sp>
        <p:nvSpPr>
          <p:cNvPr id="5" name="Rectangle 4"/>
          <p:cNvSpPr/>
          <p:nvPr/>
        </p:nvSpPr>
        <p:spPr>
          <a:xfrm>
            <a:off x="228600" y="533400"/>
            <a:ext cx="8686800" cy="5632311"/>
          </a:xfrm>
          <a:prstGeom prst="rect">
            <a:avLst/>
          </a:prstGeom>
        </p:spPr>
        <p:txBody>
          <a:bodyPr wrap="square">
            <a:spAutoFit/>
          </a:bodyPr>
          <a:lstStyle/>
          <a:p>
            <a:pPr algn="r" rtl="1"/>
            <a:r>
              <a:rPr lang="ar-SA" sz="2400" b="1" u="sng" dirty="0" smtClean="0">
                <a:solidFill>
                  <a:srgbClr val="FF0000"/>
                </a:solidFill>
                <a:latin typeface="Simplified Arabic" pitchFamily="18" charset="-78"/>
                <a:cs typeface="Simplified Arabic" pitchFamily="18" charset="-78"/>
              </a:rPr>
              <a:t>3) الإتجاة السلوكي</a:t>
            </a:r>
          </a:p>
          <a:p>
            <a:pPr algn="r" rtl="1">
              <a:buFont typeface="Wingdings" pitchFamily="2" charset="2"/>
              <a:buChar char="§"/>
            </a:pPr>
            <a:r>
              <a:rPr lang="ar-SA" sz="2400" dirty="0" smtClean="0">
                <a:latin typeface="Simplified Arabic" pitchFamily="18" charset="-78"/>
                <a:cs typeface="Simplified Arabic" pitchFamily="18" charset="-78"/>
              </a:rPr>
              <a:t>نظر إلى علم النفس على أنه علم السلوك الذي يمكن ملاحظة وقياسة كالضحك والبكاء واللعب والكتابة </a:t>
            </a:r>
          </a:p>
          <a:p>
            <a:pPr algn="r" rtl="1">
              <a:buFont typeface="Wingdings" pitchFamily="2" charset="2"/>
              <a:buChar char="§"/>
            </a:pPr>
            <a:r>
              <a:rPr lang="ar-SA" sz="2400" dirty="0" smtClean="0">
                <a:latin typeface="Simplified Arabic" pitchFamily="18" charset="-78"/>
                <a:cs typeface="Simplified Arabic" pitchFamily="18" charset="-78"/>
              </a:rPr>
              <a:t>ركز على الملاحظة الموضوعية الخارجية كمنهج لدراسة السلوك بدلا من الإستبطان الذي يعتمد على الملاحظة الذاتية الداخلية </a:t>
            </a:r>
          </a:p>
          <a:p>
            <a:pPr algn="r" rtl="1">
              <a:buFont typeface="Wingdings" pitchFamily="2" charset="2"/>
              <a:buChar char="§"/>
            </a:pPr>
            <a:r>
              <a:rPr lang="ar-SA" sz="2400" dirty="0" smtClean="0">
                <a:latin typeface="Simplified Arabic" pitchFamily="18" charset="-78"/>
                <a:cs typeface="Simplified Arabic" pitchFamily="18" charset="-78"/>
              </a:rPr>
              <a:t>أسس جون واطسون (1878-1958) نظرية لدراسة السلوك تعتمد على دراسة الاستجابات التي تصدر من المفحوص والتي يمكن ملاحظتها فقط.</a:t>
            </a:r>
          </a:p>
          <a:p>
            <a:pPr algn="r" rtl="1">
              <a:buFont typeface="Wingdings" pitchFamily="2" charset="2"/>
              <a:buChar char="§"/>
            </a:pPr>
            <a:r>
              <a:rPr lang="ar-SA" sz="2400" dirty="0" smtClean="0">
                <a:latin typeface="Simplified Arabic" pitchFamily="18" charset="-78"/>
                <a:cs typeface="Simplified Arabic" pitchFamily="18" charset="-78"/>
              </a:rPr>
              <a:t>اهم علماء هذه الإتجاة : بافلوف، سكنر، ثورندايك، هال،</a:t>
            </a:r>
            <a:r>
              <a:rPr lang="en-US" sz="2400" dirty="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تولم</a:t>
            </a:r>
            <a:r>
              <a:rPr lang="ar-AE" sz="2400" dirty="0" smtClean="0">
                <a:latin typeface="Simplified Arabic" pitchFamily="18" charset="-78"/>
                <a:cs typeface="Simplified Arabic" pitchFamily="18" charset="-78"/>
              </a:rPr>
              <a:t>ا</a:t>
            </a:r>
            <a:r>
              <a:rPr lang="ar-SA" sz="2400" dirty="0" smtClean="0">
                <a:latin typeface="Simplified Arabic" pitchFamily="18" charset="-78"/>
                <a:cs typeface="Simplified Arabic" pitchFamily="18" charset="-78"/>
              </a:rPr>
              <a:t>ن</a:t>
            </a:r>
            <a:r>
              <a:rPr lang="en-US" sz="2400" dirty="0" smtClean="0">
                <a:latin typeface="Simplified Arabic" pitchFamily="18" charset="-78"/>
                <a:cs typeface="Simplified Arabic" pitchFamily="18" charset="-78"/>
              </a:rPr>
              <a:t> . </a:t>
            </a: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وقد سميت هذه النظرية بالسلوكية والتي تميزت بالاهتمام بدراسة الحركات العضلية، والاستجابات الغددية للحالة. ولم يعترف السلوكيين بمفهوم العقل حيث أن العقل لا يمكن ملاحظته بصورة مباشرة.</a:t>
            </a:r>
          </a:p>
          <a:p>
            <a:pPr algn="r" rtl="1">
              <a:buFont typeface="Wingdings" pitchFamily="2" charset="2"/>
              <a:buChar char="§"/>
            </a:pPr>
            <a:r>
              <a:rPr lang="ar-SA" sz="2400" dirty="0" smtClean="0">
                <a:latin typeface="Simplified Arabic" pitchFamily="18" charset="-78"/>
                <a:cs typeface="Simplified Arabic" pitchFamily="18" charset="-78"/>
              </a:rPr>
              <a:t>دراسة مثيرات واستجابات وتكوين عادات.</a:t>
            </a:r>
          </a:p>
          <a:p>
            <a:pPr algn="r" rtl="1">
              <a:buFont typeface="Wingdings" pitchFamily="2" charset="2"/>
              <a:buChar char="§"/>
            </a:pPr>
            <a:r>
              <a:rPr lang="ar-SA" sz="2400" dirty="0" smtClean="0">
                <a:latin typeface="Simplified Arabic" pitchFamily="18" charset="-78"/>
                <a:cs typeface="Simplified Arabic" pitchFamily="18" charset="-78"/>
              </a:rPr>
              <a:t>دراسة السلوك الذي يخضع للملاحظة والقياس.</a:t>
            </a:r>
          </a:p>
          <a:p>
            <a:pPr algn="r" rtl="1">
              <a:buFont typeface="Wingdings" pitchFamily="2" charset="2"/>
              <a:buChar char="§"/>
            </a:pPr>
            <a:r>
              <a:rPr lang="ar-SA" sz="2400" dirty="0" smtClean="0">
                <a:latin typeface="Simplified Arabic" pitchFamily="18" charset="-78"/>
                <a:cs typeface="Simplified Arabic" pitchFamily="18" charset="-78"/>
              </a:rPr>
              <a:t>لذلك يدعوا واطسون على ضرورة إقتصار الدراسة السيكولوجية على</a:t>
            </a:r>
          </a:p>
          <a:p>
            <a:pPr algn="r" rtl="1">
              <a:buFont typeface="Wingdings" pitchFamily="2" charset="2"/>
              <a:buChar char="§"/>
            </a:pPr>
            <a:r>
              <a:rPr lang="ar-SA" sz="2400" dirty="0" smtClean="0">
                <a:latin typeface="Simplified Arabic" pitchFamily="18" charset="-78"/>
                <a:cs typeface="Simplified Arabic" pitchFamily="18" charset="-78"/>
              </a:rPr>
              <a:t> </a:t>
            </a:r>
            <a:r>
              <a:rPr lang="ar-SA" sz="2400" u="sng" dirty="0" smtClean="0">
                <a:latin typeface="Simplified Arabic" pitchFamily="18" charset="-78"/>
                <a:cs typeface="Simplified Arabic" pitchFamily="18" charset="-78"/>
              </a:rPr>
              <a:t>السلوك الظاهر والقابل للقياس</a:t>
            </a:r>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7848600" cy="6074736"/>
          </a:xfrm>
        </p:spPr>
        <p:txBody>
          <a:bodyPr/>
          <a:lstStyle/>
          <a:p>
            <a:pPr algn="r" rtl="1"/>
            <a:r>
              <a:rPr lang="ar-SA" dirty="0" smtClean="0">
                <a:latin typeface="Simplified Arabic" pitchFamily="18" charset="-78"/>
                <a:cs typeface="Simplified Arabic" pitchFamily="18" charset="-78"/>
              </a:rPr>
              <a:t>المثير هو ما يحدث بالبيئة أما الاستجابة فهي حركة عضلية أو رد فعل فسيولوجي يمكن ملاحظته وقياسه</a:t>
            </a:r>
            <a:r>
              <a:rPr lang="en-US" dirty="0" smtClean="0">
                <a:latin typeface="Simplified Arabic" pitchFamily="18" charset="-78"/>
                <a:cs typeface="Simplified Arabic" pitchFamily="18" charset="-78"/>
              </a:rPr>
              <a:t> .</a:t>
            </a:r>
            <a:endParaRPr lang="ar-SA" dirty="0" smtClean="0">
              <a:latin typeface="Simplified Arabic" pitchFamily="18" charset="-78"/>
              <a:cs typeface="Simplified Arabic" pitchFamily="18" charset="-78"/>
            </a:endParaRPr>
          </a:p>
          <a:p>
            <a:pPr algn="r" rtl="1"/>
            <a:endParaRPr lang="ar-SA" dirty="0" smtClean="0">
              <a:latin typeface="Simplified Arabic" pitchFamily="18" charset="-78"/>
              <a:cs typeface="Simplified Arabic" pitchFamily="18" charset="-78"/>
            </a:endParaRPr>
          </a:p>
        </p:txBody>
      </p:sp>
      <p:graphicFrame>
        <p:nvGraphicFramePr>
          <p:cNvPr id="4" name="Table 3"/>
          <p:cNvGraphicFramePr>
            <a:graphicFrameLocks noGrp="1"/>
          </p:cNvGraphicFramePr>
          <p:nvPr/>
        </p:nvGraphicFramePr>
        <p:xfrm>
          <a:off x="228600" y="1600200"/>
          <a:ext cx="7696200" cy="396240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520349">
                <a:tc>
                  <a:txBody>
                    <a:bodyPr/>
                    <a:lstStyle/>
                    <a:p>
                      <a:pPr algn="ctr"/>
                      <a:r>
                        <a:rPr lang="ar-SA" sz="3200" dirty="0" smtClean="0">
                          <a:latin typeface="Simplified Arabic" pitchFamily="18" charset="-78"/>
                          <a:cs typeface="Simplified Arabic" pitchFamily="18" charset="-78"/>
                        </a:rPr>
                        <a:t>الإستجابة </a:t>
                      </a:r>
                      <a:endParaRPr lang="en-US" sz="3200" dirty="0">
                        <a:latin typeface="Simplified Arabic" pitchFamily="18" charset="-78"/>
                        <a:cs typeface="Simplified Arabic" pitchFamily="18" charset="-78"/>
                      </a:endParaRPr>
                    </a:p>
                  </a:txBody>
                  <a:tcPr/>
                </a:tc>
                <a:tc>
                  <a:txBody>
                    <a:bodyPr/>
                    <a:lstStyle/>
                    <a:p>
                      <a:pPr algn="ctr"/>
                      <a:r>
                        <a:rPr lang="ar-SA" sz="3200" dirty="0" smtClean="0">
                          <a:latin typeface="Simplified Arabic" pitchFamily="18" charset="-78"/>
                          <a:cs typeface="Simplified Arabic" pitchFamily="18" charset="-78"/>
                        </a:rPr>
                        <a:t>المثير </a:t>
                      </a:r>
                      <a:endParaRPr lang="en-US" sz="3200" dirty="0">
                        <a:latin typeface="Simplified Arabic" pitchFamily="18" charset="-78"/>
                        <a:cs typeface="Simplified Arabic" pitchFamily="18" charset="-78"/>
                      </a:endParaRPr>
                    </a:p>
                  </a:txBody>
                  <a:tcPr/>
                </a:tc>
                <a:extLst>
                  <a:ext uri="{0D108BD9-81ED-4DB2-BD59-A6C34878D82A}">
                    <a16:rowId xmlns:a16="http://schemas.microsoft.com/office/drawing/2014/main" val="10000"/>
                  </a:ext>
                </a:extLst>
              </a:tr>
              <a:tr h="640080">
                <a:tc>
                  <a:txBody>
                    <a:bodyPr/>
                    <a:lstStyle/>
                    <a:p>
                      <a:pPr algn="ctr" rtl="1"/>
                      <a:r>
                        <a:rPr lang="ar-SA" sz="2800" dirty="0" smtClean="0">
                          <a:latin typeface="Simplified Arabic" pitchFamily="18" charset="-78"/>
                          <a:cs typeface="Simplified Arabic" pitchFamily="18" charset="-78"/>
                        </a:rPr>
                        <a:t>الجوع</a:t>
                      </a:r>
                      <a:endParaRPr lang="en-US" sz="2800" dirty="0">
                        <a:latin typeface="Simplified Arabic" pitchFamily="18" charset="-78"/>
                        <a:cs typeface="Simplified Arabic" pitchFamily="18" charset="-78"/>
                      </a:endParaRPr>
                    </a:p>
                  </a:txBody>
                  <a:tcPr/>
                </a:tc>
                <a:tc>
                  <a:txBody>
                    <a:bodyPr/>
                    <a:lstStyle/>
                    <a:p>
                      <a:pPr algn="ctr" rtl="1"/>
                      <a:r>
                        <a:rPr lang="ar-SA" sz="2800" dirty="0" smtClean="0">
                          <a:latin typeface="Simplified Arabic" pitchFamily="18" charset="-78"/>
                          <a:cs typeface="Simplified Arabic" pitchFamily="18" charset="-78"/>
                        </a:rPr>
                        <a:t>رائحة الطعام</a:t>
                      </a:r>
                      <a:endParaRPr lang="en-US" sz="2800" dirty="0">
                        <a:latin typeface="Simplified Arabic" pitchFamily="18" charset="-78"/>
                        <a:cs typeface="Simplified Arabic" pitchFamily="18" charset="-78"/>
                      </a:endParaRPr>
                    </a:p>
                  </a:txBody>
                  <a:tcPr/>
                </a:tc>
                <a:extLst>
                  <a:ext uri="{0D108BD9-81ED-4DB2-BD59-A6C34878D82A}">
                    <a16:rowId xmlns:a16="http://schemas.microsoft.com/office/drawing/2014/main" val="10001"/>
                  </a:ext>
                </a:extLst>
              </a:tr>
              <a:tr h="728629">
                <a:tc>
                  <a:txBody>
                    <a:bodyPr/>
                    <a:lstStyle/>
                    <a:p>
                      <a:pPr algn="ctr" rtl="1"/>
                      <a:r>
                        <a:rPr lang="ar-SA" sz="2800" dirty="0" smtClean="0">
                          <a:latin typeface="Simplified Arabic" pitchFamily="18" charset="-78"/>
                          <a:cs typeface="Simplified Arabic" pitchFamily="18" charset="-78"/>
                        </a:rPr>
                        <a:t>السعادة</a:t>
                      </a:r>
                      <a:endParaRPr lang="en-US" sz="2800" dirty="0">
                        <a:latin typeface="Simplified Arabic" pitchFamily="18" charset="-78"/>
                        <a:cs typeface="Simplified Arabic" pitchFamily="18" charset="-78"/>
                      </a:endParaRPr>
                    </a:p>
                  </a:txBody>
                  <a:tcPr/>
                </a:tc>
                <a:tc>
                  <a:txBody>
                    <a:bodyPr/>
                    <a:lstStyle/>
                    <a:p>
                      <a:pPr algn="ctr" rtl="1"/>
                      <a:r>
                        <a:rPr lang="ar-SA" sz="2800" dirty="0" smtClean="0">
                          <a:latin typeface="Simplified Arabic" pitchFamily="18" charset="-78"/>
                          <a:cs typeface="Simplified Arabic" pitchFamily="18" charset="-78"/>
                        </a:rPr>
                        <a:t>مديح الآخرين</a:t>
                      </a:r>
                      <a:endParaRPr lang="en-US" sz="2800" dirty="0">
                        <a:latin typeface="Simplified Arabic" pitchFamily="18" charset="-78"/>
                        <a:cs typeface="Simplified Arabic" pitchFamily="18" charset="-78"/>
                      </a:endParaRPr>
                    </a:p>
                  </a:txBody>
                  <a:tcPr/>
                </a:tc>
                <a:extLst>
                  <a:ext uri="{0D108BD9-81ED-4DB2-BD59-A6C34878D82A}">
                    <a16:rowId xmlns:a16="http://schemas.microsoft.com/office/drawing/2014/main" val="10002"/>
                  </a:ext>
                </a:extLst>
              </a:tr>
              <a:tr h="762000">
                <a:tc>
                  <a:txBody>
                    <a:bodyPr/>
                    <a:lstStyle/>
                    <a:p>
                      <a:pPr algn="ctr" rtl="1"/>
                      <a:r>
                        <a:rPr lang="ar-SA" sz="2800" dirty="0" smtClean="0">
                          <a:latin typeface="Simplified Arabic" pitchFamily="18" charset="-78"/>
                          <a:cs typeface="Simplified Arabic" pitchFamily="18" charset="-78"/>
                        </a:rPr>
                        <a:t>الحزن</a:t>
                      </a:r>
                      <a:endParaRPr lang="en-US" sz="2800" dirty="0">
                        <a:latin typeface="Simplified Arabic" pitchFamily="18" charset="-78"/>
                        <a:cs typeface="Simplified Arabic" pitchFamily="18" charset="-78"/>
                      </a:endParaRPr>
                    </a:p>
                  </a:txBody>
                  <a:tcPr/>
                </a:tc>
                <a:tc>
                  <a:txBody>
                    <a:bodyPr/>
                    <a:lstStyle/>
                    <a:p>
                      <a:pPr algn="ctr" rtl="1"/>
                      <a:r>
                        <a:rPr lang="ar-SA" sz="2800" dirty="0" smtClean="0">
                          <a:latin typeface="Simplified Arabic" pitchFamily="18" charset="-78"/>
                          <a:cs typeface="Simplified Arabic" pitchFamily="18" charset="-78"/>
                        </a:rPr>
                        <a:t>فقدان شخص عزيز</a:t>
                      </a:r>
                      <a:endParaRPr lang="en-US" sz="2800" dirty="0">
                        <a:latin typeface="Simplified Arabic" pitchFamily="18" charset="-78"/>
                        <a:cs typeface="Simplified Arabic" pitchFamily="18" charset="-78"/>
                      </a:endParaRPr>
                    </a:p>
                  </a:txBody>
                  <a:tcPr/>
                </a:tc>
                <a:extLst>
                  <a:ext uri="{0D108BD9-81ED-4DB2-BD59-A6C34878D82A}">
                    <a16:rowId xmlns:a16="http://schemas.microsoft.com/office/drawing/2014/main" val="10003"/>
                  </a:ext>
                </a:extLst>
              </a:tr>
              <a:tr h="609600">
                <a:tc>
                  <a:txBody>
                    <a:bodyPr/>
                    <a:lstStyle/>
                    <a:p>
                      <a:pPr algn="ctr" rtl="1"/>
                      <a:r>
                        <a:rPr lang="ar-SA" sz="2800" dirty="0" smtClean="0">
                          <a:latin typeface="Simplified Arabic" pitchFamily="18" charset="-78"/>
                          <a:cs typeface="Simplified Arabic" pitchFamily="18" charset="-78"/>
                        </a:rPr>
                        <a:t>الغضب</a:t>
                      </a:r>
                      <a:endParaRPr lang="en-US" sz="2800" dirty="0">
                        <a:latin typeface="Simplified Arabic" pitchFamily="18" charset="-78"/>
                        <a:cs typeface="Simplified Arabic" pitchFamily="18" charset="-78"/>
                      </a:endParaRPr>
                    </a:p>
                  </a:txBody>
                  <a:tcPr/>
                </a:tc>
                <a:tc>
                  <a:txBody>
                    <a:bodyPr/>
                    <a:lstStyle/>
                    <a:p>
                      <a:pPr algn="ctr" rtl="1"/>
                      <a:r>
                        <a:rPr lang="ar-SA" sz="2800" dirty="0" smtClean="0">
                          <a:latin typeface="Simplified Arabic" pitchFamily="18" charset="-78"/>
                          <a:cs typeface="Simplified Arabic" pitchFamily="18" charset="-78"/>
                        </a:rPr>
                        <a:t>الإستفزاز</a:t>
                      </a:r>
                      <a:endParaRPr lang="en-US" sz="2800" dirty="0">
                        <a:latin typeface="Simplified Arabic" pitchFamily="18" charset="-78"/>
                        <a:cs typeface="Simplified Arabic" pitchFamily="18" charset="-78"/>
                      </a:endParaRPr>
                    </a:p>
                  </a:txBody>
                  <a:tcPr/>
                </a:tc>
                <a:extLst>
                  <a:ext uri="{0D108BD9-81ED-4DB2-BD59-A6C34878D82A}">
                    <a16:rowId xmlns:a16="http://schemas.microsoft.com/office/drawing/2014/main" val="10004"/>
                  </a:ext>
                </a:extLst>
              </a:tr>
              <a:tr h="642971">
                <a:tc>
                  <a:txBody>
                    <a:bodyPr/>
                    <a:lstStyle/>
                    <a:p>
                      <a:pPr algn="ctr" rtl="1"/>
                      <a:r>
                        <a:rPr lang="ar-SA" sz="2800" dirty="0" smtClean="0">
                          <a:latin typeface="Simplified Arabic" pitchFamily="18" charset="-78"/>
                          <a:cs typeface="Simplified Arabic" pitchFamily="18" charset="-78"/>
                        </a:rPr>
                        <a:t>الإجفال</a:t>
                      </a:r>
                      <a:endParaRPr lang="en-US" sz="2800" dirty="0">
                        <a:latin typeface="Simplified Arabic" pitchFamily="18" charset="-78"/>
                        <a:cs typeface="Simplified Arabic" pitchFamily="18" charset="-78"/>
                      </a:endParaRPr>
                    </a:p>
                  </a:txBody>
                  <a:tcPr/>
                </a:tc>
                <a:tc>
                  <a:txBody>
                    <a:bodyPr/>
                    <a:lstStyle/>
                    <a:p>
                      <a:pPr algn="ctr" rtl="1"/>
                      <a:r>
                        <a:rPr lang="ar-SA" sz="2800" baseline="0" dirty="0" smtClean="0">
                          <a:latin typeface="Simplified Arabic" pitchFamily="18" charset="-78"/>
                          <a:cs typeface="Simplified Arabic" pitchFamily="18" charset="-78"/>
                        </a:rPr>
                        <a:t>الصوت المرتفع</a:t>
                      </a:r>
                      <a:endParaRPr lang="en-US" sz="2800" dirty="0">
                        <a:latin typeface="Simplified Arabic" pitchFamily="18" charset="-78"/>
                        <a:cs typeface="Simplified Arabic" pitchFamily="18" charset="-78"/>
                      </a:endParaRPr>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400800"/>
          </a:xfrm>
        </p:spPr>
        <p:txBody>
          <a:bodyPr>
            <a:noAutofit/>
          </a:bodyPr>
          <a:lstStyle/>
          <a:p>
            <a:pPr algn="r" rtl="1">
              <a:buNone/>
            </a:pPr>
            <a:r>
              <a:rPr lang="ar-SA" b="1" u="sng" dirty="0" smtClean="0">
                <a:solidFill>
                  <a:srgbClr val="FF0000"/>
                </a:solidFill>
                <a:latin typeface="Simplified Arabic" pitchFamily="18" charset="-78"/>
                <a:cs typeface="Simplified Arabic" pitchFamily="18" charset="-78"/>
              </a:rPr>
              <a:t>4)</a:t>
            </a:r>
            <a:r>
              <a:rPr lang="ar-AE" b="1" u="sng" dirty="0" smtClean="0">
                <a:solidFill>
                  <a:srgbClr val="FF0000"/>
                </a:solidFill>
                <a:latin typeface="Simplified Arabic" pitchFamily="18" charset="-78"/>
                <a:cs typeface="Simplified Arabic" pitchFamily="18" charset="-78"/>
              </a:rPr>
              <a:t>الإتجاه السيكودينامي</a:t>
            </a:r>
            <a:r>
              <a:rPr lang="ar-SA" b="1" u="sng" dirty="0" smtClean="0">
                <a:solidFill>
                  <a:srgbClr val="FF0000"/>
                </a:solidFill>
                <a:latin typeface="Simplified Arabic" pitchFamily="18" charset="-78"/>
                <a:cs typeface="Simplified Arabic" pitchFamily="18" charset="-78"/>
              </a:rPr>
              <a:t>\ المدرسة التحليلة</a:t>
            </a:r>
            <a:endParaRPr lang="ar-SA" u="sng" dirty="0" smtClean="0">
              <a:latin typeface="Simplified Arabic" pitchFamily="18" charset="-78"/>
              <a:cs typeface="Simplified Arabic" pitchFamily="18" charset="-78"/>
            </a:endParaRPr>
          </a:p>
          <a:p>
            <a:pPr algn="r" rtl="1">
              <a:buFont typeface="Wingdings" pitchFamily="2" charset="2"/>
              <a:buChar char="§"/>
            </a:pP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أكدت على أثر الدوافع اللإشعورية في سلوك الفرد </a:t>
            </a:r>
          </a:p>
          <a:p>
            <a:pPr algn="r" rtl="1">
              <a:buFont typeface="Wingdings" pitchFamily="2" charset="2"/>
              <a:buChar char="§"/>
            </a:pPr>
            <a:r>
              <a:rPr lang="ar-SA" dirty="0" smtClean="0">
                <a:latin typeface="Simplified Arabic" pitchFamily="18" charset="-78"/>
                <a:cs typeface="Simplified Arabic" pitchFamily="18" charset="-78"/>
              </a:rPr>
              <a:t>أكدت على أن ما يحكم سلوك الفرد ويوجهة هو القوى الداخلية والغرائز والدوافع اللاشعورية </a:t>
            </a:r>
          </a:p>
          <a:p>
            <a:pPr algn="r" rtl="1">
              <a:buFont typeface="Wingdings" pitchFamily="2" charset="2"/>
              <a:buChar char="§"/>
            </a:pPr>
            <a:r>
              <a:rPr lang="ar-SA" dirty="0" smtClean="0">
                <a:latin typeface="Simplified Arabic" pitchFamily="18" charset="-78"/>
                <a:cs typeface="Simplified Arabic" pitchFamily="18" charset="-78"/>
              </a:rPr>
              <a:t>أكدت على الأثر الخطير لمرحلة الطفولة المبكرة في تشكيل شخصية الفرد.</a:t>
            </a:r>
          </a:p>
          <a:p>
            <a:pPr algn="r" rtl="1">
              <a:buFont typeface="Wingdings" pitchFamily="2" charset="2"/>
              <a:buChar char="§"/>
            </a:pPr>
            <a:r>
              <a:rPr lang="ar-SA" dirty="0" smtClean="0">
                <a:latin typeface="Simplified Arabic" pitchFamily="18" charset="-78"/>
                <a:cs typeface="Simplified Arabic" pitchFamily="18" charset="-78"/>
              </a:rPr>
              <a:t>يعتبر </a:t>
            </a:r>
            <a:r>
              <a:rPr lang="ar-SA" dirty="0">
                <a:latin typeface="Simplified Arabic" pitchFamily="18" charset="-78"/>
                <a:cs typeface="Simplified Arabic" pitchFamily="18" charset="-78"/>
              </a:rPr>
              <a:t>سيجموند فرويد </a:t>
            </a:r>
            <a:r>
              <a:rPr lang="ar-SA" dirty="0" smtClean="0">
                <a:latin typeface="Simplified Arabic" pitchFamily="18" charset="-78"/>
                <a:cs typeface="Simplified Arabic" pitchFamily="18" charset="-78"/>
              </a:rPr>
              <a:t>(1856-1939) </a:t>
            </a:r>
            <a:r>
              <a:rPr lang="ar-SA" dirty="0">
                <a:latin typeface="Simplified Arabic" pitchFamily="18" charset="-78"/>
                <a:cs typeface="Simplified Arabic" pitchFamily="18" charset="-78"/>
              </a:rPr>
              <a:t>أحد الأطباء البشريين في فينا </a:t>
            </a:r>
            <a:r>
              <a:rPr lang="ar-SA" dirty="0" smtClean="0">
                <a:latin typeface="Simplified Arabic" pitchFamily="18" charset="-78"/>
                <a:cs typeface="Simplified Arabic" pitchFamily="18" charset="-78"/>
              </a:rPr>
              <a:t>وأول </a:t>
            </a:r>
            <a:r>
              <a:rPr lang="ar-SA" dirty="0">
                <a:latin typeface="Simplified Arabic" pitchFamily="18" charset="-78"/>
                <a:cs typeface="Simplified Arabic" pitchFamily="18" charset="-78"/>
              </a:rPr>
              <a:t>من استخدم التحليل </a:t>
            </a:r>
            <a:r>
              <a:rPr lang="ar-SA" dirty="0" smtClean="0">
                <a:latin typeface="Simplified Arabic" pitchFamily="18" charset="-78"/>
                <a:cs typeface="Simplified Arabic" pitchFamily="18" charset="-78"/>
              </a:rPr>
              <a:t>النفسي. </a:t>
            </a:r>
            <a:endParaRPr lang="ar-AE" dirty="0" smtClean="0">
              <a:latin typeface="Simplified Arabic" pitchFamily="18" charset="-78"/>
              <a:cs typeface="Simplified Arabic" pitchFamily="18" charset="-78"/>
            </a:endParaRPr>
          </a:p>
          <a:p>
            <a:pPr algn="r" rtl="1">
              <a:buNone/>
            </a:pPr>
            <a:endParaRPr lang="ar-SA" dirty="0">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مكونات الشخصية حسب التحليليين</a:t>
            </a: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380999" y="1752600"/>
            <a:ext cx="8345687" cy="4572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srcRect/>
          <a:stretch>
            <a:fillRect/>
          </a:stretch>
        </p:blipFill>
        <p:spPr bwMode="auto">
          <a:xfrm>
            <a:off x="0" y="533400"/>
            <a:ext cx="8888027" cy="6172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Grp="1" noChangeAspect="1" noChangeArrowheads="1"/>
          </p:cNvPicPr>
          <p:nvPr>
            <p:ph idx="1"/>
          </p:nvPr>
        </p:nvPicPr>
        <p:blipFill>
          <a:blip r:embed="rId2"/>
          <a:srcRect/>
          <a:stretch>
            <a:fillRect/>
          </a:stretch>
        </p:blipFill>
        <p:spPr bwMode="auto">
          <a:xfrm>
            <a:off x="1" y="4876800"/>
            <a:ext cx="2209800" cy="1981200"/>
          </a:xfrm>
          <a:prstGeom prst="rect">
            <a:avLst/>
          </a:prstGeom>
          <a:noFill/>
          <a:ln w="9525">
            <a:noFill/>
            <a:miter lim="800000"/>
            <a:headEnd/>
            <a:tailEnd/>
          </a:ln>
          <a:effectLst/>
        </p:spPr>
      </p:pic>
      <p:sp>
        <p:nvSpPr>
          <p:cNvPr id="5" name="Rectangle 4"/>
          <p:cNvSpPr/>
          <p:nvPr/>
        </p:nvSpPr>
        <p:spPr>
          <a:xfrm>
            <a:off x="2057400" y="487025"/>
            <a:ext cx="7086600" cy="6370975"/>
          </a:xfrm>
          <a:prstGeom prst="rect">
            <a:avLst/>
          </a:prstGeom>
        </p:spPr>
        <p:txBody>
          <a:bodyPr wrap="square">
            <a:spAutoFit/>
          </a:bodyPr>
          <a:lstStyle/>
          <a:p>
            <a:pPr algn="r" rtl="1"/>
            <a:r>
              <a:rPr lang="ar-JO" sz="2400" b="1" u="sng" dirty="0">
                <a:solidFill>
                  <a:srgbClr val="FF0000"/>
                </a:solidFill>
                <a:latin typeface="Simplified Arabic" pitchFamily="18" charset="-78"/>
                <a:cs typeface="Simplified Arabic" pitchFamily="18" charset="-78"/>
              </a:rPr>
              <a:t>5</a:t>
            </a:r>
            <a:r>
              <a:rPr lang="ar-SA" sz="2400" b="1" u="sng" dirty="0" smtClean="0">
                <a:solidFill>
                  <a:srgbClr val="FF0000"/>
                </a:solidFill>
              </a:rPr>
              <a:t>) الإتجاه الإنساني</a:t>
            </a:r>
          </a:p>
          <a:p>
            <a:pPr algn="r" rtl="1"/>
            <a:endParaRPr lang="ar-SA" sz="2400" b="1" u="sng"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اهم علماء هذه المدرسة: ماسلوا، روجرز. </a:t>
            </a:r>
            <a:endParaRPr lang="ar-AE" sz="2400" dirty="0" smtClean="0">
              <a:latin typeface="Simplified Arabic" pitchFamily="18" charset="-78"/>
              <a:cs typeface="Simplified Arabic" pitchFamily="18" charset="-78"/>
            </a:endParaRPr>
          </a:p>
          <a:p>
            <a:pPr algn="r" rtl="1">
              <a:buFont typeface="Wingdings" pitchFamily="2" charset="2"/>
              <a:buChar char="§"/>
            </a:pPr>
            <a:r>
              <a:rPr lang="ar-AE" sz="2400" dirty="0" smtClean="0">
                <a:latin typeface="Simplified Arabic" pitchFamily="18" charset="-78"/>
                <a:cs typeface="Simplified Arabic" pitchFamily="18" charset="-78"/>
              </a:rPr>
              <a:t>جاء كرد فعل مضاد للمنحنى السلوكي والتحليل النفسي </a:t>
            </a:r>
          </a:p>
          <a:p>
            <a:pPr algn="r" rtl="1">
              <a:buFont typeface="Wingdings" pitchFamily="2" charset="2"/>
              <a:buChar char="§"/>
            </a:pPr>
            <a:r>
              <a:rPr lang="ar-AE" sz="2400" dirty="0" smtClean="0">
                <a:latin typeface="Simplified Arabic" pitchFamily="18" charset="-78"/>
                <a:cs typeface="Simplified Arabic" pitchFamily="18" charset="-78"/>
              </a:rPr>
              <a:t>مدرسة التحليل النفسي صورت الإنسان على أنة عبد لغرائزة الجنسية والعدوانية . بينما تركز المدرسة الإنسانية على قدرة الإنسان على إتخاذ القرار الواعية المنطقية وضبط مسيرة وتغيير بيئته المحيطة . </a:t>
            </a:r>
          </a:p>
          <a:p>
            <a:pPr algn="r" rtl="1">
              <a:buFont typeface="Wingdings" pitchFamily="2" charset="2"/>
              <a:buChar char="§"/>
            </a:pPr>
            <a:r>
              <a:rPr lang="ar-AE" sz="2400" dirty="0" smtClean="0">
                <a:latin typeface="Simplified Arabic" pitchFamily="18" charset="-78"/>
                <a:cs typeface="Simplified Arabic" pitchFamily="18" charset="-78"/>
              </a:rPr>
              <a:t>المدرسة السلوكية ركزت على البيئة الخارجية وإعتبارها أقوى محددات السلوك البشري في حين ترى الحركة الإنسانية الخصائص الداخلية  كالإرادة الحرة الذاتية هي أهم محددات السلوك البشري الداخلية . ولكن لم تنكر دور البيئة فى تنمية القدرات </a:t>
            </a:r>
            <a:endParaRPr lang="ar-SA" sz="2400" dirty="0" smtClean="0">
              <a:latin typeface="Simplified Arabic" pitchFamily="18" charset="-78"/>
              <a:cs typeface="Simplified Arabic" pitchFamily="18" charset="-78"/>
            </a:endParaRPr>
          </a:p>
          <a:p>
            <a:pPr algn="r" rtl="1"/>
            <a:r>
              <a:rPr lang="ar-SA" sz="2400" dirty="0" smtClean="0">
                <a:latin typeface="Simplified Arabic" pitchFamily="18" charset="-78"/>
                <a:cs typeface="Simplified Arabic" pitchFamily="18" charset="-78"/>
              </a:rPr>
              <a:t>هي نظرية التمركز حول الفرد نفسه. </a:t>
            </a:r>
            <a:r>
              <a:rPr lang="ar-AE" sz="2400" dirty="0" smtClean="0">
                <a:latin typeface="Simplified Arabic" pitchFamily="18" charset="-78"/>
                <a:cs typeface="Simplified Arabic" pitchFamily="18" charset="-78"/>
              </a:rPr>
              <a:t>أن جوهر الإنسانية يتمثل فى </a:t>
            </a:r>
            <a:r>
              <a:rPr lang="ar-AE" sz="2400" dirty="0" smtClean="0">
                <a:latin typeface="Simplified Arabic" pitchFamily="18" charset="-78"/>
                <a:cs typeface="Simplified Arabic" pitchFamily="18" charset="-78"/>
              </a:rPr>
              <a:t>ذ</a:t>
            </a:r>
            <a:r>
              <a:rPr lang="ar-JO" sz="2400" dirty="0" smtClean="0">
                <a:latin typeface="Simplified Arabic" pitchFamily="18" charset="-78"/>
                <a:cs typeface="Simplified Arabic" pitchFamily="18" charset="-78"/>
              </a:rPr>
              <a:t>ا</a:t>
            </a:r>
            <a:r>
              <a:rPr lang="ar-AE" sz="2400" dirty="0" smtClean="0">
                <a:latin typeface="Simplified Arabic" pitchFamily="18" charset="-78"/>
                <a:cs typeface="Simplified Arabic" pitchFamily="18" charset="-78"/>
              </a:rPr>
              <a:t>ت </a:t>
            </a:r>
            <a:r>
              <a:rPr lang="ar-AE" sz="2400" dirty="0" smtClean="0">
                <a:latin typeface="Simplified Arabic" pitchFamily="18" charset="-78"/>
                <a:cs typeface="Simplified Arabic" pitchFamily="18" charset="-78"/>
              </a:rPr>
              <a:t>فريدة وقوه مبدعة وإرادة للنمو وتحقيق للذات .</a:t>
            </a:r>
            <a:r>
              <a:rPr lang="ar-SA" sz="2400" dirty="0" smtClean="0"/>
              <a:t> من اهم مخلفاتها ”العلاج المتمركز </a:t>
            </a:r>
            <a:r>
              <a:rPr lang="ar-SA" sz="2400" dirty="0" smtClean="0"/>
              <a:t>حول</a:t>
            </a:r>
            <a:r>
              <a:rPr lang="ar-JO" sz="2400" dirty="0" smtClean="0"/>
              <a:t> </a:t>
            </a:r>
            <a:r>
              <a:rPr lang="ar-SA" sz="2400" dirty="0" smtClean="0"/>
              <a:t>الانسان</a:t>
            </a:r>
            <a:r>
              <a:rPr lang="ar-SA" sz="2400" dirty="0" smtClean="0"/>
              <a:t>“ </a:t>
            </a:r>
            <a:r>
              <a:rPr lang="en-US" sz="2400" dirty="0" smtClean="0"/>
              <a:t>client-centered therapy</a:t>
            </a:r>
            <a:endParaRPr lang="ar-AE" sz="2400" dirty="0" smtClean="0">
              <a:latin typeface="Simplified Arabic" pitchFamily="18" charset="-78"/>
              <a:cs typeface="Simplified Arabic" pitchFamily="18" charset="-78"/>
            </a:endParaRPr>
          </a:p>
          <a:p>
            <a:pPr algn="r" rtl="1">
              <a:buFont typeface="Wingdings" pitchFamily="2" charset="2"/>
              <a:buChar char="§"/>
            </a:pPr>
            <a:endParaRPr lang="ar-SA" sz="2400" dirty="0" smtClean="0">
              <a:latin typeface="Simplified Arabic" pitchFamily="18" charset="-78"/>
              <a:cs typeface="Simplified Arabic" pitchFamily="18" charset="-78"/>
            </a:endParaRPr>
          </a:p>
          <a:p>
            <a:pPr algn="r" rtl="1">
              <a:buFont typeface="Wingdings" pitchFamily="2" charset="2"/>
              <a:buChar char="§"/>
            </a:pPr>
            <a:r>
              <a:rPr lang="ar-SA" sz="2400" dirty="0" smtClean="0">
                <a:latin typeface="Simplified Arabic" pitchFamily="18" charset="-78"/>
                <a:cs typeface="Simplified Arabic" pitchFamily="18" charset="-78"/>
              </a:rPr>
              <a:t>أي إحباط يعوق ويهدد إشباع الحاجات الأساسية للفرد مما ينتج عنه تقييم سيء للذات ونقص إحترام الذات</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81678275"/>
              </p:ext>
            </p:extLst>
          </p:nvPr>
        </p:nvGraphicFramePr>
        <p:xfrm>
          <a:off x="0" y="0"/>
          <a:ext cx="8077200" cy="6905798"/>
        </p:xfrm>
        <a:graphic>
          <a:graphicData uri="http://schemas.openxmlformats.org/drawingml/2006/table">
            <a:tbl>
              <a:tblPr firstRow="1" bandRow="1">
                <a:tableStyleId>{5C22544A-7EE6-4342-B048-85BDC9FD1C3A}</a:tableStyleId>
              </a:tblPr>
              <a:tblGrid>
                <a:gridCol w="64770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tblGrid>
              <a:tr h="623306">
                <a:tc>
                  <a:txBody>
                    <a:bodyPr/>
                    <a:lstStyle/>
                    <a:p>
                      <a:pPr algn="ctr"/>
                      <a:r>
                        <a:rPr lang="ar-SA" sz="2400" dirty="0" smtClean="0"/>
                        <a:t>فاعلية الإنسان</a:t>
                      </a:r>
                      <a:endParaRPr lang="en-US" sz="2400" dirty="0"/>
                    </a:p>
                  </a:txBody>
                  <a:tcPr/>
                </a:tc>
                <a:tc>
                  <a:txBody>
                    <a:bodyPr/>
                    <a:lstStyle/>
                    <a:p>
                      <a:pPr algn="ctr"/>
                      <a:r>
                        <a:rPr lang="ar-SA" sz="2400" dirty="0" smtClean="0"/>
                        <a:t>المدرسة </a:t>
                      </a:r>
                      <a:endParaRPr lang="en-US" sz="2400" dirty="0"/>
                    </a:p>
                  </a:txBody>
                  <a:tcPr/>
                </a:tc>
                <a:extLst>
                  <a:ext uri="{0D108BD9-81ED-4DB2-BD59-A6C34878D82A}">
                    <a16:rowId xmlns:a16="http://schemas.microsoft.com/office/drawing/2014/main" val="10000"/>
                  </a:ext>
                </a:extLst>
              </a:tr>
              <a:tr h="1090785">
                <a:tc>
                  <a:txBody>
                    <a:bodyPr/>
                    <a:lstStyle/>
                    <a:p>
                      <a:pPr algn="r"/>
                      <a:r>
                        <a:rPr lang="ar-SA" sz="2400" dirty="0" smtClean="0">
                          <a:latin typeface="Simplified Arabic" pitchFamily="18" charset="-78"/>
                          <a:cs typeface="Simplified Arabic" pitchFamily="18" charset="-78"/>
                        </a:rPr>
                        <a:t>تنظر إلى الإنسان على انه سالب</a:t>
                      </a:r>
                      <a:r>
                        <a:rPr lang="ar-AE" sz="2400" dirty="0" smtClean="0">
                          <a:latin typeface="Simplified Arabic" pitchFamily="18" charset="-78"/>
                          <a:cs typeface="Simplified Arabic" pitchFamily="18" charset="-78"/>
                        </a:rPr>
                        <a:t>(مسير)</a:t>
                      </a:r>
                      <a:r>
                        <a:rPr lang="ar-SA" sz="2400" dirty="0" smtClean="0">
                          <a:latin typeface="Simplified Arabic" pitchFamily="18" charset="-78"/>
                          <a:cs typeface="Simplified Arabic" pitchFamily="18" charset="-78"/>
                        </a:rPr>
                        <a:t> أمام الحتمية البايولوجية المتمثلة في الجنس والعدوان. </a:t>
                      </a:r>
                      <a:endParaRPr lang="en-US" sz="2400" dirty="0">
                        <a:latin typeface="Simplified Arabic" pitchFamily="18" charset="-78"/>
                        <a:cs typeface="Simplified Arabic" pitchFamily="18" charset="-78"/>
                      </a:endParaRPr>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ar-SA" sz="2800" b="1" dirty="0" smtClean="0">
                          <a:latin typeface="Simplified Arabic" pitchFamily="18" charset="-78"/>
                          <a:cs typeface="Simplified Arabic" pitchFamily="18" charset="-78"/>
                        </a:rPr>
                        <a:t>التحليلية </a:t>
                      </a:r>
                      <a:endParaRPr lang="en-US" sz="2800" b="1" dirty="0" smtClean="0">
                        <a:latin typeface="Simplified Arabic" pitchFamily="18" charset="-78"/>
                        <a:cs typeface="Simplified Arabic" pitchFamily="18" charset="-78"/>
                      </a:endParaRPr>
                    </a:p>
                    <a:p>
                      <a:pPr algn="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1"/>
                  </a:ext>
                </a:extLst>
              </a:tr>
              <a:tr h="2493223">
                <a:tc>
                  <a:txBody>
                    <a:bodyPr/>
                    <a:lstStyle/>
                    <a:p>
                      <a:pPr algn="r"/>
                      <a:r>
                        <a:rPr lang="ar-SA" sz="2400" dirty="0" smtClean="0">
                          <a:latin typeface="Simplified Arabic" pitchFamily="18" charset="-78"/>
                          <a:cs typeface="Simplified Arabic" pitchFamily="18" charset="-78"/>
                        </a:rPr>
                        <a:t>ترى أهمية العوامل البيئية بالإضافة إلى أهمية العوامل الشخصية   (العمليات العقلية والانفعالية) والناتج السلوكي. الشخصية نتيجة للتفاعل المتبادل بين المثيرات البيئية والعوامل الشخصية والناتج السلوكي. إذا هناك عوامل مؤثرة في شخصية الإنسان خارجية وداخلية إلا أن الإنسان فاعل إلى درجة ما لتحقيق تكيفه.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السلوكية</a:t>
                      </a:r>
                      <a:r>
                        <a:rPr lang="ar-SA" sz="2800" b="1" baseline="0" dirty="0" smtClean="0">
                          <a:latin typeface="Simplified Arabic" pitchFamily="18" charset="-78"/>
                          <a:cs typeface="Simplified Arabic" pitchFamily="18" charset="-78"/>
                        </a:rPr>
                        <a:t>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2"/>
                  </a:ext>
                </a:extLst>
              </a:tr>
              <a:tr h="1090785">
                <a:tc>
                  <a:txBody>
                    <a:bodyPr/>
                    <a:lstStyle/>
                    <a:p>
                      <a:pPr algn="r"/>
                      <a:r>
                        <a:rPr lang="ar-SA" sz="2400" dirty="0" smtClean="0">
                          <a:latin typeface="Simplified Arabic" pitchFamily="18" charset="-78"/>
                          <a:cs typeface="Simplified Arabic" pitchFamily="18" charset="-78"/>
                        </a:rPr>
                        <a:t>الإنسان فاعل</a:t>
                      </a:r>
                      <a:r>
                        <a:rPr lang="ar-AE" sz="2400" smtClean="0">
                          <a:latin typeface="Simplified Arabic" pitchFamily="18" charset="-78"/>
                          <a:cs typeface="Simplified Arabic" pitchFamily="18" charset="-78"/>
                        </a:rPr>
                        <a:t>( مخير )</a:t>
                      </a:r>
                      <a:r>
                        <a:rPr lang="ar-SA" sz="2400" smtClean="0">
                          <a:latin typeface="Simplified Arabic" pitchFamily="18" charset="-78"/>
                          <a:cs typeface="Simplified Arabic" pitchFamily="18" charset="-78"/>
                        </a:rPr>
                        <a:t> </a:t>
                      </a:r>
                      <a:r>
                        <a:rPr lang="ar-SA" sz="2400" dirty="0" smtClean="0">
                          <a:latin typeface="Simplified Arabic" pitchFamily="18" charset="-78"/>
                          <a:cs typeface="Simplified Arabic" pitchFamily="18" charset="-78"/>
                        </a:rPr>
                        <a:t>تماما أمام العوامل الداخلية أو الخارجية ويسعى دوما لتحقيق أهدافه وذاته.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الإنسانية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3"/>
                  </a:ext>
                </a:extLst>
              </a:tr>
              <a:tr h="1607699">
                <a:tc>
                  <a:txBody>
                    <a:bodyPr/>
                    <a:lstStyle/>
                    <a:p>
                      <a:pPr algn="r"/>
                      <a:r>
                        <a:rPr lang="ar-SA" sz="2400" dirty="0" smtClean="0">
                          <a:latin typeface="Simplified Arabic" pitchFamily="18" charset="-78"/>
                          <a:cs typeface="Simplified Arabic" pitchFamily="18" charset="-78"/>
                        </a:rPr>
                        <a:t>ركز رواد الاتجاه المعرفي على دراسة النشاط أو العمليات العقلية. </a:t>
                      </a:r>
                      <a:r>
                        <a:rPr lang="ar-SA" sz="2400" dirty="0" smtClean="0">
                          <a:latin typeface="Simplified Arabic" pitchFamily="18" charset="-78"/>
                          <a:cs typeface="Simplified Arabic" pitchFamily="18" charset="-78"/>
                        </a:rPr>
                        <a:t>بالرغم من </a:t>
                      </a:r>
                      <a:r>
                        <a:rPr lang="ar-SA" sz="2400" dirty="0" smtClean="0">
                          <a:latin typeface="Simplified Arabic" pitchFamily="18" charset="-78"/>
                          <a:cs typeface="Simplified Arabic" pitchFamily="18" charset="-78"/>
                        </a:rPr>
                        <a:t>تأكيدهم اثر العوامل البايولوجية والبيئية في نمو هذه العمليات ، فان العمليات العقلية تفعل نشاط الفرد في محاولاته للتكيف مع بيئته. </a:t>
                      </a:r>
                      <a:endParaRPr lang="en-US" sz="2400" dirty="0">
                        <a:latin typeface="Simplified Arabic" pitchFamily="18" charset="-78"/>
                        <a:cs typeface="Simplified Arabic" pitchFamily="18" charset="-78"/>
                      </a:endParaRPr>
                    </a:p>
                  </a:txBody>
                  <a:tcPr/>
                </a:tc>
                <a:tc>
                  <a:txBody>
                    <a:bodyPr/>
                    <a:lstStyle/>
                    <a:p>
                      <a:pPr algn="r"/>
                      <a:r>
                        <a:rPr lang="ar-SA" sz="2800" b="1" dirty="0" smtClean="0">
                          <a:latin typeface="Simplified Arabic" pitchFamily="18" charset="-78"/>
                          <a:cs typeface="Simplified Arabic" pitchFamily="18" charset="-78"/>
                        </a:rPr>
                        <a:t>المعرفية </a:t>
                      </a:r>
                      <a:endParaRPr lang="en-US" sz="2800" b="1" dirty="0">
                        <a:latin typeface="Simplified Arabic" pitchFamily="18" charset="-78"/>
                        <a:cs typeface="Simplified Arabic" pitchFamily="18" charset="-78"/>
                      </a:endParaRPr>
                    </a:p>
                  </a:txBody>
                  <a:tcP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ar-SA" dirty="0" smtClean="0"/>
              <a:t>تحليل سلوك ”سلمى“ حسب إتجاهات علم النفس </a:t>
            </a:r>
            <a:endParaRPr lang="en-US" dirty="0"/>
          </a:p>
        </p:txBody>
      </p:sp>
      <p:pic>
        <p:nvPicPr>
          <p:cNvPr id="9218" name="Picture 2"/>
          <p:cNvPicPr>
            <a:picLocks noGrp="1" noChangeAspect="1" noChangeArrowheads="1"/>
          </p:cNvPicPr>
          <p:nvPr>
            <p:ph idx="1"/>
          </p:nvPr>
        </p:nvPicPr>
        <p:blipFill>
          <a:blip r:embed="rId2"/>
          <a:srcRect/>
          <a:stretch>
            <a:fillRect/>
          </a:stretch>
        </p:blipFill>
        <p:spPr bwMode="auto">
          <a:xfrm flipH="1">
            <a:off x="706890" y="2133601"/>
            <a:ext cx="1121909" cy="1828800"/>
          </a:xfrm>
          <a:prstGeom prst="rect">
            <a:avLst/>
          </a:prstGeom>
          <a:noFill/>
          <a:ln w="9525">
            <a:noFill/>
            <a:miter lim="800000"/>
            <a:headEnd/>
            <a:tailEnd/>
          </a:ln>
          <a:effectLst/>
        </p:spPr>
      </p:pic>
      <p:sp>
        <p:nvSpPr>
          <p:cNvPr id="5" name="Rectangle 4"/>
          <p:cNvSpPr/>
          <p:nvPr/>
        </p:nvSpPr>
        <p:spPr>
          <a:xfrm>
            <a:off x="228600" y="1524000"/>
            <a:ext cx="8534400" cy="6124754"/>
          </a:xfrm>
          <a:prstGeom prst="rect">
            <a:avLst/>
          </a:prstGeom>
        </p:spPr>
        <p:txBody>
          <a:bodyPr wrap="square">
            <a:spAutoFit/>
          </a:bodyPr>
          <a:lstStyle/>
          <a:p>
            <a:pPr algn="r" rtl="1"/>
            <a:r>
              <a:rPr lang="ar-SA" sz="2800" dirty="0" smtClean="0"/>
              <a:t>سلمى 28 سنة ، متزوجة، تدرس طب وفي السنة الثانية من</a:t>
            </a:r>
          </a:p>
          <a:p>
            <a:pPr algn="r" rtl="1"/>
            <a:r>
              <a:rPr lang="ar-SA" sz="2800" dirty="0" smtClean="0"/>
              <a:t>التدريب/ الامتياز</a:t>
            </a:r>
          </a:p>
          <a:p>
            <a:pPr algn="r" rtl="1"/>
            <a:r>
              <a:rPr lang="ar-SA" sz="2800" dirty="0" smtClean="0"/>
              <a:t>• سلمى طموحة وتعمل بجدارة طوال عمرها لتنجز ما تطمح له</a:t>
            </a:r>
          </a:p>
          <a:p>
            <a:pPr algn="r" rtl="1"/>
            <a:r>
              <a:rPr lang="ar-SA" sz="2800" dirty="0" smtClean="0"/>
              <a:t>• تخرجت من المدرسة و الجامعة حاصلة على علامات شرف</a:t>
            </a:r>
          </a:p>
          <a:p>
            <a:pPr algn="r" rtl="1"/>
            <a:r>
              <a:rPr lang="ar-SA" sz="2800" dirty="0" smtClean="0"/>
              <a:t> طوال السنين</a:t>
            </a:r>
          </a:p>
          <a:p>
            <a:pPr algn="r" rtl="1"/>
            <a:r>
              <a:rPr lang="ar-SA" sz="2800" dirty="0" smtClean="0"/>
              <a:t>• سلمى تقيس نفسها حسب معايير عالية من الاداء وتنتقد ذاتها </a:t>
            </a:r>
          </a:p>
          <a:p>
            <a:pPr algn="r" rtl="1"/>
            <a:r>
              <a:rPr lang="ar-SA" sz="2800" dirty="0" smtClean="0"/>
              <a:t>بقسوة حين تفشل في الاداء حسب تلك المعايير</a:t>
            </a:r>
          </a:p>
          <a:p>
            <a:pPr algn="r" rtl="1"/>
            <a:r>
              <a:rPr lang="ar-SA" sz="2800" dirty="0" smtClean="0"/>
              <a:t>• مؤخرا تشعر سلمى بدون قيمة الذات بسبب اخفاقها على العمل كما كانت</a:t>
            </a:r>
          </a:p>
          <a:p>
            <a:pPr algn="r" rtl="1"/>
            <a:r>
              <a:rPr lang="ar-SA" sz="2800" dirty="0" smtClean="0"/>
              <a:t>• وبدأت تشعر بالارهاق و عدم التركيز</a:t>
            </a:r>
          </a:p>
          <a:p>
            <a:pPr algn="r" rtl="1"/>
            <a:r>
              <a:rPr lang="ar-SA" sz="2800" dirty="0" smtClean="0"/>
              <a:t>• زملاءها في العمل بالاضافة الى زوجها يلاحظون الفرق في سلوكها فهي</a:t>
            </a:r>
          </a:p>
          <a:p>
            <a:pPr algn="r" rtl="1"/>
            <a:r>
              <a:rPr lang="ar-SA" sz="2800" dirty="0" smtClean="0"/>
              <a:t>تغضب بسرعة و منسحبة اجتماعيا (عكس توجهها السابق الايجابي</a:t>
            </a:r>
          </a:p>
          <a:p>
            <a:pPr algn="r" rtl="1"/>
            <a:r>
              <a:rPr lang="ar-SA" sz="2800" dirty="0" smtClean="0"/>
              <a:t>والنشيط)</a:t>
            </a:r>
            <a:r>
              <a:rPr lang="ar-JO" sz="2800" dirty="0" smtClean="0"/>
              <a:t>-------------------سلوكي نتيجة تغير البيئة ،وبقدر افسره بأكتر من اتجاه ،او باي اتجاه مع تقديم تفسير لماذا هذا الاتجاه ؟</a:t>
            </a:r>
          </a:p>
          <a:p>
            <a:pPr algn="r" rtl="1"/>
            <a:endParaRPr 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646237"/>
            <a:ext cx="8229600" cy="4525963"/>
          </a:xfrm>
        </p:spPr>
        <p:txBody>
          <a:bodyPr>
            <a:normAutofit fontScale="92500" lnSpcReduction="20000"/>
          </a:bodyPr>
          <a:lstStyle/>
          <a:p>
            <a:pPr algn="r" rtl="1">
              <a:buNone/>
            </a:pPr>
            <a:endParaRPr lang="ar-SA" dirty="0" smtClean="0"/>
          </a:p>
          <a:p>
            <a:pPr algn="r" rtl="1"/>
            <a:r>
              <a:rPr lang="ar-SA" dirty="0" smtClean="0"/>
              <a:t>ما هو علم النفس؟</a:t>
            </a:r>
          </a:p>
          <a:p>
            <a:pPr algn="r" rtl="1"/>
            <a:r>
              <a:rPr lang="ar-SA" dirty="0" smtClean="0"/>
              <a:t> دراسة علمية</a:t>
            </a:r>
          </a:p>
          <a:p>
            <a:pPr algn="r" rtl="1"/>
            <a:r>
              <a:rPr lang="ar-SA" dirty="0" smtClean="0"/>
              <a:t>النفس عبارة عن؟</a:t>
            </a:r>
          </a:p>
          <a:p>
            <a:pPr algn="r" rtl="1"/>
            <a:r>
              <a:rPr lang="ar-SA" dirty="0" smtClean="0"/>
              <a:t>لماذا ندرس النفسية؟</a:t>
            </a:r>
          </a:p>
          <a:p>
            <a:pPr marL="514350" indent="-514350" algn="r" rtl="1">
              <a:buFont typeface="+mj-lt"/>
              <a:buAutoNum type="arabicPeriod"/>
            </a:pPr>
            <a:r>
              <a:rPr lang="ar-SA" dirty="0" smtClean="0"/>
              <a:t> ___وصف</a:t>
            </a:r>
          </a:p>
          <a:p>
            <a:pPr marL="514350" indent="-514350" algn="r" rtl="1">
              <a:buFont typeface="+mj-lt"/>
              <a:buAutoNum type="arabicPeriod"/>
            </a:pPr>
            <a:r>
              <a:rPr lang="ar-SA" dirty="0" smtClean="0"/>
              <a:t> ___ فهم</a:t>
            </a:r>
          </a:p>
          <a:p>
            <a:pPr marL="514350" indent="-514350" algn="r" rtl="1">
              <a:buFont typeface="+mj-lt"/>
              <a:buAutoNum type="arabicPeriod"/>
            </a:pPr>
            <a:r>
              <a:rPr lang="ar-SA" dirty="0" smtClean="0"/>
              <a:t>___ تنبؤ</a:t>
            </a:r>
          </a:p>
          <a:p>
            <a:pPr marL="514350" indent="-514350" algn="r" rtl="1">
              <a:buFont typeface="+mj-lt"/>
              <a:buAutoNum type="arabicPeriod"/>
            </a:pPr>
            <a:r>
              <a:rPr lang="ar-SA" dirty="0" smtClean="0"/>
              <a:t>___التحكم</a:t>
            </a:r>
            <a:endParaRPr lang="en-US" dirty="0"/>
          </a:p>
        </p:txBody>
      </p:sp>
      <p:pic>
        <p:nvPicPr>
          <p:cNvPr id="1026" name="Picture 2"/>
          <p:cNvPicPr>
            <a:picLocks noChangeAspect="1" noChangeArrowheads="1"/>
          </p:cNvPicPr>
          <p:nvPr/>
        </p:nvPicPr>
        <p:blipFill>
          <a:blip r:embed="rId2"/>
          <a:srcRect/>
          <a:stretch>
            <a:fillRect/>
          </a:stretch>
        </p:blipFill>
        <p:spPr bwMode="auto">
          <a:xfrm>
            <a:off x="1066800" y="2438400"/>
            <a:ext cx="3962400" cy="36195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FF0000"/>
                </a:solidFill>
              </a:rPr>
              <a:t>تعريف مصطلح علم النفس </a:t>
            </a:r>
            <a:endParaRPr lang="en-US" dirty="0">
              <a:solidFill>
                <a:srgbClr val="FF0000"/>
              </a:solidFill>
            </a:endParaRPr>
          </a:p>
        </p:txBody>
      </p:sp>
      <p:sp>
        <p:nvSpPr>
          <p:cNvPr id="3" name="Content Placeholder 2"/>
          <p:cNvSpPr>
            <a:spLocks noGrp="1"/>
          </p:cNvSpPr>
          <p:nvPr>
            <p:ph idx="1"/>
          </p:nvPr>
        </p:nvSpPr>
        <p:spPr>
          <a:xfrm>
            <a:off x="0" y="1295401"/>
            <a:ext cx="9144000" cy="5562600"/>
          </a:xfrm>
        </p:spPr>
        <p:txBody>
          <a:bodyPr>
            <a:normAutofit fontScale="92500" lnSpcReduction="20000"/>
          </a:bodyPr>
          <a:lstStyle/>
          <a:p>
            <a:pPr algn="r" rtl="1"/>
            <a:r>
              <a:rPr lang="ar-JO" dirty="0" smtClean="0"/>
              <a:t>النفس تشمل السلوك والعمليات العقلية. </a:t>
            </a:r>
          </a:p>
          <a:p>
            <a:pPr marL="0" indent="0" algn="r" rtl="1">
              <a:buNone/>
            </a:pPr>
            <a:endParaRPr lang="ar-JO" dirty="0" smtClean="0"/>
          </a:p>
          <a:p>
            <a:pPr algn="r" rtl="1"/>
            <a:r>
              <a:rPr lang="ar-SA" dirty="0" smtClean="0"/>
              <a:t>علم النفس : هو الدراسة العلمية لكل جوانب السلوك الإنساني وأحيانا الحيواني ردا على مختلف المثيرات</a:t>
            </a:r>
            <a:r>
              <a:rPr lang="ar-JO" dirty="0" smtClean="0"/>
              <a:t>(الدراسة العلمية للسوك </a:t>
            </a:r>
            <a:r>
              <a:rPr lang="ar-JO" dirty="0" smtClean="0"/>
              <a:t>والعمليات العقلية</a:t>
            </a:r>
            <a:r>
              <a:rPr lang="ar-JO" dirty="0" smtClean="0"/>
              <a:t>)</a:t>
            </a:r>
            <a:r>
              <a:rPr lang="ar-SA" dirty="0" smtClean="0"/>
              <a:t> .</a:t>
            </a:r>
            <a:r>
              <a:rPr lang="ar-JO" dirty="0" smtClean="0"/>
              <a:t>ويرجع مفهوم علم النفس الى كلمة يونانية  قديمة تتكون من علم</a:t>
            </a:r>
            <a:r>
              <a:rPr lang="en-US" dirty="0" smtClean="0"/>
              <a:t>logos </a:t>
            </a:r>
            <a:r>
              <a:rPr lang="ar-JO" dirty="0" smtClean="0"/>
              <a:t> والنفس أو الروح أو العقل  </a:t>
            </a:r>
            <a:r>
              <a:rPr lang="en-US" dirty="0" smtClean="0"/>
              <a:t> psyche</a:t>
            </a:r>
            <a:r>
              <a:rPr lang="ar-JO" dirty="0" smtClean="0"/>
              <a:t> .</a:t>
            </a:r>
            <a:endParaRPr lang="ar-SA" dirty="0" smtClean="0"/>
          </a:p>
          <a:p>
            <a:pPr algn="r" rtl="1">
              <a:buNone/>
            </a:pPr>
            <a:endParaRPr lang="ar-SA" dirty="0" smtClean="0"/>
          </a:p>
          <a:p>
            <a:pPr algn="r" rtl="1"/>
            <a:r>
              <a:rPr lang="ar-SA" dirty="0" smtClean="0"/>
              <a:t>فهدف علماء النفس  الإجابة عن سؤال ( لماذا يتصرف الناس بالطريقة التي يتصرفون بها ؟ وليس ما هو التصرف  )</a:t>
            </a:r>
          </a:p>
          <a:p>
            <a:pPr algn="r" rtl="1">
              <a:buNone/>
            </a:pPr>
            <a:endParaRPr lang="ar-SA" dirty="0" smtClean="0"/>
          </a:p>
          <a:p>
            <a:pPr algn="r" rtl="1"/>
            <a:r>
              <a:rPr lang="ar-SA" dirty="0" smtClean="0"/>
              <a:t>السلوك : هو كل ما يصدر عن الإنسان من إستجابات </a:t>
            </a:r>
            <a:r>
              <a:rPr lang="ar-JO" dirty="0" smtClean="0"/>
              <a:t>أو</a:t>
            </a:r>
            <a:r>
              <a:rPr lang="ar-SA" dirty="0" smtClean="0"/>
              <a:t> أنشطة بت</a:t>
            </a:r>
            <a:r>
              <a:rPr lang="ar-JO" dirty="0" smtClean="0"/>
              <a:t>أ</a:t>
            </a:r>
            <a:r>
              <a:rPr lang="ar-SA" dirty="0" smtClean="0"/>
              <a:t>ثير مختلف المثيرات.</a:t>
            </a:r>
            <a:endParaRPr lang="ar-JO"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r" rtl="1"/>
            <a:r>
              <a:rPr lang="ar-SA" dirty="0" smtClean="0"/>
              <a:t>علم النفس هو علم من العلوم الحديثة نسبيا فبالرغم من ماضية الطويل إلا أن تاريخة العلمي قصير</a:t>
            </a:r>
            <a:r>
              <a:rPr lang="ar-JO" dirty="0" smtClean="0"/>
              <a:t>.</a:t>
            </a:r>
          </a:p>
          <a:p>
            <a:pPr marL="0" indent="0" algn="r" rtl="1">
              <a:buNone/>
            </a:pPr>
            <a:r>
              <a:rPr lang="ar-SA" dirty="0" smtClean="0"/>
              <a:t> </a:t>
            </a:r>
          </a:p>
          <a:p>
            <a:pPr algn="r" rtl="1"/>
            <a:r>
              <a:rPr lang="ar-SA" dirty="0" smtClean="0"/>
              <a:t>التاريخ والبداية لعلم النفس ظهر في الربع ال</a:t>
            </a:r>
            <a:r>
              <a:rPr lang="ar-JO" dirty="0" smtClean="0"/>
              <a:t>ا</a:t>
            </a:r>
            <a:r>
              <a:rPr lang="ar-SA" dirty="0" smtClean="0"/>
              <a:t>خير من القرن التاسع عشر عندما أنشأ العالم الألماني وليم فونت أول معمل لعلم النفس التج</a:t>
            </a:r>
            <a:r>
              <a:rPr lang="ar-JO" dirty="0" smtClean="0"/>
              <a:t>ر</a:t>
            </a:r>
            <a:r>
              <a:rPr lang="ar-SA" dirty="0" smtClean="0"/>
              <a:t>يبي في جامعة ليبزج بالمانيا عام 1879ولكن علم النفس بمظهر العلمي الحديث لم يظهر فجأة بل تمتد جذورة الى : </a:t>
            </a:r>
          </a:p>
          <a:p>
            <a:pPr algn="r" rtl="1"/>
            <a:r>
              <a:rPr lang="ar-SA" dirty="0" smtClean="0"/>
              <a:t>التراث الشرقي القديم عند الفرس والهنود</a:t>
            </a:r>
          </a:p>
          <a:p>
            <a:pPr algn="r" rtl="1"/>
            <a:r>
              <a:rPr lang="ar-SA" dirty="0" smtClean="0"/>
              <a:t>والتراث الغربي القديم والذي تمثلة بلاد اليونان الإغريق وفلاسفتهم الكبار وخاصة سقراط وأفلاطون وارسطو </a:t>
            </a:r>
          </a:p>
          <a:p>
            <a:pPr algn="r" rtl="1">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FF0000"/>
                </a:solidFill>
              </a:rPr>
              <a:t>مراحل تطور علم النفس </a:t>
            </a:r>
            <a:endParaRPr lang="en-US" dirty="0">
              <a:solidFill>
                <a:srgbClr val="FF0000"/>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lgn="r" rtl="1"/>
            <a:r>
              <a:rPr lang="ar-SA" dirty="0" smtClean="0"/>
              <a:t>يمكن تحديد ثلاث مراحل من التطور في علم النفس كما يلي : </a:t>
            </a:r>
          </a:p>
          <a:p>
            <a:pPr algn="r" rtl="1">
              <a:buNone/>
            </a:pPr>
            <a:r>
              <a:rPr lang="ar-SA" sz="2600" b="1" u="sng" dirty="0" smtClean="0">
                <a:solidFill>
                  <a:srgbClr val="FF0000"/>
                </a:solidFill>
              </a:rPr>
              <a:t>المرحلة الأولى : المرحلة الفلسفية ( مرحلة الـتأمل النظري )الفلسفة اليونانية القديمة : </a:t>
            </a:r>
          </a:p>
          <a:p>
            <a:pPr algn="r" rtl="1">
              <a:buNone/>
            </a:pPr>
            <a:endParaRPr lang="ar-SA" sz="2600" b="1" u="sng" dirty="0" smtClean="0"/>
          </a:p>
          <a:p>
            <a:pPr marL="514350" indent="-514350" algn="r" rtl="1">
              <a:buFont typeface="+mj-lt"/>
              <a:buAutoNum type="arabicPeriod"/>
            </a:pPr>
            <a:r>
              <a:rPr lang="ar-SA" dirty="0" smtClean="0"/>
              <a:t>إهتمت بدراسة ماهية النفس ومعرفة حقيقتها</a:t>
            </a:r>
          </a:p>
          <a:p>
            <a:pPr marL="514350" indent="-514350" algn="r" rtl="1">
              <a:buFont typeface="+mj-lt"/>
              <a:buAutoNum type="arabicPeriod"/>
            </a:pPr>
            <a:r>
              <a:rPr lang="ar-SA" dirty="0" smtClean="0"/>
              <a:t>إرتبط علم النفس فى هذة المرحلة بالنفس او الروح </a:t>
            </a:r>
          </a:p>
          <a:p>
            <a:pPr marL="514350" indent="-514350" algn="r" rtl="1">
              <a:buFont typeface="+mj-lt"/>
              <a:buAutoNum type="arabicPeriod"/>
            </a:pPr>
            <a:r>
              <a:rPr lang="ar-SA" dirty="0" smtClean="0"/>
              <a:t>فالروح في إعتقادهم مصدر السلوك وبها فسروا بواعث السلوك من أحلام وتفكير وحس وإدراك وحركة</a:t>
            </a:r>
          </a:p>
          <a:p>
            <a:pPr marL="514350" indent="-514350" algn="r" rtl="1">
              <a:buFont typeface="+mj-lt"/>
              <a:buAutoNum type="arabicPeriod"/>
            </a:pPr>
            <a:r>
              <a:rPr lang="ar-SA" dirty="0" smtClean="0"/>
              <a:t>علماء النفس في العصر الحديث جردوا علم النفس من كل طابع فلسفي واطلقوا علية اسم السيكولوجيا بدلا من علم الروح </a:t>
            </a:r>
          </a:p>
          <a:p>
            <a:pPr marL="514350" indent="-514350" algn="r" rtl="1">
              <a:buFont typeface="+mj-lt"/>
              <a:buAutoNum type="arabicPeriod"/>
            </a:pPr>
            <a:r>
              <a:rPr lang="ar-SA" dirty="0" smtClean="0"/>
              <a:t>كلمة سيكولوجية كلمة لاتنية الأصل وتتكون من مقطعين هما:  </a:t>
            </a:r>
          </a:p>
          <a:p>
            <a:pPr marL="514350" indent="-514350" algn="r" rtl="1">
              <a:buNone/>
            </a:pPr>
            <a:r>
              <a:rPr lang="ar-SA" dirty="0" smtClean="0">
                <a:solidFill>
                  <a:srgbClr val="FF0000"/>
                </a:solidFill>
              </a:rPr>
              <a:t>سيكو </a:t>
            </a:r>
            <a:r>
              <a:rPr lang="ar-SA" dirty="0" smtClean="0"/>
              <a:t>بمعنى النفس    و</a:t>
            </a:r>
            <a:r>
              <a:rPr lang="ar-SA" dirty="0" smtClean="0">
                <a:solidFill>
                  <a:srgbClr val="FF0000"/>
                </a:solidFill>
              </a:rPr>
              <a:t>لوجيا</a:t>
            </a:r>
            <a:r>
              <a:rPr lang="ar-SA" dirty="0" smtClean="0"/>
              <a:t> بمعني العلم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228600"/>
            <a:ext cx="9144000" cy="4524315"/>
          </a:xfrm>
          <a:prstGeom prst="rect">
            <a:avLst/>
          </a:prstGeom>
        </p:spPr>
        <p:txBody>
          <a:bodyPr wrap="square">
            <a:spAutoFit/>
          </a:bodyPr>
          <a:lstStyle/>
          <a:p>
            <a:pPr algn="r" rtl="1"/>
            <a:r>
              <a:rPr lang="ar-SA" sz="3200" u="sng" dirty="0" smtClean="0">
                <a:solidFill>
                  <a:srgbClr val="FF0000"/>
                </a:solidFill>
                <a:latin typeface="Simplified Arabic" pitchFamily="18" charset="-78"/>
                <a:cs typeface="Simplified Arabic" pitchFamily="18" charset="-78"/>
              </a:rPr>
              <a:t>المرحلة الثانية : المرحلة الفسيولوجية البيولوجية </a:t>
            </a:r>
          </a:p>
          <a:p>
            <a:pPr algn="r" rtl="1"/>
            <a:r>
              <a:rPr lang="ar-SA" sz="3200" dirty="0" smtClean="0">
                <a:latin typeface="Simplified Arabic" pitchFamily="18" charset="-78"/>
                <a:cs typeface="Simplified Arabic" pitchFamily="18" charset="-78"/>
              </a:rPr>
              <a:t>فيها بدا علم النفس يستقل عن الفلسفة ويرتبط بعلم الفسيولوجي ( علم وظائف الأعضاء ) ليستفيد من إمكانيات المنهج التجربيي الذي كان مستخدما فى هذه </a:t>
            </a:r>
            <a:r>
              <a:rPr lang="ar-SA" sz="3200" dirty="0" smtClean="0">
                <a:latin typeface="Simplified Arabic" pitchFamily="18" charset="-78"/>
                <a:cs typeface="Simplified Arabic" pitchFamily="18" charset="-78"/>
              </a:rPr>
              <a:t>العلوم</a:t>
            </a:r>
            <a:r>
              <a:rPr lang="ar-JO" sz="3200" dirty="0" smtClean="0">
                <a:latin typeface="Simplified Arabic" pitchFamily="18" charset="-78"/>
                <a:cs typeface="Simplified Arabic" pitchFamily="18" charset="-78"/>
              </a:rPr>
              <a:t>،</a:t>
            </a:r>
            <a:r>
              <a:rPr lang="ar-SA" sz="3200" dirty="0" smtClean="0">
                <a:latin typeface="Simplified Arabic" pitchFamily="18" charset="-78"/>
                <a:cs typeface="Simplified Arabic" pitchFamily="18" charset="-78"/>
              </a:rPr>
              <a:t> </a:t>
            </a:r>
            <a:r>
              <a:rPr lang="ar-SA" sz="3200" dirty="0" smtClean="0">
                <a:latin typeface="Simplified Arabic" pitchFamily="18" charset="-78"/>
                <a:cs typeface="Simplified Arabic" pitchFamily="18" charset="-78"/>
              </a:rPr>
              <a:t>ومن الرواد الأوائل الذين ساهموا فى تحويل علم النفس إلى المرحلة الفسيولوجية العالم </a:t>
            </a:r>
            <a:r>
              <a:rPr lang="ar-SA" sz="3200" u="sng" dirty="0" smtClean="0">
                <a:latin typeface="Simplified Arabic" pitchFamily="18" charset="-78"/>
                <a:cs typeface="Simplified Arabic" pitchFamily="18" charset="-78"/>
              </a:rPr>
              <a:t>وليم فونت </a:t>
            </a:r>
            <a:r>
              <a:rPr lang="ar-SA" sz="3200" dirty="0" smtClean="0">
                <a:latin typeface="Simplified Arabic" pitchFamily="18" charset="-78"/>
                <a:cs typeface="Simplified Arabic" pitchFamily="18" charset="-78"/>
              </a:rPr>
              <a:t>:</a:t>
            </a:r>
          </a:p>
          <a:p>
            <a:pPr algn="r" rtl="1">
              <a:buFont typeface="Wingdings" pitchFamily="2" charset="2"/>
              <a:buChar char="§"/>
            </a:pPr>
            <a:r>
              <a:rPr lang="ar-SA" sz="3200" dirty="0" smtClean="0">
                <a:latin typeface="Simplified Arabic" pitchFamily="18" charset="-78"/>
                <a:cs typeface="Simplified Arabic" pitchFamily="18" charset="-78"/>
              </a:rPr>
              <a:t> أكد على أهمية دراسة الخبرة الداخلية الشعورية المباشرة للفرد </a:t>
            </a:r>
          </a:p>
          <a:p>
            <a:pPr algn="r" rtl="1">
              <a:buFont typeface="Wingdings" pitchFamily="2" charset="2"/>
              <a:buChar char="§"/>
            </a:pPr>
            <a:r>
              <a:rPr lang="ar-SA" sz="3200" dirty="0" smtClean="0">
                <a:latin typeface="Simplified Arabic" pitchFamily="18" charset="-78"/>
                <a:cs typeface="Simplified Arabic" pitchFamily="18" charset="-78"/>
              </a:rPr>
              <a:t>و أن منهج الإستبطان أو التأمل الباطني هو المنهج المناسب لدراسة هذة الخبرة الشعورية الكلية وتحليلها إلى عناصرها الأولية </a:t>
            </a:r>
          </a:p>
          <a:p>
            <a:pPr algn="r" rtl="1"/>
            <a:r>
              <a:rPr lang="ar-SA" sz="3200" b="1" u="sng" dirty="0" smtClean="0">
                <a:latin typeface="Simplified Arabic" pitchFamily="18" charset="-78"/>
                <a:cs typeface="Simplified Arabic" pitchFamily="18" charset="-78"/>
              </a:rPr>
              <a:t>( الوعي، التفكير، المعرفة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839200" cy="5516563"/>
          </a:xfrm>
        </p:spPr>
        <p:txBody>
          <a:bodyPr>
            <a:normAutofit/>
          </a:bodyPr>
          <a:lstStyle/>
          <a:p>
            <a:pPr algn="r" rtl="1"/>
            <a:r>
              <a:rPr lang="ar-SA" b="1" u="sng" dirty="0" smtClean="0">
                <a:solidFill>
                  <a:srgbClr val="FF0000"/>
                </a:solidFill>
              </a:rPr>
              <a:t>المرحلة الثالثة : مرحلة الإستقلال </a:t>
            </a:r>
          </a:p>
          <a:p>
            <a:pPr algn="r" rtl="1">
              <a:buNone/>
            </a:pPr>
            <a:r>
              <a:rPr lang="ar-SA" dirty="0" smtClean="0"/>
              <a:t>عارض بعض العلماء إرتباط علم النفس بعلوم الفسيولوجيا والبيولوجيا وإعتبروا نوعا من التبعية لهذه العلوم </a:t>
            </a:r>
            <a:r>
              <a:rPr lang="ar-JO" dirty="0" smtClean="0"/>
              <a:t>.</a:t>
            </a:r>
            <a:endParaRPr lang="ar-SA" dirty="0" smtClean="0"/>
          </a:p>
          <a:p>
            <a:pPr algn="r" rtl="1">
              <a:buNone/>
            </a:pPr>
            <a:r>
              <a:rPr lang="ar-SA" dirty="0" smtClean="0"/>
              <a:t>تشكلت </a:t>
            </a:r>
            <a:r>
              <a:rPr lang="ar-SA" b="1" dirty="0" smtClean="0"/>
              <a:t>جبهة جديدة </a:t>
            </a:r>
            <a:r>
              <a:rPr lang="ar-SA" dirty="0" smtClean="0"/>
              <a:t>لتحرير علم النفس من هذة</a:t>
            </a:r>
            <a:r>
              <a:rPr lang="ar-SA" b="1" dirty="0" smtClean="0"/>
              <a:t> التبعية</a:t>
            </a:r>
            <a:r>
              <a:rPr lang="ar-SA" dirty="0" smtClean="0"/>
              <a:t> ولعبت دورا كبيرا في إستقلال علم النفس موضوعا ومنهجا </a:t>
            </a:r>
          </a:p>
          <a:p>
            <a:pPr algn="r" rtl="1">
              <a:buNone/>
            </a:pPr>
            <a:r>
              <a:rPr lang="ar-SA" dirty="0" smtClean="0"/>
              <a:t>واوضحوا إنه يمكن إستنتاج الحالة الشعورية للفرد من ملاحظة سلوكة الظاهري فمن خلال دراسة  هذا السلوك يمكن الحكم على صاحبة بانة مسرور أو حزين .....الخ </a:t>
            </a:r>
          </a:p>
          <a:p>
            <a:pPr algn="r" rtl="1">
              <a:buNone/>
            </a:pPr>
            <a:r>
              <a:rPr lang="ar-SA" dirty="0" smtClean="0"/>
              <a:t>وبذلك تحديد موضوع علم النفس دراسة السلوك الظاهري بدلا من دراسة الشعور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FF0000"/>
                </a:solidFill>
              </a:rPr>
              <a:t>إتجاهات علم النفس </a:t>
            </a:r>
            <a:endParaRPr lang="en-US" dirty="0">
              <a:solidFill>
                <a:srgbClr val="FF0000"/>
              </a:solidFill>
            </a:endParaRPr>
          </a:p>
        </p:txBody>
      </p:sp>
      <p:pic>
        <p:nvPicPr>
          <p:cNvPr id="10242" name="Picture 2"/>
          <p:cNvPicPr>
            <a:picLocks noGrp="1" noChangeAspect="1" noChangeArrowheads="1"/>
          </p:cNvPicPr>
          <p:nvPr>
            <p:ph idx="1"/>
          </p:nvPr>
        </p:nvPicPr>
        <p:blipFill>
          <a:blip r:embed="rId2" cstate="print"/>
          <a:srcRect/>
          <a:stretch>
            <a:fillRect/>
          </a:stretch>
        </p:blipFill>
        <p:spPr bwMode="auto">
          <a:xfrm flipH="1">
            <a:off x="1371600" y="5104316"/>
            <a:ext cx="1143000" cy="1141645"/>
          </a:xfrm>
          <a:prstGeom prst="rect">
            <a:avLst/>
          </a:prstGeom>
          <a:noFill/>
          <a:ln w="9525">
            <a:noFill/>
            <a:miter lim="800000"/>
            <a:headEnd/>
            <a:tailEnd/>
          </a:ln>
          <a:effectLst/>
        </p:spPr>
      </p:pic>
      <p:sp>
        <p:nvSpPr>
          <p:cNvPr id="5" name="Rectangle 4"/>
          <p:cNvSpPr/>
          <p:nvPr/>
        </p:nvSpPr>
        <p:spPr>
          <a:xfrm>
            <a:off x="0" y="1295400"/>
            <a:ext cx="9144000" cy="3785652"/>
          </a:xfrm>
          <a:prstGeom prst="rect">
            <a:avLst/>
          </a:prstGeom>
        </p:spPr>
        <p:txBody>
          <a:bodyPr wrap="square">
            <a:spAutoFit/>
          </a:bodyPr>
          <a:lstStyle/>
          <a:p>
            <a:pPr algn="r" rtl="1">
              <a:buFont typeface="Arial" pitchFamily="34" charset="0"/>
              <a:buChar char="•"/>
            </a:pPr>
            <a:endParaRPr lang="ar-SA" sz="2400" dirty="0" smtClean="0">
              <a:latin typeface="Simplified Arabic" pitchFamily="18" charset="-78"/>
              <a:cs typeface="Simplified Arabic" pitchFamily="18" charset="-78"/>
            </a:endParaRPr>
          </a:p>
          <a:p>
            <a:pPr marL="457200" indent="-457200" algn="r" rtl="1">
              <a:buAutoNum type="arabicParenR"/>
            </a:pPr>
            <a:r>
              <a:rPr lang="ar-SA" sz="2400" b="1" u="sng" dirty="0" smtClean="0">
                <a:solidFill>
                  <a:srgbClr val="FF0000"/>
                </a:solidFill>
                <a:latin typeface="Simplified Arabic" pitchFamily="18" charset="-78"/>
                <a:cs typeface="Simplified Arabic" pitchFamily="18" charset="-78"/>
              </a:rPr>
              <a:t>الإتجاه ال</a:t>
            </a:r>
            <a:r>
              <a:rPr lang="ar-AE" sz="2400" b="1" u="sng" dirty="0" smtClean="0">
                <a:solidFill>
                  <a:srgbClr val="FF0000"/>
                </a:solidFill>
                <a:latin typeface="Simplified Arabic" pitchFamily="18" charset="-78"/>
                <a:cs typeface="Simplified Arabic" pitchFamily="18" charset="-78"/>
              </a:rPr>
              <a:t>ب</a:t>
            </a:r>
            <a:r>
              <a:rPr lang="ar-SA" sz="2400" b="1" u="sng" dirty="0" smtClean="0">
                <a:solidFill>
                  <a:srgbClr val="FF0000"/>
                </a:solidFill>
                <a:latin typeface="Simplified Arabic" pitchFamily="18" charset="-78"/>
                <a:cs typeface="Simplified Arabic" pitchFamily="18" charset="-78"/>
              </a:rPr>
              <a:t>يولوجي\الإحيائي</a:t>
            </a:r>
          </a:p>
          <a:p>
            <a:pPr marL="457200" indent="-457200" algn="r" rtl="1"/>
            <a:endParaRPr lang="ar-SA" sz="2400" dirty="0" smtClean="0">
              <a:solidFill>
                <a:srgbClr val="FF0000"/>
              </a:solidFill>
              <a:latin typeface="Simplified Arabic" pitchFamily="18" charset="-78"/>
              <a:cs typeface="Simplified Arabic" pitchFamily="18" charset="-78"/>
            </a:endParaRPr>
          </a:p>
          <a:p>
            <a:pPr algn="r" rtl="1">
              <a:buFont typeface="Arial" pitchFamily="34" charset="0"/>
              <a:buChar char="•"/>
            </a:pPr>
            <a:r>
              <a:rPr lang="ar-SA" sz="2400" dirty="0" smtClean="0">
                <a:latin typeface="Simplified Arabic" pitchFamily="18" charset="-78"/>
                <a:cs typeface="Simplified Arabic" pitchFamily="18" charset="-78"/>
              </a:rPr>
              <a:t>دراسة السلوك من خلال التعرف على تأثير الدماغ والجهاز العصبي والهرمونات والمورثات على سلوك الفرد وتفكيره ومشاعره. </a:t>
            </a:r>
          </a:p>
          <a:p>
            <a:pPr algn="r" rtl="1">
              <a:buFont typeface="Arial" pitchFamily="34" charset="0"/>
              <a:buChar char="•"/>
            </a:pPr>
            <a:r>
              <a:rPr lang="ar-SA" sz="2400" dirty="0" smtClean="0">
                <a:latin typeface="Simplified Arabic" pitchFamily="18" charset="-78"/>
                <a:cs typeface="Simplified Arabic" pitchFamily="18" charset="-78"/>
              </a:rPr>
              <a:t>وفقا هذا الإتجاه فان سلوك الإنسان والحيوان لا بد من فهمة في ضوء وظيفة البيولوجية .</a:t>
            </a:r>
          </a:p>
          <a:p>
            <a:pPr algn="r" rtl="1">
              <a:buFont typeface="Arial" pitchFamily="34" charset="0"/>
              <a:buChar char="•"/>
            </a:pPr>
            <a:r>
              <a:rPr lang="ar-SA" sz="2400" dirty="0" smtClean="0">
                <a:latin typeface="Simplified Arabic" pitchFamily="18" charset="-78"/>
                <a:cs typeface="Simplified Arabic" pitchFamily="18" charset="-78"/>
              </a:rPr>
              <a:t>في حال دراسة الذاكرة أو العمليات المعرفية المسؤولة عن حل المشاكل، من المهم تحديد المناطق الدماغية التي تنشط أثناء قيام الفرد بحفظ معلومات معينة أو حل مشكلة ما. </a:t>
            </a:r>
          </a:p>
          <a:p>
            <a:pPr algn="r" rtl="1">
              <a:buFont typeface="Arial" pitchFamily="34" charset="0"/>
              <a:buChar char="•"/>
            </a:pPr>
            <a:r>
              <a:rPr lang="ar-SA" sz="2400" dirty="0" smtClean="0">
                <a:latin typeface="Simplified Arabic" pitchFamily="18" charset="-78"/>
                <a:cs typeface="Simplified Arabic" pitchFamily="18" charset="-78"/>
              </a:rPr>
              <a:t>لقد فسر هذا المنحى فيما يتعلق بفهم بعض الإضطرابات النفسية وعلاجها كالفصام والإكتئاب،  إختلال عمل بعض النواقل العصبية كالدوبامين والسيروتونين</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304800"/>
            <a:ext cx="9067800" cy="5821363"/>
          </a:xfrm>
        </p:spPr>
        <p:txBody>
          <a:bodyPr>
            <a:normAutofit fontScale="92500"/>
          </a:bodyPr>
          <a:lstStyle/>
          <a:p>
            <a:pPr algn="r" rtl="1">
              <a:buNone/>
            </a:pPr>
            <a:r>
              <a:rPr lang="ar-SA" b="1" u="sng" dirty="0" smtClean="0">
                <a:solidFill>
                  <a:srgbClr val="FF0000"/>
                </a:solidFill>
              </a:rPr>
              <a:t>2) الإتجاه البنيوي \المعرفي </a:t>
            </a:r>
          </a:p>
          <a:p>
            <a:pPr algn="r" rtl="1"/>
            <a:r>
              <a:rPr lang="ar-SA" dirty="0" smtClean="0"/>
              <a:t>ركزت في دراسة الخبرة الداخلية الشعورية المباشر للفرد </a:t>
            </a:r>
          </a:p>
          <a:p>
            <a:pPr algn="r" rtl="1">
              <a:buFont typeface="Wingdings" pitchFamily="2" charset="2"/>
              <a:buChar char="§"/>
            </a:pPr>
            <a:r>
              <a:rPr lang="ar-SA" dirty="0" smtClean="0"/>
              <a:t>أكدت أن منهج الإستبطان أو الـتأمل الباطني هو المنهج المناسب لدراسة الخبرة الشعورية  الكلية وتحليلها الى عناصرها الأولية ( الوعي – التفكير – المعرفة )</a:t>
            </a:r>
            <a:r>
              <a:rPr lang="ar-SA" dirty="0" smtClean="0">
                <a:latin typeface="Simplified Arabic" pitchFamily="18" charset="-78"/>
                <a:cs typeface="Simplified Arabic" pitchFamily="18" charset="-78"/>
              </a:rPr>
              <a:t> </a:t>
            </a:r>
          </a:p>
          <a:p>
            <a:pPr algn="r" rtl="1">
              <a:buFont typeface="Wingdings" pitchFamily="2" charset="2"/>
              <a:buChar char="§"/>
            </a:pPr>
            <a:r>
              <a:rPr lang="ar-SA" dirty="0" smtClean="0">
                <a:latin typeface="Simplified Arabic" pitchFamily="18" charset="-78"/>
                <a:cs typeface="Simplified Arabic" pitchFamily="18" charset="-78"/>
              </a:rPr>
              <a:t>دراسة العلميات العقلية</a:t>
            </a:r>
            <a:r>
              <a:rPr lang="ar-AE" dirty="0" smtClean="0">
                <a:latin typeface="Simplified Arabic" pitchFamily="18" charset="-78"/>
                <a:cs typeface="Simplified Arabic" pitchFamily="18" charset="-78"/>
              </a:rPr>
              <a:t>( </a:t>
            </a:r>
            <a:r>
              <a:rPr lang="ar-AE" dirty="0" smtClean="0">
                <a:latin typeface="Simplified Arabic" pitchFamily="18" charset="-78"/>
                <a:cs typeface="Simplified Arabic" pitchFamily="18" charset="-78"/>
              </a:rPr>
              <a:t>الإنتبا</a:t>
            </a:r>
            <a:r>
              <a:rPr lang="ar-JO" dirty="0" smtClean="0">
                <a:latin typeface="Simplified Arabic" pitchFamily="18" charset="-78"/>
                <a:cs typeface="Simplified Arabic" pitchFamily="18" charset="-78"/>
              </a:rPr>
              <a:t>ه،</a:t>
            </a:r>
            <a:r>
              <a:rPr lang="ar-AE" dirty="0" smtClean="0">
                <a:latin typeface="Simplified Arabic" pitchFamily="18" charset="-78"/>
                <a:cs typeface="Simplified Arabic" pitchFamily="18" charset="-78"/>
              </a:rPr>
              <a:t> الإدراك</a:t>
            </a:r>
            <a:r>
              <a:rPr lang="ar-JO" dirty="0" smtClean="0">
                <a:latin typeface="Simplified Arabic" pitchFamily="18" charset="-78"/>
                <a:cs typeface="Simplified Arabic" pitchFamily="18" charset="-78"/>
              </a:rPr>
              <a:t>،</a:t>
            </a:r>
            <a:r>
              <a:rPr lang="ar-AE" dirty="0" smtClean="0">
                <a:latin typeface="Simplified Arabic" pitchFamily="18" charset="-78"/>
                <a:cs typeface="Simplified Arabic" pitchFamily="18" charset="-78"/>
              </a:rPr>
              <a:t> التذكر</a:t>
            </a:r>
            <a:r>
              <a:rPr lang="ar-JO" dirty="0" smtClean="0">
                <a:latin typeface="Simplified Arabic" pitchFamily="18" charset="-78"/>
                <a:cs typeface="Simplified Arabic" pitchFamily="18" charset="-78"/>
              </a:rPr>
              <a:t>،</a:t>
            </a:r>
            <a:r>
              <a:rPr lang="ar-AE" dirty="0" smtClean="0">
                <a:latin typeface="Simplified Arabic" pitchFamily="18" charset="-78"/>
                <a:cs typeface="Simplified Arabic" pitchFamily="18" charset="-78"/>
              </a:rPr>
              <a:t> التفكير</a:t>
            </a:r>
            <a:r>
              <a:rPr lang="ar-JO" dirty="0" smtClean="0">
                <a:latin typeface="Simplified Arabic" pitchFamily="18" charset="-78"/>
                <a:cs typeface="Simplified Arabic" pitchFamily="18" charset="-78"/>
              </a:rPr>
              <a:t>،</a:t>
            </a:r>
            <a:r>
              <a:rPr lang="ar-AE" dirty="0" smtClean="0">
                <a:latin typeface="Simplified Arabic" pitchFamily="18" charset="-78"/>
                <a:cs typeface="Simplified Arabic" pitchFamily="18" charset="-78"/>
              </a:rPr>
              <a:t> </a:t>
            </a:r>
            <a:r>
              <a:rPr lang="ar-AE" dirty="0" smtClean="0">
                <a:latin typeface="Simplified Arabic" pitchFamily="18" charset="-78"/>
                <a:cs typeface="Simplified Arabic" pitchFamily="18" charset="-78"/>
              </a:rPr>
              <a:t>وحل المشكلات )</a:t>
            </a:r>
            <a:endParaRPr lang="ar-SA" dirty="0" smtClean="0">
              <a:latin typeface="Simplified Arabic" pitchFamily="18" charset="-78"/>
              <a:cs typeface="Simplified Arabic" pitchFamily="18" charset="-78"/>
            </a:endParaRPr>
          </a:p>
          <a:p>
            <a:pPr algn="r" rtl="1">
              <a:buFont typeface="Wingdings" pitchFamily="2" charset="2"/>
              <a:buChar char="§"/>
            </a:pPr>
            <a:r>
              <a:rPr lang="ar-AE" dirty="0" smtClean="0">
                <a:latin typeface="Simplified Arabic" pitchFamily="18" charset="-78"/>
                <a:cs typeface="Simplified Arabic" pitchFamily="18" charset="-78"/>
              </a:rPr>
              <a:t>أن سلوك الإنسان تضبطة الأفكار والإدراكات والصور والذكريات .</a:t>
            </a:r>
            <a:endParaRPr lang="ar-SA" dirty="0" smtClean="0">
              <a:latin typeface="Simplified Arabic" pitchFamily="18" charset="-78"/>
              <a:cs typeface="Simplified Arabic" pitchFamily="18" charset="-78"/>
            </a:endParaRPr>
          </a:p>
          <a:p>
            <a:pPr algn="r" rtl="1">
              <a:buFont typeface="Wingdings" pitchFamily="2" charset="2"/>
              <a:buChar char="§"/>
            </a:pPr>
            <a:r>
              <a:rPr lang="ar-AE" dirty="0" smtClean="0">
                <a:latin typeface="Simplified Arabic" pitchFamily="18" charset="-78"/>
                <a:cs typeface="Simplified Arabic" pitchFamily="18" charset="-78"/>
              </a:rPr>
              <a:t>الإنسان ليس مستجيب سلبى للمثيرات البيئية بل يعمل بنشاط على معالجة المعلومات الورادة إلية من بيئته الخارجية قبل الإستجابة لها . </a:t>
            </a:r>
            <a:endParaRPr lang="ar-SA" dirty="0" smtClean="0">
              <a:latin typeface="Simplified Arabic" pitchFamily="18" charset="-78"/>
              <a:cs typeface="Simplified Arabic" pitchFamily="18" charset="-78"/>
            </a:endParaRPr>
          </a:p>
          <a:p>
            <a:pPr algn="r" rtl="1">
              <a:buFont typeface="Wingdings" pitchFamily="2" charset="2"/>
              <a:buChar char="§"/>
            </a:pPr>
            <a:r>
              <a:rPr lang="ar-SA" dirty="0" smtClean="0">
                <a:latin typeface="Simplified Arabic" pitchFamily="18" charset="-78"/>
                <a:cs typeface="Simplified Arabic" pitchFamily="18" charset="-78"/>
              </a:rPr>
              <a:t>من أهم علماء هذا الإتجاه بياجة كولبرج </a:t>
            </a:r>
          </a:p>
          <a:p>
            <a:pPr algn="r" rtl="1"/>
            <a:endParaRPr lang="ar-SA"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21536</TotalTime>
  <Words>1222</Words>
  <Application>Microsoft Office PowerPoint</Application>
  <PresentationFormat>On-screen Show (4:3)</PresentationFormat>
  <Paragraphs>124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Simplified Arabic</vt:lpstr>
      <vt:lpstr>Times New Roman</vt:lpstr>
      <vt:lpstr>Wingdings</vt:lpstr>
      <vt:lpstr>Office Theme</vt:lpstr>
      <vt:lpstr>الفصل الأول  </vt:lpstr>
      <vt:lpstr>PowerPoint Presentation</vt:lpstr>
      <vt:lpstr>تعريف مصطلح علم النفس </vt:lpstr>
      <vt:lpstr>PowerPoint Presentation</vt:lpstr>
      <vt:lpstr>مراحل تطور علم النفس </vt:lpstr>
      <vt:lpstr>PowerPoint Presentation</vt:lpstr>
      <vt:lpstr>PowerPoint Presentation</vt:lpstr>
      <vt:lpstr>إتجاهات علم النفس </vt:lpstr>
      <vt:lpstr>PowerPoint Presentation</vt:lpstr>
      <vt:lpstr>PowerPoint Presentation</vt:lpstr>
      <vt:lpstr>PowerPoint Presentation</vt:lpstr>
      <vt:lpstr>PowerPoint Presentation</vt:lpstr>
      <vt:lpstr>مكونات الشخصية حسب التحليليين</vt:lpstr>
      <vt:lpstr>PowerPoint Presentation</vt:lpstr>
      <vt:lpstr>PowerPoint Presentation</vt:lpstr>
      <vt:lpstr>PowerPoint Presentation</vt:lpstr>
      <vt:lpstr>تحليل سلوك ”سلمى“ حسب إتجاهات علم النفس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louy george fawadleh</dc:creator>
  <cp:lastModifiedBy>HP</cp:lastModifiedBy>
  <cp:revision>85</cp:revision>
  <dcterms:created xsi:type="dcterms:W3CDTF">2016-02-24T19:05:26Z</dcterms:created>
  <dcterms:modified xsi:type="dcterms:W3CDTF">2021-05-06T11:11:08Z</dcterms:modified>
</cp:coreProperties>
</file>