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6" r:id="rId2"/>
    <p:sldId id="286" r:id="rId3"/>
    <p:sldId id="258" r:id="rId4"/>
    <p:sldId id="259" r:id="rId5"/>
    <p:sldId id="262" r:id="rId6"/>
    <p:sldId id="264" r:id="rId7"/>
    <p:sldId id="298" r:id="rId8"/>
    <p:sldId id="270" r:id="rId9"/>
    <p:sldId id="272" r:id="rId10"/>
    <p:sldId id="288" r:id="rId11"/>
    <p:sldId id="287" r:id="rId12"/>
    <p:sldId id="299" r:id="rId13"/>
    <p:sldId id="279" r:id="rId14"/>
    <p:sldId id="280" r:id="rId15"/>
    <p:sldId id="281" r:id="rId16"/>
    <p:sldId id="282" r:id="rId17"/>
    <p:sldId id="290" r:id="rId18"/>
    <p:sldId id="284" r:id="rId19"/>
    <p:sldId id="285" r:id="rId20"/>
    <p:sldId id="300" r:id="rId21"/>
    <p:sldId id="295" r:id="rId22"/>
    <p:sldId id="292" r:id="rId23"/>
    <p:sldId id="293" r:id="rId24"/>
    <p:sldId id="29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0664E-A2D9-4C64-AF9B-2E69075EC4F3}" type="datetimeFigureOut">
              <a:rPr lang="en-US" smtClean="0"/>
              <a:pPr/>
              <a:t>5/5/2021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6061A9-0884-4B13-AC3C-89C34644D9B1}" type="slidenum">
              <a:rPr lang="en-US" smtClean="0"/>
              <a:pPr/>
              <a:t>‹#›</a:t>
            </a:fld>
            <a:endParaRPr lang="en-US"/>
          </a:p>
        </p:txBody>
      </p:sp>
    </p:spTree>
    <p:extLst>
      <p:ext uri="{BB962C8B-B14F-4D97-AF65-F5344CB8AC3E}">
        <p14:creationId xmlns:p14="http://schemas.microsoft.com/office/powerpoint/2010/main" val="1642802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146061A9-0884-4B13-AC3C-89C34644D9B1}" type="slidenum">
              <a:rPr lang="en-US" smtClean="0"/>
              <a:pPr/>
              <a:t>8</a:t>
            </a:fld>
            <a:endParaRPr lang="en-US"/>
          </a:p>
        </p:txBody>
      </p:sp>
    </p:spTree>
    <p:extLst>
      <p:ext uri="{BB962C8B-B14F-4D97-AF65-F5344CB8AC3E}">
        <p14:creationId xmlns:p14="http://schemas.microsoft.com/office/powerpoint/2010/main" val="2208449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3721CA3-3C57-4EF6-9810-1589FE4294D6}"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4FE30-589B-430F-8B9B-68D593A8BE0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A4FE30-589B-430F-8B9B-68D593A8BE0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A4FE30-589B-430F-8B9B-68D593A8BE0A}"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A4FE30-589B-430F-8B9B-68D593A8BE0A}"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4FE30-589B-430F-8B9B-68D593A8BE0A}"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A4FE30-589B-430F-8B9B-68D593A8BE0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A4FE30-589B-430F-8B9B-68D593A8BE0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6A143-C0FD-4295-93FC-786C9CAA92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4FE30-589B-430F-8B9B-68D593A8BE0A}"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6A143-C0FD-4295-93FC-786C9CAA92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vzLvI0oQT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dLe96XryJe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dyPtnPoZC1o"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dyPtnPoZC1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search?q=%D9%81%D8%B1%D9%88%D9%8A%D8%AF+%D8%AC%D8%A8%D9%84+%D9%85%D9%86+%D8%A7%D9%84%D8%AC%D9%84%D9%8A%D8%AF&amp;client=firefox-b-d&amp;tbm=isch&amp;source=iu&amp;ictx=1&amp;fir=KupN45pmLLjQ1M%252CQDGmE7BRDmRZFM%252C_&amp;vet=1&amp;usg=AI4_-kRC4a4LH7jJw3STC4Hp2gFNkyeEIQ&amp;sa=X&amp;ved=2ahUKEwjn7cut-NXvAhWWLOwKHYylBocQ9QF6BAgGEAE"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8534400" cy="3295651"/>
          </a:xfrm>
        </p:spPr>
        <p:txBody>
          <a:bodyPr/>
          <a:lstStyle/>
          <a:p>
            <a:r>
              <a:rPr lang="ar-SA" b="1" dirty="0" smtClean="0"/>
              <a:t>نظريات النمو الإنساني</a:t>
            </a:r>
            <a:endParaRPr lang="en-US" b="1" dirty="0"/>
          </a:p>
        </p:txBody>
      </p:sp>
      <p:sp>
        <p:nvSpPr>
          <p:cNvPr id="3" name="Subtitle 2"/>
          <p:cNvSpPr>
            <a:spLocks noGrp="1"/>
          </p:cNvSpPr>
          <p:nvPr>
            <p:ph type="subTitle" idx="1"/>
          </p:nvPr>
        </p:nvSpPr>
        <p:spPr>
          <a:xfrm>
            <a:off x="0" y="3886200"/>
            <a:ext cx="9144000" cy="2971800"/>
          </a:xfrm>
        </p:spPr>
        <p:txBody>
          <a:bodyPr>
            <a:normAutofit/>
          </a:bodyPr>
          <a:lstStyle/>
          <a:p>
            <a:pPr rtl="1"/>
            <a:r>
              <a:rPr lang="ar-SA" u="sng" dirty="0" smtClean="0">
                <a:solidFill>
                  <a:schemeClr val="tx1"/>
                </a:solidFill>
              </a:rPr>
              <a:t>نظرية النمو الجنسي </a:t>
            </a:r>
          </a:p>
          <a:p>
            <a:pPr rtl="1"/>
            <a:r>
              <a:rPr lang="ar-SA" u="sng" dirty="0" smtClean="0">
                <a:solidFill>
                  <a:schemeClr val="tx1"/>
                </a:solidFill>
              </a:rPr>
              <a:t>سيغموند فرويد</a:t>
            </a:r>
            <a:endParaRPr lang="ar-JO" u="sng" dirty="0" smtClean="0">
              <a:solidFill>
                <a:schemeClr val="tx1"/>
              </a:solidFill>
            </a:endParaRPr>
          </a:p>
          <a:p>
            <a:pPr rtl="1"/>
            <a:r>
              <a:rPr lang="ar-JO" sz="2000" dirty="0" smtClean="0">
                <a:solidFill>
                  <a:schemeClr val="tx1"/>
                </a:solidFill>
              </a:rPr>
              <a:t>(أب علم النفس لأنه أول مَن</a:t>
            </a:r>
            <a:r>
              <a:rPr lang="ar-JO" sz="2000" b="1" u="sng" dirty="0" smtClean="0">
                <a:solidFill>
                  <a:schemeClr val="tx1"/>
                </a:solidFill>
              </a:rPr>
              <a:t> حلل </a:t>
            </a:r>
            <a:r>
              <a:rPr lang="ar-JO" sz="2000" dirty="0" smtClean="0">
                <a:solidFill>
                  <a:schemeClr val="tx1"/>
                </a:solidFill>
              </a:rPr>
              <a:t>الشخصية</a:t>
            </a:r>
          </a:p>
          <a:p>
            <a:pPr rtl="1"/>
            <a:r>
              <a:rPr lang="ar-JO" sz="2000" dirty="0" smtClean="0">
                <a:solidFill>
                  <a:schemeClr val="tx1"/>
                </a:solidFill>
              </a:rPr>
              <a:t>وهو من قال أن هناك جانب لا واعي وما قبل الوعي بالشخصية ووحكا عن الايد والايكو والسوبرايكو ،وأن المكبوتات في زمن الطفولة قد تؤثر على الشخصية في المستقبل،وكيف تحليل الاحلام هي رسالة من اللاوعي ،وهو أول عالم نفس ،حيث قبله كانت عبارة عن فلسفة )</a:t>
            </a:r>
            <a:r>
              <a:rPr lang="ar-SA" sz="2000" dirty="0" smtClean="0">
                <a:solidFill>
                  <a:schemeClr val="tx1"/>
                </a:solidFill>
              </a:rPr>
              <a:t> </a:t>
            </a:r>
          </a:p>
          <a:p>
            <a:pPr rtl="1"/>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29400"/>
          </a:xfrm>
        </p:spPr>
        <p:txBody>
          <a:bodyPr>
            <a:normAutofit lnSpcReduction="10000"/>
          </a:bodyPr>
          <a:lstStyle/>
          <a:p>
            <a:pPr algn="r" rtl="1"/>
            <a:r>
              <a:rPr lang="ar-YE" b="1" u="sng" dirty="0">
                <a:solidFill>
                  <a:srgbClr val="FF0000"/>
                </a:solidFill>
              </a:rPr>
              <a:t> الأنا الأعلى </a:t>
            </a:r>
            <a:r>
              <a:rPr lang="en-US" b="1" u="sng" dirty="0">
                <a:solidFill>
                  <a:srgbClr val="FF0000"/>
                </a:solidFill>
              </a:rPr>
              <a:t> </a:t>
            </a:r>
            <a:r>
              <a:rPr lang="ar-JO" b="1" u="sng" dirty="0" smtClean="0">
                <a:solidFill>
                  <a:srgbClr val="FF0000"/>
                </a:solidFill>
              </a:rPr>
              <a:t>(سوبرايكو)</a:t>
            </a:r>
            <a:endParaRPr lang="ar-AE" b="1" u="sng" dirty="0" smtClean="0">
              <a:solidFill>
                <a:srgbClr val="FF0000"/>
              </a:solidFill>
            </a:endParaRPr>
          </a:p>
          <a:p>
            <a:pPr marL="0" indent="0" algn="r" rtl="1">
              <a:buNone/>
            </a:pPr>
            <a:r>
              <a:rPr lang="ar-AE" sz="2800" dirty="0" smtClean="0"/>
              <a:t>يمثل </a:t>
            </a:r>
            <a:r>
              <a:rPr lang="ar-YE" sz="2800" dirty="0" smtClean="0"/>
              <a:t>السلطة </a:t>
            </a:r>
            <a:r>
              <a:rPr lang="ar-YE" sz="2800" dirty="0"/>
              <a:t>القضائية بالنسبة للشخصية و </a:t>
            </a:r>
            <a:r>
              <a:rPr lang="ar-YE" sz="2800" dirty="0" smtClean="0"/>
              <a:t>يتضم</a:t>
            </a:r>
            <a:r>
              <a:rPr lang="ar-AE" sz="2800" dirty="0" smtClean="0"/>
              <a:t>ن </a:t>
            </a:r>
            <a:r>
              <a:rPr lang="ar-AE" sz="2800" u="sng" dirty="0" smtClean="0"/>
              <a:t>القيم الإخلاقية</a:t>
            </a:r>
            <a:r>
              <a:rPr lang="ar-YE" sz="2800" dirty="0" smtClean="0"/>
              <a:t>،</a:t>
            </a:r>
            <a:r>
              <a:rPr lang="ar-AE" sz="2800" dirty="0"/>
              <a:t> </a:t>
            </a:r>
            <a:r>
              <a:rPr lang="ar-AE" sz="2800" dirty="0" smtClean="0"/>
              <a:t>وصفها </a:t>
            </a:r>
            <a:r>
              <a:rPr lang="ar-AE" sz="2800" dirty="0"/>
              <a:t>فرويد هي شخصية المرء في صورتها الأكثر تحفظاً وعقلانية</a:t>
            </a:r>
            <a:r>
              <a:rPr lang="ar-YE" sz="2800" dirty="0" smtClean="0"/>
              <a:t> </a:t>
            </a:r>
            <a:r>
              <a:rPr lang="ar-AE" sz="2800" dirty="0" smtClean="0"/>
              <a:t>.</a:t>
            </a:r>
            <a:r>
              <a:rPr lang="ar-YE" sz="2800" dirty="0" smtClean="0"/>
              <a:t>فهو </a:t>
            </a:r>
            <a:r>
              <a:rPr lang="ar-YE" sz="2800" dirty="0"/>
              <a:t>عبارة عن نظام يصدر الحكم حول ما إذا كان </a:t>
            </a:r>
            <a:r>
              <a:rPr lang="ar-YE" sz="2800" u="sng" dirty="0"/>
              <a:t>التصرف جيداً أو سيئاً </a:t>
            </a:r>
            <a:r>
              <a:rPr lang="ar-YE" sz="2800" dirty="0"/>
              <a:t>، أي </a:t>
            </a:r>
            <a:r>
              <a:rPr lang="ar-YE" sz="2800" dirty="0" smtClean="0"/>
              <a:t>أ</a:t>
            </a:r>
            <a:r>
              <a:rPr lang="ar-AE" sz="2800" dirty="0" smtClean="0"/>
              <a:t>نة </a:t>
            </a:r>
            <a:r>
              <a:rPr lang="ar-YE" sz="2800" dirty="0" smtClean="0"/>
              <a:t> </a:t>
            </a:r>
            <a:r>
              <a:rPr lang="ar-YE" sz="2800" dirty="0"/>
              <a:t>يمثّل الجانب المثالي لا الجانب الواقعي ، و لا يسعى إلى اللذّة و المتعة بقدر سعيه إلى الكمال ، كما </a:t>
            </a:r>
            <a:r>
              <a:rPr lang="ar-YE" sz="2800" dirty="0" smtClean="0"/>
              <a:t>أنه </a:t>
            </a:r>
            <a:r>
              <a:rPr lang="ar-YE" sz="2800" dirty="0"/>
              <a:t>يمثل القيم الأخلاقية التقليدية ، و مثاليات المجتمع الإنساني كما </a:t>
            </a:r>
            <a:r>
              <a:rPr lang="ar-YE" sz="2800" dirty="0" smtClean="0"/>
              <a:t>نُقِلَ</a:t>
            </a:r>
            <a:r>
              <a:rPr lang="ar-AE" sz="2800" dirty="0" smtClean="0"/>
              <a:t>ت</a:t>
            </a:r>
            <a:r>
              <a:rPr lang="ar-YE" sz="2800" dirty="0" smtClean="0"/>
              <a:t> </a:t>
            </a:r>
            <a:r>
              <a:rPr lang="ar-YE" sz="2800" dirty="0"/>
              <a:t>إليه من والدية في طفولته المبكرة من خلال المكافآت و العقوبات . إنّ وظيفة الأنا الأعلى الأساسية هي كبح اندفاعات الهوّ خاصةً الجنسية منها و العدوانية، و إقناع الأنا بأن يستبدل أهدافه الواقعية بأخر مثالية أخلاقية و السعي دوماً نحو </a:t>
            </a:r>
            <a:r>
              <a:rPr lang="ar-YE" sz="2800" dirty="0" smtClean="0"/>
              <a:t>الكمال</a:t>
            </a:r>
            <a:r>
              <a:rPr lang="ar-JO" sz="2800" dirty="0" smtClean="0"/>
              <a:t>.</a:t>
            </a:r>
          </a:p>
          <a:p>
            <a:pPr marL="0" indent="0" algn="r" rtl="1">
              <a:buNone/>
            </a:pPr>
            <a:endParaRPr lang="ar-JO" sz="2800" dirty="0" smtClean="0"/>
          </a:p>
          <a:p>
            <a:pPr marL="0" indent="0" algn="r" rtl="1">
              <a:buNone/>
            </a:pPr>
            <a:r>
              <a:rPr lang="ar-JO" sz="2800" dirty="0" smtClean="0"/>
              <a:t>يرضي غيره على حساب نفسه.</a:t>
            </a:r>
          </a:p>
          <a:p>
            <a:pPr marL="0" indent="0" algn="r" rtl="1">
              <a:buNone/>
            </a:pPr>
            <a:r>
              <a:rPr lang="ar-JO" sz="2800" dirty="0" smtClean="0"/>
              <a:t>مبدأ الضمير.</a:t>
            </a:r>
          </a:p>
          <a:p>
            <a:pPr marL="0" indent="0" algn="r" rtl="1">
              <a:buNone/>
            </a:pPr>
            <a:r>
              <a:rPr lang="ar-JO" sz="2800" dirty="0" smtClean="0"/>
              <a:t>يمشيها المثالية الأخلاقية.</a:t>
            </a:r>
          </a:p>
          <a:p>
            <a:pPr marL="0" indent="0" algn="r" rtl="1">
              <a:buNone/>
            </a:pPr>
            <a:r>
              <a:rPr lang="ar-JO" sz="2800" dirty="0" smtClean="0"/>
              <a:t>ما قبل الوعي.</a:t>
            </a:r>
            <a:endParaRPr lang="en-US" sz="2800" dirty="0"/>
          </a:p>
        </p:txBody>
      </p:sp>
    </p:spTree>
    <p:extLst>
      <p:ext uri="{BB962C8B-B14F-4D97-AF65-F5344CB8AC3E}">
        <p14:creationId xmlns:p14="http://schemas.microsoft.com/office/powerpoint/2010/main" val="63601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029200" y="1447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المرحلة </a:t>
            </a:r>
            <a:r>
              <a:rPr lang="ar-SA" dirty="0" err="1" smtClean="0"/>
              <a:t>الفمية</a:t>
            </a:r>
            <a:r>
              <a:rPr lang="ar-SA" dirty="0" smtClean="0"/>
              <a:t> </a:t>
            </a:r>
            <a:endParaRPr lang="en-US" dirty="0"/>
          </a:p>
        </p:txBody>
      </p:sp>
      <p:sp>
        <p:nvSpPr>
          <p:cNvPr id="5" name="Rounded Rectangle 4"/>
          <p:cNvSpPr/>
          <p:nvPr/>
        </p:nvSpPr>
        <p:spPr>
          <a:xfrm>
            <a:off x="5638800" y="34290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المرحلة الشرجية </a:t>
            </a:r>
            <a:endParaRPr lang="en-US" dirty="0"/>
          </a:p>
        </p:txBody>
      </p:sp>
      <p:sp>
        <p:nvSpPr>
          <p:cNvPr id="6" name="Rounded Rectangle 5"/>
          <p:cNvSpPr/>
          <p:nvPr/>
        </p:nvSpPr>
        <p:spPr>
          <a:xfrm>
            <a:off x="3962400" y="4876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المرحلة القضيبية </a:t>
            </a:r>
            <a:endParaRPr lang="en-US" dirty="0"/>
          </a:p>
        </p:txBody>
      </p:sp>
      <p:sp>
        <p:nvSpPr>
          <p:cNvPr id="7" name="Rounded Rectangle 6"/>
          <p:cNvSpPr/>
          <p:nvPr/>
        </p:nvSpPr>
        <p:spPr>
          <a:xfrm>
            <a:off x="1524000" y="3352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مرحلة الكمون </a:t>
            </a:r>
            <a:endParaRPr lang="en-US" dirty="0"/>
          </a:p>
        </p:txBody>
      </p:sp>
      <p:sp>
        <p:nvSpPr>
          <p:cNvPr id="8" name="Rounded Rectangle 7"/>
          <p:cNvSpPr/>
          <p:nvPr/>
        </p:nvSpPr>
        <p:spPr>
          <a:xfrm>
            <a:off x="2133600" y="1447800"/>
            <a:ext cx="18288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المرحلة التناسلية </a:t>
            </a:r>
            <a:endParaRPr lang="en-US" dirty="0"/>
          </a:p>
        </p:txBody>
      </p:sp>
      <p:pic>
        <p:nvPicPr>
          <p:cNvPr id="38914" name="Picture 2" descr="http://knightnews.com/wp-content/uploads/2015/04/Cigarette_smoking_400.jpg"/>
          <p:cNvPicPr>
            <a:picLocks noChangeAspect="1" noChangeArrowheads="1"/>
          </p:cNvPicPr>
          <p:nvPr/>
        </p:nvPicPr>
        <p:blipFill>
          <a:blip r:embed="rId3" cstate="print"/>
          <a:srcRect/>
          <a:stretch>
            <a:fillRect/>
          </a:stretch>
        </p:blipFill>
        <p:spPr bwMode="auto">
          <a:xfrm>
            <a:off x="6858000" y="533400"/>
            <a:ext cx="1828800" cy="1211580"/>
          </a:xfrm>
          <a:prstGeom prst="rect">
            <a:avLst/>
          </a:prstGeom>
          <a:noFill/>
        </p:spPr>
      </p:pic>
      <p:pic>
        <p:nvPicPr>
          <p:cNvPr id="10" name="Picture 5" descr="Vienna_II_EL_toliet"/>
          <p:cNvPicPr>
            <a:picLocks noChangeAspect="1" noChangeArrowheads="1"/>
          </p:cNvPicPr>
          <p:nvPr/>
        </p:nvPicPr>
        <p:blipFill>
          <a:blip r:embed="rId4" cstate="print"/>
          <a:srcRect/>
          <a:stretch>
            <a:fillRect/>
          </a:stretch>
        </p:blipFill>
        <p:spPr bwMode="auto">
          <a:xfrm>
            <a:off x="7484992" y="2895600"/>
            <a:ext cx="1659008" cy="2133600"/>
          </a:xfrm>
          <a:prstGeom prst="rect">
            <a:avLst/>
          </a:prstGeom>
          <a:noFill/>
        </p:spPr>
      </p:pic>
      <p:pic>
        <p:nvPicPr>
          <p:cNvPr id="38916" name="Picture 4" descr="http://cdn-image.realsimple.com/sites/default/files/styles/rs_main_image/public/102974528.jpg?itok=17VcM2Lg"/>
          <p:cNvPicPr>
            <a:picLocks noChangeAspect="1" noChangeArrowheads="1"/>
          </p:cNvPicPr>
          <p:nvPr/>
        </p:nvPicPr>
        <p:blipFill>
          <a:blip r:embed="rId5" cstate="print"/>
          <a:srcRect/>
          <a:stretch>
            <a:fillRect/>
          </a:stretch>
        </p:blipFill>
        <p:spPr bwMode="auto">
          <a:xfrm>
            <a:off x="2286000" y="4876800"/>
            <a:ext cx="1664873" cy="1981200"/>
          </a:xfrm>
          <a:prstGeom prst="rect">
            <a:avLst/>
          </a:prstGeom>
          <a:noFill/>
        </p:spPr>
      </p:pic>
      <p:pic>
        <p:nvPicPr>
          <p:cNvPr id="38918" name="Picture 6" descr="http://pjmcclure.com/blog/wp-content/uploads/2013/09/bigstock-Portrait-of-two-diligent-girls-42947917-1.jpg"/>
          <p:cNvPicPr>
            <a:picLocks noChangeAspect="1" noChangeArrowheads="1"/>
          </p:cNvPicPr>
          <p:nvPr/>
        </p:nvPicPr>
        <p:blipFill>
          <a:blip r:embed="rId6" cstate="print"/>
          <a:srcRect/>
          <a:stretch>
            <a:fillRect/>
          </a:stretch>
        </p:blipFill>
        <p:spPr bwMode="auto">
          <a:xfrm>
            <a:off x="0" y="2590800"/>
            <a:ext cx="2286000" cy="762000"/>
          </a:xfrm>
          <a:prstGeom prst="rect">
            <a:avLst/>
          </a:prstGeom>
          <a:noFill/>
        </p:spPr>
      </p:pic>
      <p:pic>
        <p:nvPicPr>
          <p:cNvPr id="38920" name="Picture 8" descr="http://www.blogcdn.com/www.parentdish.com/media/2009/11/holding-hands240ah111309.jpg"/>
          <p:cNvPicPr>
            <a:picLocks noChangeAspect="1" noChangeArrowheads="1"/>
          </p:cNvPicPr>
          <p:nvPr/>
        </p:nvPicPr>
        <p:blipFill>
          <a:blip r:embed="rId7" cstate="print"/>
          <a:srcRect/>
          <a:stretch>
            <a:fillRect/>
          </a:stretch>
        </p:blipFill>
        <p:spPr bwMode="auto">
          <a:xfrm>
            <a:off x="685800" y="0"/>
            <a:ext cx="1422400" cy="2133600"/>
          </a:xfrm>
          <a:prstGeom prst="rect">
            <a:avLst/>
          </a:prstGeom>
          <a:noFill/>
        </p:spPr>
      </p:pic>
      <p:sp>
        <p:nvSpPr>
          <p:cNvPr id="12" name="Title 1"/>
          <p:cNvSpPr>
            <a:spLocks noGrp="1"/>
          </p:cNvSpPr>
          <p:nvPr>
            <p:ph type="title"/>
          </p:nvPr>
        </p:nvSpPr>
        <p:spPr>
          <a:xfrm>
            <a:off x="2438400" y="0"/>
            <a:ext cx="4038600" cy="609600"/>
          </a:xfrm>
        </p:spPr>
        <p:txBody>
          <a:bodyPr>
            <a:normAutofit fontScale="90000"/>
          </a:bodyPr>
          <a:lstStyle/>
          <a:p>
            <a:r>
              <a:rPr lang="ar-AE" sz="2000" dirty="0" smtClean="0">
                <a:solidFill>
                  <a:srgbClr val="FF0000"/>
                </a:solidFill>
              </a:rPr>
              <a:t>مراحل النمو</a:t>
            </a:r>
            <a:r>
              <a:rPr lang="ar-AE" sz="2000" dirty="0" smtClean="0"/>
              <a:t/>
            </a:r>
            <a:br>
              <a:rPr lang="ar-AE" sz="2000" dirty="0" smtClean="0"/>
            </a:br>
            <a:r>
              <a:rPr lang="ar-SA" sz="2000" dirty="0" smtClean="0">
                <a:solidFill>
                  <a:srgbClr val="FF0000"/>
                </a:solidFill>
              </a:rPr>
              <a:t>ما السلوك الوارد في كل مرحلة؟</a:t>
            </a:r>
            <a:endParaRPr lang="en-US" sz="2000" dirty="0">
              <a:solidFill>
                <a:srgbClr val="FF0000"/>
              </a:solidFill>
            </a:endParaRPr>
          </a:p>
        </p:txBody>
      </p:sp>
    </p:spTree>
    <p:extLst>
      <p:ext uri="{BB962C8B-B14F-4D97-AF65-F5344CB8AC3E}">
        <p14:creationId xmlns:p14="http://schemas.microsoft.com/office/powerpoint/2010/main" val="375471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89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9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19800"/>
          </a:xfrm>
        </p:spPr>
        <p:txBody>
          <a:bodyPr>
            <a:normAutofit fontScale="85000" lnSpcReduction="10000"/>
          </a:bodyPr>
          <a:lstStyle/>
          <a:p>
            <a:pPr algn="r" rtl="1"/>
            <a:r>
              <a:rPr lang="ar-JO" dirty="0" smtClean="0"/>
              <a:t>بعد </a:t>
            </a:r>
            <a:r>
              <a:rPr lang="ar-JO" dirty="0"/>
              <a:t>مشاهد الفلم الرجاء الإجابة على الأسئلة الأتية</a:t>
            </a:r>
            <a:r>
              <a:rPr lang="ar-JO" dirty="0" smtClean="0"/>
              <a:t>: </a:t>
            </a:r>
            <a:r>
              <a:rPr lang="ar-JO" dirty="0" smtClean="0">
                <a:solidFill>
                  <a:srgbClr val="FF0000"/>
                </a:solidFill>
              </a:rPr>
              <a:t>مهم كتير الفيلم</a:t>
            </a:r>
          </a:p>
          <a:p>
            <a:pPr marL="0" indent="0" algn="r" rtl="1">
              <a:buNone/>
            </a:pPr>
            <a:r>
              <a:rPr lang="en-AU" dirty="0">
                <a:hlinkClick r:id="rId2"/>
              </a:rPr>
              <a:t>https://</a:t>
            </a:r>
            <a:r>
              <a:rPr lang="en-AU" dirty="0" smtClean="0">
                <a:hlinkClick r:id="rId2"/>
              </a:rPr>
              <a:t>www.youtube.com/watch?v=vzLvI0oQTRg</a:t>
            </a:r>
            <a:r>
              <a:rPr lang="ar-JO" dirty="0" smtClean="0"/>
              <a:t> </a:t>
            </a:r>
            <a:endParaRPr lang="ar-JO" dirty="0"/>
          </a:p>
          <a:p>
            <a:pPr algn="r" rtl="1"/>
            <a:endParaRPr lang="ar-JO" dirty="0"/>
          </a:p>
          <a:p>
            <a:pPr algn="r" rtl="1"/>
            <a:r>
              <a:rPr lang="ar-JO" dirty="0" smtClean="0"/>
              <a:t>كيف </a:t>
            </a:r>
            <a:r>
              <a:rPr lang="ar-JO" dirty="0"/>
              <a:t>تعكس المرحلة الفمية على نمو الشخصية ( بشكل إيجابي أو </a:t>
            </a:r>
            <a:r>
              <a:rPr lang="ar-JO" dirty="0" smtClean="0"/>
              <a:t>سلبي) ؟</a:t>
            </a:r>
          </a:p>
          <a:p>
            <a:pPr marL="0" indent="0" algn="r" rtl="1">
              <a:buNone/>
            </a:pPr>
            <a:r>
              <a:rPr lang="ar-JO" sz="2400" dirty="0" smtClean="0"/>
              <a:t>تؤثر بشكل سلبي اذا لم يعيشها الفرد بشكل كامل وتام،بنما تؤثر بشكل إيجابي اذا عاشها الفرد بشكل تام وتخطاها للمرحلة التالية. </a:t>
            </a:r>
            <a:endParaRPr lang="ar-JO" sz="2400" dirty="0"/>
          </a:p>
          <a:p>
            <a:pPr algn="r" rtl="1"/>
            <a:r>
              <a:rPr lang="ar-JO" dirty="0" smtClean="0"/>
              <a:t>كيف </a:t>
            </a:r>
            <a:r>
              <a:rPr lang="ar-JO" dirty="0"/>
              <a:t>تعكس المرحلة الشرجية على نمو الشخصية ( بشكل إيجابي أو </a:t>
            </a:r>
            <a:r>
              <a:rPr lang="ar-JO" dirty="0" smtClean="0"/>
              <a:t>سلبي)؟</a:t>
            </a:r>
          </a:p>
          <a:p>
            <a:pPr marL="0" indent="0" algn="r" rtl="1">
              <a:buNone/>
            </a:pPr>
            <a:r>
              <a:rPr lang="ar-JO" sz="2800" dirty="0" smtClean="0"/>
              <a:t>ينعكس بكونه الفرد واثق من نفسه وقادر على تكوين علاقات مع الناس. أو غير واثق . او فوضوي.  </a:t>
            </a:r>
            <a:endParaRPr lang="ar-JO" sz="2800" dirty="0"/>
          </a:p>
          <a:p>
            <a:pPr algn="r" rtl="1"/>
            <a:r>
              <a:rPr lang="ar-JO" dirty="0" smtClean="0"/>
              <a:t>كيف </a:t>
            </a:r>
            <a:r>
              <a:rPr lang="ar-JO" dirty="0"/>
              <a:t>تعكس المرحلة القضيبية على نمو الشخصية ( بشكل إيجابي أو </a:t>
            </a:r>
            <a:r>
              <a:rPr lang="ar-JO" dirty="0" smtClean="0"/>
              <a:t>سلبي)؟</a:t>
            </a:r>
            <a:endParaRPr lang="ar-JO" dirty="0"/>
          </a:p>
          <a:p>
            <a:pPr algn="r" rtl="1"/>
            <a:r>
              <a:rPr lang="ar-JO" dirty="0" smtClean="0"/>
              <a:t>كيف </a:t>
            </a:r>
            <a:r>
              <a:rPr lang="ar-JO" dirty="0"/>
              <a:t>تعكس مرحلة الكمون على نمو الشخصية ( بشكل إيجابي أو </a:t>
            </a:r>
            <a:r>
              <a:rPr lang="ar-JO" dirty="0" smtClean="0"/>
              <a:t>سلبي)؟</a:t>
            </a:r>
            <a:endParaRPr lang="ar-JO" dirty="0"/>
          </a:p>
          <a:p>
            <a:pPr algn="r" rtl="1"/>
            <a:r>
              <a:rPr lang="ar-JO" dirty="0" smtClean="0"/>
              <a:t>كيف </a:t>
            </a:r>
            <a:r>
              <a:rPr lang="ar-JO" dirty="0"/>
              <a:t>تعكس المرحلة التناسلية على نمو الشخصية ( بشكل إيجابي أو </a:t>
            </a:r>
            <a:r>
              <a:rPr lang="ar-JO" dirty="0" smtClean="0"/>
              <a:t>سلبي)؟</a:t>
            </a:r>
            <a:endParaRPr lang="ar-JO" dirty="0"/>
          </a:p>
        </p:txBody>
      </p:sp>
      <p:sp>
        <p:nvSpPr>
          <p:cNvPr id="4" name="TextBox 3"/>
          <p:cNvSpPr txBox="1"/>
          <p:nvPr/>
        </p:nvSpPr>
        <p:spPr>
          <a:xfrm>
            <a:off x="1295400" y="152400"/>
            <a:ext cx="6324600" cy="707886"/>
          </a:xfrm>
          <a:prstGeom prst="rect">
            <a:avLst/>
          </a:prstGeom>
          <a:noFill/>
        </p:spPr>
        <p:txBody>
          <a:bodyPr wrap="square" rtlCol="1">
            <a:spAutoFit/>
          </a:bodyPr>
          <a:lstStyle/>
          <a:p>
            <a:pPr algn="ctr"/>
            <a:r>
              <a:rPr lang="ar-JO" sz="4000" dirty="0" smtClean="0"/>
              <a:t>مراحل النمو الجنسي</a:t>
            </a:r>
            <a:endParaRPr lang="ar-JO" sz="4000" dirty="0"/>
          </a:p>
        </p:txBody>
      </p:sp>
    </p:spTree>
    <p:extLst>
      <p:ext uri="{BB962C8B-B14F-4D97-AF65-F5344CB8AC3E}">
        <p14:creationId xmlns:p14="http://schemas.microsoft.com/office/powerpoint/2010/main" val="1472559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9372600" cy="1143000"/>
          </a:xfrm>
        </p:spPr>
        <p:txBody>
          <a:bodyPr>
            <a:normAutofit fontScale="90000"/>
          </a:bodyPr>
          <a:lstStyle/>
          <a:p>
            <a:r>
              <a:rPr lang="ar-AE" b="1" dirty="0" smtClean="0">
                <a:solidFill>
                  <a:srgbClr val="FF0000"/>
                </a:solidFill>
              </a:rPr>
              <a:t>مراحل النمو</a:t>
            </a:r>
            <a:r>
              <a:rPr lang="ar-JO" b="1" dirty="0" smtClean="0">
                <a:solidFill>
                  <a:srgbClr val="FF0000"/>
                </a:solidFill>
              </a:rPr>
              <a:t/>
            </a:r>
            <a:br>
              <a:rPr lang="ar-JO" b="1" dirty="0" smtClean="0">
                <a:solidFill>
                  <a:srgbClr val="FF0000"/>
                </a:solidFill>
              </a:rPr>
            </a:br>
            <a:r>
              <a:rPr lang="ar-JO" sz="1600" b="1" dirty="0" smtClean="0"/>
              <a:t>كلما كبر الفرد تتغير الشهوة الجنسية من منطقة في الجسم لمرحلة ثانية</a:t>
            </a:r>
            <a:br>
              <a:rPr lang="ar-JO" sz="1600" b="1" dirty="0" smtClean="0"/>
            </a:br>
            <a:r>
              <a:rPr lang="ar-JO" sz="1600" b="1" dirty="0" smtClean="0"/>
              <a:t>تؤثر عليه بسبب جانب اللاوعي وانه الأمور تذهب للمكتومات التي تؤثر على الفرد في المستقبل</a:t>
            </a:r>
            <a:r>
              <a:rPr lang="ar-JO" sz="3100" b="1" dirty="0" smtClean="0"/>
              <a:t>.</a:t>
            </a:r>
            <a:r>
              <a:rPr lang="ar-AE" b="1" dirty="0" smtClean="0">
                <a:solidFill>
                  <a:srgbClr val="FF0000"/>
                </a:solidFill>
              </a:rPr>
              <a:t> </a:t>
            </a:r>
            <a:endParaRPr lang="en-US" b="1"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a:bodyPr>
          <a:lstStyle/>
          <a:p>
            <a:pPr marL="0" indent="0" algn="r" rtl="1">
              <a:buNone/>
            </a:pPr>
            <a:r>
              <a:rPr lang="ar-AE" b="1" dirty="0"/>
              <a:t> </a:t>
            </a:r>
            <a:r>
              <a:rPr lang="ar-AE" b="1" u="sng" dirty="0"/>
              <a:t>المرحلة الفمية ( من الولادة حتى عمر السنتين </a:t>
            </a:r>
            <a:r>
              <a:rPr lang="ar-AE" b="1" u="sng" dirty="0" smtClean="0"/>
              <a:t>):</a:t>
            </a:r>
            <a:r>
              <a:rPr lang="ar-JO" b="1" u="sng" dirty="0" smtClean="0"/>
              <a:t> الإشباع من خلال الفم</a:t>
            </a:r>
            <a:endParaRPr lang="ar-AE" u="sng" dirty="0"/>
          </a:p>
          <a:p>
            <a:pPr marL="0" indent="0" algn="r" rtl="1">
              <a:buNone/>
            </a:pPr>
            <a:r>
              <a:rPr lang="ar-AE" sz="2000" dirty="0"/>
              <a:t>يتحسس الأطفال الصغار في هذه المرحلة شعورا" بالمتعة من عملية المص ووضع الأشياء في أفواههم . فيمص الأطفال في هذه المرحلة أي شيء يلتقطوه حتى و إن لم يكن يقدم لهم أي شعور بالتغذية المطلوبة . فالأنا لم تحضر بعد و لا يزال الطفل غير قادرا" على تمييز جسده عن جسد أمه .</a:t>
            </a:r>
          </a:p>
          <a:p>
            <a:pPr marL="0" indent="0" algn="r" rtl="1">
              <a:buNone/>
            </a:pPr>
            <a:r>
              <a:rPr lang="ar-AE" sz="2000" dirty="0"/>
              <a:t>-    يعتقد فرويد أنه إذا لم يتم إشباع الطفل في المرحلة الفمية فقد لا يتطور إلى المراحل الأكثر نضجا" التي تتبعها و مثل هذا الشخص نقول عنه أنه شخص متوقف النمو من ناحية التطور النفسي الجنسي و يعتقد فرويد أن مثل هؤلاء الأشخاص سيكونون غير قادرين على الحب الشخصي للعالم المحيط بهم ( للأشخاص الآخرين ) و يبقى مقتصرا" بثبات على تحقيق </a:t>
            </a:r>
            <a:r>
              <a:rPr lang="ar-AE" sz="2000" dirty="0" smtClean="0"/>
              <a:t>المتع</a:t>
            </a:r>
            <a:r>
              <a:rPr lang="ar-SA" sz="2000" dirty="0" smtClean="0"/>
              <a:t>ه با</a:t>
            </a:r>
            <a:r>
              <a:rPr lang="ar-AE" sz="2000" dirty="0" smtClean="0"/>
              <a:t>لشفتين </a:t>
            </a:r>
            <a:r>
              <a:rPr lang="ar-AE" sz="2000" dirty="0"/>
              <a:t>و التعامل مع الناس كمواد </a:t>
            </a:r>
            <a:r>
              <a:rPr lang="ar-AE" sz="2000" dirty="0" smtClean="0"/>
              <a:t>.</a:t>
            </a:r>
            <a:endParaRPr lang="ar-JO" sz="2000" dirty="0" smtClean="0"/>
          </a:p>
          <a:p>
            <a:pPr marL="0" indent="0" algn="r" rtl="1">
              <a:buNone/>
            </a:pPr>
            <a:endParaRPr lang="ar-JO" sz="2000" dirty="0" smtClean="0"/>
          </a:p>
          <a:p>
            <a:pPr marL="0" indent="0" algn="r" rtl="1">
              <a:buNone/>
            </a:pPr>
            <a:r>
              <a:rPr lang="ar-JO" sz="2000" dirty="0"/>
              <a:t> </a:t>
            </a:r>
            <a:r>
              <a:rPr lang="ar-JO" sz="2000" dirty="0" smtClean="0"/>
              <a:t>اذا تم اشباع هذه المرحلة ففي المستقبل سيكون الفرد مستقلاً ومتوازن،ويكون سعيد،ويملك علاقات صحيحة.</a:t>
            </a:r>
          </a:p>
          <a:p>
            <a:pPr marL="0" indent="0" algn="r" rtl="1">
              <a:buNone/>
            </a:pPr>
            <a:r>
              <a:rPr lang="ar-JO" sz="2000" dirty="0"/>
              <a:t>أما العكس رح يكون غير ناضج صحيا بطريقة كاملة وممكن يدمن عادات سولكية تانية زي ياكل علكة طول </a:t>
            </a:r>
            <a:r>
              <a:rPr lang="ar-JO" sz="2000" dirty="0" smtClean="0"/>
              <a:t>الوقت،وفوضوي ولا يبني علاقات اجتماعية صحيحة،وعدم الاهتمام بمشاعر الاخرين. </a:t>
            </a:r>
          </a:p>
          <a:p>
            <a:pPr marL="0" indent="0" algn="r" rtl="1">
              <a:buNone/>
            </a:pPr>
            <a:endParaRPr lang="ar-JO" dirty="0"/>
          </a:p>
        </p:txBody>
      </p:sp>
    </p:spTree>
    <p:extLst>
      <p:ext uri="{BB962C8B-B14F-4D97-AF65-F5344CB8AC3E}">
        <p14:creationId xmlns:p14="http://schemas.microsoft.com/office/powerpoint/2010/main" val="3725975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r" rtl="1">
              <a:buNone/>
            </a:pPr>
            <a:r>
              <a:rPr lang="ar-AE" b="1" u="sng" dirty="0" smtClean="0"/>
              <a:t>المرحلة </a:t>
            </a:r>
            <a:r>
              <a:rPr lang="ar-AE" b="1" u="sng" dirty="0"/>
              <a:t>الشرجية </a:t>
            </a:r>
            <a:r>
              <a:rPr lang="ar-AE" b="1" u="sng" dirty="0" smtClean="0"/>
              <a:t>(2 </a:t>
            </a:r>
            <a:r>
              <a:rPr lang="ar-AE" b="1" u="sng" dirty="0"/>
              <a:t>- 3  سنوات ) </a:t>
            </a:r>
            <a:r>
              <a:rPr lang="ar-AE" b="1" u="sng" dirty="0" smtClean="0"/>
              <a:t>:</a:t>
            </a:r>
            <a:r>
              <a:rPr lang="ar-JO" b="1" u="sng" dirty="0" smtClean="0"/>
              <a:t>مصدر الشعور باللَّذة هو عملية الإخراج</a:t>
            </a:r>
            <a:endParaRPr lang="ar-AE" u="sng" dirty="0"/>
          </a:p>
          <a:p>
            <a:pPr marL="0" indent="0" algn="r" rtl="1">
              <a:buNone/>
            </a:pPr>
            <a:r>
              <a:rPr lang="ar-AE" sz="2000" dirty="0"/>
              <a:t>يرى فرويد أن حالة الإشباع و التهيج عند الطفل تأتي حين يحجز </a:t>
            </a:r>
            <a:r>
              <a:rPr lang="ar-AE" sz="2000" dirty="0" smtClean="0"/>
              <a:t>البراز. </a:t>
            </a:r>
            <a:r>
              <a:rPr lang="ar-AE" sz="2000" dirty="0"/>
              <a:t>و هنا تتطور ( الأنا ) و مرة ثانية نجد أن نمو و تطور مرحلة الطفل النفسية الجنسية تتوقف عند هذه المرحلة حين يتعرض الطفل لمشاكل نفسية عاطفية في حياته المستقبلية , فمثلا" يمكن أن يصاحب شخص بالغ ما مشكلة حفظ و إعطاء المواد و الأشياء مثل النقود أو الأشياء القيمة فيصبح بخيلا" أو كريما" بشكل مفرط </a:t>
            </a:r>
            <a:r>
              <a:rPr lang="ar-AE" sz="2000" dirty="0" smtClean="0"/>
              <a:t>.</a:t>
            </a:r>
            <a:endParaRPr lang="ar-JO" sz="2000" dirty="0" smtClean="0"/>
          </a:p>
          <a:p>
            <a:pPr marL="0" indent="0" algn="r" rtl="1">
              <a:buNone/>
            </a:pPr>
            <a:endParaRPr lang="ar-JO" sz="2000" dirty="0"/>
          </a:p>
          <a:p>
            <a:pPr marL="0" indent="0" algn="r" rtl="1">
              <a:buNone/>
            </a:pPr>
            <a:r>
              <a:rPr lang="ar-JO" sz="2000" dirty="0" smtClean="0"/>
              <a:t>عدم إعطاء الطفل وقت في عملية الإخراج ------- قد يكون الفرد بخيلا في المستقبل.</a:t>
            </a:r>
            <a:endParaRPr lang="ar-JO" sz="2000" dirty="0"/>
          </a:p>
          <a:p>
            <a:pPr marL="0" indent="0" algn="r" rtl="1">
              <a:buNone/>
            </a:pPr>
            <a:endParaRPr lang="ar-JO" sz="2000" dirty="0" smtClean="0"/>
          </a:p>
          <a:p>
            <a:pPr marL="0" indent="0" algn="r" rtl="1">
              <a:buNone/>
            </a:pPr>
            <a:endParaRPr lang="ar-JO" sz="2000" dirty="0" smtClean="0"/>
          </a:p>
          <a:p>
            <a:pPr marL="0" indent="0" algn="r" rtl="1">
              <a:buNone/>
            </a:pPr>
            <a:r>
              <a:rPr lang="ar-JO" sz="2000" dirty="0" smtClean="0"/>
              <a:t>اشباعها بشكل إيجابي -------تكوين علاقات جيدة والاتزام،توليد شخصية إيجابية. </a:t>
            </a:r>
          </a:p>
          <a:p>
            <a:pPr marL="0" indent="0" algn="r" rtl="1">
              <a:buNone/>
            </a:pPr>
            <a:r>
              <a:rPr lang="ar-JO" sz="2000" dirty="0" smtClean="0"/>
              <a:t>اشباعها بشكل سلبي (عدم الاشباع)-------- فوضوي ومتمرد وتوليد اضطرابات نفسية لدى الفرد.</a:t>
            </a:r>
            <a:endParaRPr lang="ar-AE" sz="2000" dirty="0"/>
          </a:p>
          <a:p>
            <a:pPr marL="0" indent="0" algn="r">
              <a:buNone/>
            </a:pPr>
            <a:endParaRPr lang="en-US" dirty="0"/>
          </a:p>
        </p:txBody>
      </p:sp>
    </p:spTree>
    <p:extLst>
      <p:ext uri="{BB962C8B-B14F-4D97-AF65-F5344CB8AC3E}">
        <p14:creationId xmlns:p14="http://schemas.microsoft.com/office/powerpoint/2010/main" val="312836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r>
              <a:rPr lang="ar-AE" b="1" u="sng" dirty="0" smtClean="0"/>
              <a:t>المرحلة </a:t>
            </a:r>
            <a:r>
              <a:rPr lang="ar-AE" b="1" u="sng" dirty="0"/>
              <a:t>القضيبية : (  3 - 6 سنوات ) :</a:t>
            </a:r>
            <a:endParaRPr lang="ar-AE" u="sng" dirty="0"/>
          </a:p>
          <a:p>
            <a:pPr marL="0" indent="0" algn="r" rtl="1">
              <a:buNone/>
            </a:pPr>
            <a:r>
              <a:rPr lang="ar-AE" sz="2400" dirty="0"/>
              <a:t>يبدأ الأطفال في حصولهم على المتعة في هذه المرحلة من خلال مداعبة </a:t>
            </a:r>
            <a:r>
              <a:rPr lang="ar-AE" sz="2400" u="sng" dirty="0"/>
              <a:t>أعضائهم التناسلية </a:t>
            </a:r>
            <a:r>
              <a:rPr lang="ar-AE" sz="2400" dirty="0"/>
              <a:t>. فيبدؤون بملاحظة الاختلاف الفيزيائي الوظيفي بين الذكر و الأنثى و عادة يوجهون دوافعهم الجنسية باتجاه أحد الوالدين من الجنس الآخر </a:t>
            </a:r>
            <a:r>
              <a:rPr lang="ar-AE" sz="2400" dirty="0" smtClean="0"/>
              <a:t>.</a:t>
            </a:r>
          </a:p>
          <a:p>
            <a:pPr marL="0" indent="0" algn="r" rtl="1">
              <a:buNone/>
            </a:pPr>
            <a:r>
              <a:rPr lang="ar-AE" sz="2400" dirty="0">
                <a:solidFill>
                  <a:srgbClr val="FF0000"/>
                </a:solidFill>
              </a:rPr>
              <a:t>فالأطفال الصبيان </a:t>
            </a:r>
            <a:r>
              <a:rPr lang="ar-AE" sz="2400" dirty="0"/>
              <a:t>( من وجهة نظر فرويد ) يرغبون في امتلاك أمهاتهم و استبعاد آبائهم و يغار الطفل الذكر في هذه المرحلة من أبيه لأنه يشاركه نفس الاهتمام و السرير مع أمه . يرى الصبي أبيه </a:t>
            </a:r>
            <a:r>
              <a:rPr lang="ar-AE" sz="2400" dirty="0" smtClean="0"/>
              <a:t>كمنافس. </a:t>
            </a:r>
          </a:p>
          <a:p>
            <a:pPr marL="0" indent="0" algn="r" rtl="1">
              <a:buNone/>
            </a:pPr>
            <a:r>
              <a:rPr lang="ar-AE" sz="2400" dirty="0" smtClean="0"/>
              <a:t>و </a:t>
            </a:r>
            <a:r>
              <a:rPr lang="ar-AE" sz="2400" dirty="0"/>
              <a:t>قد اعتقد فرويد أن الصبيان قادرون على حل مثل هذه المشكلة بالتمثل بأبيهم مدركين أن كلاهما ذكرا" و أنه يوما" ما سيصبحون آباء مثلهم تماما" </a:t>
            </a:r>
            <a:r>
              <a:rPr lang="ar-AE" sz="2400" dirty="0" smtClean="0"/>
              <a:t>.</a:t>
            </a:r>
            <a:endParaRPr lang="ar-JO" sz="2400" dirty="0" smtClean="0"/>
          </a:p>
          <a:p>
            <a:pPr marL="0" indent="0" algn="r" rtl="1">
              <a:buNone/>
            </a:pPr>
            <a:endParaRPr lang="ar-JO" sz="2400" dirty="0"/>
          </a:p>
          <a:p>
            <a:pPr marL="0" indent="0" algn="r" rtl="1">
              <a:buNone/>
            </a:pPr>
            <a:endParaRPr lang="ar-JO" sz="2400" dirty="0" smtClean="0"/>
          </a:p>
          <a:p>
            <a:pPr marL="0" indent="0" algn="r" rtl="1">
              <a:buNone/>
            </a:pPr>
            <a:r>
              <a:rPr lang="ar-JO" sz="2400" dirty="0" smtClean="0"/>
              <a:t>اذا عاش الطفل مع كلا والداه ------ في المستقبل سوف يكون طيب وحنون مع حوله</a:t>
            </a:r>
          </a:p>
          <a:p>
            <a:pPr marL="0" indent="0" algn="r" rtl="1">
              <a:buNone/>
            </a:pPr>
            <a:r>
              <a:rPr lang="ar-JO" sz="2400" dirty="0" smtClean="0"/>
              <a:t>لم يعش معهما ------ سيكون عدواني </a:t>
            </a:r>
            <a:endParaRPr lang="ar-AE" sz="2400" dirty="0"/>
          </a:p>
          <a:p>
            <a:pPr marL="0" indent="0" algn="r" rtl="1">
              <a:buNone/>
            </a:pPr>
            <a:endParaRPr lang="ar-AE" dirty="0"/>
          </a:p>
          <a:p>
            <a:pPr marL="0" indent="0" algn="r" rtl="1">
              <a:buNone/>
            </a:pPr>
            <a:endParaRPr lang="en-US" dirty="0"/>
          </a:p>
        </p:txBody>
      </p:sp>
    </p:spTree>
    <p:extLst>
      <p:ext uri="{BB962C8B-B14F-4D97-AF65-F5344CB8AC3E}">
        <p14:creationId xmlns:p14="http://schemas.microsoft.com/office/powerpoint/2010/main" val="2214818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r>
              <a:rPr lang="ar-AE" sz="2400" dirty="0" smtClean="0"/>
              <a:t> </a:t>
            </a:r>
            <a:r>
              <a:rPr lang="ar-AE" sz="2400" dirty="0"/>
              <a:t> </a:t>
            </a:r>
            <a:r>
              <a:rPr lang="ar-AE" sz="2000" dirty="0"/>
              <a:t>يرى فرويد المماثلة ( التشبه) بالآباء بالطريقة التي يتخلص فيها الصبيان من الاعتماد على أمهاتهم و يبدؤون بتحقيق نشاطاتهم الذكورية و اهتماماتهم خارج العائلة . و بذلك تؤدي هذه المرحلة التشبهية بالأب إلى تطور( الأنا الأعلى ) التي تشمل المستويات الأخلاقية التي يملكها الأب سد منيع حيال الرغبة في المحارم و الحالات العدوانية </a:t>
            </a:r>
            <a:r>
              <a:rPr lang="ar-AE" sz="2000" dirty="0" smtClean="0"/>
              <a:t>.</a:t>
            </a:r>
            <a:endParaRPr lang="en-US" sz="2000" dirty="0" smtClean="0"/>
          </a:p>
          <a:p>
            <a:pPr algn="r" rtl="1"/>
            <a:endParaRPr lang="en-US" sz="2000" dirty="0"/>
          </a:p>
          <a:p>
            <a:pPr lvl="0" algn="r" rtl="1"/>
            <a:r>
              <a:rPr lang="ar-SA" sz="2000" b="1" dirty="0"/>
              <a:t>عقدة اوديب</a:t>
            </a:r>
            <a:r>
              <a:rPr lang="ar-SA" sz="2000" b="1" dirty="0" smtClean="0"/>
              <a:t>:</a:t>
            </a:r>
            <a:r>
              <a:rPr lang="ar-JO" sz="2000" b="1" dirty="0" smtClean="0"/>
              <a:t> </a:t>
            </a:r>
            <a:r>
              <a:rPr lang="ar-SA" sz="2000" b="1" dirty="0" smtClean="0"/>
              <a:t>وهنا </a:t>
            </a:r>
            <a:r>
              <a:rPr lang="ar-SA" sz="2000" b="1" dirty="0"/>
              <a:t>يطور الطفل الذكر تعلقه </a:t>
            </a:r>
            <a:r>
              <a:rPr lang="ar-SA" sz="2000" b="1" dirty="0" smtClean="0"/>
              <a:t>بامه</a:t>
            </a:r>
            <a:r>
              <a:rPr lang="ar-JO" sz="2000" b="1" dirty="0" smtClean="0"/>
              <a:t>،حيث يغار على امه من ابيه،وبس يكبر بكون يدور على فتاة شبه مواصفات امه</a:t>
            </a:r>
            <a:endParaRPr lang="ar-SA" sz="2000" b="1" dirty="0" smtClean="0"/>
          </a:p>
          <a:p>
            <a:pPr lvl="0" algn="r" rtl="1">
              <a:buNone/>
            </a:pPr>
            <a:endParaRPr lang="en-US" sz="2000" dirty="0" smtClean="0"/>
          </a:p>
          <a:p>
            <a:pPr lvl="0" algn="r" rtl="1"/>
            <a:r>
              <a:rPr lang="ar-SA" sz="2000" b="1" dirty="0" smtClean="0"/>
              <a:t>عقدة </a:t>
            </a:r>
            <a:r>
              <a:rPr lang="ar-SA" sz="2000" b="1" dirty="0"/>
              <a:t>الكترا</a:t>
            </a:r>
            <a:r>
              <a:rPr lang="ar-SA" sz="2000" b="1" dirty="0" smtClean="0"/>
              <a:t>:</a:t>
            </a:r>
            <a:r>
              <a:rPr lang="ar-JO" sz="2000" b="1" dirty="0" smtClean="0"/>
              <a:t> </a:t>
            </a:r>
            <a:r>
              <a:rPr lang="ar-SA" sz="2000" b="1" dirty="0" smtClean="0"/>
              <a:t>وهنا </a:t>
            </a:r>
            <a:r>
              <a:rPr lang="ar-SA" sz="2000" b="1" dirty="0"/>
              <a:t>تطور الاناث تعلقا </a:t>
            </a:r>
            <a:r>
              <a:rPr lang="ar-SA" sz="2000" b="1" dirty="0" smtClean="0"/>
              <a:t>بآبائهن</a:t>
            </a:r>
            <a:r>
              <a:rPr lang="ar-JO" sz="2000" b="1" dirty="0" smtClean="0"/>
              <a:t>،وبتحس ان الام منافسة لها،وبس تكبر بتكون تدور على شريك احلامها شبه مواصفات والدها </a:t>
            </a:r>
          </a:p>
          <a:p>
            <a:pPr marL="0" lvl="0" indent="0" algn="r" rtl="1">
              <a:buNone/>
            </a:pPr>
            <a:endParaRPr lang="ar-JO" sz="2000" b="1" dirty="0" smtClean="0"/>
          </a:p>
          <a:p>
            <a:pPr lvl="0" algn="r" rtl="1"/>
            <a:r>
              <a:rPr lang="ar-JO" sz="2000" b="1" dirty="0"/>
              <a:t> </a:t>
            </a:r>
            <a:r>
              <a:rPr lang="ar-JO" sz="2000" dirty="0" smtClean="0"/>
              <a:t>لذلك لا بد ان يكون دور الام والأب في حياة الطفل لكي يتم اشباع حاجته منهما ،وعند الكبر يقوم ببناء علاقات سليمة مع شريك الحياة.</a:t>
            </a:r>
          </a:p>
          <a:p>
            <a:pPr marL="0" lvl="0" indent="0" algn="r" rtl="1">
              <a:buNone/>
            </a:pPr>
            <a:endParaRPr lang="ar-JO" sz="2000" dirty="0" smtClean="0"/>
          </a:p>
          <a:p>
            <a:pPr lvl="0" algn="r" rtl="1"/>
            <a:r>
              <a:rPr lang="ar-JO" sz="2000" dirty="0" smtClean="0"/>
              <a:t>عندما يشعر الطفل بنقص تجاه شعوره نحو والده او والدته فان هذا يكبت في صندوق المكبوتات داخل الفرد لتأثر عليه عندما يكبر.</a:t>
            </a:r>
          </a:p>
          <a:p>
            <a:pPr marL="0" lvl="0" indent="0" algn="r" rtl="1">
              <a:buNone/>
            </a:pPr>
            <a:endParaRPr lang="en-US" sz="2400" dirty="0"/>
          </a:p>
          <a:p>
            <a:pPr marL="0" indent="0" algn="ctr" rtl="1">
              <a:buNone/>
            </a:pPr>
            <a:r>
              <a:rPr lang="en-AU" sz="2400" dirty="0">
                <a:hlinkClick r:id="rId2"/>
              </a:rPr>
              <a:t>https://</a:t>
            </a:r>
            <a:r>
              <a:rPr lang="en-AU" sz="2400" dirty="0" smtClean="0">
                <a:hlinkClick r:id="rId2"/>
              </a:rPr>
              <a:t>www.youtube.com/watch?v=dLe96XryJek</a:t>
            </a:r>
            <a:r>
              <a:rPr lang="ar-JO" sz="2400" dirty="0" smtClean="0"/>
              <a:t> </a:t>
            </a:r>
            <a:endParaRPr lang="ar-AE" sz="2400" dirty="0"/>
          </a:p>
        </p:txBody>
      </p:sp>
    </p:spTree>
    <p:extLst>
      <p:ext uri="{BB962C8B-B14F-4D97-AF65-F5344CB8AC3E}">
        <p14:creationId xmlns:p14="http://schemas.microsoft.com/office/powerpoint/2010/main" val="584565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normAutofit/>
          </a:bodyPr>
          <a:lstStyle/>
          <a:p>
            <a:pPr algn="r" rtl="1"/>
            <a:r>
              <a:rPr lang="ar-SA" sz="2400" dirty="0"/>
              <a:t>وقد يؤدي الفشل في حل هذه العقدة إلى حدوث اضطرابات في الشخصية والسلوك، ومن أمثلة ذلك العلاقة الشاذة التي تنشأ بين فتاه صغيرة ورجل في سن أبيها فلو أن البنت كانت علاقتها بوالدها قوية وتعتمد عليه كلية، فإنها تبحث عن بديل للأب وتميل إلى حب رجل أكبر سناً منها، حتى يستطيع أن يلعب دور الأب في حياتها، وهناك رجال يتزوجون من سيدات أكبر سناً منهم لتلعب دور الأم في حياتهم، نظراً لحدوث تثبيت لهم على الأم في هذه المرحلة، فالفشل في تصفية هذه العقدة، قد يؤدي إلى ظهور الإضطرابات النفسية لدى الفرد، وتؤثر على اختياره لشريك حياته، لأن العلاقة بين الزوجين تخضع لدوافع لاشعورية دفينة تعمل على بقاء الأسرة أو </a:t>
            </a:r>
            <a:r>
              <a:rPr lang="ar-SA" sz="2400" dirty="0" smtClean="0"/>
              <a:t>هدمها</a:t>
            </a:r>
            <a:r>
              <a:rPr lang="ar-JO" sz="2400" dirty="0" smtClean="0"/>
              <a:t>.</a:t>
            </a:r>
          </a:p>
          <a:p>
            <a:pPr algn="r" rtl="1"/>
            <a:r>
              <a:rPr lang="ar-JO" sz="2400" dirty="0" smtClean="0"/>
              <a:t> </a:t>
            </a:r>
            <a:r>
              <a:rPr lang="ar-JO" sz="2400" dirty="0" smtClean="0"/>
              <a:t>وهذا يؤثر سلباً لانه قد يكون هناك استغلال،وتكون العلاقة غير صحية والفرد لا يدرك ذلك، حيث الذي يهمه هو اشباع النقص لديه.</a:t>
            </a:r>
          </a:p>
          <a:p>
            <a:pPr marL="0" indent="0" algn="r" rtl="1">
              <a:buNone/>
            </a:pPr>
            <a:endParaRPr lang="en-US" sz="2400" dirty="0"/>
          </a:p>
        </p:txBody>
      </p:sp>
    </p:spTree>
    <p:extLst>
      <p:ext uri="{BB962C8B-B14F-4D97-AF65-F5344CB8AC3E}">
        <p14:creationId xmlns:p14="http://schemas.microsoft.com/office/powerpoint/2010/main" val="1148867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5897563"/>
          </a:xfrm>
        </p:spPr>
        <p:txBody>
          <a:bodyPr>
            <a:normAutofit fontScale="85000" lnSpcReduction="10000"/>
          </a:bodyPr>
          <a:lstStyle/>
          <a:p>
            <a:pPr algn="r" rtl="1"/>
            <a:r>
              <a:rPr lang="ar-AE" dirty="0"/>
              <a:t>وكذلك تميل الفتيات  الصغار إلى الجنس الآخر من الوالدين فيشعرن بأنهن منافسات غير كفوءات لأمهاتهم . و يبدأن بملاحظة أنهن لا يملكن قضيبا " , فتعتبر الفتاة أمها مسؤولة عن </a:t>
            </a:r>
            <a:r>
              <a:rPr lang="ar-AE" u="sng" dirty="0"/>
              <a:t>حالة الخصاء </a:t>
            </a:r>
            <a:r>
              <a:rPr lang="ar-AE" dirty="0"/>
              <a:t>هذه مما يضعف حبها لها , فتتحول البنت إلى أبيها و تبدأ هذه المشاعر بالامتزاج بمشاعر الحسد للذكور لامتلاكهم شيئا" تفتقر إليه و هو ما يعرف"بحسد القضيب "  , فحسد القضيب هو المقابل الأنثوي لحصر الخصاء عند الذكر . فتشعر الفتاة و كأنه تم إخصاؤها لرغباتها غير الأخلاقية . و أيضا" يتم حل هذه المشكلة بالتمثل بالأمهات و تتطور الأنا الأعلى عندهم أيضا" في هذه المرحلة أيضا" .</a:t>
            </a:r>
          </a:p>
          <a:p>
            <a:pPr algn="r" rtl="1"/>
            <a:r>
              <a:rPr lang="ar-AE" dirty="0" smtClean="0"/>
              <a:t>دعا </a:t>
            </a:r>
            <a:r>
              <a:rPr lang="ar-AE" dirty="0"/>
              <a:t>فرويد هذه المرحلة من الرغبة و الميل اتجاه الجنس الآخر من الوالدين و التي تنتهي أخيرا" في التمثل و التشبه مع نفس الجنس  " بالعقدة الأوديبية " التي قتل فيها البطل أباه في مسرحية إغريقية مشهورة و تزوج أمه , و هذا ينطبق على الذكور و أما الفتيات فيتمثلن "بعقدة إلكترا" . يعتقد فرويد أنه دائما" و عندما يبدأ التمثل و التشبه بالوالدين من نفس الجنس تبدأ الأنا الأعلى بالنمو و التطور .</a:t>
            </a:r>
          </a:p>
          <a:p>
            <a:pPr algn="r" rtl="1">
              <a:buNone/>
            </a:pPr>
            <a:endParaRPr lang="ar-AE" dirty="0"/>
          </a:p>
          <a:p>
            <a:endParaRPr lang="en-US" dirty="0"/>
          </a:p>
        </p:txBody>
      </p:sp>
    </p:spTree>
    <p:extLst>
      <p:ext uri="{BB962C8B-B14F-4D97-AF65-F5344CB8AC3E}">
        <p14:creationId xmlns:p14="http://schemas.microsoft.com/office/powerpoint/2010/main" val="4753939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algn="r" rtl="1"/>
            <a:r>
              <a:rPr lang="ar-AE" dirty="0" smtClean="0"/>
              <a:t> </a:t>
            </a:r>
            <a:r>
              <a:rPr lang="ar-AE" b="1" u="sng" dirty="0"/>
              <a:t>مرحلة الكُمون </a:t>
            </a:r>
            <a:r>
              <a:rPr lang="ar-AE" b="1" u="sng" dirty="0" smtClean="0"/>
              <a:t>(6-12</a:t>
            </a:r>
            <a:r>
              <a:rPr lang="ar-JO" b="1" u="sng" dirty="0" smtClean="0"/>
              <a:t>سنة</a:t>
            </a:r>
            <a:r>
              <a:rPr lang="ar-AE" b="1" u="sng" dirty="0" smtClean="0"/>
              <a:t>)</a:t>
            </a:r>
          </a:p>
          <a:p>
            <a:pPr marL="0" indent="0" algn="r" rtl="1">
              <a:buNone/>
            </a:pPr>
            <a:r>
              <a:rPr lang="ar-JO" dirty="0" smtClean="0"/>
              <a:t>- </a:t>
            </a:r>
            <a:r>
              <a:rPr lang="ar-AE" dirty="0" smtClean="0"/>
              <a:t>هي </a:t>
            </a:r>
            <a:r>
              <a:rPr lang="ar-AE" dirty="0"/>
              <a:t>المرحلة التي تمتد من عمر الست سنوات حتى سن البلوغ، حيث تتحول الاهتمامات من مشاعر اللذة الذاتية إلى تكوين علاقات وصداقات ومعارف، ويتحسّن التفاعل الاجتماعي مع الآخرين خارج إطار الأسرة، وتبدأ هذه المرحلة مع دخول الطفل إلى المدرسة، حيث تزداد ثقته بنفسه، وتتطوّر لديه الرغبة في تنمية مهاراته </a:t>
            </a:r>
            <a:r>
              <a:rPr lang="ar-AE" dirty="0" smtClean="0"/>
              <a:t>الاجتماعية.</a:t>
            </a:r>
            <a:endParaRPr lang="ar-JO" dirty="0" smtClean="0"/>
          </a:p>
          <a:p>
            <a:pPr marL="0" indent="0" algn="r" rtl="1">
              <a:buNone/>
            </a:pPr>
            <a:r>
              <a:rPr lang="ar-JO" dirty="0" smtClean="0"/>
              <a:t>يظهر في هذه المرحلة </a:t>
            </a:r>
            <a:r>
              <a:rPr lang="ar-JO" u="sng" dirty="0" smtClean="0"/>
              <a:t>الأنا العليا</a:t>
            </a:r>
            <a:r>
              <a:rPr lang="ar-JO" dirty="0" smtClean="0"/>
              <a:t> للفرد،بصير عنده </a:t>
            </a:r>
            <a:r>
              <a:rPr lang="ar-JO" u="sng" dirty="0" smtClean="0"/>
              <a:t>توجهات اجتماعية </a:t>
            </a:r>
            <a:r>
              <a:rPr lang="ar-JO" dirty="0" smtClean="0"/>
              <a:t>اكثر من جنسية.</a:t>
            </a:r>
          </a:p>
          <a:p>
            <a:pPr marL="0" indent="0" algn="r" rtl="1">
              <a:buNone/>
            </a:pPr>
            <a:r>
              <a:rPr lang="ar-JO" dirty="0" smtClean="0"/>
              <a:t>- تتأثر بالمراحل السابقة.</a:t>
            </a:r>
          </a:p>
          <a:p>
            <a:pPr marL="0" indent="0" algn="r" rtl="1">
              <a:buNone/>
            </a:pPr>
            <a:r>
              <a:rPr lang="ar-JO" dirty="0" smtClean="0"/>
              <a:t>- الكل </a:t>
            </a:r>
            <a:r>
              <a:rPr lang="ar-JO" dirty="0"/>
              <a:t>بنصرف وببكون مشغول بالمجتمع والدراسة والهوايات </a:t>
            </a:r>
            <a:r>
              <a:rPr lang="ar-JO" dirty="0" smtClean="0"/>
              <a:t>والمهارات.</a:t>
            </a:r>
          </a:p>
          <a:p>
            <a:pPr marL="0" indent="0" algn="r" rtl="1">
              <a:buNone/>
            </a:pPr>
            <a:r>
              <a:rPr lang="ar-JO" dirty="0" smtClean="0"/>
              <a:t>قد يكون لها اثر إيجابي او سلبي حسب</a:t>
            </a:r>
            <a:r>
              <a:rPr lang="en-US" dirty="0" smtClean="0"/>
              <a:t>  </a:t>
            </a:r>
            <a:r>
              <a:rPr lang="ar-JO" dirty="0"/>
              <a:t>المراحل السابقة واذا صار </a:t>
            </a:r>
            <a:r>
              <a:rPr lang="ar-JO" dirty="0" smtClean="0"/>
              <a:t>فيها خلل.</a:t>
            </a:r>
            <a:r>
              <a:rPr lang="ar-AE" dirty="0"/>
              <a:t/>
            </a:r>
            <a:br>
              <a:rPr lang="ar-AE" dirty="0"/>
            </a:br>
            <a:r>
              <a:rPr lang="ar-JO" dirty="0" smtClean="0"/>
              <a:t>- سميت هكذا لان فيها كمون وسكون للرغبة الجنسية وينخرط الفرد في المجتمع اكثر ويبدأ في تكوين الصداقات والتعرف على أصحاب ورفاق.</a:t>
            </a:r>
            <a:r>
              <a:rPr lang="ar-AE" dirty="0"/>
              <a:t/>
            </a:r>
            <a:br>
              <a:rPr lang="ar-AE" dirty="0"/>
            </a:br>
            <a:endParaRPr lang="en-US" dirty="0"/>
          </a:p>
        </p:txBody>
      </p:sp>
    </p:spTree>
    <p:extLst>
      <p:ext uri="{BB962C8B-B14F-4D97-AF65-F5344CB8AC3E}">
        <p14:creationId xmlns:p14="http://schemas.microsoft.com/office/powerpoint/2010/main" val="980326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من هو </a:t>
            </a:r>
            <a:r>
              <a:rPr lang="en-US" dirty="0" smtClean="0"/>
              <a:t>Freud</a:t>
            </a:r>
            <a:r>
              <a:rPr lang="ar-SA" dirty="0" smtClean="0"/>
              <a:t>؟</a:t>
            </a:r>
            <a:endParaRPr lang="en-US" dirty="0"/>
          </a:p>
        </p:txBody>
      </p:sp>
      <p:pic>
        <p:nvPicPr>
          <p:cNvPr id="2050" name="Picture 2" descr="http://a2.files.biography.com/image/upload/c_fill,cs_srgb,dpr_1.0,g_face,h_300,q_80,w_300/MTIwNjA4NjMzODE2OTA5MzI0.jpg"/>
          <p:cNvPicPr>
            <a:picLocks noChangeAspect="1" noChangeArrowheads="1"/>
          </p:cNvPicPr>
          <p:nvPr/>
        </p:nvPicPr>
        <p:blipFill>
          <a:blip r:embed="rId2" cstate="print"/>
          <a:srcRect/>
          <a:stretch>
            <a:fillRect/>
          </a:stretch>
        </p:blipFill>
        <p:spPr bwMode="auto">
          <a:xfrm>
            <a:off x="2324100" y="1219200"/>
            <a:ext cx="4495800" cy="4495800"/>
          </a:xfrm>
          <a:prstGeom prst="rect">
            <a:avLst/>
          </a:prstGeom>
          <a:noFill/>
        </p:spPr>
      </p:pic>
      <p:graphicFrame>
        <p:nvGraphicFramePr>
          <p:cNvPr id="5" name="Table 4"/>
          <p:cNvGraphicFramePr>
            <a:graphicFrameLocks noGrp="1"/>
          </p:cNvGraphicFramePr>
          <p:nvPr>
            <p:extLst>
              <p:ext uri="{D42A27DB-BD31-4B8C-83A1-F6EECF244321}">
                <p14:modId xmlns:p14="http://schemas.microsoft.com/office/powerpoint/2010/main" val="308637803"/>
              </p:ext>
            </p:extLst>
          </p:nvPr>
        </p:nvGraphicFramePr>
        <p:xfrm>
          <a:off x="3048000" y="5715000"/>
          <a:ext cx="3048000" cy="457200"/>
        </p:xfrm>
        <a:graphic>
          <a:graphicData uri="http://schemas.openxmlformats.org/drawingml/2006/table">
            <a:tbl>
              <a:tblPr/>
              <a:tblGrid>
                <a:gridCol w="3048000">
                  <a:extLst>
                    <a:ext uri="{9D8B030D-6E8A-4147-A177-3AD203B41FA5}">
                      <a16:colId xmlns:a16="http://schemas.microsoft.com/office/drawing/2014/main" val="20000"/>
                    </a:ext>
                  </a:extLst>
                </a:gridCol>
              </a:tblGrid>
              <a:tr h="457200">
                <a:tc>
                  <a:txBody>
                    <a:bodyPr/>
                    <a:lstStyle/>
                    <a:p>
                      <a:pPr algn="ctr" fontAlgn="t"/>
                      <a:r>
                        <a:rPr lang="en-US" sz="2400" b="1" dirty="0" smtClean="0">
                          <a:latin typeface="Batang" pitchFamily="18" charset="-127"/>
                          <a:ea typeface="Batang" pitchFamily="18" charset="-127"/>
                        </a:rPr>
                        <a:t>1856 – 1939</a:t>
                      </a:r>
                      <a:endParaRPr lang="en-US" sz="2400" b="1" dirty="0">
                        <a:latin typeface="Batang" pitchFamily="18" charset="-127"/>
                        <a:ea typeface="Batang" pitchFamily="18" charset="-127"/>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val="10000"/>
                  </a:ext>
                </a:extLst>
              </a:tr>
            </a:tbl>
          </a:graphicData>
        </a:graphic>
      </p:graphicFrame>
      <p:sp>
        <p:nvSpPr>
          <p:cNvPr id="3" name="TextBox 2"/>
          <p:cNvSpPr txBox="1"/>
          <p:nvPr/>
        </p:nvSpPr>
        <p:spPr>
          <a:xfrm>
            <a:off x="2209800" y="6316506"/>
            <a:ext cx="4953000" cy="369332"/>
          </a:xfrm>
          <a:prstGeom prst="rect">
            <a:avLst/>
          </a:prstGeom>
          <a:noFill/>
        </p:spPr>
        <p:txBody>
          <a:bodyPr wrap="square" rtlCol="1">
            <a:spAutoFit/>
          </a:bodyPr>
          <a:lstStyle/>
          <a:p>
            <a:r>
              <a:rPr lang="en-AU" dirty="0">
                <a:hlinkClick r:id="rId3"/>
              </a:rPr>
              <a:t>https://</a:t>
            </a:r>
            <a:r>
              <a:rPr lang="en-AU" dirty="0" smtClean="0">
                <a:hlinkClick r:id="rId3"/>
              </a:rPr>
              <a:t>www.youtube.com/watch?v=dyPtnPoZC1o</a:t>
            </a:r>
            <a:r>
              <a:rPr lang="en-AU" dirty="0" smtClean="0"/>
              <a:t> </a:t>
            </a:r>
            <a:endParaRPr lang="ar-JO" dirty="0"/>
          </a:p>
        </p:txBody>
      </p:sp>
    </p:spTree>
    <p:extLst>
      <p:ext uri="{BB962C8B-B14F-4D97-AF65-F5344CB8AC3E}">
        <p14:creationId xmlns:p14="http://schemas.microsoft.com/office/powerpoint/2010/main" val="35846383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36" y="0"/>
            <a:ext cx="9127864" cy="6858000"/>
          </a:xfrm>
        </p:spPr>
        <p:txBody>
          <a:bodyPr>
            <a:normAutofit fontScale="62500" lnSpcReduction="20000"/>
          </a:bodyPr>
          <a:lstStyle/>
          <a:p>
            <a:pPr algn="r" rtl="1"/>
            <a:r>
              <a:rPr lang="ar-AE" b="1" u="sng" dirty="0" smtClean="0"/>
              <a:t>المرحلة </a:t>
            </a:r>
            <a:r>
              <a:rPr lang="ar-AE" b="1" u="sng" dirty="0"/>
              <a:t>التناسلية </a:t>
            </a:r>
            <a:r>
              <a:rPr lang="ar-JO" b="1" u="sng" dirty="0" smtClean="0"/>
              <a:t>(اخر مرحلة في النمو الجنسي)</a:t>
            </a:r>
            <a:endParaRPr lang="ar-AE" b="1" u="sng" dirty="0" smtClean="0"/>
          </a:p>
          <a:p>
            <a:pPr marL="0" indent="0" algn="r" rtl="1">
              <a:buNone/>
            </a:pPr>
            <a:r>
              <a:rPr lang="ar-AE" sz="2900" dirty="0" smtClean="0"/>
              <a:t>هي </a:t>
            </a:r>
            <a:r>
              <a:rPr lang="ar-AE" sz="2900" dirty="0"/>
              <a:t>المرحلة التي تبدأ مع سن البلوغ حتى الوفاة، حيث تصبح الرغبة الجنسية خلال مرحلة البلوغ وخلال المرحلة النهائية من النمو النفسي أكثر نشاطاً، بحيث يهتم الفرد بشكل أكثر بالجنس الآخر، ويزداد اهتمام الفرد برفاهية الآخرين بعد أن كان اهتمامه مقتصراً على احتياجاته الفردية في المراحل السابقة، كما يصبح أكثر اتزاناً وعطفاً في حال مرور المراحل السابقة بشكل </a:t>
            </a:r>
            <a:r>
              <a:rPr lang="ar-AE" sz="2900" dirty="0" smtClean="0"/>
              <a:t>ناجح</a:t>
            </a:r>
            <a:r>
              <a:rPr lang="ar-JO" sz="2900" dirty="0" smtClean="0"/>
              <a:t>.</a:t>
            </a:r>
          </a:p>
          <a:p>
            <a:pPr marL="0" indent="0" algn="r" rtl="1">
              <a:buNone/>
            </a:pPr>
            <a:endParaRPr lang="ar-JO" sz="2900" dirty="0" smtClean="0"/>
          </a:p>
          <a:p>
            <a:pPr marL="0" indent="0" algn="r" rtl="1">
              <a:buNone/>
            </a:pPr>
            <a:r>
              <a:rPr lang="ar-JO" sz="2900" dirty="0" smtClean="0"/>
              <a:t>بكون في هذه المرحلة </a:t>
            </a:r>
            <a:r>
              <a:rPr lang="ar-JO" sz="2900" u="sng" dirty="0" smtClean="0"/>
              <a:t>اهتمام بالشركاء الجنسيين</a:t>
            </a:r>
            <a:r>
              <a:rPr lang="ar-JO" sz="2900" dirty="0" smtClean="0"/>
              <a:t>، ويكون بداخل الفرد صراع بين </a:t>
            </a:r>
            <a:r>
              <a:rPr lang="ar-JO" sz="2900" u="sng" dirty="0" smtClean="0"/>
              <a:t>الانا الأعلى والمجتمع وتقالده وبين الرغبة الجنسية </a:t>
            </a:r>
            <a:r>
              <a:rPr lang="ar-JO" sz="2900" dirty="0" smtClean="0"/>
              <a:t>،هناك افراد يوازنون بين الانا الأعلى والرغبة الجنسية ،و أحيانا يسيطر الانا الأعلى فيصبح كبيت لدى الفرد وانحرافه،وقد يكون الانا الأعلى اضعف ما يؤدي الى الانانية وتجريح مشاعر الاخرين. </a:t>
            </a:r>
          </a:p>
          <a:p>
            <a:pPr marL="0" indent="0" algn="r" rtl="1">
              <a:buNone/>
            </a:pPr>
            <a:r>
              <a:rPr lang="ar-JO" sz="2900" dirty="0" smtClean="0"/>
              <a:t>أي خلل في المراحل السابقة تؤثر على هذه المرحلة من حيث خلل في اختيار شريك الحياة وعلاقات غير متزنة.</a:t>
            </a:r>
          </a:p>
          <a:p>
            <a:pPr marL="0" indent="0" algn="r" rtl="1">
              <a:buNone/>
            </a:pPr>
            <a:endParaRPr lang="ar-JO" b="1" dirty="0" smtClean="0"/>
          </a:p>
          <a:p>
            <a:pPr marL="0" indent="0" algn="r" rtl="1">
              <a:buNone/>
            </a:pPr>
            <a:r>
              <a:rPr lang="ar-JO" b="1" dirty="0" smtClean="0"/>
              <a:t>كيف اختلفت هذه المرحلة عن المراحل السابقة؟</a:t>
            </a:r>
          </a:p>
          <a:p>
            <a:pPr marL="0" indent="0" algn="r" rtl="1">
              <a:buNone/>
            </a:pPr>
            <a:r>
              <a:rPr lang="ar-JO" dirty="0" smtClean="0"/>
              <a:t>في المراحل السابقة يكون المسيطر هو ال </a:t>
            </a:r>
            <a:r>
              <a:rPr lang="en-US" dirty="0" smtClean="0"/>
              <a:t>ID</a:t>
            </a:r>
            <a:r>
              <a:rPr lang="ar-JO" dirty="0" smtClean="0"/>
              <a:t> (الهو) لان الطفل لم يتطور لديه الانا ،لكن في هذه المرحلة تطورت لديه الأنا ،واصبح لديه عنصران هما ال </a:t>
            </a:r>
            <a:r>
              <a:rPr lang="en-US" dirty="0" smtClean="0"/>
              <a:t>ID </a:t>
            </a:r>
            <a:r>
              <a:rPr lang="ar-JO" dirty="0" smtClean="0"/>
              <a:t>والانا الأعلى الذي تطور في مرحلة الكمون ،حيث هذه المرحلة تسمى ازمة المراهقة لأن الأنا تحاول الموازنة ،لكن أحيانا يصبح هناك انحراف اذا سيطر </a:t>
            </a:r>
            <a:r>
              <a:rPr lang="en-US" dirty="0" smtClean="0"/>
              <a:t>ID </a:t>
            </a:r>
            <a:r>
              <a:rPr lang="ar-JO" dirty="0" smtClean="0"/>
              <a:t> او يمكن يسيطر الأنا الأعلى ويكبت كل هذه الأشياء .</a:t>
            </a:r>
          </a:p>
          <a:p>
            <a:pPr marL="0" indent="0" algn="r" rtl="1">
              <a:buNone/>
            </a:pPr>
            <a:r>
              <a:rPr lang="ar-JO" dirty="0" smtClean="0"/>
              <a:t>في هذه المرحلة يكون فيها الفرد قادر على التحكم بذاته وبعلاقاته بوعي وكيف يسيطر عليها.</a:t>
            </a:r>
          </a:p>
          <a:p>
            <a:pPr marL="0" indent="0" algn="r" rtl="1">
              <a:buNone/>
            </a:pPr>
            <a:endParaRPr lang="ar-JO" dirty="0"/>
          </a:p>
          <a:p>
            <a:pPr marL="0" indent="0" algn="r" rtl="1">
              <a:buNone/>
            </a:pPr>
            <a:r>
              <a:rPr lang="ar-JO" dirty="0" smtClean="0"/>
              <a:t>اضطراب الهوية وغموض الهوية نتيجة عدم اشباع مرحلة المراهقة بالطريقة الصح.</a:t>
            </a:r>
          </a:p>
          <a:p>
            <a:pPr marL="0" indent="0" algn="r" rtl="1">
              <a:buNone/>
            </a:pPr>
            <a:endParaRPr lang="ar-JO" dirty="0" smtClean="0"/>
          </a:p>
          <a:p>
            <a:pPr marL="0" indent="0" algn="r" rtl="1">
              <a:buNone/>
            </a:pPr>
            <a:r>
              <a:rPr lang="ar-JO" dirty="0" smtClean="0"/>
              <a:t>اشباع هذه المرحلة بالمحدود وبالطريقة الصح وعدم التهور وعدم الحرمان.</a:t>
            </a:r>
          </a:p>
          <a:p>
            <a:pPr marL="0" indent="0" algn="r" rtl="1">
              <a:buNone/>
            </a:pPr>
            <a:r>
              <a:rPr lang="ar-JO" dirty="0"/>
              <a:t> </a:t>
            </a:r>
            <a:endParaRPr lang="ar-JO" dirty="0" smtClean="0"/>
          </a:p>
          <a:p>
            <a:pPr marL="0" indent="0" algn="r" rtl="1">
              <a:buNone/>
            </a:pPr>
            <a:r>
              <a:rPr lang="ar-JO" dirty="0" smtClean="0"/>
              <a:t>اعتناء الاهل باولادهم في هذه المرحلة لحمايتهم من أي مخاطر كالادمان.</a:t>
            </a:r>
          </a:p>
          <a:p>
            <a:pPr marL="0" indent="0" algn="r" rtl="1">
              <a:buNone/>
            </a:pPr>
            <a:endParaRPr lang="ar-JO" dirty="0" smtClean="0"/>
          </a:p>
          <a:p>
            <a:pPr marL="0" indent="0" algn="r" rtl="1">
              <a:buNone/>
            </a:pPr>
            <a:endParaRPr lang="en-US" dirty="0"/>
          </a:p>
        </p:txBody>
      </p:sp>
    </p:spTree>
    <p:extLst>
      <p:ext uri="{BB962C8B-B14F-4D97-AF65-F5344CB8AC3E}">
        <p14:creationId xmlns:p14="http://schemas.microsoft.com/office/powerpoint/2010/main" val="517780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ctr" rtl="1">
              <a:buNone/>
            </a:pPr>
            <a:r>
              <a:rPr lang="ar-AE" sz="3600" b="1" dirty="0" smtClean="0">
                <a:solidFill>
                  <a:srgbClr val="FF0000"/>
                </a:solidFill>
              </a:rPr>
              <a:t>كيف تقييم هذة النظرية ؟ </a:t>
            </a:r>
            <a:endParaRPr lang="en-US" sz="3600" b="1" dirty="0" smtClean="0">
              <a:solidFill>
                <a:srgbClr val="FF0000"/>
              </a:solidFill>
            </a:endParaRPr>
          </a:p>
          <a:p>
            <a:pPr algn="r" rtl="1">
              <a:buNone/>
            </a:pPr>
            <a:r>
              <a:rPr lang="ar-JO" sz="3600" dirty="0" smtClean="0"/>
              <a:t>- نظرته للفرد كانت سلبية لانه اعتبر الفرد كائن مُسير من رغباته وغرائزه،حيث شبه بالحيوان التي تحركه شهواته وغرائزه.</a:t>
            </a:r>
          </a:p>
          <a:p>
            <a:pPr algn="r" rtl="1">
              <a:buNone/>
            </a:pPr>
            <a:r>
              <a:rPr lang="ar-JO" sz="3600" dirty="0" smtClean="0"/>
              <a:t>- كما لم يشمل كل المراحل العمرية،بل اقتصر بشكل اكبر على المرحلة الطفولة.</a:t>
            </a:r>
          </a:p>
          <a:p>
            <a:pPr algn="r" rtl="1">
              <a:buNone/>
            </a:pPr>
            <a:r>
              <a:rPr lang="ar-JO" sz="3600" dirty="0" smtClean="0"/>
              <a:t>- ركز على الماضي وخبرات الماضي.</a:t>
            </a:r>
          </a:p>
          <a:p>
            <a:pPr algn="r" rtl="1">
              <a:buNone/>
            </a:pPr>
            <a:r>
              <a:rPr lang="ar-JO" sz="3600" dirty="0" smtClean="0"/>
              <a:t>- نظرة سلبية تشاؤمية</a:t>
            </a:r>
          </a:p>
          <a:p>
            <a:pPr algn="r" rtl="1">
              <a:buNone/>
            </a:pPr>
            <a:r>
              <a:rPr lang="ar-JO" sz="3600" dirty="0" smtClean="0"/>
              <a:t>- طبق نظريته على مرضى لديه في العيادة ،في حين أنه يجب تطبيقها على اشخاص اصحاء خالين من الاضطرابات النفسية لنتائج افضل.</a:t>
            </a:r>
          </a:p>
          <a:p>
            <a:pPr algn="r" rtl="1">
              <a:buFontTx/>
              <a:buChar char="-"/>
            </a:pPr>
            <a:r>
              <a:rPr lang="ar-JO" sz="3600" dirty="0" smtClean="0"/>
              <a:t>لم يأخد تأثير الجانب الطبيعي و البيئي على الفرد وسلوكه،فقط تناول الجانب السايكوجنسي.</a:t>
            </a:r>
          </a:p>
          <a:p>
            <a:pPr algn="r" rtl="1">
              <a:buFontTx/>
              <a:buChar char="-"/>
            </a:pPr>
            <a:r>
              <a:rPr lang="ar-JO" sz="3600" dirty="0" smtClean="0"/>
              <a:t>كان فرويد اول مَن حلل الشخصية،وعلى الرغم من انقاداتها الا انها كانت بمثابة المفتاح لباقي النظريات.آتى الفرويديون الجدد(التحليليون الجدد) مثل يانج الذي ركز على الجانب الثقافي،وآخر ركز على التنشئة الاجتماعية.مما طور الجوانب التي لم يتطرأ اليها فرويد.</a:t>
            </a:r>
          </a:p>
          <a:p>
            <a:pPr algn="r" rtl="1">
              <a:buNone/>
            </a:pPr>
            <a:endParaRPr lang="ar-JO" sz="3600" dirty="0" smtClean="0"/>
          </a:p>
          <a:p>
            <a:pPr algn="r" rtl="1">
              <a:buNone/>
            </a:pPr>
            <a:endParaRPr lang="ar-JO" sz="3600" dirty="0" smtClean="0"/>
          </a:p>
          <a:p>
            <a:pPr algn="r" rtl="1">
              <a:buNone/>
            </a:pPr>
            <a:endParaRPr lang="ar-JO" sz="3600" dirty="0" smtClean="0"/>
          </a:p>
          <a:p>
            <a:pPr algn="r" rtl="1">
              <a:buNone/>
            </a:pPr>
            <a:endParaRPr lang="ar-JO" sz="3600" dirty="0" smtClean="0"/>
          </a:p>
          <a:p>
            <a:pPr algn="ctr" rtl="1">
              <a:buNone/>
            </a:pPr>
            <a:r>
              <a:rPr lang="ar-JO" sz="3600" dirty="0" smtClean="0"/>
              <a:t> </a:t>
            </a:r>
            <a:endParaRPr lang="en-US" sz="3600" dirty="0" smtClean="0"/>
          </a:p>
          <a:p>
            <a:pPr algn="ctr" rtl="1">
              <a:buNone/>
            </a:pPr>
            <a:endParaRPr lang="en-US" sz="1400" b="1" dirty="0">
              <a:solidFill>
                <a:srgbClr val="FF0000"/>
              </a:solidFill>
            </a:endParaRPr>
          </a:p>
        </p:txBody>
      </p:sp>
    </p:spTree>
    <p:extLst>
      <p:ext uri="{BB962C8B-B14F-4D97-AF65-F5344CB8AC3E}">
        <p14:creationId xmlns:p14="http://schemas.microsoft.com/office/powerpoint/2010/main" val="3406421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body" idx="1"/>
          </p:nvPr>
        </p:nvSpPr>
        <p:spPr>
          <a:xfrm>
            <a:off x="395288" y="333375"/>
            <a:ext cx="8281987" cy="6264275"/>
          </a:xfrm>
        </p:spPr>
        <p:txBody>
          <a:bodyPr/>
          <a:lstStyle/>
          <a:p>
            <a:pPr marL="609600" indent="-609600" algn="ctr" eaLnBrk="1" hangingPunct="1">
              <a:lnSpc>
                <a:spcPct val="80000"/>
              </a:lnSpc>
              <a:buFontTx/>
              <a:buNone/>
              <a:defRPr/>
            </a:pPr>
            <a:endParaRPr lang="ar-SA" sz="2000" b="1" dirty="0" smtClean="0">
              <a:solidFill>
                <a:srgbClr val="FF0066"/>
              </a:solidFill>
              <a:effectLst>
                <a:outerShdw blurRad="38100" dist="38100" dir="2700000" algn="tl">
                  <a:srgbClr val="000000"/>
                </a:outerShdw>
              </a:effectLst>
              <a:cs typeface="Bader" pitchFamily="2" charset="-78"/>
            </a:endParaRPr>
          </a:p>
          <a:p>
            <a:pPr marL="609600" indent="-609600" algn="ctr" rtl="1" eaLnBrk="1" hangingPunct="1">
              <a:lnSpc>
                <a:spcPct val="80000"/>
              </a:lnSpc>
              <a:buFontTx/>
              <a:buNone/>
              <a:defRPr/>
            </a:pPr>
            <a:r>
              <a:rPr lang="ar-SA" b="1" dirty="0" smtClean="0">
                <a:cs typeface="+mj-cs"/>
              </a:rPr>
              <a:t>من أبرز الانتقادات التي وجهت للتحليل النفسي ما يلي</a:t>
            </a:r>
          </a:p>
          <a:p>
            <a:pPr marL="609600" indent="-609600" algn="r" rtl="1" eaLnBrk="1" hangingPunct="1">
              <a:lnSpc>
                <a:spcPct val="80000"/>
              </a:lnSpc>
              <a:buFontTx/>
              <a:buNone/>
              <a:defRPr/>
            </a:pPr>
            <a:endParaRPr lang="ar-SA" sz="2000" b="1" dirty="0" smtClean="0">
              <a:cs typeface="+mj-cs"/>
            </a:endParaRPr>
          </a:p>
          <a:p>
            <a:pPr marL="609600" indent="-609600" algn="just" rtl="1" eaLnBrk="1" hangingPunct="1">
              <a:lnSpc>
                <a:spcPct val="80000"/>
              </a:lnSpc>
              <a:buFontTx/>
              <a:buAutoNum type="arabicPeriod"/>
              <a:defRPr/>
            </a:pPr>
            <a:r>
              <a:rPr lang="ar-SA" sz="2400" b="1" dirty="0" smtClean="0">
                <a:cs typeface="+mj-cs"/>
              </a:rPr>
              <a:t>يركز على </a:t>
            </a:r>
            <a:r>
              <a:rPr lang="ar-SA" sz="2400" b="1" u="sng" dirty="0" smtClean="0">
                <a:cs typeface="+mj-cs"/>
              </a:rPr>
              <a:t>الماضي باعتباره كل شيء</a:t>
            </a:r>
            <a:r>
              <a:rPr lang="ar-SA" sz="2400" b="1" dirty="0" smtClean="0">
                <a:cs typeface="+mj-cs"/>
              </a:rPr>
              <a:t>، وكأنه هو الذي يحل لنا كل مشاكل الحاضر والمستقبل، بينما النظريات الأخرى تهتم بدراسة الحاضر والمستقبل بصرف النظر عن الماضي وما حدث فيه، فمن خلال دراسة الحاضر والمستقبل يمكن تناول الماضي ولكن بقراءة جديدة مختلفة، فليس من المعقول أن يكون الفرد أسيراً للماضي، فالإنسان له عقلة وإرادته التي تساعده على الخروج من أسر الماضي، شرط أن يكون العميل مقتنع ولديه رغبة وإمكانية، في تغيير ذاته للأفضل، وإلا فلا داعي لعملية الإرشاد النفسي طالما أن الشخص يريد أن يعيش ماضية ولا يستطيع التخلص منه فما هي فائدة الإرشاد النفسي. </a:t>
            </a:r>
          </a:p>
          <a:p>
            <a:pPr marL="609600" indent="-609600" algn="just" rtl="1" eaLnBrk="1" hangingPunct="1">
              <a:lnSpc>
                <a:spcPct val="80000"/>
              </a:lnSpc>
              <a:buFontTx/>
              <a:buAutoNum type="arabicPeriod"/>
              <a:defRPr/>
            </a:pPr>
            <a:endParaRPr lang="ar-SA" sz="2400" b="1" dirty="0" smtClean="0">
              <a:cs typeface="+mj-cs"/>
            </a:endParaRPr>
          </a:p>
          <a:p>
            <a:pPr marL="609600" indent="-609600" algn="just" rtl="1" eaLnBrk="1" hangingPunct="1">
              <a:lnSpc>
                <a:spcPct val="80000"/>
              </a:lnSpc>
              <a:buFontTx/>
              <a:buAutoNum type="arabicPeriod"/>
              <a:defRPr/>
            </a:pPr>
            <a:r>
              <a:rPr lang="ar-SA" sz="2400" b="1" dirty="0" smtClean="0">
                <a:cs typeface="+mj-cs"/>
              </a:rPr>
              <a:t>أن معظم الدراسات التي قام </a:t>
            </a:r>
            <a:r>
              <a:rPr lang="ar-SA" sz="2400" b="1" dirty="0" err="1" smtClean="0">
                <a:cs typeface="+mj-cs"/>
              </a:rPr>
              <a:t>بها</a:t>
            </a:r>
            <a:r>
              <a:rPr lang="ar-SA" sz="2400" b="1" dirty="0" smtClean="0">
                <a:cs typeface="+mj-cs"/>
              </a:rPr>
              <a:t> أصاحب نظرية التحليل النفسي أجريت على </a:t>
            </a:r>
            <a:r>
              <a:rPr lang="ar-SA" sz="2400" b="1" u="sng" dirty="0" smtClean="0">
                <a:cs typeface="+mj-cs"/>
              </a:rPr>
              <a:t>عينات من المرضى وليس العاديين الأسوياء</a:t>
            </a:r>
            <a:r>
              <a:rPr lang="ar-SA" sz="2400" b="1" dirty="0" smtClean="0">
                <a:cs typeface="+mj-cs"/>
              </a:rPr>
              <a:t>.</a:t>
            </a:r>
            <a:r>
              <a:rPr lang="ar-SA" sz="2400" b="1" dirty="0" smtClean="0"/>
              <a:t> </a:t>
            </a:r>
          </a:p>
        </p:txBody>
      </p:sp>
    </p:spTree>
    <p:extLst>
      <p:ext uri="{BB962C8B-B14F-4D97-AF65-F5344CB8AC3E}">
        <p14:creationId xmlns:p14="http://schemas.microsoft.com/office/powerpoint/2010/main" val="42793625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89442">
                                            <p:txEl>
                                              <p:pRg st="1" end="1"/>
                                            </p:txEl>
                                          </p:spTgt>
                                        </p:tgtEl>
                                        <p:attrNameLst>
                                          <p:attrName>style.visibility</p:attrName>
                                        </p:attrNameLst>
                                      </p:cBhvr>
                                      <p:to>
                                        <p:strVal val="visible"/>
                                      </p:to>
                                    </p:set>
                                    <p:animEffect transition="in" filter="fade">
                                      <p:cBhvr>
                                        <p:cTn id="7" dur="1000"/>
                                        <p:tgtEl>
                                          <p:spTgt spid="189442">
                                            <p:txEl>
                                              <p:pRg st="1" end="1"/>
                                            </p:txEl>
                                          </p:spTgt>
                                        </p:tgtEl>
                                      </p:cBhvr>
                                    </p:animEffect>
                                    <p:anim calcmode="lin" valueType="num">
                                      <p:cBhvr>
                                        <p:cTn id="8" dur="1000" fill="hold"/>
                                        <p:tgtEl>
                                          <p:spTgt spid="189442">
                                            <p:txEl>
                                              <p:pRg st="1" end="1"/>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89442">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944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9442">
                                            <p:txEl>
                                              <p:pRg st="3" end="3"/>
                                            </p:txEl>
                                          </p:spTgt>
                                        </p:tgtEl>
                                        <p:attrNameLst>
                                          <p:attrName>style.visibility</p:attrName>
                                        </p:attrNameLst>
                                      </p:cBhvr>
                                      <p:to>
                                        <p:strVal val="visible"/>
                                      </p:to>
                                    </p:set>
                                    <p:animEffect transition="in" filter="fade">
                                      <p:cBhvr>
                                        <p:cTn id="15" dur="1000"/>
                                        <p:tgtEl>
                                          <p:spTgt spid="189442">
                                            <p:txEl>
                                              <p:pRg st="3" end="3"/>
                                            </p:txEl>
                                          </p:spTgt>
                                        </p:tgtEl>
                                      </p:cBhvr>
                                    </p:animEffect>
                                    <p:anim calcmode="lin" valueType="num">
                                      <p:cBhvr>
                                        <p:cTn id="16" dur="1000" fill="hold"/>
                                        <p:tgtEl>
                                          <p:spTgt spid="189442">
                                            <p:txEl>
                                              <p:pRg st="3" end="3"/>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9442">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944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89442">
                                            <p:txEl>
                                              <p:pRg st="5" end="5"/>
                                            </p:txEl>
                                          </p:spTgt>
                                        </p:tgtEl>
                                        <p:attrNameLst>
                                          <p:attrName>style.visibility</p:attrName>
                                        </p:attrNameLst>
                                      </p:cBhvr>
                                      <p:to>
                                        <p:strVal val="visible"/>
                                      </p:to>
                                    </p:set>
                                    <p:animEffect transition="in" filter="fade">
                                      <p:cBhvr>
                                        <p:cTn id="23" dur="1000"/>
                                        <p:tgtEl>
                                          <p:spTgt spid="189442">
                                            <p:txEl>
                                              <p:pRg st="5" end="5"/>
                                            </p:txEl>
                                          </p:spTgt>
                                        </p:tgtEl>
                                      </p:cBhvr>
                                    </p:animEffect>
                                    <p:anim calcmode="lin" valueType="num">
                                      <p:cBhvr>
                                        <p:cTn id="24" dur="1000" fill="hold"/>
                                        <p:tgtEl>
                                          <p:spTgt spid="189442">
                                            <p:txEl>
                                              <p:pRg st="5" end="5"/>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89442">
                                            <p:txEl>
                                              <p:pRg st="5" end="5"/>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89442">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body" idx="1"/>
          </p:nvPr>
        </p:nvSpPr>
        <p:spPr>
          <a:xfrm>
            <a:off x="395288" y="228600"/>
            <a:ext cx="8281987" cy="5864225"/>
          </a:xfrm>
        </p:spPr>
        <p:txBody>
          <a:bodyPr>
            <a:normAutofit fontScale="92500" lnSpcReduction="10000"/>
          </a:bodyPr>
          <a:lstStyle/>
          <a:p>
            <a:pPr marL="609600" indent="-609600" algn="just" rtl="1" eaLnBrk="1" hangingPunct="1">
              <a:lnSpc>
                <a:spcPct val="80000"/>
              </a:lnSpc>
              <a:buFontTx/>
              <a:buNone/>
              <a:defRPr/>
            </a:pPr>
            <a:r>
              <a:rPr lang="ar-SA" sz="2400" b="1" dirty="0" smtClean="0"/>
              <a:t>4-</a:t>
            </a:r>
            <a:r>
              <a:rPr lang="ar-SA" sz="2400" b="1" dirty="0" smtClean="0">
                <a:solidFill>
                  <a:schemeClr val="bg1"/>
                </a:solidFill>
                <a:effectLst>
                  <a:outerShdw blurRad="38100" dist="38100" dir="2700000" algn="tl">
                    <a:srgbClr val="000000"/>
                  </a:outerShdw>
                </a:effectLst>
              </a:rPr>
              <a:t> </a:t>
            </a:r>
            <a:r>
              <a:rPr lang="ar-SA" sz="2400" b="1" dirty="0" smtClean="0"/>
              <a:t>تنظر هذه النظرية </a:t>
            </a:r>
            <a:r>
              <a:rPr lang="ar-SA" sz="2400" b="1" u="sng" dirty="0" smtClean="0"/>
              <a:t>لطبيعة الإنسان وسلوكه نظره تشاؤمه وسلبية</a:t>
            </a:r>
            <a:r>
              <a:rPr lang="ar-SA" sz="2400" b="1" dirty="0" smtClean="0"/>
              <a:t>، في حين تنظر نظريات الإرشاد الأخرى إلى الفرد إيجابية تفاؤلية. </a:t>
            </a:r>
          </a:p>
          <a:p>
            <a:pPr marL="609600" indent="-609600" algn="just" rtl="1" eaLnBrk="1" hangingPunct="1">
              <a:lnSpc>
                <a:spcPct val="80000"/>
              </a:lnSpc>
              <a:buFontTx/>
              <a:buNone/>
              <a:defRPr/>
            </a:pPr>
            <a:endParaRPr lang="ar-SA" sz="2400" b="1" dirty="0" smtClean="0"/>
          </a:p>
          <a:p>
            <a:pPr marL="609600" indent="-609600" algn="just" rtl="1" eaLnBrk="1" hangingPunct="1">
              <a:lnSpc>
                <a:spcPct val="80000"/>
              </a:lnSpc>
              <a:buFontTx/>
              <a:buNone/>
              <a:defRPr/>
            </a:pPr>
            <a:r>
              <a:rPr lang="ar-SA" sz="2400" b="1" dirty="0" smtClean="0"/>
              <a:t>5- أن </a:t>
            </a:r>
            <a:r>
              <a:rPr lang="ar-SA" sz="2400" b="1" u="sng" dirty="0" smtClean="0"/>
              <a:t>الغريزة الجنسية هي أهم الغرائز جميعها في هذه النظرية، </a:t>
            </a:r>
            <a:r>
              <a:rPr lang="ar-SA" sz="2400" b="1" dirty="0" smtClean="0"/>
              <a:t>وهي التي تتحكم في سلوك الفرد، وفي حالات السواء النفسي أو الانحراف لديه، ولكن هذا فيه شيئاً من المبالغة</a:t>
            </a:r>
            <a:r>
              <a:rPr lang="ar-AE" sz="2400" b="1" dirty="0" smtClean="0"/>
              <a:t>.</a:t>
            </a:r>
            <a:endParaRPr lang="ar-SA" sz="2400" b="1" dirty="0" smtClean="0"/>
          </a:p>
          <a:p>
            <a:pPr marL="609600" indent="-609600" algn="just" rtl="1" eaLnBrk="1" hangingPunct="1">
              <a:lnSpc>
                <a:spcPct val="80000"/>
              </a:lnSpc>
              <a:buFontTx/>
              <a:buNone/>
              <a:defRPr/>
            </a:pPr>
            <a:r>
              <a:rPr lang="ar-SA" sz="2400" b="1" dirty="0" smtClean="0"/>
              <a:t>6- أن المفاهيم التي جاءت بها النظرية </a:t>
            </a:r>
            <a:r>
              <a:rPr lang="ar-SA" sz="2400" b="1" u="sng" dirty="0" smtClean="0"/>
              <a:t>كالهي واللبيدو</a:t>
            </a:r>
            <a:r>
              <a:rPr lang="ar-AE" sz="2400" b="1" u="sng" dirty="0" smtClean="0"/>
              <a:t>( الطاقة الجنسية )</a:t>
            </a:r>
            <a:r>
              <a:rPr lang="ar-SA" sz="2400" b="1" u="sng" dirty="0" smtClean="0"/>
              <a:t> </a:t>
            </a:r>
            <a:r>
              <a:rPr lang="ar-SA" sz="2400" b="1" dirty="0" smtClean="0"/>
              <a:t>وغيرها، مفاهيم غيبية افتراضية، لا يمكن اخضاعها للملاحظة والقياس والتجريب.</a:t>
            </a:r>
          </a:p>
          <a:p>
            <a:pPr marL="609600" indent="-609600" algn="just" rtl="1" eaLnBrk="1" hangingPunct="1">
              <a:lnSpc>
                <a:spcPct val="80000"/>
              </a:lnSpc>
              <a:buFontTx/>
              <a:buNone/>
              <a:defRPr/>
            </a:pPr>
            <a:endParaRPr lang="ar-SA" sz="2400" b="1" dirty="0" smtClean="0"/>
          </a:p>
          <a:p>
            <a:pPr marL="609600" indent="-609600" algn="just" rtl="1" eaLnBrk="1" hangingPunct="1">
              <a:lnSpc>
                <a:spcPct val="80000"/>
              </a:lnSpc>
              <a:buFontTx/>
              <a:buNone/>
              <a:defRPr/>
            </a:pPr>
            <a:r>
              <a:rPr lang="ar-SA" sz="2400" b="1" dirty="0" smtClean="0"/>
              <a:t>7- قامت هذه النظرية على مبدأ خفض التوتر، وهذه الفكرة محل شك، لأن الحياة سلسلة من الصراعات والتوترات، وليس دائماً يعمل الفرد على خفضها، بل تقوم الحياة على مبدأ اشتهاء التوتر أحياناً، كالشخص الذي يتسلق جبال الألب مع أنه يعلم يقينا أنه إذا وقع سيموت، ومع هذا يقوم بفعله.</a:t>
            </a:r>
            <a:endParaRPr lang="ar-AE" sz="2400" b="1" dirty="0" smtClean="0"/>
          </a:p>
          <a:p>
            <a:pPr marL="609600" indent="-609600" algn="just" rtl="1" eaLnBrk="1" hangingPunct="1">
              <a:lnSpc>
                <a:spcPct val="80000"/>
              </a:lnSpc>
              <a:buFontTx/>
              <a:buNone/>
              <a:defRPr/>
            </a:pPr>
            <a:endParaRPr lang="ar-AE" sz="2400" b="1" dirty="0"/>
          </a:p>
          <a:p>
            <a:pPr marL="609600" indent="-609600" algn="just" rtl="1" eaLnBrk="1" hangingPunct="1">
              <a:lnSpc>
                <a:spcPct val="80000"/>
              </a:lnSpc>
              <a:buFontTx/>
              <a:buNone/>
              <a:defRPr/>
            </a:pPr>
            <a:r>
              <a:rPr lang="ar-AE" sz="2400" b="1" dirty="0" smtClean="0"/>
              <a:t>8. </a:t>
            </a:r>
            <a:r>
              <a:rPr lang="ar-SA" sz="2400" b="1" dirty="0" smtClean="0"/>
              <a:t>المبالغة </a:t>
            </a:r>
            <a:r>
              <a:rPr lang="ar-SA" sz="2400" b="1" dirty="0"/>
              <a:t>الشديدة في أهمية الصراع الأوديبي، وما ينجم عنه من فشل في تصفيته على شخصية الفرد وسلوكه في المستقبل، </a:t>
            </a:r>
            <a:r>
              <a:rPr lang="ar-SA" sz="2400" b="1" dirty="0">
                <a:solidFill>
                  <a:srgbClr val="C00000"/>
                </a:solidFill>
              </a:rPr>
              <a:t>فهناك مجتمعات قد لا تجد فيها هذه العقدة الأوديبية</a:t>
            </a:r>
            <a:r>
              <a:rPr lang="ar-SA" sz="2400" b="1" dirty="0">
                <a:solidFill>
                  <a:srgbClr val="FF0066"/>
                </a:solidFill>
              </a:rPr>
              <a:t>،</a:t>
            </a:r>
            <a:r>
              <a:rPr lang="ar-SA" sz="2400" b="1" dirty="0"/>
              <a:t> حيث أن المرأة في بعض المجتمعات مثل أحد القبائل في الهند، قد ترتبط بعلاقات مع عدد كبير من الرجال، ومن ثم لا يأتي جميع أطفال هذه المجتمعات متوحدين مع الأم، باعتبارها مصدر الحب والرعاية وتظهر عليهم صفات الأنوثة، حيث أن الأب ودوره في غياب تام عن تربية وتنشئة </a:t>
            </a:r>
            <a:r>
              <a:rPr lang="ar-SA" sz="2400" b="1" dirty="0" smtClean="0"/>
              <a:t>الط</a:t>
            </a:r>
            <a:r>
              <a:rPr lang="ar-JO" sz="2400" b="1" dirty="0" smtClean="0"/>
              <a:t>فل</a:t>
            </a:r>
            <a:r>
              <a:rPr lang="ar-SA" sz="2400" b="1" dirty="0" smtClean="0">
                <a:solidFill>
                  <a:schemeClr val="bg1"/>
                </a:solidFill>
              </a:rPr>
              <a:t>.</a:t>
            </a:r>
            <a:endParaRPr lang="ar-SA" sz="2400" b="1" dirty="0">
              <a:solidFill>
                <a:schemeClr val="bg1"/>
              </a:solidFill>
            </a:endParaRPr>
          </a:p>
          <a:p>
            <a:pPr marL="609600" indent="-609600" algn="just">
              <a:lnSpc>
                <a:spcPct val="80000"/>
              </a:lnSpc>
              <a:buNone/>
              <a:defRPr/>
            </a:pPr>
            <a:endParaRPr lang="ar-SA" sz="2400" b="1" dirty="0">
              <a:solidFill>
                <a:schemeClr val="bg1"/>
              </a:solidFill>
              <a:effectLst>
                <a:outerShdw blurRad="38100" dist="38100" dir="2700000" algn="tl">
                  <a:srgbClr val="000000"/>
                </a:outerShdw>
              </a:effectLst>
            </a:endParaRPr>
          </a:p>
          <a:p>
            <a:pPr marL="609600" indent="-609600" algn="just" rtl="1" eaLnBrk="1" hangingPunct="1">
              <a:lnSpc>
                <a:spcPct val="80000"/>
              </a:lnSpc>
              <a:buFontTx/>
              <a:buNone/>
              <a:defRPr/>
            </a:pPr>
            <a:endParaRPr lang="ar-SA" sz="2400" b="1" dirty="0" smtClean="0"/>
          </a:p>
        </p:txBody>
      </p:sp>
    </p:spTree>
    <p:extLst>
      <p:ext uri="{BB962C8B-B14F-4D97-AF65-F5344CB8AC3E}">
        <p14:creationId xmlns:p14="http://schemas.microsoft.com/office/powerpoint/2010/main" val="27646221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90466">
                                            <p:txEl>
                                              <p:pRg st="0" end="0"/>
                                            </p:txEl>
                                          </p:spTgt>
                                        </p:tgtEl>
                                        <p:attrNameLst>
                                          <p:attrName>style.visibility</p:attrName>
                                        </p:attrNameLst>
                                      </p:cBhvr>
                                      <p:to>
                                        <p:strVal val="visible"/>
                                      </p:to>
                                    </p:set>
                                    <p:animEffect transition="in" filter="fade">
                                      <p:cBhvr>
                                        <p:cTn id="7" dur="1000"/>
                                        <p:tgtEl>
                                          <p:spTgt spid="190466">
                                            <p:txEl>
                                              <p:pRg st="0" end="0"/>
                                            </p:txEl>
                                          </p:spTgt>
                                        </p:tgtEl>
                                      </p:cBhvr>
                                    </p:animEffect>
                                    <p:anim calcmode="lin" valueType="num">
                                      <p:cBhvr>
                                        <p:cTn id="8" dur="1000" fill="hold"/>
                                        <p:tgtEl>
                                          <p:spTgt spid="190466">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190466">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9046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90466">
                                            <p:txEl>
                                              <p:pRg st="2" end="2"/>
                                            </p:txEl>
                                          </p:spTgt>
                                        </p:tgtEl>
                                        <p:attrNameLst>
                                          <p:attrName>style.visibility</p:attrName>
                                        </p:attrNameLst>
                                      </p:cBhvr>
                                      <p:to>
                                        <p:strVal val="visible"/>
                                      </p:to>
                                    </p:set>
                                    <p:animEffect transition="in" filter="fade">
                                      <p:cBhvr>
                                        <p:cTn id="15" dur="1000"/>
                                        <p:tgtEl>
                                          <p:spTgt spid="190466">
                                            <p:txEl>
                                              <p:pRg st="2" end="2"/>
                                            </p:txEl>
                                          </p:spTgt>
                                        </p:tgtEl>
                                      </p:cBhvr>
                                    </p:animEffect>
                                    <p:anim calcmode="lin" valueType="num">
                                      <p:cBhvr>
                                        <p:cTn id="16" dur="1000" fill="hold"/>
                                        <p:tgtEl>
                                          <p:spTgt spid="190466">
                                            <p:txEl>
                                              <p:pRg st="2" end="2"/>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90466">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9046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90466">
                                            <p:txEl>
                                              <p:pRg st="3" end="3"/>
                                            </p:txEl>
                                          </p:spTgt>
                                        </p:tgtEl>
                                        <p:attrNameLst>
                                          <p:attrName>style.visibility</p:attrName>
                                        </p:attrNameLst>
                                      </p:cBhvr>
                                      <p:to>
                                        <p:strVal val="visible"/>
                                      </p:to>
                                    </p:set>
                                    <p:animEffect transition="in" filter="fade">
                                      <p:cBhvr>
                                        <p:cTn id="23" dur="1000"/>
                                        <p:tgtEl>
                                          <p:spTgt spid="190466">
                                            <p:txEl>
                                              <p:pRg st="3" end="3"/>
                                            </p:txEl>
                                          </p:spTgt>
                                        </p:tgtEl>
                                      </p:cBhvr>
                                    </p:animEffect>
                                    <p:anim calcmode="lin" valueType="num">
                                      <p:cBhvr>
                                        <p:cTn id="24" dur="1000" fill="hold"/>
                                        <p:tgtEl>
                                          <p:spTgt spid="190466">
                                            <p:txEl>
                                              <p:pRg st="3" end="3"/>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90466">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9046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90466">
                                            <p:txEl>
                                              <p:pRg st="5" end="5"/>
                                            </p:txEl>
                                          </p:spTgt>
                                        </p:tgtEl>
                                        <p:attrNameLst>
                                          <p:attrName>style.visibility</p:attrName>
                                        </p:attrNameLst>
                                      </p:cBhvr>
                                      <p:to>
                                        <p:strVal val="visible"/>
                                      </p:to>
                                    </p:set>
                                    <p:animEffect transition="in" filter="fade">
                                      <p:cBhvr>
                                        <p:cTn id="31" dur="1000"/>
                                        <p:tgtEl>
                                          <p:spTgt spid="190466">
                                            <p:txEl>
                                              <p:pRg st="5" end="5"/>
                                            </p:txEl>
                                          </p:spTgt>
                                        </p:tgtEl>
                                      </p:cBhvr>
                                    </p:animEffect>
                                    <p:anim calcmode="lin" valueType="num">
                                      <p:cBhvr>
                                        <p:cTn id="32" dur="1000" fill="hold"/>
                                        <p:tgtEl>
                                          <p:spTgt spid="190466">
                                            <p:txEl>
                                              <p:pRg st="5" end="5"/>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90466">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90466">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90466">
                                            <p:txEl>
                                              <p:pRg st="7" end="7"/>
                                            </p:txEl>
                                          </p:spTgt>
                                        </p:tgtEl>
                                        <p:attrNameLst>
                                          <p:attrName>style.visibility</p:attrName>
                                        </p:attrNameLst>
                                      </p:cBhvr>
                                      <p:to>
                                        <p:strVal val="visible"/>
                                      </p:to>
                                    </p:set>
                                    <p:animEffect transition="in" filter="fade">
                                      <p:cBhvr>
                                        <p:cTn id="39" dur="1000"/>
                                        <p:tgtEl>
                                          <p:spTgt spid="190466">
                                            <p:txEl>
                                              <p:pRg st="7" end="7"/>
                                            </p:txEl>
                                          </p:spTgt>
                                        </p:tgtEl>
                                      </p:cBhvr>
                                    </p:animEffect>
                                    <p:anim calcmode="lin" valueType="num">
                                      <p:cBhvr>
                                        <p:cTn id="40" dur="1000" fill="hold"/>
                                        <p:tgtEl>
                                          <p:spTgt spid="190466">
                                            <p:txEl>
                                              <p:pRg st="7" end="7"/>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90466">
                                            <p:txEl>
                                              <p:pRg st="7" end="7"/>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90466">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https://www.youtube.com/watch?v=dyPtnPoZC1o</a:t>
            </a:r>
            <a:endParaRPr lang="en-US" dirty="0" smtClean="0"/>
          </a:p>
          <a:p>
            <a:r>
              <a:rPr lang="ar-SA" dirty="0" smtClean="0"/>
              <a:t>من هو فرويد ؟ فقد نظرية التحليل النفسي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rtl="1"/>
            <a:r>
              <a:rPr lang="ar-YE" sz="2800" dirty="0"/>
              <a:t>ا</a:t>
            </a:r>
            <a:r>
              <a:rPr lang="ar-YE" sz="2800" dirty="0" smtClean="0"/>
              <a:t>لأرضية </a:t>
            </a:r>
            <a:r>
              <a:rPr lang="ar-YE" sz="2800" dirty="0"/>
              <a:t>العائلية </a:t>
            </a:r>
            <a:r>
              <a:rPr lang="ar-YE" sz="2800" dirty="0" smtClean="0"/>
              <a:t>لفرويد</a:t>
            </a:r>
            <a:r>
              <a:rPr lang="en-US" sz="2800" dirty="0" smtClean="0"/>
              <a:t>)</a:t>
            </a:r>
            <a:r>
              <a:rPr lang="ar-JO" sz="2800" dirty="0" smtClean="0"/>
              <a:t>من النمسا،واصله يهودي)</a:t>
            </a:r>
            <a:r>
              <a:rPr lang="ar-YE" sz="2800" dirty="0" smtClean="0"/>
              <a:t> </a:t>
            </a:r>
            <a:r>
              <a:rPr lang="ar-YE" sz="2800" dirty="0"/>
              <a:t>هي العامل الأساسي لفهم نظريته ، فقد ولد في النمسا لعائلة مكونة من ثلاثة أولاد و خمس بنات ، و كان والده أباً متسلطاً ، عاشت عائلته في شقة ضيقة ، و بسبب إرثه اليهودي عانت عائلته بسبب ظاهرة اللاسامية التي كانت </a:t>
            </a:r>
            <a:r>
              <a:rPr lang="ar-YE" sz="2800" dirty="0" smtClean="0"/>
              <a:t>من</a:t>
            </a:r>
            <a:r>
              <a:rPr lang="ar-JO" sz="2800" dirty="0" smtClean="0"/>
              <a:t>ت</a:t>
            </a:r>
            <a:r>
              <a:rPr lang="ar-YE" sz="2800" dirty="0" smtClean="0"/>
              <a:t>شرة </a:t>
            </a:r>
            <a:r>
              <a:rPr lang="ar-YE" sz="2800" dirty="0"/>
              <a:t>في أورويا في تلك الفترة ، اهتم والده في تعليمه و قد تخرح من كلية الطب و عمل محاضراً في جامعة فيينا . و قد ركّز فرويد في جزء كبير من حياته من أجل تطوير </a:t>
            </a:r>
            <a:r>
              <a:rPr lang="ar-YE" sz="2800" dirty="0" smtClean="0"/>
              <a:t>ن</a:t>
            </a:r>
            <a:r>
              <a:rPr lang="ar-JO" sz="2800" dirty="0" smtClean="0"/>
              <a:t>ظ</a:t>
            </a:r>
            <a:r>
              <a:rPr lang="ar-YE" sz="2800" dirty="0" smtClean="0"/>
              <a:t>ريته </a:t>
            </a:r>
            <a:r>
              <a:rPr lang="ar-YE" sz="2800" dirty="0"/>
              <a:t>في التحليل النفسي . </a:t>
            </a:r>
            <a:endParaRPr lang="ar-JO" sz="2800" dirty="0" smtClean="0"/>
          </a:p>
          <a:p>
            <a:pPr marL="0" indent="0" algn="r" rtl="1">
              <a:buNone/>
            </a:pPr>
            <a:r>
              <a:rPr lang="ar-YE" sz="2800" dirty="0" smtClean="0"/>
              <a:t/>
            </a:r>
            <a:br>
              <a:rPr lang="ar-YE" sz="2800" dirty="0" smtClean="0"/>
            </a:br>
            <a:r>
              <a:rPr lang="ar-YE" sz="2800" dirty="0"/>
              <a:t>كانت المرحلة الأكثر إبداعاً تلك التي عانى </a:t>
            </a:r>
            <a:r>
              <a:rPr lang="ar-AE" sz="2800" dirty="0" smtClean="0"/>
              <a:t>ف</a:t>
            </a:r>
            <a:r>
              <a:rPr lang="ar-YE" sz="2800" dirty="0" smtClean="0"/>
              <a:t>يها </a:t>
            </a:r>
            <a:r>
              <a:rPr lang="ar-YE" sz="2800" dirty="0"/>
              <a:t>من اضطرابات نفسية عندما كان في بداية الأربعينات من عمره حيث عانى من اضطرابات جسدية نفسية </a:t>
            </a:r>
            <a:r>
              <a:rPr lang="ar-YE" sz="2800" dirty="0" smtClean="0">
                <a:solidFill>
                  <a:srgbClr val="FF0000"/>
                </a:solidFill>
              </a:rPr>
              <a:t>بسبب </a:t>
            </a:r>
            <a:r>
              <a:rPr lang="ar-YE" sz="2800" dirty="0">
                <a:solidFill>
                  <a:srgbClr val="FF0000"/>
                </a:solidFill>
              </a:rPr>
              <a:t>الخوف من الموت </a:t>
            </a:r>
            <a:r>
              <a:rPr lang="ar-YE" sz="2800" dirty="0"/>
              <a:t>، في تلك الفترة كان منغمساً في مهمة صعبة و هي تحليل الذات ، و بتفسير أحلامه اكتشف القوى المحركة في تطور الشخصية ، ففي البداية اختبر ذكريات طفولته ليدرك العداء الذي شعر به تجاه والده المتسلط ، كما استدعى المشاعر الجنسية لوالدته الجذابة و الجميلة ؛ ليشكل نظريته الجديدة </a:t>
            </a:r>
            <a:r>
              <a:rPr lang="ar-YE" sz="2800" dirty="0" smtClean="0"/>
              <a:t>إكلينيكياً</a:t>
            </a:r>
            <a:r>
              <a:rPr lang="ar-YE" sz="2800" b="1" dirty="0" smtClean="0"/>
              <a:t>.</a:t>
            </a:r>
            <a:endParaRPr lang="ar-JO" sz="2800" b="1" dirty="0" smtClean="0"/>
          </a:p>
          <a:p>
            <a:pPr marL="0" indent="0" algn="r" rtl="1">
              <a:buNone/>
            </a:pPr>
            <a:r>
              <a:rPr lang="ar-JO" sz="2800" b="1" dirty="0" smtClean="0"/>
              <a:t>واخته توفت امامه بالصغر مما اثر عليه (آن على فراش الموت)،أي خبرات </a:t>
            </a:r>
            <a:r>
              <a:rPr lang="ar-JO" sz="2800" b="1" dirty="0" smtClean="0"/>
              <a:t> </a:t>
            </a:r>
            <a:r>
              <a:rPr lang="ar-JO" sz="2800" b="1" dirty="0" smtClean="0"/>
              <a:t>طفولته ولد  داخله شعورا في وضع النظريات والتحليل.</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rtl="1"/>
            <a:r>
              <a:rPr lang="ar-YE" dirty="0"/>
              <a:t>و في خريف عام 1886 استقر به الأمر في فيينا كطبيب أخصائي في الأمراض النفسية ، و قد استخدم في ذلك الوقت</a:t>
            </a:r>
            <a:r>
              <a:rPr lang="ar-YE" u="sng" dirty="0"/>
              <a:t> العلاج الكهربائي و التنويم المغناطيسي </a:t>
            </a:r>
            <a:r>
              <a:rPr lang="ar-YE" dirty="0"/>
              <a:t>، و في عام 1891 ظهرت أول بحوث فرويد عن الشلل الدماغي ، و شاركه في ذلك العالم أوسكار و قد تأثر فرويد بعلم الطبيعة و الديناميات </a:t>
            </a:r>
            <a:r>
              <a:rPr lang="ar-YE" dirty="0" smtClean="0"/>
              <a:t>و </a:t>
            </a:r>
            <a:r>
              <a:rPr lang="ar-YE" dirty="0"/>
              <a:t>بفضل مجهوداته فقد اكتشف أنّه من الممكن </a:t>
            </a:r>
            <a:r>
              <a:rPr lang="ar-YE" dirty="0" smtClean="0"/>
              <a:t>تطبيق الديناميات</a:t>
            </a:r>
            <a:r>
              <a:rPr lang="ar-YE" b="1" dirty="0"/>
              <a:t> </a:t>
            </a:r>
            <a:r>
              <a:rPr lang="ar-YE" b="1" dirty="0" smtClean="0"/>
              <a:t>.</a:t>
            </a:r>
            <a:endParaRPr lang="ar-AE" b="1" dirty="0" smtClean="0"/>
          </a:p>
          <a:p>
            <a:pPr algn="r" rtl="1"/>
            <a:r>
              <a:rPr lang="ar-YE" dirty="0"/>
              <a:t>في عام 1900 م أصدر فرويد كتابه الشهير "تفسير الأحلام" ثمّ أصدر عدداً من الكتب الممتازة في فترة قصيرة منها "علم النفس المرضي في الحياة اليومية" و فيه يعرض الرأي الجديد القائل بأنّ "</a:t>
            </a:r>
            <a:r>
              <a:rPr lang="ar-YE" u="sng" dirty="0"/>
              <a:t>زلاّت اللسان و الأغلاط ترجع إلى بواعث لا شعورية" </a:t>
            </a:r>
            <a:r>
              <a:rPr lang="ar-YE" dirty="0"/>
              <a:t>، و توفي فرويد في لندن سنه 1939 بعد عمر زاخر بالعطاء العلمي. </a:t>
            </a:r>
            <a:endParaRPr lang="ar-JO" dirty="0" smtClean="0"/>
          </a:p>
          <a:p>
            <a:pPr algn="r" rtl="1"/>
            <a:r>
              <a:rPr lang="ar-JO" dirty="0" smtClean="0"/>
              <a:t>كان طبيب عام ثم تخصص في الطب النفسي،ولجأ الى التنويم لاخراج الانسان من الوعي الى اللاوعي لمعرفة المكبوتات داخل الانسان.</a:t>
            </a:r>
            <a:r>
              <a:rPr lang="ar-YE" dirty="0"/>
              <a:t> </a:t>
            </a:r>
          </a:p>
          <a:p>
            <a:pPr algn="r" rtl="1"/>
            <a:endParaRPr lang="en-US" b="1" dirty="0"/>
          </a:p>
          <a:p>
            <a:pPr algn="r" rt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YE" b="1" dirty="0" smtClean="0"/>
              <a:t>المفاهيم الأساسية في </a:t>
            </a:r>
            <a:r>
              <a:rPr lang="ar-YE" b="1" i="1" u="sng" dirty="0" smtClean="0"/>
              <a:t>نظرية التحليل النفسي </a:t>
            </a:r>
            <a:r>
              <a:rPr lang="ar-YE" b="1" dirty="0" smtClean="0"/>
              <a:t>: </a:t>
            </a:r>
            <a:endParaRPr lang="en-US" dirty="0"/>
          </a:p>
        </p:txBody>
      </p:sp>
      <p:sp>
        <p:nvSpPr>
          <p:cNvPr id="3" name="Content Placeholder 2"/>
          <p:cNvSpPr>
            <a:spLocks noGrp="1"/>
          </p:cNvSpPr>
          <p:nvPr>
            <p:ph idx="1"/>
          </p:nvPr>
        </p:nvSpPr>
        <p:spPr>
          <a:xfrm>
            <a:off x="381000" y="1295400"/>
            <a:ext cx="8458200" cy="5257800"/>
          </a:xfrm>
        </p:spPr>
        <p:txBody>
          <a:bodyPr>
            <a:normAutofit fontScale="55000" lnSpcReduction="20000"/>
          </a:bodyPr>
          <a:lstStyle/>
          <a:p>
            <a:pPr marL="514350" indent="-514350" algn="r" rtl="1">
              <a:buFont typeface="+mj-lt"/>
              <a:buAutoNum type="arabicPeriod"/>
            </a:pPr>
            <a:r>
              <a:rPr lang="ar-YE" sz="4500" dirty="0" smtClean="0"/>
              <a:t> </a:t>
            </a:r>
            <a:r>
              <a:rPr lang="ar-YE" sz="4500" dirty="0">
                <a:solidFill>
                  <a:srgbClr val="FF0000"/>
                </a:solidFill>
              </a:rPr>
              <a:t>الغريزة الجنسية </a:t>
            </a:r>
            <a:r>
              <a:rPr lang="ar-YE" sz="4500" dirty="0"/>
              <a:t>: تلعب دوراً بالغ الأهمية في نشأة الشخصية و بنائها و كذلك لها دور بالنسبة للأمراض النفسيّة و العقليّة </a:t>
            </a:r>
            <a:r>
              <a:rPr lang="ar-YE" sz="4500" dirty="0" smtClean="0"/>
              <a:t>.</a:t>
            </a:r>
            <a:endParaRPr lang="ar-SA" sz="4500" dirty="0" smtClean="0"/>
          </a:p>
          <a:p>
            <a:pPr marL="514350" indent="-514350" algn="r" rtl="1">
              <a:buFont typeface="+mj-lt"/>
              <a:buAutoNum type="arabicPeriod"/>
            </a:pPr>
            <a:r>
              <a:rPr lang="ar-AE" sz="4500" dirty="0" smtClean="0"/>
              <a:t> </a:t>
            </a:r>
            <a:r>
              <a:rPr lang="ar-YE" sz="4500" dirty="0" smtClean="0">
                <a:solidFill>
                  <a:srgbClr val="FF0000"/>
                </a:solidFill>
              </a:rPr>
              <a:t> </a:t>
            </a:r>
            <a:r>
              <a:rPr lang="ar-YE" sz="4500" dirty="0">
                <a:solidFill>
                  <a:srgbClr val="FF0000"/>
                </a:solidFill>
              </a:rPr>
              <a:t>السنوات الخمس الأولى من عمر الإنسان</a:t>
            </a:r>
            <a:r>
              <a:rPr lang="ar-YE" sz="4500" dirty="0"/>
              <a:t>: فهذه السنوات الأولى لها دور هام في بناء الشخصية سواء كانت تتجه نحو أن </a:t>
            </a:r>
            <a:r>
              <a:rPr lang="ar-YE" sz="4500" dirty="0" smtClean="0"/>
              <a:t>تكو</a:t>
            </a:r>
            <a:r>
              <a:rPr lang="ar-SA" sz="4500" dirty="0" smtClean="0"/>
              <a:t>ن</a:t>
            </a:r>
            <a:r>
              <a:rPr lang="ar-YE" sz="4500" dirty="0" smtClean="0"/>
              <a:t> </a:t>
            </a:r>
            <a:r>
              <a:rPr lang="ar-YE" sz="4500" dirty="0"/>
              <a:t>شخصية سويّة ، أو تتجه </a:t>
            </a:r>
            <a:r>
              <a:rPr lang="ar-YE" sz="4500" dirty="0" smtClean="0"/>
              <a:t>نحو</a:t>
            </a:r>
            <a:r>
              <a:rPr lang="ar-SA" sz="4500" dirty="0" smtClean="0"/>
              <a:t>الإضطراب النفسي .</a:t>
            </a:r>
          </a:p>
          <a:p>
            <a:pPr algn="r" rtl="1">
              <a:buNone/>
            </a:pPr>
            <a:r>
              <a:rPr lang="ar-SA" sz="4000" dirty="0" smtClean="0"/>
              <a:t>3. </a:t>
            </a:r>
            <a:r>
              <a:rPr lang="ar-YE" sz="4000" dirty="0" smtClean="0">
                <a:solidFill>
                  <a:srgbClr val="FF0000"/>
                </a:solidFill>
              </a:rPr>
              <a:t>نمو الإنسان يمر بمراحل خمسة </a:t>
            </a:r>
            <a:r>
              <a:rPr lang="ar-YE" sz="4000" dirty="0" smtClean="0"/>
              <a:t>و</a:t>
            </a:r>
            <a:r>
              <a:rPr lang="ar-YE" sz="4000" dirty="0" smtClean="0">
                <a:solidFill>
                  <a:srgbClr val="FF0000"/>
                </a:solidFill>
              </a:rPr>
              <a:t> </a:t>
            </a:r>
            <a:r>
              <a:rPr lang="ar-YE" sz="4000" dirty="0" smtClean="0"/>
              <a:t>هي : الفمِّية ثم الشرجِّيه ثم القضيبيّة ثم الكمون و أخيراً التناسلية ، ويمكن تفسير شخصية الإنسان الراشد تبعاً للمرحلة النفسيّة التي حدث فيها "تثبيت" .</a:t>
            </a:r>
          </a:p>
          <a:p>
            <a:pPr algn="r" rtl="1">
              <a:buNone/>
            </a:pPr>
            <a:endParaRPr lang="ar-YE" sz="4000" dirty="0" smtClean="0"/>
          </a:p>
          <a:p>
            <a:pPr algn="r" rtl="1">
              <a:buNone/>
            </a:pPr>
            <a:r>
              <a:rPr lang="ar-SA" sz="4000" dirty="0" smtClean="0"/>
              <a:t>4. </a:t>
            </a:r>
            <a:r>
              <a:rPr lang="ar-YE" sz="4000" dirty="0" smtClean="0">
                <a:solidFill>
                  <a:srgbClr val="FF0000"/>
                </a:solidFill>
              </a:rPr>
              <a:t>مكوّنات الشخصية </a:t>
            </a:r>
            <a:r>
              <a:rPr lang="ar-YE" sz="4000" dirty="0" smtClean="0"/>
              <a:t>هي : الأنا و الهو و الأنا الأعلى ، و يتوقف مدى تحقيق الصحة النفسية على كفاءة </a:t>
            </a:r>
            <a:r>
              <a:rPr lang="ar-YE" sz="4000" u="sng" dirty="0" smtClean="0"/>
              <a:t>الوظيفة التوفيقية للأنا </a:t>
            </a:r>
            <a:r>
              <a:rPr lang="ar-YE" sz="4000" dirty="0" smtClean="0"/>
              <a:t>.</a:t>
            </a:r>
            <a:r>
              <a:rPr lang="ar-JO" sz="4000" dirty="0" smtClean="0"/>
              <a:t> الشخصية نظام طاقة تقوم على توزيع الطاقة بين الهو والأنا والأنا الأعلى </a:t>
            </a:r>
            <a:endParaRPr lang="ar-YE" sz="4000" dirty="0" smtClean="0"/>
          </a:p>
          <a:p>
            <a:pPr algn="r" rtl="1">
              <a:buNone/>
            </a:pPr>
            <a:endParaRPr lang="ar-YE" sz="4000" dirty="0" smtClean="0"/>
          </a:p>
          <a:p>
            <a:pPr algn="r" rtl="1">
              <a:buNone/>
            </a:pPr>
            <a:r>
              <a:rPr lang="ar-YE" sz="4500" dirty="0" smtClean="0"/>
              <a:t/>
            </a:r>
            <a:br>
              <a:rPr lang="ar-YE" sz="4500" dirty="0" smtClean="0"/>
            </a:br>
            <a:r>
              <a:rPr lang="ar-YE" sz="4500" dirty="0" smtClean="0"/>
              <a:t> </a:t>
            </a:r>
            <a:endParaRPr lang="ar-JO" sz="4500" dirty="0" smtClean="0"/>
          </a:p>
          <a:p>
            <a:pPr algn="r" rtl="1">
              <a:buNone/>
            </a:pPr>
            <a:r>
              <a:rPr lang="ar-JO" sz="45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YE" b="1" dirty="0"/>
              <a:t>منظور الطبيعة الإنسانية</a:t>
            </a:r>
            <a:endParaRPr lang="en-US" dirty="0"/>
          </a:p>
        </p:txBody>
      </p:sp>
      <p:sp>
        <p:nvSpPr>
          <p:cNvPr id="3" name="Content Placeholder 2"/>
          <p:cNvSpPr>
            <a:spLocks noGrp="1"/>
          </p:cNvSpPr>
          <p:nvPr>
            <p:ph idx="1"/>
          </p:nvPr>
        </p:nvSpPr>
        <p:spPr>
          <a:xfrm>
            <a:off x="0" y="1600200"/>
            <a:ext cx="9067800" cy="5257800"/>
          </a:xfrm>
        </p:spPr>
        <p:txBody>
          <a:bodyPr>
            <a:noAutofit/>
          </a:bodyPr>
          <a:lstStyle/>
          <a:p>
            <a:pPr algn="r" rtl="1"/>
            <a:r>
              <a:rPr lang="ar-YE" sz="2400" dirty="0"/>
              <a:t>هي أنّ الإنسان غير مخيّر </a:t>
            </a:r>
            <a:r>
              <a:rPr lang="en-US" sz="2400" dirty="0"/>
              <a:t>Deterministic ، </a:t>
            </a:r>
            <a:r>
              <a:rPr lang="ar-YE" sz="2400" dirty="0"/>
              <a:t>ثمّ أنّه أيضاً ليس خيّراً أو شريراً ، و إنّ السلوك الإنساني </a:t>
            </a:r>
            <a:r>
              <a:rPr lang="ar-YE" sz="2400" u="sng" dirty="0"/>
              <a:t>محكوم بقوى و دوافع لا شعورية و بيولوجية و غريزية </a:t>
            </a:r>
            <a:r>
              <a:rPr lang="ar-YE" sz="2400" dirty="0"/>
              <a:t>جنسية خلال السنوات الأولى من حياة الإنسان . كما اعتبر فرويد الغرائز "الدوافع البيولوجية" أمور أساسية في </a:t>
            </a:r>
            <a:r>
              <a:rPr lang="ar-YE" sz="2400" dirty="0" smtClean="0"/>
              <a:t>نظريته.</a:t>
            </a:r>
          </a:p>
          <a:p>
            <a:pPr algn="r" rtl="1">
              <a:buNone/>
            </a:pPr>
            <a:endParaRPr lang="ar-YE" sz="2400" dirty="0" smtClean="0"/>
          </a:p>
          <a:p>
            <a:pPr algn="r" rtl="1"/>
            <a:r>
              <a:rPr lang="ar-YE" sz="2400" dirty="0" smtClean="0"/>
              <a:t>قد </a:t>
            </a:r>
            <a:r>
              <a:rPr lang="ar-YE" sz="2400" dirty="0"/>
              <a:t>عرّف </a:t>
            </a:r>
            <a:r>
              <a:rPr lang="ar-YE" sz="2800" b="1" u="sng" dirty="0"/>
              <a:t>الغرائز</a:t>
            </a:r>
            <a:r>
              <a:rPr lang="en-US" sz="2400" dirty="0"/>
              <a:t>Instincts </a:t>
            </a:r>
            <a:r>
              <a:rPr lang="ar-YE" sz="2400" dirty="0"/>
              <a:t>بأنّها: "عبارة عن قوة يُفْتَرضْ </a:t>
            </a:r>
            <a:r>
              <a:rPr lang="ar-YE" sz="2400" dirty="0" smtClean="0"/>
              <a:t>وجودها </a:t>
            </a:r>
            <a:r>
              <a:rPr lang="ar-YE" sz="2400" dirty="0"/>
              <a:t>وراء جميع </a:t>
            </a:r>
            <a:r>
              <a:rPr lang="ar-YE" sz="2400" dirty="0">
                <a:solidFill>
                  <a:srgbClr val="FF0000"/>
                </a:solidFill>
              </a:rPr>
              <a:t>التوترات و حاجات الإنسان ، و تهدف الغرائز إلى القضاء على التوتر </a:t>
            </a:r>
            <a:r>
              <a:rPr lang="ar-YE" sz="2400" dirty="0"/>
              <a:t>، ثمّ إنّها هي التي تحقق الإشباع و تخدم البقاء للإنسان و العنصر البشري" </a:t>
            </a:r>
            <a:r>
              <a:rPr lang="ar-YE" sz="2400" dirty="0" smtClean="0"/>
              <a:t>.</a:t>
            </a:r>
            <a:r>
              <a:rPr lang="ar-YE" sz="2400" dirty="0"/>
              <a:t>  </a:t>
            </a:r>
            <a:endParaRPr lang="ar-YE" sz="2400" dirty="0" smtClean="0"/>
          </a:p>
          <a:p>
            <a:pPr algn="r" rtl="1">
              <a:buNone/>
            </a:pP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الشعور و اللاشعور"/>
          <p:cNvPicPr>
            <a:picLocks noChangeAspect="1" noChangeArrowheads="1"/>
          </p:cNvPicPr>
          <p:nvPr/>
        </p:nvPicPr>
        <p:blipFill>
          <a:blip r:embed="rId2"/>
          <a:srcRect/>
          <a:stretch>
            <a:fillRect/>
          </a:stretch>
        </p:blipFill>
        <p:spPr bwMode="auto">
          <a:xfrm>
            <a:off x="0" y="762000"/>
            <a:ext cx="3352800" cy="4800600"/>
          </a:xfrm>
          <a:prstGeom prst="rect">
            <a:avLst/>
          </a:prstGeom>
          <a:noFill/>
        </p:spPr>
      </p:pic>
      <p:sp>
        <p:nvSpPr>
          <p:cNvPr id="1027" name="Rectangle 3"/>
          <p:cNvSpPr>
            <a:spLocks noChangeArrowheads="1"/>
          </p:cNvSpPr>
          <p:nvPr/>
        </p:nvSpPr>
        <p:spPr bwMode="auto">
          <a:xfrm>
            <a:off x="3810000" y="0"/>
            <a:ext cx="5334000"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600" b="0" i="0" u="none" strike="noStrike" cap="none" normalizeH="0" baseline="0" dirty="0" smtClean="0">
                <a:ln>
                  <a:noFill/>
                </a:ln>
                <a:solidFill>
                  <a:schemeClr val="tx1"/>
                </a:solidFill>
                <a:effectLst/>
                <a:latin typeface="Arial" charset="0"/>
                <a:cs typeface="Arial" charset="0"/>
              </a:rPr>
              <a:t> </a:t>
            </a:r>
            <a:r>
              <a:rPr kumimoji="0" lang="en-US" sz="1800" b="0" i="0" u="none" strike="noStrike" cap="none" normalizeH="0" baseline="0" dirty="0" smtClean="0">
                <a:ln>
                  <a:noFill/>
                </a:ln>
                <a:solidFill>
                  <a:schemeClr val="tx1"/>
                </a:solidFill>
                <a:effectLst/>
                <a:latin typeface="Arial" charset="0"/>
                <a:cs typeface="Arial"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Arial" charset="0"/>
                <a:cs typeface="Arial" charset="0"/>
              </a:rPr>
              <a:t>نظرية</a:t>
            </a:r>
            <a:r>
              <a:rPr kumimoji="0" lang="en-US" sz="1800" b="0" i="0" u="none" strike="noStrike" cap="none" normalizeH="0" baseline="0" dirty="0" smtClean="0">
                <a:ln>
                  <a:noFill/>
                </a:ln>
                <a:solidFill>
                  <a:schemeClr val="tx1"/>
                </a:solidFill>
                <a:effectLst/>
                <a:latin typeface="Arial" charset="0"/>
                <a:cs typeface="Arial" charset="0"/>
              </a:rPr>
              <a:t> </a:t>
            </a:r>
            <a:r>
              <a:rPr kumimoji="0" lang="ar-SA" sz="1800" b="1" i="0" u="none" strike="noStrike" cap="none" normalizeH="0" baseline="0" dirty="0" smtClean="0">
                <a:ln>
                  <a:noFill/>
                </a:ln>
                <a:solidFill>
                  <a:schemeClr val="tx1"/>
                </a:solidFill>
                <a:effectLst/>
                <a:latin typeface="Arial" charset="0"/>
                <a:cs typeface="Arial" charset="0"/>
              </a:rPr>
              <a:t>جبل الجليد</a:t>
            </a:r>
            <a:r>
              <a:rPr kumimoji="0" lang="ar-JO" sz="1800" b="1" i="0" u="none" strike="noStrike" cap="none" normalizeH="0" baseline="0" dirty="0" smtClean="0">
                <a:ln>
                  <a:noFill/>
                </a:ln>
                <a:solidFill>
                  <a:schemeClr val="tx1"/>
                </a:solidFill>
                <a:effectLst/>
                <a:latin typeface="Arial" charset="0"/>
                <a:cs typeface="Arial" charset="0"/>
              </a:rPr>
              <a:t>:</a:t>
            </a:r>
            <a:endParaRPr kumimoji="0" lang="en-US" sz="1800" b="0" i="0" u="none" strike="noStrike" cap="none" normalizeH="0" baseline="0" dirty="0" smtClean="0">
              <a:ln>
                <a:noFill/>
              </a:ln>
              <a:solidFill>
                <a:schemeClr val="tx1"/>
              </a:solidFill>
              <a:effectLst/>
              <a:latin typeface="Arial" charset="0"/>
              <a:cs typeface="Arial"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dirty="0" smtClean="0">
                <a:ln>
                  <a:noFill/>
                </a:ln>
                <a:solidFill>
                  <a:schemeClr val="tx1"/>
                </a:solidFill>
                <a:effectLst/>
                <a:latin typeface="Arial" charset="0"/>
                <a:cs typeface="Arial" charset="0"/>
              </a:rPr>
              <a:t>فيمثل اللاشعور بعض المشاعر والأحكام التي تؤثر على حياة الإنسان اليومية ولا يستطيع العقل الواعي استيعابها، كما يعتبره</a:t>
            </a:r>
            <a:r>
              <a:rPr kumimoji="0" lang="en-US" sz="1800" b="0" i="0" u="none" strike="noStrike" cap="none" normalizeH="0" baseline="0" dirty="0" smtClean="0">
                <a:ln>
                  <a:noFill/>
                </a:ln>
                <a:solidFill>
                  <a:schemeClr val="tx1"/>
                </a:solidFill>
                <a:effectLst/>
                <a:latin typeface="Arial" charset="0"/>
                <a:cs typeface="Arial" charset="0"/>
              </a:rPr>
              <a:t> </a:t>
            </a:r>
            <a:r>
              <a:rPr kumimoji="0" lang="ar-SA" sz="1800" b="1" i="0" u="none" strike="noStrike" cap="none" normalizeH="0" baseline="0" dirty="0" smtClean="0">
                <a:ln>
                  <a:noFill/>
                </a:ln>
                <a:solidFill>
                  <a:schemeClr val="tx1"/>
                </a:solidFill>
                <a:effectLst/>
                <a:latin typeface="Arial" charset="0"/>
                <a:cs typeface="Arial" charset="0"/>
              </a:rPr>
              <a:t>فرويد</a:t>
            </a:r>
            <a:r>
              <a:rPr kumimoji="0" lang="en-US" sz="1800" b="0" i="0" u="none" strike="noStrike" cap="none" normalizeH="0" baseline="0" dirty="0" smtClean="0">
                <a:ln>
                  <a:noFill/>
                </a:ln>
                <a:solidFill>
                  <a:schemeClr val="tx1"/>
                </a:solidFill>
                <a:effectLst/>
                <a:latin typeface="Arial" charset="0"/>
                <a:cs typeface="Arial" charset="0"/>
              </a:rPr>
              <a:t> </a:t>
            </a:r>
            <a:r>
              <a:rPr kumimoji="0" lang="ar-SA" sz="1800" b="0" i="0" u="none" strike="noStrike" cap="none" normalizeH="0" baseline="0" dirty="0" smtClean="0">
                <a:ln>
                  <a:noFill/>
                </a:ln>
                <a:solidFill>
                  <a:schemeClr val="tx1"/>
                </a:solidFill>
                <a:effectLst/>
                <a:latin typeface="Arial" charset="0"/>
                <a:cs typeface="Arial" charset="0"/>
              </a:rPr>
              <a:t>المصدر الرئيسي للتصرفات والأحاسيس التي يقوم ويشعر بها الإنسان، وما يشبهه من</a:t>
            </a:r>
            <a:r>
              <a:rPr kumimoji="0" lang="en-US" sz="1800" b="0" i="0" u="none" strike="noStrike" cap="none" normalizeH="0" baseline="0" dirty="0" smtClean="0">
                <a:ln>
                  <a:noFill/>
                </a:ln>
                <a:solidFill>
                  <a:schemeClr val="tx1"/>
                </a:solidFill>
                <a:effectLst/>
                <a:latin typeface="Arial" charset="0"/>
                <a:cs typeface="Arial" charset="0"/>
              </a:rPr>
              <a:t> </a:t>
            </a:r>
            <a:r>
              <a:rPr kumimoji="0" lang="ar-SA" sz="1800" b="1" i="0" u="none" strike="noStrike" cap="none" normalizeH="0" baseline="0" dirty="0" smtClean="0">
                <a:ln>
                  <a:noFill/>
                </a:ln>
                <a:solidFill>
                  <a:schemeClr val="tx1"/>
                </a:solidFill>
                <a:effectLst/>
                <a:latin typeface="Arial" charset="0"/>
                <a:cs typeface="Arial" charset="0"/>
              </a:rPr>
              <a:t>جبل الجليد</a:t>
            </a:r>
            <a:r>
              <a:rPr kumimoji="0" lang="en-US" sz="1800" b="0" i="0" u="none" strike="noStrike" cap="none" normalizeH="0" baseline="0" dirty="0" smtClean="0">
                <a:ln>
                  <a:noFill/>
                </a:ln>
                <a:solidFill>
                  <a:schemeClr val="tx1"/>
                </a:solidFill>
                <a:effectLst/>
                <a:latin typeface="Arial" charset="0"/>
                <a:cs typeface="Arial" charset="0"/>
              </a:rPr>
              <a:t> </a:t>
            </a:r>
            <a:r>
              <a:rPr kumimoji="0" lang="ar-SA" sz="1800" b="0" i="0" u="none" strike="noStrike" cap="none" normalizeH="0" baseline="0" dirty="0" smtClean="0">
                <a:ln>
                  <a:noFill/>
                </a:ln>
                <a:solidFill>
                  <a:schemeClr val="tx1"/>
                </a:solidFill>
                <a:effectLst/>
                <a:latin typeface="Arial" charset="0"/>
                <a:cs typeface="Arial" charset="0"/>
              </a:rPr>
              <a:t>هو الجزء الذي يبقى أسفل سطح البحر ويكون أكبر وأهم بكثيرٍ للجبل الجليدي من الجزء الظاهر</a:t>
            </a:r>
            <a:r>
              <a:rPr kumimoji="0" lang="en-US" sz="1800" b="0" i="0" u="none" strike="noStrike" cap="none" normalizeH="0" baseline="0" dirty="0" smtClean="0">
                <a:ln>
                  <a:noFill/>
                </a:ln>
                <a:solidFill>
                  <a:schemeClr val="tx1"/>
                </a:solidFill>
                <a:effectLst/>
                <a:latin typeface="Arial" charset="0"/>
                <a:cs typeface="Arial" charset="0"/>
              </a:rPr>
              <a:t>.</a:t>
            </a:r>
          </a:p>
        </p:txBody>
      </p:sp>
      <p:sp>
        <p:nvSpPr>
          <p:cNvPr id="1028" name="AutoShape 4" descr="نتيجة بحث الصور عن فرويد جبل من الجليد">
            <a:hlinkClick r:id="rId3"/>
          </p:cNvPr>
          <p:cNvSpPr>
            <a:spLocks noChangeAspect="1" noChangeArrowheads="1"/>
          </p:cNvSpPr>
          <p:nvPr/>
        </p:nvSpPr>
        <p:spPr bwMode="auto">
          <a:xfrm>
            <a:off x="155575" y="-1281113"/>
            <a:ext cx="1524000" cy="1524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3200" b="1" dirty="0" smtClean="0"/>
              <a:t>عناصر\مكونات الشخصية</a:t>
            </a:r>
            <a:r>
              <a:rPr lang="ar-AE" dirty="0" smtClean="0"/>
              <a:t> </a:t>
            </a:r>
            <a:endParaRPr lang="en-US" dirty="0"/>
          </a:p>
        </p:txBody>
      </p:sp>
      <p:sp>
        <p:nvSpPr>
          <p:cNvPr id="3" name="Content Placeholder 2"/>
          <p:cNvSpPr>
            <a:spLocks noGrp="1"/>
          </p:cNvSpPr>
          <p:nvPr>
            <p:ph idx="1"/>
          </p:nvPr>
        </p:nvSpPr>
        <p:spPr>
          <a:xfrm>
            <a:off x="0" y="990600"/>
            <a:ext cx="9120352" cy="5867400"/>
          </a:xfrm>
        </p:spPr>
        <p:txBody>
          <a:bodyPr>
            <a:noAutofit/>
          </a:bodyPr>
          <a:lstStyle/>
          <a:p>
            <a:pPr algn="r" rtl="1">
              <a:buNone/>
            </a:pPr>
            <a:endParaRPr lang="ar-AE" sz="2800" u="sng" dirty="0" smtClean="0">
              <a:solidFill>
                <a:srgbClr val="FF0000"/>
              </a:solidFill>
            </a:endParaRPr>
          </a:p>
          <a:p>
            <a:pPr algn="r" rtl="1">
              <a:buNone/>
            </a:pPr>
            <a:r>
              <a:rPr lang="ar-AE" sz="2000" dirty="0"/>
              <a:t>يقول فرويد أن الشخصية مكونة من ثلاثة أنظمة هي </a:t>
            </a:r>
            <a:r>
              <a:rPr lang="ar-AE" sz="2000" b="1" dirty="0"/>
              <a:t>الهو، والأنا، والأنا الأعلى</a:t>
            </a:r>
            <a:r>
              <a:rPr lang="ar-AE" sz="2000" dirty="0"/>
              <a:t>، وأن الشخصية هي حصيلة التفاعل بين هذه الأنظمة الثلاثة.</a:t>
            </a:r>
          </a:p>
          <a:p>
            <a:pPr algn="r" rtl="1">
              <a:buNone/>
            </a:pPr>
            <a:r>
              <a:rPr lang="ar-AE" sz="2000" u="sng" dirty="0" smtClean="0">
                <a:solidFill>
                  <a:srgbClr val="FF0000"/>
                </a:solidFill>
              </a:rPr>
              <a:t>ا</a:t>
            </a:r>
            <a:r>
              <a:rPr lang="ar-YE" sz="2000" u="sng" dirty="0" smtClean="0">
                <a:solidFill>
                  <a:srgbClr val="FF0000"/>
                </a:solidFill>
              </a:rPr>
              <a:t>له</a:t>
            </a:r>
            <a:r>
              <a:rPr lang="ar-JO" sz="2000" u="sng" dirty="0" smtClean="0">
                <a:solidFill>
                  <a:srgbClr val="FF0000"/>
                </a:solidFill>
              </a:rPr>
              <a:t>و</a:t>
            </a:r>
            <a:r>
              <a:rPr lang="en-US" sz="2000" u="sng" dirty="0" smtClean="0">
                <a:solidFill>
                  <a:srgbClr val="FF0000"/>
                </a:solidFill>
              </a:rPr>
              <a:t> ID </a:t>
            </a:r>
            <a:r>
              <a:rPr lang="ar-YE" sz="2000" u="sng" dirty="0" smtClean="0">
                <a:solidFill>
                  <a:srgbClr val="FF0000"/>
                </a:solidFill>
              </a:rPr>
              <a:t>يقابل </a:t>
            </a:r>
            <a:r>
              <a:rPr lang="ar-YE" sz="2000" u="sng" dirty="0">
                <a:solidFill>
                  <a:srgbClr val="FF0000"/>
                </a:solidFill>
              </a:rPr>
              <a:t>اللاشعور:</a:t>
            </a:r>
            <a:r>
              <a:rPr lang="ar-YE" sz="2000" dirty="0"/>
              <a:t> </a:t>
            </a:r>
            <a:r>
              <a:rPr lang="ar-JO" sz="2000" dirty="0" smtClean="0"/>
              <a:t>(اللابيدو)</a:t>
            </a:r>
            <a:r>
              <a:rPr lang="ar-YE" sz="2000" dirty="0" smtClean="0"/>
              <a:t> </a:t>
            </a:r>
            <a:r>
              <a:rPr lang="ar-YE" sz="2000" dirty="0"/>
              <a:t>هو النظام الأساسي في الشخصية ، و عند الولادة فالإنسان هو عبارة عن "هو"</a:t>
            </a:r>
            <a:r>
              <a:rPr lang="en-US" sz="2000" dirty="0"/>
              <a:t>At birth a person is all id </a:t>
            </a:r>
            <a:endParaRPr lang="ar-YE" sz="2000" dirty="0" smtClean="0"/>
          </a:p>
          <a:p>
            <a:pPr algn="r" rtl="1"/>
            <a:r>
              <a:rPr lang="ar-YE" sz="2000" dirty="0" smtClean="0"/>
              <a:t>هو </a:t>
            </a:r>
            <a:r>
              <a:rPr lang="ar-YE" sz="2000" dirty="0"/>
              <a:t>عبارة عن النظام الأساسي للطاقة النفسية </a:t>
            </a:r>
            <a:r>
              <a:rPr lang="ar-YE" sz="2000" dirty="0">
                <a:solidFill>
                  <a:srgbClr val="FF0000"/>
                </a:solidFill>
              </a:rPr>
              <a:t>و مستودع للغرائز </a:t>
            </a:r>
            <a:r>
              <a:rPr lang="ar-YE" sz="2000" dirty="0"/>
              <a:t>، ينقصه التنظيم و يتميز </a:t>
            </a:r>
            <a:r>
              <a:rPr lang="ar-YE" sz="2000" dirty="0" smtClean="0"/>
              <a:t>بالعمى</a:t>
            </a:r>
            <a:r>
              <a:rPr lang="ar-AE" sz="2000" dirty="0" smtClean="0"/>
              <a:t>.</a:t>
            </a:r>
            <a:endParaRPr lang="ar-YE" sz="2000" dirty="0" smtClean="0"/>
          </a:p>
          <a:p>
            <a:pPr algn="r" rtl="1"/>
            <a:r>
              <a:rPr lang="ar-YE" sz="2000" dirty="0" smtClean="0"/>
              <a:t>الهو</a:t>
            </a:r>
            <a:r>
              <a:rPr lang="ar-JO" sz="2000" dirty="0" smtClean="0"/>
              <a:t> </a:t>
            </a:r>
            <a:r>
              <a:rPr lang="ar-YE" sz="2000" dirty="0" smtClean="0"/>
              <a:t>يحكمه </a:t>
            </a:r>
            <a:r>
              <a:rPr lang="ar-YE" sz="2000" dirty="0"/>
              <a:t>مبدأ اللذّة الذي يهدف إلى التقليل من الألم و إزالته و التخلص من التوتر و الحصول على المتعة </a:t>
            </a:r>
            <a:r>
              <a:rPr lang="ar-YE" sz="2000" dirty="0" smtClean="0"/>
              <a:t>.</a:t>
            </a:r>
            <a:endParaRPr lang="ar-YE" sz="2000" dirty="0"/>
          </a:p>
          <a:p>
            <a:pPr algn="r" rtl="1"/>
            <a:r>
              <a:rPr lang="ar-YE" sz="2000" dirty="0" smtClean="0"/>
              <a:t>و </a:t>
            </a:r>
            <a:r>
              <a:rPr lang="ar-YE" sz="2000" dirty="0"/>
              <a:t>الهوّ </a:t>
            </a:r>
            <a:r>
              <a:rPr lang="ar-YE" sz="2000" dirty="0" smtClean="0"/>
              <a:t>غير </a:t>
            </a:r>
            <a:r>
              <a:rPr lang="ar-YE" sz="2000" dirty="0"/>
              <a:t>منطقي و غير أخلاقي يحرّكه اعتبار واحد هو إشباع الحاجات الغريزية بما يتماشى مع مبدأ المتعة و اللذّة . </a:t>
            </a:r>
            <a:endParaRPr lang="ar-YE" sz="2000" dirty="0" smtClean="0"/>
          </a:p>
          <a:p>
            <a:pPr algn="r" rtl="1"/>
            <a:r>
              <a:rPr lang="ar-YE" sz="2000" dirty="0" smtClean="0"/>
              <a:t>بعيد </a:t>
            </a:r>
            <a:r>
              <a:rPr lang="ar-YE" sz="2000" dirty="0"/>
              <a:t>عن الوعي و تتم معظم نشاطاته في اللاشعور و التي لها تأثير قوي جداً على الفرد من حيث لا يدري </a:t>
            </a:r>
            <a:r>
              <a:rPr lang="ar-YE" sz="2000" dirty="0" smtClean="0"/>
              <a:t>.</a:t>
            </a:r>
            <a:endParaRPr lang="ar-JO" sz="2000" dirty="0" smtClean="0"/>
          </a:p>
          <a:p>
            <a:pPr algn="r" rtl="1"/>
            <a:r>
              <a:rPr lang="ar-JO" sz="2000" dirty="0" smtClean="0"/>
              <a:t>مبدأ الأنانية،كل شي بده إياه لازم يحصل عليه،ويرضي نفسه على حساب غيره.</a:t>
            </a:r>
          </a:p>
          <a:p>
            <a:pPr algn="r" rtl="1"/>
            <a:r>
              <a:rPr lang="ar-JO" sz="2000" dirty="0" smtClean="0"/>
              <a:t>اللاوعي.</a:t>
            </a:r>
          </a:p>
          <a:p>
            <a:pPr algn="r" rtl="1"/>
            <a:r>
              <a:rPr lang="ar-JO" sz="2000" dirty="0" smtClean="0"/>
              <a:t>جنون العَظَمَة(نمط من الفصام)،والنرجسية.</a:t>
            </a:r>
            <a:r>
              <a:rPr lang="ar-YE" sz="2000" dirty="0" smtClean="0"/>
              <a:t/>
            </a:r>
            <a:br>
              <a:rPr lang="ar-YE" sz="2000" dirty="0" smtClean="0"/>
            </a:br>
            <a:r>
              <a:rPr lang="ar-YE" sz="2000" dirty="0"/>
              <a:t> </a:t>
            </a:r>
            <a:r>
              <a:rPr lang="ar-YE" sz="2000" dirty="0" smtClean="0"/>
              <a:t/>
            </a:r>
            <a:br>
              <a:rPr lang="ar-YE" sz="2000" dirty="0" smtClean="0"/>
            </a:br>
            <a:r>
              <a:rPr lang="ar-YE" sz="2000" dirty="0"/>
              <a:t> </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lgn="r" rtl="1"/>
            <a:r>
              <a:rPr lang="ar-YE" sz="4000" b="1" u="sng" dirty="0" smtClean="0">
                <a:solidFill>
                  <a:srgbClr val="FF0000"/>
                </a:solidFill>
              </a:rPr>
              <a:t>الأنا الذي </a:t>
            </a:r>
            <a:r>
              <a:rPr lang="ar-YE" sz="4000" b="1" u="sng" dirty="0">
                <a:solidFill>
                  <a:srgbClr val="FF0000"/>
                </a:solidFill>
              </a:rPr>
              <a:t>يقابل </a:t>
            </a:r>
            <a:r>
              <a:rPr lang="ar-YE" sz="4000" b="1" u="sng" dirty="0" smtClean="0">
                <a:solidFill>
                  <a:srgbClr val="FF0000"/>
                </a:solidFill>
              </a:rPr>
              <a:t>الشعور </a:t>
            </a:r>
            <a:r>
              <a:rPr lang="ar-JO" sz="4000" dirty="0" smtClean="0">
                <a:sym typeface="Wingdings" panose="05000000000000000000" pitchFamily="2" charset="2"/>
              </a:rPr>
              <a:t>: (الايكو)</a:t>
            </a:r>
            <a:endParaRPr lang="ar-AE" sz="4000" dirty="0" smtClean="0"/>
          </a:p>
          <a:p>
            <a:pPr marL="0" indent="0" algn="r" rtl="1">
              <a:buNone/>
            </a:pPr>
            <a:r>
              <a:rPr lang="ar-YE" sz="3600" dirty="0" smtClean="0"/>
              <a:t> </a:t>
            </a:r>
            <a:r>
              <a:rPr lang="ar-AE" sz="3600" dirty="0" smtClean="0"/>
              <a:t>ا</a:t>
            </a:r>
            <a:r>
              <a:rPr lang="ar-YE" sz="3600" dirty="0" smtClean="0"/>
              <a:t>لأنا </a:t>
            </a:r>
            <a:r>
              <a:rPr lang="ar-YE" sz="3600" dirty="0"/>
              <a:t>أو </a:t>
            </a:r>
            <a:r>
              <a:rPr lang="ar-YE" sz="3600" dirty="0" smtClean="0"/>
              <a:t>اتصال </a:t>
            </a:r>
            <a:r>
              <a:rPr lang="ar-YE" sz="3600" dirty="0"/>
              <a:t>مباشر مع العالم الخارجي فهو </a:t>
            </a:r>
            <a:r>
              <a:rPr lang="ar-YE" sz="3600" u="sng" dirty="0"/>
              <a:t>الجزء التنفيذي </a:t>
            </a:r>
            <a:r>
              <a:rPr lang="ar-YE" sz="3600" dirty="0"/>
              <a:t>الذي الذي </a:t>
            </a:r>
            <a:r>
              <a:rPr lang="ar-YE" sz="3600" dirty="0" smtClean="0"/>
              <a:t>يتح</a:t>
            </a:r>
            <a:r>
              <a:rPr lang="ar-AE" sz="3600" dirty="0"/>
              <a:t>ك</a:t>
            </a:r>
            <a:r>
              <a:rPr lang="ar-YE" sz="3600" dirty="0" smtClean="0"/>
              <a:t>م </a:t>
            </a:r>
            <a:r>
              <a:rPr lang="ar-YE" sz="3600" dirty="0"/>
              <a:t>و ينظم و يسيطر على الشخصية ، و كالإشارة الضوئية فهو يتوسط بين الغرائز و البيئة المحيطة  ، فهو يتحكم بالشعور و يمارس الرقابة ، تتحكم به المبادئ الواقعية ، فهو يقوم </a:t>
            </a:r>
            <a:r>
              <a:rPr lang="ar-YE" sz="3600" u="sng" dirty="0"/>
              <a:t>بالتفكير المنطقي و الواقعي </a:t>
            </a:r>
            <a:r>
              <a:rPr lang="ar-YE" sz="3600" dirty="0"/>
              <a:t>، و يعمل </a:t>
            </a:r>
            <a:r>
              <a:rPr lang="ar-YE" sz="3600" dirty="0" smtClean="0"/>
              <a:t>على </a:t>
            </a:r>
            <a:r>
              <a:rPr lang="ar-YE" sz="3600" dirty="0"/>
              <a:t>إعداد خطط العمل من إشباع الحاجات . و الآن ما هي علاقة الأنا بالهوّ ؟ فالأنا هو مستودع الذكاء و الواقعية ، يفحص و يسيطر على الدوافع (النبضات ) العمياء </a:t>
            </a:r>
            <a:r>
              <a:rPr lang="en-US" sz="3600" dirty="0"/>
              <a:t>Blind Impulses </a:t>
            </a:r>
            <a:r>
              <a:rPr lang="ar-YE" sz="3600" dirty="0"/>
              <a:t>للهوّ ، بينما الهوّ يعرف فقط الواقعية الذاتية (الغرائزية) المجردة ، و الأنا يميِّز بين الصور العقلية و الأشياء في العالم الخارجي </a:t>
            </a:r>
            <a:r>
              <a:rPr lang="ar-YE" sz="3600" dirty="0" smtClean="0"/>
              <a:t>.</a:t>
            </a:r>
            <a:endParaRPr lang="ar-JO" sz="3600" dirty="0" smtClean="0"/>
          </a:p>
          <a:p>
            <a:pPr marL="0" indent="0" algn="r" rtl="1">
              <a:buNone/>
            </a:pPr>
            <a:r>
              <a:rPr lang="ar-JO" sz="4000" dirty="0"/>
              <a:t> </a:t>
            </a:r>
            <a:endParaRPr lang="ar-JO" sz="4000" dirty="0" smtClean="0"/>
          </a:p>
          <a:p>
            <a:pPr marL="0" indent="0" algn="r" rtl="1">
              <a:buNone/>
            </a:pPr>
            <a:r>
              <a:rPr lang="ar-JO" sz="4000" dirty="0" smtClean="0"/>
              <a:t>حالة وسطية وتوازنية.</a:t>
            </a:r>
          </a:p>
          <a:p>
            <a:pPr marL="0" indent="0" algn="r" rtl="1">
              <a:buNone/>
            </a:pPr>
            <a:r>
              <a:rPr lang="ar-JO" sz="4000" dirty="0" smtClean="0"/>
              <a:t>وهنا الصحة السليمة الايجابية.</a:t>
            </a:r>
          </a:p>
          <a:p>
            <a:pPr marL="0" indent="0" algn="r" rtl="1">
              <a:buNone/>
            </a:pPr>
            <a:r>
              <a:rPr lang="ar-JO" sz="4000" dirty="0" smtClean="0"/>
              <a:t>الوعي.</a:t>
            </a:r>
            <a:r>
              <a:rPr lang="ar-YE" sz="4000" dirty="0" smtClean="0"/>
              <a:t/>
            </a:r>
            <a:br>
              <a:rPr lang="ar-YE" sz="4000" dirty="0" smtClean="0"/>
            </a:br>
            <a:r>
              <a:rPr lang="ar-YE" b="1" dirty="0"/>
              <a:t> </a:t>
            </a:r>
            <a:r>
              <a:rPr lang="ar-JO" b="1" dirty="0" smtClean="0"/>
              <a:t>الجانب العقلاني.</a:t>
            </a:r>
          </a:p>
          <a:p>
            <a:pPr marL="0" indent="0" algn="r" rtl="1">
              <a:buNone/>
            </a:pPr>
            <a:r>
              <a:rPr lang="ar-JO" b="1" dirty="0" smtClean="0"/>
              <a:t>مبدأ الواقع ومدبر الشخصية.</a:t>
            </a:r>
            <a:r>
              <a:rPr lang="ar-YE" dirty="0" smtClean="0"/>
              <a:t/>
            </a:r>
            <a:br>
              <a:rPr lang="ar-YE" dirty="0" smtClean="0"/>
            </a:br>
            <a:r>
              <a:rPr lang="ar-YE" b="1" dirty="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28292</TotalTime>
  <Words>1725</Words>
  <Application>Microsoft Office PowerPoint</Application>
  <PresentationFormat>On-screen Show (4:3)</PresentationFormat>
  <Paragraphs>163</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Bader</vt:lpstr>
      <vt:lpstr>Batang</vt:lpstr>
      <vt:lpstr>Calibri</vt:lpstr>
      <vt:lpstr>Times New Roman</vt:lpstr>
      <vt:lpstr>Wingdings</vt:lpstr>
      <vt:lpstr>Office Theme</vt:lpstr>
      <vt:lpstr>نظريات النمو الإنساني</vt:lpstr>
      <vt:lpstr>من هو Freud؟</vt:lpstr>
      <vt:lpstr>PowerPoint Presentation</vt:lpstr>
      <vt:lpstr>PowerPoint Presentation</vt:lpstr>
      <vt:lpstr>المفاهيم الأساسية في نظرية التحليل النفسي : </vt:lpstr>
      <vt:lpstr>منظور الطبيعة الإنسانية</vt:lpstr>
      <vt:lpstr>PowerPoint Presentation</vt:lpstr>
      <vt:lpstr>عناصر\مكونات الشخصية </vt:lpstr>
      <vt:lpstr>PowerPoint Presentation</vt:lpstr>
      <vt:lpstr>PowerPoint Presentation</vt:lpstr>
      <vt:lpstr>مراحل النمو ما السلوك الوارد في كل مرحلة؟</vt:lpstr>
      <vt:lpstr>PowerPoint Presentation</vt:lpstr>
      <vt:lpstr>مراحل النمو كلما كبر الفرد تتغير الشهوة الجنسية من منطقة في الجسم لمرحلة ثانية تؤثر عليه بسبب جانب اللاوعي وانه الأمور تذهب للمكتومات التي تؤثر على الفرد في المستقبل.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الإرشاد النفسي : نظرية التحليل النفسي</dc:title>
  <dc:creator>Admin</dc:creator>
  <cp:lastModifiedBy>HP</cp:lastModifiedBy>
  <cp:revision>84</cp:revision>
  <dcterms:created xsi:type="dcterms:W3CDTF">2017-02-11T03:42:17Z</dcterms:created>
  <dcterms:modified xsi:type="dcterms:W3CDTF">2021-05-06T11:11:00Z</dcterms:modified>
</cp:coreProperties>
</file>