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9" d="100"/>
          <a:sy n="69" d="100"/>
        </p:scale>
        <p:origin x="56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1/3/2022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1/3/2022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1/3/2022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1/3/2022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1/3/2022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1/3/2022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1/3/2022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1/3/2022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1/3/2022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1/3/2022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r" rtl="1"/>
            <a:r>
              <a:rPr lang="ar-SA" dirty="0"/>
              <a:t>اضطرابات الاخراج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74982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ar-SA" dirty="0"/>
              <a:t>التبول اللاارادي</a:t>
            </a:r>
            <a:br>
              <a:rPr lang="ar-SA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r" rtl="1">
              <a:buNone/>
            </a:pPr>
            <a:r>
              <a:rPr lang="ar-SA" dirty="0" smtClean="0"/>
              <a:t>عبارة عن انسياب تلقائي ليلا أو نهارا( أو ليلا و نهارا) لدى طفل تجاوز عمر الاربع سنوات أي السن المتوقع للطفل بالتحكم بمثانته.</a:t>
            </a:r>
          </a:p>
          <a:p>
            <a:pPr algn="r" rtl="1"/>
            <a:r>
              <a:rPr lang="ar-SA" dirty="0" smtClean="0"/>
              <a:t>يمكن أن يكون التبول أوليا، بحيث يظهر في عدم قدرة الطفل منذ ولادته وحتى سن متاخر في ضبط عملية التبول. </a:t>
            </a:r>
          </a:p>
          <a:p>
            <a:pPr algn="r" rtl="1"/>
            <a:r>
              <a:rPr lang="ar-SA" dirty="0" smtClean="0"/>
              <a:t>أو يكون التبول ثانويا، بحيث يعود الطفل الى التبول ثانية بعد ان يكون تحكم بمثانته لفترة لا تقل عن سنة.</a:t>
            </a:r>
          </a:p>
          <a:p>
            <a:pPr algn="r" rtl="1"/>
            <a:r>
              <a:rPr lang="ar-SA" dirty="0" smtClean="0"/>
              <a:t>التبول اللاارادي الليلي:حيث يحدث التبول أثناء الليل فقط</a:t>
            </a:r>
          </a:p>
          <a:p>
            <a:pPr algn="r" rtl="1"/>
            <a:r>
              <a:rPr lang="ar-SA" dirty="0" smtClean="0"/>
              <a:t>التبول اللاارادي المصاحب للاحداث: حيث يصاحب احداث محددة ترتبط بالخوف والقلق كالشجار الاسري، الامتحانات، قدوم مولولد جديد، فقدان أحد الاهل،...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82513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ar-SA" dirty="0" smtClean="0"/>
              <a:t>أسباب التبول اللاارادي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SA" dirty="0" smtClean="0"/>
              <a:t>الاسباب العضوية:</a:t>
            </a:r>
          </a:p>
          <a:p>
            <a:pPr algn="r" rtl="1"/>
            <a:r>
              <a:rPr lang="ar-SA" dirty="0" smtClean="0"/>
              <a:t>ضعف المثانة، صغر حجم المثانة، رخاوة في المثانة، التهاب المثانة</a:t>
            </a:r>
          </a:p>
          <a:p>
            <a:pPr algn="r" rtl="1"/>
            <a:r>
              <a:rPr lang="ar-SA" dirty="0" smtClean="0"/>
              <a:t>التهاب مجرى البول</a:t>
            </a:r>
          </a:p>
          <a:p>
            <a:pPr algn="r" rtl="1"/>
            <a:r>
              <a:rPr lang="ar-SA" dirty="0" smtClean="0"/>
              <a:t>العامل الوراثي</a:t>
            </a:r>
          </a:p>
          <a:p>
            <a:pPr algn="r" rtl="1"/>
            <a:r>
              <a:rPr lang="ar-SA" dirty="0" smtClean="0"/>
              <a:t>الاصابة بداء السكري</a:t>
            </a:r>
          </a:p>
          <a:p>
            <a:pPr algn="r" rtl="1"/>
            <a:endParaRPr lang="ar-SA" dirty="0" smtClean="0"/>
          </a:p>
          <a:p>
            <a:pPr algn="r" rt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94167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ar-SA" dirty="0" smtClean="0"/>
              <a:t>الاسباب الاجتماعية والاسرية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SA" dirty="0" smtClean="0"/>
              <a:t>الحماية الزائدة</a:t>
            </a:r>
          </a:p>
          <a:p>
            <a:pPr algn="r" rtl="1"/>
            <a:r>
              <a:rPr lang="ar-SA" dirty="0" smtClean="0"/>
              <a:t>عدم تدريب الطفل بشكل منظم </a:t>
            </a:r>
          </a:p>
          <a:p>
            <a:pPr algn="r" rtl="1"/>
            <a:r>
              <a:rPr lang="ar-SA" dirty="0" smtClean="0"/>
              <a:t>المشاكل الاسرية</a:t>
            </a:r>
          </a:p>
          <a:p>
            <a:pPr algn="r" rtl="1"/>
            <a:r>
              <a:rPr lang="ar-SA" dirty="0" smtClean="0"/>
              <a:t>الفقدان </a:t>
            </a:r>
          </a:p>
          <a:p>
            <a:pPr algn="r" rtl="1"/>
            <a:r>
              <a:rPr lang="ar-SA" dirty="0" smtClean="0"/>
              <a:t>الغيرة من الاخوة</a:t>
            </a:r>
          </a:p>
          <a:p>
            <a:pPr algn="r" rtl="1"/>
            <a:r>
              <a:rPr lang="ar-SA" dirty="0" smtClean="0"/>
              <a:t>التبكير في تدريب الطفل على التبول</a:t>
            </a:r>
          </a:p>
          <a:p>
            <a:pPr algn="r" rt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91360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ar-SA" dirty="0" smtClean="0"/>
              <a:t>الاسباب النفسية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SA" dirty="0" smtClean="0"/>
              <a:t>الخوف</a:t>
            </a:r>
          </a:p>
          <a:p>
            <a:pPr algn="r" rtl="1"/>
            <a:r>
              <a:rPr lang="ar-SA" dirty="0" smtClean="0"/>
              <a:t>القلق والتوتر</a:t>
            </a:r>
          </a:p>
          <a:p>
            <a:pPr algn="r" rtl="1"/>
            <a:r>
              <a:rPr lang="ar-SA" dirty="0" smtClean="0"/>
              <a:t>العقاب المستمر اتجاه الطفل</a:t>
            </a:r>
          </a:p>
          <a:p>
            <a:pPr algn="r" rtl="1"/>
            <a:r>
              <a:rPr lang="ar-SA" dirty="0" smtClean="0"/>
              <a:t>الشعور بالحرمان </a:t>
            </a:r>
            <a:r>
              <a:rPr lang="ar-SA" dirty="0" smtClean="0"/>
              <a:t>العاطفي</a:t>
            </a:r>
          </a:p>
          <a:p>
            <a:pPr algn="r" rtl="1"/>
            <a:r>
              <a:rPr lang="ar-SA" smtClean="0"/>
              <a:t>التعرض لصدمة أو حدث صعب </a:t>
            </a:r>
            <a:endParaRPr lang="ar-SA" dirty="0" smtClean="0"/>
          </a:p>
          <a:p>
            <a:pPr algn="r" rt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74449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ar-SA" dirty="0" smtClean="0"/>
              <a:t>مراحل التشخيص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SA" dirty="0" smtClean="0"/>
              <a:t>المرحلة الاولى( إجراء فحص طبي)، من خلال طبيب مختص</a:t>
            </a:r>
          </a:p>
          <a:p>
            <a:pPr algn="r" rtl="1"/>
            <a:r>
              <a:rPr lang="ar-SA" dirty="0" smtClean="0"/>
              <a:t>المرحلة الثانية( إجراء الفحص النفسي) من خلال مقابلة الاهل للتعرف على اهم الاسباب التي تجعل الطفل يتبول، والمدة الزمنية، والاوقات وتأثير المشكلة عليهم وعلى الطفل، وكيفية التعامل معه .</a:t>
            </a:r>
          </a:p>
          <a:p>
            <a:pPr algn="r" rtl="1"/>
            <a:r>
              <a:rPr lang="ar-SA" dirty="0" smtClean="0"/>
              <a:t>مقابلة الطفل للتعرف على الاسباب التي تكمن وراء هذه المشكلة، هل هناك شيء يخيفه، ما هي احتياجاته، وممكن استخدام بعص الاختبارات والمقاييس النفسية مثل اختبارات الخوف والقلق و استخدام اساليب بسيطة للتعبير عن مشاعره مثل الرسم و غيرها</a:t>
            </a:r>
          </a:p>
          <a:p>
            <a:pPr algn="r" rt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62700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ar-SA" dirty="0" smtClean="0"/>
              <a:t>النصائح للتغلب على مشكلة التبول اللارادي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r" rtl="1"/>
            <a:r>
              <a:rPr lang="ar-SA" dirty="0" smtClean="0"/>
              <a:t>تدريب الطفل على التحكم في عملية التبول و تشجيعه على القيام ليلا مع اضاءة الطرق المؤدية للحمام وعمل برنامج للذهاب للحمام مع برنامج لشرب السؤائل</a:t>
            </a:r>
          </a:p>
          <a:p>
            <a:pPr algn="r" rtl="1"/>
            <a:r>
              <a:rPr lang="ar-SA" dirty="0" smtClean="0"/>
              <a:t>عدم استخدام العنف بأشكاله مع الطفل</a:t>
            </a:r>
          </a:p>
          <a:p>
            <a:pPr algn="r" rtl="1"/>
            <a:r>
              <a:rPr lang="ar-SA" dirty="0" smtClean="0"/>
              <a:t>عمل برنامج التعزيز للطفل ( جدول الاسبوع )</a:t>
            </a:r>
          </a:p>
          <a:p>
            <a:pPr algn="r" rtl="1"/>
            <a:r>
              <a:rPr lang="ar-SA" dirty="0" smtClean="0"/>
              <a:t>الاهتمام بالطفل و تلبية احتياجاته المختلفة </a:t>
            </a:r>
          </a:p>
          <a:p>
            <a:pPr algn="r" rtl="1"/>
            <a:r>
              <a:rPr lang="ar-SA" dirty="0" smtClean="0"/>
              <a:t>في حال السبب عضوي اعطائه الادوية المناسبة مثل التوفرانيل والدكسدرين ( حسب وصفة الطبيب)</a:t>
            </a:r>
          </a:p>
          <a:p>
            <a:pPr algn="r" rtl="1"/>
            <a:r>
              <a:rPr lang="ar-SA" dirty="0" smtClean="0"/>
              <a:t>عدم نبذ الطفل أو وصمه بين عائلته و أصدقاؤه </a:t>
            </a:r>
          </a:p>
          <a:p>
            <a:pPr algn="r" rtl="1"/>
            <a:r>
              <a:rPr lang="ar-SA" dirty="0" smtClean="0"/>
              <a:t>تعزيز الطفل بمكافأة و تعزيز ثقته بنفسه </a:t>
            </a:r>
          </a:p>
          <a:p>
            <a:pPr algn="r" rtl="1"/>
            <a:r>
              <a:rPr lang="ar-SA" dirty="0">
                <a:solidFill>
                  <a:srgbClr val="333333"/>
                </a:solidFill>
                <a:latin typeface="DroidArabicKufi-Regular"/>
              </a:rPr>
              <a:t>تقديم الغذاء الصحي للطفل بحيث يخلو من التوابل والأملاح والسكريات</a:t>
            </a:r>
            <a:r>
              <a:rPr lang="ar-SA" dirty="0" smtClean="0">
                <a:solidFill>
                  <a:srgbClr val="333333"/>
                </a:solidFill>
                <a:latin typeface="DroidArabicKufi-Regular"/>
              </a:rPr>
              <a:t>.</a:t>
            </a:r>
          </a:p>
          <a:p>
            <a:pPr algn="r" rtl="1"/>
            <a:r>
              <a:rPr lang="ar-SA" dirty="0" smtClean="0">
                <a:solidFill>
                  <a:srgbClr val="333333"/>
                </a:solidFill>
                <a:latin typeface="DroidArabicKufi-Regular"/>
              </a:rPr>
              <a:t>في حال الطفل كان كبير أهمية مشاركته في انضيف سريره و ملابسه </a:t>
            </a:r>
            <a:r>
              <a:rPr lang="ar-SA" dirty="0"/>
              <a:t/>
            </a:r>
            <a:br>
              <a:rPr lang="ar-SA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7824038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44</TotalTime>
  <Words>366</Words>
  <Application>Microsoft Office PowerPoint</Application>
  <PresentationFormat>Widescreen</PresentationFormat>
  <Paragraphs>40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Century Gothic</vt:lpstr>
      <vt:lpstr>DroidArabicKufi-Regular</vt:lpstr>
      <vt:lpstr>Tahoma</vt:lpstr>
      <vt:lpstr>Wingdings 3</vt:lpstr>
      <vt:lpstr>Wisp</vt:lpstr>
      <vt:lpstr>اضطرابات الاخراج</vt:lpstr>
      <vt:lpstr>التبول اللاارادي </vt:lpstr>
      <vt:lpstr>أسباب التبول اللاارادي</vt:lpstr>
      <vt:lpstr>الاسباب الاجتماعية والاسرية</vt:lpstr>
      <vt:lpstr>الاسباب النفسية</vt:lpstr>
      <vt:lpstr>مراحل التشخيص </vt:lpstr>
      <vt:lpstr>النصائح للتغلب على مشكلة التبول اللارادي</vt:lpstr>
    </vt:vector>
  </TitlesOfParts>
  <Company>HP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ABU-KTEISH, Razan</dc:creator>
  <cp:lastModifiedBy>ABU-KTEISH, Razan</cp:lastModifiedBy>
  <cp:revision>9</cp:revision>
  <dcterms:created xsi:type="dcterms:W3CDTF">2022-01-02T16:57:54Z</dcterms:created>
  <dcterms:modified xsi:type="dcterms:W3CDTF">2022-01-03T08:56:51Z</dcterms:modified>
</cp:coreProperties>
</file>