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 id="269" r:id="rId6"/>
    <p:sldId id="270" r:id="rId7"/>
    <p:sldId id="271" r:id="rId8"/>
    <p:sldId id="272" r:id="rId9"/>
    <p:sldId id="273" r:id="rId10"/>
    <p:sldId id="287" r:id="rId11"/>
    <p:sldId id="288" r:id="rId12"/>
    <p:sldId id="289" r:id="rId13"/>
    <p:sldId id="290" r:id="rId14"/>
    <p:sldId id="291" r:id="rId15"/>
    <p:sldId id="292"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AFFBBF-DFFB-41E3-8319-A000DE396CC1}"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3104704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FFBBF-DFFB-41E3-8319-A000DE396CC1}"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54372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FFBBF-DFFB-41E3-8319-A000DE396CC1}"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2788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FFBBF-DFFB-41E3-8319-A000DE396CC1}"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2999898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AFFBBF-DFFB-41E3-8319-A000DE396CC1}"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1068018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AFFBBF-DFFB-41E3-8319-A000DE396CC1}"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26808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AFFBBF-DFFB-41E3-8319-A000DE396CC1}"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1016566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AFFBBF-DFFB-41E3-8319-A000DE396CC1}"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91914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FFBBF-DFFB-41E3-8319-A000DE396CC1}"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314561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AFFBBF-DFFB-41E3-8319-A000DE396CC1}"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243440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AFFBBF-DFFB-41E3-8319-A000DE396CC1}"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95270-2411-41A3-BC28-EC5E4663B091}" type="slidenum">
              <a:rPr lang="en-US" smtClean="0"/>
              <a:t>‹#›</a:t>
            </a:fld>
            <a:endParaRPr lang="en-US"/>
          </a:p>
        </p:txBody>
      </p:sp>
    </p:spTree>
    <p:extLst>
      <p:ext uri="{BB962C8B-B14F-4D97-AF65-F5344CB8AC3E}">
        <p14:creationId xmlns:p14="http://schemas.microsoft.com/office/powerpoint/2010/main" val="43092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FFBBF-DFFB-41E3-8319-A000DE396CC1}" type="datetimeFigureOut">
              <a:rPr lang="en-US" smtClean="0"/>
              <a:t>12/20/2021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95270-2411-41A3-BC28-EC5E4663B091}" type="slidenum">
              <a:rPr lang="en-US" smtClean="0"/>
              <a:t>‹#›</a:t>
            </a:fld>
            <a:endParaRPr lang="en-US"/>
          </a:p>
        </p:txBody>
      </p:sp>
    </p:spTree>
    <p:extLst>
      <p:ext uri="{BB962C8B-B14F-4D97-AF65-F5344CB8AC3E}">
        <p14:creationId xmlns:p14="http://schemas.microsoft.com/office/powerpoint/2010/main" val="840026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_odt_hyperlink" Type="http://schemas.openxmlformats.org/officeDocument/2006/relationships/hyperlink" Target="https://www.onlinedoctranslator.com/ar/?utm_source=onlinedoctranslator&amp;utm_medium=pptx&amp;utm_campaign=attribution" TargetMode="External"/><Relationship Id="r_odt_logo" Type="http://schemas.openxmlformats.org/officeDocument/2006/relationships/image" Target="../media/odt_attribution_logo.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p:spPr>
        <p:txBody>
          <a:bodyPr>
            <a:normAutofit/>
          </a:bodyPr>
          <a:lstStyle/>
          <a:p>
            <a:pPr rtl="1" algn="r"/>
            <a:r>
              <a:rPr lang="en-US" sz="3600" b="1" dirty="0">
                <a:latin typeface="Times New Roman" pitchFamily="18" charset="0"/>
                <a:cs typeface="Times New Roman" pitchFamily="18" charset="0"/>
              </a:rPr>
              <a:t>ما هي مشكلة الأكل؟</a:t>
            </a:r>
          </a:p>
        </p:txBody>
      </p:sp>
      <p:sp>
        <p:nvSpPr>
          <p:cNvPr id="3" name="Content Placeholder 2"/>
          <p:cNvSpPr>
            <a:spLocks noGrp="1"/>
          </p:cNvSpPr>
          <p:nvPr>
            <p:ph idx="1"/>
          </p:nvPr>
        </p:nvSpPr>
        <p:spPr/>
        <p:txBody>
          <a:bodyPr>
            <a:normAutofit/>
          </a:bodyPr>
          <a:lstStyle/>
          <a:p>
            <a:pPr rtl="1" algn="r">
              <a:buFont typeface="Wingdings" pitchFamily="2" charset="2"/>
              <a:buChar char="§"/>
            </a:pPr>
            <a:r>
              <a:rPr lang="en-US" dirty="0">
                <a:latin typeface="Times New Roman" pitchFamily="18" charset="0"/>
                <a:cs typeface="Times New Roman" pitchFamily="18" charset="0"/>
              </a:rPr>
              <a:t>يلعب الطعام دورًا مهمًا في حياتنا ، وسيقضي معظمنا وقتًا في التفكير فيما نأكله. غالبًا ما تتغير علاقتنا بالطعام - في بعض الأحيان قد نحاول تناول طعام أكثر صحة ، أو نشعر بالرغبة الشديدة ، أو نأكل كثيرًا أو نفقد شهيتنا. قد نجد صعوبة في تناول الطعام إذا كنا نشعر بالتوتر ، أو نأكل طعامًا مريحًا إذا شعرنا بالحزن. يعد تغيير عاداتك الغذائية بين الحين والآخر بهذه الطريقة أمرًا طبيعيًا ، ولا داعي للقلق.</a:t>
            </a:r>
          </a:p>
        </p:txBody>
      </p:sp>
      <p:sp xmlns:a="http://schemas.openxmlformats.org/drawingml/2006/main" xmlns:r="http://schemas.openxmlformats.org/officeDocument/2006/relationships" xmlns:p="http://schemas.openxmlformats.org/presentationml/2006/main">
        <p:nvSpPr>
          <p:cNvPr id="100010001" name="ODT_ATTR_LBL_SHAPE">
            <a:extLst>
              <a:ext uri="{FF2B5EF4-FFF2-40B4-BE49-F238E27FC236}">
                <a16:creationId xmlns:a16="http://schemas.microsoft.com/office/drawing/2014/main" id="{ADCB8724-23CD-4EE8-B5B5-3CB2DDF8932E}"/>
              </a:ext>
            </a:extLst>
          </p:cNvPr>
          <p:cNvSpPr txBox="1"/>
          <p:nvPr/>
        </p:nvSpPr>
        <p:spPr>
          <a:xfrm>
            <a:off x="0" y="0"/>
            <a:ext cx="5000000" cy="276999"/>
          </a:xfrm>
          <a:prstGeom prst="rect">
            <a:avLst/>
          </a:prstGeom>
          <a:solidFill>
            <a:srgbClr val="FAFAFA"/>
          </a:solidFill>
        </p:spPr>
        <p:txBody>
          <a:bodyPr wrap="none" lIns="288000">
            <a:spAutoFit/>
          </a:bodyPr>
          <a:lstStyle/>
          <a:p>
            <a:pPr rtl="1"/>
            <a:r>
              <a:rPr lang="en-US" sz="1000" dirty="0">
                <a:solidFill>
                  <a:srgbClr val="0F2B46"/>
                </a:solidFill>
                <a:effectLst/>
                <a:latin typeface="Roboto" panose="02000000000000000000" pitchFamily="2" charset="0"/>
              </a:rPr>
              <a:t>مترجم من الإنجليزية إلى العربية - </a:t>
            </a:r>
            <a:r>
              <a:rPr lang="en-US" sz="1000" u="sng" dirty="0">
                <a:solidFill>
                  <a:srgbClr val="0F2B46"/>
                </a:solidFill>
                <a:effectLst/>
                <a:latin typeface="Roboto" panose="02000000000000000000" pitchFamily="2" charset="0"/>
                <a:hlinkClick r:id="r_odt_hyperlink" tooltip="Doc Translator - www.onlinedoctranslator.com"/>
              </a:rPr>
              <a:t>www.onlinedoctranslator.com</a:t>
            </a:r>
            <a:endParaRPr lang="en-US" sz="1000" dirty="0"/>
          </a:p>
        </p:txBody>
      </p:sp>
      <p:pic>
        <p:nvPicPr>
          <p:cNvPr id="1000100002" name="ODT_ATTR_LBL_LOGO">
            <a:extLst>
              <a:ext uri="{FF2B5EF4-FFF2-40B4-BE49-F238E27FC236}">
                <a16:creationId xmlns:a16="http://schemas.microsoft.com/office/drawing/2014/main" id="{B066AC4A-9A1C-4C10-800A-DAF9F2764385}"/>
              </a:ext>
            </a:extLst>
          </p:cNvPr>
          <p:cNvPicPr/>
          <p:nvPr/>
        </p:nvPicPr>
        <p:blipFill>
          <a:blip r:embed="r_odt_logo" cstate="print">
            <a:extLst>
              <a:ext uri="{28A0092B-C50C-407E-A947-70E740481C1C}">
                <a14:useLocalDpi xmlns:a14="http://schemas.microsoft.com/office/drawing/2010/main" val="0"/>
              </a:ext>
            </a:extLst>
          </a:blip>
          <a:stretch>
            <a:fillRect/>
          </a:stretch>
        </p:blipFill>
        <p:spPr>
          <a:xfrm>
            <a:off x="0" y="36000"/>
            <a:ext cx="316230" cy="179705"/>
          </a:xfrm>
          <a:prstGeom prst="rect">
            <a:avLst/>
          </a:prstGeom>
        </p:spPr>
      </p:pic>
    </p:spTree>
    <p:extLst>
      <p:ext uri="{BB962C8B-B14F-4D97-AF65-F5344CB8AC3E}">
        <p14:creationId xmlns:p14="http://schemas.microsoft.com/office/powerpoint/2010/main" val="1468821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600" y="274638"/>
            <a:ext cx="3124200" cy="6278562"/>
          </a:xfrm>
        </p:spPr>
        <p:txBody>
          <a:bodyPr>
            <a:normAutofit/>
          </a:bodyPr>
          <a:lstStyle/>
          <a:p>
            <a:pPr rtl="1" algn="r"/>
            <a:r>
              <a:rPr lang="en-US" b="1" dirty="0" smtClean="0">
                <a:latin typeface="Times New Roman" pitchFamily="18" charset="0"/>
                <a:cs typeface="Times New Roman" pitchFamily="18" charset="0"/>
              </a:rPr>
              <a:t>الشره المرضي العصبي</a:t>
            </a:r>
            <a:endParaRPr lang="en-US" dirty="0"/>
          </a:p>
        </p:txBody>
      </p:sp>
      <p:sp>
        <p:nvSpPr>
          <p:cNvPr id="3" name="Content Placeholder 2"/>
          <p:cNvSpPr>
            <a:spLocks noGrp="1"/>
          </p:cNvSpPr>
          <p:nvPr>
            <p:ph idx="1"/>
          </p:nvPr>
        </p:nvSpPr>
        <p:spPr>
          <a:xfrm>
            <a:off x="6008914" y="940526"/>
            <a:ext cx="5344885" cy="5236437"/>
          </a:xfrm>
        </p:spPr>
        <p:txBody>
          <a:bodyPr/>
          <a:lstStyle/>
          <a:p>
            <a:pPr marL="0" indent="0" rtl="1" algn="r">
              <a:buNone/>
            </a:pPr>
            <a:endParaRPr lang="ar-JO" dirty="0" smtClean="0"/>
          </a:p>
          <a:p>
            <a:pPr marL="0" indent="0" rtl="1" algn="r">
              <a:buNone/>
            </a:pPr>
            <a:endParaRPr lang="ar-JO" dirty="0"/>
          </a:p>
          <a:p>
            <a:pPr marL="0" indent="0" rtl="1" algn="r">
              <a:buNone/>
            </a:pPr>
            <a:endParaRPr lang="ar-JO" dirty="0" smtClean="0"/>
          </a:p>
          <a:p>
            <a:pPr marL="0" indent="0" rtl="1" algn="r">
              <a:buNone/>
            </a:pPr>
            <a:endParaRPr lang="ar-JO" dirty="0"/>
          </a:p>
          <a:p>
            <a:pPr marL="0" indent="0" rtl="1" algn="r">
              <a:buNone/>
            </a:pPr>
            <a:endParaRPr lang="ar-JO" dirty="0" smtClean="0"/>
          </a:p>
          <a:p>
            <a:pPr marL="0" indent="0" rtl="1" algn="r">
              <a:buNone/>
            </a:pPr>
            <a:endParaRPr lang="ar-JO" dirty="0"/>
          </a:p>
          <a:p>
            <a:pPr marL="0" indent="0" rtl="1" algn="r">
              <a:buNone/>
            </a:pPr>
            <a:endParaRPr lang="ar-JO" dirty="0" smtClean="0"/>
          </a:p>
          <a:p>
            <a:pPr marL="0" indent="0" algn="ctr" rtl="1">
              <a:buNone/>
            </a:pPr>
            <a:r>
              <a:rPr lang="ar-JO" b="1" dirty="0" smtClean="0"/>
              <a:t>المرضي المرضي العصبي</a:t>
            </a:r>
            <a:endParaRPr lang="en-US" b="1" dirty="0"/>
          </a:p>
        </p:txBody>
      </p:sp>
      <p:pic>
        <p:nvPicPr>
          <p:cNvPr id="4" name="Picture 2" descr="نتيجة بحث الصور عن ‪anorexia nervosa مرض‬‏"/>
          <p:cNvPicPr>
            <a:picLocks noChangeAspect="1" noChangeArrowheads="1"/>
          </p:cNvPicPr>
          <p:nvPr/>
        </p:nvPicPr>
        <p:blipFill>
          <a:blip r:embed="rId2"/>
          <a:srcRect/>
          <a:stretch>
            <a:fillRect/>
          </a:stretch>
        </p:blipFill>
        <p:spPr bwMode="auto">
          <a:xfrm>
            <a:off x="801189" y="766354"/>
            <a:ext cx="4800600" cy="5943600"/>
          </a:xfrm>
          <a:prstGeom prst="rect">
            <a:avLst/>
          </a:prstGeom>
          <a:noFill/>
        </p:spPr>
      </p:pic>
    </p:spTree>
    <p:extLst>
      <p:ext uri="{BB962C8B-B14F-4D97-AF65-F5344CB8AC3E}">
        <p14:creationId xmlns:p14="http://schemas.microsoft.com/office/powerpoint/2010/main" val="1754967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lgn="r"/>
            <a:r>
              <a:rPr lang="en-US" sz="3600" b="1" dirty="0">
                <a:latin typeface="Times New Roman" pitchFamily="18" charset="0"/>
                <a:cs typeface="Times New Roman" pitchFamily="18" charset="0"/>
              </a:rPr>
              <a:t>الشره المرضي العصبي</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rtl="1" algn="r">
              <a:buFont typeface="Wingdings"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إذا كنت تعاني من الشره المرضي ، فقد تجد أنك تتناول كميات كبيرة من الطعام دفعة واحدة ، غالبًا لأنك تشعر بالضيق أو القلق. هذا يسمى الشراهة. قد تشعر بعد ذلك بالذنب أو الخجل بعد الإفراط في تناول الطعام ، وتريد التخلص من الطعام الذي تناولته. وهذا ما يسمى التطهير</a:t>
            </a:r>
            <a:r>
              <a:rPr lang="ar-SA" dirty="0">
                <a:latin typeface="Times New Roman" pitchFamily="18" charset="0"/>
                <a:cs typeface="Times New Roman" pitchFamily="18" charset="0"/>
              </a:rPr>
              <a:t> تطهير </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155940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304801"/>
            <a:ext cx="8153400" cy="1015663"/>
          </a:xfrm>
          <a:prstGeom prst="rect">
            <a:avLst/>
          </a:prstGeom>
        </p:spPr>
        <p:txBody>
          <a:bodyPr wrap="square">
            <a:spAutoFit/>
          </a:bodyPr>
          <a:lstStyle/>
          <a:p>
            <a:pPr rtl="1" algn="r"/>
            <a:r>
              <a:rPr lang="en-US" sz="3200" b="1" dirty="0">
                <a:latin typeface="Times New Roman" pitchFamily="18" charset="0"/>
                <a:cs typeface="Times New Roman" pitchFamily="18" charset="0"/>
              </a:rPr>
              <a:t>كيف قد تشعر:</a:t>
            </a:r>
          </a:p>
          <a:p>
            <a:pPr rtl="1" algn="r"/>
            <a:endParaRPr lang="en-US" sz="2800" dirty="0">
              <a:latin typeface="Times New Roman" pitchFamily="18" charset="0"/>
              <a:cs typeface="Times New Roman" pitchFamily="18" charset="0"/>
            </a:endParaRPr>
          </a:p>
        </p:txBody>
      </p:sp>
      <p:sp>
        <p:nvSpPr>
          <p:cNvPr id="6" name="Content Placeholder 5"/>
          <p:cNvSpPr>
            <a:spLocks noGrp="1"/>
          </p:cNvSpPr>
          <p:nvPr>
            <p:ph sz="half" idx="1"/>
          </p:nvPr>
        </p:nvSpPr>
        <p:spPr>
          <a:xfrm>
            <a:off x="1981200" y="1371600"/>
            <a:ext cx="4038600" cy="5257800"/>
          </a:xfrm>
        </p:spPr>
        <p:txBody>
          <a:bodyPr>
            <a:normAutofit/>
          </a:bodyPr>
          <a:lstStyle/>
          <a:p>
            <a:pPr rtl="1" algn="r">
              <a:buFont typeface="Wingdings" pitchFamily="2" charset="2"/>
              <a:buChar char="§"/>
            </a:pPr>
            <a:r>
              <a:rPr lang="en-US" dirty="0">
                <a:latin typeface="Times New Roman" pitchFamily="18" charset="0"/>
                <a:cs typeface="Times New Roman" pitchFamily="18" charset="0"/>
              </a:rPr>
              <a:t>بالخجل والذنب</a:t>
            </a:r>
          </a:p>
          <a:p>
            <a:pPr rtl="1" algn="r">
              <a:buFont typeface="Wingdings" pitchFamily="2" charset="2"/>
              <a:buChar char="§"/>
            </a:pPr>
            <a:r>
              <a:rPr lang="en-US" dirty="0" smtClean="0">
                <a:latin typeface="Times New Roman" pitchFamily="18" charset="0"/>
                <a:cs typeface="Times New Roman" pitchFamily="18" charset="0"/>
              </a:rPr>
              <a:t>الذي - التي </a:t>
            </a:r>
            <a:r>
              <a:rPr lang="en-US" dirty="0">
                <a:latin typeface="Times New Roman" pitchFamily="18" charset="0"/>
                <a:cs typeface="Times New Roman" pitchFamily="18" charset="0"/>
              </a:rPr>
              <a:t>أنت تكره جسدك </a:t>
            </a:r>
            <a:r>
              <a:rPr lang="en-US" dirty="0" smtClean="0">
                <a:latin typeface="Times New Roman" pitchFamily="18" charset="0"/>
                <a:cs typeface="Times New Roman" pitchFamily="18" charset="0"/>
              </a:rPr>
              <a:t>أو ذاك </a:t>
            </a:r>
            <a:r>
              <a:rPr lang="en-US" dirty="0">
                <a:latin typeface="Times New Roman" pitchFamily="18" charset="0"/>
                <a:cs typeface="Times New Roman" pitchFamily="18" charset="0"/>
              </a:rPr>
              <a:t>انت سمين</a:t>
            </a:r>
          </a:p>
          <a:p>
            <a:pPr rtl="1" algn="r">
              <a:buFont typeface="Wingdings" pitchFamily="2" charset="2"/>
              <a:buChar char="§"/>
            </a:pPr>
            <a:r>
              <a:rPr lang="en-US" dirty="0" smtClean="0">
                <a:latin typeface="Times New Roman" pitchFamily="18" charset="0"/>
                <a:cs typeface="Times New Roman" pitchFamily="18" charset="0"/>
              </a:rPr>
              <a:t>مفزوع </a:t>
            </a:r>
            <a:r>
              <a:rPr lang="en-US" dirty="0">
                <a:latin typeface="Times New Roman" pitchFamily="18" charset="0"/>
                <a:cs typeface="Times New Roman" pitchFamily="18" charset="0"/>
              </a:rPr>
              <a:t>من اكتشافها </a:t>
            </a:r>
            <a:r>
              <a:rPr lang="en-US" dirty="0" smtClean="0">
                <a:latin typeface="Times New Roman" pitchFamily="18" charset="0"/>
                <a:cs typeface="Times New Roman" pitchFamily="18" charset="0"/>
              </a:rPr>
              <a:t>حسب العائلة </a:t>
            </a:r>
            <a:r>
              <a:rPr lang="en-US" dirty="0">
                <a:latin typeface="Times New Roman" pitchFamily="18" charset="0"/>
                <a:cs typeface="Times New Roman" pitchFamily="18" charset="0"/>
              </a:rPr>
              <a:t>والأصدقاء</a:t>
            </a:r>
          </a:p>
          <a:p>
            <a:pPr rtl="1" algn="r">
              <a:buFont typeface="Wingdings" pitchFamily="2" charset="2"/>
              <a:buChar char="§"/>
            </a:pPr>
            <a:r>
              <a:rPr lang="en-US" dirty="0" smtClean="0">
                <a:latin typeface="Times New Roman" pitchFamily="18" charset="0"/>
                <a:cs typeface="Times New Roman" pitchFamily="18" charset="0"/>
              </a:rPr>
              <a:t>مكتئب </a:t>
            </a:r>
            <a:r>
              <a:rPr lang="en-US" dirty="0">
                <a:latin typeface="Times New Roman" pitchFamily="18" charset="0"/>
                <a:cs typeface="Times New Roman" pitchFamily="18" charset="0"/>
              </a:rPr>
              <a:t>أو القلق</a:t>
            </a:r>
          </a:p>
          <a:p>
            <a:pPr rtl="1" algn="r">
              <a:buFont typeface="Wingdings" pitchFamily="2" charset="2"/>
              <a:buChar char="§"/>
            </a:pPr>
            <a:r>
              <a:rPr lang="en-US" dirty="0" smtClean="0">
                <a:latin typeface="Times New Roman" pitchFamily="18" charset="0"/>
                <a:cs typeface="Times New Roman" pitchFamily="18" charset="0"/>
              </a:rPr>
              <a:t>وحيد</a:t>
            </a:r>
            <a:r>
              <a:rPr lang="en-US" dirty="0">
                <a:latin typeface="Times New Roman" pitchFamily="18" charset="0"/>
                <a:cs typeface="Times New Roman" pitchFamily="18" charset="0"/>
              </a:rPr>
              <a:t>، خاصة إذا كانت الإجابة لا </a:t>
            </a:r>
            <a:r>
              <a:rPr lang="en-US" dirty="0" smtClean="0">
                <a:latin typeface="Times New Roman" pitchFamily="18" charset="0"/>
                <a:cs typeface="Times New Roman" pitchFamily="18" charset="0"/>
              </a:rPr>
              <a:t>واحد اخر </a:t>
            </a:r>
            <a:r>
              <a:rPr lang="en-US" dirty="0">
                <a:latin typeface="Times New Roman" pitchFamily="18" charset="0"/>
                <a:cs typeface="Times New Roman" pitchFamily="18" charset="0"/>
              </a:rPr>
              <a:t>يعرف عن </a:t>
            </a:r>
            <a:r>
              <a:rPr lang="en-US" dirty="0" smtClean="0">
                <a:latin typeface="Times New Roman" pitchFamily="18" charset="0"/>
                <a:cs typeface="Times New Roman" pitchFamily="18" charset="0"/>
              </a:rPr>
              <a:t>أكلك </a:t>
            </a:r>
            <a:r>
              <a:rPr lang="en-US" dirty="0">
                <a:latin typeface="Times New Roman" pitchFamily="18" charset="0"/>
                <a:cs typeface="Times New Roman" pitchFamily="18" charset="0"/>
              </a:rPr>
              <a:t>مشاكل</a:t>
            </a:r>
          </a:p>
          <a:p>
            <a:pPr rtl="1" algn="r"/>
            <a:endParaRPr lang="en-US" dirty="0"/>
          </a:p>
        </p:txBody>
      </p:sp>
      <p:sp>
        <p:nvSpPr>
          <p:cNvPr id="7" name="Content Placeholder 6"/>
          <p:cNvSpPr>
            <a:spLocks noGrp="1"/>
          </p:cNvSpPr>
          <p:nvPr>
            <p:ph sz="half" idx="2"/>
          </p:nvPr>
        </p:nvSpPr>
        <p:spPr>
          <a:xfrm>
            <a:off x="6172200" y="1371600"/>
            <a:ext cx="4038600" cy="5181600"/>
          </a:xfrm>
        </p:spPr>
        <p:txBody>
          <a:bodyPr>
            <a:normAutofit/>
          </a:bodyPr>
          <a:lstStyle/>
          <a:p>
            <a:pPr rtl="1" algn="r">
              <a:buFont typeface="Wingdings" pitchFamily="2" charset="2"/>
              <a:buChar char="§"/>
            </a:pPr>
            <a:r>
              <a:rPr lang="en-US" dirty="0" smtClean="0">
                <a:latin typeface="Times New Roman" pitchFamily="18" charset="0"/>
                <a:cs typeface="Times New Roman" pitchFamily="18" charset="0"/>
              </a:rPr>
              <a:t>جدا </a:t>
            </a:r>
            <a:r>
              <a:rPr lang="en-US" dirty="0">
                <a:latin typeface="Times New Roman" pitchFamily="18" charset="0"/>
                <a:cs typeface="Times New Roman" pitchFamily="18" charset="0"/>
              </a:rPr>
              <a:t>منخفض ومنزعج</a:t>
            </a:r>
          </a:p>
          <a:p>
            <a:pPr rtl="1" algn="r">
              <a:buFont typeface="Wingdings" pitchFamily="2" charset="2"/>
              <a:buChar char="§"/>
            </a:pPr>
            <a:r>
              <a:rPr lang="en-US" dirty="0" smtClean="0">
                <a:latin typeface="Times New Roman" pitchFamily="18" charset="0"/>
                <a:cs typeface="Times New Roman" pitchFamily="18" charset="0"/>
              </a:rPr>
              <a:t>مثل </a:t>
            </a:r>
            <a:r>
              <a:rPr lang="en-US" dirty="0">
                <a:latin typeface="Times New Roman" pitchFamily="18" charset="0"/>
                <a:cs typeface="Times New Roman" pitchFamily="18" charset="0"/>
              </a:rPr>
              <a:t>مزاجك </a:t>
            </a:r>
            <a:r>
              <a:rPr lang="en-US" dirty="0" smtClean="0">
                <a:latin typeface="Times New Roman" pitchFamily="18" charset="0"/>
                <a:cs typeface="Times New Roman" pitchFamily="18" charset="0"/>
              </a:rPr>
              <a:t>يتغير بسرعة </a:t>
            </a:r>
            <a:r>
              <a:rPr lang="en-US" dirty="0">
                <a:latin typeface="Times New Roman" pitchFamily="18" charset="0"/>
                <a:cs typeface="Times New Roman" pitchFamily="18" charset="0"/>
              </a:rPr>
              <a:t>أو فجأة</a:t>
            </a:r>
          </a:p>
          <a:p>
            <a:pPr rtl="1" algn="r">
              <a:buFont typeface="Wingdings" pitchFamily="2" charset="2"/>
              <a:buChar char="§"/>
            </a:pPr>
            <a:r>
              <a:rPr lang="en-US" dirty="0" smtClean="0">
                <a:latin typeface="Times New Roman" pitchFamily="18" charset="0"/>
                <a:cs typeface="Times New Roman" pitchFamily="18" charset="0"/>
              </a:rPr>
              <a:t>مثل </a:t>
            </a:r>
            <a:r>
              <a:rPr lang="en-US" dirty="0">
                <a:latin typeface="Times New Roman" pitchFamily="18" charset="0"/>
                <a:cs typeface="Times New Roman" pitchFamily="18" charset="0"/>
              </a:rPr>
              <a:t>أنت عالق في </a:t>
            </a:r>
            <a:r>
              <a:rPr lang="en-US" dirty="0" smtClean="0">
                <a:latin typeface="Times New Roman" pitchFamily="18" charset="0"/>
                <a:cs typeface="Times New Roman" pitchFamily="18" charset="0"/>
              </a:rPr>
              <a:t>دورة </a:t>
            </a:r>
            <a:r>
              <a:rPr lang="en-US" dirty="0">
                <a:latin typeface="Times New Roman" pitchFamily="18" charset="0"/>
                <a:cs typeface="Times New Roman" pitchFamily="18" charset="0"/>
              </a:rPr>
              <a:t>الشعور بالخروج عن السيطرة </a:t>
            </a:r>
            <a:r>
              <a:rPr lang="en-US" dirty="0" smtClean="0">
                <a:latin typeface="Times New Roman" pitchFamily="18" charset="0"/>
                <a:cs typeface="Times New Roman" pitchFamily="18" charset="0"/>
              </a:rPr>
              <a:t>ومحاولة </a:t>
            </a:r>
            <a:r>
              <a:rPr lang="en-US" dirty="0">
                <a:latin typeface="Times New Roman" pitchFamily="18" charset="0"/>
                <a:cs typeface="Times New Roman" pitchFamily="18" charset="0"/>
              </a:rPr>
              <a:t>لاستعادة السيطرة</a:t>
            </a:r>
          </a:p>
          <a:p>
            <a:pPr rtl="1" algn="r"/>
            <a:endParaRPr lang="en-US" dirty="0"/>
          </a:p>
        </p:txBody>
      </p:sp>
    </p:spTree>
    <p:extLst>
      <p:ext uri="{BB962C8B-B14F-4D97-AF65-F5344CB8AC3E}">
        <p14:creationId xmlns:p14="http://schemas.microsoft.com/office/powerpoint/2010/main" val="1487653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normAutofit/>
          </a:bodyPr>
          <a:lstStyle/>
          <a:p>
            <a:pPr algn="r" rtl="1"/>
            <a:r>
              <a:rPr lang="en-US" sz="3200" b="1" dirty="0">
                <a:latin typeface="Times New Roman" pitchFamily="18" charset="0"/>
                <a:cs typeface="Times New Roman" pitchFamily="18" charset="0"/>
              </a:rPr>
              <a:t>ماذا يمكنك أن تفعل:</a:t>
            </a:r>
          </a:p>
        </p:txBody>
      </p:sp>
      <p:sp>
        <p:nvSpPr>
          <p:cNvPr id="4" name="Content Placeholder 3"/>
          <p:cNvSpPr>
            <a:spLocks noGrp="1"/>
          </p:cNvSpPr>
          <p:nvPr>
            <p:ph sz="half" idx="1"/>
          </p:nvPr>
        </p:nvSpPr>
        <p:spPr>
          <a:xfrm>
            <a:off x="1981200" y="1371600"/>
            <a:ext cx="4038600" cy="5105400"/>
          </a:xfrm>
        </p:spPr>
        <p:txBody>
          <a:bodyPr>
            <a:normAutofit/>
          </a:bodyPr>
          <a:lstStyle/>
          <a:p>
            <a:pPr rtl="1" algn="r">
              <a:buFont typeface="Wingdings" pitchFamily="2" charset="2"/>
              <a:buChar char="§"/>
            </a:pPr>
            <a:r>
              <a:rPr lang="en-US" dirty="0">
                <a:latin typeface="Times New Roman" pitchFamily="18" charset="0"/>
                <a:cs typeface="Times New Roman" pitchFamily="18" charset="0"/>
              </a:rPr>
              <a:t>تناول الكثير من الطعام دفعة واحدة (نهم)</a:t>
            </a:r>
          </a:p>
          <a:p>
            <a:pPr rtl="1" algn="r">
              <a:buFont typeface="Wingdings" pitchFamily="2" charset="2"/>
              <a:buChar char="§"/>
            </a:pPr>
            <a:r>
              <a:rPr lang="en-US" dirty="0" smtClean="0">
                <a:latin typeface="Times New Roman" pitchFamily="18" charset="0"/>
                <a:cs typeface="Times New Roman" pitchFamily="18" charset="0"/>
              </a:rPr>
              <a:t>يحاول </a:t>
            </a:r>
            <a:r>
              <a:rPr lang="en-US" dirty="0">
                <a:latin typeface="Times New Roman" pitchFamily="18" charset="0"/>
                <a:cs typeface="Times New Roman" pitchFamily="18" charset="0"/>
              </a:rPr>
              <a:t>للتخلص من الطعام </a:t>
            </a:r>
            <a:r>
              <a:rPr lang="en-US" dirty="0" smtClean="0">
                <a:latin typeface="Times New Roman" pitchFamily="18" charset="0"/>
                <a:cs typeface="Times New Roman" pitchFamily="18" charset="0"/>
              </a:rPr>
              <a:t>لقد أكلت </a:t>
            </a:r>
            <a:r>
              <a:rPr lang="en-US" dirty="0">
                <a:latin typeface="Times New Roman" pitchFamily="18" charset="0"/>
                <a:cs typeface="Times New Roman" pitchFamily="18" charset="0"/>
              </a:rPr>
              <a:t>بجعل نفسك </a:t>
            </a:r>
            <a:r>
              <a:rPr lang="en-US" dirty="0" smtClean="0">
                <a:latin typeface="Times New Roman" pitchFamily="18" charset="0"/>
                <a:cs typeface="Times New Roman" pitchFamily="18" charset="0"/>
              </a:rPr>
              <a:t>مريض</a:t>
            </a:r>
            <a:endParaRPr lang="ar-SA" dirty="0" smtClean="0">
              <a:latin typeface="Times New Roman" pitchFamily="18" charset="0"/>
              <a:cs typeface="Times New Roman" pitchFamily="18" charset="0"/>
            </a:endParaRPr>
          </a:p>
          <a:p>
            <a:pPr rtl="1" algn="r">
              <a:buFont typeface="Wingdings" pitchFamily="2" charset="2"/>
              <a:buChar char="§"/>
            </a:pPr>
            <a:r>
              <a:rPr lang="en-US" dirty="0" smtClean="0">
                <a:latin typeface="Times New Roman" pitchFamily="18" charset="0"/>
                <a:cs typeface="Times New Roman" pitchFamily="18" charset="0"/>
              </a:rPr>
              <a:t>تجويع نفسك بين النغمات</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6172200" y="1295400"/>
            <a:ext cx="4038600" cy="5257800"/>
          </a:xfrm>
        </p:spPr>
        <p:txBody>
          <a:bodyPr>
            <a:normAutofit/>
          </a:bodyPr>
          <a:lstStyle/>
          <a:p>
            <a:pPr rtl="1" algn="r">
              <a:buFont typeface="Wingdings" pitchFamily="2" charset="2"/>
              <a:buChar char="§"/>
            </a:pPr>
            <a:r>
              <a:rPr lang="en-US" dirty="0">
                <a:latin typeface="Times New Roman" pitchFamily="18" charset="0"/>
                <a:cs typeface="Times New Roman" pitchFamily="18" charset="0"/>
              </a:rPr>
              <a:t>أكل في الخفاء</a:t>
            </a:r>
          </a:p>
          <a:p>
            <a:pPr rtl="1" algn="r">
              <a:buFont typeface="Wingdings" pitchFamily="2" charset="2"/>
              <a:buChar char="§"/>
            </a:pPr>
            <a:r>
              <a:rPr lang="en-US" dirty="0" smtClean="0">
                <a:latin typeface="Times New Roman" pitchFamily="18" charset="0"/>
                <a:cs typeface="Times New Roman" pitchFamily="18" charset="0"/>
              </a:rPr>
              <a:t>يريد بشدة </a:t>
            </a:r>
            <a:r>
              <a:rPr lang="en-US" dirty="0">
                <a:latin typeface="Times New Roman" pitchFamily="18" charset="0"/>
                <a:cs typeface="Times New Roman" pitchFamily="18" charset="0"/>
              </a:rPr>
              <a:t>أنواع معينة من </a:t>
            </a:r>
            <a:r>
              <a:rPr lang="en-US" dirty="0" smtClean="0">
                <a:latin typeface="Times New Roman" pitchFamily="18" charset="0"/>
                <a:cs typeface="Times New Roman" pitchFamily="18" charset="0"/>
              </a:rPr>
              <a:t>غذاء</a:t>
            </a:r>
            <a:r>
              <a:rPr lang="ar-SA" dirty="0" smtClean="0">
                <a:latin typeface="Times New Roman" pitchFamily="18" charset="0"/>
                <a:cs typeface="Times New Roman" pitchFamily="18" charset="0"/>
              </a:rPr>
              <a:t> إشتهاء أنواع معينة من الطعام </a:t>
            </a:r>
            <a:endParaRPr lang="en-US" dirty="0">
              <a:latin typeface="Times New Roman" pitchFamily="18" charset="0"/>
              <a:cs typeface="Times New Roman" pitchFamily="18" charset="0"/>
            </a:endParaRPr>
          </a:p>
          <a:p>
            <a:pPr rtl="1" algn="r">
              <a:buFont typeface="Wingdings" pitchFamily="2" charset="2"/>
              <a:buChar char="§"/>
            </a:pPr>
            <a:r>
              <a:rPr lang="en-US" dirty="0" smtClean="0">
                <a:latin typeface="Times New Roman" pitchFamily="18" charset="0"/>
                <a:cs typeface="Times New Roman" pitchFamily="18" charset="0"/>
              </a:rPr>
              <a:t>يأكل </a:t>
            </a:r>
            <a:r>
              <a:rPr lang="en-US" dirty="0">
                <a:latin typeface="Times New Roman" pitchFamily="18" charset="0"/>
                <a:cs typeface="Times New Roman" pitchFamily="18" charset="0"/>
              </a:rPr>
              <a:t>الأطعمة التي تعتقد أنها سيئة </a:t>
            </a:r>
            <a:r>
              <a:rPr lang="en-US" dirty="0" smtClean="0">
                <a:latin typeface="Times New Roman" pitchFamily="18" charset="0"/>
                <a:cs typeface="Times New Roman" pitchFamily="18" charset="0"/>
              </a:rPr>
              <a:t>لك </a:t>
            </a:r>
            <a:r>
              <a:rPr lang="en-US" dirty="0">
                <a:latin typeface="Times New Roman" pitchFamily="18" charset="0"/>
                <a:cs typeface="Times New Roman" pitchFamily="18" charset="0"/>
              </a:rPr>
              <a:t>عند الشراهة</a:t>
            </a:r>
          </a:p>
          <a:p>
            <a:pPr rtl="1" algn="r">
              <a:buFont typeface="Wingdings" pitchFamily="2" charset="2"/>
              <a:buChar char="§"/>
            </a:pPr>
            <a:r>
              <a:rPr lang="en-US" dirty="0" smtClean="0">
                <a:latin typeface="Times New Roman" pitchFamily="18" charset="0"/>
                <a:cs typeface="Times New Roman" pitchFamily="18" charset="0"/>
              </a:rPr>
              <a:t>ممارسه الرياضه </a:t>
            </a:r>
            <a:r>
              <a:rPr lang="en-US" dirty="0">
                <a:latin typeface="Times New Roman" pitchFamily="18" charset="0"/>
                <a:cs typeface="Times New Roman" pitchFamily="18" charset="0"/>
              </a:rPr>
              <a:t>الكثير لمحاولة القيام به </a:t>
            </a:r>
            <a:r>
              <a:rPr lang="en-US" dirty="0" smtClean="0">
                <a:latin typeface="Times New Roman" pitchFamily="18" charset="0"/>
                <a:cs typeface="Times New Roman" pitchFamily="18" charset="0"/>
              </a:rPr>
              <a:t>يصل إلى </a:t>
            </a:r>
            <a:r>
              <a:rPr lang="en-US" dirty="0">
                <a:latin typeface="Times New Roman" pitchFamily="18" charset="0"/>
                <a:cs typeface="Times New Roman" pitchFamily="18" charset="0"/>
              </a:rPr>
              <a:t>الشراهة.</a:t>
            </a:r>
          </a:p>
        </p:txBody>
      </p:sp>
    </p:spTree>
    <p:extLst>
      <p:ext uri="{BB962C8B-B14F-4D97-AF65-F5344CB8AC3E}">
        <p14:creationId xmlns:p14="http://schemas.microsoft.com/office/powerpoint/2010/main" val="2606012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p:spPr>
        <p:txBody>
          <a:bodyPr>
            <a:normAutofit/>
          </a:bodyPr>
          <a:lstStyle/>
          <a:p>
            <a:pPr algn="r" rtl="1"/>
            <a:r>
              <a:rPr lang="en-US" sz="3200" b="1" dirty="0">
                <a:latin typeface="Times New Roman" pitchFamily="18" charset="0"/>
                <a:cs typeface="Times New Roman" pitchFamily="18" charset="0"/>
              </a:rPr>
              <a:t>ماذا قد يحدث لجسمك:</a:t>
            </a:r>
          </a:p>
        </p:txBody>
      </p:sp>
      <p:sp>
        <p:nvSpPr>
          <p:cNvPr id="3" name="Content Placeholder 2"/>
          <p:cNvSpPr>
            <a:spLocks noGrp="1"/>
          </p:cNvSpPr>
          <p:nvPr>
            <p:ph sz="half" idx="1"/>
          </p:nvPr>
        </p:nvSpPr>
        <p:spPr>
          <a:xfrm>
            <a:off x="1981200" y="1295400"/>
            <a:ext cx="4038600" cy="5334000"/>
          </a:xfrm>
        </p:spPr>
        <p:txBody>
          <a:bodyPr>
            <a:noAutofit/>
          </a:bodyPr>
          <a:lstStyle/>
          <a:p>
            <a:pPr rtl="1" algn="r">
              <a:buFont typeface="Wingdings" pitchFamily="2" charset="2"/>
              <a:buChar char="§"/>
            </a:pPr>
            <a:r>
              <a:rPr lang="en-US" dirty="0">
                <a:latin typeface="Times New Roman" pitchFamily="18" charset="0"/>
                <a:cs typeface="Times New Roman" pitchFamily="18" charset="0"/>
              </a:rPr>
              <a:t>البقاء على حاله تقريبًا </a:t>
            </a:r>
            <a:r>
              <a:rPr lang="en-US" dirty="0" smtClean="0">
                <a:latin typeface="Times New Roman" pitchFamily="18" charset="0"/>
                <a:cs typeface="Times New Roman" pitchFamily="18" charset="0"/>
              </a:rPr>
              <a:t>الوزن ، أو </a:t>
            </a:r>
            <a:r>
              <a:rPr lang="en-US" dirty="0">
                <a:latin typeface="Times New Roman" pitchFamily="18" charset="0"/>
                <a:cs typeface="Times New Roman" pitchFamily="18" charset="0"/>
              </a:rPr>
              <a:t>الانتقال من الوجود </a:t>
            </a:r>
            <a:r>
              <a:rPr lang="en-US" dirty="0" smtClean="0">
                <a:latin typeface="Times New Roman" pitchFamily="18" charset="0"/>
                <a:cs typeface="Times New Roman" pitchFamily="18" charset="0"/>
              </a:rPr>
              <a:t>زيادة الوزن إلى </a:t>
            </a:r>
            <a:r>
              <a:rPr lang="en-US" dirty="0">
                <a:latin typeface="Times New Roman" pitchFamily="18" charset="0"/>
                <a:cs typeface="Times New Roman" pitchFamily="18" charset="0"/>
              </a:rPr>
              <a:t>نقص الوزن في كثير من الأحيان</a:t>
            </a:r>
          </a:p>
          <a:p>
            <a:pPr rtl="1" algn="r">
              <a:buFont typeface="Wingdings" pitchFamily="2" charset="2"/>
              <a:buChar char="§"/>
            </a:pPr>
            <a:r>
              <a:rPr lang="en-US" dirty="0" smtClean="0">
                <a:latin typeface="Times New Roman" pitchFamily="18" charset="0"/>
                <a:cs typeface="Times New Roman" pitchFamily="18" charset="0"/>
              </a:rPr>
              <a:t>موجه </a:t>
            </a:r>
            <a:r>
              <a:rPr lang="en-US" dirty="0">
                <a:latin typeface="Times New Roman" pitchFamily="18" charset="0"/>
                <a:cs typeface="Times New Roman" pitchFamily="18" charset="0"/>
              </a:rPr>
              <a:t>جلد سيء</a:t>
            </a:r>
          </a:p>
          <a:p>
            <a:pPr rtl="1" algn="r">
              <a:buFont typeface="Wingdings" pitchFamily="2" charset="2"/>
              <a:buChar char="§"/>
            </a:pPr>
            <a:r>
              <a:rPr lang="en-US" dirty="0" smtClean="0">
                <a:latin typeface="Times New Roman" pitchFamily="18" charset="0"/>
                <a:cs typeface="Times New Roman" pitchFamily="18" charset="0"/>
              </a:rPr>
              <a:t>إذا </a:t>
            </a:r>
            <a:r>
              <a:rPr lang="en-US" dirty="0">
                <a:latin typeface="Times New Roman" pitchFamily="18" charset="0"/>
                <a:cs typeface="Times New Roman" pitchFamily="18" charset="0"/>
              </a:rPr>
              <a:t>انت امراة، </a:t>
            </a:r>
            <a:r>
              <a:rPr lang="en-US" dirty="0" smtClean="0">
                <a:latin typeface="Times New Roman" pitchFamily="18" charset="0"/>
                <a:cs typeface="Times New Roman" pitchFamily="18" charset="0"/>
              </a:rPr>
              <a:t>فتراتك </a:t>
            </a:r>
            <a:r>
              <a:rPr lang="en-US" dirty="0">
                <a:latin typeface="Times New Roman" pitchFamily="18" charset="0"/>
                <a:cs typeface="Times New Roman" pitchFamily="18" charset="0"/>
              </a:rPr>
              <a:t>يمكن أن تصبح </a:t>
            </a:r>
            <a:r>
              <a:rPr lang="en-US" dirty="0" smtClean="0">
                <a:latin typeface="Times New Roman" pitchFamily="18" charset="0"/>
                <a:cs typeface="Times New Roman" pitchFamily="18" charset="0"/>
              </a:rPr>
              <a:t>غير منتظم أو </a:t>
            </a:r>
            <a:r>
              <a:rPr lang="en-US" dirty="0">
                <a:latin typeface="Times New Roman" pitchFamily="18" charset="0"/>
                <a:cs typeface="Times New Roman" pitchFamily="18" charset="0"/>
              </a:rPr>
              <a:t>توقف تماما</a:t>
            </a:r>
          </a:p>
        </p:txBody>
      </p:sp>
      <p:sp>
        <p:nvSpPr>
          <p:cNvPr id="4" name="Content Placeholder 3"/>
          <p:cNvSpPr>
            <a:spLocks noGrp="1"/>
          </p:cNvSpPr>
          <p:nvPr>
            <p:ph sz="half" idx="2"/>
          </p:nvPr>
        </p:nvSpPr>
        <p:spPr>
          <a:xfrm>
            <a:off x="6172200" y="1371601"/>
            <a:ext cx="4038600" cy="4754563"/>
          </a:xfrm>
        </p:spPr>
        <p:txBody>
          <a:bodyPr>
            <a:noAutofit/>
          </a:bodyPr>
          <a:lstStyle/>
          <a:p>
            <a:pPr rtl="1" algn="r">
              <a:buFont typeface="Wingdings" pitchFamily="2" charset="2"/>
              <a:buChar char="§"/>
            </a:pPr>
            <a:r>
              <a:rPr lang="en-US" dirty="0">
                <a:latin typeface="Times New Roman" pitchFamily="18" charset="0"/>
                <a:cs typeface="Times New Roman" pitchFamily="18" charset="0"/>
              </a:rPr>
              <a:t>إذا جعلت نفسك </a:t>
            </a:r>
            <a:r>
              <a:rPr lang="en-US" dirty="0" smtClean="0">
                <a:latin typeface="Times New Roman" pitchFamily="18" charset="0"/>
                <a:cs typeface="Times New Roman" pitchFamily="18" charset="0"/>
              </a:rPr>
              <a:t>مريض لك </a:t>
            </a:r>
            <a:r>
              <a:rPr lang="en-US" dirty="0">
                <a:latin typeface="Times New Roman" pitchFamily="18" charset="0"/>
                <a:cs typeface="Times New Roman" pitchFamily="18" charset="0"/>
              </a:rPr>
              <a:t>يمكن حمض المعدة </a:t>
            </a:r>
            <a:r>
              <a:rPr lang="en-US" dirty="0" smtClean="0">
                <a:latin typeface="Times New Roman" pitchFamily="18" charset="0"/>
                <a:cs typeface="Times New Roman" pitchFamily="18" charset="0"/>
              </a:rPr>
              <a:t>تضر بك </a:t>
            </a:r>
            <a:r>
              <a:rPr lang="en-US" dirty="0">
                <a:latin typeface="Times New Roman" pitchFamily="18" charset="0"/>
                <a:cs typeface="Times New Roman" pitchFamily="18" charset="0"/>
              </a:rPr>
              <a:t>الأسنان ويمكنك الحصول عليها </a:t>
            </a:r>
            <a:r>
              <a:rPr lang="en-US" dirty="0" smtClean="0">
                <a:latin typeface="Times New Roman" pitchFamily="18" charset="0"/>
                <a:cs typeface="Times New Roman" pitchFamily="18" charset="0"/>
              </a:rPr>
              <a:t>التهاب الحلق</a:t>
            </a:r>
            <a:r>
              <a:rPr lang="ar-SA" dirty="0" smtClean="0">
                <a:latin typeface="Times New Roman" pitchFamily="18" charset="0"/>
                <a:cs typeface="Times New Roman" pitchFamily="18" charset="0"/>
              </a:rPr>
              <a:t> التهاب الحلق</a:t>
            </a:r>
            <a:endParaRPr lang="en-US" dirty="0">
              <a:latin typeface="Times New Roman" pitchFamily="18" charset="0"/>
              <a:cs typeface="Times New Roman" pitchFamily="18" charset="0"/>
            </a:endParaRPr>
          </a:p>
          <a:p>
            <a:pPr rtl="1" algn="r">
              <a:buFont typeface="Wingdings" pitchFamily="2" charset="2"/>
              <a:buChar char="§"/>
            </a:pPr>
            <a:r>
              <a:rPr lang="en-US" dirty="0" smtClean="0">
                <a:latin typeface="Times New Roman" pitchFamily="18" charset="0"/>
                <a:cs typeface="Times New Roman" pitchFamily="18" charset="0"/>
              </a:rPr>
              <a:t>إذا </a:t>
            </a:r>
            <a:r>
              <a:rPr lang="en-US" dirty="0">
                <a:latin typeface="Times New Roman" pitchFamily="18" charset="0"/>
                <a:cs typeface="Times New Roman" pitchFamily="18" charset="0"/>
              </a:rPr>
              <a:t>كنت تستخدم أدوية مسهلة ، أنت </a:t>
            </a:r>
            <a:r>
              <a:rPr lang="en-US" dirty="0" smtClean="0">
                <a:latin typeface="Times New Roman" pitchFamily="18" charset="0"/>
                <a:cs typeface="Times New Roman" pitchFamily="18" charset="0"/>
              </a:rPr>
              <a:t>يمكن أن تتطور </a:t>
            </a:r>
            <a:r>
              <a:rPr lang="en-US" dirty="0">
                <a:latin typeface="Times New Roman" pitchFamily="18" charset="0"/>
                <a:cs typeface="Times New Roman" pitchFamily="18" charset="0"/>
              </a:rPr>
              <a:t>القولون العصبي </a:t>
            </a:r>
            <a:r>
              <a:rPr lang="en-US" dirty="0" smtClean="0">
                <a:latin typeface="Times New Roman" pitchFamily="18" charset="0"/>
                <a:cs typeface="Times New Roman" pitchFamily="18" charset="0"/>
              </a:rPr>
              <a:t>متلازمة (القولون العصبي</a:t>
            </a:r>
            <a:r>
              <a:rPr lang="en-US" dirty="0">
                <a:latin typeface="Times New Roman" pitchFamily="18" charset="0"/>
                <a:cs typeface="Times New Roman" pitchFamily="18" charset="0"/>
              </a:rPr>
              <a:t>) ، امتدت </a:t>
            </a:r>
            <a:r>
              <a:rPr lang="en-US" dirty="0" smtClean="0">
                <a:latin typeface="Times New Roman" pitchFamily="18" charset="0"/>
                <a:cs typeface="Times New Roman" pitchFamily="18" charset="0"/>
              </a:rPr>
              <a:t>القولون</a:t>
            </a:r>
            <a:r>
              <a:rPr lang="ar-SA" dirty="0" smtClean="0">
                <a:latin typeface="Times New Roman" pitchFamily="18" charset="0"/>
                <a:cs typeface="Times New Roman" pitchFamily="18" charset="0"/>
              </a:rPr>
              <a:t> القولون </a:t>
            </a:r>
            <a:r>
              <a:rPr lang="en-US" dirty="0" smtClean="0">
                <a:latin typeface="Times New Roman" pitchFamily="18" charset="0"/>
                <a:cs typeface="Times New Roman" pitchFamily="18" charset="0"/>
              </a:rPr>
              <a:t>، إمساك</a:t>
            </a:r>
            <a:r>
              <a:rPr lang="ar-SA" dirty="0" smtClean="0">
                <a:latin typeface="Times New Roman" pitchFamily="18" charset="0"/>
                <a:cs typeface="Times New Roman" pitchFamily="18" charset="0"/>
              </a:rPr>
              <a:t> الأمساك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وأمراض القلب.</a:t>
            </a:r>
          </a:p>
        </p:txBody>
      </p:sp>
    </p:spTree>
    <p:extLst>
      <p:ext uri="{BB962C8B-B14F-4D97-AF65-F5344CB8AC3E}">
        <p14:creationId xmlns:p14="http://schemas.microsoft.com/office/powerpoint/2010/main" val="3691277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pPr rtl="1" algn="r">
              <a:buFont typeface="Wingdings" pitchFamily="2" charset="2"/>
              <a:buChar char="q"/>
            </a:pPr>
            <a:r>
              <a:rPr lang="en-US" dirty="0">
                <a:latin typeface="Times New Roman" pitchFamily="18" charset="0"/>
                <a:cs typeface="Times New Roman" pitchFamily="18" charset="0"/>
              </a:rPr>
              <a:t>نظرًا لأن وزنك عادةً ما يظل كما هو تقريبًا ، فمن غير المرجح أن يلاحظ الأشخاص المرض أو يقدمون المساعدة دون أن تطلب ذلك. هذا يمكن أن يجعل من الصعب الحصول على الدعم حتى عندما تشعر أنك مستعد لمحاولة التحسن.</a:t>
            </a:r>
          </a:p>
        </p:txBody>
      </p:sp>
    </p:spTree>
    <p:extLst>
      <p:ext uri="{BB962C8B-B14F-4D97-AF65-F5344CB8AC3E}">
        <p14:creationId xmlns:p14="http://schemas.microsoft.com/office/powerpoint/2010/main" val="27608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283234" y="1593669"/>
            <a:ext cx="5538652" cy="4532495"/>
          </a:xfrm>
        </p:spPr>
        <p:txBody>
          <a:bodyPr>
            <a:normAutofit/>
          </a:bodyPr>
          <a:lstStyle/>
          <a:p>
            <a:pPr algn="ctr" rtl="1">
              <a:buNone/>
            </a:pPr>
            <a:r>
              <a:rPr lang="en-US" sz="4400" b="1" dirty="0" smtClean="0">
                <a:latin typeface="Times New Roman" pitchFamily="18" charset="0"/>
                <a:cs typeface="Times New Roman" pitchFamily="18" charset="0"/>
              </a:rPr>
              <a:t>اضطراب الشراهة عند تناول الطعام</a:t>
            </a:r>
            <a:endParaRPr lang="ar-JO" sz="4400" b="1" dirty="0" smtClean="0">
              <a:latin typeface="Times New Roman" pitchFamily="18" charset="0"/>
              <a:cs typeface="Times New Roman" pitchFamily="18" charset="0"/>
            </a:endParaRPr>
          </a:p>
          <a:p>
            <a:pPr rtl="1" algn="r">
              <a:buNone/>
            </a:pPr>
            <a:endParaRPr lang="ar-JO" sz="4400" b="1" dirty="0">
              <a:latin typeface="Times New Roman" pitchFamily="18" charset="0"/>
              <a:cs typeface="Times New Roman" pitchFamily="18" charset="0"/>
            </a:endParaRPr>
          </a:p>
          <a:p>
            <a:pPr algn="ctr" rtl="1">
              <a:buNone/>
            </a:pPr>
            <a:r>
              <a:rPr lang="ar-JO" sz="4400" b="1" dirty="0" smtClean="0">
                <a:latin typeface="Times New Roman" pitchFamily="18" charset="0"/>
                <a:cs typeface="Times New Roman" pitchFamily="18" charset="0"/>
              </a:rPr>
              <a:t>اضطراب الشراهة في الأكل</a:t>
            </a:r>
            <a:endParaRPr lang="en-US" sz="4400" dirty="0"/>
          </a:p>
        </p:txBody>
      </p:sp>
      <p:pic>
        <p:nvPicPr>
          <p:cNvPr id="43010" name="Picture 2" descr="نتيجة بحث الصور عن ‪Binge eating disorder‬‏"/>
          <p:cNvPicPr>
            <a:picLocks noChangeAspect="1" noChangeArrowheads="1"/>
          </p:cNvPicPr>
          <p:nvPr/>
        </p:nvPicPr>
        <p:blipFill>
          <a:blip r:embed="rId2"/>
          <a:srcRect/>
          <a:stretch>
            <a:fillRect/>
          </a:stretch>
        </p:blipFill>
        <p:spPr bwMode="auto">
          <a:xfrm>
            <a:off x="724988" y="563564"/>
            <a:ext cx="5029200" cy="5562600"/>
          </a:xfrm>
          <a:prstGeom prst="rect">
            <a:avLst/>
          </a:prstGeom>
          <a:noFill/>
        </p:spPr>
      </p:pic>
    </p:spTree>
    <p:extLst>
      <p:ext uri="{BB962C8B-B14F-4D97-AF65-F5344CB8AC3E}">
        <p14:creationId xmlns:p14="http://schemas.microsoft.com/office/powerpoint/2010/main" val="2379059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lgn="r"/>
            <a:r>
              <a:rPr lang="en-US" sz="3600" b="1" dirty="0">
                <a:latin typeface="Times New Roman" pitchFamily="18" charset="0"/>
                <a:cs typeface="Times New Roman" pitchFamily="18" charset="0"/>
              </a:rPr>
              <a:t>اضطراب الشراهة عند تناول الطعام</a:t>
            </a: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a:xfrm>
            <a:off x="574766" y="1752601"/>
            <a:ext cx="9636034" cy="4373563"/>
          </a:xfrm>
        </p:spPr>
        <p:txBody>
          <a:bodyPr>
            <a:normAutofit/>
          </a:bodyPr>
          <a:lstStyle/>
          <a:p>
            <a:pPr rtl="1" algn="r">
              <a:buFont typeface="Wingdings" pitchFamily="2" charset="2"/>
              <a:buChar char="q"/>
            </a:pPr>
            <a:r>
              <a:rPr lang="en-US" dirty="0">
                <a:latin typeface="Times New Roman" pitchFamily="18" charset="0"/>
                <a:cs typeface="Times New Roman" pitchFamily="18" charset="0"/>
              </a:rPr>
              <a:t>يعني اضطراب الأكل بنهم أنك قد تشعر أنك لا تستطيع منع نفسك من الأكل ، حتى لو كنت ترغب في ذلك. يوصف هذا أحيانًا بأنه إدمان الطعام أو الأكل القهري. إذا كنت تعاني من اضطراب الأكل بنهم ، فربما تكون قد أصبحت تعتمد على الطعام للحصول على الدعم العاطفي ، أو تستخدم الطعام لإخفاء المشاعر الصعبة.</a:t>
            </a:r>
          </a:p>
        </p:txBody>
      </p:sp>
    </p:spTree>
    <p:extLst>
      <p:ext uri="{BB962C8B-B14F-4D97-AF65-F5344CB8AC3E}">
        <p14:creationId xmlns:p14="http://schemas.microsoft.com/office/powerpoint/2010/main" val="1074540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274638"/>
            <a:ext cx="9649097" cy="944562"/>
          </a:xfrm>
        </p:spPr>
        <p:txBody>
          <a:bodyPr>
            <a:normAutofit/>
          </a:bodyPr>
          <a:lstStyle/>
          <a:p>
            <a:pPr algn="r" rtl="1"/>
            <a:r>
              <a:rPr lang="en-US" sz="3600" b="1" dirty="0">
                <a:latin typeface="Times New Roman" pitchFamily="18" charset="0"/>
                <a:cs typeface="Times New Roman" pitchFamily="18" charset="0"/>
              </a:rPr>
              <a:t>كيف قد تشعر:</a:t>
            </a:r>
          </a:p>
        </p:txBody>
      </p:sp>
      <p:sp>
        <p:nvSpPr>
          <p:cNvPr id="3" name="Content Placeholder 2"/>
          <p:cNvSpPr>
            <a:spLocks noGrp="1"/>
          </p:cNvSpPr>
          <p:nvPr>
            <p:ph idx="1"/>
          </p:nvPr>
        </p:nvSpPr>
        <p:spPr>
          <a:xfrm>
            <a:off x="444137" y="1676400"/>
            <a:ext cx="9766663" cy="4800600"/>
          </a:xfrm>
        </p:spPr>
        <p:txBody>
          <a:bodyPr>
            <a:normAutofit/>
          </a:bodyPr>
          <a:lstStyle/>
          <a:p>
            <a:pPr rtl="1" algn="r">
              <a:buFont typeface="Wingdings" pitchFamily="2" charset="2"/>
              <a:buChar char="§"/>
            </a:pPr>
            <a:r>
              <a:rPr lang="en-US" dirty="0">
                <a:latin typeface="Times New Roman" pitchFamily="18" charset="0"/>
                <a:cs typeface="Times New Roman" pitchFamily="18" charset="0"/>
              </a:rPr>
              <a:t>خارج السيطرة</a:t>
            </a:r>
          </a:p>
          <a:p>
            <a:pPr rtl="1" algn="r">
              <a:buFont typeface="Wingdings" pitchFamily="2" charset="2"/>
              <a:buChar char="§"/>
            </a:pPr>
            <a:r>
              <a:rPr lang="en-US" dirty="0" smtClean="0">
                <a:latin typeface="Times New Roman" pitchFamily="18" charset="0"/>
                <a:cs typeface="Times New Roman" pitchFamily="18" charset="0"/>
              </a:rPr>
              <a:t>محرج </a:t>
            </a:r>
            <a:r>
              <a:rPr lang="en-US" dirty="0">
                <a:latin typeface="Times New Roman" pitchFamily="18" charset="0"/>
                <a:cs typeface="Times New Roman" pitchFamily="18" charset="0"/>
              </a:rPr>
              <a:t>أو تخجل</a:t>
            </a:r>
          </a:p>
          <a:p>
            <a:pPr rtl="1" algn="r">
              <a:buFont typeface="Wingdings" pitchFamily="2" charset="2"/>
              <a:buChar char="§"/>
            </a:pPr>
            <a:r>
              <a:rPr lang="en-US" dirty="0" smtClean="0">
                <a:latin typeface="Times New Roman" pitchFamily="18" charset="0"/>
                <a:cs typeface="Times New Roman" pitchFamily="18" charset="0"/>
              </a:rPr>
              <a:t>وحيد </a:t>
            </a:r>
            <a:r>
              <a:rPr lang="en-US" dirty="0">
                <a:latin typeface="Times New Roman" pitchFamily="18" charset="0"/>
                <a:cs typeface="Times New Roman" pitchFamily="18" charset="0"/>
              </a:rPr>
              <a:t>وفارغة</a:t>
            </a:r>
          </a:p>
          <a:p>
            <a:pPr rtl="1" algn="r">
              <a:buFont typeface="Wingdings" pitchFamily="2" charset="2"/>
              <a:buChar char="§"/>
            </a:pPr>
            <a:r>
              <a:rPr lang="en-US" dirty="0" smtClean="0">
                <a:latin typeface="Times New Roman" pitchFamily="18" charset="0"/>
                <a:cs typeface="Times New Roman" pitchFamily="18" charset="0"/>
              </a:rPr>
              <a:t>جدا </a:t>
            </a:r>
            <a:r>
              <a:rPr lang="en-US" dirty="0">
                <a:latin typeface="Times New Roman" pitchFamily="18" charset="0"/>
                <a:cs typeface="Times New Roman" pitchFamily="18" charset="0"/>
              </a:rPr>
              <a:t>منخفضة ، حتى لا قيمة لها</a:t>
            </a:r>
          </a:p>
          <a:p>
            <a:pPr rtl="1" algn="r">
              <a:buFont typeface="Wingdings" pitchFamily="2" charset="2"/>
              <a:buChar char="§"/>
            </a:pPr>
            <a:r>
              <a:rPr lang="en-US" dirty="0" smtClean="0">
                <a:latin typeface="Times New Roman" pitchFamily="18" charset="0"/>
                <a:cs typeface="Times New Roman" pitchFamily="18" charset="0"/>
              </a:rPr>
              <a:t>تعيس </a:t>
            </a:r>
            <a:r>
              <a:rPr lang="en-US" dirty="0">
                <a:latin typeface="Times New Roman" pitchFamily="18" charset="0"/>
                <a:cs typeface="Times New Roman" pitchFamily="18" charset="0"/>
              </a:rPr>
              <a:t>حول </a:t>
            </a:r>
            <a:r>
              <a:rPr lang="en-US" dirty="0" smtClean="0">
                <a:latin typeface="Times New Roman" pitchFamily="18" charset="0"/>
                <a:cs typeface="Times New Roman" pitchFamily="18" charset="0"/>
              </a:rPr>
              <a:t>جسمك</a:t>
            </a:r>
            <a:r>
              <a:rPr lang="en-US" dirty="0">
                <a:latin typeface="Times New Roman" pitchFamily="18" charset="0"/>
                <a:cs typeface="Times New Roman" pitchFamily="18" charset="0"/>
              </a:rPr>
              <a:t>، خاصة إذا </a:t>
            </a:r>
            <a:r>
              <a:rPr lang="en-US" dirty="0" smtClean="0">
                <a:latin typeface="Times New Roman" pitchFamily="18" charset="0"/>
                <a:cs typeface="Times New Roman" pitchFamily="18" charset="0"/>
              </a:rPr>
              <a:t>أنت </a:t>
            </a:r>
            <a:r>
              <a:rPr lang="en-US" dirty="0">
                <a:latin typeface="Times New Roman" pitchFamily="18" charset="0"/>
                <a:cs typeface="Times New Roman" pitchFamily="18" charset="0"/>
              </a:rPr>
              <a:t>زيادة الوزن</a:t>
            </a:r>
          </a:p>
          <a:p>
            <a:pPr rtl="1" algn="r">
              <a:buFont typeface="Wingdings" pitchFamily="2" charset="2"/>
              <a:buChar char="§"/>
            </a:pPr>
            <a:r>
              <a:rPr lang="en-US" dirty="0" smtClean="0">
                <a:latin typeface="Times New Roman" pitchFamily="18" charset="0"/>
                <a:cs typeface="Times New Roman" pitchFamily="18" charset="0"/>
              </a:rPr>
              <a:t>مضغوط </a:t>
            </a:r>
            <a:r>
              <a:rPr lang="en-US" dirty="0">
                <a:latin typeface="Times New Roman" pitchFamily="18" charset="0"/>
                <a:cs typeface="Times New Roman" pitchFamily="18" charset="0"/>
              </a:rPr>
              <a:t>أو القلق.</a:t>
            </a:r>
          </a:p>
        </p:txBody>
      </p:sp>
    </p:spTree>
    <p:extLst>
      <p:ext uri="{BB962C8B-B14F-4D97-AF65-F5344CB8AC3E}">
        <p14:creationId xmlns:p14="http://schemas.microsoft.com/office/powerpoint/2010/main" val="706354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9753600" cy="792162"/>
          </a:xfrm>
        </p:spPr>
        <p:txBody>
          <a:bodyPr>
            <a:normAutofit/>
          </a:bodyPr>
          <a:lstStyle/>
          <a:p>
            <a:pPr algn="r" rtl="1"/>
            <a:r>
              <a:rPr lang="en-US" sz="3600" b="1" dirty="0">
                <a:latin typeface="Times New Roman" pitchFamily="18" charset="0"/>
                <a:cs typeface="Times New Roman" pitchFamily="18" charset="0"/>
              </a:rPr>
              <a:t>ماذا يمكنك أن تفعل:</a:t>
            </a:r>
          </a:p>
        </p:txBody>
      </p:sp>
      <p:sp>
        <p:nvSpPr>
          <p:cNvPr id="5" name="Content Placeholder 4"/>
          <p:cNvSpPr>
            <a:spLocks noGrp="1"/>
          </p:cNvSpPr>
          <p:nvPr>
            <p:ph sz="half" idx="1"/>
          </p:nvPr>
        </p:nvSpPr>
        <p:spPr>
          <a:xfrm>
            <a:off x="457200" y="1219200"/>
            <a:ext cx="5562600" cy="5410200"/>
          </a:xfrm>
        </p:spPr>
        <p:txBody>
          <a:bodyPr>
            <a:noAutofit/>
          </a:bodyPr>
          <a:lstStyle/>
          <a:p>
            <a:pPr rtl="1" algn="r">
              <a:buFont typeface="Wingdings" pitchFamily="2" charset="2"/>
              <a:buChar char="§"/>
            </a:pPr>
            <a:r>
              <a:rPr lang="en-US" dirty="0">
                <a:latin typeface="Times New Roman" pitchFamily="18" charset="0"/>
                <a:cs typeface="Times New Roman" pitchFamily="18" charset="0"/>
              </a:rPr>
              <a:t>تلتقط من الطعام طوال اليوم ، أو </a:t>
            </a:r>
            <a:r>
              <a:rPr lang="en-US" dirty="0" smtClean="0">
                <a:latin typeface="Times New Roman" pitchFamily="18" charset="0"/>
                <a:cs typeface="Times New Roman" pitchFamily="18" charset="0"/>
              </a:rPr>
              <a:t>أكل كبير </a:t>
            </a:r>
            <a:r>
              <a:rPr lang="en-US" dirty="0">
                <a:latin typeface="Times New Roman" pitchFamily="18" charset="0"/>
                <a:cs typeface="Times New Roman" pitchFamily="18" charset="0"/>
              </a:rPr>
              <a:t>المبالغ في </a:t>
            </a:r>
            <a:r>
              <a:rPr lang="en-US" dirty="0" smtClean="0">
                <a:latin typeface="Times New Roman" pitchFamily="18" charset="0"/>
                <a:cs typeface="Times New Roman" pitchFamily="18" charset="0"/>
              </a:rPr>
              <a:t>مرة واحدة (الشراهة</a:t>
            </a:r>
            <a:r>
              <a:rPr lang="en-US" dirty="0">
                <a:latin typeface="Times New Roman" pitchFamily="18" charset="0"/>
                <a:cs typeface="Times New Roman" pitchFamily="18" charset="0"/>
              </a:rPr>
              <a:t>)</a:t>
            </a:r>
          </a:p>
          <a:p>
            <a:pPr rtl="1" algn="r">
              <a:buFont typeface="Wingdings" pitchFamily="2" charset="2"/>
              <a:buChar char="§"/>
            </a:pPr>
            <a:r>
              <a:rPr lang="en-US" dirty="0" smtClean="0">
                <a:latin typeface="Times New Roman" pitchFamily="18" charset="0"/>
                <a:cs typeface="Times New Roman" pitchFamily="18" charset="0"/>
              </a:rPr>
              <a:t>يأكل </a:t>
            </a:r>
            <a:r>
              <a:rPr lang="en-US" dirty="0">
                <a:latin typeface="Times New Roman" pitchFamily="18" charset="0"/>
                <a:cs typeface="Times New Roman" pitchFamily="18" charset="0"/>
              </a:rPr>
              <a:t>حقا بدون </a:t>
            </a:r>
            <a:r>
              <a:rPr lang="en-US" dirty="0" smtClean="0">
                <a:latin typeface="Times New Roman" pitchFamily="18" charset="0"/>
                <a:cs typeface="Times New Roman" pitchFamily="18" charset="0"/>
              </a:rPr>
              <a:t>التفكير </a:t>
            </a:r>
            <a:r>
              <a:rPr lang="en-US" dirty="0">
                <a:latin typeface="Times New Roman" pitchFamily="18" charset="0"/>
                <a:cs typeface="Times New Roman" pitchFamily="18" charset="0"/>
              </a:rPr>
              <a:t>عليه ، مثل بواسطة </a:t>
            </a:r>
            <a:r>
              <a:rPr lang="en-US" dirty="0" smtClean="0">
                <a:latin typeface="Times New Roman" pitchFamily="18" charset="0"/>
                <a:cs typeface="Times New Roman" pitchFamily="18" charset="0"/>
              </a:rPr>
              <a:t>الأكل بانتظام </a:t>
            </a:r>
            <a:r>
              <a:rPr lang="en-US" dirty="0">
                <a:latin typeface="Times New Roman" pitchFamily="18" charset="0"/>
                <a:cs typeface="Times New Roman" pitchFamily="18" charset="0"/>
              </a:rPr>
              <a:t>كميات كبيرة من </a:t>
            </a:r>
            <a:r>
              <a:rPr lang="en-US" dirty="0" smtClean="0">
                <a:latin typeface="Times New Roman" pitchFamily="18" charset="0"/>
                <a:cs typeface="Times New Roman" pitchFamily="18" charset="0"/>
              </a:rPr>
              <a:t>الوجبات الخفيفة </a:t>
            </a:r>
            <a:r>
              <a:rPr lang="en-US" dirty="0">
                <a:latin typeface="Times New Roman" pitchFamily="18" charset="0"/>
                <a:cs typeface="Times New Roman" pitchFamily="18" charset="0"/>
              </a:rPr>
              <a:t>أثناء مشاهدة </a:t>
            </a:r>
            <a:r>
              <a:rPr lang="en-US" dirty="0" smtClean="0">
                <a:latin typeface="Times New Roman" pitchFamily="18" charset="0"/>
                <a:cs typeface="Times New Roman" pitchFamily="18" charset="0"/>
              </a:rPr>
              <a:t>التلفاز أو القراءة</a:t>
            </a:r>
          </a:p>
          <a:p>
            <a:pPr rtl="1" algn="r">
              <a:buFont typeface="Wingdings" pitchFamily="2" charset="2"/>
              <a:buChar char="§"/>
            </a:pPr>
            <a:r>
              <a:rPr lang="en-US" dirty="0" smtClean="0">
                <a:latin typeface="Times New Roman" pitchFamily="18" charset="0"/>
                <a:cs typeface="Times New Roman" pitchFamily="18" charset="0"/>
              </a:rPr>
              <a:t>يخفي </a:t>
            </a:r>
            <a:r>
              <a:rPr lang="en-US" dirty="0">
                <a:latin typeface="Times New Roman" pitchFamily="18" charset="0"/>
                <a:cs typeface="Times New Roman" pitchFamily="18" charset="0"/>
              </a:rPr>
              <a:t>كم تأكل</a:t>
            </a:r>
          </a:p>
        </p:txBody>
      </p:sp>
      <p:sp>
        <p:nvSpPr>
          <p:cNvPr id="6" name="Content Placeholder 5"/>
          <p:cNvSpPr>
            <a:spLocks noGrp="1"/>
          </p:cNvSpPr>
          <p:nvPr>
            <p:ph sz="half" idx="2"/>
          </p:nvPr>
        </p:nvSpPr>
        <p:spPr>
          <a:xfrm>
            <a:off x="6172200" y="1219200"/>
            <a:ext cx="5688874" cy="5410200"/>
          </a:xfrm>
        </p:spPr>
        <p:txBody>
          <a:bodyPr>
            <a:noAutofit/>
          </a:bodyPr>
          <a:lstStyle/>
          <a:p>
            <a:pPr rtl="1" algn="r">
              <a:buFont typeface="Wingdings" pitchFamily="2" charset="2"/>
              <a:buChar char="§"/>
            </a:pPr>
            <a:r>
              <a:rPr lang="en-US" sz="2600" dirty="0">
                <a:latin typeface="Times New Roman" pitchFamily="18" charset="0"/>
                <a:cs typeface="Times New Roman" pitchFamily="18" charset="0"/>
              </a:rPr>
              <a:t>تناول الأطعمة غير الصحية بانتظام ، مثل الأطعمة التي تحتوي على نسبة عالية من السكر أو الدهون أو الملح</a:t>
            </a:r>
          </a:p>
          <a:p>
            <a:pPr rtl="1" algn="r">
              <a:buFont typeface="Wingdings" pitchFamily="2" charset="2"/>
              <a:buChar char="§"/>
            </a:pPr>
            <a:r>
              <a:rPr lang="en-US" sz="2600" dirty="0">
                <a:latin typeface="Times New Roman" pitchFamily="18" charset="0"/>
                <a:cs typeface="Times New Roman" pitchFamily="18" charset="0"/>
              </a:rPr>
              <a:t>أكل حتى رسوم ممتلئة أو مريضة بشكل غير مريح</a:t>
            </a:r>
          </a:p>
          <a:p>
            <a:pPr rtl="1" algn="r">
              <a:buFont typeface="Wingdings" pitchFamily="2" charset="2"/>
              <a:buChar char="§"/>
            </a:pPr>
            <a:r>
              <a:rPr lang="en-US" sz="2600" dirty="0">
                <a:latin typeface="Times New Roman" pitchFamily="18" charset="0"/>
                <a:cs typeface="Times New Roman" pitchFamily="18" charset="0"/>
              </a:rPr>
              <a:t>حاول اتباع نظام غذائي ، ولكن تجد صعوبة </a:t>
            </a:r>
            <a:r>
              <a:rPr lang="en-US" sz="2600" dirty="0" smtClean="0">
                <a:latin typeface="Times New Roman" pitchFamily="18" charset="0"/>
                <a:cs typeface="Times New Roman" pitchFamily="18" charset="0"/>
              </a:rPr>
              <a:t>ل</a:t>
            </a:r>
            <a:r>
              <a:rPr lang="ar-JO"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عصا </a:t>
            </a:r>
            <a:r>
              <a:rPr lang="en-US" sz="2600" dirty="0">
                <a:latin typeface="Times New Roman" pitchFamily="18" charset="0"/>
                <a:cs typeface="Times New Roman" pitchFamily="18" charset="0"/>
              </a:rPr>
              <a:t>إليها</a:t>
            </a:r>
          </a:p>
          <a:p>
            <a:pPr rtl="1" algn="r">
              <a:buFont typeface="Wingdings" pitchFamily="2" charset="2"/>
              <a:buChar char="§"/>
            </a:pPr>
            <a:r>
              <a:rPr lang="en-US" sz="2600" dirty="0">
                <a:latin typeface="Times New Roman" pitchFamily="18" charset="0"/>
                <a:cs typeface="Times New Roman" pitchFamily="18" charset="0"/>
              </a:rPr>
              <a:t>تناول الطعام من أجل الراحة عندما تشعر بالتوتر أو الانزعاج أو التعاسة.</a:t>
            </a:r>
          </a:p>
        </p:txBody>
      </p:sp>
    </p:spTree>
    <p:extLst>
      <p:ext uri="{BB962C8B-B14F-4D97-AF65-F5344CB8AC3E}">
        <p14:creationId xmlns:p14="http://schemas.microsoft.com/office/powerpoint/2010/main" val="208071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209801"/>
            <a:ext cx="8229600" cy="3916363"/>
          </a:xfrm>
        </p:spPr>
        <p:txBody>
          <a:bodyPr/>
          <a:lstStyle/>
          <a:p>
            <a:pPr algn="ctr" rtl="1">
              <a:buNone/>
            </a:pPr>
            <a:r>
              <a:rPr lang="en-US" b="1" dirty="0">
                <a:latin typeface="Times New Roman" pitchFamily="18" charset="0"/>
                <a:cs typeface="Times New Roman" pitchFamily="18" charset="0"/>
              </a:rPr>
              <a:t>ما الفرق بين مشكلة الأكل و </a:t>
            </a:r>
            <a:r>
              <a:rPr lang="en-US" b="1" dirty="0" smtClean="0">
                <a:latin typeface="Times New Roman" pitchFamily="18" charset="0"/>
                <a:cs typeface="Times New Roman" pitchFamily="18" charset="0"/>
              </a:rPr>
              <a:t>أكل </a:t>
            </a:r>
            <a:r>
              <a:rPr lang="en-US" b="1" dirty="0">
                <a:latin typeface="Times New Roman" pitchFamily="18" charset="0"/>
                <a:cs typeface="Times New Roman" pitchFamily="18" charset="0"/>
              </a:rPr>
              <a:t>اضطراب؟</a:t>
            </a:r>
          </a:p>
        </p:txBody>
      </p:sp>
    </p:spTree>
    <p:extLst>
      <p:ext uri="{BB962C8B-B14F-4D97-AF65-F5344CB8AC3E}">
        <p14:creationId xmlns:p14="http://schemas.microsoft.com/office/powerpoint/2010/main" val="482397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445" y="392204"/>
            <a:ext cx="9910355" cy="715962"/>
          </a:xfrm>
        </p:spPr>
        <p:txBody>
          <a:bodyPr>
            <a:normAutofit/>
          </a:bodyPr>
          <a:lstStyle/>
          <a:p>
            <a:pPr algn="r" rtl="1"/>
            <a:r>
              <a:rPr lang="en-US" sz="3600" b="1" dirty="0">
                <a:latin typeface="Times New Roman" pitchFamily="18" charset="0"/>
                <a:cs typeface="Times New Roman" pitchFamily="18" charset="0"/>
              </a:rPr>
              <a:t>ماذا قد يحدث لجسمك:</a:t>
            </a:r>
          </a:p>
        </p:txBody>
      </p:sp>
      <p:sp>
        <p:nvSpPr>
          <p:cNvPr id="3" name="Content Placeholder 2"/>
          <p:cNvSpPr>
            <a:spLocks noGrp="1"/>
          </p:cNvSpPr>
          <p:nvPr>
            <p:ph idx="1"/>
          </p:nvPr>
        </p:nvSpPr>
        <p:spPr>
          <a:xfrm>
            <a:off x="300445" y="1524001"/>
            <a:ext cx="11534503" cy="4602163"/>
          </a:xfrm>
        </p:spPr>
        <p:txBody>
          <a:bodyPr>
            <a:normAutofit/>
          </a:bodyPr>
          <a:lstStyle/>
          <a:p>
            <a:pPr rtl="1" algn="r">
              <a:buFont typeface="Wingdings" pitchFamily="2" charset="2"/>
              <a:buChar char="§"/>
            </a:pPr>
            <a:r>
              <a:rPr lang="en-US" dirty="0">
                <a:latin typeface="Times New Roman" pitchFamily="18" charset="0"/>
                <a:cs typeface="Times New Roman" pitchFamily="18" charset="0"/>
              </a:rPr>
              <a:t>زيادة الوزن</a:t>
            </a:r>
          </a:p>
          <a:p>
            <a:pPr rtl="1" algn="r">
              <a:buFont typeface="Wingdings" pitchFamily="2" charset="2"/>
              <a:buChar char="§"/>
            </a:pPr>
            <a:r>
              <a:rPr lang="en-US" dirty="0">
                <a:latin typeface="Times New Roman" pitchFamily="18" charset="0"/>
                <a:cs typeface="Times New Roman" pitchFamily="18" charset="0"/>
              </a:rPr>
              <a:t>المشاكل الصحية المرتبطة بزيادة الوزن ، مثل السكري وارتفاع ضغط الدم أو آلام المفاصل والعضلات</a:t>
            </a:r>
          </a:p>
          <a:p>
            <a:pPr rtl="1" algn="r">
              <a:buFont typeface="Wingdings" pitchFamily="2" charset="2"/>
              <a:buChar char="§"/>
            </a:pPr>
            <a:r>
              <a:rPr lang="en-US" dirty="0">
                <a:latin typeface="Times New Roman" pitchFamily="18" charset="0"/>
                <a:cs typeface="Times New Roman" pitchFamily="18" charset="0"/>
              </a:rPr>
              <a:t>الشعور بالمرض</a:t>
            </a:r>
          </a:p>
          <a:p>
            <a:pPr rtl="1" algn="r">
              <a:buFont typeface="Wingdings" pitchFamily="2" charset="2"/>
              <a:buChar char="§"/>
            </a:pPr>
            <a:r>
              <a:rPr lang="en-US" dirty="0">
                <a:latin typeface="Times New Roman" pitchFamily="18" charset="0"/>
                <a:cs typeface="Times New Roman" pitchFamily="18" charset="0"/>
              </a:rPr>
              <a:t>تعاني من ارتفاع السكر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شعور </a:t>
            </a:r>
            <a:r>
              <a:rPr lang="en-US" dirty="0">
                <a:latin typeface="Times New Roman" pitchFamily="18" charset="0"/>
                <a:cs typeface="Times New Roman" pitchFamily="18" charset="0"/>
              </a:rPr>
              <a:t>متعب جدا)</a:t>
            </a:r>
          </a:p>
          <a:p>
            <a:pPr rtl="1" algn="r">
              <a:buFont typeface="Wingdings" pitchFamily="2" charset="2"/>
              <a:buChar char="§"/>
            </a:pPr>
            <a:r>
              <a:rPr lang="en-US" dirty="0">
                <a:latin typeface="Times New Roman" pitchFamily="18" charset="0"/>
                <a:cs typeface="Times New Roman" pitchFamily="18" charset="0"/>
              </a:rPr>
              <a:t>ضيق التنفس.</a:t>
            </a:r>
          </a:p>
        </p:txBody>
      </p:sp>
    </p:spTree>
    <p:extLst>
      <p:ext uri="{BB962C8B-B14F-4D97-AF65-F5344CB8AC3E}">
        <p14:creationId xmlns:p14="http://schemas.microsoft.com/office/powerpoint/2010/main" val="104119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9662160" cy="792162"/>
          </a:xfrm>
        </p:spPr>
        <p:txBody>
          <a:bodyPr>
            <a:normAutofit/>
          </a:bodyPr>
          <a:lstStyle/>
          <a:p>
            <a:pPr rtl="1" algn="r"/>
            <a:r>
              <a:rPr lang="en-US" sz="3200" b="1" dirty="0">
                <a:latin typeface="Times New Roman" pitchFamily="18" charset="0"/>
                <a:cs typeface="Times New Roman" pitchFamily="18" charset="0"/>
              </a:rPr>
              <a:t>اضطراب الأكل غير محدد بطريقة أخرى (EDNOS)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18011" y="1423850"/>
            <a:ext cx="11508378" cy="5281749"/>
          </a:xfrm>
        </p:spPr>
        <p:txBody>
          <a:bodyPr>
            <a:noAutofit/>
          </a:bodyPr>
          <a:lstStyle/>
          <a:p>
            <a:pPr rtl="1" algn="r">
              <a:buFont typeface="Wingdings" pitchFamily="2" charset="2"/>
              <a:buChar char="q"/>
            </a:pPr>
            <a:r>
              <a:rPr lang="en-US" sz="2400" dirty="0">
                <a:latin typeface="Times New Roman" pitchFamily="18" charset="0"/>
                <a:cs typeface="Times New Roman" pitchFamily="18" charset="0"/>
              </a:rPr>
              <a:t>اضطراب الأكل غير المحدد بطريقة أخرى (EDNOS) هو تشخيص أصبح أكثر شيوعًا. إذا قام طبيبك بتشخيصك بـ EDNOS ، فهذا يعني أنك تستوفي بعض وليس كل معايير اضطراب الأكل مثل الشره المرضي أو فقدان الشهية. على سبيل المثال ، قد تتضور جوعاً ولكنك تقترب مما يعتبر وزنًا صحيًا لعمرك وطولك. أو قد تفرط في تناول الطعام كل شهر ، ولكن ليس بشكل كافٍ لتشخيص الشره المرضي.</a:t>
            </a:r>
          </a:p>
          <a:p>
            <a:pPr rtl="1" algn="r">
              <a:buFont typeface="Wingdings" pitchFamily="2" charset="2"/>
              <a:buChar char="q"/>
            </a:pPr>
            <a:endParaRPr lang="en-US" sz="2400" dirty="0">
              <a:latin typeface="Times New Roman" pitchFamily="18" charset="0"/>
              <a:cs typeface="Times New Roman" pitchFamily="18" charset="0"/>
            </a:endParaRPr>
          </a:p>
          <a:p>
            <a:pPr rtl="1" algn="r">
              <a:buFont typeface="Wingdings" pitchFamily="2" charset="2"/>
              <a:buChar char="q"/>
            </a:pPr>
            <a:r>
              <a:rPr lang="en-US" sz="2400" dirty="0">
                <a:latin typeface="Times New Roman" pitchFamily="18" charset="0"/>
                <a:cs typeface="Times New Roman" pitchFamily="18" charset="0"/>
              </a:rPr>
              <a:t>يمكن أن يكون EDNOS تشخيصًا محيرًا. قد يبدو أنه تم إخبارك بأن مشاكلك ليست خطيرة مثل اضطرابات الأكل الأخرى ، لكن هذا ليس صحيحًا. قد يكون من الصعب التعامل مع أي مشكلة في الأكل ، وقد يكون التأثير على حياتك مرهقًا حقًا.</a:t>
            </a:r>
          </a:p>
        </p:txBody>
      </p:sp>
    </p:spTree>
    <p:extLst>
      <p:ext uri="{BB962C8B-B14F-4D97-AF65-F5344CB8AC3E}">
        <p14:creationId xmlns:p14="http://schemas.microsoft.com/office/powerpoint/2010/main" val="2866814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0"/>
            <a:ext cx="8229600" cy="1600200"/>
          </a:xfrm>
        </p:spPr>
        <p:txBody>
          <a:bodyPr/>
          <a:lstStyle/>
          <a:p>
            <a:pPr rtl="1" algn="r"/>
            <a:r>
              <a:rPr lang="en-US" b="1" dirty="0">
                <a:latin typeface="Times New Roman" pitchFamily="18" charset="0"/>
                <a:cs typeface="Times New Roman" pitchFamily="18" charset="0"/>
              </a:rPr>
              <a:t>ما الذي يسبب الأكل </a:t>
            </a:r>
            <a:r>
              <a:rPr lang="en-US" b="1" dirty="0" smtClean="0">
                <a:latin typeface="Times New Roman" pitchFamily="18" charset="0"/>
                <a:cs typeface="Times New Roman" pitchFamily="18" charset="0"/>
              </a:rPr>
              <a:t>اضطراب</a:t>
            </a:r>
            <a:r>
              <a:rPr lang="en-US" b="1" dirty="0" smtClean="0">
                <a:latin typeface="Times New Roman" pitchFamily="18" charset="0"/>
                <a:cs typeface="Times New Roman" pitchFamily="18" charset="0"/>
              </a:rPr>
              <a:t>س</a:t>
            </a:r>
            <a:r>
              <a:rPr lang="en-US" b="1" dirty="0">
                <a:latin typeface="Times New Roman" pitchFamily="18" charset="0"/>
                <a:cs typeface="Times New Roman" pitchFamily="18" charset="0"/>
              </a:rPr>
              <a:t>؟</a:t>
            </a:r>
          </a:p>
        </p:txBody>
      </p:sp>
    </p:spTree>
    <p:extLst>
      <p:ext uri="{BB962C8B-B14F-4D97-AF65-F5344CB8AC3E}">
        <p14:creationId xmlns:p14="http://schemas.microsoft.com/office/powerpoint/2010/main" val="1150931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9662160" cy="715962"/>
          </a:xfrm>
        </p:spPr>
        <p:txBody>
          <a:bodyPr>
            <a:normAutofit/>
          </a:bodyPr>
          <a:lstStyle/>
          <a:p>
            <a:pPr rtl="1" algn="r"/>
            <a:r>
              <a:rPr lang="en-US" sz="3600" b="1" dirty="0">
                <a:latin typeface="Times New Roman" pitchFamily="18" charset="0"/>
                <a:cs typeface="Times New Roman" pitchFamily="18" charset="0"/>
              </a:rPr>
              <a:t>1) تجارب الحياة الصعبة</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78823" y="1371600"/>
            <a:ext cx="10136777" cy="5257800"/>
          </a:xfrm>
        </p:spPr>
        <p:txBody>
          <a:bodyPr>
            <a:noAutofit/>
          </a:bodyPr>
          <a:lstStyle/>
          <a:p>
            <a:pPr rtl="1" algn="r">
              <a:buFont typeface="Wingdings" pitchFamily="2" charset="2"/>
              <a:buChar char="q"/>
            </a:pPr>
            <a:r>
              <a:rPr lang="en-US" sz="2400" dirty="0">
                <a:latin typeface="Times New Roman" pitchFamily="18" charset="0"/>
                <a:cs typeface="Times New Roman" pitchFamily="18" charset="0"/>
              </a:rPr>
              <a:t>في كثير من الأحيان ، يمكن ربط بداية مشاكل الأكل بحدث مرهق أو صدمة. يمكن أن يعني هذا الاعتداء الجسدي أو العاطفي أو الجنسي ، أو وفاة شخص قريب جدًا منك ، أو مشاكل عائلية خطيرة مثل طلاق والديك. أو قد تكون ضغوطًا خاصة في المدرسة أو العمل ، مثل مواجهة الامتحانات أو التعرض للتنمر.</a:t>
            </a:r>
          </a:p>
          <a:p>
            <a:pPr rtl="1" algn="r">
              <a:buFont typeface="Wingdings" pitchFamily="2" charset="2"/>
              <a:buChar char="q"/>
            </a:pPr>
            <a:endParaRPr lang="en-US" sz="2400" dirty="0">
              <a:latin typeface="Times New Roman" pitchFamily="18" charset="0"/>
              <a:cs typeface="Times New Roman" pitchFamily="18" charset="0"/>
            </a:endParaRPr>
          </a:p>
          <a:p>
            <a:pPr rtl="1" algn="r">
              <a:buFont typeface="Wingdings" pitchFamily="2" charset="2"/>
              <a:buChar char="q"/>
            </a:pPr>
            <a:r>
              <a:rPr lang="en-US" sz="2400" dirty="0">
                <a:latin typeface="Times New Roman" pitchFamily="18" charset="0"/>
                <a:cs typeface="Times New Roman" pitchFamily="18" charset="0"/>
              </a:rPr>
              <a:t>غالبًا ما تتطور مشاكل الأكل في نفس الوقت الذي تمر فيه بتغييرات كبيرة في الحياة مثل البلوغ ، أو الذهاب إلى مدرسة جديدة ، أو ممارسة حياتك الجنسية ، أو مغادرة المنزل لأول مرة. قد لا يفهم الآخرون هذا ، حتى لو كانوا أصدقاء مقربين أو أفراد عائلة ، وقد يبدو أن مشكلة الأكل قد ظهرت فجأة ، دون أي سبب واضح.</a:t>
            </a:r>
          </a:p>
        </p:txBody>
      </p:sp>
    </p:spTree>
    <p:extLst>
      <p:ext uri="{BB962C8B-B14F-4D97-AF65-F5344CB8AC3E}">
        <p14:creationId xmlns:p14="http://schemas.microsoft.com/office/powerpoint/2010/main" val="2448068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274638"/>
            <a:ext cx="9622971" cy="868362"/>
          </a:xfrm>
        </p:spPr>
        <p:txBody>
          <a:bodyPr>
            <a:normAutofit/>
          </a:bodyPr>
          <a:lstStyle/>
          <a:p>
            <a:pPr rtl="1" algn="r"/>
            <a:r>
              <a:rPr lang="en-US" sz="3600" b="1" dirty="0">
                <a:latin typeface="Times New Roman" pitchFamily="18" charset="0"/>
                <a:cs typeface="Times New Roman" pitchFamily="18" charset="0"/>
              </a:rPr>
              <a:t>2) قضايا الأسرة</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74319" y="1219200"/>
            <a:ext cx="11508377" cy="5410200"/>
          </a:xfrm>
        </p:spPr>
        <p:txBody>
          <a:bodyPr>
            <a:noAutofit/>
          </a:bodyPr>
          <a:lstStyle/>
          <a:p>
            <a:pPr rtl="1" algn="r">
              <a:buFont typeface="Wingdings" pitchFamily="2" charset="2"/>
              <a:buChar char="q"/>
            </a:pPr>
            <a:r>
              <a:rPr lang="en-US" sz="2700" dirty="0">
                <a:latin typeface="Times New Roman" pitchFamily="18" charset="0"/>
                <a:cs typeface="Times New Roman" pitchFamily="18" charset="0"/>
              </a:rPr>
              <a:t>غالبًا ما تكون مشكلتك في الأكل سببًا لها أو تتفاقم بسبب تجارب الطفولة. على سبيل المثال ، إذا كان والداك صارمين بشكل خاص ، فربما تكون قد بدأت في استخدام الطعام كوسيلة لاكتساب المزيد من السيطرة على حياتك. قد يكون هناك أشخاص آخرون في عائلتك يتبعون نظامًا غذائيًا أو يفرطون في الأكل أو يعانون من مشكلة في الأكل ، وقد يكون لذلك تأثير عليك أيضًا.</a:t>
            </a:r>
          </a:p>
          <a:p>
            <a:pPr rtl="1" algn="r">
              <a:buFont typeface="Wingdings" pitchFamily="2" charset="2"/>
              <a:buChar char="q"/>
            </a:pPr>
            <a:endParaRPr lang="en-US" sz="2700" dirty="0">
              <a:latin typeface="Times New Roman" pitchFamily="18" charset="0"/>
              <a:cs typeface="Times New Roman" pitchFamily="18" charset="0"/>
            </a:endParaRPr>
          </a:p>
          <a:p>
            <a:pPr rtl="1" algn="r">
              <a:buFont typeface="Wingdings" pitchFamily="2" charset="2"/>
              <a:buChar char="q"/>
            </a:pPr>
            <a:r>
              <a:rPr lang="en-US" sz="2700" dirty="0">
                <a:latin typeface="Times New Roman" pitchFamily="18" charset="0"/>
                <a:cs typeface="Times New Roman" pitchFamily="18" charset="0"/>
              </a:rPr>
              <a:t>قد تجد أن عائلتك قد تجد صعوبة في فهم مشاكل الأكل الخاصة بك. قد يفرض ذلك ضغطًا إضافيًا عليك وفي بعض الحالات يزيد المشكلة سوءًا.</a:t>
            </a:r>
          </a:p>
        </p:txBody>
      </p:sp>
    </p:spTree>
    <p:extLst>
      <p:ext uri="{BB962C8B-B14F-4D97-AF65-F5344CB8AC3E}">
        <p14:creationId xmlns:p14="http://schemas.microsoft.com/office/powerpoint/2010/main" val="3733369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451" y="274638"/>
            <a:ext cx="9701349" cy="587511"/>
          </a:xfrm>
        </p:spPr>
        <p:txBody>
          <a:bodyPr>
            <a:normAutofit/>
          </a:bodyPr>
          <a:lstStyle/>
          <a:p>
            <a:pPr rtl="1" algn="r"/>
            <a:r>
              <a:rPr lang="en-US" sz="3600" b="1" dirty="0">
                <a:latin typeface="Times New Roman" pitchFamily="18" charset="0"/>
                <a:cs typeface="Times New Roman" pitchFamily="18" charset="0"/>
              </a:rPr>
              <a:t>3) سمات الشخصية</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509451" y="1371600"/>
            <a:ext cx="9853749" cy="5181600"/>
          </a:xfrm>
        </p:spPr>
        <p:txBody>
          <a:bodyPr>
            <a:noAutofit/>
          </a:bodyPr>
          <a:lstStyle/>
          <a:p>
            <a:pPr rtl="1" algn="r">
              <a:buNone/>
            </a:pPr>
            <a:r>
              <a:rPr lang="en-US" dirty="0">
                <a:latin typeface="Times New Roman" pitchFamily="18" charset="0"/>
                <a:cs typeface="Times New Roman" pitchFamily="18" charset="0"/>
              </a:rPr>
              <a:t>لا يوجد نوع معين من الأشخاص يمكن أن يصاب بمشكلة في الأكل ، ولكن إذا كانت لديك بعض الخصائص التالية ، فقد تكون أكثر ضعفًا:</a:t>
            </a:r>
          </a:p>
          <a:p>
            <a:pPr rtl="1" algn="r">
              <a:buNone/>
            </a:pPr>
            <a:endParaRPr lang="en-US" dirty="0">
              <a:latin typeface="Times New Roman" pitchFamily="18" charset="0"/>
              <a:cs typeface="Times New Roman" pitchFamily="18" charset="0"/>
            </a:endParaRPr>
          </a:p>
          <a:p>
            <a:pPr rtl="1" algn="r">
              <a:buFont typeface="Wingdings" pitchFamily="2" charset="2"/>
              <a:buChar char="§"/>
            </a:pPr>
            <a:r>
              <a:rPr lang="en-US" dirty="0">
                <a:latin typeface="Times New Roman" pitchFamily="18" charset="0"/>
                <a:cs typeface="Times New Roman" pitchFamily="18" charset="0"/>
              </a:rPr>
              <a:t>الكمالية - الرغبة في أن يكون كل ما تفعله مثاليًا ونادرًا ما تكون راضيًا عما قمت به</a:t>
            </a:r>
          </a:p>
          <a:p>
            <a:pPr rtl="1" algn="r">
              <a:buFont typeface="Wingdings" pitchFamily="2" charset="2"/>
              <a:buChar char="§"/>
            </a:pPr>
            <a:r>
              <a:rPr lang="en-US" dirty="0">
                <a:latin typeface="Times New Roman" pitchFamily="18" charset="0"/>
                <a:cs typeface="Times New Roman" pitchFamily="18" charset="0"/>
              </a:rPr>
              <a:t>انتقاد نفسك بشدة</a:t>
            </a:r>
          </a:p>
          <a:p>
            <a:pPr rtl="1" algn="r">
              <a:buFont typeface="Wingdings" pitchFamily="2" charset="2"/>
              <a:buChar char="§"/>
            </a:pPr>
            <a:r>
              <a:rPr lang="en-US" dirty="0">
                <a:latin typeface="Times New Roman" pitchFamily="18" charset="0"/>
                <a:cs typeface="Times New Roman" pitchFamily="18" charset="0"/>
              </a:rPr>
              <a:t>كونها تنافسية للغاية</a:t>
            </a:r>
          </a:p>
          <a:p>
            <a:pPr rtl="1" algn="r">
              <a:buFont typeface="Wingdings" pitchFamily="2" charset="2"/>
              <a:buChar char="§"/>
            </a:pPr>
            <a:r>
              <a:rPr lang="en-US" dirty="0">
                <a:latin typeface="Times New Roman" pitchFamily="18" charset="0"/>
                <a:cs typeface="Times New Roman" pitchFamily="18" charset="0"/>
              </a:rPr>
              <a:t>سلوك الوسواس أو القهري</a:t>
            </a:r>
          </a:p>
          <a:p>
            <a:pPr rtl="1" algn="r">
              <a:buFont typeface="Wingdings" pitchFamily="2" charset="2"/>
              <a:buChar char="§"/>
            </a:pPr>
            <a:r>
              <a:rPr lang="en-US" dirty="0">
                <a:latin typeface="Times New Roman" pitchFamily="18" charset="0"/>
                <a:cs typeface="Times New Roman" pitchFamily="18" charset="0"/>
              </a:rPr>
              <a:t>قلة الثقة في التعبير عن نفسك.</a:t>
            </a:r>
          </a:p>
        </p:txBody>
      </p:sp>
    </p:spTree>
    <p:extLst>
      <p:ext uri="{BB962C8B-B14F-4D97-AF65-F5344CB8AC3E}">
        <p14:creationId xmlns:p14="http://schemas.microsoft.com/office/powerpoint/2010/main" val="3891143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274638"/>
            <a:ext cx="9688286" cy="563562"/>
          </a:xfrm>
        </p:spPr>
        <p:txBody>
          <a:bodyPr>
            <a:normAutofit fontScale="90000"/>
          </a:bodyPr>
          <a:lstStyle/>
          <a:p>
            <a:pPr rtl="1" algn="r"/>
            <a:r>
              <a:rPr lang="en-US" sz="3600" b="1" dirty="0">
                <a:latin typeface="Times New Roman" pitchFamily="18" charset="0"/>
                <a:cs typeface="Times New Roman" pitchFamily="18" charset="0"/>
              </a:rPr>
              <a:t>4) مشاكل الصحة الجسدية والعقلية</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95943" y="1066800"/>
            <a:ext cx="10243457" cy="5562600"/>
          </a:xfrm>
        </p:spPr>
        <p:txBody>
          <a:bodyPr>
            <a:noAutofit/>
          </a:bodyPr>
          <a:lstStyle/>
          <a:p>
            <a:pPr rtl="1" algn="r">
              <a:buFont typeface="Wingdings" pitchFamily="2" charset="2"/>
              <a:buChar char="q"/>
            </a:pPr>
            <a:r>
              <a:rPr lang="en-US" sz="2600" dirty="0">
                <a:latin typeface="Times New Roman" pitchFamily="18" charset="0"/>
                <a:cs typeface="Times New Roman" pitchFamily="18" charset="0"/>
              </a:rPr>
              <a:t>إذا كنت تعاني من مشاكل صحية جسدية أو عقلية ، فقد تصاب أيضًا بمشاكل في الأكل. قد تجعلك الإصابة بمشكلة صحية جسدية تشعر بالعجز ، لذلك قد تستخدم الأكل أو ممارسة الرياضة كوسيلة للشعور بالسيطرة.</a:t>
            </a:r>
          </a:p>
          <a:p>
            <a:pPr rtl="1" algn="r">
              <a:buFont typeface="Wingdings" pitchFamily="2" charset="2"/>
              <a:buChar char="q"/>
            </a:pPr>
            <a:endParaRPr lang="en-US" sz="100" dirty="0">
              <a:latin typeface="Times New Roman" pitchFamily="18" charset="0"/>
              <a:cs typeface="Times New Roman" pitchFamily="18" charset="0"/>
            </a:endParaRPr>
          </a:p>
          <a:p>
            <a:pPr marL="0" indent="0" rtl="1" algn="r">
              <a:buNone/>
            </a:pPr>
            <a:endParaRPr lang="en-US" sz="100" dirty="0">
              <a:latin typeface="Times New Roman" pitchFamily="18" charset="0"/>
              <a:cs typeface="Times New Roman" pitchFamily="18" charset="0"/>
            </a:endParaRPr>
          </a:p>
          <a:p>
            <a:pPr rtl="1" algn="r">
              <a:buFont typeface="Wingdings" pitchFamily="2" charset="2"/>
              <a:buChar char="q"/>
            </a:pPr>
            <a:endParaRPr lang="en-US" sz="100" dirty="0">
              <a:latin typeface="Times New Roman" pitchFamily="18" charset="0"/>
              <a:cs typeface="Times New Roman" pitchFamily="18" charset="0"/>
            </a:endParaRPr>
          </a:p>
          <a:p>
            <a:pPr rtl="1" algn="r">
              <a:buFont typeface="Wingdings" pitchFamily="2" charset="2"/>
              <a:buChar char="q"/>
            </a:pPr>
            <a:r>
              <a:rPr lang="en-US" sz="2600" dirty="0">
                <a:latin typeface="Times New Roman" pitchFamily="18" charset="0"/>
                <a:cs typeface="Times New Roman" pitchFamily="18" charset="0"/>
              </a:rPr>
              <a:t>يمكن أن تبدأ مشاكل الأكل لأنك تعاني من مشكلة صحية عقلية مثل الاكتئاب والقلق ، </a:t>
            </a:r>
            <a:r>
              <a:rPr lang="en-US" sz="2600" dirty="0" smtClean="0">
                <a:latin typeface="Times New Roman" pitchFamily="18" charset="0"/>
                <a:cs typeface="Times New Roman" pitchFamily="18" charset="0"/>
              </a:rPr>
              <a:t>الجسم </a:t>
            </a:r>
            <a:r>
              <a:rPr lang="en-US" sz="2600" dirty="0">
                <a:latin typeface="Times New Roman" pitchFamily="18" charset="0"/>
                <a:cs typeface="Times New Roman" pitchFamily="18" charset="0"/>
              </a:rPr>
              <a:t>اضطراب التشوه. يمكن ربطه بمشاعر تدني احترام الذات أو انعدام القيمة أو الضعف.</a:t>
            </a:r>
          </a:p>
          <a:p>
            <a:pPr marL="0" indent="0" rtl="1" algn="r">
              <a:buNone/>
            </a:pPr>
            <a:endParaRPr lang="en-US" sz="100" dirty="0">
              <a:latin typeface="Times New Roman" pitchFamily="18" charset="0"/>
              <a:cs typeface="Times New Roman" pitchFamily="18" charset="0"/>
            </a:endParaRPr>
          </a:p>
          <a:p>
            <a:pPr rtl="1" algn="r">
              <a:buFont typeface="Wingdings" pitchFamily="2" charset="2"/>
              <a:buChar char="q"/>
            </a:pPr>
            <a:endParaRPr lang="en-US" sz="100" dirty="0">
              <a:latin typeface="Times New Roman" pitchFamily="18" charset="0"/>
              <a:cs typeface="Times New Roman" pitchFamily="18" charset="0"/>
            </a:endParaRPr>
          </a:p>
          <a:p>
            <a:pPr rtl="1" algn="r">
              <a:buFont typeface="Wingdings" pitchFamily="2" charset="2"/>
              <a:buChar char="q"/>
            </a:pPr>
            <a:endParaRPr lang="en-US" sz="100" dirty="0">
              <a:latin typeface="Times New Roman" pitchFamily="18" charset="0"/>
              <a:cs typeface="Times New Roman" pitchFamily="18" charset="0"/>
            </a:endParaRPr>
          </a:p>
          <a:p>
            <a:pPr rtl="1" algn="r">
              <a:buFont typeface="Wingdings" pitchFamily="2" charset="2"/>
              <a:buChar char="q"/>
            </a:pPr>
            <a:r>
              <a:rPr lang="en-US" sz="2600" dirty="0">
                <a:latin typeface="Times New Roman" pitchFamily="18" charset="0"/>
                <a:cs typeface="Times New Roman" pitchFamily="18" charset="0"/>
              </a:rPr>
              <a:t>إذا كنت تفقد الكثير من الوزن أو أصبحت مريضًا جسديًا بسبب مشكلة الأكل لديك ، فقد يكون لديك أفكار حول الموت أو المشاعر الانتحارية.</a:t>
            </a:r>
          </a:p>
        </p:txBody>
      </p:sp>
    </p:spTree>
    <p:extLst>
      <p:ext uri="{BB962C8B-B14F-4D97-AF65-F5344CB8AC3E}">
        <p14:creationId xmlns:p14="http://schemas.microsoft.com/office/powerpoint/2010/main" val="481813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normAutofit/>
          </a:bodyPr>
          <a:lstStyle/>
          <a:p>
            <a:pPr rtl="1" algn="r"/>
            <a:r>
              <a:rPr lang="en-US" sz="3600" b="1" dirty="0">
                <a:latin typeface="Times New Roman" pitchFamily="18" charset="0"/>
                <a:cs typeface="Times New Roman" pitchFamily="18" charset="0"/>
              </a:rPr>
              <a:t>5) الضغط الاجتماعي</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447800"/>
            <a:ext cx="8458200" cy="5257800"/>
          </a:xfrm>
        </p:spPr>
        <p:txBody>
          <a:bodyPr>
            <a:normAutofit/>
          </a:bodyPr>
          <a:lstStyle/>
          <a:p>
            <a:pPr rtl="1" algn="r">
              <a:buFont typeface="Wingdings" pitchFamily="2" charset="2"/>
              <a:buChar char="q"/>
            </a:pPr>
            <a:r>
              <a:rPr lang="en-US" dirty="0">
                <a:latin typeface="Times New Roman" pitchFamily="18" charset="0"/>
                <a:cs typeface="Times New Roman" pitchFamily="18" charset="0"/>
              </a:rPr>
              <a:t>يتأثر معظمنا بالضغوط الاجتماعية والثقافية ، حتى لو لم نكن ندرك ذلك دائمًا. يتضمن هذا رسائل حول أجسادنا وكيف يجب أن ننظر. غالبًا ما تخبرنا الصور في الأفلام والمجلات والأشياء التي نقرأها عبر الإنترنت والإعلانات وضغط الأقران أن النساء يجب أن يكونن نحيفات وأن الرجال يجب أن يتمتعوا بالعضلات والقوة.</a:t>
            </a:r>
          </a:p>
          <a:p>
            <a:pPr rtl="1" algn="r">
              <a:buNone/>
            </a:pPr>
            <a:endParaRPr lang="en-US" dirty="0">
              <a:latin typeface="Times New Roman" pitchFamily="18" charset="0"/>
              <a:cs typeface="Times New Roman" pitchFamily="18" charset="0"/>
            </a:endParaRPr>
          </a:p>
          <a:p>
            <a:pPr rtl="1" algn="r">
              <a:buFont typeface="Wingdings" pitchFamily="2" charset="2"/>
              <a:buChar char="q"/>
            </a:pPr>
            <a:r>
              <a:rPr lang="en-US" dirty="0">
                <a:latin typeface="Times New Roman" pitchFamily="18" charset="0"/>
                <a:cs typeface="Times New Roman" pitchFamily="18" charset="0"/>
              </a:rPr>
              <a:t> يمكن أن يجعلك التعرض المستمر لهذا النوع من الضغط الاجتماعي تشعر أنك لست جيدًا بما يكفي ، ويمكن أن يكون له تأثير على صورة جسمك واحترامك لذاتك.</a:t>
            </a:r>
          </a:p>
        </p:txBody>
      </p:sp>
    </p:spTree>
    <p:extLst>
      <p:ext uri="{BB962C8B-B14F-4D97-AF65-F5344CB8AC3E}">
        <p14:creationId xmlns:p14="http://schemas.microsoft.com/office/powerpoint/2010/main" val="913832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867400"/>
          </a:xfrm>
        </p:spPr>
        <p:txBody>
          <a:bodyPr>
            <a:normAutofit/>
          </a:bodyPr>
          <a:lstStyle/>
          <a:p>
            <a:pPr rtl="1" algn="r">
              <a:buFont typeface="Wingdings" pitchFamily="2" charset="2"/>
              <a:buChar char="q"/>
            </a:pPr>
            <a:r>
              <a:rPr lang="en-US" dirty="0" smtClean="0">
                <a:latin typeface="Times New Roman" pitchFamily="18" charset="0"/>
                <a:cs typeface="Times New Roman" pitchFamily="18" charset="0"/>
              </a:rPr>
              <a:t> ان </a:t>
            </a:r>
            <a:r>
              <a:rPr lang="en-US" dirty="0">
                <a:latin typeface="Times New Roman" pitchFamily="18" charset="0"/>
                <a:cs typeface="Times New Roman" pitchFamily="18" charset="0"/>
              </a:rPr>
              <a:t>مشكلة الأكل هي أي نوع من العلاقة مع الطعام </a:t>
            </a:r>
            <a:r>
              <a:rPr lang="en-US" dirty="0" smtClean="0">
                <a:latin typeface="Times New Roman" pitchFamily="18" charset="0"/>
                <a:cs typeface="Times New Roman" pitchFamily="18" charset="0"/>
              </a:rPr>
              <a:t>يجدون </a:t>
            </a:r>
            <a:r>
              <a:rPr lang="en-US" dirty="0">
                <a:latin typeface="Times New Roman" pitchFamily="18" charset="0"/>
                <a:cs typeface="Times New Roman" pitchFamily="18" charset="0"/>
              </a:rPr>
              <a:t>صعبة</a:t>
            </a:r>
            <a:r>
              <a:rPr lang="en-US" dirty="0" smtClean="0">
                <a:latin typeface="Times New Roman" pitchFamily="18" charset="0"/>
                <a:cs typeface="Times New Roman" pitchFamily="18" charset="0"/>
              </a:rPr>
              <a:t>.</a:t>
            </a:r>
          </a:p>
          <a:p>
            <a:pPr rtl="1" algn="r">
              <a:buFont typeface="Wingdings" pitchFamily="2" charset="2"/>
              <a:buChar char="q"/>
            </a:pPr>
            <a:endParaRPr lang="en-US" dirty="0">
              <a:latin typeface="Times New Roman" pitchFamily="18" charset="0"/>
              <a:cs typeface="Times New Roman" pitchFamily="18" charset="0"/>
            </a:endParaRPr>
          </a:p>
          <a:p>
            <a:pPr rtl="1" algn="r">
              <a:buFont typeface="Wingdings" pitchFamily="2" charset="2"/>
              <a:buChar char="q"/>
            </a:pPr>
            <a:r>
              <a:rPr lang="en-US" dirty="0" smtClean="0">
                <a:latin typeface="Times New Roman" pitchFamily="18" charset="0"/>
                <a:cs typeface="Times New Roman" pitchFamily="18" charset="0"/>
              </a:rPr>
              <a:t> ان </a:t>
            </a:r>
            <a:r>
              <a:rPr lang="en-US" dirty="0">
                <a:latin typeface="Times New Roman" pitchFamily="18" charset="0"/>
                <a:cs typeface="Times New Roman" pitchFamily="18" charset="0"/>
              </a:rPr>
              <a:t>يمكن اعتبار مشكلة الأكل على أنها اضطراب في الأكل إذا </a:t>
            </a:r>
            <a:r>
              <a:rPr lang="en-US" dirty="0" smtClean="0">
                <a:latin typeface="Times New Roman" pitchFamily="18" charset="0"/>
                <a:cs typeface="Times New Roman" pitchFamily="18" charset="0"/>
              </a:rPr>
              <a:t>سلوكك </a:t>
            </a:r>
            <a:r>
              <a:rPr lang="en-US" dirty="0">
                <a:latin typeface="Times New Roman" pitchFamily="18" charset="0"/>
                <a:cs typeface="Times New Roman" pitchFamily="18" charset="0"/>
              </a:rPr>
              <a:t>يفي بالمعايير الطبية للتشخيص. طبيب سوف</a:t>
            </a:r>
            <a:r>
              <a:rPr lang="en-US" dirty="0" smtClean="0">
                <a:latin typeface="Times New Roman" pitchFamily="18" charset="0"/>
                <a:cs typeface="Times New Roman" pitchFamily="18" charset="0"/>
              </a:rPr>
              <a:t>ينظر الى </a:t>
            </a:r>
            <a:r>
              <a:rPr lang="en-US" dirty="0">
                <a:latin typeface="Times New Roman" pitchFamily="18" charset="0"/>
                <a:cs typeface="Times New Roman" pitchFamily="18" charset="0"/>
              </a:rPr>
              <a:t>أنماط الأكل الخاصة بك لإجراء التشخيص. يمكنهم أيضا</a:t>
            </a:r>
            <a:r>
              <a:rPr lang="en-US" dirty="0" smtClean="0">
                <a:latin typeface="Times New Roman" pitchFamily="18" charset="0"/>
                <a:cs typeface="Times New Roman" pitchFamily="18" charset="0"/>
              </a:rPr>
              <a:t>قياس الخاص بك </a:t>
            </a:r>
            <a:r>
              <a:rPr lang="en-US" dirty="0">
                <a:latin typeface="Times New Roman" pitchFamily="18" charset="0"/>
                <a:cs typeface="Times New Roman" pitchFamily="18" charset="0"/>
              </a:rPr>
              <a:t>الوزن أو </a:t>
            </a:r>
            <a:r>
              <a:rPr lang="en-US" b="1" dirty="0">
                <a:solidFill>
                  <a:srgbClr val="FF0000"/>
                </a:solidFill>
                <a:latin typeface="Times New Roman" pitchFamily="18" charset="0"/>
                <a:cs typeface="Times New Roman" pitchFamily="18" charset="0"/>
              </a:rPr>
              <a:t>مؤشر كتلة الجسم (BMI)</a:t>
            </a:r>
            <a:r>
              <a:rPr lang="en-US" dirty="0">
                <a:solidFill>
                  <a:srgbClr val="FF0000"/>
                </a:solidFill>
                <a:latin typeface="Times New Roman" pitchFamily="18" charset="0"/>
                <a:cs typeface="Times New Roman" pitchFamily="18" charset="0"/>
              </a:rPr>
              <a:t>و </a:t>
            </a:r>
            <a:r>
              <a:rPr lang="en-US" dirty="0">
                <a:latin typeface="Times New Roman" pitchFamily="18" charset="0"/>
                <a:cs typeface="Times New Roman" pitchFamily="18" charset="0"/>
              </a:rPr>
              <a:t>أو إجراء فحوصات الدم.</a:t>
            </a:r>
          </a:p>
        </p:txBody>
      </p:sp>
    </p:spTree>
    <p:extLst>
      <p:ext uri="{BB962C8B-B14F-4D97-AF65-F5344CB8AC3E}">
        <p14:creationId xmlns:p14="http://schemas.microsoft.com/office/powerpoint/2010/main" val="63053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fontScale="90000"/>
          </a:bodyPr>
          <a:lstStyle/>
          <a:p>
            <a:pPr rtl="1" algn="r"/>
            <a:r>
              <a:rPr lang="en-US" sz="3600" b="1" dirty="0">
                <a:latin typeface="Times New Roman" pitchFamily="18" charset="0"/>
                <a:cs typeface="Times New Roman" pitchFamily="18" charset="0"/>
              </a:rPr>
              <a:t>ما أنواع اضطرابات الأكل الموجودة؟</a:t>
            </a:r>
          </a:p>
        </p:txBody>
      </p:sp>
      <p:sp>
        <p:nvSpPr>
          <p:cNvPr id="3" name="Content Placeholder 2"/>
          <p:cNvSpPr>
            <a:spLocks noGrp="1"/>
          </p:cNvSpPr>
          <p:nvPr>
            <p:ph idx="1"/>
          </p:nvPr>
        </p:nvSpPr>
        <p:spPr>
          <a:xfrm>
            <a:off x="1981200" y="2133601"/>
            <a:ext cx="8382000" cy="3992563"/>
          </a:xfrm>
        </p:spPr>
        <p:txBody>
          <a:bodyPr>
            <a:normAutofit/>
          </a:bodyPr>
          <a:lstStyle/>
          <a:p>
            <a:pPr rtl="1" algn="r">
              <a:buFont typeface="Wingdings" pitchFamily="2" charset="2"/>
              <a:buChar char="q"/>
            </a:pPr>
            <a:r>
              <a:rPr lang="en-US" dirty="0">
                <a:latin typeface="Times New Roman" pitchFamily="18" charset="0"/>
                <a:cs typeface="Times New Roman" pitchFamily="18" charset="0"/>
              </a:rPr>
              <a:t> الشره المرضي العصبي</a:t>
            </a:r>
          </a:p>
          <a:p>
            <a:pPr rtl="1" algn="r">
              <a:buFont typeface="Wingdings" pitchFamily="2" charset="2"/>
              <a:buChar char="q"/>
            </a:pPr>
            <a:r>
              <a:rPr lang="en-US" dirty="0">
                <a:latin typeface="Times New Roman" pitchFamily="18" charset="0"/>
                <a:cs typeface="Times New Roman" pitchFamily="18" charset="0"/>
              </a:rPr>
              <a:t> فقدان الشهية العصبي</a:t>
            </a:r>
          </a:p>
          <a:p>
            <a:pPr rtl="1" algn="r">
              <a:buFont typeface="Wingdings" pitchFamily="2" charset="2"/>
              <a:buChar char="q"/>
            </a:pPr>
            <a:r>
              <a:rPr lang="en-US" dirty="0">
                <a:latin typeface="Times New Roman" pitchFamily="18" charset="0"/>
                <a:cs typeface="Times New Roman" pitchFamily="18" charset="0"/>
              </a:rPr>
              <a:t> الأكل بشراهة </a:t>
            </a:r>
            <a:r>
              <a:rPr lang="en-US" dirty="0" smtClean="0">
                <a:latin typeface="Times New Roman" pitchFamily="18" charset="0"/>
                <a:cs typeface="Times New Roman" pitchFamily="18" charset="0"/>
              </a:rPr>
              <a:t>اضطراب</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26505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0" y="274638"/>
            <a:ext cx="4267200" cy="6126162"/>
          </a:xfrm>
        </p:spPr>
        <p:txBody>
          <a:bodyPr>
            <a:normAutofit/>
          </a:bodyPr>
          <a:lstStyle/>
          <a:p>
            <a:pPr algn="ctr" rtl="1"/>
            <a:r>
              <a:rPr lang="en-US" b="1" dirty="0" smtClean="0">
                <a:latin typeface="Times New Roman" pitchFamily="18" charset="0"/>
                <a:cs typeface="Times New Roman" pitchFamily="18" charset="0"/>
              </a:rPr>
              <a:t>فقدان الشهية العصبي</a:t>
            </a:r>
            <a:r>
              <a:rPr lang="ar-JO" b="1" dirty="0" smtClean="0">
                <a:latin typeface="Times New Roman" pitchFamily="18" charset="0"/>
                <a:cs typeface="Times New Roman" pitchFamily="18" charset="0"/>
              </a:rPr>
              <a:t/>
            </a:r>
            <a:br>
              <a:rPr lang="ar-JO" b="1" dirty="0" smtClean="0">
                <a:latin typeface="Times New Roman" pitchFamily="18" charset="0"/>
                <a:cs typeface="Times New Roman" pitchFamily="18" charset="0"/>
              </a:rPr>
            </a:br>
            <a:r>
              <a:rPr lang="ar-JO" b="1" dirty="0">
                <a:latin typeface="Times New Roman" pitchFamily="18" charset="0"/>
                <a:cs typeface="Times New Roman" pitchFamily="18" charset="0"/>
              </a:rPr>
              <a:t/>
            </a:r>
            <a:br>
              <a:rPr lang="ar-JO" b="1" dirty="0">
                <a:latin typeface="Times New Roman" pitchFamily="18" charset="0"/>
                <a:cs typeface="Times New Roman" pitchFamily="18" charset="0"/>
              </a:rPr>
            </a:br>
            <a:r>
              <a:rPr lang="ar-JO" b="1" dirty="0" smtClean="0">
                <a:latin typeface="Times New Roman" pitchFamily="18" charset="0"/>
                <a:cs typeface="Times New Roman" pitchFamily="18" charset="0"/>
              </a:rPr>
              <a:t>فقدان الشهية العصبي</a:t>
            </a:r>
            <a:endParaRPr lang="en-US" dirty="0"/>
          </a:p>
        </p:txBody>
      </p:sp>
      <p:pic>
        <p:nvPicPr>
          <p:cNvPr id="40964" name="Picture 4" descr="صورة ذات صلة"/>
          <p:cNvPicPr>
            <a:picLocks noChangeAspect="1" noChangeArrowheads="1"/>
          </p:cNvPicPr>
          <p:nvPr/>
        </p:nvPicPr>
        <p:blipFill>
          <a:blip r:embed="rId2"/>
          <a:srcRect/>
          <a:stretch>
            <a:fillRect/>
          </a:stretch>
        </p:blipFill>
        <p:spPr bwMode="auto">
          <a:xfrm>
            <a:off x="764177" y="274638"/>
            <a:ext cx="5486400" cy="6248400"/>
          </a:xfrm>
          <a:prstGeom prst="rect">
            <a:avLst/>
          </a:prstGeom>
          <a:noFill/>
        </p:spPr>
      </p:pic>
    </p:spTree>
    <p:extLst>
      <p:ext uri="{BB962C8B-B14F-4D97-AF65-F5344CB8AC3E}">
        <p14:creationId xmlns:p14="http://schemas.microsoft.com/office/powerpoint/2010/main" val="3352168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a:bodyPr>
          <a:lstStyle/>
          <a:p>
            <a:pPr rtl="1" algn="r"/>
            <a:r>
              <a:rPr lang="en-US" sz="3600" b="1" dirty="0">
                <a:latin typeface="Times New Roman" pitchFamily="18" charset="0"/>
                <a:cs typeface="Times New Roman" pitchFamily="18" charset="0"/>
              </a:rPr>
              <a:t>فقدان الشهية العصبي</a:t>
            </a: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a:xfrm>
            <a:off x="1981200" y="1600201"/>
            <a:ext cx="8382000" cy="4525963"/>
          </a:xfrm>
        </p:spPr>
        <p:txBody>
          <a:bodyPr>
            <a:normAutofit/>
          </a:bodyPr>
          <a:lstStyle/>
          <a:p>
            <a:pPr rtl="1" algn="r">
              <a:buFont typeface="Wingdings" pitchFamily="2" charset="2"/>
              <a:buChar char="q"/>
            </a:pPr>
            <a:r>
              <a:rPr lang="en-US" dirty="0" smtClean="0">
                <a:latin typeface="Times New Roman" pitchFamily="18" charset="0"/>
                <a:cs typeface="Times New Roman" pitchFamily="18" charset="0"/>
              </a:rPr>
              <a:t> فقدان الشهية </a:t>
            </a:r>
            <a:r>
              <a:rPr lang="en-US" dirty="0">
                <a:latin typeface="Times New Roman" pitchFamily="18" charset="0"/>
                <a:cs typeface="Times New Roman" pitchFamily="18" charset="0"/>
              </a:rPr>
              <a:t>يعني أنك لا تسمح لنفسك بتناول ما يكفي من الطعام للحصول عليه </a:t>
            </a:r>
            <a:r>
              <a:rPr lang="en-US" dirty="0" smtClean="0">
                <a:latin typeface="Times New Roman" pitchFamily="18" charset="0"/>
                <a:cs typeface="Times New Roman" pitchFamily="18" charset="0"/>
              </a:rPr>
              <a:t>الطاقة </a:t>
            </a:r>
            <a:r>
              <a:rPr lang="en-US" dirty="0">
                <a:latin typeface="Times New Roman" pitchFamily="18" charset="0"/>
                <a:cs typeface="Times New Roman" pitchFamily="18" charset="0"/>
              </a:rPr>
              <a:t>والتغذية التي تحتاجها للبقاء جسديًا </a:t>
            </a:r>
            <a:r>
              <a:rPr lang="en-US" dirty="0" smtClean="0">
                <a:latin typeface="Times New Roman" pitchFamily="18" charset="0"/>
                <a:cs typeface="Times New Roman" pitchFamily="18" charset="0"/>
              </a:rPr>
              <a:t>صحي. وأحيانا الناس</a:t>
            </a:r>
            <a:r>
              <a:rPr lang="en-US" dirty="0">
                <a:latin typeface="Times New Roman" pitchFamily="18" charset="0"/>
                <a:cs typeface="Times New Roman" pitchFamily="18" charset="0"/>
              </a:rPr>
              <a:t>افترض أن فقدان الشهية يتعلق بالتخسيس واتباع نظام غذائي ، لكنه كذلك </a:t>
            </a:r>
            <a:r>
              <a:rPr lang="en-US" dirty="0" smtClean="0">
                <a:latin typeface="Times New Roman" pitchFamily="18" charset="0"/>
                <a:cs typeface="Times New Roman" pitchFamily="18" charset="0"/>
              </a:rPr>
              <a:t>غالبا ما تكون متصلة </a:t>
            </a:r>
            <a:r>
              <a:rPr lang="en-US" dirty="0">
                <a:latin typeface="Times New Roman" pitchFamily="18" charset="0"/>
                <a:cs typeface="Times New Roman" pitchFamily="18" charset="0"/>
              </a:rPr>
              <a:t>إلى تدني احترام الذات والصورة الذاتية السلبية والمشاعر </a:t>
            </a:r>
            <a:r>
              <a:rPr lang="en-US" dirty="0" smtClean="0">
                <a:latin typeface="Times New Roman" pitchFamily="18" charset="0"/>
                <a:cs typeface="Times New Roman" pitchFamily="18" charset="0"/>
              </a:rPr>
              <a:t>مكثفة </a:t>
            </a:r>
            <a:r>
              <a:rPr lang="en-US" dirty="0">
                <a:latin typeface="Times New Roman" pitchFamily="18" charset="0"/>
                <a:cs typeface="Times New Roman" pitchFamily="18" charset="0"/>
              </a:rPr>
              <a:t>محنة.</a:t>
            </a:r>
          </a:p>
        </p:txBody>
      </p:sp>
    </p:spTree>
    <p:extLst>
      <p:ext uri="{BB962C8B-B14F-4D97-AF65-F5344CB8AC3E}">
        <p14:creationId xmlns:p14="http://schemas.microsoft.com/office/powerpoint/2010/main" val="4149924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563562"/>
          </a:xfrm>
        </p:spPr>
        <p:txBody>
          <a:bodyPr>
            <a:normAutofit fontScale="90000"/>
          </a:bodyPr>
          <a:lstStyle/>
          <a:p>
            <a:pPr algn="r" rtl="1"/>
            <a:r>
              <a:rPr lang="en-US" sz="3600" b="1" dirty="0">
                <a:latin typeface="Times New Roman" pitchFamily="18" charset="0"/>
                <a:cs typeface="Times New Roman" pitchFamily="18" charset="0"/>
              </a:rPr>
              <a:t>كيف قد تشعر:</a:t>
            </a:r>
          </a:p>
        </p:txBody>
      </p:sp>
      <p:sp>
        <p:nvSpPr>
          <p:cNvPr id="3" name="Content Placeholder 2"/>
          <p:cNvSpPr>
            <a:spLocks noGrp="1"/>
          </p:cNvSpPr>
          <p:nvPr>
            <p:ph sz="half" idx="1"/>
          </p:nvPr>
        </p:nvSpPr>
        <p:spPr>
          <a:xfrm>
            <a:off x="1981200" y="990600"/>
            <a:ext cx="4038600" cy="5715000"/>
          </a:xfrm>
        </p:spPr>
        <p:txBody>
          <a:bodyPr>
            <a:noAutofit/>
          </a:bodyPr>
          <a:lstStyle/>
          <a:p>
            <a:pPr rtl="1" algn="r">
              <a:buFont typeface="Wingdings" pitchFamily="2" charset="2"/>
              <a:buChar char="§"/>
            </a:pPr>
            <a:r>
              <a:rPr lang="en-US" sz="2400" dirty="0">
                <a:latin typeface="Times New Roman" pitchFamily="18" charset="0"/>
                <a:cs typeface="Times New Roman" pitchFamily="18" charset="0"/>
              </a:rPr>
              <a:t>كأنك لا تستطيع التفكير في أي شيء آخر غير الطعام</a:t>
            </a:r>
          </a:p>
          <a:p>
            <a:pPr rtl="1" algn="r">
              <a:buFont typeface="Wingdings" pitchFamily="2" charset="2"/>
              <a:buChar char="§"/>
            </a:pPr>
            <a:r>
              <a:rPr lang="en-US" sz="2400" dirty="0">
                <a:latin typeface="Times New Roman" pitchFamily="18" charset="0"/>
                <a:cs typeface="Times New Roman" pitchFamily="18" charset="0"/>
              </a:rPr>
              <a:t>كما تريد أن تختفي</a:t>
            </a:r>
          </a:p>
          <a:p>
            <a:pPr rtl="1" algn="r">
              <a:buFont typeface="Wingdings" pitchFamily="2" charset="2"/>
              <a:buChar char="§"/>
            </a:pPr>
            <a:r>
              <a:rPr lang="en-US" sz="2400" dirty="0">
                <a:latin typeface="Times New Roman" pitchFamily="18" charset="0"/>
                <a:cs typeface="Times New Roman" pitchFamily="18" charset="0"/>
              </a:rPr>
              <a:t>كأنك يجب أن تكون مثاليًا</a:t>
            </a:r>
          </a:p>
          <a:p>
            <a:pPr rtl="1" algn="r">
              <a:buFont typeface="Wingdings" pitchFamily="2" charset="2"/>
              <a:buChar char="§"/>
            </a:pPr>
            <a:r>
              <a:rPr lang="en-US" sz="2400" dirty="0">
                <a:latin typeface="Times New Roman" pitchFamily="18" charset="0"/>
                <a:cs typeface="Times New Roman" pitchFamily="18" charset="0"/>
              </a:rPr>
              <a:t>وحيدًا ، خاصةً إذا لم يكن أحد يعرف مشاكل الأكل لديك</a:t>
            </a:r>
          </a:p>
          <a:p>
            <a:pPr rtl="1" algn="r">
              <a:buFont typeface="Wingdings" pitchFamily="2" charset="2"/>
              <a:buChar char="§"/>
            </a:pPr>
            <a:r>
              <a:rPr lang="en-US" sz="2400" dirty="0">
                <a:latin typeface="Times New Roman" pitchFamily="18" charset="0"/>
                <a:cs typeface="Times New Roman" pitchFamily="18" charset="0"/>
              </a:rPr>
              <a:t>مثل الأكل هو نفس فقدان السيطرة</a:t>
            </a:r>
          </a:p>
          <a:p>
            <a:pPr rtl="1" algn="r">
              <a:buFont typeface="Wingdings" pitchFamily="2" charset="2"/>
              <a:buChar char="§"/>
            </a:pPr>
            <a:r>
              <a:rPr lang="en-US" sz="2400" dirty="0">
                <a:latin typeface="Times New Roman" pitchFamily="18" charset="0"/>
                <a:cs typeface="Times New Roman" pitchFamily="18" charset="0"/>
              </a:rPr>
              <a:t>كأنك تخفي أشياء عن عائلتك وأصدقائك</a:t>
            </a:r>
          </a:p>
          <a:p>
            <a:pPr rtl="1" algn="r">
              <a:buFont typeface="Wingdings" pitchFamily="2" charset="2"/>
              <a:buChar char="§"/>
            </a:pPr>
            <a:r>
              <a:rPr lang="en-US" sz="2400" dirty="0">
                <a:latin typeface="Times New Roman" pitchFamily="18" charset="0"/>
                <a:cs typeface="Times New Roman" pitchFamily="18" charset="0"/>
              </a:rPr>
              <a:t>قلق</a:t>
            </a:r>
          </a:p>
        </p:txBody>
      </p:sp>
      <p:sp>
        <p:nvSpPr>
          <p:cNvPr id="4" name="Content Placeholder 3"/>
          <p:cNvSpPr>
            <a:spLocks noGrp="1"/>
          </p:cNvSpPr>
          <p:nvPr>
            <p:ph sz="half" idx="2"/>
          </p:nvPr>
        </p:nvSpPr>
        <p:spPr>
          <a:xfrm>
            <a:off x="6172200" y="685800"/>
            <a:ext cx="4267200" cy="6019800"/>
          </a:xfrm>
        </p:spPr>
        <p:txBody>
          <a:bodyPr>
            <a:noAutofit/>
          </a:bodyPr>
          <a:lstStyle/>
          <a:p>
            <a:pPr rtl="1" algn="r">
              <a:buFont typeface="Wingdings" pitchFamily="2" charset="2"/>
              <a:buChar char="§"/>
            </a:pPr>
            <a:r>
              <a:rPr lang="en-US" sz="2400" dirty="0">
                <a:latin typeface="Times New Roman" pitchFamily="18" charset="0"/>
                <a:cs typeface="Times New Roman" pitchFamily="18" charset="0"/>
              </a:rPr>
              <a:t>كأنك سمين وفقدان وزنك لا يكفي ، حتى لو اعتقد الآخرون أنك تعاني من نقص الوزن</a:t>
            </a:r>
          </a:p>
          <a:p>
            <a:pPr rtl="1" algn="r">
              <a:buFont typeface="Wingdings" pitchFamily="2" charset="2"/>
              <a:buChar char="§"/>
            </a:pPr>
            <a:r>
              <a:rPr lang="en-US" sz="2400" dirty="0">
                <a:latin typeface="Times New Roman" pitchFamily="18" charset="0"/>
                <a:cs typeface="Times New Roman" pitchFamily="18" charset="0"/>
              </a:rPr>
              <a:t>تخاف من زيادة الوزن</a:t>
            </a:r>
          </a:p>
          <a:p>
            <a:pPr rtl="1" algn="r">
              <a:buFont typeface="Wingdings" pitchFamily="2" charset="2"/>
              <a:buChar char="§"/>
            </a:pPr>
            <a:r>
              <a:rPr lang="en-US" sz="2400" dirty="0">
                <a:latin typeface="Times New Roman" pitchFamily="18" charset="0"/>
                <a:cs typeface="Times New Roman" pitchFamily="18" charset="0"/>
              </a:rPr>
              <a:t>غاضب إذا تحداك شخص ما</a:t>
            </a:r>
          </a:p>
          <a:p>
            <a:pPr rtl="1" algn="r">
              <a:buFont typeface="Wingdings" pitchFamily="2" charset="2"/>
              <a:buChar char="§"/>
            </a:pPr>
            <a:r>
              <a:rPr lang="en-US" sz="2400" dirty="0">
                <a:latin typeface="Times New Roman" pitchFamily="18" charset="0"/>
                <a:cs typeface="Times New Roman" pitchFamily="18" charset="0"/>
              </a:rPr>
              <a:t>متعب وغير مهتم بالأشياء</a:t>
            </a:r>
          </a:p>
          <a:p>
            <a:pPr rtl="1" algn="r">
              <a:buFont typeface="Wingdings" pitchFamily="2" charset="2"/>
              <a:buChar char="§"/>
            </a:pPr>
            <a:r>
              <a:rPr lang="en-US" sz="2400" dirty="0">
                <a:latin typeface="Times New Roman" pitchFamily="18" charset="0"/>
                <a:cs typeface="Times New Roman" pitchFamily="18" charset="0"/>
              </a:rPr>
              <a:t>الاكتئاب أو الانتحار</a:t>
            </a:r>
          </a:p>
          <a:p>
            <a:pPr rtl="1" algn="r">
              <a:buFont typeface="Wingdings" pitchFamily="2" charset="2"/>
              <a:buChar char="§"/>
            </a:pPr>
            <a:r>
              <a:rPr lang="en-US" sz="2400" dirty="0">
                <a:latin typeface="Times New Roman" pitchFamily="18" charset="0"/>
                <a:cs typeface="Times New Roman" pitchFamily="18" charset="0"/>
              </a:rPr>
              <a:t>شعور مرتفع أو شعور بالإنجاز من حرمان نفسك من الطعام أو الإفراط في ممارسة الرياضة.</a:t>
            </a:r>
          </a:p>
        </p:txBody>
      </p:sp>
    </p:spTree>
    <p:extLst>
      <p:ext uri="{BB962C8B-B14F-4D97-AF65-F5344CB8AC3E}">
        <p14:creationId xmlns:p14="http://schemas.microsoft.com/office/powerpoint/2010/main" val="196513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txBody>
          <a:bodyPr>
            <a:normAutofit/>
          </a:bodyPr>
          <a:lstStyle/>
          <a:p>
            <a:pPr algn="r" rtl="1"/>
            <a:r>
              <a:rPr lang="en-US" sz="3600" b="1" dirty="0">
                <a:latin typeface="Times New Roman" pitchFamily="18" charset="0"/>
                <a:cs typeface="Times New Roman" pitchFamily="18" charset="0"/>
              </a:rPr>
              <a:t>ماذا يمكنك أن تفعل:</a:t>
            </a:r>
          </a:p>
        </p:txBody>
      </p:sp>
      <p:sp>
        <p:nvSpPr>
          <p:cNvPr id="3" name="Content Placeholder 2"/>
          <p:cNvSpPr>
            <a:spLocks noGrp="1"/>
          </p:cNvSpPr>
          <p:nvPr>
            <p:ph sz="half" idx="1"/>
          </p:nvPr>
        </p:nvSpPr>
        <p:spPr>
          <a:xfrm>
            <a:off x="1981200" y="1219200"/>
            <a:ext cx="4038600" cy="5410200"/>
          </a:xfrm>
        </p:spPr>
        <p:txBody>
          <a:bodyPr>
            <a:noAutofit/>
          </a:bodyPr>
          <a:lstStyle/>
          <a:p>
            <a:pPr rtl="1" algn="r">
              <a:buFont typeface="Wingdings" pitchFamily="2" charset="2"/>
              <a:buChar char="§"/>
            </a:pPr>
            <a:r>
              <a:rPr lang="en-US" sz="2600" dirty="0">
                <a:latin typeface="Times New Roman" pitchFamily="18" charset="0"/>
                <a:cs typeface="Times New Roman" pitchFamily="18" charset="0"/>
              </a:rPr>
              <a:t>قلل من تناولك للطعام أو توقف عن الأكل تمامًا</a:t>
            </a:r>
          </a:p>
          <a:p>
            <a:pPr rtl="1" algn="r">
              <a:buFont typeface="Wingdings" pitchFamily="2" charset="2"/>
              <a:buChar char="§"/>
            </a:pPr>
            <a:r>
              <a:rPr lang="en-US" sz="2600" dirty="0">
                <a:latin typeface="Times New Roman" pitchFamily="18" charset="0"/>
                <a:cs typeface="Times New Roman" pitchFamily="18" charset="0"/>
              </a:rPr>
              <a:t>عد السعرات الحرارية بقلق شديد</a:t>
            </a:r>
          </a:p>
          <a:p>
            <a:pPr rtl="1" algn="r">
              <a:buFont typeface="Wingdings" pitchFamily="2" charset="2"/>
              <a:buChar char="§"/>
            </a:pPr>
            <a:r>
              <a:rPr lang="en-US" sz="2600" dirty="0">
                <a:latin typeface="Times New Roman" pitchFamily="18" charset="0"/>
                <a:cs typeface="Times New Roman" pitchFamily="18" charset="0"/>
              </a:rPr>
              <a:t>إخفاء الطعام أو التخلص منه سرا</a:t>
            </a:r>
          </a:p>
          <a:p>
            <a:pPr rtl="1" algn="r">
              <a:buFont typeface="Wingdings" pitchFamily="2" charset="2"/>
              <a:buChar char="§"/>
            </a:pPr>
            <a:r>
              <a:rPr lang="en-US" sz="2600" dirty="0">
                <a:latin typeface="Times New Roman" pitchFamily="18" charset="0"/>
                <a:cs typeface="Times New Roman" pitchFamily="18" charset="0"/>
              </a:rPr>
              <a:t>تجنب الأطعمة التي تشعر بأنها خطيرة ، مثل الأطعمة التي تحتوي على كميات كبيرة من السعرات الحرارية أو الدهون</a:t>
            </a:r>
          </a:p>
          <a:p>
            <a:pPr rtl="1" algn="r">
              <a:buFont typeface="Wingdings" pitchFamily="2" charset="2"/>
              <a:buChar char="§"/>
            </a:pPr>
            <a:r>
              <a:rPr lang="en-US" sz="2600" dirty="0">
                <a:latin typeface="Times New Roman" pitchFamily="18" charset="0"/>
                <a:cs typeface="Times New Roman" pitchFamily="18" charset="0"/>
              </a:rPr>
              <a:t>استخدام الأدوية التي تقلل من شهيتك أو تسرع عملية الهضم</a:t>
            </a:r>
          </a:p>
        </p:txBody>
      </p:sp>
      <p:sp>
        <p:nvSpPr>
          <p:cNvPr id="4" name="Content Placeholder 3"/>
          <p:cNvSpPr>
            <a:spLocks noGrp="1"/>
          </p:cNvSpPr>
          <p:nvPr>
            <p:ph sz="half" idx="2"/>
          </p:nvPr>
        </p:nvSpPr>
        <p:spPr>
          <a:xfrm>
            <a:off x="6172200" y="1143000"/>
            <a:ext cx="4038600" cy="5486400"/>
          </a:xfrm>
        </p:spPr>
        <p:txBody>
          <a:bodyPr>
            <a:normAutofit fontScale="92500"/>
          </a:bodyPr>
          <a:lstStyle/>
          <a:p>
            <a:pPr rtl="1" algn="r">
              <a:buFont typeface="Wingdings" pitchFamily="2" charset="2"/>
              <a:buChar char="§"/>
            </a:pPr>
            <a:r>
              <a:rPr lang="en-US" dirty="0">
                <a:latin typeface="Times New Roman" pitchFamily="18" charset="0"/>
                <a:cs typeface="Times New Roman" pitchFamily="18" charset="0"/>
              </a:rPr>
              <a:t>كن مهووسًا بفقدان الوزن</a:t>
            </a:r>
          </a:p>
          <a:p>
            <a:pPr rtl="1" algn="r">
              <a:buFont typeface="Wingdings" pitchFamily="2" charset="2"/>
              <a:buChar char="§"/>
            </a:pPr>
            <a:r>
              <a:rPr lang="en-US" dirty="0" smtClean="0">
                <a:latin typeface="Times New Roman" pitchFamily="18" charset="0"/>
                <a:cs typeface="Times New Roman" pitchFamily="18" charset="0"/>
              </a:rPr>
              <a:t>صنع </a:t>
            </a:r>
            <a:r>
              <a:rPr lang="en-US" dirty="0">
                <a:latin typeface="Times New Roman" pitchFamily="18" charset="0"/>
                <a:cs typeface="Times New Roman" pitchFamily="18" charset="0"/>
              </a:rPr>
              <a:t>نفسك مريض </a:t>
            </a:r>
            <a:endParaRPr lang="en-US" dirty="0" smtClean="0">
              <a:latin typeface="Times New Roman" pitchFamily="18" charset="0"/>
              <a:cs typeface="Times New Roman" pitchFamily="18" charset="0"/>
            </a:endParaRPr>
          </a:p>
          <a:p>
            <a:pPr rtl="1" algn="r">
              <a:buFont typeface="Wingdings" pitchFamily="2" charset="2"/>
              <a:buChar char="§"/>
            </a:pPr>
            <a:r>
              <a:rPr lang="en-US" dirty="0" smtClean="0">
                <a:latin typeface="Times New Roman" pitchFamily="18" charset="0"/>
                <a:cs typeface="Times New Roman" pitchFamily="18" charset="0"/>
              </a:rPr>
              <a:t>ممارسة الرياضة بشكل قهري</a:t>
            </a:r>
          </a:p>
          <a:p>
            <a:pPr rtl="1" algn="r">
              <a:buFont typeface="Wingdings" pitchFamily="2" charset="2"/>
              <a:buChar char="§"/>
            </a:pPr>
            <a:r>
              <a:rPr lang="en-US" dirty="0" smtClean="0">
                <a:latin typeface="Times New Roman" pitchFamily="18" charset="0"/>
                <a:cs typeface="Times New Roman" pitchFamily="18" charset="0"/>
              </a:rPr>
              <a:t>يرتدي </a:t>
            </a:r>
            <a:r>
              <a:rPr lang="en-US" dirty="0">
                <a:latin typeface="Times New Roman" pitchFamily="18" charset="0"/>
                <a:cs typeface="Times New Roman" pitchFamily="18" charset="0"/>
              </a:rPr>
              <a:t>ملابس فضفاضة ل </a:t>
            </a:r>
            <a:r>
              <a:rPr lang="en-US" dirty="0" smtClean="0">
                <a:latin typeface="Times New Roman" pitchFamily="18" charset="0"/>
                <a:cs typeface="Times New Roman" pitchFamily="18" charset="0"/>
              </a:rPr>
              <a:t>التستر </a:t>
            </a:r>
            <a:r>
              <a:rPr lang="en-US" dirty="0">
                <a:latin typeface="Times New Roman" pitchFamily="18" charset="0"/>
                <a:cs typeface="Times New Roman" pitchFamily="18" charset="0"/>
              </a:rPr>
              <a:t>فقدان الوزن والتدفئة</a:t>
            </a:r>
          </a:p>
          <a:p>
            <a:pPr rtl="1" algn="r">
              <a:buFont typeface="Wingdings" pitchFamily="2" charset="2"/>
              <a:buChar char="§"/>
            </a:pPr>
            <a:r>
              <a:rPr lang="en-US" dirty="0" smtClean="0">
                <a:latin typeface="Times New Roman" pitchFamily="18" charset="0"/>
                <a:cs typeface="Times New Roman" pitchFamily="18" charset="0"/>
              </a:rPr>
              <a:t>تنافس </a:t>
            </a:r>
            <a:r>
              <a:rPr lang="en-US" dirty="0">
                <a:latin typeface="Times New Roman" pitchFamily="18" charset="0"/>
                <a:cs typeface="Times New Roman" pitchFamily="18" charset="0"/>
              </a:rPr>
              <a:t>أن تأكل أقل </a:t>
            </a:r>
            <a:r>
              <a:rPr lang="en-US" dirty="0" smtClean="0">
                <a:latin typeface="Times New Roman" pitchFamily="18" charset="0"/>
                <a:cs typeface="Times New Roman" pitchFamily="18" charset="0"/>
              </a:rPr>
              <a:t>من البقية </a:t>
            </a:r>
            <a:r>
              <a:rPr lang="en-US" dirty="0">
                <a:latin typeface="Times New Roman" pitchFamily="18" charset="0"/>
                <a:cs typeface="Times New Roman" pitchFamily="18" charset="0"/>
              </a:rPr>
              <a:t>اشخاص</a:t>
            </a:r>
          </a:p>
          <a:p>
            <a:pPr rtl="1" algn="r">
              <a:buFont typeface="Wingdings" pitchFamily="2" charset="2"/>
              <a:buChar char="§"/>
            </a:pPr>
            <a:r>
              <a:rPr lang="en-US" dirty="0" smtClean="0">
                <a:latin typeface="Times New Roman" pitchFamily="18" charset="0"/>
                <a:cs typeface="Times New Roman" pitchFamily="18" charset="0"/>
              </a:rPr>
              <a:t>صنع </a:t>
            </a:r>
            <a:r>
              <a:rPr lang="en-US" dirty="0">
                <a:latin typeface="Times New Roman" pitchFamily="18" charset="0"/>
                <a:cs typeface="Times New Roman" pitchFamily="18" charset="0"/>
              </a:rPr>
              <a:t>قواعد عن الطعام ، </a:t>
            </a:r>
            <a:r>
              <a:rPr lang="en-US" dirty="0" smtClean="0">
                <a:latin typeface="Times New Roman" pitchFamily="18" charset="0"/>
                <a:cs typeface="Times New Roman" pitchFamily="18" charset="0"/>
              </a:rPr>
              <a:t>مثل القائمة </a:t>
            </a:r>
            <a:r>
              <a:rPr lang="en-US" dirty="0">
                <a:latin typeface="Times New Roman" pitchFamily="18" charset="0"/>
                <a:cs typeface="Times New Roman" pitchFamily="18" charset="0"/>
              </a:rPr>
              <a:t>الأطعمة "الجيدة" و "السيئة" </a:t>
            </a:r>
            <a:r>
              <a:rPr lang="en-US" dirty="0" smtClean="0">
                <a:latin typeface="Times New Roman" pitchFamily="18" charset="0"/>
                <a:cs typeface="Times New Roman" pitchFamily="18" charset="0"/>
              </a:rPr>
              <a:t>أو فقط </a:t>
            </a:r>
            <a:r>
              <a:rPr lang="en-US" dirty="0">
                <a:latin typeface="Times New Roman" pitchFamily="18" charset="0"/>
                <a:cs typeface="Times New Roman" pitchFamily="18" charset="0"/>
              </a:rPr>
              <a:t>أكل الأشياء الموجودة </a:t>
            </a:r>
            <a:r>
              <a:rPr lang="en-US" dirty="0" smtClean="0">
                <a:latin typeface="Times New Roman" pitchFamily="18" charset="0"/>
                <a:cs typeface="Times New Roman" pitchFamily="18" charset="0"/>
              </a:rPr>
              <a:t>معين </a:t>
            </a:r>
            <a:r>
              <a:rPr lang="en-US" dirty="0" err="1" smtClean="0">
                <a:latin typeface="Times New Roman" pitchFamily="18" charset="0"/>
                <a:cs typeface="Times New Roman" pitchFamily="18" charset="0"/>
              </a:rPr>
              <a:t>لون</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26805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63562"/>
          </a:xfrm>
        </p:spPr>
        <p:txBody>
          <a:bodyPr>
            <a:normAutofit fontScale="90000"/>
          </a:bodyPr>
          <a:lstStyle/>
          <a:p>
            <a:pPr algn="r" rtl="1"/>
            <a:r>
              <a:rPr lang="en-US" sz="3600" b="1" dirty="0">
                <a:latin typeface="Times New Roman" pitchFamily="18" charset="0"/>
                <a:cs typeface="Times New Roman" pitchFamily="18" charset="0"/>
              </a:rPr>
              <a:t>ماذا قد يحدث لجسمك:</a:t>
            </a:r>
          </a:p>
        </p:txBody>
      </p:sp>
      <p:sp>
        <p:nvSpPr>
          <p:cNvPr id="3" name="Content Placeholder 2"/>
          <p:cNvSpPr>
            <a:spLocks noGrp="1"/>
          </p:cNvSpPr>
          <p:nvPr>
            <p:ph sz="half" idx="1"/>
          </p:nvPr>
        </p:nvSpPr>
        <p:spPr>
          <a:xfrm>
            <a:off x="1981200" y="1143000"/>
            <a:ext cx="4038600" cy="5486400"/>
          </a:xfrm>
        </p:spPr>
        <p:txBody>
          <a:bodyPr>
            <a:noAutofit/>
          </a:bodyPr>
          <a:lstStyle/>
          <a:p>
            <a:pPr rtl="1" algn="r">
              <a:buFont typeface="Wingdings" pitchFamily="2" charset="2"/>
              <a:buChar char="§"/>
            </a:pPr>
            <a:r>
              <a:rPr lang="en-US" sz="2600" dirty="0">
                <a:latin typeface="Times New Roman" pitchFamily="18" charset="0"/>
                <a:cs typeface="Times New Roman" pitchFamily="18" charset="0"/>
              </a:rPr>
              <a:t>يزن أقل بكثير مما يجب (15٪ على الأقل أقل من الوزن الصحي لعمرك وطولك)</a:t>
            </a:r>
          </a:p>
          <a:p>
            <a:pPr rtl="1" algn="r">
              <a:buFont typeface="Wingdings" pitchFamily="2" charset="2"/>
              <a:buChar char="§"/>
            </a:pPr>
            <a:r>
              <a:rPr lang="en-US" sz="2600" dirty="0">
                <a:latin typeface="Times New Roman" pitchFamily="18" charset="0"/>
                <a:cs typeface="Times New Roman" pitchFamily="18" charset="0"/>
              </a:rPr>
              <a:t>أن تكون متخلفًا جسديًا (يمكن أن يحدث هذا إذا بدأت مشكلتك قبل سن البلوغ)</a:t>
            </a:r>
          </a:p>
          <a:p>
            <a:pPr rtl="1" algn="r">
              <a:buFont typeface="Wingdings" pitchFamily="2" charset="2"/>
              <a:buChar char="§"/>
            </a:pPr>
            <a:r>
              <a:rPr lang="en-US" sz="2600" dirty="0">
                <a:latin typeface="Times New Roman" pitchFamily="18" charset="0"/>
                <a:cs typeface="Times New Roman" pitchFamily="18" charset="0"/>
              </a:rPr>
              <a:t>الشعور بالضعف والتحرك ببطء</a:t>
            </a:r>
          </a:p>
          <a:p>
            <a:pPr rtl="1" algn="r">
              <a:buFont typeface="Wingdings" pitchFamily="2" charset="2"/>
              <a:buChar char="§"/>
            </a:pPr>
            <a:r>
              <a:rPr lang="en-US" sz="2600" dirty="0">
                <a:latin typeface="Times New Roman" pitchFamily="18" charset="0"/>
                <a:cs typeface="Times New Roman" pitchFamily="18" charset="0"/>
              </a:rPr>
              <a:t>الشعور بالبرد الشديد </a:t>
            </a:r>
          </a:p>
          <a:p>
            <a:pPr rtl="1" algn="r">
              <a:buFont typeface="Wingdings" pitchFamily="2" charset="2"/>
              <a:buChar char="§"/>
            </a:pPr>
            <a:r>
              <a:rPr lang="en-US" sz="2600" dirty="0">
                <a:latin typeface="Times New Roman" pitchFamily="18" charset="0"/>
                <a:cs typeface="Times New Roman" pitchFamily="18" charset="0"/>
              </a:rPr>
              <a:t>قد تجد صعوبة في التركيز</a:t>
            </a:r>
          </a:p>
        </p:txBody>
      </p:sp>
      <p:sp>
        <p:nvSpPr>
          <p:cNvPr id="4" name="Content Placeholder 3"/>
          <p:cNvSpPr>
            <a:spLocks noGrp="1"/>
          </p:cNvSpPr>
          <p:nvPr>
            <p:ph sz="half" idx="2"/>
          </p:nvPr>
        </p:nvSpPr>
        <p:spPr>
          <a:xfrm>
            <a:off x="6172200" y="1143000"/>
            <a:ext cx="4191000" cy="5486400"/>
          </a:xfrm>
        </p:spPr>
        <p:txBody>
          <a:bodyPr>
            <a:noAutofit/>
          </a:bodyPr>
          <a:lstStyle/>
          <a:p>
            <a:pPr rtl="1" algn="r">
              <a:buFont typeface="Wingdings" pitchFamily="2" charset="2"/>
              <a:buChar char="§"/>
            </a:pPr>
            <a:r>
              <a:rPr lang="en-US" sz="2400" dirty="0">
                <a:latin typeface="Times New Roman" pitchFamily="18" charset="0"/>
                <a:cs typeface="Times New Roman" pitchFamily="18" charset="0"/>
              </a:rPr>
              <a:t>ترقق الشعر أو تساقطه</a:t>
            </a:r>
          </a:p>
          <a:p>
            <a:pPr rtl="1" algn="r">
              <a:buFont typeface="Wingdings" pitchFamily="2" charset="2"/>
              <a:buChar char="§"/>
            </a:pPr>
            <a:r>
              <a:rPr lang="en-US" sz="2400" dirty="0" smtClean="0">
                <a:latin typeface="Times New Roman" pitchFamily="18" charset="0"/>
                <a:cs typeface="Times New Roman" pitchFamily="18" charset="0"/>
              </a:rPr>
              <a:t>خاسرة </a:t>
            </a:r>
            <a:r>
              <a:rPr lang="en-US" sz="2400" dirty="0">
                <a:latin typeface="Times New Roman" pitchFamily="18" charset="0"/>
                <a:cs typeface="Times New Roman" pitchFamily="18" charset="0"/>
              </a:rPr>
              <a:t>الاهتمام بالجنس ، أو عدم القدرة على ممارسة الجنس - أو الاستمتاع به</a:t>
            </a:r>
          </a:p>
          <a:p>
            <a:pPr rtl="1" algn="r">
              <a:buFont typeface="Wingdings" pitchFamily="2" charset="2"/>
              <a:buChar char="§"/>
            </a:pPr>
            <a:r>
              <a:rPr lang="en-US" sz="2400" dirty="0">
                <a:latin typeface="Times New Roman" pitchFamily="18" charset="0"/>
                <a:cs typeface="Times New Roman" pitchFamily="18" charset="0"/>
              </a:rPr>
              <a:t>يمكن أن يكون لديك كثافة العظام</a:t>
            </a:r>
          </a:p>
          <a:p>
            <a:pPr rtl="1" algn="r">
              <a:buFont typeface="Wingdings" pitchFamily="2" charset="2"/>
              <a:buChar char="§"/>
            </a:pPr>
            <a:r>
              <a:rPr lang="en-US" sz="2400" dirty="0" smtClean="0">
                <a:latin typeface="Times New Roman" pitchFamily="18" charset="0"/>
                <a:cs typeface="Times New Roman" pitchFamily="18" charset="0"/>
              </a:rPr>
              <a:t>إذا </a:t>
            </a:r>
            <a:r>
              <a:rPr lang="en-US" sz="2400" dirty="0">
                <a:latin typeface="Times New Roman" pitchFamily="18" charset="0"/>
                <a:cs typeface="Times New Roman" pitchFamily="18" charset="0"/>
              </a:rPr>
              <a:t>كنت امرأة ، قد تصبح فتراتك غير منتظمة أو تتوقف تمامًا.</a:t>
            </a:r>
          </a:p>
        </p:txBody>
      </p:sp>
    </p:spTree>
    <p:extLst>
      <p:ext uri="{BB962C8B-B14F-4D97-AF65-F5344CB8AC3E}">
        <p14:creationId xmlns:p14="http://schemas.microsoft.com/office/powerpoint/2010/main" val="1976350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1834</Words>
  <Application>Microsoft Office PowerPoint</Application>
  <PresentationFormat>Widescreen</PresentationFormat>
  <Paragraphs>145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Times New Roman</vt:lpstr>
      <vt:lpstr>Wingdings</vt:lpstr>
      <vt:lpstr>Office Theme</vt:lpstr>
      <vt:lpstr>What is an eating problem?</vt:lpstr>
      <vt:lpstr>PowerPoint Presentation</vt:lpstr>
      <vt:lpstr>PowerPoint Presentation</vt:lpstr>
      <vt:lpstr>What types of eating disorders are there?</vt:lpstr>
      <vt:lpstr>Anorexia nervosa  فقدان الشهية العصبي</vt:lpstr>
      <vt:lpstr>Anorexia nervosa</vt:lpstr>
      <vt:lpstr>How you might feel:</vt:lpstr>
      <vt:lpstr>What you might do:</vt:lpstr>
      <vt:lpstr>What might happen to your body:</vt:lpstr>
      <vt:lpstr>Bulimia nervosa</vt:lpstr>
      <vt:lpstr>Bulimia nervosa</vt:lpstr>
      <vt:lpstr>PowerPoint Presentation</vt:lpstr>
      <vt:lpstr>What you might do:</vt:lpstr>
      <vt:lpstr>What might happen to your body:</vt:lpstr>
      <vt:lpstr>PowerPoint Presentation</vt:lpstr>
      <vt:lpstr>PowerPoint Presentation</vt:lpstr>
      <vt:lpstr>Binge eating disorder</vt:lpstr>
      <vt:lpstr>How you might feel:</vt:lpstr>
      <vt:lpstr>What you might do:</vt:lpstr>
      <vt:lpstr>What might happen to your body:</vt:lpstr>
      <vt:lpstr>Eating disorder not otherwise specified (EDNOS)</vt:lpstr>
      <vt:lpstr>What causes eating disorders?</vt:lpstr>
      <vt:lpstr>1) Difficult life experiences</vt:lpstr>
      <vt:lpstr>2) Family issues</vt:lpstr>
      <vt:lpstr>3) Personality traits</vt:lpstr>
      <vt:lpstr>4) Physical and mental health problems</vt:lpstr>
      <vt:lpstr>5) Social pressure</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User</dc:creator>
  <cp:lastModifiedBy>ABU-KTEISH, Razan</cp:lastModifiedBy>
  <cp:revision>24</cp:revision>
  <dcterms:created xsi:type="dcterms:W3CDTF">2020-05-07T09:37:11Z</dcterms:created>
  <dcterms:modified xsi:type="dcterms:W3CDTF">2021-12-20T13:00:59Z</dcterms:modified>
</cp:coreProperties>
</file>