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4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4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8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4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3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5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1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1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5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4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41E32-0CC2-4F13-8362-06DDB790F0E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C7213-8D4F-4EA8-8471-5D393759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5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اضطراب الاكتئاب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30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اضطراب الاكتئاب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SA" dirty="0" smtClean="0"/>
          </a:p>
          <a:p>
            <a:pPr algn="r" rtl="1"/>
            <a:r>
              <a:rPr lang="ar-SA" dirty="0" smtClean="0"/>
              <a:t>الاكتئاب اضطراب نفسي شائع، فبحسب روكلين: الاكتئاب هو حالة مزاجية تتسم بإحساس بعدم القيمة، والشعور بالكآبة والحزن، والتشاؤم، ونقص النشاط، وتتضمن الاضطرابات طيفا من الاختلالات النفسية التي تختلف في التكرار والمدة والشدة.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3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/>
              <a:t>أ</a:t>
            </a:r>
            <a:r>
              <a:rPr lang="ar-SA" b="1" dirty="0" smtClean="0"/>
              <a:t>عراض الاكتئاب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أعراض مزاجية: مثل حدوث مزاج حزين معظم الوقت( تقريبا كل يوم لمدة أسبوعين على الاقل)</a:t>
            </a:r>
          </a:p>
          <a:p>
            <a:pPr algn="r" rtl="1"/>
            <a:r>
              <a:rPr lang="ar-SA" dirty="0" smtClean="0"/>
              <a:t>أعراض سلوكية: لها علاقة بقلة الدافعية للعمل و القيام بالمهام المطلوبة.</a:t>
            </a:r>
          </a:p>
          <a:p>
            <a:pPr algn="r" rtl="1"/>
            <a:r>
              <a:rPr lang="ar-SA" dirty="0" smtClean="0"/>
              <a:t>أعراض بدنية: تغير في انماط النوم والشهية، والاهتمام الجنسي، الصداع وآلام العضلات وتغيرات في الدورة الشهرية.</a:t>
            </a:r>
          </a:p>
          <a:p>
            <a:pPr algn="r" rtl="1"/>
            <a:r>
              <a:rPr lang="ar-SA" dirty="0" smtClean="0"/>
              <a:t>أعراض معرفية: قلة التركيز واتخاذ القرار و افكار سوداوية ومفهموم سلبي عن الذات.</a:t>
            </a:r>
          </a:p>
          <a:p>
            <a:pPr algn="r" rtl="1"/>
            <a:endParaRPr lang="ar-SA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05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أعراض أخرى للاكتئاب: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انخفاض ملحوظ في الاهتمامات و الشعور باللذة في معظم الانشطة.</a:t>
            </a:r>
          </a:p>
          <a:p>
            <a:pPr algn="r" rtl="1"/>
            <a:r>
              <a:rPr lang="ar-SA" dirty="0" smtClean="0"/>
              <a:t>انخفاض أو زيادة في الوزن.</a:t>
            </a:r>
          </a:p>
          <a:p>
            <a:pPr algn="r" rtl="1"/>
            <a:r>
              <a:rPr lang="ar-SA" dirty="0" smtClean="0"/>
              <a:t>الأرق أو فرط النوم.</a:t>
            </a:r>
          </a:p>
          <a:p>
            <a:pPr algn="r" rtl="1"/>
            <a:r>
              <a:rPr lang="ar-SA" dirty="0" smtClean="0"/>
              <a:t>سرعة الشعور بالاجهاد وضعف النشاط اليومي.</a:t>
            </a:r>
          </a:p>
          <a:p>
            <a:pPr algn="r" rtl="1"/>
            <a:r>
              <a:rPr lang="ar-SA" dirty="0" smtClean="0"/>
              <a:t>الشعور بالدونية وضعف القدرة على التركيز .</a:t>
            </a:r>
          </a:p>
          <a:p>
            <a:pPr algn="r" rtl="1"/>
            <a:r>
              <a:rPr lang="ar-SA" dirty="0" smtClean="0"/>
              <a:t>كثرة الافكار المرتبطة بالموت أو محاولة للانتحار.</a:t>
            </a:r>
          </a:p>
          <a:p>
            <a:pPr algn="r" rtl="1"/>
            <a:r>
              <a:rPr lang="ar-SA" dirty="0" smtClean="0"/>
              <a:t>القلق المستمر.</a:t>
            </a:r>
          </a:p>
          <a:p>
            <a:pPr algn="r" rtl="1"/>
            <a:r>
              <a:rPr lang="ar-SA" dirty="0" smtClean="0"/>
              <a:t>البكاء .</a:t>
            </a:r>
          </a:p>
        </p:txBody>
      </p:sp>
    </p:spTree>
    <p:extLst>
      <p:ext uri="{BB962C8B-B14F-4D97-AF65-F5344CB8AC3E}">
        <p14:creationId xmlns:p14="http://schemas.microsoft.com/office/powerpoint/2010/main" val="42445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أنواع الاكتئاب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الاكتئاب الخفيف</a:t>
            </a:r>
          </a:p>
          <a:p>
            <a:pPr algn="r" rtl="1"/>
            <a:r>
              <a:rPr lang="ar-SA" dirty="0" smtClean="0"/>
              <a:t>الاكتئاب الحاد</a:t>
            </a:r>
          </a:p>
          <a:p>
            <a:pPr algn="r" rtl="1"/>
            <a:r>
              <a:rPr lang="ar-SA" dirty="0" smtClean="0"/>
              <a:t>الاكتئاب الموسمي</a:t>
            </a:r>
          </a:p>
          <a:p>
            <a:pPr algn="r" rtl="1"/>
            <a:r>
              <a:rPr lang="ar-SA" dirty="0" smtClean="0"/>
              <a:t>اكتئاب ما بعد الولادة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50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الاسباب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الصدمات</a:t>
            </a:r>
          </a:p>
          <a:p>
            <a:pPr algn="r" rtl="1"/>
            <a:r>
              <a:rPr lang="ar-SA" dirty="0" smtClean="0"/>
              <a:t>الفقدان </a:t>
            </a:r>
          </a:p>
          <a:p>
            <a:pPr algn="r" rtl="1"/>
            <a:r>
              <a:rPr lang="ar-SA" dirty="0" smtClean="0"/>
              <a:t>الامراض الجسدية</a:t>
            </a:r>
          </a:p>
          <a:p>
            <a:pPr algn="r" rtl="1"/>
            <a:r>
              <a:rPr lang="ar-SA" dirty="0" smtClean="0"/>
              <a:t>المشاكل الاسرية </a:t>
            </a:r>
          </a:p>
          <a:p>
            <a:pPr algn="r" rtl="1"/>
            <a:r>
              <a:rPr lang="ar-SA" dirty="0" smtClean="0"/>
              <a:t>التاريخ العائلي</a:t>
            </a:r>
          </a:p>
          <a:p>
            <a:pPr algn="r" rtl="1"/>
            <a:r>
              <a:rPr lang="ar-SA" dirty="0" smtClean="0"/>
              <a:t>الادمان على المخدرات و الكحول</a:t>
            </a:r>
          </a:p>
          <a:p>
            <a:pPr algn="r" rtl="1"/>
            <a:r>
              <a:rPr lang="ar-SA" dirty="0"/>
              <a:t>صعوبات الحياة المستمرة، مثل: ضغوط العمل، والوحدة لفترة طويلة، والتعرض للعنف، </a:t>
            </a:r>
            <a:r>
              <a:rPr lang="ar-SA" dirty="0" smtClean="0"/>
              <a:t>وغيرها</a:t>
            </a:r>
            <a:r>
              <a:rPr lang="ar-SA" dirty="0"/>
              <a:t>.</a:t>
            </a:r>
            <a:endParaRPr lang="ar-SA" dirty="0" smtClean="0"/>
          </a:p>
          <a:p>
            <a:pPr algn="r" rtl="1"/>
            <a:endParaRPr lang="ar-SA" dirty="0" smtClean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9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العلاج: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العلاج بالعقاقير: منها عقار السيروتونين </a:t>
            </a:r>
            <a:r>
              <a:rPr lang="en-US" dirty="0" smtClean="0"/>
              <a:t>serotonin</a:t>
            </a:r>
            <a:r>
              <a:rPr lang="ar-SA" dirty="0" smtClean="0"/>
              <a:t> و الفلوكزيتين</a:t>
            </a:r>
            <a:r>
              <a:rPr lang="en-US" dirty="0" smtClean="0"/>
              <a:t> fluoxetine</a:t>
            </a:r>
            <a:r>
              <a:rPr lang="ar-SA" dirty="0" smtClean="0"/>
              <a:t>.</a:t>
            </a:r>
          </a:p>
          <a:p>
            <a:pPr algn="r" rtl="1"/>
            <a:r>
              <a:rPr lang="ar-SA" dirty="0" smtClean="0"/>
              <a:t>العلاج الاسري والعلاج الزواجي</a:t>
            </a:r>
          </a:p>
          <a:p>
            <a:pPr algn="r" rtl="1"/>
            <a:r>
              <a:rPr lang="ar-SA" dirty="0" smtClean="0"/>
              <a:t>العلاج المعرفي السلوكي من بينها التدريب على مواجهة ضغوط الحياة و التفكير الايجابي </a:t>
            </a:r>
            <a:r>
              <a:rPr lang="ar-SA" dirty="0" smtClean="0"/>
              <a:t>وتعلم تقنيات </a:t>
            </a:r>
            <a:r>
              <a:rPr lang="ar-SA" dirty="0" smtClean="0"/>
              <a:t>الاسترخاء </a:t>
            </a:r>
            <a:r>
              <a:rPr lang="ar-SA" dirty="0" smtClean="0"/>
              <a:t>من بينها اليوغا و التامل.</a:t>
            </a:r>
            <a:endParaRPr lang="ar-SA" dirty="0" smtClean="0"/>
          </a:p>
          <a:p>
            <a:pPr algn="r" rtl="1"/>
            <a:r>
              <a:rPr lang="ar-SA" dirty="0" smtClean="0"/>
              <a:t>المساندة الاجتماعية </a:t>
            </a:r>
            <a:endParaRPr lang="ar-SA" dirty="0" smtClean="0"/>
          </a:p>
          <a:p>
            <a:pPr algn="r" rtl="1"/>
            <a:r>
              <a:rPr lang="ar-SA" smtClean="0"/>
              <a:t>الحرض على ممارسة النشاط البدني.</a:t>
            </a:r>
            <a:endParaRPr lang="ar-SA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0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الاكتئاب                                  الحزن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96239"/>
              </p:ext>
            </p:extLst>
          </p:nvPr>
        </p:nvGraphicFramePr>
        <p:xfrm>
          <a:off x="838200" y="2780189"/>
          <a:ext cx="10515600" cy="244221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31496827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917051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ar-SA" dirty="0">
                          <a:effectLst/>
                        </a:rPr>
                        <a:t/>
                      </a:r>
                      <a:br>
                        <a:rPr lang="ar-SA" dirty="0">
                          <a:effectLst/>
                        </a:rPr>
                      </a:br>
                      <a:r>
                        <a:rPr lang="ar-SA" dirty="0">
                          <a:effectLst/>
                        </a:rPr>
                        <a:t>​رد فعل طبيعي تجاه الخسائر.</a:t>
                      </a:r>
                      <a:br>
                        <a:rPr lang="ar-SA" dirty="0">
                          <a:effectLst/>
                        </a:rPr>
                      </a:br>
                      <a:endParaRPr lang="ar-SA" dirty="0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ar-SA">
                          <a:effectLst/>
                        </a:rPr>
                        <a:t>​حالة مرضية.</a:t>
                      </a:r>
                      <a:br>
                        <a:rPr lang="ar-SA">
                          <a:effectLst/>
                        </a:rPr>
                      </a:br>
                      <a:endParaRPr lang="ar-SA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43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ar-SA" dirty="0">
                          <a:effectLst/>
                        </a:rPr>
                        <a:t>​الشعور بالحزن قد يكون مؤقتًا، ولا يزال الشخص قادرًا على الاستمتاع بالأمور الأخرى، والتطلع إلى لمستقبل.</a:t>
                      </a:r>
                      <a:br>
                        <a:rPr lang="ar-SA" dirty="0">
                          <a:effectLst/>
                        </a:rPr>
                      </a:br>
                      <a:endParaRPr lang="ar-SA" dirty="0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ar-SA" dirty="0">
                          <a:effectLst/>
                        </a:rPr>
                        <a:t>​يستمر الشعور بالحزن، ولا يستطيع الشخص الاستمتاع، ولا التفكير في المستقبل بإيجابية.</a:t>
                      </a:r>
                      <a:br>
                        <a:rPr lang="ar-SA" dirty="0">
                          <a:effectLst/>
                        </a:rPr>
                      </a:br>
                      <a:endParaRPr lang="ar-SA" dirty="0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44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ar-SA">
                          <a:effectLst/>
                        </a:rPr>
                        <a:t>​لا يزال الشخص محتفظًا بثقته بنفسه.</a:t>
                      </a:r>
                      <a:br>
                        <a:rPr lang="ar-SA">
                          <a:effectLst/>
                        </a:rPr>
                      </a:br>
                      <a:endParaRPr lang="ar-SA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ar-SA" dirty="0">
                          <a:effectLst/>
                        </a:rPr>
                        <a:t>​الشعور بالدونية أمر شائع.</a:t>
                      </a:r>
                      <a:br>
                        <a:rPr lang="ar-SA" dirty="0">
                          <a:effectLst/>
                        </a:rPr>
                      </a:br>
                      <a:endParaRPr lang="ar-SA" dirty="0">
                        <a:effectLst/>
                      </a:endParaRPr>
                    </a:p>
                  </a:txBody>
                  <a:tcPr marL="31750" marR="31750" marT="44450" marB="38100">
                    <a:lnL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6C6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00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138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معلومات مهمة حول الاكتئاب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أ</a:t>
            </a:r>
            <a:r>
              <a:rPr lang="ar-SA" dirty="0" smtClean="0"/>
              <a:t>ن يعاني الشخص من اعراض الاكتئاب لمدة اسبوعين متصلين</a:t>
            </a:r>
          </a:p>
          <a:p>
            <a:pPr algn="r" rtl="1"/>
            <a:r>
              <a:rPr lang="ar-SA" dirty="0" smtClean="0"/>
              <a:t>الاكتئاب المزمن يستمر لمدة تزيد عن سنتين</a:t>
            </a:r>
          </a:p>
          <a:p>
            <a:pPr algn="r" rtl="1"/>
            <a:r>
              <a:rPr lang="ar-SA" dirty="0" smtClean="0"/>
              <a:t>لا تنطبق اعراض الاكتئاب على الحزن الناتج من وفاة شخص عزيز و قريب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اضطراب الاكتئاب</vt:lpstr>
      <vt:lpstr>اضطراب الاكتئاب</vt:lpstr>
      <vt:lpstr>أعراض الاكتئاب </vt:lpstr>
      <vt:lpstr>أعراض أخرى للاكتئاب:</vt:lpstr>
      <vt:lpstr>أنواع الاكتئاب</vt:lpstr>
      <vt:lpstr>الاسباب :</vt:lpstr>
      <vt:lpstr>العلاج:</vt:lpstr>
      <vt:lpstr>الاكتئاب                                  الحزن</vt:lpstr>
      <vt:lpstr>معلومات مهمة حول الاكتئاب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ABU-KTEISH, Razan</dc:creator>
  <cp:lastModifiedBy>ABU-KTEISH, Razan</cp:lastModifiedBy>
  <cp:revision>8</cp:revision>
  <dcterms:created xsi:type="dcterms:W3CDTF">2022-02-16T17:56:45Z</dcterms:created>
  <dcterms:modified xsi:type="dcterms:W3CDTF">2022-02-16T18:30:51Z</dcterms:modified>
</cp:coreProperties>
</file>