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6"/>
  </p:notesMasterIdLst>
  <p:sldIdLst>
    <p:sldId id="310" r:id="rId2"/>
    <p:sldId id="351" r:id="rId3"/>
    <p:sldId id="353" r:id="rId4"/>
    <p:sldId id="354" r:id="rId5"/>
    <p:sldId id="355" r:id="rId6"/>
    <p:sldId id="312" r:id="rId7"/>
    <p:sldId id="314" r:id="rId8"/>
    <p:sldId id="298" r:id="rId9"/>
    <p:sldId id="300" r:id="rId10"/>
    <p:sldId id="302" r:id="rId11"/>
    <p:sldId id="304" r:id="rId12"/>
    <p:sldId id="306" r:id="rId13"/>
    <p:sldId id="308" r:id="rId14"/>
    <p:sldId id="257" r:id="rId15"/>
    <p:sldId id="356" r:id="rId16"/>
    <p:sldId id="318" r:id="rId17"/>
    <p:sldId id="258" r:id="rId18"/>
    <p:sldId id="357" r:id="rId19"/>
    <p:sldId id="259" r:id="rId20"/>
    <p:sldId id="260" r:id="rId21"/>
    <p:sldId id="261" r:id="rId22"/>
    <p:sldId id="320" r:id="rId23"/>
    <p:sldId id="330" r:id="rId24"/>
    <p:sldId id="267" r:id="rId25"/>
    <p:sldId id="262" r:id="rId26"/>
    <p:sldId id="268" r:id="rId27"/>
    <p:sldId id="269" r:id="rId28"/>
    <p:sldId id="322" r:id="rId29"/>
    <p:sldId id="270" r:id="rId30"/>
    <p:sldId id="324" r:id="rId31"/>
    <p:sldId id="271" r:id="rId32"/>
    <p:sldId id="327" r:id="rId33"/>
    <p:sldId id="272" r:id="rId34"/>
    <p:sldId id="329" r:id="rId35"/>
    <p:sldId id="326" r:id="rId36"/>
    <p:sldId id="331" r:id="rId37"/>
    <p:sldId id="273" r:id="rId38"/>
    <p:sldId id="274" r:id="rId39"/>
    <p:sldId id="275" r:id="rId40"/>
    <p:sldId id="276" r:id="rId41"/>
    <p:sldId id="277" r:id="rId42"/>
    <p:sldId id="278" r:id="rId43"/>
    <p:sldId id="279" r:id="rId44"/>
    <p:sldId id="280" r:id="rId45"/>
    <p:sldId id="281" r:id="rId46"/>
    <p:sldId id="332" r:id="rId47"/>
    <p:sldId id="334" r:id="rId48"/>
    <p:sldId id="282" r:id="rId49"/>
    <p:sldId id="283" r:id="rId50"/>
    <p:sldId id="284" r:id="rId51"/>
    <p:sldId id="285" r:id="rId52"/>
    <p:sldId id="286" r:id="rId53"/>
    <p:sldId id="335" r:id="rId54"/>
    <p:sldId id="360" r:id="rId55"/>
    <p:sldId id="287" r:id="rId56"/>
    <p:sldId id="288" r:id="rId57"/>
    <p:sldId id="289" r:id="rId58"/>
    <p:sldId id="337" r:id="rId59"/>
    <p:sldId id="358" r:id="rId60"/>
    <p:sldId id="359" r:id="rId61"/>
    <p:sldId id="338" r:id="rId62"/>
    <p:sldId id="340" r:id="rId63"/>
    <p:sldId id="293" r:id="rId64"/>
    <p:sldId id="342" r:id="rId65"/>
    <p:sldId id="343" r:id="rId66"/>
    <p:sldId id="345" r:id="rId67"/>
    <p:sldId id="296" r:id="rId68"/>
    <p:sldId id="290" r:id="rId69"/>
    <p:sldId id="295" r:id="rId70"/>
    <p:sldId id="291" r:id="rId71"/>
    <p:sldId id="292" r:id="rId72"/>
    <p:sldId id="294" r:id="rId73"/>
    <p:sldId id="347" r:id="rId74"/>
    <p:sldId id="34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C8757-9A86-4DD3-BF42-6202445C844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316E951-6AD7-4CC5-A89D-AB6085373692}">
      <dgm:prSet phldrT="[Text]"/>
      <dgm:spPr/>
      <dgm:t>
        <a:bodyPr/>
        <a:lstStyle/>
        <a:p>
          <a:r>
            <a:rPr lang="ar-SA" dirty="0" smtClean="0"/>
            <a:t>جوانب التطور الإنساني</a:t>
          </a:r>
          <a:endParaRPr lang="en-US" dirty="0"/>
        </a:p>
      </dgm:t>
    </dgm:pt>
    <dgm:pt modelId="{1B42CEDB-958A-478C-8360-B271BC977E51}" type="parTrans" cxnId="{B01058D1-CF4F-4A33-9F03-253930455666}">
      <dgm:prSet/>
      <dgm:spPr/>
      <dgm:t>
        <a:bodyPr/>
        <a:lstStyle/>
        <a:p>
          <a:endParaRPr lang="en-US"/>
        </a:p>
      </dgm:t>
    </dgm:pt>
    <dgm:pt modelId="{E7518A7A-8F5A-40A5-B680-F3704CC2A465}" type="sibTrans" cxnId="{B01058D1-CF4F-4A33-9F03-253930455666}">
      <dgm:prSet/>
      <dgm:spPr/>
      <dgm:t>
        <a:bodyPr/>
        <a:lstStyle/>
        <a:p>
          <a:endParaRPr lang="en-US"/>
        </a:p>
      </dgm:t>
    </dgm:pt>
    <dgm:pt modelId="{8339257F-7087-452D-9069-02FAFEFD0C88}">
      <dgm:prSet phldrT="[Text]"/>
      <dgm:spPr/>
      <dgm:t>
        <a:bodyPr/>
        <a:lstStyle/>
        <a:p>
          <a:r>
            <a:rPr lang="ar-SA" dirty="0" smtClean="0"/>
            <a:t>اجتماعي</a:t>
          </a:r>
          <a:endParaRPr lang="en-US" dirty="0"/>
        </a:p>
      </dgm:t>
    </dgm:pt>
    <dgm:pt modelId="{E4FDE0F0-8A3C-4DCF-A2E0-B8A8A3A8672B}" type="parTrans" cxnId="{8E028198-0F0A-4DAD-B1D0-2BC3C80A0F6D}">
      <dgm:prSet/>
      <dgm:spPr/>
      <dgm:t>
        <a:bodyPr/>
        <a:lstStyle/>
        <a:p>
          <a:endParaRPr lang="en-US"/>
        </a:p>
      </dgm:t>
    </dgm:pt>
    <dgm:pt modelId="{943BEF13-B06C-42F6-90F2-6D08AA90D807}" type="sibTrans" cxnId="{8E028198-0F0A-4DAD-B1D0-2BC3C80A0F6D}">
      <dgm:prSet/>
      <dgm:spPr/>
      <dgm:t>
        <a:bodyPr/>
        <a:lstStyle/>
        <a:p>
          <a:endParaRPr lang="en-US"/>
        </a:p>
      </dgm:t>
    </dgm:pt>
    <dgm:pt modelId="{BE8E55AD-520E-4B4F-8324-473700F8D332}">
      <dgm:prSet phldrT="[Text]"/>
      <dgm:spPr/>
      <dgm:t>
        <a:bodyPr/>
        <a:lstStyle/>
        <a:p>
          <a:r>
            <a:rPr lang="ar-SA" dirty="0" smtClean="0"/>
            <a:t>انفعالي</a:t>
          </a:r>
          <a:endParaRPr lang="en-US" dirty="0"/>
        </a:p>
      </dgm:t>
    </dgm:pt>
    <dgm:pt modelId="{D05A4461-B9AA-40EF-9A46-51B0FB62B385}" type="parTrans" cxnId="{A2889F45-84FD-461E-9933-93B1B6532A68}">
      <dgm:prSet/>
      <dgm:spPr/>
      <dgm:t>
        <a:bodyPr/>
        <a:lstStyle/>
        <a:p>
          <a:endParaRPr lang="en-US"/>
        </a:p>
      </dgm:t>
    </dgm:pt>
    <dgm:pt modelId="{1DF866ED-1549-431E-9FA6-D7812290C222}" type="sibTrans" cxnId="{A2889F45-84FD-461E-9933-93B1B6532A68}">
      <dgm:prSet/>
      <dgm:spPr/>
      <dgm:t>
        <a:bodyPr/>
        <a:lstStyle/>
        <a:p>
          <a:endParaRPr lang="en-US"/>
        </a:p>
      </dgm:t>
    </dgm:pt>
    <dgm:pt modelId="{3993A6AD-9F1E-42D6-8126-F44D56452BE3}">
      <dgm:prSet phldrT="[Text]"/>
      <dgm:spPr/>
      <dgm:t>
        <a:bodyPr/>
        <a:lstStyle/>
        <a:p>
          <a:r>
            <a:rPr lang="ar-SA" dirty="0" smtClean="0"/>
            <a:t>معرفي</a:t>
          </a:r>
          <a:endParaRPr lang="en-US" dirty="0"/>
        </a:p>
      </dgm:t>
    </dgm:pt>
    <dgm:pt modelId="{ACF23D2F-30BE-43C8-8CE4-13119048CAE7}" type="parTrans" cxnId="{0BA8EB71-C38A-43A9-A71A-8C0853729160}">
      <dgm:prSet/>
      <dgm:spPr/>
      <dgm:t>
        <a:bodyPr/>
        <a:lstStyle/>
        <a:p>
          <a:endParaRPr lang="en-US"/>
        </a:p>
      </dgm:t>
    </dgm:pt>
    <dgm:pt modelId="{A3E7212B-205D-412B-BB8C-FE786B1156B6}" type="sibTrans" cxnId="{0BA8EB71-C38A-43A9-A71A-8C0853729160}">
      <dgm:prSet/>
      <dgm:spPr/>
      <dgm:t>
        <a:bodyPr/>
        <a:lstStyle/>
        <a:p>
          <a:endParaRPr lang="en-US"/>
        </a:p>
      </dgm:t>
    </dgm:pt>
    <dgm:pt modelId="{70AD1E19-FB34-4CD0-88C9-3A6FC4B73158}">
      <dgm:prSet phldrT="[Text]"/>
      <dgm:spPr/>
      <dgm:t>
        <a:bodyPr/>
        <a:lstStyle/>
        <a:p>
          <a:r>
            <a:rPr lang="ar-SA" dirty="0" smtClean="0"/>
            <a:t>جسمي</a:t>
          </a:r>
          <a:endParaRPr lang="en-US" dirty="0"/>
        </a:p>
      </dgm:t>
    </dgm:pt>
    <dgm:pt modelId="{5DC55699-5863-4E7E-98A2-CDC7648A8E10}" type="parTrans" cxnId="{08EF2A0B-D475-4457-88F0-140EABAF0D45}">
      <dgm:prSet/>
      <dgm:spPr/>
      <dgm:t>
        <a:bodyPr/>
        <a:lstStyle/>
        <a:p>
          <a:endParaRPr lang="en-US"/>
        </a:p>
      </dgm:t>
    </dgm:pt>
    <dgm:pt modelId="{8C99F6C4-620E-4CF3-9B31-E4552DF5A219}" type="sibTrans" cxnId="{08EF2A0B-D475-4457-88F0-140EABAF0D45}">
      <dgm:prSet/>
      <dgm:spPr/>
      <dgm:t>
        <a:bodyPr/>
        <a:lstStyle/>
        <a:p>
          <a:endParaRPr lang="en-US"/>
        </a:p>
      </dgm:t>
    </dgm:pt>
    <dgm:pt modelId="{5F8180AF-B5A1-4FDC-A54C-87B5093D2B46}" type="pres">
      <dgm:prSet presAssocID="{1A9C8757-9A86-4DD3-BF42-6202445C844B}" presName="hierChild1" presStyleCnt="0">
        <dgm:presLayoutVars>
          <dgm:chPref val="1"/>
          <dgm:dir/>
          <dgm:animOne val="branch"/>
          <dgm:animLvl val="lvl"/>
          <dgm:resizeHandles/>
        </dgm:presLayoutVars>
      </dgm:prSet>
      <dgm:spPr/>
      <dgm:t>
        <a:bodyPr/>
        <a:lstStyle/>
        <a:p>
          <a:endParaRPr lang="en-US"/>
        </a:p>
      </dgm:t>
    </dgm:pt>
    <dgm:pt modelId="{8947EEDB-3211-466F-882D-2661501C0833}" type="pres">
      <dgm:prSet presAssocID="{9316E951-6AD7-4CC5-A89D-AB6085373692}" presName="hierRoot1" presStyleCnt="0"/>
      <dgm:spPr/>
    </dgm:pt>
    <dgm:pt modelId="{57293C99-87ED-4A2C-9513-8629F6A9CD05}" type="pres">
      <dgm:prSet presAssocID="{9316E951-6AD7-4CC5-A89D-AB6085373692}" presName="composite" presStyleCnt="0"/>
      <dgm:spPr/>
    </dgm:pt>
    <dgm:pt modelId="{B371545F-470F-4DCD-AB50-0CEAF19924EF}" type="pres">
      <dgm:prSet presAssocID="{9316E951-6AD7-4CC5-A89D-AB6085373692}" presName="background" presStyleLbl="node0" presStyleIdx="0" presStyleCnt="1"/>
      <dgm:spPr>
        <a:solidFill>
          <a:schemeClr val="bg1">
            <a:lumMod val="50000"/>
          </a:schemeClr>
        </a:solidFill>
      </dgm:spPr>
    </dgm:pt>
    <dgm:pt modelId="{50A3ACDA-4240-4664-9701-D45131711DCE}" type="pres">
      <dgm:prSet presAssocID="{9316E951-6AD7-4CC5-A89D-AB6085373692}" presName="text" presStyleLbl="fgAcc0" presStyleIdx="0" presStyleCnt="1" custScaleX="210212">
        <dgm:presLayoutVars>
          <dgm:chPref val="3"/>
        </dgm:presLayoutVars>
      </dgm:prSet>
      <dgm:spPr/>
      <dgm:t>
        <a:bodyPr/>
        <a:lstStyle/>
        <a:p>
          <a:endParaRPr lang="en-US"/>
        </a:p>
      </dgm:t>
    </dgm:pt>
    <dgm:pt modelId="{10260682-7402-4F60-8A3D-B7E723D62086}" type="pres">
      <dgm:prSet presAssocID="{9316E951-6AD7-4CC5-A89D-AB6085373692}" presName="hierChild2" presStyleCnt="0"/>
      <dgm:spPr/>
    </dgm:pt>
    <dgm:pt modelId="{AA7E4176-8CC1-4C7D-94C8-76A891B8C68C}" type="pres">
      <dgm:prSet presAssocID="{E4FDE0F0-8A3C-4DCF-A2E0-B8A8A3A8672B}" presName="Name10" presStyleLbl="parChTrans1D2" presStyleIdx="0" presStyleCnt="4"/>
      <dgm:spPr/>
      <dgm:t>
        <a:bodyPr/>
        <a:lstStyle/>
        <a:p>
          <a:endParaRPr lang="en-US"/>
        </a:p>
      </dgm:t>
    </dgm:pt>
    <dgm:pt modelId="{FB3A35D4-5188-4A52-A902-CF8BC5A4C005}" type="pres">
      <dgm:prSet presAssocID="{8339257F-7087-452D-9069-02FAFEFD0C88}" presName="hierRoot2" presStyleCnt="0"/>
      <dgm:spPr/>
    </dgm:pt>
    <dgm:pt modelId="{E2B065BA-9277-48C9-A214-8C35953943DE}" type="pres">
      <dgm:prSet presAssocID="{8339257F-7087-452D-9069-02FAFEFD0C88}" presName="composite2" presStyleCnt="0"/>
      <dgm:spPr/>
    </dgm:pt>
    <dgm:pt modelId="{667DBD07-30B1-4609-AA42-E121DC413E4C}" type="pres">
      <dgm:prSet presAssocID="{8339257F-7087-452D-9069-02FAFEFD0C88}" presName="background2" presStyleLbl="node2" presStyleIdx="0" presStyleCnt="4"/>
      <dgm:spPr>
        <a:solidFill>
          <a:schemeClr val="accent4">
            <a:lumMod val="75000"/>
          </a:schemeClr>
        </a:solidFill>
      </dgm:spPr>
    </dgm:pt>
    <dgm:pt modelId="{372246A2-FBDC-4BF6-B5ED-56B4770C451E}" type="pres">
      <dgm:prSet presAssocID="{8339257F-7087-452D-9069-02FAFEFD0C88}" presName="text2" presStyleLbl="fgAcc2" presStyleIdx="0" presStyleCnt="4">
        <dgm:presLayoutVars>
          <dgm:chPref val="3"/>
        </dgm:presLayoutVars>
      </dgm:prSet>
      <dgm:spPr/>
      <dgm:t>
        <a:bodyPr/>
        <a:lstStyle/>
        <a:p>
          <a:endParaRPr lang="en-US"/>
        </a:p>
      </dgm:t>
    </dgm:pt>
    <dgm:pt modelId="{66BB9BF6-D9D8-4BCD-BD60-22BC0D70E2AD}" type="pres">
      <dgm:prSet presAssocID="{8339257F-7087-452D-9069-02FAFEFD0C88}" presName="hierChild3" presStyleCnt="0"/>
      <dgm:spPr/>
    </dgm:pt>
    <dgm:pt modelId="{2DCB5466-8316-46D8-98EA-49BE40E52B69}" type="pres">
      <dgm:prSet presAssocID="{D05A4461-B9AA-40EF-9A46-51B0FB62B385}" presName="Name10" presStyleLbl="parChTrans1D2" presStyleIdx="1" presStyleCnt="4"/>
      <dgm:spPr/>
      <dgm:t>
        <a:bodyPr/>
        <a:lstStyle/>
        <a:p>
          <a:endParaRPr lang="en-US"/>
        </a:p>
      </dgm:t>
    </dgm:pt>
    <dgm:pt modelId="{78392163-DABA-4037-82D7-ED97EE969253}" type="pres">
      <dgm:prSet presAssocID="{BE8E55AD-520E-4B4F-8324-473700F8D332}" presName="hierRoot2" presStyleCnt="0"/>
      <dgm:spPr/>
    </dgm:pt>
    <dgm:pt modelId="{74916B6B-D2CD-47F9-8C8E-5BB9495D51E6}" type="pres">
      <dgm:prSet presAssocID="{BE8E55AD-520E-4B4F-8324-473700F8D332}" presName="composite2" presStyleCnt="0"/>
      <dgm:spPr/>
    </dgm:pt>
    <dgm:pt modelId="{E28FE795-5701-4D8E-85C9-D00860A235C3}" type="pres">
      <dgm:prSet presAssocID="{BE8E55AD-520E-4B4F-8324-473700F8D332}" presName="background2" presStyleLbl="node2" presStyleIdx="1" presStyleCnt="4"/>
      <dgm:spPr>
        <a:solidFill>
          <a:srgbClr val="C00000"/>
        </a:solidFill>
      </dgm:spPr>
    </dgm:pt>
    <dgm:pt modelId="{EE652B05-0E81-47C6-A885-1CD90A4202B3}" type="pres">
      <dgm:prSet presAssocID="{BE8E55AD-520E-4B4F-8324-473700F8D332}" presName="text2" presStyleLbl="fgAcc2" presStyleIdx="1" presStyleCnt="4">
        <dgm:presLayoutVars>
          <dgm:chPref val="3"/>
        </dgm:presLayoutVars>
      </dgm:prSet>
      <dgm:spPr/>
      <dgm:t>
        <a:bodyPr/>
        <a:lstStyle/>
        <a:p>
          <a:endParaRPr lang="en-US"/>
        </a:p>
      </dgm:t>
    </dgm:pt>
    <dgm:pt modelId="{5A73616D-8036-4765-9165-9D4CFCD30D84}" type="pres">
      <dgm:prSet presAssocID="{BE8E55AD-520E-4B4F-8324-473700F8D332}" presName="hierChild3" presStyleCnt="0"/>
      <dgm:spPr/>
    </dgm:pt>
    <dgm:pt modelId="{1B86626D-C2A0-4F39-A081-20903E8CD397}" type="pres">
      <dgm:prSet presAssocID="{ACF23D2F-30BE-43C8-8CE4-13119048CAE7}" presName="Name10" presStyleLbl="parChTrans1D2" presStyleIdx="2" presStyleCnt="4"/>
      <dgm:spPr/>
      <dgm:t>
        <a:bodyPr/>
        <a:lstStyle/>
        <a:p>
          <a:endParaRPr lang="en-US"/>
        </a:p>
      </dgm:t>
    </dgm:pt>
    <dgm:pt modelId="{6FE76560-58CF-49C5-AE66-D2E4359DF323}" type="pres">
      <dgm:prSet presAssocID="{3993A6AD-9F1E-42D6-8126-F44D56452BE3}" presName="hierRoot2" presStyleCnt="0"/>
      <dgm:spPr/>
    </dgm:pt>
    <dgm:pt modelId="{36995CD9-E678-4BBC-BDC7-785E98C1E35D}" type="pres">
      <dgm:prSet presAssocID="{3993A6AD-9F1E-42D6-8126-F44D56452BE3}" presName="composite2" presStyleCnt="0"/>
      <dgm:spPr/>
    </dgm:pt>
    <dgm:pt modelId="{76CC716E-BFD2-4A07-AD80-98F48F2F407E}" type="pres">
      <dgm:prSet presAssocID="{3993A6AD-9F1E-42D6-8126-F44D56452BE3}" presName="background2" presStyleLbl="node2" presStyleIdx="2" presStyleCnt="4"/>
      <dgm:spPr/>
    </dgm:pt>
    <dgm:pt modelId="{6445BBE5-E77B-4305-B559-111A79A2649E}" type="pres">
      <dgm:prSet presAssocID="{3993A6AD-9F1E-42D6-8126-F44D56452BE3}" presName="text2" presStyleLbl="fgAcc2" presStyleIdx="2" presStyleCnt="4">
        <dgm:presLayoutVars>
          <dgm:chPref val="3"/>
        </dgm:presLayoutVars>
      </dgm:prSet>
      <dgm:spPr/>
      <dgm:t>
        <a:bodyPr/>
        <a:lstStyle/>
        <a:p>
          <a:endParaRPr lang="en-US"/>
        </a:p>
      </dgm:t>
    </dgm:pt>
    <dgm:pt modelId="{07765834-692B-4150-B418-796835F8AF2C}" type="pres">
      <dgm:prSet presAssocID="{3993A6AD-9F1E-42D6-8126-F44D56452BE3}" presName="hierChild3" presStyleCnt="0"/>
      <dgm:spPr/>
    </dgm:pt>
    <dgm:pt modelId="{00355370-7BD7-4E59-BEFD-9920BA7C9B49}" type="pres">
      <dgm:prSet presAssocID="{5DC55699-5863-4E7E-98A2-CDC7648A8E10}" presName="Name10" presStyleLbl="parChTrans1D2" presStyleIdx="3" presStyleCnt="4"/>
      <dgm:spPr/>
      <dgm:t>
        <a:bodyPr/>
        <a:lstStyle/>
        <a:p>
          <a:endParaRPr lang="en-US"/>
        </a:p>
      </dgm:t>
    </dgm:pt>
    <dgm:pt modelId="{B03EE71F-2463-4532-81D9-F4B9B70B33B4}" type="pres">
      <dgm:prSet presAssocID="{70AD1E19-FB34-4CD0-88C9-3A6FC4B73158}" presName="hierRoot2" presStyleCnt="0"/>
      <dgm:spPr/>
    </dgm:pt>
    <dgm:pt modelId="{360A3C48-F3A4-430D-A935-962BABD5E93A}" type="pres">
      <dgm:prSet presAssocID="{70AD1E19-FB34-4CD0-88C9-3A6FC4B73158}" presName="composite2" presStyleCnt="0"/>
      <dgm:spPr/>
    </dgm:pt>
    <dgm:pt modelId="{31B239EA-FB40-4BA7-98A7-B2B33A741370}" type="pres">
      <dgm:prSet presAssocID="{70AD1E19-FB34-4CD0-88C9-3A6FC4B73158}" presName="background2" presStyleLbl="node2" presStyleIdx="3" presStyleCnt="4"/>
      <dgm:spPr>
        <a:solidFill>
          <a:schemeClr val="accent3">
            <a:lumMod val="75000"/>
          </a:schemeClr>
        </a:solidFill>
      </dgm:spPr>
    </dgm:pt>
    <dgm:pt modelId="{FEB992A8-353B-415B-ABE7-1CCB0EFF9493}" type="pres">
      <dgm:prSet presAssocID="{70AD1E19-FB34-4CD0-88C9-3A6FC4B73158}" presName="text2" presStyleLbl="fgAcc2" presStyleIdx="3" presStyleCnt="4">
        <dgm:presLayoutVars>
          <dgm:chPref val="3"/>
        </dgm:presLayoutVars>
      </dgm:prSet>
      <dgm:spPr/>
      <dgm:t>
        <a:bodyPr/>
        <a:lstStyle/>
        <a:p>
          <a:endParaRPr lang="en-US"/>
        </a:p>
      </dgm:t>
    </dgm:pt>
    <dgm:pt modelId="{CE65E34A-1C24-4726-8CB8-56F490311A8E}" type="pres">
      <dgm:prSet presAssocID="{70AD1E19-FB34-4CD0-88C9-3A6FC4B73158}" presName="hierChild3" presStyleCnt="0"/>
      <dgm:spPr/>
    </dgm:pt>
  </dgm:ptLst>
  <dgm:cxnLst>
    <dgm:cxn modelId="{07009E62-D874-477B-9DC1-D0AA693D94E9}" type="presOf" srcId="{ACF23D2F-30BE-43C8-8CE4-13119048CAE7}" destId="{1B86626D-C2A0-4F39-A081-20903E8CD397}" srcOrd="0" destOrd="0" presId="urn:microsoft.com/office/officeart/2005/8/layout/hierarchy1"/>
    <dgm:cxn modelId="{F87393F7-9181-43FC-B948-A72C10F6F09B}" type="presOf" srcId="{1A9C8757-9A86-4DD3-BF42-6202445C844B}" destId="{5F8180AF-B5A1-4FDC-A54C-87B5093D2B46}" srcOrd="0" destOrd="0" presId="urn:microsoft.com/office/officeart/2005/8/layout/hierarchy1"/>
    <dgm:cxn modelId="{E433A40C-3DCC-4DBE-9557-887FF1BE6F40}" type="presOf" srcId="{8339257F-7087-452D-9069-02FAFEFD0C88}" destId="{372246A2-FBDC-4BF6-B5ED-56B4770C451E}" srcOrd="0" destOrd="0" presId="urn:microsoft.com/office/officeart/2005/8/layout/hierarchy1"/>
    <dgm:cxn modelId="{E18B40C9-3F8F-4B68-8C1E-CFCCCCF0393E}" type="presOf" srcId="{D05A4461-B9AA-40EF-9A46-51B0FB62B385}" destId="{2DCB5466-8316-46D8-98EA-49BE40E52B69}" srcOrd="0" destOrd="0" presId="urn:microsoft.com/office/officeart/2005/8/layout/hierarchy1"/>
    <dgm:cxn modelId="{4607E984-37E3-4B22-90D7-C5C3B5E0151F}" type="presOf" srcId="{5DC55699-5863-4E7E-98A2-CDC7648A8E10}" destId="{00355370-7BD7-4E59-BEFD-9920BA7C9B49}" srcOrd="0" destOrd="0" presId="urn:microsoft.com/office/officeart/2005/8/layout/hierarchy1"/>
    <dgm:cxn modelId="{2A385A0F-BD24-4C4A-A0A9-8DF851F69DF9}" type="presOf" srcId="{BE8E55AD-520E-4B4F-8324-473700F8D332}" destId="{EE652B05-0E81-47C6-A885-1CD90A4202B3}" srcOrd="0" destOrd="0" presId="urn:microsoft.com/office/officeart/2005/8/layout/hierarchy1"/>
    <dgm:cxn modelId="{3D7D5AC5-B32F-4BEC-89AB-B20E944095B7}" type="presOf" srcId="{9316E951-6AD7-4CC5-A89D-AB6085373692}" destId="{50A3ACDA-4240-4664-9701-D45131711DCE}" srcOrd="0" destOrd="0" presId="urn:microsoft.com/office/officeart/2005/8/layout/hierarchy1"/>
    <dgm:cxn modelId="{3408B3B4-CE75-42C1-A3A9-16DC4CC473ED}" type="presOf" srcId="{70AD1E19-FB34-4CD0-88C9-3A6FC4B73158}" destId="{FEB992A8-353B-415B-ABE7-1CCB0EFF9493}" srcOrd="0" destOrd="0" presId="urn:microsoft.com/office/officeart/2005/8/layout/hierarchy1"/>
    <dgm:cxn modelId="{5E9D60E0-A62A-4A03-AF11-B7405F6C29D4}" type="presOf" srcId="{E4FDE0F0-8A3C-4DCF-A2E0-B8A8A3A8672B}" destId="{AA7E4176-8CC1-4C7D-94C8-76A891B8C68C}" srcOrd="0" destOrd="0" presId="urn:microsoft.com/office/officeart/2005/8/layout/hierarchy1"/>
    <dgm:cxn modelId="{0BA8EB71-C38A-43A9-A71A-8C0853729160}" srcId="{9316E951-6AD7-4CC5-A89D-AB6085373692}" destId="{3993A6AD-9F1E-42D6-8126-F44D56452BE3}" srcOrd="2" destOrd="0" parTransId="{ACF23D2F-30BE-43C8-8CE4-13119048CAE7}" sibTransId="{A3E7212B-205D-412B-BB8C-FE786B1156B6}"/>
    <dgm:cxn modelId="{B01058D1-CF4F-4A33-9F03-253930455666}" srcId="{1A9C8757-9A86-4DD3-BF42-6202445C844B}" destId="{9316E951-6AD7-4CC5-A89D-AB6085373692}" srcOrd="0" destOrd="0" parTransId="{1B42CEDB-958A-478C-8360-B271BC977E51}" sibTransId="{E7518A7A-8F5A-40A5-B680-F3704CC2A465}"/>
    <dgm:cxn modelId="{A2889F45-84FD-461E-9933-93B1B6532A68}" srcId="{9316E951-6AD7-4CC5-A89D-AB6085373692}" destId="{BE8E55AD-520E-4B4F-8324-473700F8D332}" srcOrd="1" destOrd="0" parTransId="{D05A4461-B9AA-40EF-9A46-51B0FB62B385}" sibTransId="{1DF866ED-1549-431E-9FA6-D7812290C222}"/>
    <dgm:cxn modelId="{1D83DD66-D16B-4CB3-8821-F5BC50D99882}" type="presOf" srcId="{3993A6AD-9F1E-42D6-8126-F44D56452BE3}" destId="{6445BBE5-E77B-4305-B559-111A79A2649E}" srcOrd="0" destOrd="0" presId="urn:microsoft.com/office/officeart/2005/8/layout/hierarchy1"/>
    <dgm:cxn modelId="{8E028198-0F0A-4DAD-B1D0-2BC3C80A0F6D}" srcId="{9316E951-6AD7-4CC5-A89D-AB6085373692}" destId="{8339257F-7087-452D-9069-02FAFEFD0C88}" srcOrd="0" destOrd="0" parTransId="{E4FDE0F0-8A3C-4DCF-A2E0-B8A8A3A8672B}" sibTransId="{943BEF13-B06C-42F6-90F2-6D08AA90D807}"/>
    <dgm:cxn modelId="{08EF2A0B-D475-4457-88F0-140EABAF0D45}" srcId="{9316E951-6AD7-4CC5-A89D-AB6085373692}" destId="{70AD1E19-FB34-4CD0-88C9-3A6FC4B73158}" srcOrd="3" destOrd="0" parTransId="{5DC55699-5863-4E7E-98A2-CDC7648A8E10}" sibTransId="{8C99F6C4-620E-4CF3-9B31-E4552DF5A219}"/>
    <dgm:cxn modelId="{3CFFE582-8683-482D-8FD7-3A70754EBF58}" type="presParOf" srcId="{5F8180AF-B5A1-4FDC-A54C-87B5093D2B46}" destId="{8947EEDB-3211-466F-882D-2661501C0833}" srcOrd="0" destOrd="0" presId="urn:microsoft.com/office/officeart/2005/8/layout/hierarchy1"/>
    <dgm:cxn modelId="{7D41762F-1DAC-40AF-85EA-A23E3678AD3A}" type="presParOf" srcId="{8947EEDB-3211-466F-882D-2661501C0833}" destId="{57293C99-87ED-4A2C-9513-8629F6A9CD05}" srcOrd="0" destOrd="0" presId="urn:microsoft.com/office/officeart/2005/8/layout/hierarchy1"/>
    <dgm:cxn modelId="{8D5768CF-CD27-4880-AAB5-F3958BF7E310}" type="presParOf" srcId="{57293C99-87ED-4A2C-9513-8629F6A9CD05}" destId="{B371545F-470F-4DCD-AB50-0CEAF19924EF}" srcOrd="0" destOrd="0" presId="urn:microsoft.com/office/officeart/2005/8/layout/hierarchy1"/>
    <dgm:cxn modelId="{45E75018-EB92-45DD-B78C-D6012454316D}" type="presParOf" srcId="{57293C99-87ED-4A2C-9513-8629F6A9CD05}" destId="{50A3ACDA-4240-4664-9701-D45131711DCE}" srcOrd="1" destOrd="0" presId="urn:microsoft.com/office/officeart/2005/8/layout/hierarchy1"/>
    <dgm:cxn modelId="{EFB4721C-B476-4682-A563-2791357A8A41}" type="presParOf" srcId="{8947EEDB-3211-466F-882D-2661501C0833}" destId="{10260682-7402-4F60-8A3D-B7E723D62086}" srcOrd="1" destOrd="0" presId="urn:microsoft.com/office/officeart/2005/8/layout/hierarchy1"/>
    <dgm:cxn modelId="{791E9A4B-FEDC-4A39-894C-D4929599F4B9}" type="presParOf" srcId="{10260682-7402-4F60-8A3D-B7E723D62086}" destId="{AA7E4176-8CC1-4C7D-94C8-76A891B8C68C}" srcOrd="0" destOrd="0" presId="urn:microsoft.com/office/officeart/2005/8/layout/hierarchy1"/>
    <dgm:cxn modelId="{135621AD-3C77-42D8-A6B8-A4D4E4ECEDF5}" type="presParOf" srcId="{10260682-7402-4F60-8A3D-B7E723D62086}" destId="{FB3A35D4-5188-4A52-A902-CF8BC5A4C005}" srcOrd="1" destOrd="0" presId="urn:microsoft.com/office/officeart/2005/8/layout/hierarchy1"/>
    <dgm:cxn modelId="{3D2EAEC9-B24C-4DAD-95AA-D4B761138F57}" type="presParOf" srcId="{FB3A35D4-5188-4A52-A902-CF8BC5A4C005}" destId="{E2B065BA-9277-48C9-A214-8C35953943DE}" srcOrd="0" destOrd="0" presId="urn:microsoft.com/office/officeart/2005/8/layout/hierarchy1"/>
    <dgm:cxn modelId="{BE19E124-89BB-45D5-8103-ADCFFC7123F6}" type="presParOf" srcId="{E2B065BA-9277-48C9-A214-8C35953943DE}" destId="{667DBD07-30B1-4609-AA42-E121DC413E4C}" srcOrd="0" destOrd="0" presId="urn:microsoft.com/office/officeart/2005/8/layout/hierarchy1"/>
    <dgm:cxn modelId="{CB50D401-F236-4A96-A8F5-1E503705B801}" type="presParOf" srcId="{E2B065BA-9277-48C9-A214-8C35953943DE}" destId="{372246A2-FBDC-4BF6-B5ED-56B4770C451E}" srcOrd="1" destOrd="0" presId="urn:microsoft.com/office/officeart/2005/8/layout/hierarchy1"/>
    <dgm:cxn modelId="{2780A8A7-5336-46D0-B54F-7500993C6CCF}" type="presParOf" srcId="{FB3A35D4-5188-4A52-A902-CF8BC5A4C005}" destId="{66BB9BF6-D9D8-4BCD-BD60-22BC0D70E2AD}" srcOrd="1" destOrd="0" presId="urn:microsoft.com/office/officeart/2005/8/layout/hierarchy1"/>
    <dgm:cxn modelId="{C3233FFA-DD0D-405B-9AA8-BF974FF4836B}" type="presParOf" srcId="{10260682-7402-4F60-8A3D-B7E723D62086}" destId="{2DCB5466-8316-46D8-98EA-49BE40E52B69}" srcOrd="2" destOrd="0" presId="urn:microsoft.com/office/officeart/2005/8/layout/hierarchy1"/>
    <dgm:cxn modelId="{1E2894CD-A614-4A96-BD37-AFA5123CFCC8}" type="presParOf" srcId="{10260682-7402-4F60-8A3D-B7E723D62086}" destId="{78392163-DABA-4037-82D7-ED97EE969253}" srcOrd="3" destOrd="0" presId="urn:microsoft.com/office/officeart/2005/8/layout/hierarchy1"/>
    <dgm:cxn modelId="{43E310F7-8830-4843-B709-AEE29E557124}" type="presParOf" srcId="{78392163-DABA-4037-82D7-ED97EE969253}" destId="{74916B6B-D2CD-47F9-8C8E-5BB9495D51E6}" srcOrd="0" destOrd="0" presId="urn:microsoft.com/office/officeart/2005/8/layout/hierarchy1"/>
    <dgm:cxn modelId="{E2522735-545F-4FA8-BE8E-35EF03570ACC}" type="presParOf" srcId="{74916B6B-D2CD-47F9-8C8E-5BB9495D51E6}" destId="{E28FE795-5701-4D8E-85C9-D00860A235C3}" srcOrd="0" destOrd="0" presId="urn:microsoft.com/office/officeart/2005/8/layout/hierarchy1"/>
    <dgm:cxn modelId="{16E609EB-3F92-42ED-A4C0-CEF0A10A3418}" type="presParOf" srcId="{74916B6B-D2CD-47F9-8C8E-5BB9495D51E6}" destId="{EE652B05-0E81-47C6-A885-1CD90A4202B3}" srcOrd="1" destOrd="0" presId="urn:microsoft.com/office/officeart/2005/8/layout/hierarchy1"/>
    <dgm:cxn modelId="{B282A38D-B251-48C3-B383-9928509E8739}" type="presParOf" srcId="{78392163-DABA-4037-82D7-ED97EE969253}" destId="{5A73616D-8036-4765-9165-9D4CFCD30D84}" srcOrd="1" destOrd="0" presId="urn:microsoft.com/office/officeart/2005/8/layout/hierarchy1"/>
    <dgm:cxn modelId="{A5960910-E3B5-4E18-B61E-73558F828252}" type="presParOf" srcId="{10260682-7402-4F60-8A3D-B7E723D62086}" destId="{1B86626D-C2A0-4F39-A081-20903E8CD397}" srcOrd="4" destOrd="0" presId="urn:microsoft.com/office/officeart/2005/8/layout/hierarchy1"/>
    <dgm:cxn modelId="{94FAC2BD-805B-43CB-AFBB-C20709DF5D7B}" type="presParOf" srcId="{10260682-7402-4F60-8A3D-B7E723D62086}" destId="{6FE76560-58CF-49C5-AE66-D2E4359DF323}" srcOrd="5" destOrd="0" presId="urn:microsoft.com/office/officeart/2005/8/layout/hierarchy1"/>
    <dgm:cxn modelId="{63082C8E-392D-49F6-AFAF-D118E0D5813C}" type="presParOf" srcId="{6FE76560-58CF-49C5-AE66-D2E4359DF323}" destId="{36995CD9-E678-4BBC-BDC7-785E98C1E35D}" srcOrd="0" destOrd="0" presId="urn:microsoft.com/office/officeart/2005/8/layout/hierarchy1"/>
    <dgm:cxn modelId="{0EE4AF71-169A-4E91-968B-E6512D3F81C9}" type="presParOf" srcId="{36995CD9-E678-4BBC-BDC7-785E98C1E35D}" destId="{76CC716E-BFD2-4A07-AD80-98F48F2F407E}" srcOrd="0" destOrd="0" presId="urn:microsoft.com/office/officeart/2005/8/layout/hierarchy1"/>
    <dgm:cxn modelId="{31B45259-C9EC-4346-8EF2-F16F84866BFB}" type="presParOf" srcId="{36995CD9-E678-4BBC-BDC7-785E98C1E35D}" destId="{6445BBE5-E77B-4305-B559-111A79A2649E}" srcOrd="1" destOrd="0" presId="urn:microsoft.com/office/officeart/2005/8/layout/hierarchy1"/>
    <dgm:cxn modelId="{866463FE-9F2F-426C-9141-57C9509D8BB5}" type="presParOf" srcId="{6FE76560-58CF-49C5-AE66-D2E4359DF323}" destId="{07765834-692B-4150-B418-796835F8AF2C}" srcOrd="1" destOrd="0" presId="urn:microsoft.com/office/officeart/2005/8/layout/hierarchy1"/>
    <dgm:cxn modelId="{D0A14A6A-C322-4BB4-B6F3-A8B97F5B1468}" type="presParOf" srcId="{10260682-7402-4F60-8A3D-B7E723D62086}" destId="{00355370-7BD7-4E59-BEFD-9920BA7C9B49}" srcOrd="6" destOrd="0" presId="urn:microsoft.com/office/officeart/2005/8/layout/hierarchy1"/>
    <dgm:cxn modelId="{E77437FC-09B6-4FCA-AF6B-CFA53D349278}" type="presParOf" srcId="{10260682-7402-4F60-8A3D-B7E723D62086}" destId="{B03EE71F-2463-4532-81D9-F4B9B70B33B4}" srcOrd="7" destOrd="0" presId="urn:microsoft.com/office/officeart/2005/8/layout/hierarchy1"/>
    <dgm:cxn modelId="{DE3846CB-84E0-429D-AF54-1B81D2AF5C5A}" type="presParOf" srcId="{B03EE71F-2463-4532-81D9-F4B9B70B33B4}" destId="{360A3C48-F3A4-430D-A935-962BABD5E93A}" srcOrd="0" destOrd="0" presId="urn:microsoft.com/office/officeart/2005/8/layout/hierarchy1"/>
    <dgm:cxn modelId="{EFC7DE88-8B6E-4EFD-8A4D-4A0C0947A7F8}" type="presParOf" srcId="{360A3C48-F3A4-430D-A935-962BABD5E93A}" destId="{31B239EA-FB40-4BA7-98A7-B2B33A741370}" srcOrd="0" destOrd="0" presId="urn:microsoft.com/office/officeart/2005/8/layout/hierarchy1"/>
    <dgm:cxn modelId="{BE8B6ADF-2E22-44B2-8F1D-AD14D34FF1F9}" type="presParOf" srcId="{360A3C48-F3A4-430D-A935-962BABD5E93A}" destId="{FEB992A8-353B-415B-ABE7-1CCB0EFF9493}" srcOrd="1" destOrd="0" presId="urn:microsoft.com/office/officeart/2005/8/layout/hierarchy1"/>
    <dgm:cxn modelId="{D93C3488-5216-4D46-8619-2989492825A0}" type="presParOf" srcId="{B03EE71F-2463-4532-81D9-F4B9B70B33B4}" destId="{CE65E34A-1C24-4726-8CB8-56F490311A8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DF28AF-6AEB-41BA-8DD5-D5E8BAFD9652}" type="doc">
      <dgm:prSet loTypeId="urn:microsoft.com/office/officeart/2005/8/layout/venn2" loCatId="relationship" qsTypeId="urn:microsoft.com/office/officeart/2005/8/quickstyle/simple1" qsCatId="simple" csTypeId="urn:microsoft.com/office/officeart/2005/8/colors/colorful1#1" csCatId="colorful" phldr="1"/>
      <dgm:spPr/>
      <dgm:t>
        <a:bodyPr/>
        <a:lstStyle/>
        <a:p>
          <a:endParaRPr lang="en-US"/>
        </a:p>
      </dgm:t>
    </dgm:pt>
    <dgm:pt modelId="{2C9E3230-CA0E-47C5-845B-90AACDEFC181}">
      <dgm:prSet phldrT="[Text]"/>
      <dgm:spPr/>
      <dgm:t>
        <a:bodyPr/>
        <a:lstStyle/>
        <a:p>
          <a:endParaRPr lang="ar-SA" dirty="0" smtClean="0"/>
        </a:p>
      </dgm:t>
    </dgm:pt>
    <dgm:pt modelId="{FFD75E34-D21E-49C1-802B-DEE8AF222A5D}" type="parTrans" cxnId="{54DD60E5-7C3E-478C-A00A-087A40ED1B0B}">
      <dgm:prSet/>
      <dgm:spPr/>
      <dgm:t>
        <a:bodyPr/>
        <a:lstStyle/>
        <a:p>
          <a:endParaRPr lang="en-US"/>
        </a:p>
      </dgm:t>
    </dgm:pt>
    <dgm:pt modelId="{7EB9B56D-D84E-4AA6-BAD7-254C11C2EAEE}" type="sibTrans" cxnId="{54DD60E5-7C3E-478C-A00A-087A40ED1B0B}">
      <dgm:prSet/>
      <dgm:spPr/>
      <dgm:t>
        <a:bodyPr/>
        <a:lstStyle/>
        <a:p>
          <a:endParaRPr lang="en-US"/>
        </a:p>
      </dgm:t>
    </dgm:pt>
    <dgm:pt modelId="{DBDF32C6-83A7-4A56-AD52-0DFC5E7DB844}">
      <dgm:prSet phldrT="[Text]"/>
      <dgm:spPr/>
      <dgm:t>
        <a:bodyPr/>
        <a:lstStyle/>
        <a:p>
          <a:r>
            <a:rPr lang="ar-SA" dirty="0" smtClean="0"/>
            <a:t> </a:t>
          </a:r>
          <a:endParaRPr lang="en-US" dirty="0"/>
        </a:p>
      </dgm:t>
    </dgm:pt>
    <dgm:pt modelId="{C1F2448D-AF7A-41A6-9009-16500E31D2F1}" type="parTrans" cxnId="{9C05B3AB-D915-4DE3-8E56-43CCEDCD8D0F}">
      <dgm:prSet/>
      <dgm:spPr/>
      <dgm:t>
        <a:bodyPr/>
        <a:lstStyle/>
        <a:p>
          <a:endParaRPr lang="en-US"/>
        </a:p>
      </dgm:t>
    </dgm:pt>
    <dgm:pt modelId="{F820DDD1-E57A-477C-BA12-5079BB347527}" type="sibTrans" cxnId="{9C05B3AB-D915-4DE3-8E56-43CCEDCD8D0F}">
      <dgm:prSet/>
      <dgm:spPr/>
      <dgm:t>
        <a:bodyPr/>
        <a:lstStyle/>
        <a:p>
          <a:endParaRPr lang="en-US"/>
        </a:p>
      </dgm:t>
    </dgm:pt>
    <dgm:pt modelId="{EDA1FF83-D7D5-4A1C-BD1B-7888CD6B5FA8}">
      <dgm:prSet phldrT="[Text]"/>
      <dgm:spPr/>
      <dgm:t>
        <a:bodyPr/>
        <a:lstStyle/>
        <a:p>
          <a:r>
            <a:rPr lang="ar-SA" dirty="0" smtClean="0"/>
            <a:t> </a:t>
          </a:r>
          <a:endParaRPr lang="en-US" dirty="0"/>
        </a:p>
      </dgm:t>
    </dgm:pt>
    <dgm:pt modelId="{BC82A135-D1AB-4DC6-9E2B-09EEE01CACCF}" type="parTrans" cxnId="{34AD5612-8B25-4A7A-BC6F-F14FDCD3B0B2}">
      <dgm:prSet/>
      <dgm:spPr/>
      <dgm:t>
        <a:bodyPr/>
        <a:lstStyle/>
        <a:p>
          <a:endParaRPr lang="en-US"/>
        </a:p>
      </dgm:t>
    </dgm:pt>
    <dgm:pt modelId="{E0CEB8D5-C7DF-4266-ADD1-A273A7331FA1}" type="sibTrans" cxnId="{34AD5612-8B25-4A7A-BC6F-F14FDCD3B0B2}">
      <dgm:prSet/>
      <dgm:spPr/>
      <dgm:t>
        <a:bodyPr/>
        <a:lstStyle/>
        <a:p>
          <a:endParaRPr lang="en-US"/>
        </a:p>
      </dgm:t>
    </dgm:pt>
    <dgm:pt modelId="{18D58978-D49D-4FF5-97DF-9981749EF568}">
      <dgm:prSet phldrT="[Text]"/>
      <dgm:spPr/>
      <dgm:t>
        <a:bodyPr/>
        <a:lstStyle/>
        <a:p>
          <a:r>
            <a:rPr lang="ar-SA" dirty="0" smtClean="0"/>
            <a:t> </a:t>
          </a:r>
          <a:endParaRPr lang="en-US" dirty="0"/>
        </a:p>
      </dgm:t>
    </dgm:pt>
    <dgm:pt modelId="{7EAA8DFB-ADC6-4A33-A4B1-522040627FF3}" type="parTrans" cxnId="{8D2DD1E5-A3A1-48C8-A39F-D0115917EF31}">
      <dgm:prSet/>
      <dgm:spPr/>
    </dgm:pt>
    <dgm:pt modelId="{FDCB86A5-B7AE-450D-9959-DA6C20B258DA}" type="sibTrans" cxnId="{8D2DD1E5-A3A1-48C8-A39F-D0115917EF31}">
      <dgm:prSet/>
      <dgm:spPr/>
    </dgm:pt>
    <dgm:pt modelId="{FA241C2C-66A5-4137-BBF5-3F27FF9575CF}" type="pres">
      <dgm:prSet presAssocID="{10DF28AF-6AEB-41BA-8DD5-D5E8BAFD9652}" presName="Name0" presStyleCnt="0">
        <dgm:presLayoutVars>
          <dgm:chMax val="7"/>
          <dgm:resizeHandles val="exact"/>
        </dgm:presLayoutVars>
      </dgm:prSet>
      <dgm:spPr/>
      <dgm:t>
        <a:bodyPr/>
        <a:lstStyle/>
        <a:p>
          <a:endParaRPr lang="en-US"/>
        </a:p>
      </dgm:t>
    </dgm:pt>
    <dgm:pt modelId="{352F3680-6746-4D88-A863-8638CC23C8A6}" type="pres">
      <dgm:prSet presAssocID="{10DF28AF-6AEB-41BA-8DD5-D5E8BAFD9652}" presName="comp1" presStyleCnt="0"/>
      <dgm:spPr/>
    </dgm:pt>
    <dgm:pt modelId="{E9E9C26C-7094-4295-949E-BA24F4AFD8DB}" type="pres">
      <dgm:prSet presAssocID="{10DF28AF-6AEB-41BA-8DD5-D5E8BAFD9652}" presName="circle1" presStyleLbl="node1" presStyleIdx="0" presStyleCnt="4"/>
      <dgm:spPr/>
      <dgm:t>
        <a:bodyPr/>
        <a:lstStyle/>
        <a:p>
          <a:endParaRPr lang="en-US"/>
        </a:p>
      </dgm:t>
    </dgm:pt>
    <dgm:pt modelId="{55B31621-403A-4D96-892F-9DE3180C71BD}" type="pres">
      <dgm:prSet presAssocID="{10DF28AF-6AEB-41BA-8DD5-D5E8BAFD9652}" presName="c1text" presStyleLbl="node1" presStyleIdx="0" presStyleCnt="4">
        <dgm:presLayoutVars>
          <dgm:bulletEnabled val="1"/>
        </dgm:presLayoutVars>
      </dgm:prSet>
      <dgm:spPr/>
      <dgm:t>
        <a:bodyPr/>
        <a:lstStyle/>
        <a:p>
          <a:endParaRPr lang="en-US"/>
        </a:p>
      </dgm:t>
    </dgm:pt>
    <dgm:pt modelId="{000855E0-8A71-430D-A593-EFC0712C79E2}" type="pres">
      <dgm:prSet presAssocID="{10DF28AF-6AEB-41BA-8DD5-D5E8BAFD9652}" presName="comp2" presStyleCnt="0"/>
      <dgm:spPr/>
    </dgm:pt>
    <dgm:pt modelId="{F7FD7164-12E0-4CBE-A97A-ADDA935AA90D}" type="pres">
      <dgm:prSet presAssocID="{10DF28AF-6AEB-41BA-8DD5-D5E8BAFD9652}" presName="circle2" presStyleLbl="node1" presStyleIdx="1" presStyleCnt="4" custLinFactNeighborX="1563" custLinFactNeighborY="-10156"/>
      <dgm:spPr/>
      <dgm:t>
        <a:bodyPr/>
        <a:lstStyle/>
        <a:p>
          <a:endParaRPr lang="en-US"/>
        </a:p>
      </dgm:t>
    </dgm:pt>
    <dgm:pt modelId="{82030D75-86ED-4539-9701-4375F246DE9C}" type="pres">
      <dgm:prSet presAssocID="{10DF28AF-6AEB-41BA-8DD5-D5E8BAFD9652}" presName="c2text" presStyleLbl="node1" presStyleIdx="1" presStyleCnt="4">
        <dgm:presLayoutVars>
          <dgm:bulletEnabled val="1"/>
        </dgm:presLayoutVars>
      </dgm:prSet>
      <dgm:spPr/>
      <dgm:t>
        <a:bodyPr/>
        <a:lstStyle/>
        <a:p>
          <a:endParaRPr lang="en-US"/>
        </a:p>
      </dgm:t>
    </dgm:pt>
    <dgm:pt modelId="{ECC522FA-4421-40C9-AE3F-780CF16F9566}" type="pres">
      <dgm:prSet presAssocID="{10DF28AF-6AEB-41BA-8DD5-D5E8BAFD9652}" presName="comp3" presStyleCnt="0"/>
      <dgm:spPr/>
    </dgm:pt>
    <dgm:pt modelId="{D84299D6-EE9F-490A-BCC1-3C53CA1C53EB}" type="pres">
      <dgm:prSet presAssocID="{10DF28AF-6AEB-41BA-8DD5-D5E8BAFD9652}" presName="circle3" presStyleLbl="node1" presStyleIdx="2" presStyleCnt="4" custLinFactNeighborX="3125" custLinFactNeighborY="-28125"/>
      <dgm:spPr/>
      <dgm:t>
        <a:bodyPr/>
        <a:lstStyle/>
        <a:p>
          <a:endParaRPr lang="en-US"/>
        </a:p>
      </dgm:t>
    </dgm:pt>
    <dgm:pt modelId="{38CD6225-F95F-45E3-9F11-463B139A20E5}" type="pres">
      <dgm:prSet presAssocID="{10DF28AF-6AEB-41BA-8DD5-D5E8BAFD9652}" presName="c3text" presStyleLbl="node1" presStyleIdx="2" presStyleCnt="4">
        <dgm:presLayoutVars>
          <dgm:bulletEnabled val="1"/>
        </dgm:presLayoutVars>
      </dgm:prSet>
      <dgm:spPr/>
      <dgm:t>
        <a:bodyPr/>
        <a:lstStyle/>
        <a:p>
          <a:endParaRPr lang="en-US"/>
        </a:p>
      </dgm:t>
    </dgm:pt>
    <dgm:pt modelId="{506A7FAF-422F-41D5-9E88-30D617FFB086}" type="pres">
      <dgm:prSet presAssocID="{10DF28AF-6AEB-41BA-8DD5-D5E8BAFD9652}" presName="comp4" presStyleCnt="0"/>
      <dgm:spPr/>
    </dgm:pt>
    <dgm:pt modelId="{713176BB-BC01-4C7C-A980-9E192855C3B3}" type="pres">
      <dgm:prSet presAssocID="{10DF28AF-6AEB-41BA-8DD5-D5E8BAFD9652}" presName="circle4" presStyleLbl="node1" presStyleIdx="3" presStyleCnt="4" custLinFactNeighborX="6250" custLinFactNeighborY="-68750"/>
      <dgm:spPr/>
      <dgm:t>
        <a:bodyPr/>
        <a:lstStyle/>
        <a:p>
          <a:endParaRPr lang="en-US"/>
        </a:p>
      </dgm:t>
    </dgm:pt>
    <dgm:pt modelId="{A0070A05-AA0B-4FFE-93D4-58815D6AB1E8}" type="pres">
      <dgm:prSet presAssocID="{10DF28AF-6AEB-41BA-8DD5-D5E8BAFD9652}" presName="c4text" presStyleLbl="node1" presStyleIdx="3" presStyleCnt="4">
        <dgm:presLayoutVars>
          <dgm:bulletEnabled val="1"/>
        </dgm:presLayoutVars>
      </dgm:prSet>
      <dgm:spPr/>
      <dgm:t>
        <a:bodyPr/>
        <a:lstStyle/>
        <a:p>
          <a:endParaRPr lang="en-US"/>
        </a:p>
      </dgm:t>
    </dgm:pt>
  </dgm:ptLst>
  <dgm:cxnLst>
    <dgm:cxn modelId="{9F26B3BC-6280-4CDF-A60D-97DF05AD15B6}" type="presOf" srcId="{EDA1FF83-D7D5-4A1C-BD1B-7888CD6B5FA8}" destId="{38CD6225-F95F-45E3-9F11-463B139A20E5}" srcOrd="1" destOrd="0" presId="urn:microsoft.com/office/officeart/2005/8/layout/venn2"/>
    <dgm:cxn modelId="{2801EE96-51B4-4CD1-A33C-3799DCF28F12}" type="presOf" srcId="{2C9E3230-CA0E-47C5-845B-90AACDEFC181}" destId="{55B31621-403A-4D96-892F-9DE3180C71BD}" srcOrd="1" destOrd="0" presId="urn:microsoft.com/office/officeart/2005/8/layout/venn2"/>
    <dgm:cxn modelId="{9C05B3AB-D915-4DE3-8E56-43CCEDCD8D0F}" srcId="{10DF28AF-6AEB-41BA-8DD5-D5E8BAFD9652}" destId="{DBDF32C6-83A7-4A56-AD52-0DFC5E7DB844}" srcOrd="1" destOrd="0" parTransId="{C1F2448D-AF7A-41A6-9009-16500E31D2F1}" sibTransId="{F820DDD1-E57A-477C-BA12-5079BB347527}"/>
    <dgm:cxn modelId="{EE9D919C-D0AA-4FC0-A5C2-D1E089DBA2B4}" type="presOf" srcId="{18D58978-D49D-4FF5-97DF-9981749EF568}" destId="{A0070A05-AA0B-4FFE-93D4-58815D6AB1E8}" srcOrd="1" destOrd="0" presId="urn:microsoft.com/office/officeart/2005/8/layout/venn2"/>
    <dgm:cxn modelId="{E13C2F53-FDD0-405F-AA6A-31FE5B80DA2C}" type="presOf" srcId="{DBDF32C6-83A7-4A56-AD52-0DFC5E7DB844}" destId="{82030D75-86ED-4539-9701-4375F246DE9C}" srcOrd="1" destOrd="0" presId="urn:microsoft.com/office/officeart/2005/8/layout/venn2"/>
    <dgm:cxn modelId="{D15B4358-D0E5-437A-AA89-48733038E334}" type="presOf" srcId="{2C9E3230-CA0E-47C5-845B-90AACDEFC181}" destId="{E9E9C26C-7094-4295-949E-BA24F4AFD8DB}" srcOrd="0" destOrd="0" presId="urn:microsoft.com/office/officeart/2005/8/layout/venn2"/>
    <dgm:cxn modelId="{D1349211-3216-4343-A5D1-B0602474DD5D}" type="presOf" srcId="{10DF28AF-6AEB-41BA-8DD5-D5E8BAFD9652}" destId="{FA241C2C-66A5-4137-BBF5-3F27FF9575CF}" srcOrd="0" destOrd="0" presId="urn:microsoft.com/office/officeart/2005/8/layout/venn2"/>
    <dgm:cxn modelId="{8D2DD1E5-A3A1-48C8-A39F-D0115917EF31}" srcId="{10DF28AF-6AEB-41BA-8DD5-D5E8BAFD9652}" destId="{18D58978-D49D-4FF5-97DF-9981749EF568}" srcOrd="3" destOrd="0" parTransId="{7EAA8DFB-ADC6-4A33-A4B1-522040627FF3}" sibTransId="{FDCB86A5-B7AE-450D-9959-DA6C20B258DA}"/>
    <dgm:cxn modelId="{7A737C93-4022-4517-90B0-D17CCF58A247}" type="presOf" srcId="{DBDF32C6-83A7-4A56-AD52-0DFC5E7DB844}" destId="{F7FD7164-12E0-4CBE-A97A-ADDA935AA90D}" srcOrd="0" destOrd="0" presId="urn:microsoft.com/office/officeart/2005/8/layout/venn2"/>
    <dgm:cxn modelId="{3C972C28-787F-48D0-97EF-7E29E2F9F80C}" type="presOf" srcId="{EDA1FF83-D7D5-4A1C-BD1B-7888CD6B5FA8}" destId="{D84299D6-EE9F-490A-BCC1-3C53CA1C53EB}" srcOrd="0" destOrd="0" presId="urn:microsoft.com/office/officeart/2005/8/layout/venn2"/>
    <dgm:cxn modelId="{E17E6820-A7EC-48C5-960F-6FDDC1794540}" type="presOf" srcId="{18D58978-D49D-4FF5-97DF-9981749EF568}" destId="{713176BB-BC01-4C7C-A980-9E192855C3B3}" srcOrd="0" destOrd="0" presId="urn:microsoft.com/office/officeart/2005/8/layout/venn2"/>
    <dgm:cxn modelId="{54DD60E5-7C3E-478C-A00A-087A40ED1B0B}" srcId="{10DF28AF-6AEB-41BA-8DD5-D5E8BAFD9652}" destId="{2C9E3230-CA0E-47C5-845B-90AACDEFC181}" srcOrd="0" destOrd="0" parTransId="{FFD75E34-D21E-49C1-802B-DEE8AF222A5D}" sibTransId="{7EB9B56D-D84E-4AA6-BAD7-254C11C2EAEE}"/>
    <dgm:cxn modelId="{34AD5612-8B25-4A7A-BC6F-F14FDCD3B0B2}" srcId="{10DF28AF-6AEB-41BA-8DD5-D5E8BAFD9652}" destId="{EDA1FF83-D7D5-4A1C-BD1B-7888CD6B5FA8}" srcOrd="2" destOrd="0" parTransId="{BC82A135-D1AB-4DC6-9E2B-09EEE01CACCF}" sibTransId="{E0CEB8D5-C7DF-4266-ADD1-A273A7331FA1}"/>
    <dgm:cxn modelId="{7C3273B5-1ACD-49B5-BCF3-197F022ABC8F}" type="presParOf" srcId="{FA241C2C-66A5-4137-BBF5-3F27FF9575CF}" destId="{352F3680-6746-4D88-A863-8638CC23C8A6}" srcOrd="0" destOrd="0" presId="urn:microsoft.com/office/officeart/2005/8/layout/venn2"/>
    <dgm:cxn modelId="{5CA8E42C-88B2-4658-9FD1-4DA64DF29F6D}" type="presParOf" srcId="{352F3680-6746-4D88-A863-8638CC23C8A6}" destId="{E9E9C26C-7094-4295-949E-BA24F4AFD8DB}" srcOrd="0" destOrd="0" presId="urn:microsoft.com/office/officeart/2005/8/layout/venn2"/>
    <dgm:cxn modelId="{97839EC9-736E-4ABC-B09A-A4E9C12B16BE}" type="presParOf" srcId="{352F3680-6746-4D88-A863-8638CC23C8A6}" destId="{55B31621-403A-4D96-892F-9DE3180C71BD}" srcOrd="1" destOrd="0" presId="urn:microsoft.com/office/officeart/2005/8/layout/venn2"/>
    <dgm:cxn modelId="{60F78FB0-F06F-4F41-AA75-4D2A3F617C66}" type="presParOf" srcId="{FA241C2C-66A5-4137-BBF5-3F27FF9575CF}" destId="{000855E0-8A71-430D-A593-EFC0712C79E2}" srcOrd="1" destOrd="0" presId="urn:microsoft.com/office/officeart/2005/8/layout/venn2"/>
    <dgm:cxn modelId="{E48ABFA4-2D67-4BAF-8CBA-8ED937A8C693}" type="presParOf" srcId="{000855E0-8A71-430D-A593-EFC0712C79E2}" destId="{F7FD7164-12E0-4CBE-A97A-ADDA935AA90D}" srcOrd="0" destOrd="0" presId="urn:microsoft.com/office/officeart/2005/8/layout/venn2"/>
    <dgm:cxn modelId="{F747AF14-88FA-4B88-A4EE-B5FFF67F5928}" type="presParOf" srcId="{000855E0-8A71-430D-A593-EFC0712C79E2}" destId="{82030D75-86ED-4539-9701-4375F246DE9C}" srcOrd="1" destOrd="0" presId="urn:microsoft.com/office/officeart/2005/8/layout/venn2"/>
    <dgm:cxn modelId="{5F8EB385-868F-4E3D-817F-A3E489BF92B6}" type="presParOf" srcId="{FA241C2C-66A5-4137-BBF5-3F27FF9575CF}" destId="{ECC522FA-4421-40C9-AE3F-780CF16F9566}" srcOrd="2" destOrd="0" presId="urn:microsoft.com/office/officeart/2005/8/layout/venn2"/>
    <dgm:cxn modelId="{5306BB3C-328F-47ED-B0BD-B154209A3242}" type="presParOf" srcId="{ECC522FA-4421-40C9-AE3F-780CF16F9566}" destId="{D84299D6-EE9F-490A-BCC1-3C53CA1C53EB}" srcOrd="0" destOrd="0" presId="urn:microsoft.com/office/officeart/2005/8/layout/venn2"/>
    <dgm:cxn modelId="{9F7DDEE9-FE4D-4E74-B504-CFFB1EAC11E5}" type="presParOf" srcId="{ECC522FA-4421-40C9-AE3F-780CF16F9566}" destId="{38CD6225-F95F-45E3-9F11-463B139A20E5}" srcOrd="1" destOrd="0" presId="urn:microsoft.com/office/officeart/2005/8/layout/venn2"/>
    <dgm:cxn modelId="{EE5C0B74-140A-44FB-832D-47F04F03E345}" type="presParOf" srcId="{FA241C2C-66A5-4137-BBF5-3F27FF9575CF}" destId="{506A7FAF-422F-41D5-9E88-30D617FFB086}" srcOrd="3" destOrd="0" presId="urn:microsoft.com/office/officeart/2005/8/layout/venn2"/>
    <dgm:cxn modelId="{C8C8535F-A750-464C-96AF-442673DEE836}" type="presParOf" srcId="{506A7FAF-422F-41D5-9E88-30D617FFB086}" destId="{713176BB-BC01-4C7C-A980-9E192855C3B3}" srcOrd="0" destOrd="0" presId="urn:microsoft.com/office/officeart/2005/8/layout/venn2"/>
    <dgm:cxn modelId="{6ED016EA-BB6A-4B08-9AF8-C5AB67206AED}" type="presParOf" srcId="{506A7FAF-422F-41D5-9E88-30D617FFB086}" destId="{A0070A05-AA0B-4FFE-93D4-58815D6AB1E8}"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75EA08-3636-4A64-AD84-1459AAE8534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257BCED8-BAEF-403D-B029-15EE8AB77FC3}">
      <dgm:prSet phldrT="[Text]"/>
      <dgm:spPr/>
      <dgm:t>
        <a:bodyPr/>
        <a:lstStyle/>
        <a:p>
          <a:r>
            <a:rPr lang="ar-SA" b="1" dirty="0" smtClean="0">
              <a:solidFill>
                <a:schemeClr val="tx1"/>
              </a:solidFill>
              <a:latin typeface="Simplified Arabic" pitchFamily="18" charset="-78"/>
              <a:cs typeface="Simplified Arabic" pitchFamily="18" charset="-78"/>
            </a:rPr>
            <a:t>التعلق</a:t>
          </a:r>
          <a:endParaRPr lang="en-US" b="1" dirty="0">
            <a:solidFill>
              <a:schemeClr val="tx1"/>
            </a:solidFill>
            <a:latin typeface="Simplified Arabic" pitchFamily="18" charset="-78"/>
            <a:cs typeface="Simplified Arabic" pitchFamily="18" charset="-78"/>
          </a:endParaRPr>
        </a:p>
      </dgm:t>
    </dgm:pt>
    <dgm:pt modelId="{B555AEA9-0F0C-462D-8351-A873AADE70ED}" type="parTrans" cxnId="{FFEF703B-70B8-469E-928F-433C5A4DC431}">
      <dgm:prSet/>
      <dgm:spPr/>
      <dgm:t>
        <a:bodyPr/>
        <a:lstStyle/>
        <a:p>
          <a:endParaRPr lang="en-US"/>
        </a:p>
      </dgm:t>
    </dgm:pt>
    <dgm:pt modelId="{EC7BC2D9-1419-43D7-A0E0-B376BD35C33E}" type="sibTrans" cxnId="{FFEF703B-70B8-469E-928F-433C5A4DC431}">
      <dgm:prSet/>
      <dgm:spPr/>
      <dgm:t>
        <a:bodyPr/>
        <a:lstStyle/>
        <a:p>
          <a:endParaRPr lang="en-US"/>
        </a:p>
      </dgm:t>
    </dgm:pt>
    <dgm:pt modelId="{0E9B7D6E-119A-40F8-8734-A11926CAAAEE}">
      <dgm:prSet phldrT="[Text]"/>
      <dgm:spPr/>
      <dgm:t>
        <a:bodyPr/>
        <a:lstStyle/>
        <a:p>
          <a:r>
            <a:rPr lang="ar-SA" b="1" dirty="0" smtClean="0">
              <a:solidFill>
                <a:schemeClr val="tx1"/>
              </a:solidFill>
              <a:latin typeface="Simplified Arabic" pitchFamily="18" charset="-78"/>
              <a:cs typeface="Simplified Arabic" pitchFamily="18" charset="-78"/>
            </a:rPr>
            <a:t>الحفاظ على القرب</a:t>
          </a:r>
          <a:endParaRPr lang="en-US" b="1" dirty="0">
            <a:solidFill>
              <a:schemeClr val="tx1"/>
            </a:solidFill>
            <a:latin typeface="Simplified Arabic" pitchFamily="18" charset="-78"/>
            <a:cs typeface="Simplified Arabic" pitchFamily="18" charset="-78"/>
          </a:endParaRPr>
        </a:p>
      </dgm:t>
    </dgm:pt>
    <dgm:pt modelId="{D2D91031-1D41-4068-ADAC-C97B1DB2B22A}" type="parTrans" cxnId="{1257225E-F739-409A-9222-D343E6AAE249}">
      <dgm:prSet/>
      <dgm:spPr/>
      <dgm:t>
        <a:bodyPr/>
        <a:lstStyle/>
        <a:p>
          <a:endParaRPr lang="en-US"/>
        </a:p>
      </dgm:t>
    </dgm:pt>
    <dgm:pt modelId="{C08CE308-6B63-4885-AB81-0B8229B40F2A}" type="sibTrans" cxnId="{1257225E-F739-409A-9222-D343E6AAE249}">
      <dgm:prSet/>
      <dgm:spPr/>
      <dgm:t>
        <a:bodyPr/>
        <a:lstStyle/>
        <a:p>
          <a:endParaRPr lang="en-US"/>
        </a:p>
      </dgm:t>
    </dgm:pt>
    <dgm:pt modelId="{8EFE56AE-0AC9-46DC-8799-A3DCCCF1B45F}">
      <dgm:prSet phldrT="[Text]"/>
      <dgm:spPr/>
      <dgm:t>
        <a:bodyPr/>
        <a:lstStyle/>
        <a:p>
          <a:r>
            <a:rPr lang="ar-SA" b="1" dirty="0" smtClean="0">
              <a:solidFill>
                <a:schemeClr val="tx1"/>
              </a:solidFill>
              <a:latin typeface="Simplified Arabic" pitchFamily="18" charset="-78"/>
              <a:cs typeface="Simplified Arabic" pitchFamily="18" charset="-78"/>
            </a:rPr>
            <a:t>المأوى </a:t>
          </a:r>
          <a:r>
            <a:rPr lang="ar-SA" b="1" dirty="0" err="1" smtClean="0">
              <a:solidFill>
                <a:schemeClr val="tx1"/>
              </a:solidFill>
              <a:latin typeface="Simplified Arabic" pitchFamily="18" charset="-78"/>
              <a:cs typeface="Simplified Arabic" pitchFamily="18" charset="-78"/>
            </a:rPr>
            <a:t>الامن</a:t>
          </a:r>
          <a:r>
            <a:rPr lang="ar-SA" b="1" dirty="0" smtClean="0">
              <a:solidFill>
                <a:schemeClr val="tx1"/>
              </a:solidFill>
              <a:latin typeface="Simplified Arabic" pitchFamily="18" charset="-78"/>
              <a:cs typeface="Simplified Arabic" pitchFamily="18" charset="-78"/>
            </a:rPr>
            <a:t> </a:t>
          </a:r>
          <a:endParaRPr lang="en-US" b="1" dirty="0">
            <a:solidFill>
              <a:schemeClr val="tx1"/>
            </a:solidFill>
            <a:latin typeface="Simplified Arabic" pitchFamily="18" charset="-78"/>
            <a:cs typeface="Simplified Arabic" pitchFamily="18" charset="-78"/>
          </a:endParaRPr>
        </a:p>
      </dgm:t>
    </dgm:pt>
    <dgm:pt modelId="{58A30A98-39AD-4904-9759-69C18EE711F0}" type="parTrans" cxnId="{37F28F2F-71E5-4B6C-B9BF-3077BA27FD8D}">
      <dgm:prSet/>
      <dgm:spPr/>
      <dgm:t>
        <a:bodyPr/>
        <a:lstStyle/>
        <a:p>
          <a:endParaRPr lang="en-US"/>
        </a:p>
      </dgm:t>
    </dgm:pt>
    <dgm:pt modelId="{199E0F90-AF4F-444D-ACC7-B27970712ECA}" type="sibTrans" cxnId="{37F28F2F-71E5-4B6C-B9BF-3077BA27FD8D}">
      <dgm:prSet/>
      <dgm:spPr/>
      <dgm:t>
        <a:bodyPr/>
        <a:lstStyle/>
        <a:p>
          <a:endParaRPr lang="en-US"/>
        </a:p>
      </dgm:t>
    </dgm:pt>
    <dgm:pt modelId="{BD40288D-B8CF-4E57-AB65-A89AEE5F7610}">
      <dgm:prSet phldrT="[Text]"/>
      <dgm:spPr/>
      <dgm:t>
        <a:bodyPr/>
        <a:lstStyle/>
        <a:p>
          <a:r>
            <a:rPr lang="ar-SA" b="1" dirty="0" smtClean="0">
              <a:solidFill>
                <a:schemeClr val="tx1"/>
              </a:solidFill>
              <a:latin typeface="Simplified Arabic" pitchFamily="18" charset="-78"/>
              <a:cs typeface="Simplified Arabic" pitchFamily="18" charset="-78"/>
            </a:rPr>
            <a:t>القاعدة الآمنة</a:t>
          </a:r>
          <a:endParaRPr lang="en-US" b="1" dirty="0">
            <a:solidFill>
              <a:schemeClr val="tx1"/>
            </a:solidFill>
            <a:latin typeface="Simplified Arabic" pitchFamily="18" charset="-78"/>
            <a:cs typeface="Simplified Arabic" pitchFamily="18" charset="-78"/>
          </a:endParaRPr>
        </a:p>
      </dgm:t>
    </dgm:pt>
    <dgm:pt modelId="{A9C10E5E-45E7-4D58-8894-237C4D1996B7}" type="parTrans" cxnId="{8049E17D-44F0-4712-8295-93418D09A70F}">
      <dgm:prSet/>
      <dgm:spPr/>
      <dgm:t>
        <a:bodyPr/>
        <a:lstStyle/>
        <a:p>
          <a:endParaRPr lang="en-US"/>
        </a:p>
      </dgm:t>
    </dgm:pt>
    <dgm:pt modelId="{46E216F1-C4DC-48EB-87A3-BBA41D97ADF3}" type="sibTrans" cxnId="{8049E17D-44F0-4712-8295-93418D09A70F}">
      <dgm:prSet/>
      <dgm:spPr/>
      <dgm:t>
        <a:bodyPr/>
        <a:lstStyle/>
        <a:p>
          <a:endParaRPr lang="en-US"/>
        </a:p>
      </dgm:t>
    </dgm:pt>
    <dgm:pt modelId="{6736E399-27FA-4730-9A5A-0C65D39BADE0}">
      <dgm:prSet phldrT="[Text]"/>
      <dgm:spPr/>
      <dgm:t>
        <a:bodyPr/>
        <a:lstStyle/>
        <a:p>
          <a:r>
            <a:rPr lang="ar-SA" b="1" dirty="0" smtClean="0">
              <a:solidFill>
                <a:schemeClr val="tx1"/>
              </a:solidFill>
              <a:latin typeface="Simplified Arabic" pitchFamily="18" charset="-78"/>
              <a:cs typeface="Simplified Arabic" pitchFamily="18" charset="-78"/>
            </a:rPr>
            <a:t>قلق من الانفصال</a:t>
          </a:r>
          <a:endParaRPr lang="en-US" b="1" dirty="0">
            <a:solidFill>
              <a:schemeClr val="tx1"/>
            </a:solidFill>
            <a:latin typeface="Simplified Arabic" pitchFamily="18" charset="-78"/>
            <a:cs typeface="Simplified Arabic" pitchFamily="18" charset="-78"/>
          </a:endParaRPr>
        </a:p>
      </dgm:t>
    </dgm:pt>
    <dgm:pt modelId="{3FAD28D3-2757-4B23-9941-42BF68CE8991}" type="parTrans" cxnId="{38E9129B-D63D-4C68-81CA-7AC978344865}">
      <dgm:prSet/>
      <dgm:spPr/>
      <dgm:t>
        <a:bodyPr/>
        <a:lstStyle/>
        <a:p>
          <a:endParaRPr lang="en-US"/>
        </a:p>
      </dgm:t>
    </dgm:pt>
    <dgm:pt modelId="{C87B2B36-C8DE-49CB-9EAB-0E9D806E4594}" type="sibTrans" cxnId="{38E9129B-D63D-4C68-81CA-7AC978344865}">
      <dgm:prSet/>
      <dgm:spPr/>
      <dgm:t>
        <a:bodyPr/>
        <a:lstStyle/>
        <a:p>
          <a:endParaRPr lang="en-US"/>
        </a:p>
      </dgm:t>
    </dgm:pt>
    <dgm:pt modelId="{2C40DC61-B3FD-478D-BEA5-A604DA34A9FB}" type="pres">
      <dgm:prSet presAssocID="{DF75EA08-3636-4A64-AD84-1459AAE85348}" presName="cycle" presStyleCnt="0">
        <dgm:presLayoutVars>
          <dgm:chMax val="1"/>
          <dgm:dir/>
          <dgm:animLvl val="ctr"/>
          <dgm:resizeHandles val="exact"/>
        </dgm:presLayoutVars>
      </dgm:prSet>
      <dgm:spPr/>
      <dgm:t>
        <a:bodyPr/>
        <a:lstStyle/>
        <a:p>
          <a:endParaRPr lang="en-US"/>
        </a:p>
      </dgm:t>
    </dgm:pt>
    <dgm:pt modelId="{FFFC02CE-F564-4C6F-8DD3-4F57B3164F53}" type="pres">
      <dgm:prSet presAssocID="{257BCED8-BAEF-403D-B029-15EE8AB77FC3}" presName="centerShape" presStyleLbl="node0" presStyleIdx="0" presStyleCnt="1"/>
      <dgm:spPr/>
      <dgm:t>
        <a:bodyPr/>
        <a:lstStyle/>
        <a:p>
          <a:endParaRPr lang="en-US"/>
        </a:p>
      </dgm:t>
    </dgm:pt>
    <dgm:pt modelId="{CB983556-4547-4B24-A7C8-FA99248CE5CB}" type="pres">
      <dgm:prSet presAssocID="{D2D91031-1D41-4068-ADAC-C97B1DB2B22A}" presName="Name9" presStyleLbl="parChTrans1D2" presStyleIdx="0" presStyleCnt="4"/>
      <dgm:spPr/>
      <dgm:t>
        <a:bodyPr/>
        <a:lstStyle/>
        <a:p>
          <a:endParaRPr lang="en-US"/>
        </a:p>
      </dgm:t>
    </dgm:pt>
    <dgm:pt modelId="{0569A60C-1A30-4FD2-9765-4B7EBAE0E13D}" type="pres">
      <dgm:prSet presAssocID="{D2D91031-1D41-4068-ADAC-C97B1DB2B22A}" presName="connTx" presStyleLbl="parChTrans1D2" presStyleIdx="0" presStyleCnt="4"/>
      <dgm:spPr/>
      <dgm:t>
        <a:bodyPr/>
        <a:lstStyle/>
        <a:p>
          <a:endParaRPr lang="en-US"/>
        </a:p>
      </dgm:t>
    </dgm:pt>
    <dgm:pt modelId="{E1CCF717-DE22-491C-87DA-6245E081569A}" type="pres">
      <dgm:prSet presAssocID="{0E9B7D6E-119A-40F8-8734-A11926CAAAEE}" presName="node" presStyleLbl="node1" presStyleIdx="0" presStyleCnt="4">
        <dgm:presLayoutVars>
          <dgm:bulletEnabled val="1"/>
        </dgm:presLayoutVars>
      </dgm:prSet>
      <dgm:spPr/>
      <dgm:t>
        <a:bodyPr/>
        <a:lstStyle/>
        <a:p>
          <a:endParaRPr lang="en-US"/>
        </a:p>
      </dgm:t>
    </dgm:pt>
    <dgm:pt modelId="{5AADA1A8-8CC7-43E5-A05F-E6DBE82642F4}" type="pres">
      <dgm:prSet presAssocID="{58A30A98-39AD-4904-9759-69C18EE711F0}" presName="Name9" presStyleLbl="parChTrans1D2" presStyleIdx="1" presStyleCnt="4"/>
      <dgm:spPr/>
      <dgm:t>
        <a:bodyPr/>
        <a:lstStyle/>
        <a:p>
          <a:endParaRPr lang="en-US"/>
        </a:p>
      </dgm:t>
    </dgm:pt>
    <dgm:pt modelId="{58EFF44E-8C1F-4146-AC3C-7070E10D184D}" type="pres">
      <dgm:prSet presAssocID="{58A30A98-39AD-4904-9759-69C18EE711F0}" presName="connTx" presStyleLbl="parChTrans1D2" presStyleIdx="1" presStyleCnt="4"/>
      <dgm:spPr/>
      <dgm:t>
        <a:bodyPr/>
        <a:lstStyle/>
        <a:p>
          <a:endParaRPr lang="en-US"/>
        </a:p>
      </dgm:t>
    </dgm:pt>
    <dgm:pt modelId="{60090B3D-B49D-4703-8EF8-D1CBF652C35B}" type="pres">
      <dgm:prSet presAssocID="{8EFE56AE-0AC9-46DC-8799-A3DCCCF1B45F}" presName="node" presStyleLbl="node1" presStyleIdx="1" presStyleCnt="4" custScaleY="113426">
        <dgm:presLayoutVars>
          <dgm:bulletEnabled val="1"/>
        </dgm:presLayoutVars>
      </dgm:prSet>
      <dgm:spPr/>
      <dgm:t>
        <a:bodyPr/>
        <a:lstStyle/>
        <a:p>
          <a:endParaRPr lang="en-US"/>
        </a:p>
      </dgm:t>
    </dgm:pt>
    <dgm:pt modelId="{5FEDDE41-1AB6-4E41-B936-53DC432F0215}" type="pres">
      <dgm:prSet presAssocID="{A9C10E5E-45E7-4D58-8894-237C4D1996B7}" presName="Name9" presStyleLbl="parChTrans1D2" presStyleIdx="2" presStyleCnt="4"/>
      <dgm:spPr/>
      <dgm:t>
        <a:bodyPr/>
        <a:lstStyle/>
        <a:p>
          <a:endParaRPr lang="en-US"/>
        </a:p>
      </dgm:t>
    </dgm:pt>
    <dgm:pt modelId="{30276AC0-D1E6-46A9-940C-8B5E0C341146}" type="pres">
      <dgm:prSet presAssocID="{A9C10E5E-45E7-4D58-8894-237C4D1996B7}" presName="connTx" presStyleLbl="parChTrans1D2" presStyleIdx="2" presStyleCnt="4"/>
      <dgm:spPr/>
      <dgm:t>
        <a:bodyPr/>
        <a:lstStyle/>
        <a:p>
          <a:endParaRPr lang="en-US"/>
        </a:p>
      </dgm:t>
    </dgm:pt>
    <dgm:pt modelId="{F6A5E945-CA46-4C75-9458-0F5156FA3BF1}" type="pres">
      <dgm:prSet presAssocID="{BD40288D-B8CF-4E57-AB65-A89AEE5F7610}" presName="node" presStyleLbl="node1" presStyleIdx="2" presStyleCnt="4">
        <dgm:presLayoutVars>
          <dgm:bulletEnabled val="1"/>
        </dgm:presLayoutVars>
      </dgm:prSet>
      <dgm:spPr/>
      <dgm:t>
        <a:bodyPr/>
        <a:lstStyle/>
        <a:p>
          <a:endParaRPr lang="en-US"/>
        </a:p>
      </dgm:t>
    </dgm:pt>
    <dgm:pt modelId="{826848DB-DD4F-478A-B252-643CBA48CAFD}" type="pres">
      <dgm:prSet presAssocID="{3FAD28D3-2757-4B23-9941-42BF68CE8991}" presName="Name9" presStyleLbl="parChTrans1D2" presStyleIdx="3" presStyleCnt="4"/>
      <dgm:spPr/>
      <dgm:t>
        <a:bodyPr/>
        <a:lstStyle/>
        <a:p>
          <a:endParaRPr lang="en-US"/>
        </a:p>
      </dgm:t>
    </dgm:pt>
    <dgm:pt modelId="{342D4291-92CD-416D-9F00-1919C9774B2D}" type="pres">
      <dgm:prSet presAssocID="{3FAD28D3-2757-4B23-9941-42BF68CE8991}" presName="connTx" presStyleLbl="parChTrans1D2" presStyleIdx="3" presStyleCnt="4"/>
      <dgm:spPr/>
      <dgm:t>
        <a:bodyPr/>
        <a:lstStyle/>
        <a:p>
          <a:endParaRPr lang="en-US"/>
        </a:p>
      </dgm:t>
    </dgm:pt>
    <dgm:pt modelId="{9E85993B-6A92-4E51-BC86-9221862CAA3C}" type="pres">
      <dgm:prSet presAssocID="{6736E399-27FA-4730-9A5A-0C65D39BADE0}" presName="node" presStyleLbl="node1" presStyleIdx="3" presStyleCnt="4">
        <dgm:presLayoutVars>
          <dgm:bulletEnabled val="1"/>
        </dgm:presLayoutVars>
      </dgm:prSet>
      <dgm:spPr/>
      <dgm:t>
        <a:bodyPr/>
        <a:lstStyle/>
        <a:p>
          <a:endParaRPr lang="en-US"/>
        </a:p>
      </dgm:t>
    </dgm:pt>
  </dgm:ptLst>
  <dgm:cxnLst>
    <dgm:cxn modelId="{2EEE066A-76CD-47A8-B8C1-BA5A67AA9157}" type="presOf" srcId="{0E9B7D6E-119A-40F8-8734-A11926CAAAEE}" destId="{E1CCF717-DE22-491C-87DA-6245E081569A}" srcOrd="0" destOrd="0" presId="urn:microsoft.com/office/officeart/2005/8/layout/radial1"/>
    <dgm:cxn modelId="{CCF2947C-7560-4842-8C76-78869ED1C39F}" type="presOf" srcId="{A9C10E5E-45E7-4D58-8894-237C4D1996B7}" destId="{30276AC0-D1E6-46A9-940C-8B5E0C341146}" srcOrd="1" destOrd="0" presId="urn:microsoft.com/office/officeart/2005/8/layout/radial1"/>
    <dgm:cxn modelId="{A971B3B2-15B0-4A1A-B59F-8DCD937C05B6}" type="presOf" srcId="{6736E399-27FA-4730-9A5A-0C65D39BADE0}" destId="{9E85993B-6A92-4E51-BC86-9221862CAA3C}" srcOrd="0" destOrd="0" presId="urn:microsoft.com/office/officeart/2005/8/layout/radial1"/>
    <dgm:cxn modelId="{8049E17D-44F0-4712-8295-93418D09A70F}" srcId="{257BCED8-BAEF-403D-B029-15EE8AB77FC3}" destId="{BD40288D-B8CF-4E57-AB65-A89AEE5F7610}" srcOrd="2" destOrd="0" parTransId="{A9C10E5E-45E7-4D58-8894-237C4D1996B7}" sibTransId="{46E216F1-C4DC-48EB-87A3-BBA41D97ADF3}"/>
    <dgm:cxn modelId="{C14EE622-FF61-4DA0-804F-980D2828F42B}" type="presOf" srcId="{A9C10E5E-45E7-4D58-8894-237C4D1996B7}" destId="{5FEDDE41-1AB6-4E41-B936-53DC432F0215}" srcOrd="0" destOrd="0" presId="urn:microsoft.com/office/officeart/2005/8/layout/radial1"/>
    <dgm:cxn modelId="{C97B68F7-0AF3-423F-B950-05CFB803EC0D}" type="presOf" srcId="{DF75EA08-3636-4A64-AD84-1459AAE85348}" destId="{2C40DC61-B3FD-478D-BEA5-A604DA34A9FB}" srcOrd="0" destOrd="0" presId="urn:microsoft.com/office/officeart/2005/8/layout/radial1"/>
    <dgm:cxn modelId="{ABB1FF0B-54E8-4591-9C6D-72FA12A13895}" type="presOf" srcId="{257BCED8-BAEF-403D-B029-15EE8AB77FC3}" destId="{FFFC02CE-F564-4C6F-8DD3-4F57B3164F53}" srcOrd="0" destOrd="0" presId="urn:microsoft.com/office/officeart/2005/8/layout/radial1"/>
    <dgm:cxn modelId="{C645AB15-74E4-4A54-A5BB-138AAD862BFC}" type="presOf" srcId="{BD40288D-B8CF-4E57-AB65-A89AEE5F7610}" destId="{F6A5E945-CA46-4C75-9458-0F5156FA3BF1}" srcOrd="0" destOrd="0" presId="urn:microsoft.com/office/officeart/2005/8/layout/radial1"/>
    <dgm:cxn modelId="{1257225E-F739-409A-9222-D343E6AAE249}" srcId="{257BCED8-BAEF-403D-B029-15EE8AB77FC3}" destId="{0E9B7D6E-119A-40F8-8734-A11926CAAAEE}" srcOrd="0" destOrd="0" parTransId="{D2D91031-1D41-4068-ADAC-C97B1DB2B22A}" sibTransId="{C08CE308-6B63-4885-AB81-0B8229B40F2A}"/>
    <dgm:cxn modelId="{F5E169E5-ABC3-43C7-8A65-9DEF6665AABF}" type="presOf" srcId="{58A30A98-39AD-4904-9759-69C18EE711F0}" destId="{5AADA1A8-8CC7-43E5-A05F-E6DBE82642F4}" srcOrd="0" destOrd="0" presId="urn:microsoft.com/office/officeart/2005/8/layout/radial1"/>
    <dgm:cxn modelId="{AFA84B1E-9A7D-475A-9091-BFEC89541DF6}" type="presOf" srcId="{3FAD28D3-2757-4B23-9941-42BF68CE8991}" destId="{826848DB-DD4F-478A-B252-643CBA48CAFD}" srcOrd="0" destOrd="0" presId="urn:microsoft.com/office/officeart/2005/8/layout/radial1"/>
    <dgm:cxn modelId="{38E9129B-D63D-4C68-81CA-7AC978344865}" srcId="{257BCED8-BAEF-403D-B029-15EE8AB77FC3}" destId="{6736E399-27FA-4730-9A5A-0C65D39BADE0}" srcOrd="3" destOrd="0" parTransId="{3FAD28D3-2757-4B23-9941-42BF68CE8991}" sibTransId="{C87B2B36-C8DE-49CB-9EAB-0E9D806E4594}"/>
    <dgm:cxn modelId="{C34E1721-4A2A-4290-9128-B0F3FD980D40}" type="presOf" srcId="{58A30A98-39AD-4904-9759-69C18EE711F0}" destId="{58EFF44E-8C1F-4146-AC3C-7070E10D184D}" srcOrd="1" destOrd="0" presId="urn:microsoft.com/office/officeart/2005/8/layout/radial1"/>
    <dgm:cxn modelId="{063AB6F4-EA74-4404-939D-38447C1994EA}" type="presOf" srcId="{D2D91031-1D41-4068-ADAC-C97B1DB2B22A}" destId="{CB983556-4547-4B24-A7C8-FA99248CE5CB}" srcOrd="0" destOrd="0" presId="urn:microsoft.com/office/officeart/2005/8/layout/radial1"/>
    <dgm:cxn modelId="{3C5AD0CD-A4DF-4D5F-A922-B66A052FB383}" type="presOf" srcId="{D2D91031-1D41-4068-ADAC-C97B1DB2B22A}" destId="{0569A60C-1A30-4FD2-9765-4B7EBAE0E13D}" srcOrd="1" destOrd="0" presId="urn:microsoft.com/office/officeart/2005/8/layout/radial1"/>
    <dgm:cxn modelId="{295E7D49-F80A-4783-9A0C-A5B4A5D30150}" type="presOf" srcId="{3FAD28D3-2757-4B23-9941-42BF68CE8991}" destId="{342D4291-92CD-416D-9F00-1919C9774B2D}" srcOrd="1" destOrd="0" presId="urn:microsoft.com/office/officeart/2005/8/layout/radial1"/>
    <dgm:cxn modelId="{FFEF703B-70B8-469E-928F-433C5A4DC431}" srcId="{DF75EA08-3636-4A64-AD84-1459AAE85348}" destId="{257BCED8-BAEF-403D-B029-15EE8AB77FC3}" srcOrd="0" destOrd="0" parTransId="{B555AEA9-0F0C-462D-8351-A873AADE70ED}" sibTransId="{EC7BC2D9-1419-43D7-A0E0-B376BD35C33E}"/>
    <dgm:cxn modelId="{37F28F2F-71E5-4B6C-B9BF-3077BA27FD8D}" srcId="{257BCED8-BAEF-403D-B029-15EE8AB77FC3}" destId="{8EFE56AE-0AC9-46DC-8799-A3DCCCF1B45F}" srcOrd="1" destOrd="0" parTransId="{58A30A98-39AD-4904-9759-69C18EE711F0}" sibTransId="{199E0F90-AF4F-444D-ACC7-B27970712ECA}"/>
    <dgm:cxn modelId="{2D80B7E8-0E78-450D-B584-26CB63E6C786}" type="presOf" srcId="{8EFE56AE-0AC9-46DC-8799-A3DCCCF1B45F}" destId="{60090B3D-B49D-4703-8EF8-D1CBF652C35B}" srcOrd="0" destOrd="0" presId="urn:microsoft.com/office/officeart/2005/8/layout/radial1"/>
    <dgm:cxn modelId="{D0D1FAAA-1800-4B5D-823A-60DF63CDA747}" type="presParOf" srcId="{2C40DC61-B3FD-478D-BEA5-A604DA34A9FB}" destId="{FFFC02CE-F564-4C6F-8DD3-4F57B3164F53}" srcOrd="0" destOrd="0" presId="urn:microsoft.com/office/officeart/2005/8/layout/radial1"/>
    <dgm:cxn modelId="{1D2B4DD2-80AC-4458-91D3-4B033218DC92}" type="presParOf" srcId="{2C40DC61-B3FD-478D-BEA5-A604DA34A9FB}" destId="{CB983556-4547-4B24-A7C8-FA99248CE5CB}" srcOrd="1" destOrd="0" presId="urn:microsoft.com/office/officeart/2005/8/layout/radial1"/>
    <dgm:cxn modelId="{A8D06E49-55CF-4CCB-9C9F-946FC736157B}" type="presParOf" srcId="{CB983556-4547-4B24-A7C8-FA99248CE5CB}" destId="{0569A60C-1A30-4FD2-9765-4B7EBAE0E13D}" srcOrd="0" destOrd="0" presId="urn:microsoft.com/office/officeart/2005/8/layout/radial1"/>
    <dgm:cxn modelId="{C3BFB397-C311-4738-A8DD-38B825B581A4}" type="presParOf" srcId="{2C40DC61-B3FD-478D-BEA5-A604DA34A9FB}" destId="{E1CCF717-DE22-491C-87DA-6245E081569A}" srcOrd="2" destOrd="0" presId="urn:microsoft.com/office/officeart/2005/8/layout/radial1"/>
    <dgm:cxn modelId="{ADAB09C1-A148-419B-A6B8-A847E2F4ED62}" type="presParOf" srcId="{2C40DC61-B3FD-478D-BEA5-A604DA34A9FB}" destId="{5AADA1A8-8CC7-43E5-A05F-E6DBE82642F4}" srcOrd="3" destOrd="0" presId="urn:microsoft.com/office/officeart/2005/8/layout/radial1"/>
    <dgm:cxn modelId="{FDDB260B-8046-408C-8856-2CB110DA8624}" type="presParOf" srcId="{5AADA1A8-8CC7-43E5-A05F-E6DBE82642F4}" destId="{58EFF44E-8C1F-4146-AC3C-7070E10D184D}" srcOrd="0" destOrd="0" presId="urn:microsoft.com/office/officeart/2005/8/layout/radial1"/>
    <dgm:cxn modelId="{56F78F6B-539E-4376-8D05-9EA63ED951F4}" type="presParOf" srcId="{2C40DC61-B3FD-478D-BEA5-A604DA34A9FB}" destId="{60090B3D-B49D-4703-8EF8-D1CBF652C35B}" srcOrd="4" destOrd="0" presId="urn:microsoft.com/office/officeart/2005/8/layout/radial1"/>
    <dgm:cxn modelId="{FF653578-B51A-47BE-AC19-A948B58D1B13}" type="presParOf" srcId="{2C40DC61-B3FD-478D-BEA5-A604DA34A9FB}" destId="{5FEDDE41-1AB6-4E41-B936-53DC432F0215}" srcOrd="5" destOrd="0" presId="urn:microsoft.com/office/officeart/2005/8/layout/radial1"/>
    <dgm:cxn modelId="{34241715-0ACC-4511-8026-B922D076D829}" type="presParOf" srcId="{5FEDDE41-1AB6-4E41-B936-53DC432F0215}" destId="{30276AC0-D1E6-46A9-940C-8B5E0C341146}" srcOrd="0" destOrd="0" presId="urn:microsoft.com/office/officeart/2005/8/layout/radial1"/>
    <dgm:cxn modelId="{294A2AAC-04FA-4075-BE3C-ACCB8CC5F3A6}" type="presParOf" srcId="{2C40DC61-B3FD-478D-BEA5-A604DA34A9FB}" destId="{F6A5E945-CA46-4C75-9458-0F5156FA3BF1}" srcOrd="6" destOrd="0" presId="urn:microsoft.com/office/officeart/2005/8/layout/radial1"/>
    <dgm:cxn modelId="{B47836FC-CA83-4D50-AA6B-A70607D75CA0}" type="presParOf" srcId="{2C40DC61-B3FD-478D-BEA5-A604DA34A9FB}" destId="{826848DB-DD4F-478A-B252-643CBA48CAFD}" srcOrd="7" destOrd="0" presId="urn:microsoft.com/office/officeart/2005/8/layout/radial1"/>
    <dgm:cxn modelId="{CEC20ACD-27C7-42FF-84C3-015DDF3393C3}" type="presParOf" srcId="{826848DB-DD4F-478A-B252-643CBA48CAFD}" destId="{342D4291-92CD-416D-9F00-1919C9774B2D}" srcOrd="0" destOrd="0" presId="urn:microsoft.com/office/officeart/2005/8/layout/radial1"/>
    <dgm:cxn modelId="{8B6220F7-4427-457F-BB1B-7625279E2B20}" type="presParOf" srcId="{2C40DC61-B3FD-478D-BEA5-A604DA34A9FB}" destId="{9E85993B-6A92-4E51-BC86-9221862CAA3C}"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55370-7BD7-4E59-BEFD-9920BA7C9B49}">
      <dsp:nvSpPr>
        <dsp:cNvPr id="0" name=""/>
        <dsp:cNvSpPr/>
      </dsp:nvSpPr>
      <dsp:spPr>
        <a:xfrm>
          <a:off x="1897938" y="562784"/>
          <a:ext cx="1490342" cy="236422"/>
        </a:xfrm>
        <a:custGeom>
          <a:avLst/>
          <a:gdLst/>
          <a:ahLst/>
          <a:cxnLst/>
          <a:rect l="0" t="0" r="0" b="0"/>
          <a:pathLst>
            <a:path>
              <a:moveTo>
                <a:pt x="0" y="0"/>
              </a:moveTo>
              <a:lnTo>
                <a:pt x="0" y="161115"/>
              </a:lnTo>
              <a:lnTo>
                <a:pt x="1490342" y="161115"/>
              </a:lnTo>
              <a:lnTo>
                <a:pt x="1490342" y="236422"/>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86626D-C2A0-4F39-A081-20903E8CD397}">
      <dsp:nvSpPr>
        <dsp:cNvPr id="0" name=""/>
        <dsp:cNvSpPr/>
      </dsp:nvSpPr>
      <dsp:spPr>
        <a:xfrm>
          <a:off x="1897938" y="562784"/>
          <a:ext cx="496780" cy="236422"/>
        </a:xfrm>
        <a:custGeom>
          <a:avLst/>
          <a:gdLst/>
          <a:ahLst/>
          <a:cxnLst/>
          <a:rect l="0" t="0" r="0" b="0"/>
          <a:pathLst>
            <a:path>
              <a:moveTo>
                <a:pt x="0" y="0"/>
              </a:moveTo>
              <a:lnTo>
                <a:pt x="0" y="161115"/>
              </a:lnTo>
              <a:lnTo>
                <a:pt x="496780" y="161115"/>
              </a:lnTo>
              <a:lnTo>
                <a:pt x="496780" y="236422"/>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CB5466-8316-46D8-98EA-49BE40E52B69}">
      <dsp:nvSpPr>
        <dsp:cNvPr id="0" name=""/>
        <dsp:cNvSpPr/>
      </dsp:nvSpPr>
      <dsp:spPr>
        <a:xfrm>
          <a:off x="1401157" y="562784"/>
          <a:ext cx="496780" cy="236422"/>
        </a:xfrm>
        <a:custGeom>
          <a:avLst/>
          <a:gdLst/>
          <a:ahLst/>
          <a:cxnLst/>
          <a:rect l="0" t="0" r="0" b="0"/>
          <a:pathLst>
            <a:path>
              <a:moveTo>
                <a:pt x="496780" y="0"/>
              </a:moveTo>
              <a:lnTo>
                <a:pt x="496780" y="161115"/>
              </a:lnTo>
              <a:lnTo>
                <a:pt x="0" y="161115"/>
              </a:lnTo>
              <a:lnTo>
                <a:pt x="0" y="236422"/>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7E4176-8CC1-4C7D-94C8-76A891B8C68C}">
      <dsp:nvSpPr>
        <dsp:cNvPr id="0" name=""/>
        <dsp:cNvSpPr/>
      </dsp:nvSpPr>
      <dsp:spPr>
        <a:xfrm>
          <a:off x="407595" y="562784"/>
          <a:ext cx="1490342" cy="236422"/>
        </a:xfrm>
        <a:custGeom>
          <a:avLst/>
          <a:gdLst/>
          <a:ahLst/>
          <a:cxnLst/>
          <a:rect l="0" t="0" r="0" b="0"/>
          <a:pathLst>
            <a:path>
              <a:moveTo>
                <a:pt x="1490342" y="0"/>
              </a:moveTo>
              <a:lnTo>
                <a:pt x="1490342" y="161115"/>
              </a:lnTo>
              <a:lnTo>
                <a:pt x="0" y="161115"/>
              </a:lnTo>
              <a:lnTo>
                <a:pt x="0" y="236422"/>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71545F-470F-4DCD-AB50-0CEAF19924EF}">
      <dsp:nvSpPr>
        <dsp:cNvPr id="0" name=""/>
        <dsp:cNvSpPr/>
      </dsp:nvSpPr>
      <dsp:spPr>
        <a:xfrm>
          <a:off x="1043516" y="46583"/>
          <a:ext cx="1708842" cy="516200"/>
        </a:xfrm>
        <a:prstGeom prst="roundRect">
          <a:avLst>
            <a:gd name="adj" fmla="val 10000"/>
          </a:avLst>
        </a:prstGeom>
        <a:solidFill>
          <a:schemeClr val="bg1">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3ACDA-4240-4664-9701-D45131711DCE}">
      <dsp:nvSpPr>
        <dsp:cNvPr id="0" name=""/>
        <dsp:cNvSpPr/>
      </dsp:nvSpPr>
      <dsp:spPr>
        <a:xfrm>
          <a:off x="1133840" y="132391"/>
          <a:ext cx="1708842" cy="516200"/>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kern="1200" dirty="0" smtClean="0"/>
            <a:t>جوانب التطور الإنساني</a:t>
          </a:r>
          <a:endParaRPr lang="en-US" sz="1600" kern="1200" dirty="0"/>
        </a:p>
      </dsp:txBody>
      <dsp:txXfrm>
        <a:off x="1148959" y="147510"/>
        <a:ext cx="1678604" cy="485962"/>
      </dsp:txXfrm>
    </dsp:sp>
    <dsp:sp modelId="{667DBD07-30B1-4609-AA42-E121DC413E4C}">
      <dsp:nvSpPr>
        <dsp:cNvPr id="0" name=""/>
        <dsp:cNvSpPr/>
      </dsp:nvSpPr>
      <dsp:spPr>
        <a:xfrm>
          <a:off x="1138" y="799206"/>
          <a:ext cx="812914" cy="516200"/>
        </a:xfrm>
        <a:prstGeom prst="roundRect">
          <a:avLst>
            <a:gd name="adj" fmla="val 10000"/>
          </a:avLst>
        </a:prstGeom>
        <a:solidFill>
          <a:schemeClr val="accent4">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246A2-FBDC-4BF6-B5ED-56B4770C451E}">
      <dsp:nvSpPr>
        <dsp:cNvPr id="0" name=""/>
        <dsp:cNvSpPr/>
      </dsp:nvSpPr>
      <dsp:spPr>
        <a:xfrm>
          <a:off x="91462" y="885014"/>
          <a:ext cx="812914" cy="516200"/>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kern="1200" dirty="0" smtClean="0"/>
            <a:t>اجتماعي</a:t>
          </a:r>
          <a:endParaRPr lang="en-US" sz="1600" kern="1200" dirty="0"/>
        </a:p>
      </dsp:txBody>
      <dsp:txXfrm>
        <a:off x="106581" y="900133"/>
        <a:ext cx="782676" cy="485962"/>
      </dsp:txXfrm>
    </dsp:sp>
    <dsp:sp modelId="{E28FE795-5701-4D8E-85C9-D00860A235C3}">
      <dsp:nvSpPr>
        <dsp:cNvPr id="0" name=""/>
        <dsp:cNvSpPr/>
      </dsp:nvSpPr>
      <dsp:spPr>
        <a:xfrm>
          <a:off x="994700" y="799206"/>
          <a:ext cx="812914" cy="516200"/>
        </a:xfrm>
        <a:prstGeom prst="roundRect">
          <a:avLst>
            <a:gd name="adj" fmla="val 10000"/>
          </a:avLst>
        </a:prstGeom>
        <a:solidFill>
          <a:srgbClr val="C000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652B05-0E81-47C6-A885-1CD90A4202B3}">
      <dsp:nvSpPr>
        <dsp:cNvPr id="0" name=""/>
        <dsp:cNvSpPr/>
      </dsp:nvSpPr>
      <dsp:spPr>
        <a:xfrm>
          <a:off x="1085024" y="885014"/>
          <a:ext cx="812914" cy="516200"/>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kern="1200" dirty="0" smtClean="0"/>
            <a:t>انفعالي</a:t>
          </a:r>
          <a:endParaRPr lang="en-US" sz="1600" kern="1200" dirty="0"/>
        </a:p>
      </dsp:txBody>
      <dsp:txXfrm>
        <a:off x="1100143" y="900133"/>
        <a:ext cx="782676" cy="485962"/>
      </dsp:txXfrm>
    </dsp:sp>
    <dsp:sp modelId="{76CC716E-BFD2-4A07-AD80-98F48F2F407E}">
      <dsp:nvSpPr>
        <dsp:cNvPr id="0" name=""/>
        <dsp:cNvSpPr/>
      </dsp:nvSpPr>
      <dsp:spPr>
        <a:xfrm>
          <a:off x="1988261" y="799206"/>
          <a:ext cx="812914" cy="5162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45BBE5-E77B-4305-B559-111A79A2649E}">
      <dsp:nvSpPr>
        <dsp:cNvPr id="0" name=""/>
        <dsp:cNvSpPr/>
      </dsp:nvSpPr>
      <dsp:spPr>
        <a:xfrm>
          <a:off x="2078585" y="885014"/>
          <a:ext cx="812914" cy="516200"/>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kern="1200" dirty="0" smtClean="0"/>
            <a:t>معرفي</a:t>
          </a:r>
          <a:endParaRPr lang="en-US" sz="1600" kern="1200" dirty="0"/>
        </a:p>
      </dsp:txBody>
      <dsp:txXfrm>
        <a:off x="2093704" y="900133"/>
        <a:ext cx="782676" cy="485962"/>
      </dsp:txXfrm>
    </dsp:sp>
    <dsp:sp modelId="{31B239EA-FB40-4BA7-98A7-B2B33A741370}">
      <dsp:nvSpPr>
        <dsp:cNvPr id="0" name=""/>
        <dsp:cNvSpPr/>
      </dsp:nvSpPr>
      <dsp:spPr>
        <a:xfrm>
          <a:off x="2981823" y="799206"/>
          <a:ext cx="812914" cy="516200"/>
        </a:xfrm>
        <a:prstGeom prst="roundRect">
          <a:avLst>
            <a:gd name="adj" fmla="val 10000"/>
          </a:avLst>
        </a:prstGeom>
        <a:solidFill>
          <a:schemeClr val="accent3">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992A8-353B-415B-ABE7-1CCB0EFF9493}">
      <dsp:nvSpPr>
        <dsp:cNvPr id="0" name=""/>
        <dsp:cNvSpPr/>
      </dsp:nvSpPr>
      <dsp:spPr>
        <a:xfrm>
          <a:off x="3072147" y="885014"/>
          <a:ext cx="812914" cy="516200"/>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kern="1200" dirty="0" smtClean="0"/>
            <a:t>جسمي</a:t>
          </a:r>
          <a:endParaRPr lang="en-US" sz="1600" kern="1200" dirty="0"/>
        </a:p>
      </dsp:txBody>
      <dsp:txXfrm>
        <a:off x="3087266" y="900133"/>
        <a:ext cx="782676" cy="485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9C26C-7094-4295-949E-BA24F4AFD8DB}">
      <dsp:nvSpPr>
        <dsp:cNvPr id="0" name=""/>
        <dsp:cNvSpPr/>
      </dsp:nvSpPr>
      <dsp:spPr>
        <a:xfrm>
          <a:off x="254000" y="0"/>
          <a:ext cx="4064000" cy="40640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ar-SA" sz="1900" kern="1200" dirty="0" smtClean="0"/>
        </a:p>
      </dsp:txBody>
      <dsp:txXfrm>
        <a:off x="1717852" y="203199"/>
        <a:ext cx="1136294" cy="609600"/>
      </dsp:txXfrm>
    </dsp:sp>
    <dsp:sp modelId="{F7FD7164-12E0-4CBE-A97A-ADDA935AA90D}">
      <dsp:nvSpPr>
        <dsp:cNvPr id="0" name=""/>
        <dsp:cNvSpPr/>
      </dsp:nvSpPr>
      <dsp:spPr>
        <a:xfrm>
          <a:off x="711216" y="482608"/>
          <a:ext cx="3251200" cy="325120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ar-SA" sz="1900" kern="1200" dirty="0" smtClean="0"/>
            <a:t> </a:t>
          </a:r>
          <a:endParaRPr lang="en-US" sz="1900" kern="1200" dirty="0"/>
        </a:p>
      </dsp:txBody>
      <dsp:txXfrm>
        <a:off x="1768669" y="677680"/>
        <a:ext cx="1136294" cy="585216"/>
      </dsp:txXfrm>
    </dsp:sp>
    <dsp:sp modelId="{D84299D6-EE9F-490A-BCC1-3C53CA1C53EB}">
      <dsp:nvSpPr>
        <dsp:cNvPr id="0" name=""/>
        <dsp:cNvSpPr/>
      </dsp:nvSpPr>
      <dsp:spPr>
        <a:xfrm>
          <a:off x="1142999" y="939799"/>
          <a:ext cx="2438400" cy="243840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ar-SA" sz="1900" kern="1200" dirty="0" smtClean="0"/>
            <a:t> </a:t>
          </a:r>
          <a:endParaRPr lang="en-US" sz="1900" kern="1200" dirty="0"/>
        </a:p>
      </dsp:txBody>
      <dsp:txXfrm>
        <a:off x="1794052" y="1122679"/>
        <a:ext cx="1136294" cy="548640"/>
      </dsp:txXfrm>
    </dsp:sp>
    <dsp:sp modelId="{713176BB-BC01-4C7C-A980-9E192855C3B3}">
      <dsp:nvSpPr>
        <dsp:cNvPr id="0" name=""/>
        <dsp:cNvSpPr/>
      </dsp:nvSpPr>
      <dsp:spPr>
        <a:xfrm>
          <a:off x="1574799" y="1320799"/>
          <a:ext cx="1625600" cy="1625600"/>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ar-SA" sz="1900" kern="1200" dirty="0" smtClean="0"/>
            <a:t> </a:t>
          </a:r>
          <a:endParaRPr lang="en-US" sz="1900" kern="1200" dirty="0"/>
        </a:p>
      </dsp:txBody>
      <dsp:txXfrm>
        <a:off x="1812863" y="1727199"/>
        <a:ext cx="1149472" cy="812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C02CE-F564-4C6F-8DD3-4F57B3164F53}">
      <dsp:nvSpPr>
        <dsp:cNvPr id="0" name=""/>
        <dsp:cNvSpPr/>
      </dsp:nvSpPr>
      <dsp:spPr>
        <a:xfrm>
          <a:off x="3737074" y="2174974"/>
          <a:ext cx="1669851" cy="166985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ar-SA" sz="4500" b="1" kern="1200" dirty="0" smtClean="0">
              <a:solidFill>
                <a:schemeClr val="tx1"/>
              </a:solidFill>
              <a:latin typeface="Simplified Arabic" pitchFamily="18" charset="-78"/>
              <a:cs typeface="Simplified Arabic" pitchFamily="18" charset="-78"/>
            </a:rPr>
            <a:t>التعلق</a:t>
          </a:r>
          <a:endParaRPr lang="en-US" sz="4500" b="1" kern="1200" dirty="0">
            <a:solidFill>
              <a:schemeClr val="tx1"/>
            </a:solidFill>
            <a:latin typeface="Simplified Arabic" pitchFamily="18" charset="-78"/>
            <a:cs typeface="Simplified Arabic" pitchFamily="18" charset="-78"/>
          </a:endParaRPr>
        </a:p>
      </dsp:txBody>
      <dsp:txXfrm>
        <a:off x="3981618" y="2419518"/>
        <a:ext cx="1180763" cy="1180763"/>
      </dsp:txXfrm>
    </dsp:sp>
    <dsp:sp modelId="{CB983556-4547-4B24-A7C8-FA99248CE5CB}">
      <dsp:nvSpPr>
        <dsp:cNvPr id="0" name=""/>
        <dsp:cNvSpPr/>
      </dsp:nvSpPr>
      <dsp:spPr>
        <a:xfrm rot="16200000">
          <a:off x="4320618" y="1907156"/>
          <a:ext cx="502763" cy="32871"/>
        </a:xfrm>
        <a:custGeom>
          <a:avLst/>
          <a:gdLst/>
          <a:ahLst/>
          <a:cxnLst/>
          <a:rect l="0" t="0" r="0" b="0"/>
          <a:pathLst>
            <a:path>
              <a:moveTo>
                <a:pt x="0" y="16435"/>
              </a:moveTo>
              <a:lnTo>
                <a:pt x="502763" y="16435"/>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9430" y="1911023"/>
        <a:ext cx="25138" cy="25138"/>
      </dsp:txXfrm>
    </dsp:sp>
    <dsp:sp modelId="{E1CCF717-DE22-491C-87DA-6245E081569A}">
      <dsp:nvSpPr>
        <dsp:cNvPr id="0" name=""/>
        <dsp:cNvSpPr/>
      </dsp:nvSpPr>
      <dsp:spPr>
        <a:xfrm>
          <a:off x="3737074" y="2358"/>
          <a:ext cx="1669851" cy="166985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ar-SA" sz="2600" b="1" kern="1200" dirty="0" smtClean="0">
              <a:solidFill>
                <a:schemeClr val="tx1"/>
              </a:solidFill>
              <a:latin typeface="Simplified Arabic" pitchFamily="18" charset="-78"/>
              <a:cs typeface="Simplified Arabic" pitchFamily="18" charset="-78"/>
            </a:rPr>
            <a:t>الحفاظ على القرب</a:t>
          </a:r>
          <a:endParaRPr lang="en-US" sz="2600" b="1" kern="1200" dirty="0">
            <a:solidFill>
              <a:schemeClr val="tx1"/>
            </a:solidFill>
            <a:latin typeface="Simplified Arabic" pitchFamily="18" charset="-78"/>
            <a:cs typeface="Simplified Arabic" pitchFamily="18" charset="-78"/>
          </a:endParaRPr>
        </a:p>
      </dsp:txBody>
      <dsp:txXfrm>
        <a:off x="3981618" y="246902"/>
        <a:ext cx="1180763" cy="1180763"/>
      </dsp:txXfrm>
    </dsp:sp>
    <dsp:sp modelId="{5AADA1A8-8CC7-43E5-A05F-E6DBE82642F4}">
      <dsp:nvSpPr>
        <dsp:cNvPr id="0" name=""/>
        <dsp:cNvSpPr/>
      </dsp:nvSpPr>
      <dsp:spPr>
        <a:xfrm>
          <a:off x="5406925" y="2993464"/>
          <a:ext cx="502763" cy="32871"/>
        </a:xfrm>
        <a:custGeom>
          <a:avLst/>
          <a:gdLst/>
          <a:ahLst/>
          <a:cxnLst/>
          <a:rect l="0" t="0" r="0" b="0"/>
          <a:pathLst>
            <a:path>
              <a:moveTo>
                <a:pt x="0" y="16435"/>
              </a:moveTo>
              <a:lnTo>
                <a:pt x="502763" y="16435"/>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45738" y="2997330"/>
        <a:ext cx="25138" cy="25138"/>
      </dsp:txXfrm>
    </dsp:sp>
    <dsp:sp modelId="{60090B3D-B49D-4703-8EF8-D1CBF652C35B}">
      <dsp:nvSpPr>
        <dsp:cNvPr id="0" name=""/>
        <dsp:cNvSpPr/>
      </dsp:nvSpPr>
      <dsp:spPr>
        <a:xfrm>
          <a:off x="5909689" y="2062877"/>
          <a:ext cx="1669851" cy="189404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ar-SA" sz="2600" b="1" kern="1200" dirty="0" smtClean="0">
              <a:solidFill>
                <a:schemeClr val="tx1"/>
              </a:solidFill>
              <a:latin typeface="Simplified Arabic" pitchFamily="18" charset="-78"/>
              <a:cs typeface="Simplified Arabic" pitchFamily="18" charset="-78"/>
            </a:rPr>
            <a:t>المأوى </a:t>
          </a:r>
          <a:r>
            <a:rPr lang="ar-SA" sz="2600" b="1" kern="1200" dirty="0" err="1" smtClean="0">
              <a:solidFill>
                <a:schemeClr val="tx1"/>
              </a:solidFill>
              <a:latin typeface="Simplified Arabic" pitchFamily="18" charset="-78"/>
              <a:cs typeface="Simplified Arabic" pitchFamily="18" charset="-78"/>
            </a:rPr>
            <a:t>الامن</a:t>
          </a:r>
          <a:r>
            <a:rPr lang="ar-SA" sz="2600" b="1" kern="1200" dirty="0" smtClean="0">
              <a:solidFill>
                <a:schemeClr val="tx1"/>
              </a:solidFill>
              <a:latin typeface="Simplified Arabic" pitchFamily="18" charset="-78"/>
              <a:cs typeface="Simplified Arabic" pitchFamily="18" charset="-78"/>
            </a:rPr>
            <a:t> </a:t>
          </a:r>
          <a:endParaRPr lang="en-US" sz="2600" b="1" kern="1200" dirty="0">
            <a:solidFill>
              <a:schemeClr val="tx1"/>
            </a:solidFill>
            <a:latin typeface="Simplified Arabic" pitchFamily="18" charset="-78"/>
            <a:cs typeface="Simplified Arabic" pitchFamily="18" charset="-78"/>
          </a:endParaRPr>
        </a:p>
      </dsp:txBody>
      <dsp:txXfrm>
        <a:off x="6154233" y="2340253"/>
        <a:ext cx="1180763" cy="1339293"/>
      </dsp:txXfrm>
    </dsp:sp>
    <dsp:sp modelId="{5FEDDE41-1AB6-4E41-B936-53DC432F0215}">
      <dsp:nvSpPr>
        <dsp:cNvPr id="0" name=""/>
        <dsp:cNvSpPr/>
      </dsp:nvSpPr>
      <dsp:spPr>
        <a:xfrm rot="5400000">
          <a:off x="4320618" y="4079772"/>
          <a:ext cx="502763" cy="32871"/>
        </a:xfrm>
        <a:custGeom>
          <a:avLst/>
          <a:gdLst/>
          <a:ahLst/>
          <a:cxnLst/>
          <a:rect l="0" t="0" r="0" b="0"/>
          <a:pathLst>
            <a:path>
              <a:moveTo>
                <a:pt x="0" y="16435"/>
              </a:moveTo>
              <a:lnTo>
                <a:pt x="502763" y="16435"/>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9430" y="4083638"/>
        <a:ext cx="25138" cy="25138"/>
      </dsp:txXfrm>
    </dsp:sp>
    <dsp:sp modelId="{F6A5E945-CA46-4C75-9458-0F5156FA3BF1}">
      <dsp:nvSpPr>
        <dsp:cNvPr id="0" name=""/>
        <dsp:cNvSpPr/>
      </dsp:nvSpPr>
      <dsp:spPr>
        <a:xfrm>
          <a:off x="3737074" y="4347589"/>
          <a:ext cx="1669851" cy="166985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ar-SA" sz="2600" b="1" kern="1200" dirty="0" smtClean="0">
              <a:solidFill>
                <a:schemeClr val="tx1"/>
              </a:solidFill>
              <a:latin typeface="Simplified Arabic" pitchFamily="18" charset="-78"/>
              <a:cs typeface="Simplified Arabic" pitchFamily="18" charset="-78"/>
            </a:rPr>
            <a:t>القاعدة الآمنة</a:t>
          </a:r>
          <a:endParaRPr lang="en-US" sz="2600" b="1" kern="1200" dirty="0">
            <a:solidFill>
              <a:schemeClr val="tx1"/>
            </a:solidFill>
            <a:latin typeface="Simplified Arabic" pitchFamily="18" charset="-78"/>
            <a:cs typeface="Simplified Arabic" pitchFamily="18" charset="-78"/>
          </a:endParaRPr>
        </a:p>
      </dsp:txBody>
      <dsp:txXfrm>
        <a:off x="3981618" y="4592133"/>
        <a:ext cx="1180763" cy="1180763"/>
      </dsp:txXfrm>
    </dsp:sp>
    <dsp:sp modelId="{826848DB-DD4F-478A-B252-643CBA48CAFD}">
      <dsp:nvSpPr>
        <dsp:cNvPr id="0" name=""/>
        <dsp:cNvSpPr/>
      </dsp:nvSpPr>
      <dsp:spPr>
        <a:xfrm rot="10800000">
          <a:off x="3234310" y="2993464"/>
          <a:ext cx="502763" cy="32871"/>
        </a:xfrm>
        <a:custGeom>
          <a:avLst/>
          <a:gdLst/>
          <a:ahLst/>
          <a:cxnLst/>
          <a:rect l="0" t="0" r="0" b="0"/>
          <a:pathLst>
            <a:path>
              <a:moveTo>
                <a:pt x="0" y="16435"/>
              </a:moveTo>
              <a:lnTo>
                <a:pt x="502763" y="16435"/>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73123" y="2997330"/>
        <a:ext cx="25138" cy="25138"/>
      </dsp:txXfrm>
    </dsp:sp>
    <dsp:sp modelId="{9E85993B-6A92-4E51-BC86-9221862CAA3C}">
      <dsp:nvSpPr>
        <dsp:cNvPr id="0" name=""/>
        <dsp:cNvSpPr/>
      </dsp:nvSpPr>
      <dsp:spPr>
        <a:xfrm>
          <a:off x="1564458" y="2174974"/>
          <a:ext cx="1669851" cy="166985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ar-SA" sz="2600" b="1" kern="1200" dirty="0" smtClean="0">
              <a:solidFill>
                <a:schemeClr val="tx1"/>
              </a:solidFill>
              <a:latin typeface="Simplified Arabic" pitchFamily="18" charset="-78"/>
              <a:cs typeface="Simplified Arabic" pitchFamily="18" charset="-78"/>
            </a:rPr>
            <a:t>قلق من الانفصال</a:t>
          </a:r>
          <a:endParaRPr lang="en-US" sz="2600" b="1" kern="1200" dirty="0">
            <a:solidFill>
              <a:schemeClr val="tx1"/>
            </a:solidFill>
            <a:latin typeface="Simplified Arabic" pitchFamily="18" charset="-78"/>
            <a:cs typeface="Simplified Arabic" pitchFamily="18" charset="-78"/>
          </a:endParaRPr>
        </a:p>
      </dsp:txBody>
      <dsp:txXfrm>
        <a:off x="1809002" y="2419518"/>
        <a:ext cx="1180763" cy="11807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F9360-0D54-44A4-9F8A-3994D7C61C14}" type="datetimeFigureOut">
              <a:rPr lang="en-US" smtClean="0"/>
              <a:pPr/>
              <a:t>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E6A11-AE00-46C4-91DA-C7DEFCE437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1011BD7-4ADB-4BCE-98A7-D296038B5FC2}" type="slidenum">
              <a:rPr lang="en-US"/>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CECC11E-D79C-41EC-8B60-A4218854E0F8}" type="slidenum">
              <a:rPr lang="en-US"/>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6E83F8D4-235B-42CD-A925-7BC81484A002}" type="slidenum">
              <a:rPr lang="en-US"/>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5005A2-0367-437D-B805-526F0795460D}"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DA81171-8DA2-4819-89C5-AC33D9CE9950}" type="slidenum">
              <a:rPr lang="en-US"/>
              <a:pPr>
                <a:defRPr/>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721CA3-3C57-4EF6-9810-1589FE4294D6}" type="slidenum">
              <a:rPr lang="en-US" smtClean="0"/>
              <a:pPr/>
              <a:t>47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lgn="r" rtl="1">
              <a:buFont typeface="+mj-lt"/>
              <a:buNone/>
            </a:pPr>
            <a:endParaRPr lang="en-US" dirty="0"/>
          </a:p>
        </p:txBody>
      </p:sp>
      <p:sp>
        <p:nvSpPr>
          <p:cNvPr id="4" name="Slide Number Placeholder 3"/>
          <p:cNvSpPr>
            <a:spLocks noGrp="1"/>
          </p:cNvSpPr>
          <p:nvPr>
            <p:ph type="sldNum" sz="quarter" idx="10"/>
          </p:nvPr>
        </p:nvSpPr>
        <p:spPr/>
        <p:txBody>
          <a:bodyPr/>
          <a:lstStyle/>
          <a:p>
            <a:fld id="{6DB5CFC4-7528-4F3A-9F0C-E0766D4D740A}" type="slidenum">
              <a:rPr lang="en-US" smtClean="0"/>
              <a:pPr/>
              <a:t>66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7825BF-0841-4CEA-BFDF-2EE94C715811}"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1DC69-9271-4933-AE20-FDC43D8163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825BF-0841-4CEA-BFDF-2EE94C715811}"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1DC69-9271-4933-AE20-FDC43D8163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825BF-0841-4CEA-BFDF-2EE94C715811}"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1DC69-9271-4933-AE20-FDC43D8163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825BF-0841-4CEA-BFDF-2EE94C715811}"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1DC69-9271-4933-AE20-FDC43D8163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825BF-0841-4CEA-BFDF-2EE94C715811}"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1DC69-9271-4933-AE20-FDC43D8163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7825BF-0841-4CEA-BFDF-2EE94C715811}"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1DC69-9271-4933-AE20-FDC43D8163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7825BF-0841-4CEA-BFDF-2EE94C715811}"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1DC69-9271-4933-AE20-FDC43D8163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7825BF-0841-4CEA-BFDF-2EE94C715811}"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1DC69-9271-4933-AE20-FDC43D8163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825BF-0841-4CEA-BFDF-2EE94C715811}"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1DC69-9271-4933-AE20-FDC43D8163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825BF-0841-4CEA-BFDF-2EE94C715811}"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1DC69-9271-4933-AE20-FDC43D8163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825BF-0841-4CEA-BFDF-2EE94C715811}"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1DC69-9271-4933-AE20-FDC43D8163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chemeClr val="accent1">
                <a:tint val="66000"/>
                <a:satMod val="160000"/>
                <a:alpha val="0"/>
              </a:schemeClr>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825BF-0841-4CEA-BFDF-2EE94C715811}" type="datetimeFigureOut">
              <a:rPr lang="en-US" smtClean="0"/>
              <a:pPr/>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1DC69-9271-4933-AE20-FDC43D8163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gif"/><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6.jpeg"/><Relationship Id="rId7" Type="http://schemas.openxmlformats.org/officeDocument/2006/relationships/diagramData" Target="../diagrams/data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11" Type="http://schemas.microsoft.com/office/2007/relationships/diagramDrawing" Target="../diagrams/drawing3.xml"/><Relationship Id="rId5" Type="http://schemas.openxmlformats.org/officeDocument/2006/relationships/image" Target="../media/image28.jpeg"/><Relationship Id="rId10" Type="http://schemas.openxmlformats.org/officeDocument/2006/relationships/diagramColors" Target="../diagrams/colors3.xml"/><Relationship Id="rId4" Type="http://schemas.openxmlformats.org/officeDocument/2006/relationships/image" Target="../media/image27.jpeg"/><Relationship Id="rId9" Type="http://schemas.openxmlformats.org/officeDocument/2006/relationships/diagramQuickStyle" Target="../diagrams/quickStyle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idx="4294967295"/>
          </p:nvPr>
        </p:nvSpPr>
        <p:spPr>
          <a:xfrm>
            <a:off x="457200" y="274638"/>
            <a:ext cx="8229600" cy="639762"/>
          </a:xfrm>
        </p:spPr>
        <p:txBody>
          <a:bodyPr>
            <a:normAutofit fontScale="90000"/>
          </a:bodyPr>
          <a:lstStyle/>
          <a:p>
            <a:pPr eaLnBrk="1" hangingPunct="1">
              <a:defRPr/>
            </a:pPr>
            <a:r>
              <a:rPr lang="ar-SA" b="1" dirty="0" smtClean="0"/>
              <a:t>تعريف علم نفس النمو</a:t>
            </a:r>
          </a:p>
        </p:txBody>
      </p:sp>
      <p:sp>
        <p:nvSpPr>
          <p:cNvPr id="2051" name="Content Placeholder 2"/>
          <p:cNvSpPr>
            <a:spLocks noGrp="1"/>
          </p:cNvSpPr>
          <p:nvPr>
            <p:ph idx="4294967295"/>
          </p:nvPr>
        </p:nvSpPr>
        <p:spPr>
          <a:xfrm>
            <a:off x="228600" y="1905000"/>
            <a:ext cx="8458200" cy="4221163"/>
          </a:xfrm>
        </p:spPr>
        <p:txBody>
          <a:bodyPr>
            <a:normAutofit/>
          </a:bodyPr>
          <a:lstStyle/>
          <a:p>
            <a:pPr algn="r" rtl="1" eaLnBrk="1" hangingPunct="1">
              <a:buFont typeface="Wingdings" pitchFamily="2" charset="2"/>
              <a:buChar char="§"/>
              <a:defRPr/>
            </a:pPr>
            <a:r>
              <a:rPr lang="ar-SA" sz="3600" dirty="0" smtClean="0">
                <a:latin typeface="Simplified Arabic" pitchFamily="18" charset="-78"/>
                <a:cs typeface="Simplified Arabic" pitchFamily="18" charset="-78"/>
              </a:rPr>
              <a:t>هو ميدان من ميادين  علم النفس العام , يهتم بدراسة سلسلة التغييرات </a:t>
            </a:r>
            <a:r>
              <a:rPr lang="ar-SA" sz="3600" u="sng" dirty="0" smtClean="0">
                <a:latin typeface="Simplified Arabic" pitchFamily="18" charset="-78"/>
                <a:cs typeface="Simplified Arabic" pitchFamily="18" charset="-78"/>
              </a:rPr>
              <a:t>العضوية </a:t>
            </a:r>
            <a:r>
              <a:rPr lang="ar-SA" sz="3600" dirty="0" smtClean="0">
                <a:latin typeface="Simplified Arabic" pitchFamily="18" charset="-78"/>
                <a:cs typeface="Simplified Arabic" pitchFamily="18" charset="-78"/>
              </a:rPr>
              <a:t>وما ينتج عنها من تغييرات في الجانب </a:t>
            </a:r>
            <a:r>
              <a:rPr lang="ar-SA" sz="3600" u="sng" dirty="0" smtClean="0">
                <a:latin typeface="Simplified Arabic" pitchFamily="18" charset="-78"/>
                <a:cs typeface="Simplified Arabic" pitchFamily="18" charset="-78"/>
              </a:rPr>
              <a:t>الوظيفي</a:t>
            </a:r>
            <a:r>
              <a:rPr lang="ar-SA" sz="3600" dirty="0" smtClean="0">
                <a:latin typeface="Simplified Arabic" pitchFamily="18" charset="-78"/>
                <a:cs typeface="Simplified Arabic" pitchFamily="18" charset="-78"/>
              </a:rPr>
              <a:t> عند الكائن الحي منذ لحظة الإخصاب وعبر مراحل النمو في مظاهره المختلفة (الجسمية، العقلية، الانفعالية،  الحسية، الجنسية، الأخلاقية، الدينية، وغيرها).</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ar-SA" b="1" dirty="0" smtClean="0"/>
              <a:t>مبادئ النمو والتطور </a:t>
            </a:r>
            <a:endParaRPr lang="en-US" b="1" dirty="0"/>
          </a:p>
        </p:txBody>
      </p:sp>
      <p:sp>
        <p:nvSpPr>
          <p:cNvPr id="3" name="Content Placeholder 2"/>
          <p:cNvSpPr>
            <a:spLocks noGrp="1"/>
          </p:cNvSpPr>
          <p:nvPr>
            <p:ph idx="1"/>
          </p:nvPr>
        </p:nvSpPr>
        <p:spPr>
          <a:xfrm>
            <a:off x="2895600" y="1600200"/>
            <a:ext cx="5791200" cy="4525963"/>
          </a:xfrm>
        </p:spPr>
        <p:txBody>
          <a:bodyPr/>
          <a:lstStyle/>
          <a:p>
            <a:pPr algn="r" rtl="1">
              <a:buNone/>
            </a:pPr>
            <a:r>
              <a:rPr lang="ar-SA" b="1" dirty="0" smtClean="0"/>
              <a:t>6. من العام إلى الخاص </a:t>
            </a:r>
          </a:p>
          <a:p>
            <a:pPr algn="r" rtl="1">
              <a:buNone/>
            </a:pPr>
            <a:endParaRPr lang="en-US" dirty="0"/>
          </a:p>
        </p:txBody>
      </p:sp>
      <p:pic>
        <p:nvPicPr>
          <p:cNvPr id="21506" name="Picture 2" descr="http://i.dailymail.co.uk/i/pix/2012/05/10/article-0-13049433000005DC-488_468x376.jpg"/>
          <p:cNvPicPr>
            <a:picLocks noChangeAspect="1" noChangeArrowheads="1"/>
          </p:cNvPicPr>
          <p:nvPr/>
        </p:nvPicPr>
        <p:blipFill>
          <a:blip r:embed="rId2" cstate="print"/>
          <a:srcRect/>
          <a:stretch>
            <a:fillRect/>
          </a:stretch>
        </p:blipFill>
        <p:spPr bwMode="auto">
          <a:xfrm>
            <a:off x="2438400" y="4191000"/>
            <a:ext cx="3319564" cy="2667000"/>
          </a:xfrm>
          <a:prstGeom prst="rect">
            <a:avLst/>
          </a:prstGeom>
          <a:noFill/>
        </p:spPr>
      </p:pic>
      <p:pic>
        <p:nvPicPr>
          <p:cNvPr id="21508" name="Picture 4" descr="http://nspt4kids.com/wp-content/uploads/2012/08/147335056.jpg"/>
          <p:cNvPicPr>
            <a:picLocks noChangeAspect="1" noChangeArrowheads="1"/>
          </p:cNvPicPr>
          <p:nvPr/>
        </p:nvPicPr>
        <p:blipFill>
          <a:blip r:embed="rId3" cstate="print"/>
          <a:srcRect/>
          <a:stretch>
            <a:fillRect/>
          </a:stretch>
        </p:blipFill>
        <p:spPr bwMode="auto">
          <a:xfrm>
            <a:off x="228600" y="1600200"/>
            <a:ext cx="2558142" cy="3581400"/>
          </a:xfrm>
          <a:prstGeom prst="rect">
            <a:avLst/>
          </a:prstGeom>
          <a:noFill/>
        </p:spPr>
      </p:pic>
      <p:pic>
        <p:nvPicPr>
          <p:cNvPr id="21510" name="Picture 6" descr="http://preventdisease.com/images14/baby-brain5-ssss010.jpg"/>
          <p:cNvPicPr>
            <a:picLocks noChangeAspect="1" noChangeArrowheads="1"/>
          </p:cNvPicPr>
          <p:nvPr/>
        </p:nvPicPr>
        <p:blipFill>
          <a:blip r:embed="rId4" cstate="print"/>
          <a:srcRect/>
          <a:stretch>
            <a:fillRect/>
          </a:stretch>
        </p:blipFill>
        <p:spPr bwMode="auto">
          <a:xfrm>
            <a:off x="5943600" y="2514600"/>
            <a:ext cx="2255196" cy="1981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ar-SA" b="1" dirty="0" smtClean="0"/>
              <a:t>مبادئ النمو والتطور </a:t>
            </a:r>
            <a:endParaRPr lang="en-US" b="1" dirty="0"/>
          </a:p>
        </p:txBody>
      </p:sp>
      <p:sp>
        <p:nvSpPr>
          <p:cNvPr id="3" name="Content Placeholder 2"/>
          <p:cNvSpPr>
            <a:spLocks noGrp="1"/>
          </p:cNvSpPr>
          <p:nvPr>
            <p:ph idx="1"/>
          </p:nvPr>
        </p:nvSpPr>
        <p:spPr>
          <a:xfrm>
            <a:off x="3733800" y="1600200"/>
            <a:ext cx="4953000" cy="4876800"/>
          </a:xfrm>
        </p:spPr>
        <p:txBody>
          <a:bodyPr>
            <a:normAutofit/>
          </a:bodyPr>
          <a:lstStyle/>
          <a:p>
            <a:pPr marL="514350" indent="-514350" algn="r" rtl="1">
              <a:buNone/>
            </a:pPr>
            <a:r>
              <a:rPr lang="ar-SA" b="1" dirty="0" smtClean="0"/>
              <a:t>7. من المركز إلى الأطراف</a:t>
            </a:r>
          </a:p>
          <a:p>
            <a:pPr marL="514350" indent="-514350" algn="r" rtl="1">
              <a:buNone/>
            </a:pPr>
            <a:endParaRPr lang="ar-SA" dirty="0" smtClean="0"/>
          </a:p>
          <a:p>
            <a:pPr marL="514350" indent="-514350" algn="r" rtl="1">
              <a:buNone/>
            </a:pPr>
            <a:endParaRPr lang="ar-SA" dirty="0" smtClean="0"/>
          </a:p>
          <a:p>
            <a:pPr marL="514350" indent="-514350" algn="r" rtl="1">
              <a:buNone/>
            </a:pPr>
            <a:endParaRPr lang="ar-SA" dirty="0" smtClean="0"/>
          </a:p>
          <a:p>
            <a:pPr marL="514350" indent="-514350" algn="r" rtl="1">
              <a:buNone/>
            </a:pPr>
            <a:r>
              <a:rPr lang="ar-SA" b="1" dirty="0" smtClean="0"/>
              <a:t>8. من الرأس إلى القدمين </a:t>
            </a:r>
          </a:p>
          <a:p>
            <a:pPr marL="514350" indent="-514350" algn="r" rtl="1">
              <a:buNone/>
            </a:pPr>
            <a:endParaRPr lang="ar-SA" dirty="0" smtClean="0"/>
          </a:p>
          <a:p>
            <a:pPr marL="514350" indent="-514350" algn="r" rtl="1">
              <a:buNone/>
            </a:pPr>
            <a:endParaRPr lang="ar-SA" dirty="0" smtClean="0"/>
          </a:p>
          <a:p>
            <a:pPr marL="514350" indent="-514350" algn="r" rtl="1">
              <a:buNone/>
            </a:pPr>
            <a:endParaRPr lang="ar-SA" dirty="0" smtClean="0"/>
          </a:p>
          <a:p>
            <a:pPr>
              <a:buNone/>
            </a:pPr>
            <a:endParaRPr lang="en-US" dirty="0"/>
          </a:p>
        </p:txBody>
      </p:sp>
      <p:sp>
        <p:nvSpPr>
          <p:cNvPr id="22530" name="AutoShape 2" descr="data:image/jpeg;base64,/9j/4AAQSkZJRgABAQAAAQABAAD/2wCEAAkGBxQTEhIUExQWFRUXGR4YFRcYFxgYGRoaHRoaGxgYGBUcICggGRsoHRwYITEhJSkwLi4uGCEzODMsNyktLisBCgoKDg0OGhAQGiwkICQsLCwsLCwsLCwsLCwsLCwsLCwsLCwsLCwsLCwsLCwsLCwsLCwuLC4sLDc3LCwtLCw3LP/AABEIAOMA3gMBIgACEQEDEQH/xAAbAAADAQEBAQEAAAAAAAAAAAAABAUDBgIBB//EAEQQAAICAQIEBAMFBQUGBQUAAAECAxEAEiEEBTFBEyJRYTJxgQYjQmKRFFJygqEzU5KisSRjc5PB8BVDg6PhNLLC0dL/xAAZAQADAQEBAAAAAAAAAAAAAAAAAgMBBAX/xAAuEQACAgECAgoCAgMBAAAAAAAAAQIRMQMhEkEiUWFxgZGxweHwBNGh8RMyUhT/2gAMAwEAAhEDEQA/AP3HDDDAAwwwwAMMMT5mWICJa69i46qvcj8x6D0u+2Y3SsDDieYMxKQBWIsNI28aEWCABvIwIoqCK3sg7Yv/AOHlv7WaVyb+F2iXfqAsRU18yT747FGFAVQAoFADYADoAMQ59FK0RMDBZkIdL+FiDZjaiPKw2+oPbOZzlJ7FVFI9R8pRfgedT6+PK/aukjMD9Rmg4maIW9zoBuVAEoruUHlk/lo+im88cu5qktDdHqzG40uOvbv0Iseh9DT2YpyizeFM05fx0c6CSJ1dD0ZTY22IPoQdiDuD1xjIyxrBIZFpVlYeMNgC5pVl/i2VT6ij+HeznTGXErJNUGGGGMYGGGGABk6fnEYZkTVK67MsY1aT6M5pENb0zA5hxEpnZkVisKkq7KSGkYbMisN1VTsSNybFijbMEKooVFCqNgoAAA9gMlPVrZDxjZlBxfEF21RxrHpGn7wl9VtYZQpWq07hvXNDxcosmNW9lfzfIagAfqRnmbiArKtEs3QAdAKtiewFj9cz5hxLpGzoniMovQDRYDqF/NV175NTmxuBFDheKWQWt+hBBDA+hB6ZtkZm8QLLA41AWpBBV1O+h67HseoO/qDT4PiRIgde9gg9QQSGU+4IIPyy0J8RNqjbDDDHMDDDDAAwwwwAMMMMADDDDAAyGIi3GSyG/JGsada8x1OQD3sLZHWh6bXM5mXiXXjpiFDRssUZonWGXWzMErzRgSxAkGwSewxNRXEaOS0TmZOeZHABJNAdTkXlf2t4TiJfBikuQqWClWU0CQbBFqdr0tRreqyUY0XwVOLiVtO4V99BNE31Io9RsCR7A7EAjbg5WZFLLoboy3YDDYgGha30NbijifxcT/w4v6yN/qBGf8WPR2OtHfsK27Dqb+eZJWNKNV3ff4Ps8QdWVhasCCPUEUc98pn1xKSdRBZGN3bIxRj87U2O2ZcVOER3PRVLH6C8+8hYmEEitTyMN72MrkG/kQc3RyyEyhhhhnQTDFOaTlUpTTuQiH0J713oW1flxvJvNkJfhiDsJSW29YZQN+25GZJ0jUe4IQiqqilUADvsPfvmfGcSEW6snZVH4j6e3zzfFZ20+YIzk0DpqwN6+IgAfL1zkirLmoHcgXVX/wBLz7hmE3FohAeRFJ+EMwUntsCd98qkafZoz5SlAqfTqpPnX2vr8wPfPXLmqaZQbVgsg3vzbo4HoPIp+ZOe1v5/0+WTuXOP23SFICQUGIYaiZPMFJG4Wl3/ADiuhwj/ALCTWx0WGGGXIhhhhgAYYYYAGGGGABhhhgAZyYF8XXhm45JLkA6Bk16WYjoRLFWnuh38u3WZE5/yqRtcvDv4c2gqbBKSDqoZQRTA7B+o1HY5jVjRdMaIvr/3W4yenLoImUpCoYuWGkD4mFM2+w2v9SBu1F3h5g6K67qyhl+RFj+hxXjOMQahIjEDuUtW2s03wj081bj65EuxIwCf9oXxCviO4XTfwxoIWF96fU1etZl9mfsz+xs5EzyeIPOrUFsaQhRVpUAUEdLN7k0M9fZvjIHSLSymVg0hF2dT00hHYbn/AL3y9m3tQ+rTm+zby2OW+1ImdmQS+FH5QoMd6mHndhJqFGiFVaIuM3sc7ThYFjREQUqKFUegAoD9MgS8M0syDUGAZZBSio1BBsserNWkD0Ln0A6THgtjmnkMMMMcQMV5nwzSROiNoYjyt6MNwSO4sY1hgBD4fmYcqCrqTY3U6bW7AeqPQkeo3G2TPtPxHGeWPg0FsVDSmvJbAEgEEGlsnb/SixwgEcxU69Rd0JAtfhEkQbbYCPYNYF6upY5XyNcLLrdCvLVlEaiZlZ+5VdPYdRfW76bewyJzb7IcNxc6zyanZWFrqOk6PhUr6Almo7ec9ibvSQ+cPYBoLuL2skhdxRY6f8I67V41JG41ONch0iyAWoMQABXQXv8AL2ws2usYijCgACgOg9PYe3t2yHwFNxQIcmuIJYihqPhcSnhHrYRQh69SDQ6ZexfkdzBOIZNAZLiW9RCvTF2I2thp23oA7+YgbHIs8FjDDDKkQwwwwAMMMMADDDDAAwwxDmPHFCscY1SNvv8ACq3u7n07ADdjtsLIASsfzDjONjiGqR1QerEC/Yep9hk1uDDWXaRyevnZR8gikKB9PneHDcBFGbSNVP71eb6sdz+uJxlP8bEPsorjh1D6tNsYg6sjrGXbw0dW3BC6aujVAixZZ5u+rh5dDdVKgqR8R8oH6npj+Quc8mjZkYF0d5Usq3WjqPUHsvy2ybOjTVSRcRaAWyaFWavb5UP6YlxIMzGBOm3jt2VCL8MH99hQrsrFtvLq98Hy9I0KL3+JtlY7Vuygb1364vyCQ8JBFBJG33agGWNWkWQ1bOQLkVmNsdQ6n4m640UrIybot8DwMcKBIkCIOgGMZjw/Eo4JRga2PqD6EdQfY5tlSIYYYYAGGGGAE7mPKxIwkUhJK0EldSuh6pIljUO4Ngg32LApcrDoBBKdUkaqNYFCRaoSAEmtwQQSSCPQgm9kznqJoDM4jdb8J+p1H8IXq4NC0HWvUAhZKxoyow4nglZg25YAD+0kVavfyqavc71fTPXCcNo1eVFv90b1+Zjux7//AL64jyTmEs8MTPGYmdAxKkFQ34kKuA6sCCCCu3S7zafgpG/80kfusq6O/VVAZ79C4G2TLdp5+0MxXh5QhAdkcJ/hOpq9FG/6DuMtcv4hJIo3iIaNlBQqQQVI2ojrtkyLgFAfUTIzjS7N1K7+UAUFXfoPmbO+eX5RAb+6QE9So0k1dWVonqf1zYyoWUWy7hkNeWIvwaoyOjI7A/WyQ38wON8Bxra/ClrXWpGAoSKKDGuzAkWB+8pHWg6kmTcWijhhhjChhhhgAYYYYAGc/wAqbWZpq3eV1BP7kTNEoH5fKzD3kJ75T5vxLJEdH9o3kjsWNbbAkdwPiPspxfhYBGiIvRQFF9dhVn1OJNlNNb2a4Ypy3iC4e/wySJ9A5r+lD6Y3kyoYnxguXhx6MzfpGy//AJjHMSl34iP2ikP6tEB/ocwpp58H6MdwwxLnErLH5btnjSx1AeRVZh6UpO+aTN54b8y0sgHlav6N6qe4/wCtHH+C4kSIrja+o9GBplPuCCPpi2L8gkOvi4z+CbUvusiI5Py1mQfT2OPBk9RcyxhhhlCQYYYrzPjBDDLK2yxozntsqknc/LABSXizKzqhZURtLMNi7D4lU9lB2LDewQKo5nBwEaMXVFDkUXq3I93PmPQd+2fOVwaIYluyFFk9WJFsx9yST9cWikbiCSCyQA0pU00v5lbqkd2ARu1WCFrVFys6tPT2v+SnWGJNyxfwM8bdmV2P+JWJVvqDhwXFsWMUoAlUXt8Mi9PES+m5AK9VJHUFSVH4E1cWO4lLxbFikShivxu16EP7u27v30jp3I2s5jOw0RxmpJLAO3kUfHJXtYA/MyjpeMcNw6xqEUUo6dz6kk9yTZJPUnA1JRXE+eP3+vtrMOIXe45fVApjJ9dLFmF+gI+ozPjJhJD4sd64j4ijowdL1RsNyCy6kPs+3bHuIl0I71elS1CyTQugBvkpQYlinvYoo4jewQRtLfQlSdyOqE9dK5uNwVanRa35fr9fa6aGUMqspsMAQfUHcHPeR+SnwmPDn4QC0H/DsWn8hIA/Kyd7yxl07OJqgwwwwMDDDPLuACSQABZJ2AHck4ATONk1cQif3aFz7M50of0Eo+ua4lwKFnlmbYykaR3EaikBvuSXau2uvUlwMLqxfWvb1+WRk7ZeKpE/kUitG7KCLnnBv1WeRCfl5co5E+xnEpLwiSxklJJJpAT+fiJWNe1k17VlvMYywGJqf9ob2iX/ADO//wDOOYjD/wDUzf8ACi/++f8A+MwpDEu73Q9iPPHCwSMzaVSnLegRg9/LbfHsS50VEEpcAoFOoEWCv4gQeu17ZqJvA6cVdvDmSTs9RSH6kxMfk5K/+r7ZjwLmNpOHa7jGqP8APCfgqzuVIKH5KT8Qz3xfDNNE6MdBYbV5tDdUa+7AgH02+ubhivpIu4YnyvjDInmoSL5ZVBvS9An6EEML6hgccyxAMkfafzQ+Dtc5EVH9w2Zf/bD/AFrK+Q5pPE4s1dQR6SdqLylWK+upURD8ph17Y3SNirZ45kdZWBbGuy5G1RLWqj2LEhR82I6Z74eQeNLGD8KRnT2AbxAK7fgP6YtyPiFlMso+JmCgEEMsa2I9j2Y63B6HXteKciZm4zjnJtXSBovaMeOgP8zKzj2cZFI69R1UOr15/rwOgxTmPDF1BQ1Ih1RntfdT+Vhan2N9QMbxHm5JQRg0ZW8Ox1CkEyG+xCBqPrWBunfGq+9fyY8jmEwPE/3uyCwdMakgLYJFltTGvUDtlTJ/Dr4UzIBSSjWg7B1oSL7WulgPUOcoZg2tTlaw8d3V4Y8D4y2CD0Ox+uJ8qW+HhDgG4lDDsfKARv2x0ZH+ynGJJAVQ34MssDeuqORl3+Yo/XNI8z4rFY9ydfCuDe5LRgf1LQsR/EPbOoBzm+IZ14mNtICSfdMTuWIDOmw2UV4i2TuXG3THPs3xXlMJbUYwPDbtJCf7NwbN0PIfdb6MLeD5GfkRt8a5/fWyzhhhlDnDJvOmDBIeviHzD8i7tfqCdKH+PKWRRJr4mY9ogsQ/iIEkm3yaL/CcyTpDRVsayfzXhRMYYSSNTW9Eg+GotxY/Cx0IR6Pj5OeOSrrBnN/eAeGCKqMXoNHcFrLHodwD8OTirZWbpCvKYgglQADTNKSAb3dzLv6H7wGvfHsUi8vE8Snr4cvb8SmPt/wu+N5ksmxewYnB/bzfwRf6y45iUB/2iYf7uI/1mH/TFKwxLu90O4tzLh/Ehmj388bLt18ykbfrjOeZJNILHoASfkBeaTFJt04Odqugjn0Eqjbr3kEXrjuT/ssYp+XwRjVpECRsG8rrUa9QOjVRBHqCO2act4ksGV/7WJikg9xurV2DKVcemquxx5rmT03yPcZCcSh6eMpjPTdkBdP8vi/09Ms5D5iu8D945VP0a4mPyqQn6ZcxoYFmtxbmPFCKKSQi9Kkgep7KPcmh9c5fmnM04ZBA76JJUJEh2Uu71K1nYadRevTbtnQ88/s1F1csXer+8U1/TpnOc75GOK4zhzILiiQs4PRizeRPl5ST7Cu+LqM6vwY6b1L1cK35Y83sUuJdW4dfBI0uEjjYbUrsqBl+SkkfLPkEQXjOIVQAq8Pw4UDoAG4kAD6Y1GNfEIteWIeIx9GYFY1HY+XxCfSk9cQi5jE/MeKiR1aRYIfEUGypDzUD2Bpxt13GCXRISdzK+IRefiHbtEvhj+J6eT/L4Q/xY7I4UFjsACSfYbnFeVRkRKW2Z7kb2ZyWI+l19MQvHaLfh98NvE+c2iJj1KLeMiRPUlb1KP4kLL/NjcbhgGU2CAQfUHcHPWI8qGkPF/dsVX+A+ZK9gp0/yHMNzDu9H8+o9kjhuF0SQyrYEniRSKOhYO8kbn0IqRb7+IPQZWZgASeg3P0xPk/CmXl8AsqzRo4JBtXNSKSD1pq2PWseKuznm6aI/wBuOTyTQs8LuroLKKzASKN60j8Q6g/TvtvwTiPg+DmTpFHGx94iqiUetafPXrGuVuC4nWDY0up0yJd6W/6g9Qe4IOaJAoXQANNVp7V6V6e2LhnVLXc9BaT5O199Cphkv7OSEwKjG2iJiYnqSmwY+7Lpb+bKmXPPM+ImCIzt0UFj8gLOSOV8OUj8/wAbFpJN7pnYswvuFvSD6KM3+0ahofCJFTMIj7qx+8A9zGHz1MCQaNE9DQP9D1GTmyumuYpInjyGHrGm8/vYtYfqPM35aH49ruQvsbw3hQGMgCRJH8XT8JZjqBUWSEKMmlbOlaX8OXcdKkJJ2zhua8xkj4vh+KOr9nlL8LoAtgBbLPoClmBdTuDQRg1bnLjc3gFapo1sWNTBdu/xVnjjovD4vhdDHS7uzx0WAPhtUqn/AMsWdJA2YuD1sm+wvY75jjZqm0TonDfCQfkQf9M5ofanhV4hvvfM4ji0EU4dZJQwZTWmtW951E/JeGe9fDwtq+K40N+l2N85aP7NpHzlJERVRoWlAAAHiCo22Hsyn5k4jgdv4ktOXGp/8trtrevEsHmDvtBA8n5m+6jBqxbuNRHuitmkPImkAPFuJT/dICkHfYx2TLsfxkixYVcuYY6ikcLk2S+Ts3icSJNn8SwB08LSBEV9QQpv8wcdAMS5pJ4XGIRpueJl0lqt4mUp/llksgdh12xrn2qOuIi3lUBBGTQlDMPJdEhupB7Wb2vPHCcKVJdzrlb437fwoPwIOw79TZJJJPY2CtmPPb/ZeJIAJETlRV7hCQK77jL6nYZD5xqMLKlanKxi+2tghPuQCTXtlxVoADtmQN1MkznlE8OpveYEV+VHez7eX+ue3YAEk0BuT6Ducx5uv3/DE1p+8Av+8KgrXodCy7+59cw47gTPDJFIdBcEXGd0sVasRueu9UbqvXJ5Nhgc5BGfBDnZpSZWsb+bdVP8KaE+SDIfA8nlb9nmhkRGiR4ZY3QkOdYEtyBgQfEjLBiGPmPqRlH/AMYMSiJ9JnNLCBarMelqDZWtyy2Sqi97ytwPD+HGqXZA3aq1Md2Yj1JJP1x9mie6ZzvO+JkVBHLCw8RghMf3oK2WkAUASE+GrnZMo8Lx0cl6HViOqg+YfNDuv1GbMdfFqO0Ueoj80jUpv1CxyD+fGeM5fFLXixpJXTUoau+19MXgReU3FRXj5/FGGT+JkEc6uxCrIhRiTQ1Jbp12HlM1n2GPRcjiW6Moutv2iehQoaV10o9hWI805LFHG0oDs0bCYeJJJNWkguEEjMEtNS0tfFmcBulqXLh69vP53J/2k5qjcO0cT63mIgQx+YKZDoLswBVQoJaz6AdSBl3krFTLASWEJVUY1egqCoagPMNx8gpO5w+0cunhOIZb2jYqVGo2BYIUA6t6NUb6ZvynhkjiUIxcN5jISCZC25ckbG/bYCgKAAx0qISlYvznl7sVlhIWZOx+CVe8UhokDuGG6nfcFlbHl3HLKpIBVlOmRG2ZHFWrD13BBGxBBBIIOWsgJDq4ueVWIXSsRUAU7rqYuTVkgOE2PZruhSzXMaDd0bcEPD4lt/LOuqv95HSk+5ZCv/KyzkLmgAVZaFwuJAasgfDJXzjaQfXLubF7GTVMkc7P3nDXsodmurthGyqg2+I6iR/ARmHMeYFIleKMzlioREZQXB3NMxC/AGIsi6A75Y4vhlkRkbofTqD1BB7EGiD2IGcrzJZYIZFdiPDYvBPpuM7FlWZUBKAElSdNUFI32zJLezYypUVuXcWplRla1njBTat03+dlX6dtBy1knhOTp4iShpAo8yRHToRmDWRtqBp2GksVF7DYVWxkqEbtkThJ4mkZ3dS0srRw/OAsDGCPxBlmautavQ5bzj//AAbxJ+IjkKmCOQycOEBWSOaW5JXLj8YL6lYUQJWu8d5dzSWOGdJvPLAdKvajxtW0LFRWlmtQaGm7o9QpaNUG6S5lSHiWkmYLQij8rGt3k2NA9lUdT3JrbSbere++L8t4TwokS7IHmb95ibdz7sxLH54zghtRri6OF9vxJ/NYnFTR6i8fVAdpE/Eunpq7qfUVdE45w8yuquhDKwDKR0IIsEfTNMjQ8SvDGdHPkH3sQ7kOd419WElgAdpEGBq6cK5r0+P2L/avjAjQU8avbEeLtGAALdmvysNgp3+IiiLI8cnKopTxTM5JeWTYgFt92GwAXSqruQoX541wsJOt5ANclax1CqL0xj1C2d+5LHa6E3hOQReM8amWNQROixyssdvqWRRFemtSh9hs0lgg4j6TBLhVlOFvEnCiisQ1ufzsCEX02XUxHuh75ZzLh+HVFCqKA+pPuSdyfc7nNcdKibdsR51wxeI6RbIVkQDqWQhgt+9FfkxzHh51dFdDasAyn1BFg/plTOc4zgnh1KsR4iBrKxjRaliSVYN8SWdq+G6IoAhZKxoSon/abjVVlWVGVlZZeFlCNIviL1Vyo+67qSxClX+K7A7JDYBzk+Fjnkklje4oFCjTquUubLoZR8KaChGklvOfMKoO8qm/ZoZInYt4CM0TGyzQr8IJPVl2QnqaVj8WEXWxri5NUP8AKPMZ5P35WA+SVHt7WrN/NlHFeV8OY4YkO5VQCfU1ufqbxrGQarTm6x7LAZ8dQQQeh2OfcM0mQ1lrgZLYAxI6FmNAGLUAzH08ob6595KfDnngohCFniFbKJCwkjB9nUtXbxa6DJPNeA/aeIn4ZnccP5ZZlRihkZlCLH4i0wUeGXYAgkunawXPs2s54niTOwJjVIoyKBdPNIJmFbE6ghF1qhYgC6Cp8iusuk5de/nudIxrc5ya8c8fDqyKZXYGeS7ARGfXIaO9gMwVOp0VtRI6uRAwIIsEUQehB6g5znOuWhUjiiWXQ7felCzsyqtLGXY2AdqLMFAUjuAdasSLoY5s40PHRJdSoA76iEAJ7bsN/me2WoVIVQx1EAAnpZrc1kzhOWMZfHlY6qpYhWhK1UxNamenN76elCxqNbMiqCUrYYYYYwoYYYhz+Ypw3EODRWJyCdwDpNbfPABLlTaohJv94TLv1pyWUHYdFKr/AC5hzCLVPBp+JdUhsmmVaCo1dtbBgd6KX6g0IYgqqo2CgKAOlAUKxTgvNLO/oViX5INRP+N2H8uQvc7NNbN9S+PkscLxAcWNiNmU9VPof+6IIIsHNs5zj+IEUsEqEWZVglX94PsoP5lYhgT+EsPxZW5nzJIFtgzMfhjQapHPoid/9B3rLJ2jkkqYxxXELGjO2wAs0CT7AAbkk7ADqTnNcbFIZI+Km2MbaViUgrHG50sxYgFpN1YnooXSPxM+n2j5oWhXw4Z2ZZI5HBidKSOVWkOpgFNKGIAJLVQu8cimi4iI6GWSJwV1KbVgRvpboRR6jFm2V0GlK39XMazBRXEwtvRSRO1WTGwJ73SNXzOZ8qmLRLq+NbR+3nQlGPyJUkexGaOT43D1XxNqvrp8Ntx76tP0JxI5H1Y8Np8ivhhhljmDDDDACLy/fxWogtLJdgC9LeGDt18qLv6VivP4NaRqDpdpFCNV11L2NrBjDgi9wc25M5aIE7ktJf8AzXwn83EQjsqPIfZvKifqGk/TIvJ2aK3XZv5IY4XnH3kcEy6JXDaSATG+kAnQ3Y0SdDebyt1A1GtkDnEwEMjqbaPzLR38Rd0X5k0tdw1d8e4znUMbKjONbfhsbfxMdlHpZF9rO2Ui7OWUaZRybzbjmUrFF/av0PURr3kcenYD8TEDYaiHuIl0ozUTpBNDqaF0PfInJDriSZt3mVZHP8QsIPRVBoD5nqSSSdBGNsz/AGdYZOH03RDxG9yWYeLrc92uNt/Vz640CF4mFrrxFaI+7AeIn6BZf8RzLnJqIv8A3bLJ9FYF/wDJqH1z3zI0I2HVZYz1oUXCMbo/hZvn7ZOL3OnUV6a8V5b+5bwwwyxyBhhhgAYYYYAGTvtHAX4XiUAstE4A2FnSaFnYb5Rydz9iYWjU6Wl+6UjqNWzMPdU1N/LgBjFxqMCwYUAHPsrDUD7gi9/Y5jyZCIIyRTMPEYejSEyMP8THEua8tQK5UaS4jhBXZqLeHpNbFArEgdvMctZA7Vtp979P7JfGcqSfiYlkUPHoZ3Rt1ZkKCJivfTrc/OvQVb4bgI42ZkRVZviYDzGult1OI8kbxGkmF6DUcfUAhC2pxfYsSAe4QEEgjK+Wjg5JO2fCM5/7OoF4WBB/5aCM9PijHht02+JTnQ5AvwJ2jbZJmLwntrILSxfOw0g9dT/u5k1sbB0z7w3lnmXs4WVfnXhuB8tMZ+b5lLP/ALRAaorM0J72G4cyfTfR7+X3z7zTiFjeKQsPIafuQkgq661rVP0OTIeKSSB+MX4fHWYb0QsWmJrPS9COT2pqvvk45OrWjJxUq2x4/wBKztcMMMscQYYYYAQOSRlY2Vu0swHT4fHk0dPy1n3hPNPxDemiL/CpkNf82vpi/KOIYl2fZXeRU9LXiJwD7FlMfzrGeUboW/fd3+hc6P8AIFyDydmn/o33L39jHnPBJI3D6kDHxk+oFtRr4l2vSdtr7Zch4ONVKKiKhu1CgLv18o23yaV18RCvXw9Up6bEq0ae4vVJX8ByzlYYOaeSU3IkA0xvLCv7sbkL8lU2EH8NYtyiMIhhHSFjGBd0ooxgmydo2Trvl7Of41/A4oFv7LiaAPZZ1BFMe2tAoHa4qu2UEktgg6Y7NEHVlPRgVPyIo5F4viw3CLqIDBYmf2qRQxJ7Cw3X90+hy4chct5UpXjY2u3Zo2J3bQwLrZ/9ZiANhdVklk6cwa+/cHXYYlybijJCjNs4tZB6OpKvXtqBr2rHcucYYYYYAGGGGABkzjzc8Q7Kjt9bVRtXoXynkni4wOJVt7aIj28rqf18+ZLA0cnEfajjuKj49IoDq8XQ6K4JUPTRkj0AA1HttdZ2b8KWh8ORyxKhXbZdW3m2A2B32HY5i3KweKHEHcrF4aD0JYlm/Sh+uM8a9Iaqz5VvpqY6Vv2sjIo9L8nXhPThGKWy3dZf9G32ba+E4U0BcMeyilHkXYDsPbKOeIowqhR0AAHyGe8ueWGSufRav2f2mVht6K5/+PrlXJf2hOmISdonV26fBdP+iFj9Mx4NWTm/t39nhxMJkVfvogStDdl6snv6j3+Zzbk8SnlSLVqeGNj5oS39bzosn8xiVYDGqqA2mJV7edglV6ebIpbnoz/JlL8daMsJ2vdfe0vr0Gfck8h6zU2pNVJ5i9AWpBNmjt0u+53JArZc80M8yNQJ9Bees+EYAcLx3GScPy/h54mJ0Rxa1aiHVgoJJqwwLXY+t5T+yXEO/CxM6BAVAjWyToAADMT3br06EZ8/YRxHBLCfKGRUYA9NJAcA/wApGWFUAADYDYD27ZDmej/kh/51BLpXnspV/Ni32VRvDleSvFaaQMQCAVSRkjAB30hAtetk98tYhyZ7RyP7xx0I6OQevuDj+WWDz3kMkfa6HXwXEqRYMbd6I26g9iOoPYjK+Z8RCHVkbdWBU/IijmmCMaaQFsmhVncmu5Pc4pFtxEo7NGjj5gurf08PPfLnJQBvjTyP/EuxPyIph7MM5Pn/AC+Ucw4UCRzBM+62SFKkSOn8LaFNdNjkGel+JprVbi5Vs35b+x1fBcWkU06MasxP8jKTEo+rR/q3vlvOY5sFuQs2nyxAsfhALybvYK0NyNYoGs6Ph2JVSbsgE316d6y0cHnyyaYYYZooYYYYAGSeeEq/DOKrxNDetOjAAfzhP0ytkf7Qvvwy0WJl1aVq6SN2B3IpdegX+YDvmPBqyMYvw6+JxH5YRfzkYGv8KH/3R6Z6gZzuwCj929R+ZboPSt/nn3kCV+0Eii0zE7UT5VVSfXyBR8gMnBblZvYq4YYZUiGZcVAsiOjC1dSrD1BFH+ma5nxAOhtPxUa+dbYARPs/I7cLwzSXrMMZe9jqKLqsdjd564hgZ+HTfbXL9FXQB89UgI6/CdttvPCFzFB4ZGnQtlls1pFXTCvfrvmMqnxAZoAyMmh2FSBaO1JQaiGeyBtS+9SjkvLBR+zzlo2crp1uzAex3F137HpuD3smpiXKEAiGlmdTZV2ZWLAmw2pdiCOntjuVIBhhhgBE4IaXnjP4ZC67k2spL3v+cyLX5MbJxLnEyxcRE7EDXGyN0s6CHQ+4FyCutyDGBUiHrpYEbhlNHboQCMlJbl4PY0+zqEcNCW2Zl1t38z+dv8zHKOT/ALPyFuGgLbN4ahhRHmAAbY79QcoZUgGGGGAEXmSeFMko+CUiKTfYNv4T/Mn7s9zqj/dzWbh1YoWFlG1L7Git/oxH1w+04/2dvZ42+VSob9qq77VnqUsN1AJ9Cavcfio1tfbJzW5bSk0Q+MNy8QUbS/3cR7CkUy217EAyj06nr0PWQ/Cu4Ow3HQ7dR7Zz3BxrLLNHMnmOmWNX6WF8MlCvWqU38S+IOljOhRdyfX3PpjxwSlk94YYZpgYZz/20imkhSGASXK4V3jbQUjALufE/CTpCA/nx/wCzs0r8NA06lZtAEoqvvBs5H5SwJHsRgBQY1uemc/y2QzM/ElSocBYVbZhENwxX8JcktXWgl0RQ6B1BBB3B2I9s5x+B4mAVH9/ENNCwsqKCtqOiyDSDW4N11xZJtDRaT3KoGL/ZRi3DRyN8ctysP3S5JCdB8ApP5N98ncHNKdZEcxkZ2pXTRHpHlj87C1QCmNWxJfy70L3LOD8KPRZPmZyTfV3Z2q+i2xAHYUO2ZFUNOVjWGGGOTDDDDADmORjwQOGdHRxrYFt1e5GZjG1m/iutqBGw6Bk80US6DYFHS1EAsuostkAXSkiifhbpW9fjOESVCkihlO9HsRuCD1VgdwRuCLGIyfZ+BqEitKBsBK7SLX8LGj8zZI2xHAop7C/BTjx1ETkh7aVN2VRpBDf7pidPl21anNEgsLuY8LwqRKEjRUUdFRQo/QbZtjJUI3bDEuYcfoKoq65GvSt0AB1Z2/Cv9T2Bzlvt3w/ENJcHi34DeHoE39rqBUBo2Co35pAVHcEWD0HMuWO7eLFIY5NGhgQGRgNWnUOoKl2IIO97g7UMF2mPD8OATJIyvKdmfYVdfdoCToXp5b36mybxjiZNKM1haBNt0FC7PtkluXcWXRpUjKIzMqwyebUSdLHWiqQFLCr9DuelLh+XtKySTqAE80cRpiH/ALxyPLqAsALsLJskjSnC2ynGkthvkiVw8AIYHw1sN8VlQTq/Nd3747hhlCQYYYYAL8fwqyxSRt8LqVPyIrJvK5meGJ3ILMilivwkkAkqPS+mWSM5gKyRmCUSgBQiNDG5JVbAdZEsKSukaTRUhqJFHEkrHg6HOZw6kDKQHibxEYnYMvUE9lZdSN7Ocr8LOJEVxdEdDsR6gjsQdiPbOX4HheNlovHFwoOhn3DuW0sHOgeUE2gGpjWjcG86jhOHEaKi3Sit+p9z7nrmxTQTaZrhhhjCBhhhgAYYYYAGGGGABhhhgAYYYYAGGGGABhhhgAYYYYAGGGGABhhhgAYYYYAGGGGABhhhgAYYYY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xQTEhIUExQWFRUXGR4YFRcYFxgYGRoaHRoaGxgYGBUcICggGRsoHRwYITEhJSkwLi4uGCEzODMsNyktLisBCgoKDg0OGhAQGiwkICQsLCwsLCwsLCwsLCwsLCwsLCwsLCwsLCwsLCwsLCwsLCwsLCwuLC4sLDc3LCwtLCw3LP/AABEIAOMA3gMBIgACEQEDEQH/xAAbAAADAQEBAQEAAAAAAAAAAAAABAUDBgIBB//EAEQQAAICAQIEBAMFBQUGBQUAAAECAxEAEiEEBTFBEyJRYTJxgQYjQmKRFFJygqEzU5KisSRjc5PB8BVDg6PhNLLC0dL/xAAZAQADAQEBAAAAAAAAAAAAAAAAAgMBBAX/xAAuEQACAgECAgoCAgMBAAAAAAAAAQIRMQMhEkEiUWFxgZGxweHwBNGh8RMyUhT/2gAMAwEAAhEDEQA/AP3HDDDAAwwwwAMMMT5mWICJa69i46qvcj8x6D0u+2Y3SsDDieYMxKQBWIsNI28aEWCABvIwIoqCK3sg7Yv/AOHlv7WaVyb+F2iXfqAsRU18yT747FGFAVQAoFADYADoAMQ59FK0RMDBZkIdL+FiDZjaiPKw2+oPbOZzlJ7FVFI9R8pRfgedT6+PK/aukjMD9Rmg4maIW9zoBuVAEoruUHlk/lo+im88cu5qktDdHqzG40uOvbv0Iseh9DT2YpyizeFM05fx0c6CSJ1dD0ZTY22IPoQdiDuD1xjIyxrBIZFpVlYeMNgC5pVl/i2VT6ij+HeznTGXErJNUGGGGMYGGGGABk6fnEYZkTVK67MsY1aT6M5pENb0zA5hxEpnZkVisKkq7KSGkYbMisN1VTsSNybFijbMEKooVFCqNgoAAA9gMlPVrZDxjZlBxfEF21RxrHpGn7wl9VtYZQpWq07hvXNDxcosmNW9lfzfIagAfqRnmbiArKtEs3QAdAKtiewFj9cz5hxLpGzoniMovQDRYDqF/NV175NTmxuBFDheKWQWt+hBBDA+hB6ZtkZm8QLLA41AWpBBV1O+h67HseoO/qDT4PiRIgde9gg9QQSGU+4IIPyy0J8RNqjbDDDHMDDDDAAwwwwAMMMMADDDDAAyGIi3GSyG/JGsada8x1OQD3sLZHWh6bXM5mXiXXjpiFDRssUZonWGXWzMErzRgSxAkGwSewxNRXEaOS0TmZOeZHABJNAdTkXlf2t4TiJfBikuQqWClWU0CQbBFqdr0tRreqyUY0XwVOLiVtO4V99BNE31Io9RsCR7A7EAjbg5WZFLLoboy3YDDYgGha30NbijifxcT/w4v6yN/qBGf8WPR2OtHfsK27Dqb+eZJWNKNV3ff4Ps8QdWVhasCCPUEUc98pn1xKSdRBZGN3bIxRj87U2O2ZcVOER3PRVLH6C8+8hYmEEitTyMN72MrkG/kQc3RyyEyhhhhnQTDFOaTlUpTTuQiH0J713oW1flxvJvNkJfhiDsJSW29YZQN+25GZJ0jUe4IQiqqilUADvsPfvmfGcSEW6snZVH4j6e3zzfFZ20+YIzk0DpqwN6+IgAfL1zkirLmoHcgXVX/wBLz7hmE3FohAeRFJ+EMwUntsCd98qkafZoz5SlAqfTqpPnX2vr8wPfPXLmqaZQbVgsg3vzbo4HoPIp+ZOe1v5/0+WTuXOP23SFICQUGIYaiZPMFJG4Wl3/ADiuhwj/ALCTWx0WGGGXIhhhhgAYYYYAGGGGABhhhgAZyYF8XXhm45JLkA6Bk16WYjoRLFWnuh38u3WZE5/yqRtcvDv4c2gqbBKSDqoZQRTA7B+o1HY5jVjRdMaIvr/3W4yenLoImUpCoYuWGkD4mFM2+w2v9SBu1F3h5g6K67qyhl+RFj+hxXjOMQahIjEDuUtW2s03wj081bj65EuxIwCf9oXxCviO4XTfwxoIWF96fU1etZl9mfsz+xs5EzyeIPOrUFsaQhRVpUAUEdLN7k0M9fZvjIHSLSymVg0hF2dT00hHYbn/AL3y9m3tQ+rTm+zby2OW+1ImdmQS+FH5QoMd6mHndhJqFGiFVaIuM3sc7ThYFjREQUqKFUegAoD9MgS8M0syDUGAZZBSio1BBsserNWkD0Ln0A6THgtjmnkMMMMcQMV5nwzSROiNoYjyt6MNwSO4sY1hgBD4fmYcqCrqTY3U6bW7AeqPQkeo3G2TPtPxHGeWPg0FsVDSmvJbAEgEEGlsnb/SixwgEcxU69Rd0JAtfhEkQbbYCPYNYF6upY5XyNcLLrdCvLVlEaiZlZ+5VdPYdRfW76bewyJzb7IcNxc6zyanZWFrqOk6PhUr6Almo7ec9ibvSQ+cPYBoLuL2skhdxRY6f8I67V41JG41ONch0iyAWoMQABXQXv8AL2ws2usYijCgACgOg9PYe3t2yHwFNxQIcmuIJYihqPhcSnhHrYRQh69SDQ6ZexfkdzBOIZNAZLiW9RCvTF2I2thp23oA7+YgbHIs8FjDDDKkQwwwwAMMMMADDDDAAwwxDmPHFCscY1SNvv8ACq3u7n07ADdjtsLIASsfzDjONjiGqR1QerEC/Yep9hk1uDDWXaRyevnZR8gikKB9PneHDcBFGbSNVP71eb6sdz+uJxlP8bEPsorjh1D6tNsYg6sjrGXbw0dW3BC6aujVAixZZ5u+rh5dDdVKgqR8R8oH6npj+Quc8mjZkYF0d5Usq3WjqPUHsvy2ybOjTVSRcRaAWyaFWavb5UP6YlxIMzGBOm3jt2VCL8MH99hQrsrFtvLq98Hy9I0KL3+JtlY7Vuygb1364vyCQ8JBFBJG33agGWNWkWQ1bOQLkVmNsdQ6n4m640UrIybot8DwMcKBIkCIOgGMZjw/Eo4JRga2PqD6EdQfY5tlSIYYYYAGGGGAE7mPKxIwkUhJK0EldSuh6pIljUO4Ngg32LApcrDoBBKdUkaqNYFCRaoSAEmtwQQSSCPQgm9kznqJoDM4jdb8J+p1H8IXq4NC0HWvUAhZKxoyow4nglZg25YAD+0kVavfyqavc71fTPXCcNo1eVFv90b1+Zjux7//AL64jyTmEs8MTPGYmdAxKkFQ34kKuA6sCCCCu3S7zafgpG/80kfusq6O/VVAZ79C4G2TLdp5+0MxXh5QhAdkcJ/hOpq9FG/6DuMtcv4hJIo3iIaNlBQqQQVI2ojrtkyLgFAfUTIzjS7N1K7+UAUFXfoPmbO+eX5RAb+6QE9So0k1dWVonqf1zYyoWUWy7hkNeWIvwaoyOjI7A/WyQ38wON8Bxra/ClrXWpGAoSKKDGuzAkWB+8pHWg6kmTcWijhhhjChhhhgAYYYYAGc/wAqbWZpq3eV1BP7kTNEoH5fKzD3kJ75T5vxLJEdH9o3kjsWNbbAkdwPiPspxfhYBGiIvRQFF9dhVn1OJNlNNb2a4Ypy3iC4e/wySJ9A5r+lD6Y3kyoYnxguXhx6MzfpGy//AJjHMSl34iP2ikP6tEB/ocwpp58H6MdwwxLnErLH5btnjSx1AeRVZh6UpO+aTN54b8y0sgHlav6N6qe4/wCtHH+C4kSIrja+o9GBplPuCCPpi2L8gkOvi4z+CbUvusiI5Py1mQfT2OPBk9RcyxhhhlCQYYYrzPjBDDLK2yxozntsqknc/LABSXizKzqhZURtLMNi7D4lU9lB2LDewQKo5nBwEaMXVFDkUXq3I93PmPQd+2fOVwaIYluyFFk9WJFsx9yST9cWikbiCSCyQA0pU00v5lbqkd2ARu1WCFrVFys6tPT2v+SnWGJNyxfwM8bdmV2P+JWJVvqDhwXFsWMUoAlUXt8Mi9PES+m5AK9VJHUFSVH4E1cWO4lLxbFikShivxu16EP7u27v30jp3I2s5jOw0RxmpJLAO3kUfHJXtYA/MyjpeMcNw6xqEUUo6dz6kk9yTZJPUnA1JRXE+eP3+vtrMOIXe45fVApjJ9dLFmF+gI+ozPjJhJD4sd64j4ijowdL1RsNyCy6kPs+3bHuIl0I71elS1CyTQugBvkpQYlinvYoo4jewQRtLfQlSdyOqE9dK5uNwVanRa35fr9fa6aGUMqspsMAQfUHcHPeR+SnwmPDn4QC0H/DsWn8hIA/Kyd7yxl07OJqgwwwwMDDDPLuACSQABZJ2AHck4ATONk1cQif3aFz7M50of0Eo+ua4lwKFnlmbYykaR3EaikBvuSXau2uvUlwMLqxfWvb1+WRk7ZeKpE/kUitG7KCLnnBv1WeRCfl5co5E+xnEpLwiSxklJJJpAT+fiJWNe1k17VlvMYywGJqf9ob2iX/ADO//wDOOYjD/wDUzf8ACi/++f8A+MwpDEu73Q9iPPHCwSMzaVSnLegRg9/LbfHsS50VEEpcAoFOoEWCv4gQeu17ZqJvA6cVdvDmSTs9RSH6kxMfk5K/+r7ZjwLmNpOHa7jGqP8APCfgqzuVIKH5KT8Qz3xfDNNE6MdBYbV5tDdUa+7AgH02+ubhivpIu4YnyvjDInmoSL5ZVBvS9An6EEML6hgccyxAMkfafzQ+Dtc5EVH9w2Zf/bD/AFrK+Q5pPE4s1dQR6SdqLylWK+upURD8ph17Y3SNirZ45kdZWBbGuy5G1RLWqj2LEhR82I6Z74eQeNLGD8KRnT2AbxAK7fgP6YtyPiFlMso+JmCgEEMsa2I9j2Y63B6HXteKciZm4zjnJtXSBovaMeOgP8zKzj2cZFI69R1UOr15/rwOgxTmPDF1BQ1Ih1RntfdT+Vhan2N9QMbxHm5JQRg0ZW8Ox1CkEyG+xCBqPrWBunfGq+9fyY8jmEwPE/3uyCwdMakgLYJFltTGvUDtlTJ/Dr4UzIBSSjWg7B1oSL7WulgPUOcoZg2tTlaw8d3V4Y8D4y2CD0Ox+uJ8qW+HhDgG4lDDsfKARv2x0ZH+ynGJJAVQ34MssDeuqORl3+Yo/XNI8z4rFY9ydfCuDe5LRgf1LQsR/EPbOoBzm+IZ14mNtICSfdMTuWIDOmw2UV4i2TuXG3THPs3xXlMJbUYwPDbtJCf7NwbN0PIfdb6MLeD5GfkRt8a5/fWyzhhhlDnDJvOmDBIeviHzD8i7tfqCdKH+PKWRRJr4mY9ogsQ/iIEkm3yaL/CcyTpDRVsayfzXhRMYYSSNTW9Eg+GotxY/Cx0IR6Pj5OeOSrrBnN/eAeGCKqMXoNHcFrLHodwD8OTirZWbpCvKYgglQADTNKSAb3dzLv6H7wGvfHsUi8vE8Snr4cvb8SmPt/wu+N5ksmxewYnB/bzfwRf6y45iUB/2iYf7uI/1mH/TFKwxLu90O4tzLh/Ehmj388bLt18ykbfrjOeZJNILHoASfkBeaTFJt04Odqugjn0Eqjbr3kEXrjuT/ssYp+XwRjVpECRsG8rrUa9QOjVRBHqCO2act4ksGV/7WJikg9xurV2DKVcemquxx5rmT03yPcZCcSh6eMpjPTdkBdP8vi/09Ms5D5iu8D945VP0a4mPyqQn6ZcxoYFmtxbmPFCKKSQi9Kkgep7KPcmh9c5fmnM04ZBA76JJUJEh2Uu71K1nYadRevTbtnQ88/s1F1csXer+8U1/TpnOc75GOK4zhzILiiQs4PRizeRPl5ST7Cu+LqM6vwY6b1L1cK35Y83sUuJdW4dfBI0uEjjYbUrsqBl+SkkfLPkEQXjOIVQAq8Pw4UDoAG4kAD6Y1GNfEIteWIeIx9GYFY1HY+XxCfSk9cQi5jE/MeKiR1aRYIfEUGypDzUD2Bpxt13GCXRISdzK+IRefiHbtEvhj+J6eT/L4Q/xY7I4UFjsACSfYbnFeVRkRKW2Z7kb2ZyWI+l19MQvHaLfh98NvE+c2iJj1KLeMiRPUlb1KP4kLL/NjcbhgGU2CAQfUHcHPWI8qGkPF/dsVX+A+ZK9gp0/yHMNzDu9H8+o9kjhuF0SQyrYEniRSKOhYO8kbn0IqRb7+IPQZWZgASeg3P0xPk/CmXl8AsqzRo4JBtXNSKSD1pq2PWseKuznm6aI/wBuOTyTQs8LuroLKKzASKN60j8Q6g/TvtvwTiPg+DmTpFHGx94iqiUetafPXrGuVuC4nWDY0up0yJd6W/6g9Qe4IOaJAoXQANNVp7V6V6e2LhnVLXc9BaT5O199Cphkv7OSEwKjG2iJiYnqSmwY+7Lpb+bKmXPPM+ImCIzt0UFj8gLOSOV8OUj8/wAbFpJN7pnYswvuFvSD6KM3+0ahofCJFTMIj7qx+8A9zGHz1MCQaNE9DQP9D1GTmyumuYpInjyGHrGm8/vYtYfqPM35aH49ruQvsbw3hQGMgCRJH8XT8JZjqBUWSEKMmlbOlaX8OXcdKkJJ2zhua8xkj4vh+KOr9nlL8LoAtgBbLPoClmBdTuDQRg1bnLjc3gFapo1sWNTBdu/xVnjjovD4vhdDHS7uzx0WAPhtUqn/AMsWdJA2YuD1sm+wvY75jjZqm0TonDfCQfkQf9M5ofanhV4hvvfM4ji0EU4dZJQwZTWmtW951E/JeGe9fDwtq+K40N+l2N85aP7NpHzlJERVRoWlAAAHiCo22Hsyn5k4jgdv4ktOXGp/8trtrevEsHmDvtBA8n5m+6jBqxbuNRHuitmkPImkAPFuJT/dICkHfYx2TLsfxkixYVcuYY6ikcLk2S+Ts3icSJNn8SwB08LSBEV9QQpv8wcdAMS5pJ4XGIRpueJl0lqt4mUp/llksgdh12xrn2qOuIi3lUBBGTQlDMPJdEhupB7Wb2vPHCcKVJdzrlb437fwoPwIOw79TZJJJPY2CtmPPb/ZeJIAJETlRV7hCQK77jL6nYZD5xqMLKlanKxi+2tghPuQCTXtlxVoADtmQN1MkznlE8OpveYEV+VHez7eX+ue3YAEk0BuT6Ducx5uv3/DE1p+8Av+8KgrXodCy7+59cw47gTPDJFIdBcEXGd0sVasRueu9UbqvXJ5Nhgc5BGfBDnZpSZWsb+bdVP8KaE+SDIfA8nlb9nmhkRGiR4ZY3QkOdYEtyBgQfEjLBiGPmPqRlH/AMYMSiJ9JnNLCBarMelqDZWtyy2Sqi97ytwPD+HGqXZA3aq1Md2Yj1JJP1x9mie6ZzvO+JkVBHLCw8RghMf3oK2WkAUASE+GrnZMo8Lx0cl6HViOqg+YfNDuv1GbMdfFqO0Ueoj80jUpv1CxyD+fGeM5fFLXixpJXTUoau+19MXgReU3FRXj5/FGGT+JkEc6uxCrIhRiTQ1Jbp12HlM1n2GPRcjiW6Moutv2iehQoaV10o9hWI805LFHG0oDs0bCYeJJJNWkguEEjMEtNS0tfFmcBulqXLh69vP53J/2k5qjcO0cT63mIgQx+YKZDoLswBVQoJaz6AdSBl3krFTLASWEJVUY1egqCoagPMNx8gpO5w+0cunhOIZb2jYqVGo2BYIUA6t6NUb6ZvynhkjiUIxcN5jISCZC25ckbG/bYCgKAAx0qISlYvznl7sVlhIWZOx+CVe8UhokDuGG6nfcFlbHl3HLKpIBVlOmRG2ZHFWrD13BBGxBBBIIOWsgJDq4ueVWIXSsRUAU7rqYuTVkgOE2PZruhSzXMaDd0bcEPD4lt/LOuqv95HSk+5ZCv/KyzkLmgAVZaFwuJAasgfDJXzjaQfXLubF7GTVMkc7P3nDXsodmurthGyqg2+I6iR/ARmHMeYFIleKMzlioREZQXB3NMxC/AGIsi6A75Y4vhlkRkbofTqD1BB7EGiD2IGcrzJZYIZFdiPDYvBPpuM7FlWZUBKAElSdNUFI32zJLezYypUVuXcWplRla1njBTat03+dlX6dtBy1knhOTp4iShpAo8yRHToRmDWRtqBp2GksVF7DYVWxkqEbtkThJ4mkZ3dS0srRw/OAsDGCPxBlmautavQ5bzj//AAbxJ+IjkKmCOQycOEBWSOaW5JXLj8YL6lYUQJWu8d5dzSWOGdJvPLAdKvajxtW0LFRWlmtQaGm7o9QpaNUG6S5lSHiWkmYLQij8rGt3k2NA9lUdT3JrbSbere++L8t4TwokS7IHmb95ibdz7sxLH54zghtRri6OF9vxJ/NYnFTR6i8fVAdpE/Eunpq7qfUVdE45w8yuquhDKwDKR0IIsEfTNMjQ8SvDGdHPkH3sQ7kOd419WElgAdpEGBq6cK5r0+P2L/avjAjQU8avbEeLtGAALdmvysNgp3+IiiLI8cnKopTxTM5JeWTYgFt92GwAXSqruQoX541wsJOt5ANclax1CqL0xj1C2d+5LHa6E3hOQReM8amWNQROixyssdvqWRRFemtSh9hs0lgg4j6TBLhVlOFvEnCiisQ1ufzsCEX02XUxHuh75ZzLh+HVFCqKA+pPuSdyfc7nNcdKibdsR51wxeI6RbIVkQDqWQhgt+9FfkxzHh51dFdDasAyn1BFg/plTOc4zgnh1KsR4iBrKxjRaliSVYN8SWdq+G6IoAhZKxoSon/abjVVlWVGVlZZeFlCNIviL1Vyo+67qSxClX+K7A7JDYBzk+Fjnkklje4oFCjTquUubLoZR8KaChGklvOfMKoO8qm/ZoZInYt4CM0TGyzQr8IJPVl2QnqaVj8WEXWxri5NUP8AKPMZ5P35WA+SVHt7WrN/NlHFeV8OY4YkO5VQCfU1ufqbxrGQarTm6x7LAZ8dQQQeh2OfcM0mQ1lrgZLYAxI6FmNAGLUAzH08ob6595KfDnngohCFniFbKJCwkjB9nUtXbxa6DJPNeA/aeIn4ZnccP5ZZlRihkZlCLH4i0wUeGXYAgkunawXPs2s54niTOwJjVIoyKBdPNIJmFbE6ghF1qhYgC6Cp8iusuk5de/nudIxrc5ya8c8fDqyKZXYGeS7ARGfXIaO9gMwVOp0VtRI6uRAwIIsEUQehB6g5znOuWhUjiiWXQ7felCzsyqtLGXY2AdqLMFAUjuAdasSLoY5s40PHRJdSoA76iEAJ7bsN/me2WoVIVQx1EAAnpZrc1kzhOWMZfHlY6qpYhWhK1UxNamenN76elCxqNbMiqCUrYYYYYwoYYYhz+Ypw3EODRWJyCdwDpNbfPABLlTaohJv94TLv1pyWUHYdFKr/AC5hzCLVPBp+JdUhsmmVaCo1dtbBgd6KX6g0IYgqqo2CgKAOlAUKxTgvNLO/oViX5INRP+N2H8uQvc7NNbN9S+PkscLxAcWNiNmU9VPof+6IIIsHNs5zj+IEUsEqEWZVglX94PsoP5lYhgT+EsPxZW5nzJIFtgzMfhjQapHPoid/9B3rLJ2jkkqYxxXELGjO2wAs0CT7AAbkk7ADqTnNcbFIZI+Km2MbaViUgrHG50sxYgFpN1YnooXSPxM+n2j5oWhXw4Z2ZZI5HBidKSOVWkOpgFNKGIAJLVQu8cimi4iI6GWSJwV1KbVgRvpboRR6jFm2V0GlK39XMazBRXEwtvRSRO1WTGwJ73SNXzOZ8qmLRLq+NbR+3nQlGPyJUkexGaOT43D1XxNqvrp8Ntx76tP0JxI5H1Y8Np8ivhhhljmDDDDACLy/fxWogtLJdgC9LeGDt18qLv6VivP4NaRqDpdpFCNV11L2NrBjDgi9wc25M5aIE7ktJf8AzXwn83EQjsqPIfZvKifqGk/TIvJ2aK3XZv5IY4XnH3kcEy6JXDaSATG+kAnQ3Y0SdDebyt1A1GtkDnEwEMjqbaPzLR38Rd0X5k0tdw1d8e4znUMbKjONbfhsbfxMdlHpZF9rO2Ui7OWUaZRybzbjmUrFF/av0PURr3kcenYD8TEDYaiHuIl0ozUTpBNDqaF0PfInJDriSZt3mVZHP8QsIPRVBoD5nqSSSdBGNsz/AGdYZOH03RDxG9yWYeLrc92uNt/Vz640CF4mFrrxFaI+7AeIn6BZf8RzLnJqIv8A3bLJ9FYF/wDJqH1z3zI0I2HVZYz1oUXCMbo/hZvn7ZOL3OnUV6a8V5b+5bwwwyxyBhhhgAYYYYAGTvtHAX4XiUAstE4A2FnSaFnYb5Rydz9iYWjU6Wl+6UjqNWzMPdU1N/LgBjFxqMCwYUAHPsrDUD7gi9/Y5jyZCIIyRTMPEYejSEyMP8THEua8tQK5UaS4jhBXZqLeHpNbFArEgdvMctZA7Vtp979P7JfGcqSfiYlkUPHoZ3Rt1ZkKCJivfTrc/OvQVb4bgI42ZkRVZviYDzGult1OI8kbxGkmF6DUcfUAhC2pxfYsSAe4QEEgjK+Wjg5JO2fCM5/7OoF4WBB/5aCM9PijHht02+JTnQ5AvwJ2jbZJmLwntrILSxfOw0g9dT/u5k1sbB0z7w3lnmXs4WVfnXhuB8tMZ+b5lLP/ALRAaorM0J72G4cyfTfR7+X3z7zTiFjeKQsPIafuQkgq661rVP0OTIeKSSB+MX4fHWYb0QsWmJrPS9COT2pqvvk45OrWjJxUq2x4/wBKztcMMMscQYYYYAQOSRlY2Vu0swHT4fHk0dPy1n3hPNPxDemiL/CpkNf82vpi/KOIYl2fZXeRU9LXiJwD7FlMfzrGeUboW/fd3+hc6P8AIFyDydmn/o33L39jHnPBJI3D6kDHxk+oFtRr4l2vSdtr7Zch4ONVKKiKhu1CgLv18o23yaV18RCvXw9Up6bEq0ae4vVJX8ByzlYYOaeSU3IkA0xvLCv7sbkL8lU2EH8NYtyiMIhhHSFjGBd0ooxgmydo2Trvl7Of41/A4oFv7LiaAPZZ1BFMe2tAoHa4qu2UEktgg6Y7NEHVlPRgVPyIo5F4viw3CLqIDBYmf2qRQxJ7Cw3X90+hy4chct5UpXjY2u3Zo2J3bQwLrZ/9ZiANhdVklk6cwa+/cHXYYlybijJCjNs4tZB6OpKvXtqBr2rHcucYYYYYAGGGGABkzjzc8Q7Kjt9bVRtXoXynkni4wOJVt7aIj28rqf18+ZLA0cnEfajjuKj49IoDq8XQ6K4JUPTRkj0AA1HttdZ2b8KWh8ORyxKhXbZdW3m2A2B32HY5i3KweKHEHcrF4aD0JYlm/Sh+uM8a9Iaqz5VvpqY6Vv2sjIo9L8nXhPThGKWy3dZf9G32ba+E4U0BcMeyilHkXYDsPbKOeIowqhR0AAHyGe8ueWGSufRav2f2mVht6K5/+PrlXJf2hOmISdonV26fBdP+iFj9Mx4NWTm/t39nhxMJkVfvogStDdl6snv6j3+Zzbk8SnlSLVqeGNj5oS39bzosn8xiVYDGqqA2mJV7edglV6ebIpbnoz/JlL8daMsJ2vdfe0vr0Gfck8h6zU2pNVJ5i9AWpBNmjt0u+53JArZc80M8yNQJ9Bees+EYAcLx3GScPy/h54mJ0Rxa1aiHVgoJJqwwLXY+t5T+yXEO/CxM6BAVAjWyToAADMT3br06EZ8/YRxHBLCfKGRUYA9NJAcA/wApGWFUAADYDYD27ZDmej/kh/51BLpXnspV/Ni32VRvDleSvFaaQMQCAVSRkjAB30hAtetk98tYhyZ7RyP7xx0I6OQevuDj+WWDz3kMkfa6HXwXEqRYMbd6I26g9iOoPYjK+Z8RCHVkbdWBU/IijmmCMaaQFsmhVncmu5Pc4pFtxEo7NGjj5gurf08PPfLnJQBvjTyP/EuxPyIph7MM5Pn/AC+Ucw4UCRzBM+62SFKkSOn8LaFNdNjkGel+JprVbi5Vs35b+x1fBcWkU06MasxP8jKTEo+rR/q3vlvOY5sFuQs2nyxAsfhALybvYK0NyNYoGs6Ph2JVSbsgE316d6y0cHnyyaYYYZooYYYYAGSeeEq/DOKrxNDetOjAAfzhP0ytkf7Qvvwy0WJl1aVq6SN2B3IpdegX+YDvmPBqyMYvw6+JxH5YRfzkYGv8KH/3R6Z6gZzuwCj929R+ZboPSt/nn3kCV+0Eii0zE7UT5VVSfXyBR8gMnBblZvYq4YYZUiGZcVAsiOjC1dSrD1BFH+ma5nxAOhtPxUa+dbYARPs/I7cLwzSXrMMZe9jqKLqsdjd564hgZ+HTfbXL9FXQB89UgI6/CdttvPCFzFB4ZGnQtlls1pFXTCvfrvmMqnxAZoAyMmh2FSBaO1JQaiGeyBtS+9SjkvLBR+zzlo2crp1uzAex3F137HpuD3smpiXKEAiGlmdTZV2ZWLAmw2pdiCOntjuVIBhhhgBE4IaXnjP4ZC67k2spL3v+cyLX5MbJxLnEyxcRE7EDXGyN0s6CHQ+4FyCutyDGBUiHrpYEbhlNHboQCMlJbl4PY0+zqEcNCW2Zl1t38z+dv8zHKOT/ALPyFuGgLbN4ahhRHmAAbY79QcoZUgGGGGAEXmSeFMko+CUiKTfYNv4T/Mn7s9zqj/dzWbh1YoWFlG1L7Git/oxH1w+04/2dvZ42+VSob9qq77VnqUsN1AJ9Cavcfio1tfbJzW5bSk0Q+MNy8QUbS/3cR7CkUy217EAyj06nr0PWQ/Cu4Ow3HQ7dR7Zz3BxrLLNHMnmOmWNX6WF8MlCvWqU38S+IOljOhRdyfX3PpjxwSlk94YYZpgYZz/20imkhSGASXK4V3jbQUjALufE/CTpCA/nx/wCzs0r8NA06lZtAEoqvvBs5H5SwJHsRgBQY1uemc/y2QzM/ElSocBYVbZhENwxX8JcktXWgl0RQ6B1BBB3B2I9s5x+B4mAVH9/ENNCwsqKCtqOiyDSDW4N11xZJtDRaT3KoGL/ZRi3DRyN8ctysP3S5JCdB8ApP5N98ncHNKdZEcxkZ2pXTRHpHlj87C1QCmNWxJfy70L3LOD8KPRZPmZyTfV3Z2q+i2xAHYUO2ZFUNOVjWGGGOTDDDDADmORjwQOGdHRxrYFt1e5GZjG1m/iutqBGw6Bk80US6DYFHS1EAsuostkAXSkiifhbpW9fjOESVCkihlO9HsRuCD1VgdwRuCLGIyfZ+BqEitKBsBK7SLX8LGj8zZI2xHAop7C/BTjx1ETkh7aVN2VRpBDf7pidPl21anNEgsLuY8LwqRKEjRUUdFRQo/QbZtjJUI3bDEuYcfoKoq65GvSt0AB1Z2/Cv9T2Bzlvt3w/ENJcHi34DeHoE39rqBUBo2Co35pAVHcEWD0HMuWO7eLFIY5NGhgQGRgNWnUOoKl2IIO97g7UMF2mPD8OATJIyvKdmfYVdfdoCToXp5b36mybxjiZNKM1haBNt0FC7PtkluXcWXRpUjKIzMqwyebUSdLHWiqQFLCr9DuelLh+XtKySTqAE80cRpiH/ALxyPLqAsALsLJskjSnC2ynGkthvkiVw8AIYHw1sN8VlQTq/Nd3747hhlCQYYYYAL8fwqyxSRt8LqVPyIrJvK5meGJ3ILMilivwkkAkqPS+mWSM5gKyRmCUSgBQiNDG5JVbAdZEsKSukaTRUhqJFHEkrHg6HOZw6kDKQHibxEYnYMvUE9lZdSN7Ocr8LOJEVxdEdDsR6gjsQdiPbOX4HheNlovHFwoOhn3DuW0sHOgeUE2gGpjWjcG86jhOHEaKi3Sit+p9z7nrmxTQTaZrhhhjCBhhhgAYYYYAGGGGABhhhgAYYYYAGGGGABhhhgAYYYYAGGGGABhhhgAYYYYAGGGGABhhhgAYYYY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data:image/jpeg;base64,/9j/4AAQSkZJRgABAQAAAQABAAD/2wCEAAkGBxQTEhIUExQWFRUXGR4YFRcYFxgYGRoaHRoaGxgYGBUcICggGRsoHRwYITEhJSkwLi4uGCEzODMsNyktLisBCgoKDg0OGhAQGiwkICQsLCwsLCwsLCwsLCwsLCwsLCwsLCwsLCwsLCwsLCwsLCwsLCwuLC4sLDc3LCwtLCw3LP/AABEIAOMA3gMBIgACEQEDEQH/xAAbAAADAQEBAQEAAAAAAAAAAAAABAUDBgIBB//EAEQQAAICAQIEBAMFBQUGBQUAAAECAxEAEiEEBTFBEyJRYTJxgQYjQmKRFFJygqEzU5KisSRjc5PB8BVDg6PhNLLC0dL/xAAZAQADAQEBAAAAAAAAAAAAAAAAAgMBBAX/xAAuEQACAgECAgoCAgMBAAAAAAAAAQIRMQMhEkEiUWFxgZGxweHwBNGh8RMyUhT/2gAMAwEAAhEDEQA/AP3HDDDAAwwwwAMMMT5mWICJa69i46qvcj8x6D0u+2Y3SsDDieYMxKQBWIsNI28aEWCABvIwIoqCK3sg7Yv/AOHlv7WaVyb+F2iXfqAsRU18yT747FGFAVQAoFADYADoAMQ59FK0RMDBZkIdL+FiDZjaiPKw2+oPbOZzlJ7FVFI9R8pRfgedT6+PK/aukjMD9Rmg4maIW9zoBuVAEoruUHlk/lo+im88cu5qktDdHqzG40uOvbv0Iseh9DT2YpyizeFM05fx0c6CSJ1dD0ZTY22IPoQdiDuD1xjIyxrBIZFpVlYeMNgC5pVl/i2VT6ij+HeznTGXErJNUGGGGMYGGGGABk6fnEYZkTVK67MsY1aT6M5pENb0zA5hxEpnZkVisKkq7KSGkYbMisN1VTsSNybFijbMEKooVFCqNgoAAA9gMlPVrZDxjZlBxfEF21RxrHpGn7wl9VtYZQpWq07hvXNDxcosmNW9lfzfIagAfqRnmbiArKtEs3QAdAKtiewFj9cz5hxLpGzoniMovQDRYDqF/NV175NTmxuBFDheKWQWt+hBBDA+hB6ZtkZm8QLLA41AWpBBV1O+h67HseoO/qDT4PiRIgde9gg9QQSGU+4IIPyy0J8RNqjbDDDHMDDDDAAwwwwAMMMMADDDDAAyGIi3GSyG/JGsada8x1OQD3sLZHWh6bXM5mXiXXjpiFDRssUZonWGXWzMErzRgSxAkGwSewxNRXEaOS0TmZOeZHABJNAdTkXlf2t4TiJfBikuQqWClWU0CQbBFqdr0tRreqyUY0XwVOLiVtO4V99BNE31Io9RsCR7A7EAjbg5WZFLLoboy3YDDYgGha30NbijifxcT/w4v6yN/qBGf8WPR2OtHfsK27Dqb+eZJWNKNV3ff4Ps8QdWVhasCCPUEUc98pn1xKSdRBZGN3bIxRj87U2O2ZcVOER3PRVLH6C8+8hYmEEitTyMN72MrkG/kQc3RyyEyhhhhnQTDFOaTlUpTTuQiH0J713oW1flxvJvNkJfhiDsJSW29YZQN+25GZJ0jUe4IQiqqilUADvsPfvmfGcSEW6snZVH4j6e3zzfFZ20+YIzk0DpqwN6+IgAfL1zkirLmoHcgXVX/wBLz7hmE3FohAeRFJ+EMwUntsCd98qkafZoz5SlAqfTqpPnX2vr8wPfPXLmqaZQbVgsg3vzbo4HoPIp+ZOe1v5/0+WTuXOP23SFICQUGIYaiZPMFJG4Wl3/ADiuhwj/ALCTWx0WGGGXIhhhhgAYYYYAGGGGABhhhgAZyYF8XXhm45JLkA6Bk16WYjoRLFWnuh38u3WZE5/yqRtcvDv4c2gqbBKSDqoZQRTA7B+o1HY5jVjRdMaIvr/3W4yenLoImUpCoYuWGkD4mFM2+w2v9SBu1F3h5g6K67qyhl+RFj+hxXjOMQahIjEDuUtW2s03wj081bj65EuxIwCf9oXxCviO4XTfwxoIWF96fU1etZl9mfsz+xs5EzyeIPOrUFsaQhRVpUAUEdLN7k0M9fZvjIHSLSymVg0hF2dT00hHYbn/AL3y9m3tQ+rTm+zby2OW+1ImdmQS+FH5QoMd6mHndhJqFGiFVaIuM3sc7ThYFjREQUqKFUegAoD9MgS8M0syDUGAZZBSio1BBsserNWkD0Ln0A6THgtjmnkMMMMcQMV5nwzSROiNoYjyt6MNwSO4sY1hgBD4fmYcqCrqTY3U6bW7AeqPQkeo3G2TPtPxHGeWPg0FsVDSmvJbAEgEEGlsnb/SixwgEcxU69Rd0JAtfhEkQbbYCPYNYF6upY5XyNcLLrdCvLVlEaiZlZ+5VdPYdRfW76bewyJzb7IcNxc6zyanZWFrqOk6PhUr6Almo7ec9ibvSQ+cPYBoLuL2skhdxRY6f8I67V41JG41ONch0iyAWoMQABXQXv8AL2ws2usYijCgACgOg9PYe3t2yHwFNxQIcmuIJYihqPhcSnhHrYRQh69SDQ6ZexfkdzBOIZNAZLiW9RCvTF2I2thp23oA7+YgbHIs8FjDDDKkQwwwwAMMMMADDDDAAwwxDmPHFCscY1SNvv8ACq3u7n07ADdjtsLIASsfzDjONjiGqR1QerEC/Yep9hk1uDDWXaRyevnZR8gikKB9PneHDcBFGbSNVP71eb6sdz+uJxlP8bEPsorjh1D6tNsYg6sjrGXbw0dW3BC6aujVAixZZ5u+rh5dDdVKgqR8R8oH6npj+Quc8mjZkYF0d5Usq3WjqPUHsvy2ybOjTVSRcRaAWyaFWavb5UP6YlxIMzGBOm3jt2VCL8MH99hQrsrFtvLq98Hy9I0KL3+JtlY7Vuygb1364vyCQ8JBFBJG33agGWNWkWQ1bOQLkVmNsdQ6n4m640UrIybot8DwMcKBIkCIOgGMZjw/Eo4JRga2PqD6EdQfY5tlSIYYYYAGGGGAE7mPKxIwkUhJK0EldSuh6pIljUO4Ngg32LApcrDoBBKdUkaqNYFCRaoSAEmtwQQSSCPQgm9kznqJoDM4jdb8J+p1H8IXq4NC0HWvUAhZKxoyow4nglZg25YAD+0kVavfyqavc71fTPXCcNo1eVFv90b1+Zjux7//AL64jyTmEs8MTPGYmdAxKkFQ34kKuA6sCCCCu3S7zafgpG/80kfusq6O/VVAZ79C4G2TLdp5+0MxXh5QhAdkcJ/hOpq9FG/6DuMtcv4hJIo3iIaNlBQqQQVI2ojrtkyLgFAfUTIzjS7N1K7+UAUFXfoPmbO+eX5RAb+6QE9So0k1dWVonqf1zYyoWUWy7hkNeWIvwaoyOjI7A/WyQ38wON8Bxra/ClrXWpGAoSKKDGuzAkWB+8pHWg6kmTcWijhhhjChhhhgAYYYYAGc/wAqbWZpq3eV1BP7kTNEoH5fKzD3kJ75T5vxLJEdH9o3kjsWNbbAkdwPiPspxfhYBGiIvRQFF9dhVn1OJNlNNb2a4Ypy3iC4e/wySJ9A5r+lD6Y3kyoYnxguXhx6MzfpGy//AJjHMSl34iP2ikP6tEB/ocwpp58H6MdwwxLnErLH5btnjSx1AeRVZh6UpO+aTN54b8y0sgHlav6N6qe4/wCtHH+C4kSIrja+o9GBplPuCCPpi2L8gkOvi4z+CbUvusiI5Py1mQfT2OPBk9RcyxhhhlCQYYYrzPjBDDLK2yxozntsqknc/LABSXizKzqhZURtLMNi7D4lU9lB2LDewQKo5nBwEaMXVFDkUXq3I93PmPQd+2fOVwaIYluyFFk9WJFsx9yST9cWikbiCSCyQA0pU00v5lbqkd2ARu1WCFrVFys6tPT2v+SnWGJNyxfwM8bdmV2P+JWJVvqDhwXFsWMUoAlUXt8Mi9PES+m5AK9VJHUFSVH4E1cWO4lLxbFikShivxu16EP7u27v30jp3I2s5jOw0RxmpJLAO3kUfHJXtYA/MyjpeMcNw6xqEUUo6dz6kk9yTZJPUnA1JRXE+eP3+vtrMOIXe45fVApjJ9dLFmF+gI+ozPjJhJD4sd64j4ijowdL1RsNyCy6kPs+3bHuIl0I71elS1CyTQugBvkpQYlinvYoo4jewQRtLfQlSdyOqE9dK5uNwVanRa35fr9fa6aGUMqspsMAQfUHcHPeR+SnwmPDn4QC0H/DsWn8hIA/Kyd7yxl07OJqgwwwwMDDDPLuACSQABZJ2AHck4ATONk1cQif3aFz7M50of0Eo+ua4lwKFnlmbYykaR3EaikBvuSXau2uvUlwMLqxfWvb1+WRk7ZeKpE/kUitG7KCLnnBv1WeRCfl5co5E+xnEpLwiSxklJJJpAT+fiJWNe1k17VlvMYywGJqf9ob2iX/ADO//wDOOYjD/wDUzf8ACi/++f8A+MwpDEu73Q9iPPHCwSMzaVSnLegRg9/LbfHsS50VEEpcAoFOoEWCv4gQeu17ZqJvA6cVdvDmSTs9RSH6kxMfk5K/+r7ZjwLmNpOHa7jGqP8APCfgqzuVIKH5KT8Qz3xfDNNE6MdBYbV5tDdUa+7AgH02+ubhivpIu4YnyvjDInmoSL5ZVBvS9An6EEML6hgccyxAMkfafzQ+Dtc5EVH9w2Zf/bD/AFrK+Q5pPE4s1dQR6SdqLylWK+upURD8ph17Y3SNirZ45kdZWBbGuy5G1RLWqj2LEhR82I6Z74eQeNLGD8KRnT2AbxAK7fgP6YtyPiFlMso+JmCgEEMsa2I9j2Y63B6HXteKciZm4zjnJtXSBovaMeOgP8zKzj2cZFI69R1UOr15/rwOgxTmPDF1BQ1Ih1RntfdT+Vhan2N9QMbxHm5JQRg0ZW8Ox1CkEyG+xCBqPrWBunfGq+9fyY8jmEwPE/3uyCwdMakgLYJFltTGvUDtlTJ/Dr4UzIBSSjWg7B1oSL7WulgPUOcoZg2tTlaw8d3V4Y8D4y2CD0Ox+uJ8qW+HhDgG4lDDsfKARv2x0ZH+ynGJJAVQ34MssDeuqORl3+Yo/XNI8z4rFY9ydfCuDe5LRgf1LQsR/EPbOoBzm+IZ14mNtICSfdMTuWIDOmw2UV4i2TuXG3THPs3xXlMJbUYwPDbtJCf7NwbN0PIfdb6MLeD5GfkRt8a5/fWyzhhhlDnDJvOmDBIeviHzD8i7tfqCdKH+PKWRRJr4mY9ogsQ/iIEkm3yaL/CcyTpDRVsayfzXhRMYYSSNTW9Eg+GotxY/Cx0IR6Pj5OeOSrrBnN/eAeGCKqMXoNHcFrLHodwD8OTirZWbpCvKYgglQADTNKSAb3dzLv6H7wGvfHsUi8vE8Snr4cvb8SmPt/wu+N5ksmxewYnB/bzfwRf6y45iUB/2iYf7uI/1mH/TFKwxLu90O4tzLh/Ehmj388bLt18ykbfrjOeZJNILHoASfkBeaTFJt04Odqugjn0Eqjbr3kEXrjuT/ssYp+XwRjVpECRsG8rrUa9QOjVRBHqCO2act4ksGV/7WJikg9xurV2DKVcemquxx5rmT03yPcZCcSh6eMpjPTdkBdP8vi/09Ms5D5iu8D945VP0a4mPyqQn6ZcxoYFmtxbmPFCKKSQi9Kkgep7KPcmh9c5fmnM04ZBA76JJUJEh2Uu71K1nYadRevTbtnQ88/s1F1csXer+8U1/TpnOc75GOK4zhzILiiQs4PRizeRPl5ST7Cu+LqM6vwY6b1L1cK35Y83sUuJdW4dfBI0uEjjYbUrsqBl+SkkfLPkEQXjOIVQAq8Pw4UDoAG4kAD6Y1GNfEIteWIeIx9GYFY1HY+XxCfSk9cQi5jE/MeKiR1aRYIfEUGypDzUD2Bpxt13GCXRISdzK+IRefiHbtEvhj+J6eT/L4Q/xY7I4UFjsACSfYbnFeVRkRKW2Z7kb2ZyWI+l19MQvHaLfh98NvE+c2iJj1KLeMiRPUlb1KP4kLL/NjcbhgGU2CAQfUHcHPWI8qGkPF/dsVX+A+ZK9gp0/yHMNzDu9H8+o9kjhuF0SQyrYEniRSKOhYO8kbn0IqRb7+IPQZWZgASeg3P0xPk/CmXl8AsqzRo4JBtXNSKSD1pq2PWseKuznm6aI/wBuOTyTQs8LuroLKKzASKN60j8Q6g/TvtvwTiPg+DmTpFHGx94iqiUetafPXrGuVuC4nWDY0up0yJd6W/6g9Qe4IOaJAoXQANNVp7V6V6e2LhnVLXc9BaT5O199Cphkv7OSEwKjG2iJiYnqSmwY+7Lpb+bKmXPPM+ImCIzt0UFj8gLOSOV8OUj8/wAbFpJN7pnYswvuFvSD6KM3+0ahofCJFTMIj7qx+8A9zGHz1MCQaNE9DQP9D1GTmyumuYpInjyGHrGm8/vYtYfqPM35aH49ruQvsbw3hQGMgCRJH8XT8JZjqBUWSEKMmlbOlaX8OXcdKkJJ2zhua8xkj4vh+KOr9nlL8LoAtgBbLPoClmBdTuDQRg1bnLjc3gFapo1sWNTBdu/xVnjjovD4vhdDHS7uzx0WAPhtUqn/AMsWdJA2YuD1sm+wvY75jjZqm0TonDfCQfkQf9M5ofanhV4hvvfM4ji0EU4dZJQwZTWmtW951E/JeGe9fDwtq+K40N+l2N85aP7NpHzlJERVRoWlAAAHiCo22Hsyn5k4jgdv4ktOXGp/8trtrevEsHmDvtBA8n5m+6jBqxbuNRHuitmkPImkAPFuJT/dICkHfYx2TLsfxkixYVcuYY6ikcLk2S+Ts3icSJNn8SwB08LSBEV9QQpv8wcdAMS5pJ4XGIRpueJl0lqt4mUp/llksgdh12xrn2qOuIi3lUBBGTQlDMPJdEhupB7Wb2vPHCcKVJdzrlb437fwoPwIOw79TZJJJPY2CtmPPb/ZeJIAJETlRV7hCQK77jL6nYZD5xqMLKlanKxi+2tghPuQCTXtlxVoADtmQN1MkznlE8OpveYEV+VHez7eX+ue3YAEk0BuT6Ducx5uv3/DE1p+8Av+8KgrXodCy7+59cw47gTPDJFIdBcEXGd0sVasRueu9UbqvXJ5Nhgc5BGfBDnZpSZWsb+bdVP8KaE+SDIfA8nlb9nmhkRGiR4ZY3QkOdYEtyBgQfEjLBiGPmPqRlH/AMYMSiJ9JnNLCBarMelqDZWtyy2Sqi97ytwPD+HGqXZA3aq1Md2Yj1JJP1x9mie6ZzvO+JkVBHLCw8RghMf3oK2WkAUASE+GrnZMo8Lx0cl6HViOqg+YfNDuv1GbMdfFqO0Ueoj80jUpv1CxyD+fGeM5fFLXixpJXTUoau+19MXgReU3FRXj5/FGGT+JkEc6uxCrIhRiTQ1Jbp12HlM1n2GPRcjiW6Moutv2iehQoaV10o9hWI805LFHG0oDs0bCYeJJJNWkguEEjMEtNS0tfFmcBulqXLh69vP53J/2k5qjcO0cT63mIgQx+YKZDoLswBVQoJaz6AdSBl3krFTLASWEJVUY1egqCoagPMNx8gpO5w+0cunhOIZb2jYqVGo2BYIUA6t6NUb6ZvynhkjiUIxcN5jISCZC25ckbG/bYCgKAAx0qISlYvznl7sVlhIWZOx+CVe8UhokDuGG6nfcFlbHl3HLKpIBVlOmRG2ZHFWrD13BBGxBBBIIOWsgJDq4ueVWIXSsRUAU7rqYuTVkgOE2PZruhSzXMaDd0bcEPD4lt/LOuqv95HSk+5ZCv/KyzkLmgAVZaFwuJAasgfDJXzjaQfXLubF7GTVMkc7P3nDXsodmurthGyqg2+I6iR/ARmHMeYFIleKMzlioREZQXB3NMxC/AGIsi6A75Y4vhlkRkbofTqD1BB7EGiD2IGcrzJZYIZFdiPDYvBPpuM7FlWZUBKAElSdNUFI32zJLezYypUVuXcWplRla1njBTat03+dlX6dtBy1knhOTp4iShpAo8yRHToRmDWRtqBp2GksVF7DYVWxkqEbtkThJ4mkZ3dS0srRw/OAsDGCPxBlmautavQ5bzj//AAbxJ+IjkKmCOQycOEBWSOaW5JXLj8YL6lYUQJWu8d5dzSWOGdJvPLAdKvajxtW0LFRWlmtQaGm7o9QpaNUG6S5lSHiWkmYLQij8rGt3k2NA9lUdT3JrbSbere++L8t4TwokS7IHmb95ibdz7sxLH54zghtRri6OF9vxJ/NYnFTR6i8fVAdpE/Eunpq7qfUVdE45w8yuquhDKwDKR0IIsEfTNMjQ8SvDGdHPkH3sQ7kOd419WElgAdpEGBq6cK5r0+P2L/avjAjQU8avbEeLtGAALdmvysNgp3+IiiLI8cnKopTxTM5JeWTYgFt92GwAXSqruQoX541wsJOt5ANclax1CqL0xj1C2d+5LHa6E3hOQReM8amWNQROixyssdvqWRRFemtSh9hs0lgg4j6TBLhVlOFvEnCiisQ1ufzsCEX02XUxHuh75ZzLh+HVFCqKA+pPuSdyfc7nNcdKibdsR51wxeI6RbIVkQDqWQhgt+9FfkxzHh51dFdDasAyn1BFg/plTOc4zgnh1KsR4iBrKxjRaliSVYN8SWdq+G6IoAhZKxoSon/abjVVlWVGVlZZeFlCNIviL1Vyo+67qSxClX+K7A7JDYBzk+Fjnkklje4oFCjTquUubLoZR8KaChGklvOfMKoO8qm/ZoZInYt4CM0TGyzQr8IJPVl2QnqaVj8WEXWxri5NUP8AKPMZ5P35WA+SVHt7WrN/NlHFeV8OY4YkO5VQCfU1ufqbxrGQarTm6x7LAZ8dQQQeh2OfcM0mQ1lrgZLYAxI6FmNAGLUAzH08ob6595KfDnngohCFniFbKJCwkjB9nUtXbxa6DJPNeA/aeIn4ZnccP5ZZlRihkZlCLH4i0wUeGXYAgkunawXPs2s54niTOwJjVIoyKBdPNIJmFbE6ghF1qhYgC6Cp8iusuk5de/nudIxrc5ya8c8fDqyKZXYGeS7ARGfXIaO9gMwVOp0VtRI6uRAwIIsEUQehB6g5znOuWhUjiiWXQ7felCzsyqtLGXY2AdqLMFAUjuAdasSLoY5s40PHRJdSoA76iEAJ7bsN/me2WoVIVQx1EAAnpZrc1kzhOWMZfHlY6qpYhWhK1UxNamenN76elCxqNbMiqCUrYYYYYwoYYYhz+Ypw3EODRWJyCdwDpNbfPABLlTaohJv94TLv1pyWUHYdFKr/AC5hzCLVPBp+JdUhsmmVaCo1dtbBgd6KX6g0IYgqqo2CgKAOlAUKxTgvNLO/oViX5INRP+N2H8uQvc7NNbN9S+PkscLxAcWNiNmU9VPof+6IIIsHNs5zj+IEUsEqEWZVglX94PsoP5lYhgT+EsPxZW5nzJIFtgzMfhjQapHPoid/9B3rLJ2jkkqYxxXELGjO2wAs0CT7AAbkk7ADqTnNcbFIZI+Km2MbaViUgrHG50sxYgFpN1YnooXSPxM+n2j5oWhXw4Z2ZZI5HBidKSOVWkOpgFNKGIAJLVQu8cimi4iI6GWSJwV1KbVgRvpboRR6jFm2V0GlK39XMazBRXEwtvRSRO1WTGwJ73SNXzOZ8qmLRLq+NbR+3nQlGPyJUkexGaOT43D1XxNqvrp8Ntx76tP0JxI5H1Y8Np8ivhhhljmDDDDACLy/fxWogtLJdgC9LeGDt18qLv6VivP4NaRqDpdpFCNV11L2NrBjDgi9wc25M5aIE7ktJf8AzXwn83EQjsqPIfZvKifqGk/TIvJ2aK3XZv5IY4XnH3kcEy6JXDaSATG+kAnQ3Y0SdDebyt1A1GtkDnEwEMjqbaPzLR38Rd0X5k0tdw1d8e4znUMbKjONbfhsbfxMdlHpZF9rO2Ui7OWUaZRybzbjmUrFF/av0PURr3kcenYD8TEDYaiHuIl0ozUTpBNDqaF0PfInJDriSZt3mVZHP8QsIPRVBoD5nqSSSdBGNsz/AGdYZOH03RDxG9yWYeLrc92uNt/Vz640CF4mFrrxFaI+7AeIn6BZf8RzLnJqIv8A3bLJ9FYF/wDJqH1z3zI0I2HVZYz1oUXCMbo/hZvn7ZOL3OnUV6a8V5b+5bwwwyxyBhhhgAYYYYAGTvtHAX4XiUAstE4A2FnSaFnYb5Rydz9iYWjU6Wl+6UjqNWzMPdU1N/LgBjFxqMCwYUAHPsrDUD7gi9/Y5jyZCIIyRTMPEYejSEyMP8THEua8tQK5UaS4jhBXZqLeHpNbFArEgdvMctZA7Vtp979P7JfGcqSfiYlkUPHoZ3Rt1ZkKCJivfTrc/OvQVb4bgI42ZkRVZviYDzGult1OI8kbxGkmF6DUcfUAhC2pxfYsSAe4QEEgjK+Wjg5JO2fCM5/7OoF4WBB/5aCM9PijHht02+JTnQ5AvwJ2jbZJmLwntrILSxfOw0g9dT/u5k1sbB0z7w3lnmXs4WVfnXhuB8tMZ+b5lLP/ALRAaorM0J72G4cyfTfR7+X3z7zTiFjeKQsPIafuQkgq661rVP0OTIeKSSB+MX4fHWYb0QsWmJrPS9COT2pqvvk45OrWjJxUq2x4/wBKztcMMMscQYYYYAQOSRlY2Vu0swHT4fHk0dPy1n3hPNPxDemiL/CpkNf82vpi/KOIYl2fZXeRU9LXiJwD7FlMfzrGeUboW/fd3+hc6P8AIFyDydmn/o33L39jHnPBJI3D6kDHxk+oFtRr4l2vSdtr7Zch4ONVKKiKhu1CgLv18o23yaV18RCvXw9Up6bEq0ae4vVJX8ByzlYYOaeSU3IkA0xvLCv7sbkL8lU2EH8NYtyiMIhhHSFjGBd0ooxgmydo2Trvl7Of41/A4oFv7LiaAPZZ1BFMe2tAoHa4qu2UEktgg6Y7NEHVlPRgVPyIo5F4viw3CLqIDBYmf2qRQxJ7Cw3X90+hy4chct5UpXjY2u3Zo2J3bQwLrZ/9ZiANhdVklk6cwa+/cHXYYlybijJCjNs4tZB6OpKvXtqBr2rHcucYYYYYAGGGGABkzjzc8Q7Kjt9bVRtXoXynkni4wOJVt7aIj28rqf18+ZLA0cnEfajjuKj49IoDq8XQ6K4JUPTRkj0AA1HttdZ2b8KWh8ORyxKhXbZdW3m2A2B32HY5i3KweKHEHcrF4aD0JYlm/Sh+uM8a9Iaqz5VvpqY6Vv2sjIo9L8nXhPThGKWy3dZf9G32ba+E4U0BcMeyilHkXYDsPbKOeIowqhR0AAHyGe8ueWGSufRav2f2mVht6K5/+PrlXJf2hOmISdonV26fBdP+iFj9Mx4NWTm/t39nhxMJkVfvogStDdl6snv6j3+Zzbk8SnlSLVqeGNj5oS39bzosn8xiVYDGqqA2mJV7edglV6ebIpbnoz/JlL8daMsJ2vdfe0vr0Gfck8h6zU2pNVJ5i9AWpBNmjt0u+53JArZc80M8yNQJ9Bees+EYAcLx3GScPy/h54mJ0Rxa1aiHVgoJJqwwLXY+t5T+yXEO/CxM6BAVAjWyToAADMT3br06EZ8/YRxHBLCfKGRUYA9NJAcA/wApGWFUAADYDYD27ZDmej/kh/51BLpXnspV/Ni32VRvDleSvFaaQMQCAVSRkjAB30hAtetk98tYhyZ7RyP7xx0I6OQevuDj+WWDz3kMkfa6HXwXEqRYMbd6I26g9iOoPYjK+Z8RCHVkbdWBU/IijmmCMaaQFsmhVncmu5Pc4pFtxEo7NGjj5gurf08PPfLnJQBvjTyP/EuxPyIph7MM5Pn/AC+Ucw4UCRzBM+62SFKkSOn8LaFNdNjkGel+JprVbi5Vs35b+x1fBcWkU06MasxP8jKTEo+rR/q3vlvOY5sFuQs2nyxAsfhALybvYK0NyNYoGs6Ph2JVSbsgE316d6y0cHnyyaYYYZooYYYYAGSeeEq/DOKrxNDetOjAAfzhP0ytkf7Qvvwy0WJl1aVq6SN2B3IpdegX+YDvmPBqyMYvw6+JxH5YRfzkYGv8KH/3R6Z6gZzuwCj929R+ZboPSt/nn3kCV+0Eii0zE7UT5VVSfXyBR8gMnBblZvYq4YYZUiGZcVAsiOjC1dSrD1BFH+ma5nxAOhtPxUa+dbYARPs/I7cLwzSXrMMZe9jqKLqsdjd564hgZ+HTfbXL9FXQB89UgI6/CdttvPCFzFB4ZGnQtlls1pFXTCvfrvmMqnxAZoAyMmh2FSBaO1JQaiGeyBtS+9SjkvLBR+zzlo2crp1uzAex3F137HpuD3smpiXKEAiGlmdTZV2ZWLAmw2pdiCOntjuVIBhhhgBE4IaXnjP4ZC67k2spL3v+cyLX5MbJxLnEyxcRE7EDXGyN0s6CHQ+4FyCutyDGBUiHrpYEbhlNHboQCMlJbl4PY0+zqEcNCW2Zl1t38z+dv8zHKOT/ALPyFuGgLbN4ahhRHmAAbY79QcoZUgGGGGAEXmSeFMko+CUiKTfYNv4T/Mn7s9zqj/dzWbh1YoWFlG1L7Git/oxH1w+04/2dvZ42+VSob9qq77VnqUsN1AJ9Cavcfio1tfbJzW5bSk0Q+MNy8QUbS/3cR7CkUy217EAyj06nr0PWQ/Cu4Ow3HQ7dR7Zz3BxrLLNHMnmOmWNX6WF8MlCvWqU38S+IOljOhRdyfX3PpjxwSlk94YYZpgYZz/20imkhSGASXK4V3jbQUjALufE/CTpCA/nx/wCzs0r8NA06lZtAEoqvvBs5H5SwJHsRgBQY1uemc/y2QzM/ElSocBYVbZhENwxX8JcktXWgl0RQ6B1BBB3B2I9s5x+B4mAVH9/ENNCwsqKCtqOiyDSDW4N11xZJtDRaT3KoGL/ZRi3DRyN8ctysP3S5JCdB8ApP5N98ncHNKdZEcxkZ2pXTRHpHlj87C1QCmNWxJfy70L3LOD8KPRZPmZyTfV3Z2q+i2xAHYUO2ZFUNOVjWGGGOTDDDDADmORjwQOGdHRxrYFt1e5GZjG1m/iutqBGw6Bk80US6DYFHS1EAsuostkAXSkiifhbpW9fjOESVCkihlO9HsRuCD1VgdwRuCLGIyfZ+BqEitKBsBK7SLX8LGj8zZI2xHAop7C/BTjx1ETkh7aVN2VRpBDf7pidPl21anNEgsLuY8LwqRKEjRUUdFRQo/QbZtjJUI3bDEuYcfoKoq65GvSt0AB1Z2/Cv9T2Bzlvt3w/ENJcHi34DeHoE39rqBUBo2Co35pAVHcEWD0HMuWO7eLFIY5NGhgQGRgNWnUOoKl2IIO97g7UMF2mPD8OATJIyvKdmfYVdfdoCToXp5b36mybxjiZNKM1haBNt0FC7PtkluXcWXRpUjKIzMqwyebUSdLHWiqQFLCr9DuelLh+XtKySTqAE80cRpiH/ALxyPLqAsALsLJskjSnC2ynGkthvkiVw8AIYHw1sN8VlQTq/Nd3747hhlCQYYYYAL8fwqyxSRt8LqVPyIrJvK5meGJ3ILMilivwkkAkqPS+mWSM5gKyRmCUSgBQiNDG5JVbAdZEsKSukaTRUhqJFHEkrHg6HOZw6kDKQHibxEYnYMvUE9lZdSN7Ocr8LOJEVxdEdDsR6gjsQdiPbOX4HheNlovHFwoOhn3DuW0sHOgeUE2gGpjWjcG86jhOHEaKi3Sit+p9z7nrmxTQTaZrhhhjCBhhhgAYYYYAGGGGABhhhgAYYYYAGGGGABhhhgAYYYYAGGGGABhhhgAYYYYAGGGGABhhhgAYYYY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8" name="Picture 10" descr="http://what-when-how.com/wp-content/uploads/2012/08/tmpe02626_thumb.png"/>
          <p:cNvPicPr>
            <a:picLocks noChangeAspect="1" noChangeArrowheads="1"/>
          </p:cNvPicPr>
          <p:nvPr/>
        </p:nvPicPr>
        <p:blipFill>
          <a:blip r:embed="rId2" cstate="print"/>
          <a:srcRect/>
          <a:stretch>
            <a:fillRect/>
          </a:stretch>
        </p:blipFill>
        <p:spPr bwMode="auto">
          <a:xfrm>
            <a:off x="304800" y="1676400"/>
            <a:ext cx="4486275" cy="457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4.bp.blogspot.com/_Snj33SX2SOQ/TQKjDg4lVRI/AAAAAAAAAvk/AJJleYyTAcg/s1600/agesandstages.png"/>
          <p:cNvPicPr>
            <a:picLocks noChangeAspect="1" noChangeArrowheads="1"/>
          </p:cNvPicPr>
          <p:nvPr/>
        </p:nvPicPr>
        <p:blipFill>
          <a:blip r:embed="rId2" cstate="print"/>
          <a:srcRect/>
          <a:stretch>
            <a:fillRect/>
          </a:stretch>
        </p:blipFill>
        <p:spPr bwMode="auto">
          <a:xfrm>
            <a:off x="609600" y="2133600"/>
            <a:ext cx="7396319" cy="4724400"/>
          </a:xfrm>
          <a:prstGeom prst="rect">
            <a:avLst/>
          </a:prstGeom>
          <a:noFill/>
        </p:spPr>
      </p:pic>
      <p:sp>
        <p:nvSpPr>
          <p:cNvPr id="2" name="Title 1"/>
          <p:cNvSpPr>
            <a:spLocks noGrp="1"/>
          </p:cNvSpPr>
          <p:nvPr>
            <p:ph type="title"/>
          </p:nvPr>
        </p:nvSpPr>
        <p:spPr>
          <a:xfrm>
            <a:off x="457200" y="274638"/>
            <a:ext cx="8229600" cy="639762"/>
          </a:xfrm>
        </p:spPr>
        <p:txBody>
          <a:bodyPr>
            <a:normAutofit fontScale="90000"/>
          </a:bodyPr>
          <a:lstStyle/>
          <a:p>
            <a:r>
              <a:rPr lang="ar-SA" b="1" dirty="0" smtClean="0"/>
              <a:t>مبادئ النمو والتطور </a:t>
            </a:r>
            <a:endParaRPr lang="en-US" b="1" dirty="0"/>
          </a:p>
        </p:txBody>
      </p:sp>
      <p:sp>
        <p:nvSpPr>
          <p:cNvPr id="3" name="Content Placeholder 2"/>
          <p:cNvSpPr>
            <a:spLocks noGrp="1"/>
          </p:cNvSpPr>
          <p:nvPr>
            <p:ph idx="1"/>
          </p:nvPr>
        </p:nvSpPr>
        <p:spPr>
          <a:xfrm>
            <a:off x="5105400" y="1600200"/>
            <a:ext cx="3581400" cy="4525963"/>
          </a:xfrm>
        </p:spPr>
        <p:txBody>
          <a:bodyPr/>
          <a:lstStyle/>
          <a:p>
            <a:pPr algn="r" rtl="1">
              <a:buNone/>
            </a:pPr>
            <a:r>
              <a:rPr lang="ar-SA" b="1" dirty="0" smtClean="0"/>
              <a:t>9. خصائص مرحلية </a:t>
            </a:r>
            <a:endParaRPr lang="en-US" b="1" dirty="0" smtClean="0"/>
          </a:p>
          <a:p>
            <a:pPr algn="r" rtl="1">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ar-SA" b="1" dirty="0" smtClean="0"/>
              <a:t>من العوامل المؤثرة في النمو والتطور </a:t>
            </a:r>
            <a:endParaRPr lang="en-US" b="1" dirty="0"/>
          </a:p>
        </p:txBody>
      </p:sp>
      <p:sp>
        <p:nvSpPr>
          <p:cNvPr id="5" name="Content Placeholder 2"/>
          <p:cNvSpPr txBox="1">
            <a:spLocks/>
          </p:cNvSpPr>
          <p:nvPr/>
        </p:nvSpPr>
        <p:spPr>
          <a:xfrm>
            <a:off x="457200" y="1676400"/>
            <a:ext cx="8229600" cy="1524000"/>
          </a:xfrm>
          <a:prstGeom prst="rect">
            <a:avLst/>
          </a:prstGeom>
        </p:spPr>
        <p:txBody>
          <a:bodyPr vert="horz" lIns="91440" tIns="45720" rIns="91440" bIns="45720" rtlCol="0">
            <a:noAutofit/>
          </a:bodyPr>
          <a:lstStyle/>
          <a:p>
            <a:pPr marL="342900" lvl="0" indent="-342900" algn="ctr" rtl="1">
              <a:spcBef>
                <a:spcPct val="20000"/>
              </a:spcBef>
            </a:pPr>
            <a:r>
              <a:rPr lang="ar-SA" sz="6000" dirty="0" smtClean="0">
                <a:solidFill>
                  <a:srgbClr val="7030A0"/>
                </a:solidFill>
              </a:rPr>
              <a:t>الوراثة       </a:t>
            </a:r>
            <a:r>
              <a:rPr kumimoji="0" lang="ar-SA" sz="6000" b="1" i="0" u="sng" strike="noStrike" kern="1200" cap="none" spc="0" normalizeH="0" baseline="0" noProof="0" dirty="0" smtClean="0">
                <a:ln>
                  <a:noFill/>
                </a:ln>
                <a:solidFill>
                  <a:schemeClr val="tx1"/>
                </a:solidFill>
                <a:effectLst/>
                <a:uLnTx/>
                <a:uFillTx/>
                <a:latin typeface="+mn-lt"/>
                <a:ea typeface="+mn-ea"/>
                <a:cs typeface="+mn-cs"/>
              </a:rPr>
              <a:t>مقابل</a:t>
            </a:r>
            <a:r>
              <a:rPr lang="ar-SA" sz="6000" dirty="0" smtClean="0">
                <a:solidFill>
                  <a:srgbClr val="00B050"/>
                </a:solidFill>
              </a:rPr>
              <a:t>         البيئة </a:t>
            </a:r>
            <a:endParaRPr kumimoji="0" lang="ar-SA" sz="6000" b="0" i="0" u="none" strike="noStrike" kern="1200" cap="none" spc="0" normalizeH="0" baseline="0" noProof="0" dirty="0" smtClean="0">
              <a:ln>
                <a:noFill/>
              </a:ln>
              <a:solidFill>
                <a:srgbClr val="7030A0"/>
              </a:solidFill>
              <a:effectLst/>
              <a:uLnTx/>
              <a:uFillTx/>
              <a:latin typeface="+mn-lt"/>
              <a:ea typeface="+mn-ea"/>
              <a:cs typeface="+mn-cs"/>
            </a:endParaRPr>
          </a:p>
        </p:txBody>
      </p:sp>
      <p:pic>
        <p:nvPicPr>
          <p:cNvPr id="27652" name="Picture 4" descr="http://www.godandscience.org/images/dna-helix.gif"/>
          <p:cNvPicPr>
            <a:picLocks noChangeAspect="1" noChangeArrowheads="1"/>
          </p:cNvPicPr>
          <p:nvPr/>
        </p:nvPicPr>
        <p:blipFill>
          <a:blip r:embed="rId3" cstate="print"/>
          <a:srcRect/>
          <a:stretch>
            <a:fillRect/>
          </a:stretch>
        </p:blipFill>
        <p:spPr bwMode="auto">
          <a:xfrm rot="1861053">
            <a:off x="5338474" y="3240111"/>
            <a:ext cx="3792220" cy="2844165"/>
          </a:xfrm>
          <a:prstGeom prst="rect">
            <a:avLst/>
          </a:prstGeom>
          <a:noFill/>
        </p:spPr>
      </p:pic>
      <p:sp>
        <p:nvSpPr>
          <p:cNvPr id="27658" name="AutoShape 10" descr="Image result for happy family stick fig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Image result for happy family stick fig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8" name="Diagram 17"/>
          <p:cNvGraphicFramePr/>
          <p:nvPr/>
        </p:nvGraphicFramePr>
        <p:xfrm>
          <a:off x="0" y="2794000"/>
          <a:ext cx="4572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Autofit/>
          </a:bodyPr>
          <a:lstStyle/>
          <a:p>
            <a:r>
              <a:rPr lang="ar-SA" sz="3600" b="1" dirty="0"/>
              <a:t>العوامل المؤثرة في نمو الطفل</a:t>
            </a:r>
            <a:r>
              <a:rPr lang="en-US" sz="3600" dirty="0"/>
              <a:t/>
            </a:r>
            <a:br>
              <a:rPr lang="en-US" sz="3600" dirty="0"/>
            </a:br>
            <a:endParaRPr lang="en-US" sz="3600" dirty="0"/>
          </a:p>
        </p:txBody>
      </p:sp>
      <p:sp>
        <p:nvSpPr>
          <p:cNvPr id="3" name="Content Placeholder 2"/>
          <p:cNvSpPr>
            <a:spLocks noGrp="1"/>
          </p:cNvSpPr>
          <p:nvPr>
            <p:ph idx="1"/>
          </p:nvPr>
        </p:nvSpPr>
        <p:spPr>
          <a:xfrm>
            <a:off x="228600" y="1676400"/>
            <a:ext cx="8458200" cy="5029200"/>
          </a:xfrm>
        </p:spPr>
        <p:txBody>
          <a:bodyPr>
            <a:normAutofit/>
          </a:bodyPr>
          <a:lstStyle/>
          <a:p>
            <a:pPr algn="r" rtl="1">
              <a:buNone/>
            </a:pPr>
            <a:r>
              <a:rPr lang="ar-SA" b="1" dirty="0">
                <a:latin typeface="Simplified Arabic" pitchFamily="18" charset="-78"/>
                <a:cs typeface="Simplified Arabic" pitchFamily="18" charset="-78"/>
              </a:rPr>
              <a:t>أولاً: عوامل أساسية، وهي عبارة </a:t>
            </a:r>
            <a:r>
              <a:rPr lang="ar-SA" b="1" dirty="0" smtClean="0">
                <a:latin typeface="Simplified Arabic" pitchFamily="18" charset="-78"/>
                <a:cs typeface="Simplified Arabic" pitchFamily="18" charset="-78"/>
              </a:rPr>
              <a:t>عن</a:t>
            </a:r>
            <a:r>
              <a:rPr lang="en-US" b="1" dirty="0" smtClean="0">
                <a:latin typeface="Simplified Arabic" pitchFamily="18" charset="-78"/>
                <a:cs typeface="Simplified Arabic" pitchFamily="18" charset="-78"/>
              </a:rPr>
              <a:t>:</a:t>
            </a:r>
            <a:endParaRPr lang="ar-SA" b="1" dirty="0" smtClean="0">
              <a:latin typeface="Simplified Arabic" pitchFamily="18" charset="-78"/>
              <a:cs typeface="Simplified Arabic" pitchFamily="18" charset="-78"/>
            </a:endParaRPr>
          </a:p>
          <a:p>
            <a:pPr algn="r" rtl="1">
              <a:buNone/>
            </a:pPr>
            <a:endParaRPr lang="en-US" b="1" dirty="0" smtClean="0">
              <a:latin typeface="Simplified Arabic" pitchFamily="18" charset="-78"/>
              <a:cs typeface="Simplified Arabic" pitchFamily="18" charset="-78"/>
            </a:endParaRPr>
          </a:p>
          <a:p>
            <a:pPr algn="r" rtl="1">
              <a:buNone/>
            </a:pPr>
            <a:r>
              <a:rPr lang="ar-SA" b="1" dirty="0" smtClean="0">
                <a:latin typeface="Simplified Arabic" pitchFamily="18" charset="-78"/>
                <a:cs typeface="Simplified Arabic" pitchFamily="18" charset="-78"/>
              </a:rPr>
              <a:t>1) الوراثة</a:t>
            </a:r>
            <a:r>
              <a:rPr lang="ar-SA" b="1" dirty="0">
                <a:latin typeface="Simplified Arabic" pitchFamily="18" charset="-78"/>
                <a:cs typeface="Simplified Arabic" pitchFamily="18" charset="-78"/>
              </a:rPr>
              <a:t>:</a:t>
            </a:r>
            <a:r>
              <a:rPr lang="en-US"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الوراثة هي حَمْل الأبناء منذ فترة الحمل لصفات معيَّنة ينقلها لهم الوالدان، من خلال ما يعرف بالمورثات، وهي تعتبر ذات أهمية كبيرة في النمو، وتختلف بين الذكور والإناث، ومن الأمثلة على هذه الصفات الوراثية: لون العيون، أو الشعر، أو الجلد، وفصيلة الدم وغيرها، والأمراض الوراثية</a:t>
            </a:r>
            <a:r>
              <a:rPr lang="en-US" dirty="0" smtClean="0">
                <a:latin typeface="Simplified Arabic" pitchFamily="18" charset="-78"/>
                <a:cs typeface="Simplified Arabic" pitchFamily="18" charset="-78"/>
              </a:rPr>
              <a:t>.</a:t>
            </a:r>
            <a:endParaRPr lang="ar-SA" dirty="0" smtClean="0">
              <a:latin typeface="Simplified Arabic" pitchFamily="18" charset="-78"/>
              <a:cs typeface="Simplified Arabic" pitchFamily="18" charset="-78"/>
            </a:endParaRPr>
          </a:p>
          <a:p>
            <a:pPr algn="r" rtl="1">
              <a:buNone/>
            </a:pPr>
            <a:endParaRPr lang="en-US" dirty="0">
              <a:latin typeface="Simplified Arabic" pitchFamily="18" charset="-78"/>
              <a:cs typeface="Simplified Arabic" pitchFamily="18" charset="-78"/>
            </a:endParaRPr>
          </a:p>
          <a:p>
            <a:pPr algn="r" rtl="1">
              <a:buFont typeface="Wingdings" pitchFamily="2" charset="2"/>
              <a:buChar char="§"/>
            </a:pPr>
            <a:endParaRPr lang="en-US" dirty="0">
              <a:latin typeface="Simplified Arabic" pitchFamily="18" charset="-78"/>
              <a:cs typeface="Simplified Arabic" pitchFamily="18"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2) الغدد</a:t>
            </a:r>
            <a:endParaRPr lang="en-US" dirty="0"/>
          </a:p>
        </p:txBody>
      </p:sp>
      <p:sp>
        <p:nvSpPr>
          <p:cNvPr id="3" name="Content Placeholder 2"/>
          <p:cNvSpPr>
            <a:spLocks noGrp="1"/>
          </p:cNvSpPr>
          <p:nvPr>
            <p:ph idx="1"/>
          </p:nvPr>
        </p:nvSpPr>
        <p:spPr/>
        <p:txBody>
          <a:bodyPr/>
          <a:lstStyle/>
          <a:p>
            <a:pPr algn="r" rtl="1"/>
            <a:r>
              <a:rPr lang="ar-SA" dirty="0" smtClean="0"/>
              <a:t>تعتبر الغدد من أهم العوامل المؤثرة في النمو لما لها من سرعة كبيرة في تنظيم النمو و درجته.</a:t>
            </a:r>
          </a:p>
          <a:p>
            <a:pPr algn="r" rtl="1"/>
            <a:r>
              <a:rPr lang="ar-SA" dirty="0" smtClean="0"/>
              <a:t>الغدد تتحكم في وظائف الاعضاء الداخلية في الجسم </a:t>
            </a:r>
          </a:p>
          <a:p>
            <a:pPr algn="r" rtl="1"/>
            <a:r>
              <a:rPr lang="ar-SA" dirty="0" smtClean="0"/>
              <a:t>أي خللفي هرمونات هذه الغدد زيادة أو نقصانا يؤثر على نمو الانسان وشخصيته</a:t>
            </a:r>
            <a:endParaRPr lang="en-US" dirty="0"/>
          </a:p>
        </p:txBody>
      </p:sp>
    </p:spTree>
    <p:extLst>
      <p:ext uri="{BB962C8B-B14F-4D97-AF65-F5344CB8AC3E}">
        <p14:creationId xmlns:p14="http://schemas.microsoft.com/office/powerpoint/2010/main" val="51164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457200" y="274638"/>
            <a:ext cx="8229600" cy="715962"/>
          </a:xfrm>
        </p:spPr>
        <p:txBody>
          <a:bodyPr>
            <a:normAutofit fontScale="90000"/>
          </a:bodyPr>
          <a:lstStyle/>
          <a:p>
            <a:pPr eaLnBrk="1" hangingPunct="1">
              <a:defRPr/>
            </a:pPr>
            <a:r>
              <a:rPr lang="ar-SA" b="1" dirty="0" smtClean="0"/>
              <a:t> الغدد </a:t>
            </a:r>
            <a:endParaRPr lang="en-US" b="1" dirty="0" smtClean="0"/>
          </a:p>
        </p:txBody>
      </p:sp>
      <p:sp>
        <p:nvSpPr>
          <p:cNvPr id="37891" name="Rectangle 3"/>
          <p:cNvSpPr>
            <a:spLocks noGrp="1" noChangeArrowheads="1"/>
          </p:cNvSpPr>
          <p:nvPr>
            <p:ph type="body" idx="1"/>
          </p:nvPr>
        </p:nvSpPr>
        <p:spPr>
          <a:xfrm>
            <a:off x="304800" y="1600200"/>
            <a:ext cx="8382000" cy="5029200"/>
          </a:xfrm>
        </p:spPr>
        <p:txBody>
          <a:bodyPr>
            <a:normAutofit lnSpcReduction="10000"/>
          </a:bodyPr>
          <a:lstStyle/>
          <a:p>
            <a:pPr algn="r" rtl="1" eaLnBrk="1" hangingPunct="1">
              <a:buFont typeface="Wingdings" pitchFamily="2" charset="2"/>
              <a:buChar char="§"/>
              <a:defRPr/>
            </a:pPr>
            <a:r>
              <a:rPr lang="ar-SA" b="1" dirty="0" smtClean="0">
                <a:latin typeface="Simplified Arabic" pitchFamily="18" charset="-78"/>
                <a:cs typeface="Simplified Arabic" pitchFamily="18" charset="-78"/>
              </a:rPr>
              <a:t>الغدد القنوية أو غير الصماء: </a:t>
            </a:r>
          </a:p>
          <a:p>
            <a:pPr marL="0" indent="0" algn="r" rtl="1" eaLnBrk="1" hangingPunct="1">
              <a:buNone/>
              <a:defRPr/>
            </a:pPr>
            <a:r>
              <a:rPr lang="ar-SA" dirty="0" smtClean="0">
                <a:latin typeface="Simplified Arabic" pitchFamily="18" charset="-78"/>
                <a:cs typeface="Simplified Arabic" pitchFamily="18" charset="-78"/>
              </a:rPr>
              <a:t>تجمع موادها الاولية من الدم ثم تصب إفرازاتها عبر قنوات </a:t>
            </a:r>
            <a:r>
              <a:rPr lang="ar-SA" sz="3200" dirty="0" smtClean="0">
                <a:latin typeface="Simplified Arabic" pitchFamily="18" charset="-78"/>
                <a:cs typeface="Simplified Arabic" pitchFamily="18" charset="-78"/>
              </a:rPr>
              <a:t>مثل: الغدد العرقية والدمعية والمعدية والمعوية واللعابية وغيرها</a:t>
            </a:r>
          </a:p>
          <a:p>
            <a:pPr algn="r" rtl="1" eaLnBrk="1" hangingPunct="1">
              <a:buFont typeface="Wingdings" pitchFamily="2" charset="2"/>
              <a:buChar char="§"/>
              <a:defRPr/>
            </a:pPr>
            <a:endParaRPr lang="ar-SA" dirty="0" smtClean="0">
              <a:latin typeface="Simplified Arabic" pitchFamily="18" charset="-78"/>
              <a:cs typeface="Simplified Arabic" pitchFamily="18" charset="-78"/>
            </a:endParaRPr>
          </a:p>
          <a:p>
            <a:pPr algn="r" rtl="1" eaLnBrk="1" hangingPunct="1">
              <a:buFont typeface="Wingdings" pitchFamily="2" charset="2"/>
              <a:buChar char="§"/>
              <a:defRPr/>
            </a:pPr>
            <a:r>
              <a:rPr lang="ar-SA" b="1" dirty="0" smtClean="0">
                <a:latin typeface="Simplified Arabic" pitchFamily="18" charset="-78"/>
                <a:cs typeface="Simplified Arabic" pitchFamily="18" charset="-78"/>
              </a:rPr>
              <a:t>الغدد الصماء: </a:t>
            </a:r>
            <a:r>
              <a:rPr lang="ar-SA" dirty="0" smtClean="0">
                <a:latin typeface="Simplified Arabic" pitchFamily="18" charset="-78"/>
                <a:cs typeface="Simplified Arabic" pitchFamily="18" charset="-78"/>
              </a:rPr>
              <a:t>تصب إفرازاتها (الهرمونات) في الدم مباشرة، ولها تأثير على السلوك ومظاهر النمو المختلفة مثل: الغدد النخامية والصنوبرية والتيموسية والدرقية. الغدة النخامية تفرز هرمون سوماتوتروبين( هرومون النمو)</a:t>
            </a:r>
          </a:p>
          <a:p>
            <a:pPr algn="r" rtl="1" eaLnBrk="1" hangingPunct="1">
              <a:buFont typeface="Wingdings" pitchFamily="2" charset="2"/>
              <a:buChar char="§"/>
              <a:defRPr/>
            </a:pPr>
            <a:r>
              <a:rPr lang="ar-SA" b="1" dirty="0" smtClean="0">
                <a:latin typeface="Simplified Arabic" pitchFamily="18" charset="-78"/>
                <a:cs typeface="Simplified Arabic" pitchFamily="18" charset="-78"/>
              </a:rPr>
              <a:t>الغدد المشتركة</a:t>
            </a:r>
            <a:r>
              <a:rPr lang="ar-SA" dirty="0" smtClean="0">
                <a:latin typeface="Simplified Arabic" pitchFamily="18" charset="-78"/>
                <a:cs typeface="Simplified Arabic" pitchFamily="18" charset="-78"/>
              </a:rPr>
              <a:t>: هي غدد قنوية ولا قنوية في وقت واحد كالبنركياس </a:t>
            </a:r>
            <a:endParaRPr lang="en-US" dirty="0" smtClean="0">
              <a:latin typeface="Simplified Arabic" pitchFamily="18" charset="-78"/>
              <a:cs typeface="Simplified Arabic" pitchFamily="18" charset="-7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553200"/>
          </a:xfrm>
        </p:spPr>
        <p:txBody>
          <a:bodyPr>
            <a:noAutofit/>
          </a:bodyPr>
          <a:lstStyle/>
          <a:p>
            <a:pPr algn="r" rtl="1">
              <a:buNone/>
              <a:defRPr/>
            </a:pPr>
            <a:r>
              <a:rPr lang="ar-SA" sz="2400" b="1" dirty="0" smtClean="0">
                <a:latin typeface="Simplified Arabic" pitchFamily="18" charset="-78"/>
                <a:cs typeface="Simplified Arabic" pitchFamily="18" charset="-78"/>
              </a:rPr>
              <a:t>3) البيئة: </a:t>
            </a:r>
            <a:r>
              <a:rPr lang="ar-SA" sz="2400" dirty="0" smtClean="0">
                <a:latin typeface="Simplified Arabic" pitchFamily="18" charset="-78"/>
                <a:cs typeface="Simplified Arabic" pitchFamily="18" charset="-78"/>
              </a:rPr>
              <a:t>وتشمل:</a:t>
            </a:r>
          </a:p>
          <a:p>
            <a:pPr algn="r" rtl="1">
              <a:buNone/>
              <a:defRPr/>
            </a:pPr>
            <a:endParaRPr lang="ar-SA" sz="2400" dirty="0" smtClean="0">
              <a:latin typeface="Simplified Arabic" pitchFamily="18" charset="-78"/>
              <a:cs typeface="Simplified Arabic" pitchFamily="18" charset="-78"/>
            </a:endParaRPr>
          </a:p>
          <a:p>
            <a:pPr lvl="1" algn="r" rtl="1">
              <a:defRPr/>
            </a:pPr>
            <a:r>
              <a:rPr lang="ar-SA" sz="2400" b="1" dirty="0" smtClean="0">
                <a:latin typeface="Simplified Arabic" pitchFamily="18" charset="-78"/>
                <a:cs typeface="Simplified Arabic" pitchFamily="18" charset="-78"/>
              </a:rPr>
              <a:t>البيئة الداخلية أو الرحمية: </a:t>
            </a:r>
            <a:r>
              <a:rPr lang="ar-SA" sz="2400" dirty="0" smtClean="0">
                <a:latin typeface="Simplified Arabic" pitchFamily="18" charset="-78"/>
                <a:cs typeface="Simplified Arabic" pitchFamily="18" charset="-78"/>
              </a:rPr>
              <a:t>البيئة الاولى التي تعيش فيها الفرد قبل الولادة، ومن بين العوامل التي تؤثر عليها هي: </a:t>
            </a:r>
          </a:p>
          <a:p>
            <a:pPr lvl="1" algn="r" rtl="1">
              <a:defRPr/>
            </a:pPr>
            <a:r>
              <a:rPr lang="ar-SA" sz="2400" dirty="0" smtClean="0">
                <a:latin typeface="Simplified Arabic" pitchFamily="18" charset="-78"/>
                <a:cs typeface="Simplified Arabic" pitchFamily="18" charset="-78"/>
              </a:rPr>
              <a:t>تغذية الام</a:t>
            </a:r>
          </a:p>
          <a:p>
            <a:pPr lvl="1" algn="r" rtl="1">
              <a:defRPr/>
            </a:pPr>
            <a:r>
              <a:rPr lang="ar-SA" sz="2400" dirty="0" smtClean="0">
                <a:latin typeface="Simplified Arabic" pitchFamily="18" charset="-78"/>
                <a:cs typeface="Simplified Arabic" pitchFamily="18" charset="-78"/>
              </a:rPr>
              <a:t>الحالة الانفعالية للام</a:t>
            </a:r>
          </a:p>
          <a:p>
            <a:pPr lvl="1" algn="r" rtl="1">
              <a:defRPr/>
            </a:pPr>
            <a:r>
              <a:rPr lang="ar-SA" sz="2400" dirty="0" smtClean="0">
                <a:latin typeface="Simplified Arabic" pitchFamily="18" charset="-78"/>
                <a:cs typeface="Simplified Arabic" pitchFamily="18" charset="-78"/>
              </a:rPr>
              <a:t>تناول العقاقير مثلا دواء الثاليدوميد يؤثر على نمو الاطراف</a:t>
            </a:r>
          </a:p>
          <a:p>
            <a:pPr lvl="1" algn="r" rtl="1">
              <a:defRPr/>
            </a:pPr>
            <a:r>
              <a:rPr lang="ar-SA" sz="2400" dirty="0" smtClean="0">
                <a:latin typeface="Simplified Arabic" pitchFamily="18" charset="-78"/>
                <a:cs typeface="Simplified Arabic" pitchFamily="18" charset="-78"/>
              </a:rPr>
              <a:t>التدخين والكحول والمخدرات، مثلا التدخين يؤثر في وزن الجنين.</a:t>
            </a:r>
          </a:p>
          <a:p>
            <a:pPr lvl="1" algn="r" rtl="1">
              <a:defRPr/>
            </a:pPr>
            <a:r>
              <a:rPr lang="ar-SA" sz="2400" dirty="0" smtClean="0">
                <a:latin typeface="Simplified Arabic" pitchFamily="18" charset="-78"/>
                <a:cs typeface="Simplified Arabic" pitchFamily="18" charset="-78"/>
              </a:rPr>
              <a:t>مرض الام  . </a:t>
            </a:r>
          </a:p>
          <a:p>
            <a:pPr lvl="1" algn="r" rtl="1">
              <a:defRPr/>
            </a:pPr>
            <a:endParaRPr lang="ar-SA" sz="2400" dirty="0" smtClean="0">
              <a:latin typeface="Simplified Arabic" pitchFamily="18" charset="-78"/>
              <a:cs typeface="Simplified Arabic" pitchFamily="18" charset="-78"/>
            </a:endParaRPr>
          </a:p>
          <a:p>
            <a:pPr lvl="1" algn="r" rtl="1">
              <a:defRPr/>
            </a:pPr>
            <a:r>
              <a:rPr lang="ar-SA" sz="2400" b="1" dirty="0" smtClean="0">
                <a:latin typeface="Simplified Arabic" pitchFamily="18" charset="-78"/>
                <a:cs typeface="Simplified Arabic" pitchFamily="18" charset="-78"/>
              </a:rPr>
              <a:t>البيئة الخارجية (ما بعد الولادة): </a:t>
            </a:r>
            <a:r>
              <a:rPr lang="ar-SA" sz="2400" dirty="0" smtClean="0">
                <a:latin typeface="Simplified Arabic" pitchFamily="18" charset="-78"/>
                <a:cs typeface="Simplified Arabic" pitchFamily="18" charset="-78"/>
              </a:rPr>
              <a:t>تتمثل في الأسرة والمدرسة والجيرة المنزلية ووسائل الإعلام. </a:t>
            </a:r>
            <a:endParaRPr lang="ar-SA" sz="2400" b="1" dirty="0" smtClean="0">
              <a:latin typeface="Simplified Arabic" pitchFamily="18" charset="-78"/>
              <a:cs typeface="Simplified Arabic" pitchFamily="18" charset="-78"/>
            </a:endParaRPr>
          </a:p>
          <a:p>
            <a:pPr algn="r"/>
            <a:endParaRPr lang="en-US" sz="24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600200"/>
            <a:ext cx="8153400" cy="4525963"/>
          </a:xfrm>
        </p:spPr>
        <p:txBody>
          <a:bodyPr/>
          <a:lstStyle/>
          <a:p>
            <a:endParaRPr lang="en-US" dirty="0"/>
          </a:p>
        </p:txBody>
      </p:sp>
      <p:sp>
        <p:nvSpPr>
          <p:cNvPr id="4" name="Rectangle 3"/>
          <p:cNvSpPr/>
          <p:nvPr/>
        </p:nvSpPr>
        <p:spPr>
          <a:xfrm>
            <a:off x="228600" y="1752600"/>
            <a:ext cx="8382000" cy="4893647"/>
          </a:xfrm>
          <a:prstGeom prst="rect">
            <a:avLst/>
          </a:prstGeom>
        </p:spPr>
        <p:txBody>
          <a:bodyPr wrap="square">
            <a:spAutoFit/>
          </a:bodyPr>
          <a:lstStyle/>
          <a:p>
            <a:pPr algn="r" rtl="1">
              <a:buNone/>
            </a:pPr>
            <a:endParaRPr lang="ar-SA" b="1" dirty="0">
              <a:latin typeface="Simplified Arabic" pitchFamily="18" charset="-78"/>
              <a:cs typeface="Simplified Arabic" pitchFamily="18" charset="-78"/>
            </a:endParaRPr>
          </a:p>
          <a:p>
            <a:pPr algn="r" rtl="1">
              <a:buNone/>
            </a:pPr>
            <a:r>
              <a:rPr lang="ar-SA" sz="2400" b="1" dirty="0">
                <a:latin typeface="Simplified Arabic" pitchFamily="18" charset="-78"/>
                <a:cs typeface="Simplified Arabic" pitchFamily="18" charset="-78"/>
              </a:rPr>
              <a:t>وتقسم البيئة إلى ثلاثة أقسام</a:t>
            </a:r>
            <a:r>
              <a:rPr lang="en-US" sz="2400" b="1" dirty="0">
                <a:latin typeface="Simplified Arabic" pitchFamily="18" charset="-78"/>
                <a:cs typeface="Simplified Arabic" pitchFamily="18" charset="-78"/>
              </a:rPr>
              <a:t>:</a:t>
            </a:r>
            <a:endParaRPr lang="ar-SA" sz="2400" b="1" dirty="0">
              <a:latin typeface="Simplified Arabic" pitchFamily="18" charset="-78"/>
              <a:cs typeface="Simplified Arabic" pitchFamily="18" charset="-78"/>
            </a:endParaRPr>
          </a:p>
          <a:p>
            <a:pPr algn="r" rtl="1">
              <a:buNone/>
            </a:pPr>
            <a:endParaRPr lang="ar-SA" sz="2400" dirty="0">
              <a:latin typeface="Simplified Arabic" pitchFamily="18" charset="-78"/>
              <a:cs typeface="Simplified Arabic" pitchFamily="18" charset="-78"/>
            </a:endParaRPr>
          </a:p>
          <a:p>
            <a:pPr algn="r" rtl="1">
              <a:buFont typeface="Wingdings" pitchFamily="2" charset="2"/>
              <a:buChar char="§"/>
            </a:pPr>
            <a:r>
              <a:rPr lang="ar-SA" sz="2400" b="1" dirty="0">
                <a:latin typeface="Simplified Arabic" pitchFamily="18" charset="-78"/>
                <a:cs typeface="Simplified Arabic" pitchFamily="18" charset="-78"/>
              </a:rPr>
              <a:t>البيئة الطبيعية</a:t>
            </a:r>
            <a:r>
              <a:rPr lang="en-US" sz="2400" b="1" dirty="0">
                <a:latin typeface="Simplified Arabic" pitchFamily="18" charset="-78"/>
                <a:cs typeface="Simplified Arabic" pitchFamily="18" charset="-78"/>
              </a:rPr>
              <a:t>: </a:t>
            </a:r>
            <a:r>
              <a:rPr lang="ar-SA" sz="2400" dirty="0">
                <a:latin typeface="Simplified Arabic" pitchFamily="18" charset="-78"/>
                <a:cs typeface="Simplified Arabic" pitchFamily="18" charset="-78"/>
              </a:rPr>
              <a:t> هي البيئة التي تتمثل بالطقس والمناخ، وقد أثبتت الدراسات أن نمو الأطفال يختلف باختلاف البيئة الطبيعية لكل طفل.</a:t>
            </a:r>
            <a:endParaRPr lang="en-US" sz="2400" dirty="0">
              <a:latin typeface="Simplified Arabic" pitchFamily="18" charset="-78"/>
              <a:cs typeface="Simplified Arabic" pitchFamily="18" charset="-78"/>
            </a:endParaRPr>
          </a:p>
          <a:p>
            <a:pPr algn="r" rtl="1">
              <a:buFont typeface="Wingdings" pitchFamily="2" charset="2"/>
              <a:buChar char="§"/>
            </a:pPr>
            <a:r>
              <a:rPr lang="ar-SA" sz="2400" b="1" dirty="0">
                <a:latin typeface="Simplified Arabic" pitchFamily="18" charset="-78"/>
                <a:cs typeface="Simplified Arabic" pitchFamily="18" charset="-78"/>
              </a:rPr>
              <a:t>البيئة</a:t>
            </a:r>
            <a:r>
              <a:rPr lang="en-US" sz="2400" b="1" dirty="0">
                <a:latin typeface="Simplified Arabic" pitchFamily="18" charset="-78"/>
                <a:cs typeface="Simplified Arabic" pitchFamily="18" charset="-78"/>
              </a:rPr>
              <a:t> </a:t>
            </a:r>
            <a:r>
              <a:rPr lang="ar-SA" sz="2400" b="1" dirty="0">
                <a:latin typeface="Simplified Arabic" pitchFamily="18" charset="-78"/>
                <a:cs typeface="Simplified Arabic" pitchFamily="18" charset="-78"/>
              </a:rPr>
              <a:t>الاجتماعية:  </a:t>
            </a:r>
            <a:r>
              <a:rPr lang="ar-SA" sz="2400" dirty="0">
                <a:latin typeface="Simplified Arabic" pitchFamily="18" charset="-78"/>
                <a:cs typeface="Simplified Arabic" pitchFamily="18" charset="-78"/>
              </a:rPr>
              <a:t>وهي البيئة التي تتمثل بالأسرة، ومدى تأثير وضعها الاجتماعي والاقتصادي على نمو الطفل؛ فالطفل يكتسب الكثير من السلوكيات، وخاصة في سنواته الأولى</a:t>
            </a:r>
            <a:r>
              <a:rPr lang="en-US" sz="2400" dirty="0">
                <a:latin typeface="Simplified Arabic" pitchFamily="18" charset="-78"/>
                <a:cs typeface="Simplified Arabic" pitchFamily="18" charset="-78"/>
              </a:rPr>
              <a:t>.</a:t>
            </a:r>
          </a:p>
          <a:p>
            <a:pPr algn="r" rtl="1">
              <a:buFont typeface="Wingdings" pitchFamily="2" charset="2"/>
              <a:buChar char="§"/>
            </a:pPr>
            <a:r>
              <a:rPr lang="en-US" sz="2400" dirty="0">
                <a:latin typeface="Simplified Arabic" pitchFamily="18" charset="-78"/>
                <a:cs typeface="Simplified Arabic" pitchFamily="18" charset="-78"/>
              </a:rPr>
              <a:t> </a:t>
            </a:r>
            <a:r>
              <a:rPr lang="ar-SA" sz="2400" b="1" dirty="0">
                <a:latin typeface="Simplified Arabic" pitchFamily="18" charset="-78"/>
                <a:cs typeface="Simplified Arabic" pitchFamily="18" charset="-78"/>
              </a:rPr>
              <a:t>البيئة الحضارية:</a:t>
            </a:r>
            <a:r>
              <a:rPr lang="en-US" sz="2400" dirty="0">
                <a:latin typeface="Simplified Arabic" pitchFamily="18" charset="-78"/>
                <a:cs typeface="Simplified Arabic" pitchFamily="18" charset="-78"/>
              </a:rPr>
              <a:t> </a:t>
            </a:r>
            <a:r>
              <a:rPr lang="ar-SA" sz="2400" dirty="0">
                <a:latin typeface="Simplified Arabic" pitchFamily="18" charset="-78"/>
                <a:cs typeface="Simplified Arabic" pitchFamily="18" charset="-78"/>
              </a:rPr>
              <a:t> كلما كانت البيئة الحضارية أكثر تقدمًا وازدهارًا، أثَّر ذلك إيجابيًّا على نمو الطفل؛ لذا نرى النمو الفكري عند الأطفال الذين يعيشون في الدول المتقدمة والمتطورة أكثر من غيرهم من الأطفال</a:t>
            </a:r>
            <a:r>
              <a:rPr lang="en-US" sz="2400" dirty="0" smtClean="0">
                <a:latin typeface="Simplified Arabic" pitchFamily="18" charset="-78"/>
                <a:cs typeface="Simplified Arabic" pitchFamily="18" charset="-78"/>
              </a:rPr>
              <a:t>.</a:t>
            </a:r>
            <a:endParaRPr lang="ar-SA" sz="2400" dirty="0" smtClean="0">
              <a:latin typeface="Simplified Arabic" pitchFamily="18" charset="-78"/>
              <a:cs typeface="Simplified Arabic" pitchFamily="18" charset="-78"/>
            </a:endParaRPr>
          </a:p>
          <a:p>
            <a:pPr algn="r" rtl="1">
              <a:buFont typeface="Wingdings" pitchFamily="2" charset="2"/>
              <a:buChar char="§"/>
            </a:pPr>
            <a:endParaRPr lang="ar-SA" dirty="0">
              <a:latin typeface="Simplified Arabic" pitchFamily="18" charset="-78"/>
              <a:cs typeface="Simplified Arabic" pitchFamily="18" charset="-78"/>
            </a:endParaRPr>
          </a:p>
          <a:p>
            <a:pPr algn="r" rtl="1">
              <a:buFont typeface="Wingdings" pitchFamily="2" charset="2"/>
              <a:buChar char="§"/>
            </a:pPr>
            <a:endParaRPr lang="ar-SA" dirty="0" smtClean="0">
              <a:latin typeface="Simplified Arabic" pitchFamily="18" charset="-78"/>
              <a:cs typeface="Simplified Arabic" pitchFamily="18" charset="-78"/>
            </a:endParaRPr>
          </a:p>
          <a:p>
            <a:pPr algn="r" rtl="1">
              <a:buFont typeface="Wingdings" pitchFamily="2" charset="2"/>
              <a:buChar char="§"/>
            </a:pPr>
            <a:endParaRPr lang="en-US" dirty="0">
              <a:latin typeface="Simplified Arabic" pitchFamily="18" charset="-78"/>
              <a:cs typeface="Simplified Arabic" pitchFamily="18" charset="-78"/>
            </a:endParaRPr>
          </a:p>
        </p:txBody>
      </p:sp>
    </p:spTree>
    <p:extLst>
      <p:ext uri="{BB962C8B-B14F-4D97-AF65-F5344CB8AC3E}">
        <p14:creationId xmlns:p14="http://schemas.microsoft.com/office/powerpoint/2010/main" val="27937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6324600"/>
          </a:xfrm>
        </p:spPr>
        <p:txBody>
          <a:bodyPr>
            <a:noAutofit/>
          </a:bodyPr>
          <a:lstStyle/>
          <a:p>
            <a:pPr algn="r" rtl="1">
              <a:buNone/>
            </a:pPr>
            <a:r>
              <a:rPr lang="ar-SA" sz="2500" dirty="0" smtClean="0">
                <a:latin typeface="Simplified Arabic" pitchFamily="18" charset="-78"/>
                <a:cs typeface="Simplified Arabic" pitchFamily="18" charset="-78"/>
              </a:rPr>
              <a:t>4) </a:t>
            </a:r>
            <a:r>
              <a:rPr lang="ar-SA" sz="2500" b="1" dirty="0" smtClean="0">
                <a:latin typeface="Simplified Arabic" pitchFamily="18" charset="-78"/>
                <a:cs typeface="Simplified Arabic" pitchFamily="18" charset="-78"/>
              </a:rPr>
              <a:t>نوعية الغذاء:</a:t>
            </a:r>
            <a:r>
              <a:rPr lang="en-US" sz="2500" b="1" dirty="0">
                <a:latin typeface="Simplified Arabic" pitchFamily="18" charset="-78"/>
                <a:cs typeface="Simplified Arabic" pitchFamily="18" charset="-78"/>
              </a:rPr>
              <a:t> </a:t>
            </a:r>
            <a:r>
              <a:rPr lang="ar-SA" sz="2500" dirty="0">
                <a:latin typeface="Simplified Arabic" pitchFamily="18" charset="-78"/>
                <a:cs typeface="Simplified Arabic" pitchFamily="18" charset="-78"/>
              </a:rPr>
              <a:t>أثبتت التجارب أن الطفل الذي يتناول غذاء متكاملاً ينمو بشكل أفضل من الطفل الذي يعتمد على غذاء لا يحتوي على ما يكفيه من الفيتامينات وغيرها؛ لذلك نرى تأخُّرًا في النمو عند الأطفال الذين يعيشون في الدول الأشد فقرًا في دول العالم الثالث</a:t>
            </a:r>
            <a:r>
              <a:rPr lang="en-US" sz="2500" dirty="0" smtClean="0">
                <a:latin typeface="Simplified Arabic" pitchFamily="18" charset="-78"/>
                <a:cs typeface="Simplified Arabic" pitchFamily="18" charset="-78"/>
              </a:rPr>
              <a:t>.</a:t>
            </a:r>
            <a:endParaRPr lang="ar-SA" sz="2500" dirty="0" smtClean="0">
              <a:latin typeface="Simplified Arabic" pitchFamily="18" charset="-78"/>
              <a:cs typeface="Simplified Arabic" pitchFamily="18" charset="-78"/>
            </a:endParaRPr>
          </a:p>
          <a:p>
            <a:pPr algn="r" rtl="1">
              <a:buNone/>
            </a:pPr>
            <a:endParaRPr lang="en-US" sz="2500" dirty="0">
              <a:latin typeface="Simplified Arabic" pitchFamily="18" charset="-78"/>
              <a:cs typeface="Simplified Arabic" pitchFamily="18" charset="-78"/>
            </a:endParaRPr>
          </a:p>
          <a:p>
            <a:pPr algn="r" rtl="1">
              <a:buNone/>
            </a:pPr>
            <a:r>
              <a:rPr lang="ar-SA" sz="2500" b="1" dirty="0" smtClean="0">
                <a:latin typeface="Simplified Arabic" pitchFamily="18" charset="-78"/>
                <a:cs typeface="Simplified Arabic" pitchFamily="18" charset="-78"/>
              </a:rPr>
              <a:t>ثانيًا</a:t>
            </a:r>
            <a:r>
              <a:rPr lang="ar-SA" sz="2500" b="1" dirty="0">
                <a:latin typeface="Simplified Arabic" pitchFamily="18" charset="-78"/>
                <a:cs typeface="Simplified Arabic" pitchFamily="18" charset="-78"/>
              </a:rPr>
              <a:t>: عوامل ثانوية، وتتلخص فيما يلي</a:t>
            </a:r>
            <a:r>
              <a:rPr lang="en-US" sz="2500" b="1" dirty="0" smtClean="0">
                <a:latin typeface="Simplified Arabic" pitchFamily="18" charset="-78"/>
                <a:cs typeface="Simplified Arabic" pitchFamily="18" charset="-78"/>
              </a:rPr>
              <a:t>:</a:t>
            </a:r>
            <a:endParaRPr lang="ar-SA" sz="2500" b="1" dirty="0" smtClean="0">
              <a:latin typeface="Simplified Arabic" pitchFamily="18" charset="-78"/>
              <a:cs typeface="Simplified Arabic" pitchFamily="18" charset="-78"/>
            </a:endParaRPr>
          </a:p>
          <a:p>
            <a:pPr algn="r" rtl="1">
              <a:buNone/>
            </a:pPr>
            <a:endParaRPr lang="en-US" sz="2500" b="1" dirty="0">
              <a:latin typeface="Simplified Arabic" pitchFamily="18" charset="-78"/>
              <a:cs typeface="Simplified Arabic" pitchFamily="18" charset="-78"/>
            </a:endParaRPr>
          </a:p>
          <a:p>
            <a:pPr algn="r" rtl="1">
              <a:buFont typeface="Wingdings" pitchFamily="2" charset="2"/>
              <a:buChar char="§"/>
            </a:pPr>
            <a:r>
              <a:rPr lang="ar-SA" sz="2500" dirty="0" smtClean="0">
                <a:latin typeface="Simplified Arabic" pitchFamily="18" charset="-78"/>
                <a:cs typeface="Simplified Arabic" pitchFamily="18" charset="-78"/>
              </a:rPr>
              <a:t>إصابة </a:t>
            </a:r>
            <a:r>
              <a:rPr lang="ar-SA" sz="2500" dirty="0">
                <a:latin typeface="Simplified Arabic" pitchFamily="18" charset="-78"/>
                <a:cs typeface="Simplified Arabic" pitchFamily="18" charset="-78"/>
              </a:rPr>
              <a:t>الأم بأمراض معينة أثناء الحمل: من المعروف أن مرض الحامل يؤثِّر على جنينها، وبالتالي يؤثر على نموه</a:t>
            </a:r>
            <a:r>
              <a:rPr lang="en-US" sz="2500" dirty="0" smtClean="0">
                <a:latin typeface="Simplified Arabic" pitchFamily="18" charset="-78"/>
                <a:cs typeface="Simplified Arabic" pitchFamily="18" charset="-78"/>
              </a:rPr>
              <a:t>.</a:t>
            </a:r>
            <a:endParaRPr lang="ar-SA" sz="2500" dirty="0" smtClean="0">
              <a:latin typeface="Simplified Arabic" pitchFamily="18" charset="-78"/>
              <a:cs typeface="Simplified Arabic" pitchFamily="18" charset="-78"/>
            </a:endParaRPr>
          </a:p>
          <a:p>
            <a:pPr algn="r" rtl="1">
              <a:buFont typeface="Wingdings" pitchFamily="2" charset="2"/>
              <a:buChar char="§"/>
            </a:pPr>
            <a:r>
              <a:rPr lang="en-US" sz="2500" dirty="0">
                <a:latin typeface="Simplified Arabic" pitchFamily="18" charset="-78"/>
                <a:cs typeface="Simplified Arabic" pitchFamily="18" charset="-78"/>
              </a:rPr>
              <a:t> </a:t>
            </a:r>
            <a:r>
              <a:rPr lang="ar-SA" sz="2500" dirty="0">
                <a:latin typeface="Simplified Arabic" pitchFamily="18" charset="-78"/>
                <a:cs typeface="Simplified Arabic" pitchFamily="18" charset="-78"/>
              </a:rPr>
              <a:t>الولادة المبكرة: من المتعارف عليه أن ولادة الطفل قبل اكتمال المرحلة الجنينية، وقبل اكتمال وظائف الجسم، يؤدي عادةً إلى عدم القيام بهذه الوظائف بشكل جيد بعد الولادة</a:t>
            </a:r>
            <a:r>
              <a:rPr lang="en-US" sz="2500" dirty="0">
                <a:latin typeface="Simplified Arabic" pitchFamily="18" charset="-78"/>
                <a:cs typeface="Simplified Arabic" pitchFamily="18" charset="-78"/>
              </a:rPr>
              <a:t>.</a:t>
            </a:r>
          </a:p>
          <a:p>
            <a:pPr algn="r" rtl="1">
              <a:buFont typeface="Wingdings" pitchFamily="2" charset="2"/>
              <a:buChar char="§"/>
            </a:pPr>
            <a:r>
              <a:rPr lang="en-US" sz="2500" dirty="0">
                <a:latin typeface="Simplified Arabic" pitchFamily="18" charset="-78"/>
                <a:cs typeface="Simplified Arabic" pitchFamily="18" charset="-78"/>
              </a:rPr>
              <a:t> </a:t>
            </a:r>
            <a:r>
              <a:rPr lang="ar-SA" sz="2500" dirty="0">
                <a:latin typeface="Simplified Arabic" pitchFamily="18" charset="-78"/>
                <a:cs typeface="Simplified Arabic" pitchFamily="18" charset="-78"/>
              </a:rPr>
              <a:t>البيئة الجغرافية: نلاحظ أن الطفل الذي يعيش في بيئة طبيعية تحتوي على الهواء النقي، والطبيعة الجميلة مثل: الريف أو الجبال، ينمو بشكل أفضل من الطفل الذي يعيش في المدن المزدحمة</a:t>
            </a:r>
            <a:r>
              <a:rPr lang="en-US" sz="2500" dirty="0">
                <a:latin typeface="Simplified Arabic" pitchFamily="18" charset="-78"/>
                <a:cs typeface="Simplified Arabic" pitchFamily="18" charset="-78"/>
              </a:rPr>
              <a:t>.</a:t>
            </a:r>
          </a:p>
          <a:p>
            <a:pPr algn="r"/>
            <a:endParaRPr lang="en-US" sz="25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r" rtl="1">
              <a:buNone/>
            </a:pPr>
            <a:r>
              <a:rPr lang="ar-SA" sz="3600" dirty="0" smtClean="0"/>
              <a:t>الفرق بين النمو والتطور والنضج ؟</a:t>
            </a:r>
            <a:endParaRPr lang="en-US" sz="3600" dirty="0"/>
          </a:p>
        </p:txBody>
      </p:sp>
    </p:spTree>
    <p:extLst>
      <p:ext uri="{BB962C8B-B14F-4D97-AF65-F5344CB8AC3E}">
        <p14:creationId xmlns:p14="http://schemas.microsoft.com/office/powerpoint/2010/main" val="962809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ar-SA" sz="3600" b="1" dirty="0" smtClean="0">
                <a:latin typeface="Simplified Arabic" pitchFamily="18" charset="-78"/>
                <a:cs typeface="Simplified Arabic" pitchFamily="18" charset="-78"/>
              </a:rPr>
              <a:t>مراحل النمو </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143000"/>
            <a:ext cx="8458200" cy="5562600"/>
          </a:xfrm>
        </p:spPr>
        <p:txBody>
          <a:bodyPr>
            <a:normAutofit fontScale="77500" lnSpcReduction="20000"/>
          </a:bodyPr>
          <a:lstStyle/>
          <a:p>
            <a:pPr marL="742950" indent="-742950" algn="r" rtl="1">
              <a:buNone/>
            </a:pPr>
            <a:r>
              <a:rPr lang="ar-SA" sz="3600" b="1" dirty="0" smtClean="0">
                <a:latin typeface="Simplified Arabic" pitchFamily="18" charset="-78"/>
                <a:cs typeface="Simplified Arabic" pitchFamily="18" charset="-78"/>
              </a:rPr>
              <a:t>1) المرحلة الجنينية:</a:t>
            </a:r>
            <a:r>
              <a:rPr lang="en-US" sz="3600" dirty="0">
                <a:latin typeface="Simplified Arabic" pitchFamily="18" charset="-78"/>
                <a:cs typeface="Simplified Arabic" pitchFamily="18" charset="-78"/>
              </a:rPr>
              <a:t> </a:t>
            </a:r>
            <a:r>
              <a:rPr lang="ar-SA" sz="3600" dirty="0">
                <a:latin typeface="Simplified Arabic" pitchFamily="18" charset="-78"/>
                <a:cs typeface="Simplified Arabic" pitchFamily="18" charset="-78"/>
              </a:rPr>
              <a:t>تبدأ من لحظة الإخصاب وتطور الجنين إلى الولادة</a:t>
            </a:r>
            <a:r>
              <a:rPr lang="en-US" sz="3600" dirty="0" smtClean="0">
                <a:latin typeface="Simplified Arabic" pitchFamily="18" charset="-78"/>
                <a:cs typeface="Simplified Arabic" pitchFamily="18" charset="-78"/>
              </a:rPr>
              <a:t>.</a:t>
            </a:r>
            <a:endParaRPr lang="ar-SA" sz="3600" dirty="0" smtClean="0">
              <a:latin typeface="Simplified Arabic" pitchFamily="18" charset="-78"/>
              <a:cs typeface="Simplified Arabic" pitchFamily="18" charset="-78"/>
            </a:endParaRPr>
          </a:p>
          <a:p>
            <a:pPr marL="742950" indent="-742950" algn="r" rtl="1">
              <a:buNone/>
            </a:pPr>
            <a:endParaRPr lang="en-US" sz="3600" dirty="0">
              <a:latin typeface="Simplified Arabic" pitchFamily="18" charset="-78"/>
              <a:cs typeface="Simplified Arabic" pitchFamily="18" charset="-78"/>
            </a:endParaRPr>
          </a:p>
          <a:p>
            <a:pPr algn="r" rtl="1">
              <a:buNone/>
            </a:pPr>
            <a:r>
              <a:rPr lang="ar-SA" sz="3600" b="1" dirty="0" smtClean="0">
                <a:latin typeface="Simplified Arabic" pitchFamily="18" charset="-78"/>
                <a:cs typeface="Simplified Arabic" pitchFamily="18" charset="-78"/>
              </a:rPr>
              <a:t>2) مرحلة الرضاعة:</a:t>
            </a:r>
            <a:r>
              <a:rPr lang="en-US" sz="3600" dirty="0">
                <a:latin typeface="Simplified Arabic" pitchFamily="18" charset="-78"/>
                <a:cs typeface="Simplified Arabic" pitchFamily="18" charset="-78"/>
              </a:rPr>
              <a:t> </a:t>
            </a:r>
            <a:r>
              <a:rPr lang="ar-SA" sz="3600" dirty="0">
                <a:latin typeface="Simplified Arabic" pitchFamily="18" charset="-78"/>
                <a:cs typeface="Simplified Arabic" pitchFamily="18" charset="-78"/>
              </a:rPr>
              <a:t>تكون في العامين الأول </a:t>
            </a:r>
            <a:r>
              <a:rPr lang="ar-SA" sz="3600" dirty="0" smtClean="0">
                <a:latin typeface="Simplified Arabic" pitchFamily="18" charset="-78"/>
                <a:cs typeface="Simplified Arabic" pitchFamily="18" charset="-78"/>
              </a:rPr>
              <a:t>والثاني. </a:t>
            </a:r>
            <a:endParaRPr lang="ar-SA" sz="3600" dirty="0">
              <a:latin typeface="Simplified Arabic" pitchFamily="18" charset="-78"/>
              <a:cs typeface="Simplified Arabic" pitchFamily="18" charset="-78"/>
            </a:endParaRPr>
          </a:p>
          <a:p>
            <a:pPr algn="r" rtl="1">
              <a:buNone/>
            </a:pPr>
            <a:endParaRPr lang="en-US" sz="3600" dirty="0">
              <a:latin typeface="Simplified Arabic" pitchFamily="18" charset="-78"/>
              <a:cs typeface="Simplified Arabic" pitchFamily="18" charset="-78"/>
            </a:endParaRPr>
          </a:p>
          <a:p>
            <a:pPr algn="r" rtl="1">
              <a:buNone/>
            </a:pPr>
            <a:r>
              <a:rPr lang="ar-SA" sz="3600" b="1" dirty="0" smtClean="0">
                <a:latin typeface="Simplified Arabic" pitchFamily="18" charset="-78"/>
                <a:cs typeface="Simplified Arabic" pitchFamily="18" charset="-78"/>
              </a:rPr>
              <a:t>3) مرحلة </a:t>
            </a:r>
            <a:r>
              <a:rPr lang="ar-SA" sz="3600" b="1" dirty="0">
                <a:latin typeface="Simplified Arabic" pitchFamily="18" charset="-78"/>
                <a:cs typeface="Simplified Arabic" pitchFamily="18" charset="-78"/>
              </a:rPr>
              <a:t>الطفولة </a:t>
            </a:r>
            <a:r>
              <a:rPr lang="ar-SA" sz="3600" b="1" dirty="0" smtClean="0">
                <a:latin typeface="Simplified Arabic" pitchFamily="18" charset="-78"/>
                <a:cs typeface="Simplified Arabic" pitchFamily="18" charset="-78"/>
              </a:rPr>
              <a:t>المبكرة:</a:t>
            </a:r>
            <a:r>
              <a:rPr lang="en-US" sz="3600" b="1" dirty="0">
                <a:latin typeface="Simplified Arabic" pitchFamily="18" charset="-78"/>
                <a:cs typeface="Simplified Arabic" pitchFamily="18" charset="-78"/>
              </a:rPr>
              <a:t> </a:t>
            </a:r>
            <a:r>
              <a:rPr lang="ar-SA" sz="3600" dirty="0">
                <a:latin typeface="Simplified Arabic" pitchFamily="18" charset="-78"/>
                <a:cs typeface="Simplified Arabic" pitchFamily="18" charset="-78"/>
              </a:rPr>
              <a:t>تمتد حتى السنوات الثالثة والرابعة والخامسة من العمر، يبدأ الطفل في هذه المرحلة يكتشف العالم أكثر، وتبدأ قدراته تتطور</a:t>
            </a:r>
            <a:r>
              <a:rPr lang="en-US" sz="3600" dirty="0" smtClean="0">
                <a:latin typeface="Simplified Arabic" pitchFamily="18" charset="-78"/>
                <a:cs typeface="Simplified Arabic" pitchFamily="18" charset="-78"/>
              </a:rPr>
              <a:t>.</a:t>
            </a:r>
            <a:endParaRPr lang="ar-SA" sz="3600" dirty="0" smtClean="0">
              <a:latin typeface="Simplified Arabic" pitchFamily="18" charset="-78"/>
              <a:cs typeface="Simplified Arabic" pitchFamily="18" charset="-78"/>
            </a:endParaRPr>
          </a:p>
          <a:p>
            <a:pPr algn="r" rtl="1">
              <a:buNone/>
            </a:pPr>
            <a:endParaRPr lang="en-US" sz="3600" dirty="0">
              <a:latin typeface="Simplified Arabic" pitchFamily="18" charset="-78"/>
              <a:cs typeface="Simplified Arabic" pitchFamily="18" charset="-78"/>
            </a:endParaRPr>
          </a:p>
          <a:p>
            <a:pPr algn="r" rtl="1">
              <a:buNone/>
            </a:pPr>
            <a:r>
              <a:rPr lang="ar-SA" sz="3600" b="1" dirty="0" smtClean="0">
                <a:latin typeface="Simplified Arabic" pitchFamily="18" charset="-78"/>
                <a:cs typeface="Simplified Arabic" pitchFamily="18" charset="-78"/>
              </a:rPr>
              <a:t>4) مرحلة </a:t>
            </a:r>
            <a:r>
              <a:rPr lang="ar-SA" sz="3600" b="1" dirty="0">
                <a:latin typeface="Simplified Arabic" pitchFamily="18" charset="-78"/>
                <a:cs typeface="Simplified Arabic" pitchFamily="18" charset="-78"/>
              </a:rPr>
              <a:t>الطفولة المتوسطة </a:t>
            </a:r>
            <a:r>
              <a:rPr lang="ar-SA" sz="3600" b="1" dirty="0" smtClean="0">
                <a:latin typeface="Simplified Arabic" pitchFamily="18" charset="-78"/>
                <a:cs typeface="Simplified Arabic" pitchFamily="18" charset="-78"/>
              </a:rPr>
              <a:t>والمتأخرة:</a:t>
            </a:r>
            <a:r>
              <a:rPr lang="en-US" sz="3600" dirty="0">
                <a:latin typeface="Simplified Arabic" pitchFamily="18" charset="-78"/>
                <a:cs typeface="Simplified Arabic" pitchFamily="18" charset="-78"/>
              </a:rPr>
              <a:t> </a:t>
            </a:r>
            <a:r>
              <a:rPr lang="ar-SA" sz="3600" dirty="0">
                <a:latin typeface="Simplified Arabic" pitchFamily="18" charset="-78"/>
                <a:cs typeface="Simplified Arabic" pitchFamily="18" charset="-78"/>
              </a:rPr>
              <a:t>تبدأ في السنة السادسة، وتنتهي في الثانية عشرة من عمر الطفل، وفيها يبدأ الطفل يستقل بعض الشيء عن أمه، ويكوِّن لنفسه مجتمعه الخاص من الأصدقاء بعد دخوله المدرسة</a:t>
            </a:r>
            <a:r>
              <a:rPr lang="en-US" sz="3600" dirty="0" smtClean="0">
                <a:latin typeface="Simplified Arabic" pitchFamily="18" charset="-78"/>
                <a:cs typeface="Simplified Arabic" pitchFamily="18" charset="-78"/>
              </a:rPr>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00800"/>
          </a:xfrm>
        </p:spPr>
        <p:txBody>
          <a:bodyPr>
            <a:normAutofit/>
          </a:bodyPr>
          <a:lstStyle/>
          <a:p>
            <a:pPr algn="r" rtl="1">
              <a:buNone/>
            </a:pPr>
            <a:r>
              <a:rPr lang="ar-SA" b="1" dirty="0" smtClean="0">
                <a:latin typeface="Simplified Arabic" pitchFamily="18" charset="-78"/>
                <a:cs typeface="Simplified Arabic" pitchFamily="18" charset="-78"/>
              </a:rPr>
              <a:t>5) مرحلة المراهقة</a:t>
            </a:r>
            <a:r>
              <a:rPr lang="ar-SA" b="1" dirty="0">
                <a:latin typeface="Simplified Arabic" pitchFamily="18" charset="-78"/>
                <a:cs typeface="Simplified Arabic" pitchFamily="18" charset="-78"/>
              </a:rPr>
              <a:t>:</a:t>
            </a:r>
            <a:r>
              <a:rPr lang="en-US" b="1"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تبدأ منذ البلوغ.</a:t>
            </a:r>
          </a:p>
          <a:p>
            <a:pPr algn="r" rtl="1">
              <a:buNone/>
            </a:pPr>
            <a:endParaRPr lang="en-US" dirty="0" smtClean="0">
              <a:latin typeface="Simplified Arabic" pitchFamily="18" charset="-78"/>
              <a:cs typeface="Simplified Arabic" pitchFamily="18" charset="-78"/>
            </a:endParaRPr>
          </a:p>
          <a:p>
            <a:pPr algn="r" rtl="1">
              <a:buNone/>
            </a:pPr>
            <a:r>
              <a:rPr lang="ar-SA" b="1" dirty="0" smtClean="0">
                <a:latin typeface="Simplified Arabic" pitchFamily="18" charset="-78"/>
                <a:cs typeface="Simplified Arabic" pitchFamily="18" charset="-78"/>
              </a:rPr>
              <a:t>6) مرحلة الشباب</a:t>
            </a:r>
            <a:r>
              <a:rPr lang="ar-SA" b="1" dirty="0">
                <a:latin typeface="Simplified Arabic" pitchFamily="18" charset="-78"/>
                <a:cs typeface="Simplified Arabic" pitchFamily="18" charset="-78"/>
              </a:rPr>
              <a:t>:</a:t>
            </a:r>
            <a:r>
              <a:rPr lang="en-US" b="1"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تبدأ في العقد الثالث من العمر، وتعتبر هذه المرحلة مرحلة العطاء والبناء.</a:t>
            </a:r>
          </a:p>
          <a:p>
            <a:pPr algn="r" rtl="1">
              <a:buNone/>
            </a:pPr>
            <a:endParaRPr lang="en-US" dirty="0" smtClean="0">
              <a:latin typeface="Simplified Arabic" pitchFamily="18" charset="-78"/>
              <a:cs typeface="Simplified Arabic" pitchFamily="18" charset="-78"/>
            </a:endParaRPr>
          </a:p>
          <a:p>
            <a:pPr algn="r" rtl="1">
              <a:buNone/>
            </a:pPr>
            <a:r>
              <a:rPr lang="ar-SA" b="1" dirty="0" smtClean="0">
                <a:latin typeface="Simplified Arabic" pitchFamily="18" charset="-78"/>
                <a:cs typeface="Simplified Arabic" pitchFamily="18" charset="-78"/>
              </a:rPr>
              <a:t>7) مرحلة الشيخوخة</a:t>
            </a:r>
            <a:r>
              <a:rPr lang="ar-SA" b="1" dirty="0">
                <a:latin typeface="Simplified Arabic" pitchFamily="18" charset="-78"/>
                <a:cs typeface="Simplified Arabic" pitchFamily="18" charset="-78"/>
              </a:rPr>
              <a:t>:</a:t>
            </a:r>
            <a:r>
              <a:rPr lang="en-US" b="1"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تبدأ مع نهاية مرحلة الشباب، وتعتمد على متوسط الأعمار في المجتمع، ففي بلدان العالم الثالث تبدأ في بداية السبعينات، بينما في بعض دول أوروبا مثل إيطاليا، تبدأ في التسعينات</a:t>
            </a:r>
            <a:r>
              <a:rPr lang="en-US" dirty="0" smtClean="0">
                <a:latin typeface="Simplified Arabic" pitchFamily="18" charset="-78"/>
                <a:cs typeface="Simplified Arabic" pitchFamily="18" charset="-78"/>
              </a:rPr>
              <a:t>.</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r">
              <a:defRPr/>
            </a:pPr>
            <a:r>
              <a:rPr lang="ar-SA" sz="3600" b="1" dirty="0" smtClean="0">
                <a:latin typeface="Simplified Arabic" pitchFamily="18" charset="-78"/>
                <a:cs typeface="Simplified Arabic" pitchFamily="18" charset="-78"/>
              </a:rPr>
              <a:t/>
            </a:r>
            <a:br>
              <a:rPr lang="ar-SA" sz="3600" b="1" dirty="0" smtClean="0">
                <a:latin typeface="Simplified Arabic" pitchFamily="18" charset="-78"/>
                <a:cs typeface="Simplified Arabic" pitchFamily="18" charset="-78"/>
              </a:rPr>
            </a:br>
            <a:r>
              <a:rPr lang="ar-SA" sz="3600" b="1" dirty="0" smtClean="0">
                <a:latin typeface="Simplified Arabic" pitchFamily="18" charset="-78"/>
                <a:cs typeface="Simplified Arabic" pitchFamily="18" charset="-78"/>
              </a:rPr>
              <a:t>أعراض فشل النمو : </a:t>
            </a:r>
            <a:br>
              <a:rPr lang="ar-SA" sz="3600" b="1" dirty="0" smtClean="0">
                <a:latin typeface="Simplified Arabic" pitchFamily="18" charset="-78"/>
                <a:cs typeface="Simplified Arabic" pitchFamily="18" charset="-78"/>
              </a:rPr>
            </a:br>
            <a:endParaRPr lang="ar-SA"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447800"/>
            <a:ext cx="8458200" cy="5181600"/>
          </a:xfrm>
        </p:spPr>
        <p:txBody>
          <a:bodyPr>
            <a:noAutofit/>
          </a:bodyPr>
          <a:lstStyle/>
          <a:p>
            <a:pPr algn="r" rtl="1">
              <a:buFont typeface="Wingdings" pitchFamily="2" charset="2"/>
              <a:buChar char="§"/>
              <a:defRPr/>
            </a:pPr>
            <a:r>
              <a:rPr lang="ar-SA" dirty="0" smtClean="0">
                <a:latin typeface="Simplified Arabic" pitchFamily="18" charset="-78"/>
                <a:cs typeface="Simplified Arabic" pitchFamily="18" charset="-78"/>
              </a:rPr>
              <a:t>ثبات الوزن أو زيادته ببطء شديد.</a:t>
            </a:r>
          </a:p>
          <a:p>
            <a:pPr algn="r" rtl="1">
              <a:buFont typeface="Wingdings" pitchFamily="2" charset="2"/>
              <a:buChar char="§"/>
              <a:defRPr/>
            </a:pPr>
            <a:r>
              <a:rPr lang="ar-SA" dirty="0" smtClean="0">
                <a:latin typeface="Simplified Arabic" pitchFamily="18" charset="-78"/>
                <a:cs typeface="Simplified Arabic" pitchFamily="18" charset="-78"/>
              </a:rPr>
              <a:t>بطء زيادة الطول.</a:t>
            </a:r>
          </a:p>
          <a:p>
            <a:pPr algn="r" rtl="1">
              <a:buFont typeface="Wingdings" pitchFamily="2" charset="2"/>
              <a:buChar char="§"/>
              <a:defRPr/>
            </a:pPr>
            <a:r>
              <a:rPr lang="ar-SA" dirty="0" smtClean="0">
                <a:latin typeface="Simplified Arabic" pitchFamily="18" charset="-78"/>
                <a:cs typeface="Simplified Arabic" pitchFamily="18" charset="-78"/>
              </a:rPr>
              <a:t>صغر محيط الرأس. </a:t>
            </a:r>
          </a:p>
          <a:p>
            <a:pPr algn="r" rtl="1">
              <a:buFont typeface="Wingdings" pitchFamily="2" charset="2"/>
              <a:buChar char="§"/>
              <a:defRPr/>
            </a:pPr>
            <a:r>
              <a:rPr lang="ar-SA" dirty="0" smtClean="0">
                <a:latin typeface="Simplified Arabic" pitchFamily="18" charset="-78"/>
                <a:cs typeface="Simplified Arabic" pitchFamily="18" charset="-78"/>
              </a:rPr>
              <a:t>تأخر الحبي والجلوس والمشي. </a:t>
            </a:r>
          </a:p>
          <a:p>
            <a:pPr algn="r" rtl="1">
              <a:buFont typeface="Wingdings" pitchFamily="2" charset="2"/>
              <a:buChar char="§"/>
              <a:defRPr/>
            </a:pPr>
            <a:r>
              <a:rPr lang="ar-SA" dirty="0" smtClean="0">
                <a:latin typeface="Simplified Arabic" pitchFamily="18" charset="-78"/>
                <a:cs typeface="Simplified Arabic" pitchFamily="18" charset="-78"/>
              </a:rPr>
              <a:t>تأخر مهارات الاتصال والمهارات اللغويه. </a:t>
            </a:r>
          </a:p>
          <a:p>
            <a:pPr algn="r" rtl="1">
              <a:buFont typeface="Wingdings" pitchFamily="2" charset="2"/>
              <a:buChar char="§"/>
              <a:defRPr/>
            </a:pPr>
            <a:r>
              <a:rPr lang="ar-SA" dirty="0" smtClean="0">
                <a:latin typeface="Simplified Arabic" pitchFamily="18" charset="-78"/>
                <a:cs typeface="Simplified Arabic" pitchFamily="18" charset="-78"/>
              </a:rPr>
              <a:t>تأخر البلوغ. </a:t>
            </a:r>
          </a:p>
          <a:p>
            <a:pPr algn="r" rtl="1">
              <a:buFont typeface="Wingdings" pitchFamily="2" charset="2"/>
              <a:buChar char="§"/>
              <a:defRPr/>
            </a:pPr>
            <a:r>
              <a:rPr lang="ar-SA" dirty="0" smtClean="0">
                <a:latin typeface="Simplified Arabic" pitchFamily="18" charset="-78"/>
                <a:cs typeface="Simplified Arabic" pitchFamily="18" charset="-78"/>
              </a:rPr>
              <a:t>هبوط مستوى مقاومة الجسم للأمراض المختلفة وزيادة أيام المرض وكثرة زياراته للمستشفى. </a:t>
            </a:r>
          </a:p>
          <a:p>
            <a:pPr algn="r" rtl="1">
              <a:buFont typeface="Wingdings" pitchFamily="2" charset="2"/>
              <a:buChar char="§"/>
              <a:defRPr/>
            </a:pPr>
            <a:r>
              <a:rPr lang="ar-SA" dirty="0" smtClean="0">
                <a:latin typeface="Simplified Arabic" pitchFamily="18" charset="-78"/>
                <a:cs typeface="Simplified Arabic" pitchFamily="18" charset="-78"/>
              </a:rPr>
              <a:t>ظهور أعراض نقص بعض العناصر الغذائية </a:t>
            </a:r>
            <a:br>
              <a:rPr lang="ar-SA" dirty="0" smtClean="0">
                <a:latin typeface="Simplified Arabic" pitchFamily="18" charset="-78"/>
                <a:cs typeface="Simplified Arabic" pitchFamily="18" charset="-78"/>
              </a:rPr>
            </a:br>
            <a:r>
              <a:rPr lang="ar-SA" dirty="0" smtClean="0">
                <a:latin typeface="Simplified Arabic" pitchFamily="18" charset="-78"/>
                <a:cs typeface="Simplified Arabic" pitchFamily="18" charset="-78"/>
              </a:rPr>
              <a:t/>
            </a:r>
            <a:br>
              <a:rPr lang="ar-SA" dirty="0" smtClean="0">
                <a:latin typeface="Simplified Arabic" pitchFamily="18" charset="-78"/>
                <a:cs typeface="Simplified Arabic" pitchFamily="18" charset="-78"/>
              </a:rPr>
            </a:br>
            <a:endParaRPr lang="ar-SA" dirty="0">
              <a:latin typeface="Simplified Arabic" pitchFamily="18" charset="-78"/>
              <a:cs typeface="Simplified Arabic" pitchFamily="18"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a:bodyPr>
          <a:lstStyle/>
          <a:p>
            <a:pPr algn="ctr" rtl="1">
              <a:buNone/>
            </a:pPr>
            <a:r>
              <a:rPr lang="ar-SA" sz="6000" b="1" dirty="0" smtClean="0">
                <a:latin typeface="Simplified Arabic" pitchFamily="18" charset="-78"/>
                <a:cs typeface="Simplified Arabic" pitchFamily="18" charset="-78"/>
              </a:rPr>
              <a:t>مراحل النمو المعرفي</a:t>
            </a:r>
          </a:p>
          <a:p>
            <a:pPr algn="ctr" rtl="1">
              <a:buNone/>
            </a:pPr>
            <a:endParaRPr lang="ar-SA" sz="6000" b="1" dirty="0" smtClean="0">
              <a:latin typeface="Simplified Arabic" pitchFamily="18" charset="-78"/>
              <a:cs typeface="Simplified Arabic" pitchFamily="18" charset="-78"/>
            </a:endParaRPr>
          </a:p>
          <a:p>
            <a:pPr algn="ctr" rtl="1">
              <a:buNone/>
            </a:pPr>
            <a:r>
              <a:rPr lang="ar-SA" sz="6000" b="1" dirty="0" smtClean="0">
                <a:latin typeface="Simplified Arabic" pitchFamily="18" charset="-78"/>
                <a:cs typeface="Simplified Arabic" pitchFamily="18" charset="-78"/>
              </a:rPr>
              <a:t>(جان بياجيه)</a:t>
            </a:r>
            <a:endParaRPr lang="en-US" sz="6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400800"/>
          </a:xfrm>
        </p:spPr>
        <p:txBody>
          <a:bodyPr>
            <a:normAutofit fontScale="77500" lnSpcReduction="20000"/>
          </a:bodyPr>
          <a:lstStyle/>
          <a:p>
            <a:pPr algn="r" rtl="1">
              <a:buNone/>
            </a:pPr>
            <a:r>
              <a:rPr lang="ar-SA" sz="3500" b="1" dirty="0"/>
              <a:t>العوامل المؤثرة في النمو </a:t>
            </a:r>
            <a:r>
              <a:rPr lang="ar-SA" sz="3500" b="1" dirty="0" smtClean="0"/>
              <a:t>المعرفي: </a:t>
            </a:r>
          </a:p>
          <a:p>
            <a:pPr algn="r" rtl="1">
              <a:buNone/>
            </a:pPr>
            <a:endParaRPr lang="ar-SA" sz="3500" b="1" dirty="0">
              <a:latin typeface="Simplified Arabic" pitchFamily="18" charset="-78"/>
              <a:cs typeface="Simplified Arabic" pitchFamily="18" charset="-78"/>
            </a:endParaRPr>
          </a:p>
          <a:p>
            <a:pPr algn="r" rtl="1">
              <a:buNone/>
            </a:pPr>
            <a:r>
              <a:rPr lang="ar-SA" sz="3500" b="1" dirty="0" smtClean="0">
                <a:latin typeface="Simplified Arabic" pitchFamily="18" charset="-78"/>
                <a:cs typeface="Simplified Arabic" pitchFamily="18" charset="-78"/>
              </a:rPr>
              <a:t>1) النضج البيولوجي: هذا </a:t>
            </a:r>
            <a:r>
              <a:rPr lang="ar-SA" sz="3500" dirty="0" smtClean="0">
                <a:latin typeface="Simplified Arabic" pitchFamily="18" charset="-78"/>
                <a:cs typeface="Simplified Arabic" pitchFamily="18" charset="-78"/>
              </a:rPr>
              <a:t>العامل </a:t>
            </a:r>
            <a:r>
              <a:rPr lang="ar-SA" sz="3500" dirty="0">
                <a:latin typeface="Simplified Arabic" pitchFamily="18" charset="-78"/>
                <a:cs typeface="Simplified Arabic" pitchFamily="18" charset="-78"/>
              </a:rPr>
              <a:t>يرثه الفرد منذ لحظة </a:t>
            </a:r>
            <a:r>
              <a:rPr lang="ar-SA" sz="3500" dirty="0" smtClean="0">
                <a:latin typeface="Simplified Arabic" pitchFamily="18" charset="-78"/>
                <a:cs typeface="Simplified Arabic" pitchFamily="18" charset="-78"/>
              </a:rPr>
              <a:t>التكوين، ولا </a:t>
            </a:r>
            <a:r>
              <a:rPr lang="ar-SA" sz="3500" dirty="0">
                <a:latin typeface="Simplified Arabic" pitchFamily="18" charset="-78"/>
                <a:cs typeface="Simplified Arabic" pitchFamily="18" charset="-78"/>
              </a:rPr>
              <a:t>يمكن له أن يغير أو يبدل فيه.</a:t>
            </a:r>
            <a:endParaRPr lang="en-US" sz="3500" dirty="0">
              <a:latin typeface="Simplified Arabic" pitchFamily="18" charset="-78"/>
              <a:cs typeface="Simplified Arabic" pitchFamily="18" charset="-78"/>
            </a:endParaRPr>
          </a:p>
          <a:p>
            <a:pPr algn="r" rtl="1">
              <a:buNone/>
            </a:pPr>
            <a:endParaRPr lang="en-US" sz="3500" dirty="0">
              <a:latin typeface="Simplified Arabic" pitchFamily="18" charset="-78"/>
              <a:cs typeface="Simplified Arabic" pitchFamily="18" charset="-78"/>
            </a:endParaRPr>
          </a:p>
          <a:p>
            <a:pPr algn="r" rtl="1">
              <a:buNone/>
            </a:pPr>
            <a:r>
              <a:rPr lang="ar-SA" sz="3500" b="1" dirty="0" smtClean="0">
                <a:latin typeface="Simplified Arabic" pitchFamily="18" charset="-78"/>
                <a:cs typeface="Simplified Arabic" pitchFamily="18" charset="-78"/>
              </a:rPr>
              <a:t>2) التوازن</a:t>
            </a:r>
            <a:r>
              <a:rPr lang="ar-SA" sz="3500" dirty="0">
                <a:latin typeface="Simplified Arabic" pitchFamily="18" charset="-78"/>
                <a:cs typeface="Simplified Arabic" pitchFamily="18" charset="-78"/>
              </a:rPr>
              <a:t>: يحدث عندما تتفاعل العوامل البيولوجية مع </a:t>
            </a:r>
            <a:r>
              <a:rPr lang="ar-SA" sz="3500" dirty="0" smtClean="0">
                <a:latin typeface="Simplified Arabic" pitchFamily="18" charset="-78"/>
                <a:cs typeface="Simplified Arabic" pitchFamily="18" charset="-78"/>
              </a:rPr>
              <a:t>البيئة</a:t>
            </a:r>
            <a:r>
              <a:rPr lang="en-US" sz="3500" dirty="0" smtClean="0">
                <a:latin typeface="Simplified Arabic" pitchFamily="18" charset="-78"/>
                <a:cs typeface="Simplified Arabic" pitchFamily="18" charset="-78"/>
              </a:rPr>
              <a:t>.</a:t>
            </a:r>
            <a:r>
              <a:rPr lang="ar-SA" sz="3500" dirty="0" smtClean="0">
                <a:latin typeface="Simplified Arabic" pitchFamily="18" charset="-78"/>
                <a:cs typeface="Simplified Arabic" pitchFamily="18" charset="-78"/>
              </a:rPr>
              <a:t> فكلما </a:t>
            </a:r>
            <a:r>
              <a:rPr lang="ar-SA" sz="3500" dirty="0">
                <a:latin typeface="Simplified Arabic" pitchFamily="18" charset="-78"/>
                <a:cs typeface="Simplified Arabic" pitchFamily="18" charset="-78"/>
              </a:rPr>
              <a:t>نمى الفرد جسدياٍ كانت قدرته على الحركة والتفاعل مع المحيط الذي حوله أفضل، ومع التجريب والفحص والملاحظة تتطور عملياتنا </a:t>
            </a:r>
            <a:r>
              <a:rPr lang="ar-SA" sz="3500" dirty="0" smtClean="0">
                <a:latin typeface="Simplified Arabic" pitchFamily="18" charset="-78"/>
                <a:cs typeface="Simplified Arabic" pitchFamily="18" charset="-78"/>
              </a:rPr>
              <a:t>العقلية، وان </a:t>
            </a:r>
            <a:r>
              <a:rPr lang="ar-SA" sz="3500" dirty="0">
                <a:latin typeface="Simplified Arabic" pitchFamily="18" charset="-78"/>
                <a:cs typeface="Simplified Arabic" pitchFamily="18" charset="-78"/>
              </a:rPr>
              <a:t>التغيرات الحقيقية في التفكير تحدث من خلال عملية التوازن التي تمثل نزعة الفرد لتحقيق التوازن</a:t>
            </a:r>
            <a:r>
              <a:rPr lang="ar-SA" sz="3500" dirty="0" smtClean="0">
                <a:latin typeface="Simplified Arabic" pitchFamily="18" charset="-78"/>
                <a:cs typeface="Simplified Arabic" pitchFamily="18" charset="-78"/>
              </a:rPr>
              <a:t>. </a:t>
            </a:r>
            <a:endParaRPr lang="en-US" sz="3500" dirty="0">
              <a:latin typeface="Simplified Arabic" pitchFamily="18" charset="-78"/>
              <a:cs typeface="Simplified Arabic" pitchFamily="18" charset="-78"/>
            </a:endParaRPr>
          </a:p>
          <a:p>
            <a:pPr algn="r" rtl="1">
              <a:buNone/>
            </a:pPr>
            <a:endParaRPr lang="ar-SA" sz="3500" b="1" dirty="0" smtClean="0">
              <a:latin typeface="Simplified Arabic" pitchFamily="18" charset="-78"/>
              <a:cs typeface="Simplified Arabic" pitchFamily="18" charset="-78"/>
            </a:endParaRPr>
          </a:p>
          <a:p>
            <a:pPr algn="r" rtl="1">
              <a:buNone/>
            </a:pPr>
            <a:r>
              <a:rPr lang="ar-SA" sz="3500" b="1" dirty="0" smtClean="0">
                <a:latin typeface="Simplified Arabic" pitchFamily="18" charset="-78"/>
                <a:cs typeface="Simplified Arabic" pitchFamily="18" charset="-78"/>
              </a:rPr>
              <a:t>3) الخبرات الاجتماعية</a:t>
            </a:r>
            <a:r>
              <a:rPr lang="ar-SA" sz="3500" dirty="0" smtClean="0">
                <a:latin typeface="Simplified Arabic" pitchFamily="18" charset="-78"/>
                <a:cs typeface="Simplified Arabic" pitchFamily="18" charset="-78"/>
              </a:rPr>
              <a:t>: </a:t>
            </a:r>
            <a:r>
              <a:rPr lang="ar-SA" sz="3500" dirty="0">
                <a:latin typeface="Simplified Arabic" pitchFamily="18" charset="-78"/>
                <a:cs typeface="Simplified Arabic" pitchFamily="18" charset="-78"/>
              </a:rPr>
              <a:t>يؤدي النضج إلى زيادة القدرة على التفاعل مما يؤدي إلى اكتساب الخبرات من </a:t>
            </a:r>
            <a:r>
              <a:rPr lang="ar-SA" sz="3500" dirty="0" smtClean="0">
                <a:latin typeface="Simplified Arabic" pitchFamily="18" charset="-78"/>
                <a:cs typeface="Simplified Arabic" pitchFamily="18" charset="-78"/>
              </a:rPr>
              <a:t>الآخرين، </a:t>
            </a:r>
            <a:r>
              <a:rPr lang="ar-SA" sz="3500" dirty="0">
                <a:latin typeface="Simplified Arabic" pitchFamily="18" charset="-78"/>
                <a:cs typeface="Simplified Arabic" pitchFamily="18" charset="-78"/>
              </a:rPr>
              <a:t>والاستفادة من سلوكياتهم، حيث أن الطفل يعمل على تبادل المعلومات مع الراشدين ويحاول أن يوائم سلوكه مع أنشطة الآخرين الذين يحتلون مكانة ًفي </a:t>
            </a:r>
            <a:r>
              <a:rPr lang="ar-SA" sz="3500" dirty="0" smtClean="0">
                <a:latin typeface="Simplified Arabic" pitchFamily="18" charset="-78"/>
                <a:cs typeface="Simplified Arabic" pitchFamily="18" charset="-78"/>
              </a:rPr>
              <a:t>حياته. </a:t>
            </a:r>
            <a:endParaRPr lang="en-US" sz="3500" dirty="0">
              <a:latin typeface="Simplified Arabic" pitchFamily="18" charset="-78"/>
              <a:cs typeface="Simplified Arabic" pitchFamily="18" charset="-78"/>
            </a:endParaRPr>
          </a:p>
          <a:p>
            <a:pPr algn="r" rtl="1">
              <a:buNone/>
            </a:pPr>
            <a:endParaRPr lang="ar-SA" b="1" dirty="0" smtClean="0"/>
          </a:p>
          <a:p>
            <a:pPr algn="r" rtl="1"/>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248400"/>
          </a:xfrm>
        </p:spPr>
        <p:txBody>
          <a:bodyPr>
            <a:noAutofit/>
          </a:bodyPr>
          <a:lstStyle/>
          <a:p>
            <a:pPr algn="r" rtl="1">
              <a:buNone/>
            </a:pPr>
            <a:r>
              <a:rPr lang="ar-SA" sz="2500" b="1" dirty="0">
                <a:latin typeface="Simplified Arabic" pitchFamily="18" charset="-78"/>
                <a:cs typeface="Simplified Arabic" pitchFamily="18" charset="-78"/>
              </a:rPr>
              <a:t>تعريف المرحلة المعرفية </a:t>
            </a:r>
            <a:r>
              <a:rPr lang="ar-SA" sz="2500" b="1" dirty="0" smtClean="0">
                <a:latin typeface="Simplified Arabic" pitchFamily="18" charset="-78"/>
                <a:cs typeface="Simplified Arabic" pitchFamily="18" charset="-78"/>
              </a:rPr>
              <a:t>(العقلية):</a:t>
            </a:r>
          </a:p>
          <a:p>
            <a:pPr algn="r" rtl="1">
              <a:buNone/>
            </a:pPr>
            <a:endParaRPr lang="ar-SA" sz="2500" b="1" dirty="0" smtClean="0">
              <a:latin typeface="Simplified Arabic" pitchFamily="18" charset="-78"/>
              <a:cs typeface="Simplified Arabic" pitchFamily="18" charset="-78"/>
            </a:endParaRPr>
          </a:p>
          <a:p>
            <a:pPr algn="r" rtl="1">
              <a:buFont typeface="Wingdings" pitchFamily="2" charset="2"/>
              <a:buChar char="§"/>
            </a:pPr>
            <a:r>
              <a:rPr lang="ar-SA" sz="2500" dirty="0" smtClean="0">
                <a:latin typeface="Simplified Arabic" pitchFamily="18" charset="-78"/>
                <a:cs typeface="Simplified Arabic" pitchFamily="18" charset="-78"/>
              </a:rPr>
              <a:t>يعني </a:t>
            </a:r>
            <a:r>
              <a:rPr lang="ar-SA" sz="2500" dirty="0">
                <a:latin typeface="Simplified Arabic" pitchFamily="18" charset="-78"/>
                <a:cs typeface="Simplified Arabic" pitchFamily="18" charset="-78"/>
              </a:rPr>
              <a:t>بياجيه من المرحلة المعرفية نمطا من التراكيب المعرفية والعمليات العقلية والمفاهيم التي تظهر لدى الأطفال في مرحلة </a:t>
            </a:r>
            <a:r>
              <a:rPr lang="ar-SA" sz="2500" dirty="0" smtClean="0">
                <a:latin typeface="Simplified Arabic" pitchFamily="18" charset="-78"/>
                <a:cs typeface="Simplified Arabic" pitchFamily="18" charset="-78"/>
              </a:rPr>
              <a:t>عمرية، والتي </a:t>
            </a:r>
            <a:r>
              <a:rPr lang="ar-SA" sz="2500" dirty="0">
                <a:latin typeface="Simplified Arabic" pitchFamily="18" charset="-78"/>
                <a:cs typeface="Simplified Arabic" pitchFamily="18" charset="-78"/>
              </a:rPr>
              <a:t>تختلف عنها لدى الأطفال في مرحلة عمرية </a:t>
            </a:r>
            <a:r>
              <a:rPr lang="ar-SA" sz="2500" dirty="0" smtClean="0">
                <a:latin typeface="Simplified Arabic" pitchFamily="18" charset="-78"/>
                <a:cs typeface="Simplified Arabic" pitchFamily="18" charset="-78"/>
              </a:rPr>
              <a:t>أخرى. ولابد </a:t>
            </a:r>
            <a:r>
              <a:rPr lang="ar-SA" sz="2500" dirty="0">
                <a:latin typeface="Simplified Arabic" pitchFamily="18" charset="-78"/>
                <a:cs typeface="Simplified Arabic" pitchFamily="18" charset="-78"/>
              </a:rPr>
              <a:t>من التتابع، إذ لا يمكن للطفل أن ينتقل إلى مرحلة دون أن يمر بالمرحلة السابقة لها. والتقدم الذي يحرزه عبر هذه المراحل يقرر قدرته على التكيف مع البيئة</a:t>
            </a:r>
            <a:r>
              <a:rPr lang="ar-SA" sz="2500" dirty="0" smtClean="0">
                <a:latin typeface="Simplified Arabic" pitchFamily="18" charset="-78"/>
                <a:cs typeface="Simplified Arabic" pitchFamily="18" charset="-78"/>
              </a:rPr>
              <a:t>.</a:t>
            </a:r>
          </a:p>
          <a:p>
            <a:pPr algn="r" rtl="1">
              <a:buNone/>
            </a:pPr>
            <a:endParaRPr lang="en-US" sz="2500" dirty="0">
              <a:latin typeface="Simplified Arabic" pitchFamily="18" charset="-78"/>
              <a:cs typeface="Simplified Arabic" pitchFamily="18" charset="-78"/>
            </a:endParaRPr>
          </a:p>
          <a:p>
            <a:pPr algn="r" rtl="1">
              <a:buNone/>
            </a:pPr>
            <a:r>
              <a:rPr lang="ar-SA" sz="2500" b="1" dirty="0">
                <a:latin typeface="Simplified Arabic" pitchFamily="18" charset="-78"/>
                <a:cs typeface="Simplified Arabic" pitchFamily="18" charset="-78"/>
              </a:rPr>
              <a:t>هناك أربع مراحل رئيسة من مراحل النمو المعرفي عند الأطفال :</a:t>
            </a:r>
            <a:endParaRPr lang="en-US" sz="2500" b="1" dirty="0">
              <a:latin typeface="Simplified Arabic" pitchFamily="18" charset="-78"/>
              <a:cs typeface="Simplified Arabic" pitchFamily="18" charset="-78"/>
            </a:endParaRPr>
          </a:p>
          <a:p>
            <a:pPr algn="r" rtl="1">
              <a:buNone/>
            </a:pPr>
            <a:endParaRPr lang="ar-SA" sz="2500" b="1" dirty="0" smtClean="0">
              <a:latin typeface="Simplified Arabic" pitchFamily="18" charset="-78"/>
              <a:cs typeface="Simplified Arabic" pitchFamily="18" charset="-78"/>
            </a:endParaRPr>
          </a:p>
          <a:p>
            <a:pPr algn="r" rtl="1">
              <a:buNone/>
            </a:pPr>
            <a:r>
              <a:rPr lang="ar-SA" sz="2800" dirty="0" smtClean="0"/>
              <a:t>1) المرحلة </a:t>
            </a:r>
            <a:r>
              <a:rPr lang="ar-SA" sz="2800" dirty="0"/>
              <a:t>الحسية </a:t>
            </a:r>
            <a:r>
              <a:rPr lang="ar-SA" sz="2800" dirty="0" smtClean="0"/>
              <a:t>الحركية. </a:t>
            </a:r>
            <a:endParaRPr lang="en-US" sz="2800" dirty="0"/>
          </a:p>
          <a:p>
            <a:pPr algn="r" rtl="1">
              <a:buNone/>
            </a:pPr>
            <a:r>
              <a:rPr lang="ar-SA" sz="2800" dirty="0" smtClean="0"/>
              <a:t>2) مرحلة </a:t>
            </a:r>
            <a:r>
              <a:rPr lang="ar-SA" sz="2800" dirty="0"/>
              <a:t>ما قبل الإجرائية أو ما قبل </a:t>
            </a:r>
            <a:r>
              <a:rPr lang="ar-SA" sz="2800" dirty="0" smtClean="0"/>
              <a:t>العمليات. </a:t>
            </a:r>
            <a:endParaRPr lang="en-US" sz="2800" dirty="0"/>
          </a:p>
          <a:p>
            <a:pPr algn="r" rtl="1">
              <a:buNone/>
            </a:pPr>
            <a:r>
              <a:rPr lang="ar-SA" sz="2800" dirty="0" smtClean="0"/>
              <a:t>3) مرحلة </a:t>
            </a:r>
            <a:r>
              <a:rPr lang="ar-SA" sz="2800" dirty="0"/>
              <a:t>العمليات المادية أو الفترة الإجرائية المحسوسة </a:t>
            </a:r>
            <a:r>
              <a:rPr lang="ar-SA" sz="2800" dirty="0" smtClean="0"/>
              <a:t>(العينية).  </a:t>
            </a:r>
            <a:endParaRPr lang="en-US" sz="2800" dirty="0"/>
          </a:p>
          <a:p>
            <a:pPr algn="r" rtl="1">
              <a:buNone/>
            </a:pPr>
            <a:r>
              <a:rPr lang="ar-SA" sz="2800" dirty="0" smtClean="0"/>
              <a:t>4) المرحلة </a:t>
            </a:r>
            <a:r>
              <a:rPr lang="ar-SA" sz="2800" dirty="0"/>
              <a:t>المجردة أو الفترة الإجرائية </a:t>
            </a:r>
            <a:r>
              <a:rPr lang="ar-SA" sz="2800" dirty="0" smtClean="0"/>
              <a:t>الصورية. </a:t>
            </a:r>
            <a:endParaRPr lang="en-US" sz="25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92162"/>
          </a:xfrm>
        </p:spPr>
        <p:txBody>
          <a:bodyPr>
            <a:noAutofit/>
          </a:bodyPr>
          <a:lstStyle/>
          <a:p>
            <a:r>
              <a:rPr lang="ar-SA" sz="3600" b="1" dirty="0" smtClean="0"/>
              <a:t>1) المرحلة الحسية الحركية (0 -2 سنة)</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228600" y="1295400"/>
            <a:ext cx="8458200" cy="5257800"/>
          </a:xfrm>
        </p:spPr>
        <p:txBody>
          <a:bodyPr>
            <a:normAutofit fontScale="85000" lnSpcReduction="10000"/>
          </a:bodyPr>
          <a:lstStyle/>
          <a:p>
            <a:pPr algn="r" rtl="1">
              <a:buFont typeface="Wingdings" pitchFamily="2" charset="2"/>
              <a:buChar char="§"/>
            </a:pPr>
            <a:r>
              <a:rPr lang="ar-SA" sz="3300" dirty="0">
                <a:latin typeface="Simplified Arabic" pitchFamily="18" charset="-78"/>
                <a:cs typeface="Simplified Arabic" pitchFamily="18" charset="-78"/>
              </a:rPr>
              <a:t>وتمتد هذه المرحلة من الولادة وحتى نهاية السنة </a:t>
            </a:r>
            <a:r>
              <a:rPr lang="ar-SA" sz="3300" dirty="0" smtClean="0">
                <a:latin typeface="Simplified Arabic" pitchFamily="18" charset="-78"/>
                <a:cs typeface="Simplified Arabic" pitchFamily="18" charset="-78"/>
              </a:rPr>
              <a:t>الثانية </a:t>
            </a:r>
            <a:r>
              <a:rPr lang="ar-SA" sz="3300" dirty="0">
                <a:latin typeface="Simplified Arabic" pitchFamily="18" charset="-78"/>
                <a:cs typeface="Simplified Arabic" pitchFamily="18" charset="-78"/>
              </a:rPr>
              <a:t>تقريبا </a:t>
            </a:r>
            <a:r>
              <a:rPr lang="ar-SA" sz="3300" dirty="0" smtClean="0">
                <a:latin typeface="Simplified Arabic" pitchFamily="18" charset="-78"/>
                <a:cs typeface="Simplified Arabic" pitchFamily="18" charset="-78"/>
              </a:rPr>
              <a:t>وتمثل </a:t>
            </a:r>
            <a:r>
              <a:rPr lang="ar-SA" sz="3300" dirty="0">
                <a:latin typeface="Simplified Arabic" pitchFamily="18" charset="-78"/>
                <a:cs typeface="Simplified Arabic" pitchFamily="18" charset="-78"/>
              </a:rPr>
              <a:t>الصورة المبكرة للنشاط العقلي للطفل الرضيع ويحدث التعلم بشكل رئيس في هذه الفترة </a:t>
            </a:r>
            <a:r>
              <a:rPr lang="ar-SA" sz="3300" dirty="0" smtClean="0">
                <a:latin typeface="Simplified Arabic" pitchFamily="18" charset="-78"/>
                <a:cs typeface="Simplified Arabic" pitchFamily="18" charset="-78"/>
              </a:rPr>
              <a:t>عبر الإحساسات </a:t>
            </a:r>
            <a:r>
              <a:rPr lang="ar-SA" sz="3300" dirty="0">
                <a:latin typeface="Simplified Arabic" pitchFamily="18" charset="-78"/>
                <a:cs typeface="Simplified Arabic" pitchFamily="18" charset="-78"/>
              </a:rPr>
              <a:t>والمعالجات </a:t>
            </a:r>
            <a:r>
              <a:rPr lang="ar-SA" sz="3300" dirty="0" smtClean="0">
                <a:latin typeface="Simplified Arabic" pitchFamily="18" charset="-78"/>
                <a:cs typeface="Simplified Arabic" pitchFamily="18" charset="-78"/>
              </a:rPr>
              <a:t>اليدوية، </a:t>
            </a:r>
            <a:r>
              <a:rPr lang="ar-SA" sz="3300" dirty="0">
                <a:latin typeface="Simplified Arabic" pitchFamily="18" charset="-78"/>
                <a:cs typeface="Simplified Arabic" pitchFamily="18" charset="-78"/>
              </a:rPr>
              <a:t>وهي عبارة عن أفعال انعكاسية فطرية لا إرادية كظاهرة </a:t>
            </a:r>
            <a:r>
              <a:rPr lang="ar-SA" sz="3300" dirty="0" smtClean="0">
                <a:latin typeface="Simplified Arabic" pitchFamily="18" charset="-78"/>
                <a:cs typeface="Simplified Arabic" pitchFamily="18" charset="-78"/>
              </a:rPr>
              <a:t>المص، </a:t>
            </a:r>
            <a:r>
              <a:rPr lang="ar-SA" sz="3300" dirty="0">
                <a:latin typeface="Simplified Arabic" pitchFamily="18" charset="-78"/>
                <a:cs typeface="Simplified Arabic" pitchFamily="18" charset="-78"/>
              </a:rPr>
              <a:t>ثم تتحول تدريجيا إلى السلوك الإرادي</a:t>
            </a:r>
            <a:r>
              <a:rPr lang="ar-SA" sz="3300" dirty="0" smtClean="0">
                <a:latin typeface="Simplified Arabic" pitchFamily="18" charset="-78"/>
                <a:cs typeface="Simplified Arabic" pitchFamily="18" charset="-78"/>
              </a:rPr>
              <a:t>.</a:t>
            </a:r>
          </a:p>
          <a:p>
            <a:pPr algn="r" rtl="1">
              <a:buNone/>
            </a:pPr>
            <a:endParaRPr lang="en-US" sz="3300" dirty="0">
              <a:latin typeface="Simplified Arabic" pitchFamily="18" charset="-78"/>
              <a:cs typeface="Simplified Arabic" pitchFamily="18" charset="-78"/>
            </a:endParaRPr>
          </a:p>
          <a:p>
            <a:pPr algn="r" rtl="1">
              <a:buFont typeface="Wingdings" pitchFamily="2" charset="2"/>
              <a:buChar char="§"/>
            </a:pPr>
            <a:r>
              <a:rPr lang="ar-SA" sz="3300" dirty="0">
                <a:latin typeface="Simplified Arabic" pitchFamily="18" charset="-78"/>
                <a:cs typeface="Simplified Arabic" pitchFamily="18" charset="-78"/>
              </a:rPr>
              <a:t>ويغدو الطفل قادرا على التحرك نحو هدف معين </a:t>
            </a:r>
            <a:r>
              <a:rPr lang="ar-SA" sz="3300" dirty="0" smtClean="0">
                <a:latin typeface="Simplified Arabic" pitchFamily="18" charset="-78"/>
                <a:cs typeface="Simplified Arabic" pitchFamily="18" charset="-78"/>
              </a:rPr>
              <a:t>والإمساك </a:t>
            </a:r>
            <a:r>
              <a:rPr lang="ar-SA" sz="3300" dirty="0">
                <a:latin typeface="Simplified Arabic" pitchFamily="18" charset="-78"/>
                <a:cs typeface="Simplified Arabic" pitchFamily="18" charset="-78"/>
              </a:rPr>
              <a:t>بالأشياء أو تقليد الأصوات والحركات وذلك من خلال تحسن قدرته على تنسيق حواسه المختلفة حيث يحدث نوع من التآزر البصري السمعي البصري اللمسي إذ يتعلم الطفل تدريجيا الإمساك بالأشياء التي </a:t>
            </a:r>
            <a:r>
              <a:rPr lang="ar-SA" sz="3300" dirty="0" smtClean="0">
                <a:latin typeface="Simplified Arabic" pitchFamily="18" charset="-78"/>
                <a:cs typeface="Simplified Arabic" pitchFamily="18" charset="-78"/>
              </a:rPr>
              <a:t>يراها، والنظر </a:t>
            </a:r>
            <a:r>
              <a:rPr lang="ar-SA" sz="3300" dirty="0">
                <a:latin typeface="Simplified Arabic" pitchFamily="18" charset="-78"/>
                <a:cs typeface="Simplified Arabic" pitchFamily="18" charset="-78"/>
              </a:rPr>
              <a:t>إلى مصادر الأصوات التي يسمعها ويغدو في نهاية هذه المرحلة قادرا على انجاز التناسق الحسي الحركي على نحو </a:t>
            </a:r>
            <a:r>
              <a:rPr lang="ar-SA" sz="3300" dirty="0" smtClean="0">
                <a:latin typeface="Simplified Arabic" pitchFamily="18" charset="-78"/>
                <a:cs typeface="Simplified Arabic" pitchFamily="18" charset="-78"/>
              </a:rPr>
              <a:t>جيد، </a:t>
            </a:r>
            <a:r>
              <a:rPr lang="ar-SA" sz="3300" dirty="0">
                <a:latin typeface="Simplified Arabic" pitchFamily="18" charset="-78"/>
                <a:cs typeface="Simplified Arabic" pitchFamily="18" charset="-78"/>
              </a:rPr>
              <a:t>الأمر الذي يمكنه من أداء الحركات الجسمية بسهولة ودقة نسبيتين.</a:t>
            </a:r>
            <a:endParaRPr lang="en-US" sz="3300" dirty="0">
              <a:latin typeface="Simplified Arabic" pitchFamily="18" charset="-78"/>
              <a:cs typeface="Simplified Arabic" pitchFamily="18" charset="-78"/>
            </a:endParaRPr>
          </a:p>
          <a:p>
            <a:pPr algn="r" rtl="1">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6248400"/>
          </a:xfrm>
        </p:spPr>
        <p:txBody>
          <a:bodyPr>
            <a:normAutofit/>
          </a:bodyPr>
          <a:lstStyle/>
          <a:p>
            <a:pPr algn="r" rtl="1">
              <a:buFont typeface="Wingdings" pitchFamily="2" charset="2"/>
              <a:buChar char="§"/>
            </a:pPr>
            <a:r>
              <a:rPr lang="ar-SA" sz="2800" dirty="0">
                <a:latin typeface="Simplified Arabic" pitchFamily="18" charset="-78"/>
                <a:cs typeface="Simplified Arabic" pitchFamily="18" charset="-78"/>
              </a:rPr>
              <a:t>ويتعلم الطفل في هذه المرحلة تمييز المثيرات ويكتسب في نهايتها تقريبا فكرة ثبات أو (</a:t>
            </a:r>
            <a:r>
              <a:rPr lang="ar-SA" sz="2800" dirty="0" smtClean="0">
                <a:latin typeface="Simplified Arabic" pitchFamily="18" charset="-78"/>
                <a:cs typeface="Simplified Arabic" pitchFamily="18" charset="-78"/>
              </a:rPr>
              <a:t>بقاء) </a:t>
            </a:r>
            <a:r>
              <a:rPr lang="ar-SA" sz="2800" dirty="0">
                <a:latin typeface="Simplified Arabic" pitchFamily="18" charset="-78"/>
                <a:cs typeface="Simplified Arabic" pitchFamily="18" charset="-78"/>
              </a:rPr>
              <a:t>الأشياء إذ لم يعد وجود الأشياء مرتبطا بإدراكه الحسي لها فالأشياء موجودة ولو لم يدركها حسيا ويتضح نمو المخطط بقاء الأشياء من خلال بحث الطفل عن الأشياء غير الموجودة في مجاله </a:t>
            </a:r>
            <a:r>
              <a:rPr lang="ar-SA" sz="2800" dirty="0" smtClean="0">
                <a:latin typeface="Simplified Arabic" pitchFamily="18" charset="-78"/>
                <a:cs typeface="Simplified Arabic" pitchFamily="18" charset="-78"/>
              </a:rPr>
              <a:t>البصري.</a:t>
            </a:r>
          </a:p>
          <a:p>
            <a:pPr algn="r" rtl="1">
              <a:buFont typeface="Wingdings" pitchFamily="2" charset="2"/>
              <a:buChar char="§"/>
            </a:pPr>
            <a:endParaRPr lang="en-US" sz="2800" dirty="0">
              <a:latin typeface="Simplified Arabic" pitchFamily="18" charset="-78"/>
              <a:cs typeface="Simplified Arabic" pitchFamily="18" charset="-78"/>
            </a:endParaRPr>
          </a:p>
          <a:p>
            <a:pPr algn="r" rtl="1">
              <a:buFont typeface="Wingdings" pitchFamily="2" charset="2"/>
              <a:buChar char="§"/>
            </a:pPr>
            <a:r>
              <a:rPr lang="ar-SA" sz="2800" dirty="0">
                <a:latin typeface="Simplified Arabic" pitchFamily="18" charset="-78"/>
                <a:cs typeface="Simplified Arabic" pitchFamily="18" charset="-78"/>
              </a:rPr>
              <a:t>ويبدأ الطفل في نهاية هذه المرحلة اكتساب اللغة ويصبح قادرا على بعض النشاطات أو الأنماط السلوكية التي تمكنه من الوصول إلى بعض </a:t>
            </a:r>
            <a:r>
              <a:rPr lang="ar-SA" sz="2800" dirty="0" smtClean="0">
                <a:latin typeface="Simplified Arabic" pitchFamily="18" charset="-78"/>
                <a:cs typeface="Simplified Arabic" pitchFamily="18" charset="-78"/>
              </a:rPr>
              <a:t>الأهداف، </a:t>
            </a:r>
            <a:r>
              <a:rPr lang="ar-SA" sz="2800" dirty="0">
                <a:latin typeface="Simplified Arabic" pitchFamily="18" charset="-78"/>
                <a:cs typeface="Simplified Arabic" pitchFamily="18" charset="-78"/>
              </a:rPr>
              <a:t>مما يشير إلى انه اكتسب معرفة وجود بعض النظم للبيئة التي يعيش فيها إلا أن تفكيره مازال محدودا على نحو أولي للخبرات الحسية </a:t>
            </a:r>
            <a:r>
              <a:rPr lang="ar-SA" sz="2800" dirty="0" smtClean="0">
                <a:latin typeface="Simplified Arabic" pitchFamily="18" charset="-78"/>
                <a:cs typeface="Simplified Arabic" pitchFamily="18" charset="-78"/>
              </a:rPr>
              <a:t>المباشرة، والأفعال </a:t>
            </a:r>
            <a:r>
              <a:rPr lang="ar-SA" sz="2800" dirty="0">
                <a:latin typeface="Simplified Arabic" pitchFamily="18" charset="-78"/>
                <a:cs typeface="Simplified Arabic" pitchFamily="18" charset="-78"/>
              </a:rPr>
              <a:t>الحركية المرتبطة </a:t>
            </a:r>
            <a:r>
              <a:rPr lang="ar-SA" sz="2800" dirty="0" smtClean="0">
                <a:latin typeface="Simplified Arabic" pitchFamily="18" charset="-78"/>
                <a:cs typeface="Simplified Arabic" pitchFamily="18" charset="-78"/>
              </a:rPr>
              <a:t>بها، </a:t>
            </a:r>
            <a:r>
              <a:rPr lang="ar-SA" sz="2800" dirty="0">
                <a:latin typeface="Simplified Arabic" pitchFamily="18" charset="-78"/>
                <a:cs typeface="Simplified Arabic" pitchFamily="18" charset="-78"/>
              </a:rPr>
              <a:t>فهو لا يتمثل أهدافه عن طريق تصورات أو تخيلات </a:t>
            </a:r>
            <a:r>
              <a:rPr lang="ar-SA" sz="2800" dirty="0" smtClean="0">
                <a:latin typeface="Simplified Arabic" pitchFamily="18" charset="-78"/>
                <a:cs typeface="Simplified Arabic" pitchFamily="18" charset="-78"/>
              </a:rPr>
              <a:t>داخلية، </a:t>
            </a:r>
            <a:r>
              <a:rPr lang="ar-SA" sz="2800" dirty="0">
                <a:latin typeface="Simplified Arabic" pitchFamily="18" charset="-78"/>
                <a:cs typeface="Simplified Arabic" pitchFamily="18" charset="-78"/>
              </a:rPr>
              <a:t>بل عن طريق الأفعال </a:t>
            </a:r>
            <a:r>
              <a:rPr lang="ar-SA" sz="2800" dirty="0" smtClean="0">
                <a:latin typeface="Simplified Arabic" pitchFamily="18" charset="-78"/>
                <a:cs typeface="Simplified Arabic" pitchFamily="18" charset="-78"/>
              </a:rPr>
              <a:t>والأنماط </a:t>
            </a:r>
            <a:r>
              <a:rPr lang="ar-SA" sz="2800" dirty="0">
                <a:latin typeface="Simplified Arabic" pitchFamily="18" charset="-78"/>
                <a:cs typeface="Simplified Arabic" pitchFamily="18" charset="-78"/>
              </a:rPr>
              <a:t>السلوكية الظاهرة التي يستطيع </a:t>
            </a:r>
            <a:r>
              <a:rPr lang="ar-SA" sz="2800" dirty="0" smtClean="0">
                <a:latin typeface="Simplified Arabic" pitchFamily="18" charset="-78"/>
                <a:cs typeface="Simplified Arabic" pitchFamily="18" charset="-78"/>
              </a:rPr>
              <a:t>أداءها.</a:t>
            </a:r>
            <a:endParaRPr lang="en-US" sz="2800" dirty="0">
              <a:latin typeface="Simplified Arabic" pitchFamily="18" charset="-78"/>
              <a:cs typeface="Simplified Arabic" pitchFamily="18" charset="-78"/>
            </a:endParaRPr>
          </a:p>
          <a:p>
            <a:pPr algn="r"/>
            <a:endParaRPr lang="en-US" sz="28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Autofit/>
          </a:bodyPr>
          <a:lstStyle/>
          <a:p>
            <a:r>
              <a:rPr lang="ar-SA" sz="2800" b="1" dirty="0" smtClean="0">
                <a:latin typeface="Simplified Arabic" pitchFamily="18" charset="-78"/>
                <a:cs typeface="Simplified Arabic" pitchFamily="18" charset="-78"/>
              </a:rPr>
              <a:t>2) مرحلة ما قبل الإجرائية أو ما قبل العمليات (3 -7 سنوات) </a:t>
            </a:r>
            <a:r>
              <a:rPr lang="en-US" sz="3600" b="1" dirty="0" smtClean="0">
                <a:latin typeface="Simplified Arabic" pitchFamily="18" charset="-78"/>
                <a:cs typeface="Simplified Arabic" pitchFamily="18" charset="-78"/>
              </a:rPr>
              <a:t/>
            </a:r>
            <a:br>
              <a:rPr lang="en-US" sz="3600" b="1" dirty="0" smtClean="0">
                <a:latin typeface="Simplified Arabic" pitchFamily="18" charset="-78"/>
                <a:cs typeface="Simplified Arabic" pitchFamily="18" charset="-78"/>
              </a:rPr>
            </a:b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152400" y="1447800"/>
            <a:ext cx="8534400" cy="5181600"/>
          </a:xfrm>
        </p:spPr>
        <p:txBody>
          <a:bodyPr>
            <a:normAutofit/>
          </a:bodyPr>
          <a:lstStyle/>
          <a:p>
            <a:pPr algn="r" rtl="1">
              <a:buFont typeface="Wingdings" pitchFamily="2" charset="2"/>
              <a:buChar char="§"/>
            </a:pPr>
            <a:r>
              <a:rPr lang="ar-SA" sz="2800" dirty="0">
                <a:latin typeface="Simplified Arabic" pitchFamily="18" charset="-78"/>
                <a:cs typeface="Simplified Arabic" pitchFamily="18" charset="-78"/>
              </a:rPr>
              <a:t>وتمتد من السنة الثانية وحتى السابعة ولها مسميات مختلفة (مرحلة ما قبل المفاهيم ومرحلة التفكير التصوري)، وفيها لا يزال الطفل غير قادر على التحكم في العمليات العقلية واستعمالها بطريقة منظمة وكلية, ولكنه في طريقة إليها</a:t>
            </a:r>
            <a:r>
              <a:rPr lang="ar-SA" sz="2800" dirty="0" smtClean="0">
                <a:latin typeface="Simplified Arabic" pitchFamily="18" charset="-78"/>
                <a:cs typeface="Simplified Arabic" pitchFamily="18" charset="-78"/>
              </a:rPr>
              <a:t>. </a:t>
            </a:r>
          </a:p>
          <a:p>
            <a:pPr algn="r" rtl="1">
              <a:buNone/>
            </a:pPr>
            <a:endParaRPr lang="ar-SA" sz="2800" dirty="0" smtClean="0">
              <a:latin typeface="Simplified Arabic" pitchFamily="18" charset="-78"/>
              <a:cs typeface="Simplified Arabic" pitchFamily="18" charset="-78"/>
            </a:endParaRPr>
          </a:p>
          <a:p>
            <a:pPr algn="r" rtl="1">
              <a:buFont typeface="Wingdings" pitchFamily="2" charset="2"/>
              <a:buChar char="§"/>
            </a:pPr>
            <a:r>
              <a:rPr lang="ar-SA" sz="2800" dirty="0" smtClean="0">
                <a:latin typeface="Simplified Arabic" pitchFamily="18" charset="-78"/>
                <a:cs typeface="Simplified Arabic" pitchFamily="18" charset="-78"/>
              </a:rPr>
              <a:t>وفي </a:t>
            </a:r>
            <a:r>
              <a:rPr lang="ar-SA" sz="2800" dirty="0">
                <a:latin typeface="Simplified Arabic" pitchFamily="18" charset="-78"/>
                <a:cs typeface="Simplified Arabic" pitchFamily="18" charset="-78"/>
              </a:rPr>
              <a:t>هذه المرحلة يزداد النمو اللغوي ويتسع استخدام الرموز </a:t>
            </a:r>
            <a:r>
              <a:rPr lang="ar-SA" sz="2800" dirty="0" smtClean="0">
                <a:latin typeface="Simplified Arabic" pitchFamily="18" charset="-78"/>
                <a:cs typeface="Simplified Arabic" pitchFamily="18" charset="-78"/>
              </a:rPr>
              <a:t>اللغوية، </a:t>
            </a:r>
            <a:r>
              <a:rPr lang="ar-SA" sz="2800" dirty="0">
                <a:latin typeface="Simplified Arabic" pitchFamily="18" charset="-78"/>
                <a:cs typeface="Simplified Arabic" pitchFamily="18" charset="-78"/>
              </a:rPr>
              <a:t>ويتمكن الفرد من أن يتمثل الموضوعات عن طريق الخيالات </a:t>
            </a:r>
            <a:r>
              <a:rPr lang="ar-SA" sz="2800" dirty="0" smtClean="0">
                <a:latin typeface="Simplified Arabic" pitchFamily="18" charset="-78"/>
                <a:cs typeface="Simplified Arabic" pitchFamily="18" charset="-78"/>
              </a:rPr>
              <a:t>والكلمات. ولا </a:t>
            </a:r>
            <a:r>
              <a:rPr lang="ar-SA" sz="2800" dirty="0">
                <a:latin typeface="Simplified Arabic" pitchFamily="18" charset="-78"/>
                <a:cs typeface="Simplified Arabic" pitchFamily="18" charset="-78"/>
              </a:rPr>
              <a:t>يزال الطفل متمركزا حول ذاته فيرى العالم من وجهة </a:t>
            </a:r>
            <a:r>
              <a:rPr lang="ar-SA" sz="2800" dirty="0" smtClean="0">
                <a:latin typeface="Simplified Arabic" pitchFamily="18" charset="-78"/>
                <a:cs typeface="Simplified Arabic" pitchFamily="18" charset="-78"/>
              </a:rPr>
              <a:t>نظره، ولا </a:t>
            </a:r>
            <a:r>
              <a:rPr lang="ar-SA" sz="2800" dirty="0">
                <a:latin typeface="Simplified Arabic" pitchFamily="18" charset="-78"/>
                <a:cs typeface="Simplified Arabic" pitchFamily="18" charset="-78"/>
              </a:rPr>
              <a:t>يستطيع </a:t>
            </a:r>
            <a:r>
              <a:rPr lang="ar-SA" sz="2800" dirty="0" smtClean="0">
                <a:latin typeface="Simplified Arabic" pitchFamily="18" charset="-78"/>
                <a:cs typeface="Simplified Arabic" pitchFamily="18" charset="-78"/>
              </a:rPr>
              <a:t>تصور </a:t>
            </a:r>
            <a:r>
              <a:rPr lang="ar-SA" sz="2800" dirty="0">
                <a:latin typeface="Simplified Arabic" pitchFamily="18" charset="-78"/>
                <a:cs typeface="Simplified Arabic" pitchFamily="18" charset="-78"/>
              </a:rPr>
              <a:t>وجهة نظر الآخرين، ويصنف الموضوعات بناء على بعد واحد. وفي نهاية المرحلة يبدأ باستخدام العدد وينمي مفاهيم الحفظ. </a:t>
            </a:r>
            <a:endParaRPr lang="en-US" sz="2800" dirty="0">
              <a:latin typeface="Simplified Arabic" pitchFamily="18" charset="-78"/>
              <a:cs typeface="Simplified Arabic" pitchFamily="18" charset="-78"/>
            </a:endParaRPr>
          </a:p>
          <a:p>
            <a:pPr algn="r" rtl="1">
              <a:buNone/>
            </a:pPr>
            <a:endParaRPr lang="en-US" sz="28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ar-SA" b="1" dirty="0" smtClean="0"/>
              <a:t>النمو هي:</a:t>
            </a:r>
          </a:p>
          <a:p>
            <a:pPr algn="r" rtl="1"/>
            <a:r>
              <a:rPr lang="ar-SA" dirty="0" smtClean="0"/>
              <a:t>تغيرات تحدث على أعضاء و أنسجة الجسم.</a:t>
            </a:r>
          </a:p>
          <a:p>
            <a:pPr algn="r" rtl="1"/>
            <a:r>
              <a:rPr lang="ar-SA" dirty="0" smtClean="0"/>
              <a:t> عملية متتابعة في التغيرات الوظيفية والتكوينية، أي تغير كمي في الحجم والوزن و الطول.</a:t>
            </a:r>
          </a:p>
          <a:p>
            <a:pPr algn="r" rtl="1"/>
            <a:r>
              <a:rPr lang="ar-SA" dirty="0" smtClean="0"/>
              <a:t>النمو مستمر لفترة معينة</a:t>
            </a:r>
          </a:p>
          <a:p>
            <a:pPr algn="r" rtl="1"/>
            <a:r>
              <a:rPr lang="ar-SA" dirty="0" smtClean="0"/>
              <a:t>زيادة في عدد الخلايا، الغدد،...</a:t>
            </a:r>
          </a:p>
          <a:p>
            <a:pPr algn="r" rtl="1"/>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921746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2.gstatic.com/images?q=tbn:ANd9GcS-jK9nX7Z5AmWz0c99rFVt6qp1-pfXdT55zSA6IFvJJkw1oVtO"/>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763000" cy="868362"/>
          </a:xfrm>
        </p:spPr>
        <p:txBody>
          <a:bodyPr>
            <a:noAutofit/>
          </a:bodyPr>
          <a:lstStyle/>
          <a:p>
            <a:r>
              <a:rPr lang="ar-SA" sz="3000" b="1" dirty="0" smtClean="0"/>
              <a:t>3) مرحلة العمليات المادية أو الفترة الإجرائية المحسوسة (العينية) (7-12 سنة) </a:t>
            </a:r>
            <a:r>
              <a:rPr lang="en-US" sz="3000" b="1" dirty="0" smtClean="0"/>
              <a:t/>
            </a:r>
            <a:br>
              <a:rPr lang="en-US" sz="3000" b="1" dirty="0" smtClean="0"/>
            </a:br>
            <a:endParaRPr lang="en-US" sz="3000" b="1" dirty="0"/>
          </a:p>
        </p:txBody>
      </p:sp>
      <p:sp>
        <p:nvSpPr>
          <p:cNvPr id="3" name="Content Placeholder 2"/>
          <p:cNvSpPr>
            <a:spLocks noGrp="1"/>
          </p:cNvSpPr>
          <p:nvPr>
            <p:ph idx="1"/>
          </p:nvPr>
        </p:nvSpPr>
        <p:spPr>
          <a:xfrm>
            <a:off x="228600" y="1295400"/>
            <a:ext cx="8458200" cy="5334000"/>
          </a:xfrm>
        </p:spPr>
        <p:txBody>
          <a:bodyPr>
            <a:noAutofit/>
          </a:bodyPr>
          <a:lstStyle/>
          <a:p>
            <a:pPr algn="r" rtl="1">
              <a:buFont typeface="Wingdings" pitchFamily="2" charset="2"/>
              <a:buChar char="§"/>
            </a:pPr>
            <a:r>
              <a:rPr lang="ar-SA" sz="2200" dirty="0" smtClean="0">
                <a:latin typeface="Simplified Arabic" pitchFamily="18" charset="-78"/>
                <a:cs typeface="Simplified Arabic" pitchFamily="18" charset="-78"/>
              </a:rPr>
              <a:t>وتمتد هذه المرحلة من سبع سنوات وحتى إحدى عشر سنة. حيث يستطيع الطفل في هذه المرحلة ممارسة العمليات التي تدل على حدوث التفكير المنطقي أي القدرة على التفكير المنظم إلا أنه مرتبط على نحو وثيق بالموضوعات والأفعال المادية والمحسوسة والملموسة.</a:t>
            </a:r>
          </a:p>
          <a:p>
            <a:pPr algn="r" rtl="1">
              <a:buNone/>
            </a:pPr>
            <a:endParaRPr lang="en-US" sz="2200" dirty="0" smtClean="0">
              <a:latin typeface="Simplified Arabic" pitchFamily="18" charset="-78"/>
              <a:cs typeface="Simplified Arabic" pitchFamily="18" charset="-78"/>
            </a:endParaRPr>
          </a:p>
          <a:p>
            <a:pPr algn="r" rtl="1">
              <a:buNone/>
            </a:pPr>
            <a:r>
              <a:rPr lang="ar-SA" sz="2200" b="1" dirty="0" smtClean="0">
                <a:latin typeface="Simplified Arabic" pitchFamily="18" charset="-78"/>
                <a:cs typeface="Simplified Arabic" pitchFamily="18" charset="-78"/>
              </a:rPr>
              <a:t>واهم ما تتميز به هذه المرحلة: </a:t>
            </a:r>
          </a:p>
          <a:p>
            <a:pPr algn="r" rtl="1">
              <a:buNone/>
            </a:pPr>
            <a:endParaRPr lang="en-US" sz="2200" b="1" dirty="0" smtClean="0">
              <a:latin typeface="Simplified Arabic" pitchFamily="18" charset="-78"/>
              <a:cs typeface="Simplified Arabic" pitchFamily="18" charset="-78"/>
            </a:endParaRPr>
          </a:p>
          <a:p>
            <a:pPr lvl="0" algn="r" rtl="1">
              <a:buFont typeface="Wingdings" pitchFamily="2" charset="2"/>
              <a:buChar char="§"/>
            </a:pPr>
            <a:r>
              <a:rPr lang="ar-SA" sz="2200" dirty="0" smtClean="0">
                <a:latin typeface="Simplified Arabic" pitchFamily="18" charset="-78"/>
                <a:cs typeface="Simplified Arabic" pitchFamily="18" charset="-78"/>
              </a:rPr>
              <a:t>الانتقال من اللغة المتمركزة حول الذات إلى لغة ذات الطابع الاجتماعي .</a:t>
            </a:r>
            <a:endParaRPr lang="en-US" sz="2200" dirty="0" smtClean="0">
              <a:latin typeface="Simplified Arabic" pitchFamily="18" charset="-78"/>
              <a:cs typeface="Simplified Arabic" pitchFamily="18" charset="-78"/>
            </a:endParaRPr>
          </a:p>
          <a:p>
            <a:pPr lvl="0" algn="r" rtl="1">
              <a:buFont typeface="Wingdings" pitchFamily="2" charset="2"/>
              <a:buChar char="§"/>
            </a:pPr>
            <a:r>
              <a:rPr lang="ar-SA" sz="2200" dirty="0" smtClean="0">
                <a:latin typeface="Simplified Arabic" pitchFamily="18" charset="-78"/>
                <a:cs typeface="Simplified Arabic" pitchFamily="18" charset="-78"/>
              </a:rPr>
              <a:t>يحدث التفكير المنطقي عبر استخدام الأشياء والموضوعات المادية الملموسة.</a:t>
            </a:r>
            <a:endParaRPr lang="en-US" sz="2200" dirty="0" smtClean="0">
              <a:latin typeface="Simplified Arabic" pitchFamily="18" charset="-78"/>
              <a:cs typeface="Simplified Arabic" pitchFamily="18" charset="-78"/>
            </a:endParaRPr>
          </a:p>
          <a:p>
            <a:pPr lvl="0" algn="r" rtl="1">
              <a:buFont typeface="Wingdings" pitchFamily="2" charset="2"/>
              <a:buChar char="§"/>
            </a:pPr>
            <a:r>
              <a:rPr lang="ar-SA" sz="2200" dirty="0" smtClean="0">
                <a:latin typeface="Simplified Arabic" pitchFamily="18" charset="-78"/>
                <a:cs typeface="Simplified Arabic" pitchFamily="18" charset="-78"/>
              </a:rPr>
              <a:t>يتطور مفهوم الاحتفاظ، فالعناصر تحتفظ بخصائصها بالرغم من تغير شكلها(الماء).</a:t>
            </a:r>
            <a:endParaRPr lang="en-US" sz="2200" dirty="0" smtClean="0">
              <a:latin typeface="Simplified Arabic" pitchFamily="18" charset="-78"/>
              <a:cs typeface="Simplified Arabic" pitchFamily="18" charset="-78"/>
            </a:endParaRPr>
          </a:p>
          <a:p>
            <a:pPr lvl="0" algn="r" rtl="1">
              <a:buFont typeface="Wingdings" pitchFamily="2" charset="2"/>
              <a:buChar char="§"/>
            </a:pPr>
            <a:r>
              <a:rPr lang="ar-SA" sz="2200" dirty="0" smtClean="0">
                <a:latin typeface="Simplified Arabic" pitchFamily="18" charset="-78"/>
                <a:cs typeface="Simplified Arabic" pitchFamily="18" charset="-78"/>
              </a:rPr>
              <a:t>يفهم مفردات العلاقة (أ أطول من ب)</a:t>
            </a:r>
            <a:endParaRPr lang="en-US" sz="2200" dirty="0" smtClean="0">
              <a:latin typeface="Simplified Arabic" pitchFamily="18" charset="-78"/>
              <a:cs typeface="Simplified Arabic" pitchFamily="18" charset="-78"/>
            </a:endParaRPr>
          </a:p>
          <a:p>
            <a:pPr lvl="0" algn="r" rtl="1">
              <a:buFont typeface="Wingdings" pitchFamily="2" charset="2"/>
              <a:buChar char="§"/>
            </a:pPr>
            <a:r>
              <a:rPr lang="ar-SA" sz="2200" dirty="0" smtClean="0">
                <a:latin typeface="Simplified Arabic" pitchFamily="18" charset="-78"/>
                <a:cs typeface="Simplified Arabic" pitchFamily="18" charset="-78"/>
              </a:rPr>
              <a:t>يصنف الموضوعات ويرتبها في سلاسل على أساس معين, (مثلا من الأقصر إلى الأطول).</a:t>
            </a:r>
            <a:endParaRPr lang="en-US" sz="2200" dirty="0" smtClean="0">
              <a:latin typeface="Simplified Arabic" pitchFamily="18" charset="-78"/>
              <a:cs typeface="Simplified Arabic" pitchFamily="18" charset="-78"/>
            </a:endParaRPr>
          </a:p>
          <a:p>
            <a:pPr lvl="0" algn="r" rtl="1">
              <a:buFont typeface="Wingdings" pitchFamily="2" charset="2"/>
              <a:buChar char="§"/>
            </a:pPr>
            <a:r>
              <a:rPr lang="ar-SA" sz="2200" dirty="0" smtClean="0">
                <a:latin typeface="Simplified Arabic" pitchFamily="18" charset="-78"/>
                <a:cs typeface="Simplified Arabic" pitchFamily="18" charset="-78"/>
              </a:rPr>
              <a:t>يتطور مفهوم المقلوبية أو  العكسية ويعني القدرة على التمثيل الداخلية لعملية عكسية .</a:t>
            </a:r>
            <a:endParaRPr lang="en-US" sz="2200" dirty="0" smtClean="0">
              <a:latin typeface="Simplified Arabic" pitchFamily="18" charset="-78"/>
              <a:cs typeface="Simplified Arabic" pitchFamily="18" charset="-78"/>
            </a:endParaRPr>
          </a:p>
          <a:p>
            <a:pPr algn="r" rtl="1">
              <a:buFont typeface="Wingdings" pitchFamily="2" charset="2"/>
              <a:buChar char="§"/>
            </a:pPr>
            <a:r>
              <a:rPr lang="ar-SA" sz="2200" dirty="0" smtClean="0">
                <a:latin typeface="Simplified Arabic" pitchFamily="18" charset="-78"/>
                <a:cs typeface="Simplified Arabic" pitchFamily="18" charset="-78"/>
              </a:rPr>
              <a:t>مثال: نقل الماء من الوعاء (أ)    إلى الوعاء (ب)   هو نفسه من الوعاء (ب) إلى(أ) دون زيادة أو نقصان.</a:t>
            </a:r>
            <a:endParaRPr lang="en-US" sz="2200" dirty="0" smtClean="0">
              <a:latin typeface="Simplified Arabic" pitchFamily="18" charset="-78"/>
              <a:cs typeface="Simplified Arabic" pitchFamily="18" charset="-78"/>
            </a:endParaRPr>
          </a:p>
          <a:p>
            <a:pPr algn="r" rtl="1">
              <a:buNone/>
            </a:pPr>
            <a:endParaRPr lang="en-US" sz="22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elpchildren.info/wp-content/uploads/2012/02/Third-Stage-of-Cognitive-Development-199x300.jpg"/>
          <p:cNvPicPr>
            <a:picLocks noChangeAspect="1" noChangeArrowheads="1"/>
          </p:cNvPicPr>
          <p:nvPr/>
        </p:nvPicPr>
        <p:blipFill>
          <a:blip r:embed="rId2" cstate="print"/>
          <a:srcRect/>
          <a:stretch>
            <a:fillRect/>
          </a:stretch>
        </p:blipFill>
        <p:spPr bwMode="auto">
          <a:xfrm>
            <a:off x="0" y="0"/>
            <a:ext cx="4648200" cy="6858000"/>
          </a:xfrm>
          <a:prstGeom prst="rect">
            <a:avLst/>
          </a:prstGeom>
          <a:noFill/>
        </p:spPr>
      </p:pic>
      <p:pic>
        <p:nvPicPr>
          <p:cNvPr id="5" name="Content Placeholder 4" descr="https://classconnection.s3.amazonaws.com/1165/flashcards/715840/jpg/young-girl-doing-math.jpg"/>
          <p:cNvPicPr>
            <a:picLocks noGrp="1" noChangeAspect="1" noChangeArrowheads="1"/>
          </p:cNvPicPr>
          <p:nvPr>
            <p:ph idx="1"/>
          </p:nvPr>
        </p:nvPicPr>
        <p:blipFill>
          <a:blip r:embed="rId3" cstate="print"/>
          <a:srcRect/>
          <a:stretch>
            <a:fillRect/>
          </a:stretch>
        </p:blipFill>
        <p:spPr bwMode="auto">
          <a:xfrm>
            <a:off x="4572000" y="0"/>
            <a:ext cx="4572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868362"/>
          </a:xfrm>
        </p:spPr>
        <p:txBody>
          <a:bodyPr>
            <a:noAutofit/>
          </a:bodyPr>
          <a:lstStyle/>
          <a:p>
            <a:r>
              <a:rPr lang="ar-SA" sz="3600" b="1" dirty="0" smtClean="0"/>
              <a:t>4) المرحلة المجردة أو الفترة الإجرائية الصورية (12 وما فوق)</a:t>
            </a:r>
            <a:r>
              <a:rPr lang="en-US" sz="3600" b="1" dirty="0" smtClean="0">
                <a:latin typeface="Simplified Arabic" pitchFamily="18" charset="-78"/>
                <a:cs typeface="Simplified Arabic" pitchFamily="18" charset="-78"/>
              </a:rPr>
              <a:t/>
            </a:r>
            <a:br>
              <a:rPr lang="en-US" sz="3600" b="1" dirty="0" smtClean="0">
                <a:latin typeface="Simplified Arabic" pitchFamily="18" charset="-78"/>
                <a:cs typeface="Simplified Arabic" pitchFamily="18" charset="-78"/>
              </a:rPr>
            </a:br>
            <a:endParaRPr lang="en-US" sz="3600" b="1" dirty="0"/>
          </a:p>
        </p:txBody>
      </p:sp>
      <p:sp>
        <p:nvSpPr>
          <p:cNvPr id="3" name="Content Placeholder 2"/>
          <p:cNvSpPr>
            <a:spLocks noGrp="1"/>
          </p:cNvSpPr>
          <p:nvPr>
            <p:ph idx="1"/>
          </p:nvPr>
        </p:nvSpPr>
        <p:spPr>
          <a:xfrm>
            <a:off x="228600" y="1752600"/>
            <a:ext cx="8458200" cy="4800600"/>
          </a:xfrm>
        </p:spPr>
        <p:txBody>
          <a:bodyPr/>
          <a:lstStyle/>
          <a:p>
            <a:pPr algn="r" rtl="1">
              <a:buFont typeface="Wingdings" pitchFamily="2" charset="2"/>
              <a:buChar char="§"/>
            </a:pPr>
            <a:r>
              <a:rPr lang="ar-SA" dirty="0"/>
              <a:t> </a:t>
            </a:r>
            <a:r>
              <a:rPr lang="ar-SA" dirty="0">
                <a:latin typeface="Simplified Arabic" pitchFamily="18" charset="-78"/>
                <a:cs typeface="Simplified Arabic" pitchFamily="18" charset="-78"/>
              </a:rPr>
              <a:t>تبدأ في سن الثالثة عشرة تقريباً وحتى الرشد</a:t>
            </a:r>
            <a:r>
              <a:rPr lang="ar-SA" dirty="0" smtClean="0">
                <a:latin typeface="Simplified Arabic" pitchFamily="18" charset="-78"/>
                <a:cs typeface="Simplified Arabic" pitchFamily="18" charset="-78"/>
              </a:rPr>
              <a:t>. وسميت </a:t>
            </a:r>
            <a:r>
              <a:rPr lang="ar-SA" dirty="0">
                <a:latin typeface="Simplified Arabic" pitchFamily="18" charset="-78"/>
                <a:cs typeface="Simplified Arabic" pitchFamily="18" charset="-78"/>
              </a:rPr>
              <a:t>بمرحلة العمليات الشكلية لان الطفل قادر على تكوين المفاهيم والنظر للمشكلة من زوايا مختلفة</a:t>
            </a:r>
            <a:r>
              <a:rPr lang="ar-SA" dirty="0" smtClean="0">
                <a:latin typeface="Simplified Arabic" pitchFamily="18" charset="-78"/>
                <a:cs typeface="Simplified Arabic" pitchFamily="18" charset="-78"/>
              </a:rPr>
              <a:t>. ومعالجة </a:t>
            </a:r>
            <a:r>
              <a:rPr lang="ar-SA" dirty="0">
                <a:latin typeface="Simplified Arabic" pitchFamily="18" charset="-78"/>
                <a:cs typeface="Simplified Arabic" pitchFamily="18" charset="-78"/>
              </a:rPr>
              <a:t>عدة أشياء في وقت </a:t>
            </a:r>
            <a:r>
              <a:rPr lang="ar-SA" dirty="0" smtClean="0">
                <a:latin typeface="Simplified Arabic" pitchFamily="18" charset="-78"/>
                <a:cs typeface="Simplified Arabic" pitchFamily="18" charset="-78"/>
              </a:rPr>
              <a:t>واحد.</a:t>
            </a:r>
          </a:p>
          <a:p>
            <a:pPr algn="r" rtl="1">
              <a:buNone/>
            </a:pPr>
            <a:endParaRPr lang="ar-SA" dirty="0" smtClean="0">
              <a:latin typeface="Simplified Arabic" pitchFamily="18" charset="-78"/>
              <a:cs typeface="Simplified Arabic" pitchFamily="18" charset="-78"/>
            </a:endParaRPr>
          </a:p>
          <a:p>
            <a:pPr algn="r" rtl="1">
              <a:buFont typeface="Wingdings" pitchFamily="2" charset="2"/>
              <a:buChar char="§"/>
            </a:pPr>
            <a:r>
              <a:rPr lang="ar-SA" dirty="0" smtClean="0">
                <a:latin typeface="Simplified Arabic" pitchFamily="18" charset="-78"/>
                <a:cs typeface="Simplified Arabic" pitchFamily="18" charset="-78"/>
              </a:rPr>
              <a:t>وفي </a:t>
            </a:r>
            <a:r>
              <a:rPr lang="ar-SA" dirty="0">
                <a:latin typeface="Simplified Arabic" pitchFamily="18" charset="-78"/>
                <a:cs typeface="Simplified Arabic" pitchFamily="18" charset="-78"/>
              </a:rPr>
              <a:t>هذه الفترة يفكر الفرد بطريقة </a:t>
            </a:r>
            <a:r>
              <a:rPr lang="ar-SA" dirty="0" smtClean="0">
                <a:latin typeface="Simplified Arabic" pitchFamily="18" charset="-78"/>
                <a:cs typeface="Simplified Arabic" pitchFamily="18" charset="-78"/>
              </a:rPr>
              <a:t>مجردة، ويتابع </a:t>
            </a:r>
            <a:r>
              <a:rPr lang="ar-SA" dirty="0">
                <a:latin typeface="Simplified Arabic" pitchFamily="18" charset="-78"/>
                <a:cs typeface="Simplified Arabic" pitchFamily="18" charset="-78"/>
              </a:rPr>
              <a:t>افتراضات </a:t>
            </a:r>
            <a:r>
              <a:rPr lang="ar-SA" dirty="0" smtClean="0">
                <a:latin typeface="Simplified Arabic" pitchFamily="18" charset="-78"/>
                <a:cs typeface="Simplified Arabic" pitchFamily="18" charset="-78"/>
              </a:rPr>
              <a:t>منطقية، ويعلل </a:t>
            </a:r>
            <a:r>
              <a:rPr lang="ar-SA" dirty="0">
                <a:latin typeface="Simplified Arabic" pitchFamily="18" charset="-78"/>
                <a:cs typeface="Simplified Arabic" pitchFamily="18" charset="-78"/>
              </a:rPr>
              <a:t>بناء على </a:t>
            </a:r>
            <a:r>
              <a:rPr lang="ar-SA" dirty="0" smtClean="0">
                <a:latin typeface="Simplified Arabic" pitchFamily="18" charset="-78"/>
                <a:cs typeface="Simplified Arabic" pitchFamily="18" charset="-78"/>
              </a:rPr>
              <a:t>فرضيات، ويعزل </a:t>
            </a:r>
            <a:r>
              <a:rPr lang="ar-SA" dirty="0">
                <a:latin typeface="Simplified Arabic" pitchFamily="18" charset="-78"/>
                <a:cs typeface="Simplified Arabic" pitchFamily="18" charset="-78"/>
              </a:rPr>
              <a:t>عناصر </a:t>
            </a:r>
            <a:r>
              <a:rPr lang="ar-SA" dirty="0" smtClean="0">
                <a:latin typeface="Simplified Arabic" pitchFamily="18" charset="-78"/>
                <a:cs typeface="Simplified Arabic" pitchFamily="18" charset="-78"/>
              </a:rPr>
              <a:t>المشكلة،  </a:t>
            </a:r>
            <a:r>
              <a:rPr lang="ar-SA" dirty="0">
                <a:latin typeface="Simplified Arabic" pitchFamily="18" charset="-78"/>
                <a:cs typeface="Simplified Arabic" pitchFamily="18" charset="-78"/>
              </a:rPr>
              <a:t>ويعالج كل الحلول الممكنة </a:t>
            </a:r>
            <a:r>
              <a:rPr lang="ar-SA" dirty="0" smtClean="0">
                <a:latin typeface="Simplified Arabic" pitchFamily="18" charset="-78"/>
                <a:cs typeface="Simplified Arabic" pitchFamily="18" charset="-78"/>
              </a:rPr>
              <a:t>بانتظام، </a:t>
            </a:r>
            <a:r>
              <a:rPr lang="ar-SA" dirty="0">
                <a:latin typeface="Simplified Arabic" pitchFamily="18" charset="-78"/>
                <a:cs typeface="Simplified Arabic" pitchFamily="18" charset="-78"/>
              </a:rPr>
              <a:t>ويصبح مهتماً بالأمور الفرضية والمستقبلية.</a:t>
            </a:r>
            <a:endParaRPr lang="en-US"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1748" name="Picture 4" descr="density_en"/>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2708911"/>
              </p:ext>
            </p:extLst>
          </p:nvPr>
        </p:nvGraphicFramePr>
        <p:xfrm>
          <a:off x="0" y="1"/>
          <a:ext cx="9144000" cy="6857999"/>
        </p:xfrm>
        <a:graphic>
          <a:graphicData uri="http://schemas.openxmlformats.org/drawingml/2006/table">
            <a:tbl>
              <a:tblPr firstRow="1" bandRow="1">
                <a:tableStyleId>{00A15C55-8517-42AA-B614-E9B94910E393}</a:tableStyleId>
              </a:tblPr>
              <a:tblGrid>
                <a:gridCol w="3637491">
                  <a:extLst>
                    <a:ext uri="{9D8B030D-6E8A-4147-A177-3AD203B41FA5}">
                      <a16:colId xmlns:a16="http://schemas.microsoft.com/office/drawing/2014/main" val="20000"/>
                    </a:ext>
                  </a:extLst>
                </a:gridCol>
                <a:gridCol w="119707">
                  <a:extLst>
                    <a:ext uri="{9D8B030D-6E8A-4147-A177-3AD203B41FA5}">
                      <a16:colId xmlns:a16="http://schemas.microsoft.com/office/drawing/2014/main" val="20001"/>
                    </a:ext>
                  </a:extLst>
                </a:gridCol>
                <a:gridCol w="3044714">
                  <a:extLst>
                    <a:ext uri="{9D8B030D-6E8A-4147-A177-3AD203B41FA5}">
                      <a16:colId xmlns:a16="http://schemas.microsoft.com/office/drawing/2014/main" val="20002"/>
                    </a:ext>
                  </a:extLst>
                </a:gridCol>
                <a:gridCol w="2342088">
                  <a:extLst>
                    <a:ext uri="{9D8B030D-6E8A-4147-A177-3AD203B41FA5}">
                      <a16:colId xmlns:a16="http://schemas.microsoft.com/office/drawing/2014/main" val="20003"/>
                    </a:ext>
                  </a:extLst>
                </a:gridCol>
              </a:tblGrid>
              <a:tr h="779961">
                <a:tc gridSpan="3">
                  <a:txBody>
                    <a:bodyPr/>
                    <a:lstStyle/>
                    <a:p>
                      <a:pPr algn="r" rtl="1"/>
                      <a:r>
                        <a:rPr lang="ar-SA" sz="2800" dirty="0" smtClean="0"/>
                        <a:t>القدرة المعرفية التي تبدأ بالتطور</a:t>
                      </a:r>
                      <a:endParaRPr lang="en-US" sz="2800" dirty="0"/>
                    </a:p>
                  </a:txBody>
                  <a:tcPr>
                    <a:solidFill>
                      <a:schemeClr val="tx1"/>
                    </a:solidFill>
                  </a:tcPr>
                </a:tc>
                <a:tc hMerge="1">
                  <a:txBody>
                    <a:bodyPr/>
                    <a:lstStyle/>
                    <a:p>
                      <a:endParaRPr lang="en-US"/>
                    </a:p>
                  </a:txBody>
                  <a:tcPr/>
                </a:tc>
                <a:tc hMerge="1">
                  <a:txBody>
                    <a:bodyPr/>
                    <a:lstStyle/>
                    <a:p>
                      <a:endParaRPr lang="en-US"/>
                    </a:p>
                  </a:txBody>
                  <a:tcPr/>
                </a:tc>
                <a:tc>
                  <a:txBody>
                    <a:bodyPr/>
                    <a:lstStyle/>
                    <a:p>
                      <a:pPr algn="r" rtl="1"/>
                      <a:r>
                        <a:rPr lang="ar-SA" sz="2800" dirty="0" smtClean="0"/>
                        <a:t>المرحلة</a:t>
                      </a:r>
                      <a:endParaRPr lang="en-US" sz="2800" dirty="0"/>
                    </a:p>
                  </a:txBody>
                  <a:tcPr>
                    <a:solidFill>
                      <a:schemeClr val="tx1"/>
                    </a:solidFill>
                  </a:tcPr>
                </a:tc>
                <a:extLst>
                  <a:ext uri="{0D108BD9-81ED-4DB2-BD59-A6C34878D82A}">
                    <a16:rowId xmlns:a16="http://schemas.microsoft.com/office/drawing/2014/main" val="10000"/>
                  </a:ext>
                </a:extLst>
              </a:tr>
              <a:tr h="779961">
                <a:tc rowSpan="2" gridSpan="2">
                  <a:txBody>
                    <a:bodyPr/>
                    <a:lstStyle/>
                    <a:p>
                      <a:pPr algn="r" rtl="1">
                        <a:buFont typeface="Arial" pitchFamily="34" charset="0"/>
                        <a:buChar char="•"/>
                      </a:pPr>
                      <a:r>
                        <a:rPr lang="ar-SA" sz="2400" dirty="0" smtClean="0"/>
                        <a:t>قدرات معرفية أساسية/ التعرف على الأشياء بالحواس</a:t>
                      </a:r>
                      <a:endParaRPr lang="en-US" sz="2400" dirty="0"/>
                    </a:p>
                  </a:txBody>
                  <a:tcPr>
                    <a:solidFill>
                      <a:schemeClr val="accent5">
                        <a:lumMod val="40000"/>
                        <a:lumOff val="60000"/>
                      </a:schemeClr>
                    </a:solidFill>
                  </a:tcPr>
                </a:tc>
                <a:tc rowSpan="2" hMerge="1">
                  <a:txBody>
                    <a:bodyPr/>
                    <a:lstStyle/>
                    <a:p>
                      <a:endParaRPr lang="en-US"/>
                    </a:p>
                  </a:txBody>
                  <a:tcPr/>
                </a:tc>
                <a:tc>
                  <a:txBody>
                    <a:bodyPr/>
                    <a:lstStyle/>
                    <a:p>
                      <a:pPr algn="r" rtl="1">
                        <a:buFont typeface="Arial" pitchFamily="34" charset="0"/>
                        <a:buChar char="•"/>
                      </a:pPr>
                      <a:r>
                        <a:rPr lang="ar-SA" sz="2400" dirty="0" smtClean="0"/>
                        <a:t>بقاء الأشياء</a:t>
                      </a:r>
                      <a:endParaRPr lang="en-US" sz="2400" dirty="0"/>
                    </a:p>
                  </a:txBody>
                  <a:tcPr>
                    <a:solidFill>
                      <a:schemeClr val="accent5">
                        <a:lumMod val="40000"/>
                        <a:lumOff val="60000"/>
                      </a:schemeClr>
                    </a:solidFill>
                  </a:tcPr>
                </a:tc>
                <a:tc>
                  <a:txBody>
                    <a:bodyPr/>
                    <a:lstStyle/>
                    <a:p>
                      <a:pPr algn="r" rtl="1"/>
                      <a:r>
                        <a:rPr lang="ar-SA" sz="2800" dirty="0" smtClean="0"/>
                        <a:t>الحس حركية</a:t>
                      </a:r>
                      <a:endParaRPr lang="en-US" sz="2800" dirty="0"/>
                    </a:p>
                  </a:txBody>
                  <a:tcPr>
                    <a:solidFill>
                      <a:schemeClr val="accent5">
                        <a:lumMod val="40000"/>
                        <a:lumOff val="60000"/>
                      </a:schemeClr>
                    </a:solidFill>
                  </a:tcPr>
                </a:tc>
                <a:extLst>
                  <a:ext uri="{0D108BD9-81ED-4DB2-BD59-A6C34878D82A}">
                    <a16:rowId xmlns:a16="http://schemas.microsoft.com/office/drawing/2014/main" val="10001"/>
                  </a:ext>
                </a:extLst>
              </a:tr>
              <a:tr h="618311">
                <a:tc gridSpan="2" vMerge="1">
                  <a:txBody>
                    <a:bodyPr/>
                    <a:lstStyle/>
                    <a:p>
                      <a:pPr algn="r" rtl="1">
                        <a:buFont typeface="Arial" pitchFamily="34" charset="0"/>
                        <a:buChar char="•"/>
                      </a:pPr>
                      <a:endParaRPr lang="en-US" sz="2800" dirty="0"/>
                    </a:p>
                  </a:txBody>
                  <a:tcPr>
                    <a:solidFill>
                      <a:schemeClr val="accent5">
                        <a:lumMod val="40000"/>
                        <a:lumOff val="60000"/>
                      </a:schemeClr>
                    </a:solidFill>
                  </a:tcPr>
                </a:tc>
                <a:tc hMerge="1" vMerge="1">
                  <a:txBody>
                    <a:bodyPr/>
                    <a:lstStyle/>
                    <a:p>
                      <a:endParaRPr lang="en-US"/>
                    </a:p>
                  </a:txBody>
                  <a:tcPr/>
                </a:tc>
                <a:tc>
                  <a:txBody>
                    <a:bodyPr/>
                    <a:lstStyle/>
                    <a:p>
                      <a:pPr algn="r" rtl="1">
                        <a:buFont typeface="Arial" pitchFamily="34" charset="0"/>
                        <a:buChar char="•"/>
                      </a:pPr>
                      <a:r>
                        <a:rPr lang="ar-SA" sz="2400" dirty="0" smtClean="0"/>
                        <a:t>التقليد</a:t>
                      </a:r>
                      <a:r>
                        <a:rPr lang="ar-SA" sz="2400" baseline="0" dirty="0" smtClean="0"/>
                        <a:t> المؤجل/ كلمات</a:t>
                      </a:r>
                      <a:endParaRPr lang="en-US" sz="2400" dirty="0"/>
                    </a:p>
                  </a:txBody>
                  <a:tcPr>
                    <a:solidFill>
                      <a:schemeClr val="accent5">
                        <a:lumMod val="40000"/>
                        <a:lumOff val="60000"/>
                      </a:schemeClr>
                    </a:solidFill>
                  </a:tcPr>
                </a:tc>
                <a:tc>
                  <a:txBody>
                    <a:bodyPr/>
                    <a:lstStyle/>
                    <a:p>
                      <a:pPr algn="r" rtl="1"/>
                      <a:endParaRPr lang="en-US" sz="2800" dirty="0"/>
                    </a:p>
                  </a:txBody>
                  <a:tcPr>
                    <a:solidFill>
                      <a:schemeClr val="accent5">
                        <a:lumMod val="40000"/>
                        <a:lumOff val="60000"/>
                      </a:schemeClr>
                    </a:solidFill>
                  </a:tcPr>
                </a:tc>
                <a:extLst>
                  <a:ext uri="{0D108BD9-81ED-4DB2-BD59-A6C34878D82A}">
                    <a16:rowId xmlns:a16="http://schemas.microsoft.com/office/drawing/2014/main" val="10002"/>
                  </a:ext>
                </a:extLst>
              </a:tr>
              <a:tr h="779961">
                <a:tc gridSpan="2">
                  <a:txBody>
                    <a:bodyPr/>
                    <a:lstStyle/>
                    <a:p>
                      <a:pPr algn="r" rtl="1">
                        <a:buFont typeface="Arial" pitchFamily="34" charset="0"/>
                        <a:buChar char="•"/>
                      </a:pPr>
                      <a:r>
                        <a:rPr lang="ar-SA" sz="2400" dirty="0" smtClean="0"/>
                        <a:t>الاحتفاظ   </a:t>
                      </a:r>
                      <a:r>
                        <a:rPr lang="ar-SA" sz="1200" dirty="0" smtClean="0"/>
                        <a:t>●</a:t>
                      </a:r>
                      <a:r>
                        <a:rPr lang="ar-SA" sz="2400" dirty="0" err="1" smtClean="0"/>
                        <a:t>العكوسية</a:t>
                      </a:r>
                      <a:endParaRPr lang="en-US" sz="2400" dirty="0"/>
                    </a:p>
                  </a:txBody>
                  <a:tcPr>
                    <a:solidFill>
                      <a:schemeClr val="accent2">
                        <a:lumMod val="40000"/>
                        <a:lumOff val="60000"/>
                      </a:schemeClr>
                    </a:solidFill>
                  </a:tcPr>
                </a:tc>
                <a:tc hMerge="1">
                  <a:txBody>
                    <a:bodyPr/>
                    <a:lstStyle/>
                    <a:p>
                      <a:endParaRPr lang="en-US"/>
                    </a:p>
                  </a:txBody>
                  <a:tcPr/>
                </a:tc>
                <a:tc>
                  <a:txBody>
                    <a:bodyPr/>
                    <a:lstStyle/>
                    <a:p>
                      <a:pPr algn="r" rtl="1">
                        <a:buFont typeface="Arial" pitchFamily="34" charset="0"/>
                        <a:buChar char="•"/>
                      </a:pPr>
                      <a:r>
                        <a:rPr lang="ar-SA" sz="2400" dirty="0" smtClean="0"/>
                        <a:t>التمركز حول الذات</a:t>
                      </a:r>
                      <a:endParaRPr lang="en-US" sz="2400" dirty="0"/>
                    </a:p>
                  </a:txBody>
                  <a:tcPr>
                    <a:solidFill>
                      <a:schemeClr val="accent2">
                        <a:lumMod val="40000"/>
                        <a:lumOff val="60000"/>
                      </a:schemeClr>
                    </a:solidFill>
                  </a:tcPr>
                </a:tc>
                <a:tc>
                  <a:txBody>
                    <a:bodyPr/>
                    <a:lstStyle/>
                    <a:p>
                      <a:pPr algn="r" rtl="1"/>
                      <a:r>
                        <a:rPr lang="ar-SA" sz="2800" dirty="0" smtClean="0"/>
                        <a:t>ما قبل العمليات</a:t>
                      </a:r>
                      <a:endParaRPr lang="en-US" sz="2800" dirty="0"/>
                    </a:p>
                  </a:txBody>
                  <a:tcPr>
                    <a:solidFill>
                      <a:schemeClr val="accent2">
                        <a:lumMod val="40000"/>
                        <a:lumOff val="60000"/>
                      </a:schemeClr>
                    </a:solidFill>
                  </a:tcPr>
                </a:tc>
                <a:extLst>
                  <a:ext uri="{0D108BD9-81ED-4DB2-BD59-A6C34878D82A}">
                    <a16:rowId xmlns:a16="http://schemas.microsoft.com/office/drawing/2014/main" val="10003"/>
                  </a:ext>
                </a:extLst>
              </a:tr>
              <a:tr h="779961">
                <a:tc gridSpan="2">
                  <a:txBody>
                    <a:bodyPr/>
                    <a:lstStyle/>
                    <a:p>
                      <a:pPr algn="r" rtl="1">
                        <a:buFont typeface="Arial" pitchFamily="34" charset="0"/>
                        <a:buChar char="•"/>
                      </a:pPr>
                      <a:r>
                        <a:rPr lang="ar-SA" sz="2400" dirty="0" smtClean="0"/>
                        <a:t>التصنيف  </a:t>
                      </a:r>
                      <a:r>
                        <a:rPr lang="ar-SA" sz="1400" dirty="0" smtClean="0"/>
                        <a:t>●</a:t>
                      </a:r>
                      <a:r>
                        <a:rPr lang="ar-SA" sz="2400" dirty="0" smtClean="0"/>
                        <a:t>الإحيائية/ لعب الخيال</a:t>
                      </a:r>
                      <a:endParaRPr lang="en-US" sz="2400" dirty="0"/>
                    </a:p>
                  </a:txBody>
                  <a:tcPr>
                    <a:solidFill>
                      <a:schemeClr val="accent2">
                        <a:lumMod val="40000"/>
                        <a:lumOff val="60000"/>
                      </a:schemeClr>
                    </a:solidFill>
                  </a:tcPr>
                </a:tc>
                <a:tc hMerge="1">
                  <a:txBody>
                    <a:bodyPr/>
                    <a:lstStyle/>
                    <a:p>
                      <a:endParaRPr lang="en-US"/>
                    </a:p>
                  </a:txBody>
                  <a:tcPr/>
                </a:tc>
                <a:tc>
                  <a:txBody>
                    <a:bodyPr/>
                    <a:lstStyle/>
                    <a:p>
                      <a:pPr algn="r" rtl="1">
                        <a:buFont typeface="Arial" pitchFamily="34" charset="0"/>
                        <a:buChar char="•"/>
                      </a:pPr>
                      <a:r>
                        <a:rPr lang="ar-SA" sz="2400" dirty="0" smtClean="0"/>
                        <a:t>التفكير الرمزي/ اللغة</a:t>
                      </a:r>
                      <a:endParaRPr lang="en-US" sz="2400" dirty="0"/>
                    </a:p>
                  </a:txBody>
                  <a:tcPr>
                    <a:solidFill>
                      <a:schemeClr val="accent2">
                        <a:lumMod val="40000"/>
                        <a:lumOff val="60000"/>
                      </a:schemeClr>
                    </a:solidFill>
                  </a:tcPr>
                </a:tc>
                <a:tc>
                  <a:txBody>
                    <a:bodyPr/>
                    <a:lstStyle/>
                    <a:p>
                      <a:pPr algn="r" rtl="1"/>
                      <a:endParaRPr lang="en-US" sz="2800" dirty="0"/>
                    </a:p>
                  </a:txBody>
                  <a:tcPr>
                    <a:solidFill>
                      <a:schemeClr val="accent2">
                        <a:lumMod val="40000"/>
                        <a:lumOff val="60000"/>
                      </a:schemeClr>
                    </a:solidFill>
                  </a:tcPr>
                </a:tc>
                <a:extLst>
                  <a:ext uri="{0D108BD9-81ED-4DB2-BD59-A6C34878D82A}">
                    <a16:rowId xmlns:a16="http://schemas.microsoft.com/office/drawing/2014/main" val="10004"/>
                  </a:ext>
                </a:extLst>
              </a:tr>
              <a:tr h="779961">
                <a:tc gridSpan="3">
                  <a:txBody>
                    <a:bodyPr/>
                    <a:lstStyle/>
                    <a:p>
                      <a:pPr algn="r" rtl="1">
                        <a:buFont typeface="Arial" pitchFamily="34" charset="0"/>
                        <a:buChar char="•"/>
                      </a:pPr>
                      <a:r>
                        <a:rPr lang="ar-SA" sz="2400" b="0" dirty="0" smtClean="0"/>
                        <a:t>المغالطة المنطقية موجودة   </a:t>
                      </a:r>
                      <a:r>
                        <a:rPr lang="ar-SA" sz="1200" dirty="0" smtClean="0"/>
                        <a:t>●</a:t>
                      </a:r>
                      <a:r>
                        <a:rPr lang="ar-SA" sz="2400" dirty="0" smtClean="0"/>
                        <a:t>التسلسل   </a:t>
                      </a:r>
                      <a:r>
                        <a:rPr lang="ar-SA" sz="1400" dirty="0" smtClean="0"/>
                        <a:t>●</a:t>
                      </a:r>
                      <a:r>
                        <a:rPr lang="ar-SA" sz="2400" dirty="0" smtClean="0"/>
                        <a:t>مفاهيم</a:t>
                      </a:r>
                      <a:r>
                        <a:rPr lang="ar-SA" sz="2400" baseline="0" dirty="0" smtClean="0"/>
                        <a:t> الوقت والمجال...</a:t>
                      </a:r>
                      <a:endParaRPr lang="en-US" sz="2400" b="0" dirty="0"/>
                    </a:p>
                  </a:txBody>
                  <a:tcPr>
                    <a:solidFill>
                      <a:srgbClr val="EBF660"/>
                    </a:solidFill>
                  </a:tcPr>
                </a:tc>
                <a:tc hMerge="1">
                  <a:txBody>
                    <a:bodyPr/>
                    <a:lstStyle/>
                    <a:p>
                      <a:endParaRPr lang="en-US"/>
                    </a:p>
                  </a:txBody>
                  <a:tcPr/>
                </a:tc>
                <a:tc hMerge="1">
                  <a:txBody>
                    <a:bodyPr/>
                    <a:lstStyle/>
                    <a:p>
                      <a:endParaRPr lang="en-US"/>
                    </a:p>
                  </a:txBody>
                  <a:tcPr/>
                </a:tc>
                <a:tc>
                  <a:txBody>
                    <a:bodyPr/>
                    <a:lstStyle/>
                    <a:p>
                      <a:pPr algn="r" rtl="1"/>
                      <a:r>
                        <a:rPr lang="ar-SA" sz="2800" smtClean="0"/>
                        <a:t>العمليات</a:t>
                      </a:r>
                      <a:r>
                        <a:rPr lang="ar-SA" sz="2800" baseline="0" smtClean="0"/>
                        <a:t> العينية</a:t>
                      </a:r>
                      <a:endParaRPr lang="en-US" sz="2800" dirty="0"/>
                    </a:p>
                  </a:txBody>
                  <a:tcPr>
                    <a:solidFill>
                      <a:srgbClr val="EBF660"/>
                    </a:solidFill>
                  </a:tcPr>
                </a:tc>
                <a:extLst>
                  <a:ext uri="{0D108BD9-81ED-4DB2-BD59-A6C34878D82A}">
                    <a16:rowId xmlns:a16="http://schemas.microsoft.com/office/drawing/2014/main" val="10005"/>
                  </a:ext>
                </a:extLst>
              </a:tr>
              <a:tr h="779961">
                <a:tc>
                  <a:txBody>
                    <a:bodyPr/>
                    <a:lstStyle/>
                    <a:p>
                      <a:pPr marL="0" marR="0" indent="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dirty="0" smtClean="0"/>
                        <a:t>التمركز حول الذات يتلاشى</a:t>
                      </a:r>
                      <a:endParaRPr lang="en-US" sz="2400" dirty="0" smtClean="0"/>
                    </a:p>
                  </a:txBody>
                  <a:tcPr>
                    <a:solidFill>
                      <a:srgbClr val="EBF660"/>
                    </a:solidFill>
                  </a:tcPr>
                </a:tc>
                <a:tc gridSpan="2">
                  <a:txBody>
                    <a:bodyPr/>
                    <a:lstStyle/>
                    <a:p>
                      <a:pPr algn="r" rtl="1">
                        <a:buFont typeface="Arial" pitchFamily="34" charset="0"/>
                        <a:buChar char="•"/>
                      </a:pPr>
                      <a:r>
                        <a:rPr lang="ar-SA" sz="2400" dirty="0" smtClean="0"/>
                        <a:t>الاستدلال الانتقالي </a:t>
                      </a:r>
                      <a:endParaRPr lang="en-US" sz="2400" dirty="0"/>
                    </a:p>
                  </a:txBody>
                  <a:tcPr>
                    <a:solidFill>
                      <a:srgbClr val="EBF660"/>
                    </a:solidFill>
                  </a:tcPr>
                </a:tc>
                <a:tc hMerge="1">
                  <a:txBody>
                    <a:bodyPr/>
                    <a:lstStyle/>
                    <a:p>
                      <a:endParaRPr lang="en-US"/>
                    </a:p>
                  </a:txBody>
                  <a:tcPr/>
                </a:tc>
                <a:tc>
                  <a:txBody>
                    <a:bodyPr/>
                    <a:lstStyle/>
                    <a:p>
                      <a:pPr algn="r" rtl="1"/>
                      <a:endParaRPr lang="en-US" sz="2800" dirty="0"/>
                    </a:p>
                  </a:txBody>
                  <a:tcPr>
                    <a:solidFill>
                      <a:srgbClr val="EBF660"/>
                    </a:solidFill>
                  </a:tcPr>
                </a:tc>
                <a:extLst>
                  <a:ext uri="{0D108BD9-81ED-4DB2-BD59-A6C34878D82A}">
                    <a16:rowId xmlns:a16="http://schemas.microsoft.com/office/drawing/2014/main" val="10006"/>
                  </a:ext>
                </a:extLst>
              </a:tr>
              <a:tr h="779961">
                <a:tc gridSpan="3">
                  <a:txBody>
                    <a:bodyPr/>
                    <a:lstStyle/>
                    <a:p>
                      <a:pPr algn="r" rtl="1">
                        <a:buFont typeface="Arial" pitchFamily="34" charset="0"/>
                        <a:buChar char="•"/>
                      </a:pPr>
                      <a:r>
                        <a:rPr lang="ar-SA" sz="2400" dirty="0" smtClean="0"/>
                        <a:t>حل المشاكل </a:t>
                      </a:r>
                      <a:r>
                        <a:rPr lang="ar-SA" sz="2400" dirty="0" err="1" smtClean="0"/>
                        <a:t>و</a:t>
                      </a:r>
                      <a:r>
                        <a:rPr lang="ar-SA" sz="2400" dirty="0" smtClean="0"/>
                        <a:t> التفسير دون الخبرة المباشرة</a:t>
                      </a:r>
                      <a:endParaRPr lang="en-US" sz="2400" dirty="0"/>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tc>
                  <a:txBody>
                    <a:bodyPr/>
                    <a:lstStyle/>
                    <a:p>
                      <a:pPr algn="r" rtl="1"/>
                      <a:r>
                        <a:rPr lang="ar-SA" sz="2800" dirty="0" smtClean="0"/>
                        <a:t>العمليات</a:t>
                      </a:r>
                      <a:r>
                        <a:rPr lang="ar-SA" sz="2800" baseline="0" dirty="0" smtClean="0"/>
                        <a:t> المجردة</a:t>
                      </a:r>
                      <a:endParaRPr lang="en-US" sz="2800" dirty="0"/>
                    </a:p>
                  </a:txBody>
                  <a:tcPr>
                    <a:solidFill>
                      <a:schemeClr val="accent4">
                        <a:lumMod val="60000"/>
                        <a:lumOff val="40000"/>
                      </a:schemeClr>
                    </a:solidFill>
                  </a:tcPr>
                </a:tc>
                <a:extLst>
                  <a:ext uri="{0D108BD9-81ED-4DB2-BD59-A6C34878D82A}">
                    <a16:rowId xmlns:a16="http://schemas.microsoft.com/office/drawing/2014/main" val="10007"/>
                  </a:ext>
                </a:extLst>
              </a:tr>
              <a:tr h="779961">
                <a:tc gridSpan="3">
                  <a:txBody>
                    <a:bodyPr/>
                    <a:lstStyle/>
                    <a:p>
                      <a:pPr algn="r" rtl="1">
                        <a:buFont typeface="Arial" pitchFamily="34" charset="0"/>
                        <a:buChar char="•"/>
                      </a:pPr>
                      <a:r>
                        <a:rPr lang="ar-SA" sz="2400" dirty="0" smtClean="0"/>
                        <a:t>المغالطة المنطقية تتلاشى    </a:t>
                      </a:r>
                      <a:r>
                        <a:rPr lang="ar-SA" sz="1400" dirty="0" smtClean="0"/>
                        <a:t>●</a:t>
                      </a:r>
                      <a:r>
                        <a:rPr lang="ar-SA" sz="2400" dirty="0" smtClean="0"/>
                        <a:t>التفكير الافتراضي</a:t>
                      </a:r>
                      <a:endParaRPr lang="en-US" sz="2400" dirty="0"/>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tc>
                  <a:txBody>
                    <a:bodyPr/>
                    <a:lstStyle/>
                    <a:p>
                      <a:pPr algn="r" rtl="1"/>
                      <a:endParaRPr lang="en-US" sz="2800" dirty="0"/>
                    </a:p>
                  </a:txBody>
                  <a:tcPr>
                    <a:solidFill>
                      <a:schemeClr val="accent4">
                        <a:lumMod val="60000"/>
                        <a:lumOff val="40000"/>
                      </a:schemeClr>
                    </a:solid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algn="ctr" rtl="1">
              <a:buNone/>
            </a:pPr>
            <a:r>
              <a:rPr lang="ar-SA" sz="6000" b="1" dirty="0" smtClean="0">
                <a:latin typeface="Simplified Arabic" pitchFamily="18" charset="-78"/>
                <a:cs typeface="Simplified Arabic" pitchFamily="18" charset="-78"/>
              </a:rPr>
              <a:t>النمو الإجتماعي</a:t>
            </a:r>
          </a:p>
          <a:p>
            <a:pPr algn="ctr" rtl="1">
              <a:buNone/>
            </a:pPr>
            <a:endParaRPr lang="ar-SA" sz="6000" b="1" dirty="0" smtClean="0">
              <a:latin typeface="Simplified Arabic" pitchFamily="18" charset="-78"/>
              <a:cs typeface="Simplified Arabic" pitchFamily="18" charset="-78"/>
            </a:endParaRPr>
          </a:p>
          <a:p>
            <a:pPr algn="ctr" rtl="1">
              <a:buNone/>
            </a:pPr>
            <a:r>
              <a:rPr lang="ar-SA" sz="6000" b="1" dirty="0" smtClean="0">
                <a:latin typeface="Simplified Arabic" pitchFamily="18" charset="-78"/>
                <a:cs typeface="Simplified Arabic" pitchFamily="18" charset="-78"/>
              </a:rPr>
              <a:t>(إريك إريكسون)</a:t>
            </a:r>
            <a:endParaRPr lang="en-US" sz="6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400800"/>
          </a:xfrm>
        </p:spPr>
        <p:txBody>
          <a:bodyPr>
            <a:normAutofit lnSpcReduction="10000"/>
          </a:bodyPr>
          <a:lstStyle/>
          <a:p>
            <a:pPr algn="r">
              <a:lnSpc>
                <a:spcPct val="150000"/>
              </a:lnSpc>
              <a:buNone/>
            </a:pPr>
            <a:r>
              <a:rPr lang="en-US" sz="2800" dirty="0" smtClean="0">
                <a:latin typeface="Simplified Arabic" pitchFamily="18" charset="-78"/>
                <a:cs typeface="Simplified Arabic" pitchFamily="18" charset="-78"/>
              </a:rPr>
              <a:t>Trust vs. Mistrust </a:t>
            </a:r>
            <a:r>
              <a:rPr lang="ar-SA" sz="2800" dirty="0" smtClean="0">
                <a:latin typeface="Simplified Arabic" pitchFamily="18" charset="-78"/>
                <a:cs typeface="Simplified Arabic" pitchFamily="18" charset="-78"/>
              </a:rPr>
              <a:t>1) الثقة مقابل عدم الثقة</a:t>
            </a:r>
          </a:p>
          <a:p>
            <a:pPr algn="r">
              <a:lnSpc>
                <a:spcPct val="150000"/>
              </a:lnSpc>
              <a:buNone/>
            </a:pPr>
            <a:r>
              <a:rPr lang="en-US" sz="2800" dirty="0" smtClean="0">
                <a:latin typeface="Simplified Arabic" pitchFamily="18" charset="-78"/>
                <a:cs typeface="Simplified Arabic" pitchFamily="18" charset="-78"/>
              </a:rPr>
              <a:t>Autonomy </a:t>
            </a:r>
            <a:r>
              <a:rPr lang="en-US" sz="2800" dirty="0">
                <a:latin typeface="Simplified Arabic" pitchFamily="18" charset="-78"/>
                <a:cs typeface="Simplified Arabic" pitchFamily="18" charset="-78"/>
              </a:rPr>
              <a:t>vs. Shame and Doubt </a:t>
            </a:r>
            <a:r>
              <a:rPr lang="ar-SA" sz="2800" dirty="0" smtClean="0">
                <a:latin typeface="Simplified Arabic" pitchFamily="18" charset="-78"/>
                <a:cs typeface="Simplified Arabic" pitchFamily="18" charset="-78"/>
              </a:rPr>
              <a:t>2) الاستقلالية </a:t>
            </a:r>
            <a:r>
              <a:rPr lang="ar-SA" sz="2800" dirty="0">
                <a:latin typeface="Simplified Arabic" pitchFamily="18" charset="-78"/>
                <a:cs typeface="Simplified Arabic" pitchFamily="18" charset="-78"/>
              </a:rPr>
              <a:t>مقابل </a:t>
            </a:r>
            <a:r>
              <a:rPr lang="ar-SA" sz="2800" dirty="0" smtClean="0">
                <a:latin typeface="Simplified Arabic" pitchFamily="18" charset="-78"/>
                <a:cs typeface="Simplified Arabic" pitchFamily="18" charset="-78"/>
              </a:rPr>
              <a:t>الشك</a:t>
            </a:r>
          </a:p>
          <a:p>
            <a:pPr algn="r">
              <a:lnSpc>
                <a:spcPct val="150000"/>
              </a:lnSpc>
              <a:buNone/>
            </a:pPr>
            <a:r>
              <a:rPr lang="en-US" sz="2800" dirty="0" smtClean="0">
                <a:latin typeface="Simplified Arabic" pitchFamily="18" charset="-78"/>
                <a:cs typeface="Simplified Arabic" pitchFamily="18" charset="-78"/>
              </a:rPr>
              <a:t>Initiative </a:t>
            </a:r>
            <a:r>
              <a:rPr lang="en-US" sz="2800" dirty="0">
                <a:latin typeface="Simplified Arabic" pitchFamily="18" charset="-78"/>
                <a:cs typeface="Simplified Arabic" pitchFamily="18" charset="-78"/>
              </a:rPr>
              <a:t>vs. Guilt </a:t>
            </a:r>
            <a:r>
              <a:rPr lang="ar-SA" sz="2800" dirty="0" smtClean="0">
                <a:latin typeface="Simplified Arabic" pitchFamily="18" charset="-78"/>
                <a:cs typeface="Simplified Arabic" pitchFamily="18" charset="-78"/>
              </a:rPr>
              <a:t>3) المبادرة </a:t>
            </a:r>
            <a:r>
              <a:rPr lang="ar-SA" sz="2800" dirty="0">
                <a:latin typeface="Simplified Arabic" pitchFamily="18" charset="-78"/>
                <a:cs typeface="Simplified Arabic" pitchFamily="18" charset="-78"/>
              </a:rPr>
              <a:t>مقابل الشعور </a:t>
            </a:r>
            <a:r>
              <a:rPr lang="ar-SA" sz="2800" dirty="0" smtClean="0">
                <a:latin typeface="Simplified Arabic" pitchFamily="18" charset="-78"/>
                <a:cs typeface="Simplified Arabic" pitchFamily="18" charset="-78"/>
              </a:rPr>
              <a:t>بالذنب</a:t>
            </a:r>
          </a:p>
          <a:p>
            <a:pPr algn="r">
              <a:lnSpc>
                <a:spcPct val="150000"/>
              </a:lnSpc>
              <a:buNone/>
            </a:pPr>
            <a:r>
              <a:rPr lang="en-US" sz="2800" dirty="0" smtClean="0">
                <a:latin typeface="Simplified Arabic" pitchFamily="18" charset="-78"/>
                <a:cs typeface="Simplified Arabic" pitchFamily="18" charset="-78"/>
              </a:rPr>
              <a:t>Industry </a:t>
            </a:r>
            <a:r>
              <a:rPr lang="en-US" sz="2800" dirty="0">
                <a:latin typeface="Simplified Arabic" pitchFamily="18" charset="-78"/>
                <a:cs typeface="Simplified Arabic" pitchFamily="18" charset="-78"/>
              </a:rPr>
              <a:t>vs. Inferiority </a:t>
            </a:r>
            <a:r>
              <a:rPr lang="ar-SA" sz="2800" dirty="0" smtClean="0">
                <a:latin typeface="Simplified Arabic" pitchFamily="18" charset="-78"/>
                <a:cs typeface="Simplified Arabic" pitchFamily="18" charset="-78"/>
              </a:rPr>
              <a:t>4) المثابرة </a:t>
            </a:r>
            <a:r>
              <a:rPr lang="ar-SA" sz="2800" dirty="0">
                <a:latin typeface="Simplified Arabic" pitchFamily="18" charset="-78"/>
                <a:cs typeface="Simplified Arabic" pitchFamily="18" charset="-78"/>
              </a:rPr>
              <a:t>مقابل الشعور </a:t>
            </a:r>
            <a:r>
              <a:rPr lang="ar-SA" sz="2800" dirty="0" smtClean="0">
                <a:latin typeface="Simplified Arabic" pitchFamily="18" charset="-78"/>
                <a:cs typeface="Simplified Arabic" pitchFamily="18" charset="-78"/>
              </a:rPr>
              <a:t>بالنقص</a:t>
            </a:r>
          </a:p>
          <a:p>
            <a:pPr algn="r">
              <a:lnSpc>
                <a:spcPct val="150000"/>
              </a:lnSpc>
              <a:buNone/>
            </a:pPr>
            <a:r>
              <a:rPr lang="en-US" sz="2800" dirty="0" smtClean="0">
                <a:latin typeface="Simplified Arabic" pitchFamily="18" charset="-78"/>
                <a:cs typeface="Simplified Arabic" pitchFamily="18" charset="-78"/>
              </a:rPr>
              <a:t>Ego Identity vs. Role Confusion</a:t>
            </a:r>
            <a:r>
              <a:rPr lang="ar-SA" sz="2800" dirty="0" smtClean="0">
                <a:latin typeface="Simplified Arabic" pitchFamily="18" charset="-78"/>
                <a:cs typeface="Simplified Arabic" pitchFamily="18" charset="-78"/>
              </a:rPr>
              <a:t> 5) الشعور </a:t>
            </a:r>
            <a:r>
              <a:rPr lang="ar-SA" sz="2800" dirty="0">
                <a:latin typeface="Simplified Arabic" pitchFamily="18" charset="-78"/>
                <a:cs typeface="Simplified Arabic" pitchFamily="18" charset="-78"/>
              </a:rPr>
              <a:t>بالهوية </a:t>
            </a:r>
            <a:r>
              <a:rPr lang="ar-SA" sz="2800" dirty="0" smtClean="0">
                <a:latin typeface="Simplified Arabic" pitchFamily="18" charset="-78"/>
                <a:cs typeface="Simplified Arabic" pitchFamily="18" charset="-78"/>
              </a:rPr>
              <a:t>مقابل إضطراب الهوية</a:t>
            </a:r>
          </a:p>
          <a:p>
            <a:pPr algn="r">
              <a:lnSpc>
                <a:spcPct val="150000"/>
              </a:lnSpc>
              <a:buNone/>
            </a:pPr>
            <a:r>
              <a:rPr lang="en-US" sz="2800" dirty="0" smtClean="0">
                <a:latin typeface="Simplified Arabic" pitchFamily="18" charset="-78"/>
                <a:cs typeface="Simplified Arabic" pitchFamily="18" charset="-78"/>
              </a:rPr>
              <a:t>Intimacy vs. Isolation </a:t>
            </a:r>
            <a:r>
              <a:rPr lang="ar-SA" sz="2800" dirty="0" smtClean="0">
                <a:latin typeface="Simplified Arabic" pitchFamily="18" charset="-78"/>
                <a:cs typeface="Simplified Arabic" pitchFamily="18" charset="-78"/>
              </a:rPr>
              <a:t>6) المودّة مقابل العزلة</a:t>
            </a:r>
          </a:p>
          <a:p>
            <a:pPr algn="r">
              <a:lnSpc>
                <a:spcPct val="150000"/>
              </a:lnSpc>
              <a:buNone/>
            </a:pPr>
            <a:r>
              <a:rPr lang="ar-SA" sz="2800" dirty="0" smtClean="0">
                <a:latin typeface="Simplified Arabic" pitchFamily="18" charset="-78"/>
                <a:cs typeface="Simplified Arabic" pitchFamily="18" charset="-78"/>
              </a:rPr>
              <a:t>  </a:t>
            </a:r>
            <a:r>
              <a:rPr lang="en-US" sz="2800" dirty="0" smtClean="0">
                <a:latin typeface="Simplified Arabic" pitchFamily="18" charset="-78"/>
                <a:cs typeface="Simplified Arabic" pitchFamily="18" charset="-78"/>
              </a:rPr>
              <a:t>Generatively vs. Stagnation</a:t>
            </a:r>
            <a:r>
              <a:rPr lang="ar-SA" sz="2800" dirty="0" smtClean="0">
                <a:latin typeface="Simplified Arabic" pitchFamily="18" charset="-78"/>
                <a:cs typeface="Simplified Arabic" pitchFamily="18" charset="-78"/>
              </a:rPr>
              <a:t>7) الإنتاجية مقابل الركود</a:t>
            </a:r>
          </a:p>
          <a:p>
            <a:pPr algn="r" rtl="1">
              <a:lnSpc>
                <a:spcPct val="150000"/>
              </a:lnSpc>
              <a:buNone/>
            </a:pPr>
            <a:r>
              <a:rPr lang="ar-SA" sz="2800" dirty="0" smtClean="0">
                <a:latin typeface="Simplified Arabic" pitchFamily="18" charset="-78"/>
                <a:cs typeface="Simplified Arabic" pitchFamily="18" charset="-78"/>
              </a:rPr>
              <a:t>8) تكامل الأنا مقابل اليأس </a:t>
            </a:r>
            <a:r>
              <a:rPr lang="en-US" sz="2800" dirty="0" smtClean="0">
                <a:latin typeface="Simplified Arabic" pitchFamily="18" charset="-78"/>
                <a:cs typeface="Simplified Arabic" pitchFamily="18" charset="-78"/>
              </a:rPr>
              <a:t>Ego Integrity vs. Despair</a:t>
            </a:r>
            <a:r>
              <a:rPr lang="ar-SA" sz="2800" dirty="0" smtClean="0">
                <a:latin typeface="Simplified Arabic" pitchFamily="18" charset="-78"/>
                <a:cs typeface="Simplified Arabic" pitchFamily="18" charset="-78"/>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SA" sz="3000" b="1" dirty="0">
                <a:latin typeface="Simplified Arabic" pitchFamily="18" charset="-78"/>
                <a:cs typeface="Simplified Arabic" pitchFamily="18" charset="-78"/>
              </a:rPr>
              <a:t> (</a:t>
            </a:r>
            <a:r>
              <a:rPr lang="ar-SA" sz="3000" b="1" dirty="0" smtClean="0">
                <a:latin typeface="Simplified Arabic" pitchFamily="18" charset="-78"/>
                <a:cs typeface="Simplified Arabic" pitchFamily="18" charset="-78"/>
              </a:rPr>
              <a:t>0-2) </a:t>
            </a:r>
            <a:r>
              <a:rPr lang="en-US" sz="3000" b="1" dirty="0" smtClean="0">
                <a:latin typeface="Simplified Arabic" pitchFamily="18" charset="-78"/>
                <a:cs typeface="Simplified Arabic" pitchFamily="18" charset="-78"/>
              </a:rPr>
              <a:t>Trust vs. Mistrust </a:t>
            </a:r>
            <a:r>
              <a:rPr lang="ar-SA" sz="3000" b="1" dirty="0" smtClean="0">
                <a:latin typeface="Simplified Arabic" pitchFamily="18" charset="-78"/>
                <a:cs typeface="Simplified Arabic" pitchFamily="18" charset="-78"/>
              </a:rPr>
              <a:t>1) الثقة مقابل عدم الثقة</a:t>
            </a:r>
            <a:br>
              <a:rPr lang="ar-SA" sz="3000" b="1" dirty="0" smtClean="0">
                <a:latin typeface="Simplified Arabic" pitchFamily="18" charset="-78"/>
                <a:cs typeface="Simplified Arabic" pitchFamily="18" charset="-78"/>
              </a:rPr>
            </a:br>
            <a:endParaRPr lang="en-US" sz="30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152400" y="1524000"/>
            <a:ext cx="8534400" cy="5029200"/>
          </a:xfrm>
        </p:spPr>
        <p:txBody>
          <a:bodyPr>
            <a:normAutofit/>
          </a:bodyPr>
          <a:lstStyle/>
          <a:p>
            <a:pPr algn="r" rtl="1">
              <a:buFont typeface="Wingdings" pitchFamily="2" charset="2"/>
              <a:buChar char="§"/>
            </a:pPr>
            <a:r>
              <a:rPr lang="ar-SA" sz="2800" dirty="0" smtClean="0">
                <a:latin typeface="Simplified Arabic" pitchFamily="18" charset="-78"/>
                <a:cs typeface="Simplified Arabic" pitchFamily="18" charset="-78"/>
              </a:rPr>
              <a:t>الإحساس العام بالثقة هو حجر الأساس للشخصية الصحية عند اريكسون.</a:t>
            </a:r>
          </a:p>
          <a:p>
            <a:pPr algn="r" rtl="1">
              <a:buFont typeface="Wingdings" pitchFamily="2" charset="2"/>
              <a:buChar char="§"/>
            </a:pPr>
            <a:r>
              <a:rPr lang="ar-SA" sz="2800" dirty="0" smtClean="0">
                <a:latin typeface="Simplified Arabic" pitchFamily="18" charset="-78"/>
                <a:cs typeface="Simplified Arabic" pitchFamily="18" charset="-78"/>
              </a:rPr>
              <a:t>والطفل الذي لديه ثقة أساسية داخلية يرى العالم الاجتماعي عالمًا آمنًا ومكانًا مستقرًا ويرى الناس عطوفين موثوقًا بهم.</a:t>
            </a:r>
          </a:p>
          <a:p>
            <a:pPr algn="r" rtl="1">
              <a:buFont typeface="Wingdings" pitchFamily="2" charset="2"/>
              <a:buChar char="§"/>
            </a:pPr>
            <a:r>
              <a:rPr lang="ar-SA" sz="2800" dirty="0" smtClean="0">
                <a:latin typeface="Simplified Arabic" pitchFamily="18" charset="-78"/>
                <a:cs typeface="Simplified Arabic" pitchFamily="18" charset="-78"/>
              </a:rPr>
              <a:t>ويرى اريكسون أن مدى قدرة الأطفال الصغار على اكتساب الإحساس بالثقة في الآخرين وفي العالم يتوقف على نوعية رعاية الأم لهم. </a:t>
            </a:r>
          </a:p>
          <a:p>
            <a:pPr algn="r" rtl="1">
              <a:buFont typeface="Wingdings" pitchFamily="2" charset="2"/>
              <a:buChar char="§"/>
            </a:pPr>
            <a:r>
              <a:rPr lang="ar-SA" sz="2800" dirty="0">
                <a:latin typeface="Simplified Arabic" pitchFamily="18" charset="-78"/>
                <a:cs typeface="Simplified Arabic" pitchFamily="18" charset="-78"/>
              </a:rPr>
              <a:t> فإذا تناولنا الطفل تناولاً حسناً وتمت تغذيته بكل الإشباع والحنو، فإن ذلك ينمي في نفسه الثقة والأمان وعكس ذلك يفقده الأمان والثقة</a:t>
            </a:r>
            <a:endParaRPr lang="ar-SA" sz="2800" dirty="0" smtClean="0">
              <a:latin typeface="Simplified Arabic" pitchFamily="18" charset="-78"/>
              <a:cs typeface="Simplified Arabic" pitchFamily="18" charset="-78"/>
            </a:endParaRPr>
          </a:p>
          <a:p>
            <a:pPr algn="r" rtl="1">
              <a:buFont typeface="Wingdings" pitchFamily="2" charset="2"/>
              <a:buChar char="§"/>
            </a:pPr>
            <a:r>
              <a:rPr lang="ar-SA" sz="2800" dirty="0" smtClean="0">
                <a:latin typeface="Simplified Arabic" pitchFamily="18" charset="-78"/>
                <a:cs typeface="Simplified Arabic" pitchFamily="18" charset="-78"/>
              </a:rPr>
              <a:t>تتطابق هذه المرحلة مع المرحلة الفمية عند فرويد. </a:t>
            </a:r>
            <a:endParaRPr lang="en-US" sz="28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ar-SA" sz="2600" b="1" dirty="0" smtClean="0">
                <a:latin typeface="Simplified Arabic" pitchFamily="18" charset="-78"/>
                <a:cs typeface="Simplified Arabic" pitchFamily="18" charset="-78"/>
              </a:rPr>
              <a:t> (2-4) </a:t>
            </a:r>
            <a:r>
              <a:rPr lang="en-US" sz="2600" b="1" dirty="0" smtClean="0">
                <a:latin typeface="Simplified Arabic" pitchFamily="18" charset="-78"/>
                <a:cs typeface="Simplified Arabic" pitchFamily="18" charset="-78"/>
              </a:rPr>
              <a:t>Autonomy vs. Shame and Doubt </a:t>
            </a:r>
            <a:r>
              <a:rPr lang="ar-SA" sz="2600" b="1" dirty="0" smtClean="0">
                <a:latin typeface="Simplified Arabic" pitchFamily="18" charset="-78"/>
                <a:cs typeface="Simplified Arabic" pitchFamily="18" charset="-78"/>
              </a:rPr>
              <a:t>2) الاستقلالية مقابل الشك</a:t>
            </a:r>
            <a:br>
              <a:rPr lang="ar-SA" sz="2600" b="1" dirty="0" smtClean="0">
                <a:latin typeface="Simplified Arabic" pitchFamily="18" charset="-78"/>
                <a:cs typeface="Simplified Arabic" pitchFamily="18" charset="-78"/>
              </a:rPr>
            </a:br>
            <a:endParaRPr lang="en-US" sz="2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600200"/>
            <a:ext cx="8458200" cy="4525963"/>
          </a:xfrm>
        </p:spPr>
        <p:txBody>
          <a:bodyPr>
            <a:noAutofit/>
          </a:bodyPr>
          <a:lstStyle/>
          <a:p>
            <a:pPr algn="r" rtl="1">
              <a:buFont typeface="Wingdings" pitchFamily="2" charset="2"/>
              <a:buChar char="§"/>
            </a:pPr>
            <a:r>
              <a:rPr lang="ar-SA" sz="2800" dirty="0" smtClean="0">
                <a:latin typeface="Simplified Arabic" pitchFamily="18" charset="-78"/>
                <a:cs typeface="Simplified Arabic" pitchFamily="18" charset="-78"/>
              </a:rPr>
              <a:t>إن اكتساب الإحساس بالثقة يهيئ المسرح لاكتساب الإحساس بالاستقلال الذاتي وضبط الذات. </a:t>
            </a:r>
          </a:p>
          <a:p>
            <a:pPr algn="r" rtl="1">
              <a:buFont typeface="Wingdings" pitchFamily="2" charset="2"/>
              <a:buChar char="§"/>
            </a:pPr>
            <a:r>
              <a:rPr lang="ar-SA" sz="2800" dirty="0" smtClean="0">
                <a:latin typeface="Simplified Arabic" pitchFamily="18" charset="-78"/>
                <a:cs typeface="Simplified Arabic" pitchFamily="18" charset="-78"/>
              </a:rPr>
              <a:t>ووفقًا لما يراه اريكسون يكون لدى الطفل في هذه المرحلة الخيار بين الاحتفاظ والترك. </a:t>
            </a:r>
          </a:p>
          <a:p>
            <a:pPr algn="r" rtl="1">
              <a:buFont typeface="Wingdings" pitchFamily="2" charset="2"/>
              <a:buChar char="§"/>
            </a:pPr>
            <a:r>
              <a:rPr lang="ar-SA" sz="2800" dirty="0">
                <a:latin typeface="Simplified Arabic" pitchFamily="18" charset="-78"/>
                <a:cs typeface="Simplified Arabic" pitchFamily="18" charset="-78"/>
              </a:rPr>
              <a:t>يتعلم الأطفال الاستقلالية من خلال التدرب على الأكل الفردي وارتداء الملابس والتدرب على عادات الإخراج فالمهم في هذه المرحلة هو إحساس الطفل بالاستقلالية بحيث يصبح أقل اعتمادا على الكبار فيخرج الطفل الذي تلقى معاملة حسنة في هذه المرحلة خلال عملية الإخراج مثلا أكثر استقلالية ومتأكدا من ذاته أما الفشل في تحقيق هذا الاستقلال فيشعره بالخجل والشك</a:t>
            </a:r>
            <a:endParaRPr lang="ar-SA" sz="2800" dirty="0" smtClean="0">
              <a:latin typeface="Simplified Arabic" pitchFamily="18" charset="-78"/>
              <a:cs typeface="Simplified Arabic" pitchFamily="18" charset="-78"/>
            </a:endParaRPr>
          </a:p>
          <a:p>
            <a:pPr algn="r" rtl="1">
              <a:buFont typeface="Wingdings" pitchFamily="2" charset="2"/>
              <a:buChar char="§"/>
            </a:pPr>
            <a:r>
              <a:rPr lang="ar-SA" sz="2800" dirty="0" smtClean="0">
                <a:latin typeface="Simplified Arabic" pitchFamily="18" charset="-78"/>
                <a:cs typeface="Simplified Arabic" pitchFamily="18" charset="-78"/>
              </a:rPr>
              <a:t>وهذه الفترة تتطابق وتتفق مع المرحلة الشرجية عند فرويد. </a:t>
            </a:r>
            <a:endParaRPr lang="en-US" sz="28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b="1" dirty="0" smtClean="0"/>
              <a:t>النضج :</a:t>
            </a:r>
          </a:p>
          <a:p>
            <a:pPr algn="r" rtl="1"/>
            <a:r>
              <a:rPr lang="ar-SA" dirty="0" smtClean="0"/>
              <a:t>تغيرات نوعية او الوظيفية تحدث على أجهزة الجسم وتجعلها قادرة على القيام بوظائفها.</a:t>
            </a:r>
          </a:p>
          <a:p>
            <a:pPr algn="r" rtl="1"/>
            <a:r>
              <a:rPr lang="ar-SA" dirty="0" smtClean="0"/>
              <a:t>النضج يعتمد على النمو( مثلا الجهاز الهضمي للطفل تعتمد على عمره، ومع مرور الايام يزداد حجم ووظيفة الجهاز الهضمي)</a:t>
            </a:r>
          </a:p>
          <a:p>
            <a:pPr algn="r" rtl="1"/>
            <a:endParaRPr lang="en-US" dirty="0"/>
          </a:p>
        </p:txBody>
      </p:sp>
    </p:spTree>
    <p:extLst>
      <p:ext uri="{BB962C8B-B14F-4D97-AF65-F5344CB8AC3E}">
        <p14:creationId xmlns:p14="http://schemas.microsoft.com/office/powerpoint/2010/main" val="2554217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ar-SA" sz="2800" b="1" dirty="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4-6) </a:t>
            </a:r>
            <a:r>
              <a:rPr lang="en-US" sz="2800" b="1" dirty="0" smtClean="0">
                <a:latin typeface="Simplified Arabic" pitchFamily="18" charset="-78"/>
                <a:cs typeface="Simplified Arabic" pitchFamily="18" charset="-78"/>
              </a:rPr>
              <a:t>Initiative vs. Guilt </a:t>
            </a:r>
            <a:r>
              <a:rPr lang="ar-SA" sz="2800" b="1" dirty="0" smtClean="0">
                <a:latin typeface="Simplified Arabic" pitchFamily="18" charset="-78"/>
                <a:cs typeface="Simplified Arabic" pitchFamily="18" charset="-78"/>
              </a:rPr>
              <a:t>3) المبادرة مقابل الشعور بالذنب</a:t>
            </a:r>
            <a:br>
              <a:rPr lang="ar-SA" sz="2800" b="1" dirty="0" smtClean="0">
                <a:latin typeface="Simplified Arabic" pitchFamily="18" charset="-78"/>
                <a:cs typeface="Simplified Arabic" pitchFamily="18" charset="-78"/>
              </a:rPr>
            </a:br>
            <a:endParaRPr lang="en-US" sz="28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152400" y="1600200"/>
            <a:ext cx="8534400" cy="4800600"/>
          </a:xfrm>
        </p:spPr>
        <p:txBody>
          <a:bodyPr>
            <a:normAutofit/>
          </a:bodyPr>
          <a:lstStyle/>
          <a:p>
            <a:pPr algn="r" rtl="1">
              <a:buFont typeface="Wingdings" pitchFamily="2" charset="2"/>
              <a:buChar char="§"/>
            </a:pPr>
            <a:r>
              <a:rPr lang="ar-SA" sz="2800" smtClean="0">
                <a:latin typeface="Simplified Arabic" pitchFamily="18" charset="-78"/>
                <a:cs typeface="Simplified Arabic" pitchFamily="18" charset="-78"/>
              </a:rPr>
              <a:t>إن المبادرة </a:t>
            </a:r>
            <a:r>
              <a:rPr lang="ar-SA" sz="2800" dirty="0" smtClean="0">
                <a:latin typeface="Simplified Arabic" pitchFamily="18" charset="-78"/>
                <a:cs typeface="Simplified Arabic" pitchFamily="18" charset="-78"/>
              </a:rPr>
              <a:t>مقابل الشعور بالإثم هو الصراع النفسي الاجتماعي الأخير الذي يختبره طفل ما قبل المدرسة، أي الذي يختبره خلال الفترة التي يسميها اريكسون سن اللعب.</a:t>
            </a:r>
          </a:p>
          <a:p>
            <a:pPr algn="r" rtl="1">
              <a:buFont typeface="Wingdings" pitchFamily="2" charset="2"/>
              <a:buChar char="§"/>
            </a:pPr>
            <a:r>
              <a:rPr lang="ar-SA" sz="2800" dirty="0" smtClean="0">
                <a:latin typeface="Simplified Arabic" pitchFamily="18" charset="-78"/>
                <a:cs typeface="Simplified Arabic" pitchFamily="18" charset="-78"/>
              </a:rPr>
              <a:t>وفي هذه الفترة يجد الطفل تحديًا من عالمه الاجتماعي لكي يكون نشطًا، ولكي يتقن الأعمال الجديدة والمهارات، ولكي يكتسب موافقة الآخرين على أنه منتج. </a:t>
            </a:r>
          </a:p>
          <a:p>
            <a:pPr algn="r" rtl="1">
              <a:buFont typeface="Wingdings" pitchFamily="2" charset="2"/>
              <a:buChar char="§"/>
            </a:pPr>
            <a:r>
              <a:rPr lang="ar-SA" sz="2800" dirty="0">
                <a:latin typeface="Simplified Arabic" pitchFamily="18" charset="-78"/>
                <a:cs typeface="Simplified Arabic" pitchFamily="18" charset="-78"/>
              </a:rPr>
              <a:t>وهي مرحلة التعبير الفعلي عن الإحساس بالاستقلال الذاتي من خلال سلوك المبادأة ويبدأ بتطوير الضمير ويلعب الوالدان الدور الرئيسي في شعور الطفل بالذنب من خلال التأكيد المتطرف على الصحيح والخطأ</a:t>
            </a:r>
            <a:endParaRPr lang="ar-SA" sz="2800" dirty="0" smtClean="0">
              <a:latin typeface="Simplified Arabic" pitchFamily="18" charset="-78"/>
              <a:cs typeface="Simplified Arabic" pitchFamily="18" charset="-78"/>
            </a:endParaRPr>
          </a:p>
          <a:p>
            <a:pPr algn="r" rtl="1">
              <a:buFont typeface="Wingdings" pitchFamily="2" charset="2"/>
              <a:buChar char="§"/>
            </a:pPr>
            <a:r>
              <a:rPr lang="ar-SA" sz="2800" dirty="0" smtClean="0">
                <a:latin typeface="Simplified Arabic" pitchFamily="18" charset="-78"/>
                <a:cs typeface="Simplified Arabic" pitchFamily="18" charset="-78"/>
              </a:rPr>
              <a:t>وهذه الفترة تتطابق وتقابل فترة المرحلة القضيبية عند فرويد. </a:t>
            </a:r>
            <a:endParaRPr lang="en-US" sz="28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ar-SA" sz="2500" b="1" dirty="0">
                <a:latin typeface="Simplified Arabic" pitchFamily="18" charset="-78"/>
                <a:cs typeface="Simplified Arabic" pitchFamily="18" charset="-78"/>
              </a:rPr>
              <a:t>(</a:t>
            </a:r>
            <a:r>
              <a:rPr lang="ar-SA" sz="2500" b="1" dirty="0" smtClean="0">
                <a:latin typeface="Simplified Arabic" pitchFamily="18" charset="-78"/>
                <a:cs typeface="Simplified Arabic" pitchFamily="18" charset="-78"/>
              </a:rPr>
              <a:t>6-12) </a:t>
            </a:r>
            <a:r>
              <a:rPr lang="en-US" sz="2500" b="1" dirty="0" smtClean="0">
                <a:latin typeface="Simplified Arabic" pitchFamily="18" charset="-78"/>
                <a:cs typeface="Simplified Arabic" pitchFamily="18" charset="-78"/>
              </a:rPr>
              <a:t>Industry vs. Inferiority </a:t>
            </a:r>
            <a:r>
              <a:rPr lang="ar-SA" sz="2500" b="1" dirty="0" smtClean="0">
                <a:latin typeface="Simplified Arabic" pitchFamily="18" charset="-78"/>
                <a:cs typeface="Simplified Arabic" pitchFamily="18" charset="-78"/>
              </a:rPr>
              <a:t>4) المثابرة مقابل الشعور بالنقص</a:t>
            </a:r>
            <a:br>
              <a:rPr lang="ar-SA" sz="2500" b="1" dirty="0" smtClean="0">
                <a:latin typeface="Simplified Arabic" pitchFamily="18" charset="-78"/>
                <a:cs typeface="Simplified Arabic" pitchFamily="18" charset="-78"/>
              </a:rPr>
            </a:br>
            <a:endParaRPr lang="en-US" sz="25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600200"/>
            <a:ext cx="8458200" cy="5029200"/>
          </a:xfrm>
        </p:spPr>
        <p:txBody>
          <a:bodyPr>
            <a:normAutofit fontScale="85000" lnSpcReduction="20000"/>
          </a:bodyPr>
          <a:lstStyle/>
          <a:p>
            <a:pPr algn="r" rtl="1">
              <a:buFont typeface="Wingdings" pitchFamily="2" charset="2"/>
              <a:buChar char="§"/>
            </a:pPr>
            <a:r>
              <a:rPr lang="ar-SA" sz="3100" dirty="0" smtClean="0">
                <a:latin typeface="Simplified Arabic" pitchFamily="18" charset="-78"/>
                <a:cs typeface="Simplified Arabic" pitchFamily="18" charset="-78"/>
              </a:rPr>
              <a:t>تقع في الفترة من 6 سنوات إلى 11 سنة من عمر الطفل (وهي سن المدرسة) وتطابق مرحلة الكمون عند فرويد. </a:t>
            </a:r>
          </a:p>
          <a:p>
            <a:pPr algn="r" rtl="1">
              <a:buFont typeface="Wingdings" pitchFamily="2" charset="2"/>
              <a:buChar char="§"/>
            </a:pPr>
            <a:r>
              <a:rPr lang="ar-SA" sz="3100" dirty="0" smtClean="0">
                <a:latin typeface="Simplified Arabic" pitchFamily="18" charset="-78"/>
                <a:cs typeface="Simplified Arabic" pitchFamily="18" charset="-78"/>
              </a:rPr>
              <a:t>وهنا ولأول مرة يتوقع من الطفل أن يتعلم المهارات الأولية لثقافته عن طريق التعليم الرسمي (يتعلم القراءة والكتابة والتعاون مع الآخرين للقيام بأنشطة محددة).</a:t>
            </a:r>
          </a:p>
          <a:p>
            <a:pPr algn="r" rtl="1">
              <a:buFont typeface="Wingdings" pitchFamily="2" charset="2"/>
              <a:buChar char="§"/>
            </a:pPr>
            <a:r>
              <a:rPr lang="ar-SA" sz="3100" dirty="0" smtClean="0">
                <a:latin typeface="Simplified Arabic" pitchFamily="18" charset="-78"/>
                <a:cs typeface="Simplified Arabic" pitchFamily="18" charset="-78"/>
              </a:rPr>
              <a:t> وترتبط هذه الفترة من حياة الطفل بتزايد قدراته على الاستدلال الاستنباطي وضبط الذات، وكذلك بقدرته على أن يرتبط بأقرابه وفقًا لقواعد سبق تحديدها</a:t>
            </a:r>
            <a:r>
              <a:rPr lang="en-US" sz="3100" dirty="0" smtClean="0">
                <a:latin typeface="Simplified Arabic" pitchFamily="18" charset="-78"/>
                <a:cs typeface="Simplified Arabic" pitchFamily="18" charset="-78"/>
              </a:rPr>
              <a:t>.</a:t>
            </a:r>
            <a:endParaRPr lang="ar-SA" sz="3100" dirty="0" smtClean="0">
              <a:latin typeface="Simplified Arabic" pitchFamily="18" charset="-78"/>
              <a:cs typeface="Simplified Arabic" pitchFamily="18" charset="-78"/>
            </a:endParaRPr>
          </a:p>
          <a:p>
            <a:pPr algn="r" rtl="1">
              <a:buFont typeface="Wingdings" pitchFamily="2" charset="2"/>
              <a:buChar char="§"/>
            </a:pPr>
            <a:r>
              <a:rPr lang="ar-SA" sz="3100" dirty="0">
                <a:latin typeface="Simplified Arabic" pitchFamily="18" charset="-78"/>
                <a:cs typeface="Simplified Arabic" pitchFamily="18" charset="-78"/>
              </a:rPr>
              <a:t>الطفل يدرك أنه بحاجة إلى أن يجد له مكانا بين الأطفال </a:t>
            </a:r>
            <a:r>
              <a:rPr lang="ar-SA" sz="3100" dirty="0" smtClean="0">
                <a:latin typeface="Simplified Arabic" pitchFamily="18" charset="-78"/>
                <a:cs typeface="Simplified Arabic" pitchFamily="18" charset="-78"/>
              </a:rPr>
              <a:t>الآخرين (من سنه) أما </a:t>
            </a:r>
            <a:r>
              <a:rPr lang="ar-SA" sz="3100" dirty="0">
                <a:latin typeface="Simplified Arabic" pitchFamily="18" charset="-78"/>
                <a:cs typeface="Simplified Arabic" pitchFamily="18" charset="-78"/>
              </a:rPr>
              <a:t>النقص فينتج عن تخوف الطفل من أن يصبح إنتاجه أقل من مستوى عمل رفاقه وهنا يظهر دور الآباء والأساتذة في تشجيع الطفل على </a:t>
            </a:r>
            <a:r>
              <a:rPr lang="ar-SA" sz="3100" dirty="0" smtClean="0">
                <a:latin typeface="Simplified Arabic" pitchFamily="18" charset="-78"/>
                <a:cs typeface="Simplified Arabic" pitchFamily="18" charset="-78"/>
              </a:rPr>
              <a:t>الإنتاج. ففي </a:t>
            </a:r>
            <a:r>
              <a:rPr lang="ar-SA" sz="3100" dirty="0">
                <a:latin typeface="Simplified Arabic" pitchFamily="18" charset="-78"/>
                <a:cs typeface="Simplified Arabic" pitchFamily="18" charset="-78"/>
              </a:rPr>
              <a:t>هذه المرحلة يتقن الطفل المهارات الاجتماعية كالتعامل مع الجماعة وفق قواعد والتقدم من اللعب الحر إلى اللعب الجماعي المنظم كما يتعلم القيام بواجباته المدرسية في </a:t>
            </a:r>
            <a:r>
              <a:rPr lang="ar-SA" sz="3100" dirty="0" smtClean="0">
                <a:latin typeface="Simplified Arabic" pitchFamily="18" charset="-78"/>
                <a:cs typeface="Simplified Arabic" pitchFamily="18" charset="-78"/>
              </a:rPr>
              <a:t>المنزل. </a:t>
            </a:r>
            <a:r>
              <a:rPr lang="en-US" dirty="0" smtClean="0">
                <a:latin typeface="Simplified Arabic" pitchFamily="18" charset="-78"/>
                <a:cs typeface="Simplified Arabic" pitchFamily="18" charset="-78"/>
              </a:rPr>
              <a:t/>
            </a:r>
            <a:br>
              <a:rPr lang="en-US" dirty="0" smtClean="0">
                <a:latin typeface="Simplified Arabic" pitchFamily="18" charset="-78"/>
                <a:cs typeface="Simplified Arabic" pitchFamily="18" charset="-78"/>
              </a:rPr>
            </a:br>
            <a:endParaRPr lang="en-US"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ar-SA" sz="2200" b="1" dirty="0">
                <a:latin typeface="Simplified Arabic" pitchFamily="18" charset="-78"/>
                <a:cs typeface="Simplified Arabic" pitchFamily="18" charset="-78"/>
              </a:rPr>
              <a:t>(</a:t>
            </a:r>
            <a:r>
              <a:rPr lang="ar-SA" sz="2200" b="1" dirty="0" smtClean="0">
                <a:latin typeface="Simplified Arabic" pitchFamily="18" charset="-78"/>
                <a:cs typeface="Simplified Arabic" pitchFamily="18" charset="-78"/>
              </a:rPr>
              <a:t>12-18) </a:t>
            </a:r>
            <a:r>
              <a:rPr lang="en-US" sz="2200" b="1" dirty="0" smtClean="0">
                <a:latin typeface="Simplified Arabic" pitchFamily="18" charset="-78"/>
                <a:cs typeface="Simplified Arabic" pitchFamily="18" charset="-78"/>
              </a:rPr>
              <a:t>Ego Identity vs. Role Confusion</a:t>
            </a:r>
            <a:r>
              <a:rPr lang="ar-SA" sz="2200" b="1" dirty="0" smtClean="0">
                <a:latin typeface="Simplified Arabic" pitchFamily="18" charset="-78"/>
                <a:cs typeface="Simplified Arabic" pitchFamily="18" charset="-78"/>
              </a:rPr>
              <a:t>   5) الشعور بالهوية مقابل إضطراب الهوية </a:t>
            </a:r>
            <a:br>
              <a:rPr lang="ar-SA" sz="2200" b="1" dirty="0" smtClean="0">
                <a:latin typeface="Simplified Arabic" pitchFamily="18" charset="-78"/>
                <a:cs typeface="Simplified Arabic" pitchFamily="18" charset="-78"/>
              </a:rPr>
            </a:br>
            <a:endParaRPr lang="en-US" sz="22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295400"/>
            <a:ext cx="8458200" cy="5334000"/>
          </a:xfrm>
        </p:spPr>
        <p:txBody>
          <a:bodyPr>
            <a:noAutofit/>
          </a:bodyPr>
          <a:lstStyle/>
          <a:p>
            <a:pPr algn="r" rtl="1">
              <a:buFont typeface="Wingdings" pitchFamily="2" charset="2"/>
              <a:buChar char="§"/>
            </a:pPr>
            <a:r>
              <a:rPr lang="ar-SA" sz="2700" dirty="0" smtClean="0">
                <a:latin typeface="Simplified Arabic" pitchFamily="18" charset="-78"/>
                <a:cs typeface="Simplified Arabic" pitchFamily="18" charset="-78"/>
              </a:rPr>
              <a:t>المراهقة هي المرحلة الخامسة من دورة الحياة عند اريكسون ولها أهميتها في نمو الفرد النفسي الاجتماعي. </a:t>
            </a:r>
          </a:p>
          <a:p>
            <a:pPr algn="r" rtl="1">
              <a:buFont typeface="Wingdings" pitchFamily="2" charset="2"/>
              <a:buChar char="§"/>
            </a:pPr>
            <a:r>
              <a:rPr lang="ar-SA" sz="2700" dirty="0">
                <a:latin typeface="Simplified Arabic" pitchFamily="18" charset="-78"/>
                <a:cs typeface="Simplified Arabic" pitchFamily="18" charset="-78"/>
              </a:rPr>
              <a:t>في هذه المرحلة يتعرض المراهق لصراع تحديد الهوية،ويتساءل من أنا؟ ويعمل على تجريب عدة هوايات مختلفة بحثا عن هويته </a:t>
            </a:r>
            <a:r>
              <a:rPr lang="ar-SA" sz="2700" dirty="0" smtClean="0">
                <a:latin typeface="Simplified Arabic" pitchFamily="18" charset="-78"/>
                <a:cs typeface="Simplified Arabic" pitchFamily="18" charset="-78"/>
              </a:rPr>
              <a:t>والهواية </a:t>
            </a:r>
            <a:r>
              <a:rPr lang="ar-SA" sz="2700" dirty="0">
                <a:latin typeface="Simplified Arabic" pitchFamily="18" charset="-78"/>
                <a:cs typeface="Simplified Arabic" pitchFamily="18" charset="-78"/>
              </a:rPr>
              <a:t>يجب أن ترتبط بالجنس </a:t>
            </a:r>
            <a:r>
              <a:rPr lang="ar-SA" sz="2700" dirty="0" smtClean="0">
                <a:latin typeface="Simplified Arabic" pitchFamily="18" charset="-78"/>
                <a:cs typeface="Simplified Arabic" pitchFamily="18" charset="-78"/>
              </a:rPr>
              <a:t>وبالمهنة. </a:t>
            </a:r>
          </a:p>
          <a:p>
            <a:pPr algn="r" rtl="1">
              <a:buFont typeface="Wingdings" pitchFamily="2" charset="2"/>
              <a:buChar char="§"/>
            </a:pPr>
            <a:r>
              <a:rPr lang="ar-SA" sz="2700" dirty="0" smtClean="0">
                <a:latin typeface="Simplified Arabic" pitchFamily="18" charset="-78"/>
                <a:cs typeface="Simplified Arabic" pitchFamily="18" charset="-78"/>
              </a:rPr>
              <a:t>يرى اريكسون أن البعد النفسي الاجتماعي الجديد الذي يظهر خلال المراهقة إما أن يكون إحساسًا بهوية الأنا، إذا كان موجبًا، أو إحساسًا بتميع الدور إذا كان سالبًا. </a:t>
            </a:r>
          </a:p>
          <a:p>
            <a:pPr algn="r" rtl="1">
              <a:buFont typeface="Wingdings" pitchFamily="2" charset="2"/>
              <a:buChar char="§"/>
            </a:pPr>
            <a:r>
              <a:rPr lang="ar-SA" sz="2700" dirty="0" smtClean="0">
                <a:latin typeface="Simplified Arabic" pitchFamily="18" charset="-78"/>
                <a:cs typeface="Simplified Arabic" pitchFamily="18" charset="-78"/>
              </a:rPr>
              <a:t>إن إخفاق الشباب في تنمية هوية شخصية بسبب خبرات الطفولة السيئة والظروف الاجتماعية الحاضرة يؤدي إلى ما يسميه اريكسون أزمة الهوية. إن أزمة الهوية أو تميع الدور كثيرًا ما يتميز بعجز عن اختيار عمل أو مهنة أو عن مواصلة التعليم. </a:t>
            </a:r>
            <a:endParaRPr lang="en-US" sz="27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Autofit/>
          </a:bodyPr>
          <a:lstStyle/>
          <a:p>
            <a:r>
              <a:rPr lang="ar-SA" sz="2800" b="1" dirty="0">
                <a:latin typeface="Simplified Arabic" pitchFamily="18" charset="-78"/>
                <a:cs typeface="Simplified Arabic" pitchFamily="18" charset="-78"/>
              </a:rPr>
              <a:t>(</a:t>
            </a:r>
            <a:r>
              <a:rPr lang="ar-SA" sz="2800" b="1" dirty="0" smtClean="0">
                <a:latin typeface="Simplified Arabic" pitchFamily="18" charset="-78"/>
                <a:cs typeface="Simplified Arabic" pitchFamily="18" charset="-78"/>
              </a:rPr>
              <a:t>18-30سنة)</a:t>
            </a:r>
            <a:r>
              <a:rPr lang="en-US" sz="2800" b="1" dirty="0" smtClean="0">
                <a:latin typeface="Simplified Arabic" pitchFamily="18" charset="-78"/>
                <a:cs typeface="Simplified Arabic" pitchFamily="18" charset="-78"/>
              </a:rPr>
              <a:t>Intimacy vs. Isolation </a:t>
            </a:r>
            <a:r>
              <a:rPr lang="ar-SA" sz="2800" b="1" dirty="0" smtClean="0">
                <a:latin typeface="Simplified Arabic" pitchFamily="18" charset="-78"/>
                <a:cs typeface="Simplified Arabic" pitchFamily="18" charset="-78"/>
              </a:rPr>
              <a:t>6) المودّة مقابل العزلة</a:t>
            </a:r>
            <a:br>
              <a:rPr lang="ar-SA" sz="2800" b="1" dirty="0" smtClean="0">
                <a:latin typeface="Simplified Arabic" pitchFamily="18" charset="-78"/>
                <a:cs typeface="Simplified Arabic" pitchFamily="18" charset="-78"/>
              </a:rPr>
            </a:br>
            <a:endParaRPr lang="en-US" sz="28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152400" y="1143000"/>
            <a:ext cx="8534400" cy="5486400"/>
          </a:xfrm>
        </p:spPr>
        <p:txBody>
          <a:bodyPr>
            <a:normAutofit/>
          </a:bodyPr>
          <a:lstStyle/>
          <a:p>
            <a:pPr algn="r" rtl="1">
              <a:buFont typeface="Wingdings" pitchFamily="2" charset="2"/>
              <a:buChar char="§"/>
            </a:pPr>
            <a:r>
              <a:rPr lang="ar-SA" sz="2800" dirty="0" smtClean="0">
                <a:latin typeface="Simplified Arabic" pitchFamily="18" charset="-78"/>
                <a:cs typeface="Simplified Arabic" pitchFamily="18" charset="-78"/>
              </a:rPr>
              <a:t>إن المرحلة السادسة من دورة الحياة تمثل البداية الرسمية لحياة الرشد، وخلال هذه الفترة يوجه الراشدون أنفسهم عادة نحو إتقانهم لعمل أو مهنة ونحو الاستقرار.</a:t>
            </a:r>
          </a:p>
          <a:p>
            <a:pPr algn="r" rtl="1">
              <a:buFont typeface="Wingdings" pitchFamily="2" charset="2"/>
              <a:buChar char="§"/>
            </a:pPr>
            <a:r>
              <a:rPr lang="ar-SA" sz="2800" dirty="0" smtClean="0">
                <a:latin typeface="Simplified Arabic" pitchFamily="18" charset="-78"/>
                <a:cs typeface="Simplified Arabic" pitchFamily="18" charset="-78"/>
              </a:rPr>
              <a:t> ويرى اريكسون كما فعل فرويد أن الشخص في هذه الفترة يكون مستعدًا استعدادًا حقيقيًا للألفة الاجتماعية والارتباط مع شخص آخر.</a:t>
            </a:r>
          </a:p>
          <a:p>
            <a:pPr algn="r" rtl="1">
              <a:buFont typeface="Wingdings" pitchFamily="2" charset="2"/>
              <a:buChar char="§"/>
            </a:pPr>
            <a:r>
              <a:rPr lang="ar-SA" sz="2800" dirty="0" smtClean="0">
                <a:latin typeface="Simplified Arabic" pitchFamily="18" charset="-78"/>
                <a:cs typeface="Simplified Arabic" pitchFamily="18" charset="-78"/>
              </a:rPr>
              <a:t>مصطلح الألفة عند اريكسون كثير الأبعاد من حيث المعنى والمجال، وهي يعني الألفة والمودة التي يشارك فيها معظمنا. وهو على أية حال يتحدث عن المودة والألفة مع الذات، أي قدرة الفرد على أن يدمج هويته مع شخص آخر دون تخوف من فقدان شيء من ذاته. </a:t>
            </a:r>
          </a:p>
          <a:p>
            <a:pPr algn="r" rtl="1">
              <a:buFont typeface="Wingdings" pitchFamily="2" charset="2"/>
              <a:buChar char="§"/>
            </a:pPr>
            <a:r>
              <a:rPr lang="ar-SA" sz="2800" dirty="0"/>
              <a:t>وفي هذه المرحلة يميل الفرد إلى تكوين الصداقات والعلاقات الاجتماعية و بالنسبة لإريكسون فإن علاقة الصداقة مع الآخر تتطلب هوية شخصية </a:t>
            </a:r>
            <a:r>
              <a:rPr lang="ar-SA" sz="2800" dirty="0" smtClean="0"/>
              <a:t>آمنة، </a:t>
            </a:r>
            <a:r>
              <a:rPr lang="ar-SA" sz="2800" dirty="0"/>
              <a:t>وإلا فإن الفرد سيدخل عالم </a:t>
            </a:r>
            <a:r>
              <a:rPr lang="ar-SA" sz="2800" dirty="0" smtClean="0"/>
              <a:t>العزلة. </a:t>
            </a:r>
            <a:endParaRPr lang="en-US" sz="28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2162"/>
          </a:xfrm>
        </p:spPr>
        <p:txBody>
          <a:bodyPr>
            <a:normAutofit fontScale="90000"/>
          </a:bodyPr>
          <a:lstStyle/>
          <a:p>
            <a:r>
              <a:rPr lang="ar-SA" sz="2800" b="1" dirty="0">
                <a:latin typeface="Simplified Arabic" pitchFamily="18" charset="-78"/>
                <a:cs typeface="Simplified Arabic" pitchFamily="18" charset="-78"/>
              </a:rPr>
              <a:t>(30-50)</a:t>
            </a:r>
            <a:r>
              <a:rPr lang="ar-SA" sz="2800" b="1" dirty="0" smtClean="0">
                <a:latin typeface="Simplified Arabic" pitchFamily="18" charset="-78"/>
                <a:cs typeface="Simplified Arabic" pitchFamily="18" charset="-78"/>
              </a:rPr>
              <a:t> </a:t>
            </a:r>
            <a:r>
              <a:rPr lang="en-US" sz="2800" b="1" dirty="0" smtClean="0">
                <a:latin typeface="Simplified Arabic" pitchFamily="18" charset="-78"/>
                <a:cs typeface="Simplified Arabic" pitchFamily="18" charset="-78"/>
              </a:rPr>
              <a:t>Generatively vs. Stagnation</a:t>
            </a:r>
            <a:r>
              <a:rPr lang="ar-SA" sz="2800" b="1" dirty="0" smtClean="0">
                <a:latin typeface="Simplified Arabic" pitchFamily="18" charset="-78"/>
                <a:cs typeface="Simplified Arabic" pitchFamily="18" charset="-78"/>
              </a:rPr>
              <a:t>7) الإنتاجية مقابل الركود </a:t>
            </a:r>
            <a:endParaRPr lang="en-US" sz="28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295400"/>
            <a:ext cx="8458200" cy="5334000"/>
          </a:xfrm>
        </p:spPr>
        <p:txBody>
          <a:bodyPr/>
          <a:lstStyle/>
          <a:p>
            <a:pPr algn="r" rtl="1">
              <a:buFont typeface="Wingdings" pitchFamily="2" charset="2"/>
              <a:buChar char="§"/>
            </a:pPr>
            <a:r>
              <a:rPr lang="ar-SA" dirty="0">
                <a:latin typeface="Simplified Arabic" pitchFamily="18" charset="-78"/>
                <a:cs typeface="Simplified Arabic" pitchFamily="18" charset="-78"/>
              </a:rPr>
              <a:t>في مرحلة الشباب والنمو في هذه المرحلة يتطلب الإنتاج سواء في الزواج أو الأبوة والعمل والإبداع والإنتاج في أعلى مستوى والإنتاج هنا يقصد به كيفية العطاء </a:t>
            </a:r>
            <a:r>
              <a:rPr lang="ar-SA" dirty="0" smtClean="0">
                <a:latin typeface="Simplified Arabic" pitchFamily="18" charset="-78"/>
                <a:cs typeface="Simplified Arabic" pitchFamily="18" charset="-78"/>
              </a:rPr>
              <a:t>للآخر. </a:t>
            </a:r>
          </a:p>
          <a:p>
            <a:pPr algn="r" rtl="1">
              <a:buFont typeface="Wingdings" pitchFamily="2" charset="2"/>
              <a:buChar char="§"/>
            </a:pPr>
            <a:r>
              <a:rPr lang="ar-SA" dirty="0" smtClean="0">
                <a:latin typeface="Simplified Arabic" pitchFamily="18" charset="-78"/>
                <a:cs typeface="Simplified Arabic" pitchFamily="18" charset="-78"/>
              </a:rPr>
              <a:t>ويعتبر الشخص منتجًا حين يبدأ في الاهتمام بالصالح العام للجيل التالي، ليس ذلك فحسب، بل وأيضًا حين يهتم بالمجتمع الذي سوف يعيش فيه ذلك الجيل ويعمل لصالحه. </a:t>
            </a:r>
          </a:p>
          <a:p>
            <a:pPr algn="r" rtl="1">
              <a:buFont typeface="Wingdings" pitchFamily="2" charset="2"/>
              <a:buChar char="§"/>
            </a:pPr>
            <a:r>
              <a:rPr lang="ar-SA" dirty="0" smtClean="0">
                <a:latin typeface="Simplified Arabic" pitchFamily="18" charset="-78"/>
                <a:cs typeface="Simplified Arabic" pitchFamily="18" charset="-78"/>
              </a:rPr>
              <a:t>وينبثق من الأزمة النفسية الاجتماعية للإنتاجية فضيلة الرعاية وتنشأ الرعاية من الإحساس بأن شيئًا أو شخصًا يهمك. </a:t>
            </a:r>
            <a:endParaRPr lang="en-US"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pPr rtl="1"/>
            <a:r>
              <a:rPr lang="ar-SA" sz="3200" b="1" dirty="0" smtClean="0">
                <a:latin typeface="Simplified Arabic" pitchFamily="18" charset="-78"/>
                <a:cs typeface="Simplified Arabic" pitchFamily="18" charset="-78"/>
              </a:rPr>
              <a:t>8) تكامل الأنا مقابل اليأس </a:t>
            </a:r>
            <a:r>
              <a:rPr lang="en-US" sz="3200" b="1" dirty="0" smtClean="0">
                <a:latin typeface="Simplified Arabic" pitchFamily="18" charset="-78"/>
                <a:cs typeface="Simplified Arabic" pitchFamily="18" charset="-78"/>
              </a:rPr>
              <a:t>Ego Integrity vs. Despair</a:t>
            </a:r>
            <a:r>
              <a:rPr lang="ar-SA" sz="3200" b="1" dirty="0" smtClean="0">
                <a:latin typeface="Simplified Arabic" pitchFamily="18" charset="-78"/>
                <a:cs typeface="Simplified Arabic" pitchFamily="18" charset="-78"/>
              </a:rPr>
              <a:t> </a:t>
            </a:r>
            <a:br>
              <a:rPr lang="ar-SA" sz="3200" b="1" dirty="0" smtClean="0">
                <a:latin typeface="Simplified Arabic" pitchFamily="18" charset="-78"/>
                <a:cs typeface="Simplified Arabic" pitchFamily="18" charset="-78"/>
              </a:rPr>
            </a:br>
            <a:endParaRPr lang="en-US" sz="3200" b="1" dirty="0"/>
          </a:p>
        </p:txBody>
      </p:sp>
      <p:sp>
        <p:nvSpPr>
          <p:cNvPr id="3" name="Content Placeholder 2"/>
          <p:cNvSpPr>
            <a:spLocks noGrp="1"/>
          </p:cNvSpPr>
          <p:nvPr>
            <p:ph idx="1"/>
          </p:nvPr>
        </p:nvSpPr>
        <p:spPr>
          <a:xfrm>
            <a:off x="228600" y="1295400"/>
            <a:ext cx="8610600" cy="5334000"/>
          </a:xfrm>
        </p:spPr>
        <p:txBody>
          <a:bodyPr>
            <a:normAutofit/>
          </a:bodyPr>
          <a:lstStyle/>
          <a:p>
            <a:pPr algn="r" rtl="1">
              <a:buFont typeface="Wingdings" pitchFamily="2" charset="2"/>
              <a:buChar char="§"/>
            </a:pPr>
            <a:r>
              <a:rPr lang="ar-SA" sz="2600" dirty="0" smtClean="0">
                <a:latin typeface="Simplified Arabic" pitchFamily="18" charset="-78"/>
                <a:cs typeface="Simplified Arabic" pitchFamily="18" charset="-78"/>
              </a:rPr>
              <a:t>والمرحلة الأخيرة هي المرحلة التي يتأمل فيها الأفراد جهودهم التامة وإنجازاتهم الكاملة. وهذه المرحلة نتاج للمراحل السابقة والتي إذا مرت بنجاح فإن الفرد يصل إلى قمة التكيف أي التكامل فهو الآن يثق في نفسه ويشعر بالاستقلال وينمي في نفسه مفهوماً إيجابياً عن الذات، ويكون فخوراً بما يبتكر، أما إذا فشل في حل الأزمات والمراحل السابقة فإنه يشعر باليأس</a:t>
            </a:r>
          </a:p>
          <a:p>
            <a:pPr algn="r" rtl="1">
              <a:buFont typeface="Wingdings" pitchFamily="2" charset="2"/>
              <a:buChar char="§"/>
            </a:pPr>
            <a:r>
              <a:rPr lang="ar-SA" sz="2600" dirty="0" smtClean="0">
                <a:latin typeface="Simplified Arabic" pitchFamily="18" charset="-78"/>
                <a:cs typeface="Simplified Arabic" pitchFamily="18" charset="-78"/>
              </a:rPr>
              <a:t>وهذه المرحلة تعني في كل الثقافات بداية الشيخوخة، وهو زمن تكتنفه كثير من المطالب والتوقعات وذلك بسبب تدهور القوة الجسمية والصحية، والتقاعد ونقصان الدخل وموت الزوج والأصدقاء المقربين والحاجة إلى تكوين روابط جديدة مع جماعة الفرد العمرية، وخلال هذه الفترة يحدث تحول واضح في اهتمام الشخص من المستقبل إلى الحياة الماضية</a:t>
            </a:r>
            <a:r>
              <a:rPr lang="en-US" sz="2600" dirty="0" smtClean="0">
                <a:latin typeface="Simplified Arabic" pitchFamily="18" charset="-78"/>
                <a:cs typeface="Simplified Arabic" pitchFamily="18" charset="-78"/>
              </a:rPr>
              <a:t>.</a:t>
            </a:r>
            <a:endParaRPr lang="ar-SA" sz="2600" dirty="0" smtClean="0">
              <a:latin typeface="Simplified Arabic" pitchFamily="18" charset="-78"/>
              <a:cs typeface="Simplified Arabic" pitchFamily="18" charset="-78"/>
            </a:endParaRPr>
          </a:p>
          <a:p>
            <a:pPr algn="r" rtl="1">
              <a:buFont typeface="Wingdings" pitchFamily="2" charset="2"/>
              <a:buChar char="§"/>
            </a:pPr>
            <a:r>
              <a:rPr lang="ar-SA" sz="2600" dirty="0" smtClean="0">
                <a:latin typeface="Simplified Arabic" pitchFamily="18" charset="-78"/>
                <a:cs typeface="Simplified Arabic" pitchFamily="18" charset="-78"/>
              </a:rPr>
              <a:t>ويرى اريكسون أن هذه المرحلة الأخيرة من الرشد لا تتميز بظهور أزمة نفسية اجتماعية جديدة بل بتجميع وتكامل وتقويم كل المراحل السابقة لنمو الأنا. </a:t>
            </a:r>
            <a:endParaRPr lang="en-US" sz="26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rtl="1">
              <a:buNone/>
            </a:pPr>
            <a:r>
              <a:rPr lang="ar-SA" sz="6000" b="1" dirty="0" smtClean="0">
                <a:latin typeface="Simplified Arabic" pitchFamily="18" charset="-78"/>
                <a:cs typeface="Simplified Arabic" pitchFamily="18" charset="-78"/>
              </a:rPr>
              <a:t>النمو الجنسي </a:t>
            </a:r>
          </a:p>
          <a:p>
            <a:pPr algn="ctr" rtl="1">
              <a:buNone/>
            </a:pPr>
            <a:endParaRPr lang="ar-SA" sz="6000" b="1" dirty="0" smtClean="0">
              <a:latin typeface="Simplified Arabic" pitchFamily="18" charset="-78"/>
              <a:cs typeface="Simplified Arabic" pitchFamily="18" charset="-78"/>
            </a:endParaRPr>
          </a:p>
          <a:p>
            <a:pPr algn="ctr" rtl="1">
              <a:buNone/>
            </a:pPr>
            <a:r>
              <a:rPr lang="ar-SA" sz="6000" b="1" dirty="0" smtClean="0">
                <a:latin typeface="Simplified Arabic" pitchFamily="18" charset="-78"/>
                <a:cs typeface="Simplified Arabic" pitchFamily="18" charset="-78"/>
              </a:rPr>
              <a:t>(سيجموند فرويد)</a:t>
            </a:r>
            <a:endParaRPr lang="en-US" sz="6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29200" y="1447800"/>
            <a:ext cx="1828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chemeClr val="tx1"/>
                </a:solidFill>
              </a:rPr>
              <a:t>المرحلة </a:t>
            </a:r>
            <a:r>
              <a:rPr lang="ar-SA" sz="2400" b="1" dirty="0" err="1" smtClean="0">
                <a:solidFill>
                  <a:schemeClr val="tx1"/>
                </a:solidFill>
              </a:rPr>
              <a:t>الفمية</a:t>
            </a:r>
            <a:r>
              <a:rPr lang="ar-SA" sz="2400" b="1" dirty="0" smtClean="0">
                <a:solidFill>
                  <a:schemeClr val="tx1"/>
                </a:solidFill>
              </a:rPr>
              <a:t> </a:t>
            </a:r>
            <a:endParaRPr lang="en-US" sz="2400" b="1" dirty="0">
              <a:solidFill>
                <a:schemeClr val="tx1"/>
              </a:solidFill>
            </a:endParaRPr>
          </a:p>
        </p:txBody>
      </p:sp>
      <p:sp>
        <p:nvSpPr>
          <p:cNvPr id="5" name="Rounded Rectangle 4"/>
          <p:cNvSpPr/>
          <p:nvPr/>
        </p:nvSpPr>
        <p:spPr>
          <a:xfrm>
            <a:off x="5410200" y="3429000"/>
            <a:ext cx="2057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chemeClr val="tx1"/>
                </a:solidFill>
              </a:rPr>
              <a:t>المرحلة الشرجية </a:t>
            </a:r>
            <a:endParaRPr lang="en-US" sz="2400" b="1" dirty="0">
              <a:solidFill>
                <a:schemeClr val="tx1"/>
              </a:solidFill>
            </a:endParaRPr>
          </a:p>
        </p:txBody>
      </p:sp>
      <p:sp>
        <p:nvSpPr>
          <p:cNvPr id="6" name="Rounded Rectangle 5"/>
          <p:cNvSpPr/>
          <p:nvPr/>
        </p:nvSpPr>
        <p:spPr>
          <a:xfrm>
            <a:off x="3962400" y="4876800"/>
            <a:ext cx="2133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chemeClr val="tx1"/>
                </a:solidFill>
              </a:rPr>
              <a:t>المرحلة القضيبية </a:t>
            </a:r>
            <a:endParaRPr lang="en-US" sz="2400" b="1" dirty="0">
              <a:solidFill>
                <a:schemeClr val="tx1"/>
              </a:solidFill>
            </a:endParaRPr>
          </a:p>
        </p:txBody>
      </p:sp>
      <p:sp>
        <p:nvSpPr>
          <p:cNvPr id="7" name="Rounded Rectangle 6"/>
          <p:cNvSpPr/>
          <p:nvPr/>
        </p:nvSpPr>
        <p:spPr>
          <a:xfrm>
            <a:off x="1524000" y="3352800"/>
            <a:ext cx="1828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chemeClr val="tx1"/>
                </a:solidFill>
              </a:rPr>
              <a:t>مرحلة الكمون </a:t>
            </a:r>
            <a:endParaRPr lang="en-US" sz="2400" b="1" dirty="0">
              <a:solidFill>
                <a:schemeClr val="tx1"/>
              </a:solidFill>
            </a:endParaRPr>
          </a:p>
        </p:txBody>
      </p:sp>
      <p:sp>
        <p:nvSpPr>
          <p:cNvPr id="8" name="Rounded Rectangle 7"/>
          <p:cNvSpPr/>
          <p:nvPr/>
        </p:nvSpPr>
        <p:spPr>
          <a:xfrm>
            <a:off x="2133600" y="1447800"/>
            <a:ext cx="2057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chemeClr val="tx1"/>
                </a:solidFill>
              </a:rPr>
              <a:t>المرحلة التناسلية </a:t>
            </a:r>
            <a:endParaRPr lang="en-US" sz="2400" b="1" dirty="0">
              <a:solidFill>
                <a:schemeClr val="tx1"/>
              </a:solidFill>
            </a:endParaRPr>
          </a:p>
        </p:txBody>
      </p:sp>
      <p:pic>
        <p:nvPicPr>
          <p:cNvPr id="38914" name="Picture 2" descr="http://knightnews.com/wp-content/uploads/2015/04/Cigarette_smoking_400.jpg"/>
          <p:cNvPicPr>
            <a:picLocks noChangeAspect="1" noChangeArrowheads="1"/>
          </p:cNvPicPr>
          <p:nvPr/>
        </p:nvPicPr>
        <p:blipFill>
          <a:blip r:embed="rId3" cstate="print"/>
          <a:srcRect/>
          <a:stretch>
            <a:fillRect/>
          </a:stretch>
        </p:blipFill>
        <p:spPr bwMode="auto">
          <a:xfrm>
            <a:off x="6858000" y="533400"/>
            <a:ext cx="1828800" cy="1211580"/>
          </a:xfrm>
          <a:prstGeom prst="rect">
            <a:avLst/>
          </a:prstGeom>
          <a:noFill/>
        </p:spPr>
      </p:pic>
      <p:pic>
        <p:nvPicPr>
          <p:cNvPr id="10" name="Picture 5" descr="Vienna_II_EL_toliet"/>
          <p:cNvPicPr>
            <a:picLocks noChangeAspect="1" noChangeArrowheads="1"/>
          </p:cNvPicPr>
          <p:nvPr/>
        </p:nvPicPr>
        <p:blipFill>
          <a:blip r:embed="rId4" cstate="print"/>
          <a:srcRect/>
          <a:stretch>
            <a:fillRect/>
          </a:stretch>
        </p:blipFill>
        <p:spPr bwMode="auto">
          <a:xfrm>
            <a:off x="7484992" y="2895600"/>
            <a:ext cx="1659008" cy="2133600"/>
          </a:xfrm>
          <a:prstGeom prst="rect">
            <a:avLst/>
          </a:prstGeom>
          <a:noFill/>
        </p:spPr>
      </p:pic>
      <p:pic>
        <p:nvPicPr>
          <p:cNvPr id="38916" name="Picture 4" descr="http://cdn-image.realsimple.com/sites/default/files/styles/rs_main_image/public/102974528.jpg?itok=17VcM2Lg"/>
          <p:cNvPicPr>
            <a:picLocks noChangeAspect="1" noChangeArrowheads="1"/>
          </p:cNvPicPr>
          <p:nvPr/>
        </p:nvPicPr>
        <p:blipFill>
          <a:blip r:embed="rId5" cstate="print"/>
          <a:srcRect/>
          <a:stretch>
            <a:fillRect/>
          </a:stretch>
        </p:blipFill>
        <p:spPr bwMode="auto">
          <a:xfrm>
            <a:off x="2286000" y="4876800"/>
            <a:ext cx="1664873" cy="1981200"/>
          </a:xfrm>
          <a:prstGeom prst="rect">
            <a:avLst/>
          </a:prstGeom>
          <a:noFill/>
        </p:spPr>
      </p:pic>
      <p:pic>
        <p:nvPicPr>
          <p:cNvPr id="38918" name="Picture 6" descr="http://pjmcclure.com/blog/wp-content/uploads/2013/09/bigstock-Portrait-of-two-diligent-girls-42947917-1.jpg"/>
          <p:cNvPicPr>
            <a:picLocks noChangeAspect="1" noChangeArrowheads="1"/>
          </p:cNvPicPr>
          <p:nvPr/>
        </p:nvPicPr>
        <p:blipFill>
          <a:blip r:embed="rId6" cstate="print"/>
          <a:srcRect/>
          <a:stretch>
            <a:fillRect/>
          </a:stretch>
        </p:blipFill>
        <p:spPr bwMode="auto">
          <a:xfrm>
            <a:off x="0" y="2590800"/>
            <a:ext cx="2286000" cy="762000"/>
          </a:xfrm>
          <a:prstGeom prst="rect">
            <a:avLst/>
          </a:prstGeom>
          <a:noFill/>
        </p:spPr>
      </p:pic>
      <p:pic>
        <p:nvPicPr>
          <p:cNvPr id="38920" name="Picture 8" descr="http://www.blogcdn.com/www.parentdish.com/media/2009/11/holding-hands240ah111309.jpg"/>
          <p:cNvPicPr>
            <a:picLocks noChangeAspect="1" noChangeArrowheads="1"/>
          </p:cNvPicPr>
          <p:nvPr/>
        </p:nvPicPr>
        <p:blipFill>
          <a:blip r:embed="rId7" cstate="print"/>
          <a:srcRect/>
          <a:stretch>
            <a:fillRect/>
          </a:stretch>
        </p:blipFill>
        <p:spPr bwMode="auto">
          <a:xfrm>
            <a:off x="685800" y="0"/>
            <a:ext cx="1422400" cy="2133600"/>
          </a:xfrm>
          <a:prstGeom prst="rect">
            <a:avLst/>
          </a:prstGeom>
          <a:noFill/>
        </p:spPr>
      </p:pic>
      <p:sp>
        <p:nvSpPr>
          <p:cNvPr id="12" name="Title 1"/>
          <p:cNvSpPr>
            <a:spLocks noGrp="1"/>
          </p:cNvSpPr>
          <p:nvPr>
            <p:ph type="title"/>
          </p:nvPr>
        </p:nvSpPr>
        <p:spPr>
          <a:xfrm>
            <a:off x="2133600" y="381000"/>
            <a:ext cx="4724400" cy="609600"/>
          </a:xfrm>
        </p:spPr>
        <p:txBody>
          <a:bodyPr>
            <a:noAutofit/>
          </a:bodyPr>
          <a:lstStyle/>
          <a:p>
            <a:r>
              <a:rPr lang="ar-SA" sz="3200" b="1" dirty="0" smtClean="0">
                <a:latin typeface="Simplified Arabic" pitchFamily="18" charset="-78"/>
                <a:cs typeface="Simplified Arabic" pitchFamily="18" charset="-78"/>
              </a:rPr>
              <a:t>ما السلوك الوارد في كل مرحلة؟</a:t>
            </a:r>
            <a:endParaRPr lang="en-US" sz="32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553200"/>
          </a:xfrm>
        </p:spPr>
        <p:txBody>
          <a:bodyPr>
            <a:noAutofit/>
          </a:bodyPr>
          <a:lstStyle/>
          <a:p>
            <a:pPr marL="514350" indent="-514350" algn="r" rtl="1">
              <a:buAutoNum type="arabicParenR"/>
            </a:pPr>
            <a:r>
              <a:rPr lang="ar-SA" sz="2800" b="1" dirty="0" smtClean="0">
                <a:latin typeface="Simplified Arabic" pitchFamily="18" charset="-78"/>
                <a:cs typeface="Simplified Arabic" pitchFamily="18" charset="-78"/>
              </a:rPr>
              <a:t>المرحلة الفمية ( من الولادة حتى عمر السنتين ):</a:t>
            </a:r>
          </a:p>
          <a:p>
            <a:pPr marL="514350" indent="-514350" algn="r" rtl="1">
              <a:buNone/>
            </a:pPr>
            <a:endParaRPr lang="en-US" sz="2200" dirty="0" smtClean="0">
              <a:latin typeface="Simplified Arabic" pitchFamily="18" charset="-78"/>
              <a:cs typeface="Simplified Arabic" pitchFamily="18" charset="-78"/>
            </a:endParaRPr>
          </a:p>
          <a:p>
            <a:pPr algn="r" rtl="1">
              <a:buFont typeface="Wingdings" pitchFamily="2" charset="2"/>
              <a:buChar char="§"/>
            </a:pPr>
            <a:r>
              <a:rPr lang="ar-SA" sz="2200" dirty="0" smtClean="0">
                <a:latin typeface="Simplified Arabic" pitchFamily="18" charset="-78"/>
                <a:cs typeface="Simplified Arabic" pitchFamily="18" charset="-78"/>
              </a:rPr>
              <a:t>يتحسس الأطفال الصغار في هذه المرحلة شعورا" بالمتعة من عملية المص ووضع الأشياء في أفواههم. فيمص الأطفال في هذه المرحلة أي شيء يلتقطوه حتى وإن لم يكن يقدم لهم أي شعور بالتغذية المطلوبة. فالأنا لم تحضر بعد ولا يزال الطفل غير قادرا" على تمييز جسده عن جسد أمه.</a:t>
            </a:r>
            <a:endParaRPr lang="en-US" sz="2200" dirty="0" smtClean="0">
              <a:latin typeface="Simplified Arabic" pitchFamily="18" charset="-78"/>
              <a:cs typeface="Simplified Arabic" pitchFamily="18" charset="-78"/>
            </a:endParaRPr>
          </a:p>
          <a:p>
            <a:pPr algn="r" rtl="1">
              <a:buFont typeface="Wingdings" pitchFamily="2" charset="2"/>
              <a:buChar char="§"/>
            </a:pPr>
            <a:r>
              <a:rPr lang="ar-SA" sz="2200" dirty="0" smtClean="0">
                <a:latin typeface="Simplified Arabic" pitchFamily="18" charset="-78"/>
                <a:cs typeface="Simplified Arabic" pitchFamily="18" charset="-78"/>
              </a:rPr>
              <a:t>يعتقد فرويد أنه إذا لم يتم إشباع الطفل في المرحلة الفمية فقد لا يتطور إلى المراحل الأكثر نضجا" التي تتبعها ومثل هذا الشخص نقول عنه أنه شخص متوقف النمو من ناحية التطور النفسي الجنسي و يعتقد فرويد أن مثل هؤلاء الأشخاص سيكونون غير قادرين على الحب الشخصي للعالم المحيط بهم (للأشخاص الآخرين) ويبقى مقتصرا" بثبات على تحقيق المتعة بالشفتين والتعامل مع الناس كمواد.</a:t>
            </a:r>
          </a:p>
          <a:p>
            <a:pPr algn="r" rtl="1">
              <a:buFont typeface="Wingdings" pitchFamily="2" charset="2"/>
              <a:buChar char="§"/>
            </a:pPr>
            <a:r>
              <a:rPr lang="ar-SA" sz="2200" dirty="0" smtClean="0">
                <a:latin typeface="Simplified Arabic" pitchFamily="18" charset="-78"/>
                <a:cs typeface="Simplified Arabic" pitchFamily="18" charset="-78"/>
              </a:rPr>
              <a:t>وقد يرغب الطفل في تكرار عملية الامتصاص حتى في الحالات التي لا يشعر فيها بالجوع لان هذه العملية تشكل لذة واشباعا لرغبة ذاتية.</a:t>
            </a:r>
          </a:p>
          <a:p>
            <a:pPr algn="r" rtl="1">
              <a:buFont typeface="Wingdings" pitchFamily="2" charset="2"/>
              <a:buChar char="§"/>
            </a:pPr>
            <a:r>
              <a:rPr lang="ar-SA" sz="2200" dirty="0" smtClean="0">
                <a:latin typeface="Simplified Arabic" pitchFamily="18" charset="-78"/>
                <a:cs typeface="Simplified Arabic" pitchFamily="18" charset="-78"/>
              </a:rPr>
              <a:t>فالتثبيت على المرحلة الفمية يؤدي إلى ظهور المشكلات السلوكية والإضطرابات النفسية لدى الفرد مثل الإسراف في الطعام والتدخين والثرثرة الزائدة ومص الأصبع وقضم الأظافر وإدمان الخمور، كما يؤدي أيضاً على ظهور الهوس الاكتئابي والأمراض العقلية. </a:t>
            </a:r>
          </a:p>
          <a:p>
            <a:pPr algn="r" rtl="1">
              <a:buNone/>
            </a:pPr>
            <a:r>
              <a:rPr lang="en-US" sz="2200" dirty="0" smtClean="0"/>
              <a:t/>
            </a:r>
            <a:br>
              <a:rPr lang="en-US" sz="2200" dirty="0" smtClean="0"/>
            </a:br>
            <a:endParaRPr lang="en-US" sz="2200" dirty="0" smtClean="0"/>
          </a:p>
          <a:p>
            <a:pPr algn="r" rtl="1">
              <a:buNone/>
            </a:pPr>
            <a:endParaRPr lang="en-US" sz="2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534400" cy="6172200"/>
          </a:xfrm>
        </p:spPr>
        <p:txBody>
          <a:bodyPr>
            <a:normAutofit fontScale="92500" lnSpcReduction="20000"/>
          </a:bodyPr>
          <a:lstStyle/>
          <a:p>
            <a:pPr algn="r" rtl="1">
              <a:buNone/>
            </a:pPr>
            <a:r>
              <a:rPr lang="ar-SA" b="1" dirty="0" smtClean="0"/>
              <a:t>2) المرحلة الشرجية (2 - 3 سنوات):</a:t>
            </a:r>
          </a:p>
          <a:p>
            <a:pPr algn="r" rtl="1">
              <a:buNone/>
            </a:pPr>
            <a:endParaRPr lang="en-US" dirty="0" smtClean="0"/>
          </a:p>
          <a:p>
            <a:pPr marL="609600" indent="-609600" algn="r" rtl="1">
              <a:buFont typeface="Wingdings" pitchFamily="2" charset="2"/>
              <a:buChar char="§"/>
              <a:defRPr/>
            </a:pPr>
            <a:r>
              <a:rPr lang="ar-SA" dirty="0" smtClean="0">
                <a:latin typeface="Simplified Arabic" pitchFamily="18" charset="-78"/>
                <a:cs typeface="Simplified Arabic" pitchFamily="18" charset="-78"/>
              </a:rPr>
              <a:t>وفيها يكون اهتمام الطفل منصباً على الشرج باعتباره مصدر الحصول على المتعة  واللذة عند الطفل، وفي هذه المرحلة تظهر الميول العدوانية لدى الطفل، وفيها يبدأ تدريب الطفل على ضبط سلوك الإخراج (عملية التبول والتبرز).</a:t>
            </a:r>
          </a:p>
          <a:p>
            <a:pPr marL="609600" indent="-609600" algn="r" rtl="1">
              <a:buFont typeface="Wingdings" pitchFamily="2" charset="2"/>
              <a:buChar char="§"/>
              <a:defRPr/>
            </a:pPr>
            <a:endParaRPr lang="ar-SA" dirty="0" smtClean="0">
              <a:latin typeface="Simplified Arabic" pitchFamily="18" charset="-78"/>
              <a:cs typeface="Simplified Arabic" pitchFamily="18" charset="-78"/>
            </a:endParaRPr>
          </a:p>
          <a:p>
            <a:pPr marL="609600" indent="-609600" algn="r" rtl="1">
              <a:buFont typeface="Wingdings" pitchFamily="2" charset="2"/>
              <a:buChar char="§"/>
              <a:defRPr/>
            </a:pPr>
            <a:r>
              <a:rPr lang="ar-SA" dirty="0" smtClean="0">
                <a:latin typeface="Simplified Arabic" pitchFamily="18" charset="-78"/>
                <a:cs typeface="Simplified Arabic" pitchFamily="18" charset="-78"/>
              </a:rPr>
              <a:t>وتتحدد شخصية الطفل في هذه المرحلة بناءاً على الاتجاهات الوالدية نحو ضبط سلوك الإخراج، فالطفل الذي يعامل بقسوة في التدريب على الإخراج تتولد لديه مشاعر الخوف منها، وتظهر عليه سمات في الشخصية مثل البخل والعناد والمبالغة الشديدة في النظافة.</a:t>
            </a:r>
          </a:p>
          <a:p>
            <a:pPr marL="609600" indent="-609600" algn="r" rtl="1">
              <a:buFont typeface="Wingdings" pitchFamily="2" charset="2"/>
              <a:buChar char="§"/>
              <a:defRPr/>
            </a:pPr>
            <a:r>
              <a:rPr lang="ar-SA" dirty="0" smtClean="0">
                <a:latin typeface="Simplified Arabic" pitchFamily="18" charset="-78"/>
                <a:cs typeface="Simplified Arabic" pitchFamily="18" charset="-78"/>
              </a:rPr>
              <a:t>ويؤدي التثبيت في هذه المرحلة إلى ظهور العصاب القهري، أما إذا عومل الطفل معاملة طيبة فإن الطفل يكون ذا صفات أكثر إيجابية. </a:t>
            </a:r>
          </a:p>
          <a:p>
            <a:pPr algn="r" rtl="1">
              <a:buFont typeface="Wingdings" pitchFamily="2" charset="2"/>
              <a:buChar char="§"/>
            </a:pPr>
            <a:endParaRPr lang="en-US" dirty="0" smtClean="0">
              <a:latin typeface="Simplified Arabic" pitchFamily="18" charset="-78"/>
              <a:cs typeface="Simplified Arabic" pitchFamily="18" charset="-78"/>
            </a:endParaRPr>
          </a:p>
          <a:p>
            <a:pPr algn="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b="1" dirty="0" smtClean="0"/>
              <a:t>التطور:</a:t>
            </a:r>
          </a:p>
          <a:p>
            <a:pPr algn="r" rtl="1"/>
            <a:r>
              <a:rPr lang="ar-SA" dirty="0" smtClean="0"/>
              <a:t>تغيرات كيفية ومنتظمة ومتسلسة في حياة الفرد.</a:t>
            </a:r>
          </a:p>
          <a:p>
            <a:pPr algn="r" rtl="1"/>
            <a:r>
              <a:rPr lang="ar-SA" dirty="0" smtClean="0"/>
              <a:t>يشمل النمو والنضج( ما يكتسبه الفرد من خبرات)</a:t>
            </a:r>
          </a:p>
          <a:p>
            <a:pPr algn="r" rtl="1"/>
            <a:r>
              <a:rPr lang="ar-SA" dirty="0" smtClean="0"/>
              <a:t>عملية مستمرة منذ الاخصاب حتى الوفاة</a:t>
            </a:r>
          </a:p>
          <a:p>
            <a:pPr algn="r" rtl="1"/>
            <a:r>
              <a:rPr lang="ar-SA" dirty="0" smtClean="0"/>
              <a:t>كل مرحلة تتغير من مرحلة لاخرى و لها علاقة لكل مرحلة تسبقها. </a:t>
            </a:r>
            <a:endParaRPr lang="en-US" dirty="0"/>
          </a:p>
        </p:txBody>
      </p:sp>
    </p:spTree>
    <p:extLst>
      <p:ext uri="{BB962C8B-B14F-4D97-AF65-F5344CB8AC3E}">
        <p14:creationId xmlns:p14="http://schemas.microsoft.com/office/powerpoint/2010/main" val="2298934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324600"/>
          </a:xfrm>
        </p:spPr>
        <p:txBody>
          <a:bodyPr>
            <a:normAutofit lnSpcReduction="10000"/>
          </a:bodyPr>
          <a:lstStyle/>
          <a:p>
            <a:pPr algn="r" rtl="1">
              <a:buNone/>
            </a:pPr>
            <a:r>
              <a:rPr lang="ar-SA" b="1" dirty="0" smtClean="0">
                <a:latin typeface="Simplified Arabic" pitchFamily="18" charset="-78"/>
                <a:cs typeface="Simplified Arabic" pitchFamily="18" charset="-78"/>
              </a:rPr>
              <a:t>3) المرحلة القضيبية (3 - 7 سنوات):</a:t>
            </a:r>
          </a:p>
          <a:p>
            <a:pPr algn="r" rtl="1">
              <a:buNone/>
            </a:pPr>
            <a:endParaRPr lang="en-US" sz="3000" dirty="0" smtClean="0">
              <a:latin typeface="Simplified Arabic" pitchFamily="18" charset="-78"/>
              <a:cs typeface="Simplified Arabic" pitchFamily="18" charset="-78"/>
            </a:endParaRPr>
          </a:p>
          <a:p>
            <a:pPr algn="r" rtl="1">
              <a:buFont typeface="Wingdings" pitchFamily="2" charset="2"/>
              <a:buChar char="§"/>
            </a:pPr>
            <a:r>
              <a:rPr lang="ar-SA" sz="3000" dirty="0" smtClean="0">
                <a:latin typeface="Simplified Arabic" pitchFamily="18" charset="-78"/>
                <a:cs typeface="Simplified Arabic" pitchFamily="18" charset="-78"/>
              </a:rPr>
              <a:t>يبدأ الأطفال في حصولهم على المتعة في هذه المرحلة من خلال مداعبة أعضائهم التناسلية. فيبدؤون بملاحظة الاختلاف الفيزيائي الوظيفي بين الذكر والأنثى. </a:t>
            </a:r>
          </a:p>
          <a:p>
            <a:pPr algn="r" rtl="1">
              <a:buFont typeface="Wingdings" pitchFamily="2" charset="2"/>
              <a:buChar char="§"/>
            </a:pPr>
            <a:r>
              <a:rPr lang="ar-SA" sz="3000" dirty="0" smtClean="0">
                <a:latin typeface="Simplified Arabic" pitchFamily="18" charset="-78"/>
                <a:cs typeface="Simplified Arabic" pitchFamily="18" charset="-78"/>
              </a:rPr>
              <a:t>في هذه المرحلة يصبح الطفل شديد الإعجاب بنفسه فيعود إلى النرجسية (عشق الذات). </a:t>
            </a:r>
          </a:p>
          <a:p>
            <a:pPr algn="r" rtl="1">
              <a:buFont typeface="Wingdings" pitchFamily="2" charset="2"/>
              <a:buChar char="§"/>
            </a:pPr>
            <a:r>
              <a:rPr lang="ar-SA" sz="3000" dirty="0" smtClean="0">
                <a:latin typeface="Simplified Arabic" pitchFamily="18" charset="-78"/>
                <a:cs typeface="Simplified Arabic" pitchFamily="18" charset="-78"/>
              </a:rPr>
              <a:t>وفي هذه المرحلة تتحول الطاقة النفسية بعد أن كانت تتركز حول جسم الطفل إلى موضوع آخر خارج الجسم، وتتجه نحو الوالدين في محيط الأسرة، وتنشأ خلال هذه المرحلة أهم العقد النفسية التي أشار إليها (فرويد) وهي (عقدة أوديب) عند الولد، و(عقدة إلكترا)عند البنت. </a:t>
            </a:r>
          </a:p>
          <a:p>
            <a:pPr algn="r" rtl="1">
              <a:buFont typeface="Wingdings" pitchFamily="2" charset="2"/>
              <a:buChar char="§"/>
            </a:pPr>
            <a:r>
              <a:rPr lang="ar-SA" sz="3000" dirty="0" smtClean="0">
                <a:latin typeface="Simplified Arabic" pitchFamily="18" charset="-78"/>
                <a:cs typeface="Simplified Arabic" pitchFamily="18" charset="-78"/>
              </a:rPr>
              <a:t>أن التثبيت في هذه المرحلة يؤدي إلى ظهور المخاوف والهستيريا.</a:t>
            </a:r>
            <a:endParaRPr lang="en-US" sz="3000" dirty="0" smtClean="0">
              <a:latin typeface="Simplified Arabic" pitchFamily="18" charset="-78"/>
              <a:cs typeface="Simplified Arabic" pitchFamily="18" charset="-78"/>
            </a:endParaRPr>
          </a:p>
          <a:p>
            <a:pPr algn="r">
              <a:buFont typeface="Wingdings" pitchFamily="2" charset="2"/>
              <a:buChar char="§"/>
            </a:pPr>
            <a:endParaRPr lang="en-US" dirty="0">
              <a:latin typeface="Simplified Arabic" pitchFamily="18" charset="-78"/>
              <a:cs typeface="Simplified Arabic" pitchFamily="18"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248400"/>
          </a:xfrm>
        </p:spPr>
        <p:txBody>
          <a:bodyPr/>
          <a:lstStyle/>
          <a:p>
            <a:pPr algn="r" rtl="1">
              <a:buNone/>
            </a:pPr>
            <a:r>
              <a:rPr lang="ar-SA" b="1" dirty="0" smtClean="0"/>
              <a:t>4) مرحلة الكمون الجنسي (7-12سنة): </a:t>
            </a:r>
          </a:p>
          <a:p>
            <a:pPr marL="609600" indent="-609600" algn="r">
              <a:buNone/>
              <a:defRPr/>
            </a:pPr>
            <a:endParaRPr lang="ar-SA" sz="3600" b="1" dirty="0" smtClean="0">
              <a:solidFill>
                <a:srgbClr val="FF0066"/>
              </a:solidFill>
              <a:effectLst>
                <a:outerShdw blurRad="38100" dist="38100" dir="2700000" algn="tl">
                  <a:srgbClr val="000000"/>
                </a:outerShdw>
              </a:effectLst>
              <a:cs typeface="Bader" pitchFamily="2" charset="-78"/>
            </a:endParaRPr>
          </a:p>
          <a:p>
            <a:pPr marL="609600" indent="-609600" algn="r" rtl="1">
              <a:buFont typeface="Wingdings" pitchFamily="2" charset="2"/>
              <a:buChar char="§"/>
              <a:defRPr/>
            </a:pPr>
            <a:r>
              <a:rPr lang="ar-SA" dirty="0" smtClean="0">
                <a:latin typeface="Simplified Arabic" pitchFamily="18" charset="-78"/>
                <a:cs typeface="Simplified Arabic" pitchFamily="18" charset="-78"/>
              </a:rPr>
              <a:t>وفيها يهدأ الطفل ويكون خاملاً من الناحية العاطفية الجنسية مقارنة بالمراحل الأخرى السابقة وتنصرف طاقته نحو أنشطة أخرى، فهي مرحلة هدوء من الناحية الانفعالية</a:t>
            </a:r>
            <a:r>
              <a:rPr lang="ar-SA" dirty="0" smtClean="0"/>
              <a:t>. </a:t>
            </a:r>
          </a:p>
          <a:p>
            <a:pPr algn="r" rtl="1">
              <a:buNone/>
            </a:pPr>
            <a:endParaRPr lang="ar-SA"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6248400"/>
          </a:xfrm>
        </p:spPr>
        <p:txBody>
          <a:bodyPr>
            <a:normAutofit fontScale="85000" lnSpcReduction="10000"/>
          </a:bodyPr>
          <a:lstStyle/>
          <a:p>
            <a:pPr algn="r" rtl="1">
              <a:buNone/>
            </a:pPr>
            <a:r>
              <a:rPr lang="ar-SA" b="1" dirty="0" smtClean="0">
                <a:latin typeface="Simplified Arabic" pitchFamily="18" charset="-78"/>
                <a:cs typeface="Simplified Arabic" pitchFamily="18" charset="-78"/>
              </a:rPr>
              <a:t>5) المرحلة التناسلية </a:t>
            </a:r>
            <a:r>
              <a:rPr lang="en-US" b="1" dirty="0" smtClean="0">
                <a:latin typeface="Simplified Arabic" pitchFamily="18" charset="-78"/>
                <a:cs typeface="Simplified Arabic" pitchFamily="18" charset="-78"/>
              </a:rPr>
              <a:t> )</a:t>
            </a:r>
            <a:r>
              <a:rPr lang="ar-SA" b="1" dirty="0" smtClean="0">
                <a:latin typeface="Simplified Arabic" pitchFamily="18" charset="-78"/>
                <a:cs typeface="Simplified Arabic" pitchFamily="18" charset="-78"/>
              </a:rPr>
              <a:t>فوق 12 سنة): </a:t>
            </a:r>
          </a:p>
          <a:p>
            <a:pPr algn="r" rtl="1">
              <a:buNone/>
            </a:pPr>
            <a:endParaRPr lang="ar-SA" b="1" dirty="0" smtClean="0">
              <a:latin typeface="Simplified Arabic" pitchFamily="18" charset="-78"/>
              <a:cs typeface="Simplified Arabic" pitchFamily="18" charset="-78"/>
            </a:endParaRPr>
          </a:p>
          <a:p>
            <a:pPr algn="r" rtl="1">
              <a:buFont typeface="Wingdings" pitchFamily="2" charset="2"/>
              <a:buChar char="§"/>
            </a:pPr>
            <a:r>
              <a:rPr lang="ar-SA" sz="3000" dirty="0" smtClean="0">
                <a:latin typeface="Simplified Arabic" pitchFamily="18" charset="-78"/>
                <a:cs typeface="Simplified Arabic" pitchFamily="18" charset="-78"/>
              </a:rPr>
              <a:t>وتبدأ هذه المرحلة في المراهقة وتنقسم إلى ثلاث خطوات متتابعة فتبدأ بتلخيص المراحل السابقة، فتظهر المرحلة الفمية في قضم الأظفار، وتظهر المرحلة الشرجية في الأصوات المرتفعة والرغبة في الضوضاء، و تؤكد عقدة أوديب نفسها في الشعور بدل أن كانت لا شعورية في الطفولة.</a:t>
            </a:r>
            <a:br>
              <a:rPr lang="ar-SA" sz="3000" dirty="0" smtClean="0">
                <a:latin typeface="Simplified Arabic" pitchFamily="18" charset="-78"/>
                <a:cs typeface="Simplified Arabic" pitchFamily="18" charset="-78"/>
              </a:rPr>
            </a:br>
            <a:r>
              <a:rPr lang="ar-SA" sz="3000" dirty="0" smtClean="0">
                <a:latin typeface="Simplified Arabic" pitchFamily="18" charset="-78"/>
                <a:cs typeface="Simplified Arabic" pitchFamily="18" charset="-78"/>
              </a:rPr>
              <a:t>وتتطور هذه الخطوة إلى النرجسية أو عشق الفرد لنفسه. وتنتهي خطوات هذه المرحلة إلى النضج الجنسي الصحيح وحب الفرد للجنس الآخر. </a:t>
            </a:r>
          </a:p>
          <a:p>
            <a:pPr algn="r" rtl="1">
              <a:buFont typeface="Wingdings" pitchFamily="2" charset="2"/>
              <a:buChar char="§"/>
            </a:pPr>
            <a:r>
              <a:rPr lang="ar-SA" sz="3000" dirty="0" smtClean="0">
                <a:latin typeface="Simplified Arabic" pitchFamily="18" charset="-78"/>
                <a:cs typeface="Simplified Arabic" pitchFamily="18" charset="-78"/>
              </a:rPr>
              <a:t>وتعني مرحلة البلوغ التي تفصلها عن المرحلة القضيبية مرحلة الكمون الجنسي الطويل الأمد وخلالها يتم التمييز بين الجنسين</a:t>
            </a:r>
            <a:r>
              <a:rPr lang="en-US" sz="3000" dirty="0" smtClean="0">
                <a:latin typeface="Simplified Arabic" pitchFamily="18" charset="-78"/>
                <a:cs typeface="Simplified Arabic" pitchFamily="18" charset="-78"/>
              </a:rPr>
              <a:t>.</a:t>
            </a:r>
            <a:endParaRPr lang="ar-SA" sz="3000" dirty="0" smtClean="0">
              <a:latin typeface="Simplified Arabic" pitchFamily="18" charset="-78"/>
              <a:cs typeface="Simplified Arabic" pitchFamily="18" charset="-78"/>
            </a:endParaRPr>
          </a:p>
          <a:p>
            <a:pPr algn="r" rtl="1">
              <a:buFont typeface="Wingdings" pitchFamily="2" charset="2"/>
              <a:buChar char="§"/>
            </a:pPr>
            <a:r>
              <a:rPr lang="ar-SA" sz="3000" dirty="0" smtClean="0">
                <a:latin typeface="Simplified Arabic" pitchFamily="18" charset="-78"/>
                <a:cs typeface="Simplified Arabic" pitchFamily="18" charset="-78"/>
              </a:rPr>
              <a:t>يميز (الأنا) عن (الهو) وعن(الانا الأعلى) ان الشعور والأفعال الشعورية ترتبط بالأنا الذي يشكل المنطقة الواعية للدماغ.</a:t>
            </a:r>
          </a:p>
          <a:p>
            <a:pPr algn="r" rtl="1">
              <a:buFont typeface="Wingdings" pitchFamily="2" charset="2"/>
              <a:buChar char="§"/>
            </a:pPr>
            <a:r>
              <a:rPr lang="ar-SA" sz="3000" dirty="0" smtClean="0">
                <a:latin typeface="Simplified Arabic" pitchFamily="18" charset="-78"/>
                <a:cs typeface="Simplified Arabic" pitchFamily="18" charset="-78"/>
              </a:rPr>
              <a:t>يعتبر(الهو) بمثابة خزان للغرائز أي مقر مختلف المثيرات والمنبهات العقلية</a:t>
            </a:r>
            <a:r>
              <a:rPr lang="en-US" sz="3000" dirty="0" smtClean="0">
                <a:latin typeface="Simplified Arabic" pitchFamily="18" charset="-78"/>
                <a:cs typeface="Simplified Arabic" pitchFamily="18" charset="-78"/>
              </a:rPr>
              <a:t>.</a:t>
            </a:r>
            <a:r>
              <a:rPr lang="ar-SA" sz="3000" dirty="0" smtClean="0">
                <a:latin typeface="Simplified Arabic" pitchFamily="18" charset="-78"/>
                <a:cs typeface="Simplified Arabic" pitchFamily="18" charset="-78"/>
              </a:rPr>
              <a:t> أما(الانا الأعلى) فيمكن تشبيهه بحارس أو مراقب ينحصر دوره في تصفية المثيرات والمنبهات ويجسد المقتضيات الأخلاقية والاجتماعية</a:t>
            </a:r>
            <a:r>
              <a:rPr lang="en-US" sz="3000" dirty="0" smtClean="0">
                <a:latin typeface="Simplified Arabic" pitchFamily="18" charset="-78"/>
                <a:cs typeface="Simplified Arabic" pitchFamily="18" charset="-78"/>
              </a:rPr>
              <a:t>.</a:t>
            </a:r>
            <a:r>
              <a:rPr lang="en-US" dirty="0" smtClean="0">
                <a:latin typeface="Simplified Arabic" pitchFamily="18" charset="-78"/>
                <a:cs typeface="Simplified Arabic" pitchFamily="18" charset="-78"/>
              </a:rPr>
              <a:t/>
            </a:r>
            <a:br>
              <a:rPr lang="en-US" dirty="0" smtClean="0">
                <a:latin typeface="Simplified Arabic" pitchFamily="18" charset="-78"/>
                <a:cs typeface="Simplified Arabic" pitchFamily="18" charset="-78"/>
              </a:rPr>
            </a:br>
            <a:endParaRPr lang="en-US" dirty="0">
              <a:latin typeface="Simplified Arabic" pitchFamily="18" charset="-78"/>
              <a:cs typeface="Simplified Arabic" pitchFamily="18" charset="-7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rtl="1">
              <a:buNone/>
            </a:pPr>
            <a:r>
              <a:rPr lang="ar-SA" sz="6000" b="1" dirty="0" smtClean="0">
                <a:latin typeface="Simplified Arabic" pitchFamily="18" charset="-78"/>
                <a:cs typeface="Simplified Arabic" pitchFamily="18" charset="-78"/>
              </a:rPr>
              <a:t>النمو الأخلاقي</a:t>
            </a:r>
          </a:p>
          <a:p>
            <a:pPr algn="ctr" rtl="1">
              <a:buNone/>
            </a:pPr>
            <a:r>
              <a:rPr lang="ar-SA" sz="6000" b="1" dirty="0" smtClean="0">
                <a:latin typeface="Simplified Arabic" pitchFamily="18" charset="-78"/>
                <a:cs typeface="Simplified Arabic" pitchFamily="18" charset="-78"/>
              </a:rPr>
              <a:t> </a:t>
            </a:r>
          </a:p>
          <a:p>
            <a:pPr algn="ctr" rtl="1">
              <a:buNone/>
            </a:pPr>
            <a:r>
              <a:rPr lang="ar-SA" sz="6000" b="1" dirty="0" smtClean="0">
                <a:latin typeface="Simplified Arabic" pitchFamily="18" charset="-78"/>
                <a:cs typeface="Simplified Arabic" pitchFamily="18" charset="-78"/>
              </a:rPr>
              <a:t>(كولبرج)</a:t>
            </a:r>
            <a:endParaRPr lang="en-US" sz="6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قصة </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rtl="1">
              <a:buNone/>
            </a:pPr>
            <a:r>
              <a:rPr lang="en-US" b="1" dirty="0" smtClean="0">
                <a:solidFill>
                  <a:srgbClr val="444444"/>
                </a:solidFill>
                <a:latin typeface="Open Sans"/>
              </a:rPr>
              <a:t>“Heinz </a:t>
            </a:r>
            <a:r>
              <a:rPr lang="en-US" b="1" dirty="0">
                <a:solidFill>
                  <a:srgbClr val="444444"/>
                </a:solidFill>
                <a:latin typeface="Open Sans"/>
              </a:rPr>
              <a:t>Moral Dilemma” ”</a:t>
            </a:r>
            <a:r>
              <a:rPr lang="ar-SA" b="1" dirty="0">
                <a:solidFill>
                  <a:srgbClr val="444444"/>
                </a:solidFill>
                <a:latin typeface="Open Sans"/>
              </a:rPr>
              <a:t>معضلةَ / اشكالية هاينز اخلاقية“</a:t>
            </a:r>
            <a:r>
              <a:rPr lang="ar-SA" dirty="0">
                <a:solidFill>
                  <a:srgbClr val="444444"/>
                </a:solidFill>
                <a:latin typeface="Open Sans"/>
              </a:rPr>
              <a:t/>
            </a:r>
            <a:br>
              <a:rPr lang="ar-SA" dirty="0">
                <a:solidFill>
                  <a:srgbClr val="444444"/>
                </a:solidFill>
                <a:latin typeface="Open Sans"/>
              </a:rPr>
            </a:br>
            <a:r>
              <a:rPr lang="ar-SA" dirty="0">
                <a:solidFill>
                  <a:srgbClr val="444444"/>
                </a:solidFill>
                <a:latin typeface="Open Sans"/>
              </a:rPr>
              <a:t>”امرأة اوروبية كانت على شفا الموت بسبب مرض السرطان, وقد اخبر الاطباء زوجها ”هاينز“ ان هناك علاج وحيد يمكن ان يشفي زوجته اكتشفه احد الصيادلة في مدينتهم, وهو غالي الثمن لدرجة ان الصيدلي طلب فيه عشرة اضعاف ثمن تكلفته, وقد طاف زوجها على كل من يعرفه ليقترض منه دون جدوى, ولم يجمع الا نصف ثمن الدواء وذهب للصيدلي عارضا عليه ما حدث معه وطالبا منه تخفيض سعر الدواء, ولكن الصيدلي قابله بالرفض, مما احبطه وقرر ان يحطم الصيدلية ليسرق منها الدواء“هل يجب على الزوج ان يفعل ما قرره؟ هل هذا العمل خطأ ام صواب؟ هل من حق الصيدلي بيع هذا الدواء بالسعر الفاحش؟</a:t>
            </a:r>
          </a:p>
          <a:p>
            <a:endParaRPr lang="en-US" dirty="0"/>
          </a:p>
        </p:txBody>
      </p:sp>
    </p:spTree>
    <p:extLst>
      <p:ext uri="{BB962C8B-B14F-4D97-AF65-F5344CB8AC3E}">
        <p14:creationId xmlns:p14="http://schemas.microsoft.com/office/powerpoint/2010/main" val="260097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324600"/>
          </a:xfrm>
        </p:spPr>
        <p:txBody>
          <a:bodyPr>
            <a:normAutofit/>
          </a:bodyPr>
          <a:lstStyle/>
          <a:p>
            <a:pPr marL="514350" indent="-514350" algn="r" rtl="1">
              <a:buAutoNum type="arabicParenR"/>
            </a:pPr>
            <a:r>
              <a:rPr lang="ar-SA" sz="2800" b="1" dirty="0" smtClean="0">
                <a:latin typeface="Simplified Arabic" pitchFamily="18" charset="-78"/>
                <a:cs typeface="Simplified Arabic" pitchFamily="18" charset="-78"/>
              </a:rPr>
              <a:t>المستوى الأول</a:t>
            </a:r>
            <a:r>
              <a:rPr lang="en-US"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ما قبل العرف </a:t>
            </a:r>
            <a:r>
              <a:rPr lang="ar-SA" sz="2800" b="1" dirty="0" smtClean="0">
                <a:latin typeface="Simplified Arabic" pitchFamily="18" charset="-78"/>
                <a:cs typeface="Simplified Arabic" pitchFamily="18" charset="-78"/>
              </a:rPr>
              <a:t>والقانون ( ما قبل التقليدي): </a:t>
            </a:r>
            <a:endParaRPr lang="ar-SA" sz="2800" b="1" dirty="0" smtClean="0">
              <a:latin typeface="Simplified Arabic" pitchFamily="18" charset="-78"/>
              <a:cs typeface="Simplified Arabic" pitchFamily="18" charset="-78"/>
            </a:endParaRPr>
          </a:p>
          <a:p>
            <a:pPr marL="514350" indent="-514350" algn="r" rtl="1">
              <a:buNone/>
            </a:pPr>
            <a:endParaRPr lang="ar-SA" sz="2800" b="1" dirty="0" smtClean="0">
              <a:latin typeface="Simplified Arabic" pitchFamily="18" charset="-78"/>
              <a:cs typeface="Simplified Arabic" pitchFamily="18" charset="-78"/>
            </a:endParaRPr>
          </a:p>
          <a:p>
            <a:pPr marL="514350" indent="-514350" algn="r" rtl="1">
              <a:buNone/>
            </a:pPr>
            <a:r>
              <a:rPr lang="ar-SA" sz="2800" dirty="0" smtClean="0">
                <a:latin typeface="Simplified Arabic" pitchFamily="18" charset="-78"/>
                <a:cs typeface="Simplified Arabic" pitchFamily="18" charset="-78"/>
              </a:rPr>
              <a:t>ويكون عليه معظم الأطفال قبل سن التاسعة، وقليل من المراهقين وبعض المجرمين في سن المراهقة ومرحلة الشباب وفيه مرحلتين هما:</a:t>
            </a:r>
          </a:p>
          <a:p>
            <a:pPr marL="514350" indent="-514350" algn="r" rtl="1">
              <a:buNone/>
            </a:pPr>
            <a:endParaRPr lang="ar-SA" sz="2800" dirty="0" smtClean="0">
              <a:latin typeface="Simplified Arabic" pitchFamily="18" charset="-78"/>
              <a:cs typeface="Simplified Arabic" pitchFamily="18" charset="-78"/>
            </a:endParaRPr>
          </a:p>
          <a:p>
            <a:pPr algn="r" rtl="1">
              <a:buNone/>
            </a:pPr>
            <a:r>
              <a:rPr lang="ar-SA" sz="2800"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المرحلة الأولى</a:t>
            </a:r>
            <a:r>
              <a:rPr lang="en-US" sz="2800" b="1" dirty="0" smtClean="0">
                <a:latin typeface="Simplified Arabic" pitchFamily="18" charset="-78"/>
                <a:cs typeface="Simplified Arabic" pitchFamily="18" charset="-78"/>
              </a:rPr>
              <a:t> </a:t>
            </a:r>
            <a:r>
              <a:rPr lang="en-US" sz="2800" b="1" dirty="0" smtClean="0">
                <a:latin typeface="Simplified Arabic" pitchFamily="18" charset="-78"/>
                <a:cs typeface="Simplified Arabic" pitchFamily="18" charset="-78"/>
              </a:rPr>
              <a:t>:</a:t>
            </a:r>
            <a:r>
              <a:rPr lang="ar-SA" sz="2800" b="1" dirty="0" smtClean="0">
                <a:latin typeface="Simplified Arabic" pitchFamily="18" charset="-78"/>
                <a:cs typeface="Simplified Arabic" pitchFamily="18" charset="-78"/>
              </a:rPr>
              <a:t>أخلاق </a:t>
            </a:r>
            <a:r>
              <a:rPr lang="ar-SA" sz="2800" b="1" dirty="0" smtClean="0">
                <a:latin typeface="Simplified Arabic" pitchFamily="18" charset="-78"/>
                <a:cs typeface="Simplified Arabic" pitchFamily="18" charset="-78"/>
              </a:rPr>
              <a:t>ذات طابع خارجي: </a:t>
            </a:r>
            <a:r>
              <a:rPr lang="ar-SA" sz="2800" dirty="0" smtClean="0">
                <a:latin typeface="Simplified Arabic" pitchFamily="18" charset="-78"/>
                <a:cs typeface="Simplified Arabic" pitchFamily="18" charset="-78"/>
              </a:rPr>
              <a:t>أن تتجنب كسر القواعد خشية العقاب، والطاعة من أجل الطاعة وتجنب إحداث التلف المادي للأشخاص والممتلكات. </a:t>
            </a:r>
          </a:p>
          <a:p>
            <a:pPr algn="r" rtl="1">
              <a:buNone/>
            </a:pPr>
            <a:endParaRPr lang="ar-SA" sz="2800" dirty="0" smtClean="0">
              <a:latin typeface="Simplified Arabic" pitchFamily="18" charset="-78"/>
              <a:cs typeface="Simplified Arabic" pitchFamily="18" charset="-78"/>
            </a:endParaRPr>
          </a:p>
          <a:p>
            <a:pPr algn="r" rtl="1">
              <a:buNone/>
            </a:pPr>
            <a:r>
              <a:rPr lang="ar-SA" sz="2800" b="1" dirty="0" smtClean="0">
                <a:latin typeface="Simplified Arabic" pitchFamily="18" charset="-78"/>
                <a:cs typeface="Simplified Arabic" pitchFamily="18" charset="-78"/>
              </a:rPr>
              <a:t>المرحلة الثانية</a:t>
            </a:r>
            <a:r>
              <a:rPr lang="en-US"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الفردية والوسيلية وتبادل المنفعة: </a:t>
            </a:r>
            <a:r>
              <a:rPr lang="ar-SA" sz="2800" dirty="0" smtClean="0">
                <a:latin typeface="Simplified Arabic" pitchFamily="18" charset="-78"/>
                <a:cs typeface="Simplified Arabic" pitchFamily="18" charset="-78"/>
              </a:rPr>
              <a:t>أن نتبع القواعد فقط عندما تتفق مع المصلحة العاجلة للفرد واحتياجاته والسماح للآخرين باتباع نفس الأسلوب (عش ودع الآخرين يعيشون</a:t>
            </a:r>
            <a:r>
              <a:rPr lang="ar-SA" sz="2800" dirty="0" smtClean="0">
                <a:latin typeface="Simplified Arabic" pitchFamily="18" charset="-78"/>
                <a:cs typeface="Simplified Arabic" pitchFamily="18" charset="-78"/>
              </a:rPr>
              <a:t>). السلوك الاخلاقي يعود عليه بالمنفعة( كسب شيء)</a:t>
            </a:r>
            <a:endParaRPr lang="en-US" sz="2800" dirty="0" smtClean="0">
              <a:latin typeface="Simplified Arabic" pitchFamily="18" charset="-78"/>
              <a:cs typeface="Simplified Arabic" pitchFamily="18" charset="-78"/>
            </a:endParaRPr>
          </a:p>
          <a:p>
            <a:pPr algn="r" rtl="1">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6248400"/>
          </a:xfrm>
        </p:spPr>
        <p:txBody>
          <a:bodyPr>
            <a:normAutofit fontScale="85000" lnSpcReduction="20000"/>
          </a:bodyPr>
          <a:lstStyle/>
          <a:p>
            <a:pPr algn="r" rtl="1">
              <a:buNone/>
            </a:pPr>
            <a:r>
              <a:rPr lang="ar-SA" sz="3000" b="1" dirty="0" smtClean="0">
                <a:latin typeface="Simplified Arabic" pitchFamily="18" charset="-78"/>
                <a:cs typeface="Simplified Arabic" pitchFamily="18" charset="-78"/>
              </a:rPr>
              <a:t>2) المستوى الثاني: </a:t>
            </a:r>
            <a:r>
              <a:rPr lang="ar-SA" sz="3000" b="1" dirty="0" smtClean="0">
                <a:latin typeface="Simplified Arabic" pitchFamily="18" charset="-78"/>
                <a:cs typeface="Simplified Arabic" pitchFamily="18" charset="-78"/>
              </a:rPr>
              <a:t>التقليدي</a:t>
            </a:r>
          </a:p>
          <a:p>
            <a:pPr algn="r" rtl="1">
              <a:buNone/>
            </a:pPr>
            <a:r>
              <a:rPr lang="ar-SA" sz="3000" b="1" dirty="0" smtClean="0">
                <a:latin typeface="Simplified Arabic" pitchFamily="18" charset="-78"/>
                <a:cs typeface="Simplified Arabic" pitchFamily="18" charset="-78"/>
              </a:rPr>
              <a:t>العرف </a:t>
            </a:r>
            <a:r>
              <a:rPr lang="ar-SA" sz="3000" b="1" dirty="0" smtClean="0">
                <a:latin typeface="Simplified Arabic" pitchFamily="18" charset="-78"/>
                <a:cs typeface="Simplified Arabic" pitchFamily="18" charset="-78"/>
              </a:rPr>
              <a:t>والقانون: </a:t>
            </a:r>
          </a:p>
          <a:p>
            <a:pPr algn="r" rtl="1">
              <a:buNone/>
            </a:pPr>
            <a:endParaRPr lang="ar-SA" sz="3000" b="1" dirty="0" smtClean="0">
              <a:latin typeface="Simplified Arabic" pitchFamily="18" charset="-78"/>
              <a:cs typeface="Simplified Arabic" pitchFamily="18" charset="-78"/>
            </a:endParaRPr>
          </a:p>
          <a:p>
            <a:pPr algn="r" rtl="1">
              <a:buNone/>
            </a:pPr>
            <a:r>
              <a:rPr lang="ar-SA" sz="3000" dirty="0" smtClean="0">
                <a:latin typeface="Simplified Arabic" pitchFamily="18" charset="-78"/>
                <a:cs typeface="Simplified Arabic" pitchFamily="18" charset="-78"/>
              </a:rPr>
              <a:t>هو المستوى الذي يكون عليه أغلب المراهقين والراشدين في أي </a:t>
            </a:r>
            <a:r>
              <a:rPr lang="ar-SA" sz="3000" dirty="0" smtClean="0">
                <a:latin typeface="Simplified Arabic" pitchFamily="18" charset="-78"/>
                <a:cs typeface="Simplified Arabic" pitchFamily="18" charset="-78"/>
              </a:rPr>
              <a:t>مجتمع( الانتماء الاجتماعي) الولد الجيد والبنت الجيدة</a:t>
            </a:r>
          </a:p>
          <a:p>
            <a:pPr algn="r" rtl="1">
              <a:buNone/>
            </a:pPr>
            <a:r>
              <a:rPr lang="ar-SA" sz="3000" dirty="0" smtClean="0">
                <a:latin typeface="Simplified Arabic" pitchFamily="18" charset="-78"/>
                <a:cs typeface="Simplified Arabic" pitchFamily="18" charset="-78"/>
              </a:rPr>
              <a:t> </a:t>
            </a:r>
            <a:r>
              <a:rPr lang="ar-SA" sz="3000" dirty="0" smtClean="0">
                <a:latin typeface="Simplified Arabic" pitchFamily="18" charset="-78"/>
                <a:cs typeface="Simplified Arabic" pitchFamily="18" charset="-78"/>
              </a:rPr>
              <a:t>وفيه مرحلتين هما</a:t>
            </a:r>
            <a:r>
              <a:rPr lang="en-US" sz="3000" dirty="0" smtClean="0">
                <a:latin typeface="Simplified Arabic" pitchFamily="18" charset="-78"/>
                <a:cs typeface="Simplified Arabic" pitchFamily="18" charset="-78"/>
              </a:rPr>
              <a:t> :</a:t>
            </a:r>
            <a:endParaRPr lang="ar-SA" sz="3000" dirty="0" smtClean="0">
              <a:latin typeface="Simplified Arabic" pitchFamily="18" charset="-78"/>
              <a:cs typeface="Simplified Arabic" pitchFamily="18" charset="-78"/>
            </a:endParaRPr>
          </a:p>
          <a:p>
            <a:pPr algn="r" rtl="1">
              <a:buNone/>
            </a:pPr>
            <a:endParaRPr lang="en-US" sz="3000" dirty="0" smtClean="0">
              <a:latin typeface="Simplified Arabic" pitchFamily="18" charset="-78"/>
              <a:cs typeface="Simplified Arabic" pitchFamily="18" charset="-78"/>
            </a:endParaRPr>
          </a:p>
          <a:p>
            <a:pPr algn="r" rtl="1">
              <a:buFont typeface="Wingdings" pitchFamily="2" charset="2"/>
              <a:buChar char="§"/>
            </a:pPr>
            <a:r>
              <a:rPr lang="ar-SA" sz="3000" b="1" dirty="0" smtClean="0">
                <a:latin typeface="Simplified Arabic" pitchFamily="18" charset="-78"/>
                <a:cs typeface="Simplified Arabic" pitchFamily="18" charset="-78"/>
              </a:rPr>
              <a:t>المرحلة الثالثة</a:t>
            </a:r>
            <a:r>
              <a:rPr lang="en-US" sz="3000" b="1" dirty="0" smtClean="0">
                <a:latin typeface="Simplified Arabic" pitchFamily="18" charset="-78"/>
                <a:cs typeface="Simplified Arabic" pitchFamily="18" charset="-78"/>
              </a:rPr>
              <a:t> :</a:t>
            </a:r>
            <a:r>
              <a:rPr lang="ar-SA" sz="3000" b="1" dirty="0" smtClean="0">
                <a:latin typeface="Simplified Arabic" pitchFamily="18" charset="-78"/>
                <a:cs typeface="Simplified Arabic" pitchFamily="18" charset="-78"/>
              </a:rPr>
              <a:t>المسايرة القائمة على التوقعات المتبادلة والعلاقات المشتركة: </a:t>
            </a:r>
            <a:r>
              <a:rPr lang="ar-SA" sz="3000" dirty="0" smtClean="0">
                <a:latin typeface="Simplified Arabic" pitchFamily="18" charset="-78"/>
                <a:cs typeface="Simplified Arabic" pitchFamily="18" charset="-78"/>
              </a:rPr>
              <a:t>أن تتعرف على مستوى توقعات الناس المحيطين بك وما يتوقعونه بصفة عامة من شخص مثلك، وأن يعترفوا أنك طيب هو المهم ومن ثم يجب أن تكون نواياك طيبة و تهتم بالآخرين، وأن تحافظ على علاقات متبادلة مثل الثقة والولاء والاحترام والامتنان</a:t>
            </a:r>
            <a:r>
              <a:rPr lang="en-US" sz="3000" dirty="0" smtClean="0">
                <a:latin typeface="Simplified Arabic" pitchFamily="18" charset="-78"/>
                <a:cs typeface="Simplified Arabic" pitchFamily="18" charset="-78"/>
              </a:rPr>
              <a:t>.</a:t>
            </a:r>
            <a:r>
              <a:rPr lang="ar-SA" sz="3000" dirty="0" smtClean="0">
                <a:latin typeface="Simplified Arabic" pitchFamily="18" charset="-78"/>
                <a:cs typeface="Simplified Arabic" pitchFamily="18" charset="-78"/>
              </a:rPr>
              <a:t>( الحاجة للمدح والرضى من الاخرين)</a:t>
            </a:r>
            <a:endParaRPr lang="ar-SA" sz="3000" dirty="0" smtClean="0">
              <a:latin typeface="Simplified Arabic" pitchFamily="18" charset="-78"/>
              <a:cs typeface="Simplified Arabic" pitchFamily="18" charset="-78"/>
            </a:endParaRPr>
          </a:p>
          <a:p>
            <a:pPr algn="r" rtl="1">
              <a:buFont typeface="Wingdings" pitchFamily="2" charset="2"/>
              <a:buChar char="§"/>
            </a:pPr>
            <a:endParaRPr lang="en-US" sz="3000" dirty="0" smtClean="0">
              <a:latin typeface="Simplified Arabic" pitchFamily="18" charset="-78"/>
              <a:cs typeface="Simplified Arabic" pitchFamily="18" charset="-78"/>
            </a:endParaRPr>
          </a:p>
          <a:p>
            <a:pPr algn="r" rtl="1">
              <a:buFont typeface="Wingdings" pitchFamily="2" charset="2"/>
              <a:buChar char="§"/>
            </a:pPr>
            <a:r>
              <a:rPr lang="ar-SA" sz="3000" b="1" dirty="0" smtClean="0">
                <a:latin typeface="Simplified Arabic" pitchFamily="18" charset="-78"/>
                <a:cs typeface="Simplified Arabic" pitchFamily="18" charset="-78"/>
              </a:rPr>
              <a:t>المرحلة الرابعة</a:t>
            </a:r>
            <a:r>
              <a:rPr lang="en-US" sz="3000" b="1" dirty="0" smtClean="0">
                <a:latin typeface="Simplified Arabic" pitchFamily="18" charset="-78"/>
                <a:cs typeface="Simplified Arabic" pitchFamily="18" charset="-78"/>
              </a:rPr>
              <a:t> :</a:t>
            </a:r>
            <a:r>
              <a:rPr lang="ar-SA" sz="3000" b="1" dirty="0" smtClean="0">
                <a:latin typeface="Simplified Arabic" pitchFamily="18" charset="-78"/>
                <a:cs typeface="Simplified Arabic" pitchFamily="18" charset="-78"/>
              </a:rPr>
              <a:t>النظام الاجتماعي والضمير: </a:t>
            </a:r>
            <a:r>
              <a:rPr lang="ar-SA" sz="3000" dirty="0" smtClean="0">
                <a:latin typeface="Simplified Arabic" pitchFamily="18" charset="-78"/>
                <a:cs typeface="Simplified Arabic" pitchFamily="18" charset="-78"/>
              </a:rPr>
              <a:t>أن تنفذ واجباتك الفعلية التي اتفقت على تنفيذها، القانون هو الحكم إذا تعارض مع واجباتك الاجتماعية الثابتة، والصواب هو الذي له صلة بنائية بالمجتمع والجماعة والمؤسسات داخلهما</a:t>
            </a:r>
            <a:r>
              <a:rPr lang="en-US" sz="3000" dirty="0" smtClean="0">
                <a:latin typeface="Simplified Arabic" pitchFamily="18" charset="-78"/>
                <a:cs typeface="Simplified Arabic" pitchFamily="18" charset="-78"/>
              </a:rPr>
              <a:t> .</a:t>
            </a:r>
          </a:p>
          <a:p>
            <a:pPr algn="r" rtl="1">
              <a:buNone/>
            </a:pPr>
            <a:endParaRPr lang="en-US" dirty="0">
              <a:latin typeface="Simplified Arabic" pitchFamily="18" charset="-78"/>
              <a:cs typeface="Simplified Arabic" pitchFamily="18" charset="-7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324600"/>
          </a:xfrm>
        </p:spPr>
        <p:txBody>
          <a:bodyPr>
            <a:normAutofit fontScale="92500" lnSpcReduction="20000"/>
          </a:bodyPr>
          <a:lstStyle/>
          <a:p>
            <a:pPr algn="r" rtl="1">
              <a:buNone/>
            </a:pPr>
            <a:r>
              <a:rPr lang="ar-SA" sz="2800" b="1" dirty="0" smtClean="0">
                <a:latin typeface="Simplified Arabic" pitchFamily="18" charset="-78"/>
                <a:cs typeface="Simplified Arabic" pitchFamily="18" charset="-78"/>
              </a:rPr>
              <a:t>3) المستوى الثالث</a:t>
            </a:r>
            <a:r>
              <a:rPr lang="en-US"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ما بعد العرف و القانون (المبادئ): </a:t>
            </a:r>
          </a:p>
          <a:p>
            <a:pPr algn="r" rtl="1">
              <a:buNone/>
            </a:pPr>
            <a:endParaRPr lang="ar-SA" sz="2800" b="1" dirty="0" smtClean="0">
              <a:latin typeface="Simplified Arabic" pitchFamily="18" charset="-78"/>
              <a:cs typeface="Simplified Arabic" pitchFamily="18" charset="-78"/>
            </a:endParaRPr>
          </a:p>
          <a:p>
            <a:pPr algn="r" rtl="1">
              <a:buNone/>
            </a:pPr>
            <a:r>
              <a:rPr lang="ar-SA" sz="2800" dirty="0" smtClean="0">
                <a:latin typeface="Simplified Arabic" pitchFamily="18" charset="-78"/>
                <a:cs typeface="Simplified Arabic" pitchFamily="18" charset="-78"/>
              </a:rPr>
              <a:t>هو المستوى الذي يصل إليه قلة من الراشدين و فيه مرحلتين هما</a:t>
            </a:r>
            <a:r>
              <a:rPr lang="en-US" sz="2800" dirty="0" smtClean="0">
                <a:latin typeface="Simplified Arabic" pitchFamily="18" charset="-78"/>
                <a:cs typeface="Simplified Arabic" pitchFamily="18" charset="-78"/>
              </a:rPr>
              <a:t> </a:t>
            </a:r>
            <a:r>
              <a:rPr lang="ar-SA" sz="2800" dirty="0" smtClean="0">
                <a:latin typeface="Simplified Arabic" pitchFamily="18" charset="-78"/>
                <a:cs typeface="Simplified Arabic" pitchFamily="18" charset="-78"/>
              </a:rPr>
              <a:t>:</a:t>
            </a:r>
          </a:p>
          <a:p>
            <a:pPr algn="r" rtl="1">
              <a:buNone/>
            </a:pPr>
            <a:endParaRPr lang="en-US" sz="2800" dirty="0" smtClean="0">
              <a:latin typeface="Simplified Arabic" pitchFamily="18" charset="-78"/>
              <a:cs typeface="Simplified Arabic" pitchFamily="18" charset="-78"/>
            </a:endParaRPr>
          </a:p>
          <a:p>
            <a:pPr algn="r" rtl="1">
              <a:buFont typeface="Wingdings" pitchFamily="2" charset="2"/>
              <a:buChar char="§"/>
            </a:pPr>
            <a:r>
              <a:rPr lang="ar-SA" sz="2800" b="1" dirty="0" smtClean="0">
                <a:latin typeface="Simplified Arabic" pitchFamily="18" charset="-78"/>
                <a:cs typeface="Simplified Arabic" pitchFamily="18" charset="-78"/>
              </a:rPr>
              <a:t>المرحلة الخامسة</a:t>
            </a:r>
            <a:r>
              <a:rPr lang="en-US"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العقد الاجتماعي والحقوق الفردية والمنافع: </a:t>
            </a:r>
            <a:r>
              <a:rPr lang="ar-SA" sz="2800" dirty="0" smtClean="0">
                <a:latin typeface="Simplified Arabic" pitchFamily="18" charset="-78"/>
                <a:cs typeface="Simplified Arabic" pitchFamily="18" charset="-78"/>
              </a:rPr>
              <a:t>أن تكون على دراية بأن الناس لديهم قيم مختلفة وآراء متعددة أغلبها لها صلة بالجماعة التي تنتمي إليها وهذه يجب أن نحافظ عليها باعتبارها ناتجة عن العقد الاجتماعي دون انحياز، ولكن هناك قيم وحقوق عامة ليس لها صلة بأي مجتمع (مثل الحياة، الحرية) وتلك يجب أن نحافظ عليها بغض النظر عن صلتها بمجتمعنا أو تعارضها مع رأى </a:t>
            </a:r>
            <a:r>
              <a:rPr lang="ar-SA" sz="2800" dirty="0" smtClean="0">
                <a:latin typeface="Simplified Arabic" pitchFamily="18" charset="-78"/>
                <a:cs typeface="Simplified Arabic" pitchFamily="18" charset="-78"/>
              </a:rPr>
              <a:t>الأغلبية( الاخلاق الحقوق التدقيق بالمنظور الاجتماعي ونظرته للقانون </a:t>
            </a:r>
            <a:r>
              <a:rPr lang="en-US" sz="2800" dirty="0" smtClean="0">
                <a:latin typeface="Simplified Arabic" pitchFamily="18" charset="-78"/>
                <a:cs typeface="Simplified Arabic" pitchFamily="18" charset="-78"/>
              </a:rPr>
              <a:t> </a:t>
            </a:r>
            <a:r>
              <a:rPr lang="en-US" sz="2800" dirty="0" smtClean="0">
                <a:latin typeface="Simplified Arabic" pitchFamily="18" charset="-78"/>
                <a:cs typeface="Simplified Arabic" pitchFamily="18" charset="-78"/>
              </a:rPr>
              <a:t>.</a:t>
            </a:r>
            <a:endParaRPr lang="ar-SA" sz="2800" dirty="0" smtClean="0">
              <a:latin typeface="Simplified Arabic" pitchFamily="18" charset="-78"/>
              <a:cs typeface="Simplified Arabic" pitchFamily="18" charset="-78"/>
            </a:endParaRPr>
          </a:p>
          <a:p>
            <a:pPr algn="r" rtl="1">
              <a:buNone/>
            </a:pPr>
            <a:endParaRPr lang="en-US" sz="2800" dirty="0" smtClean="0">
              <a:latin typeface="Simplified Arabic" pitchFamily="18" charset="-78"/>
              <a:cs typeface="Simplified Arabic" pitchFamily="18" charset="-78"/>
            </a:endParaRPr>
          </a:p>
          <a:p>
            <a:pPr algn="r" rtl="1">
              <a:buFont typeface="Wingdings" pitchFamily="2" charset="2"/>
              <a:buChar char="§"/>
            </a:pPr>
            <a:r>
              <a:rPr lang="ar-SA" sz="2800" b="1" dirty="0" smtClean="0">
                <a:latin typeface="Simplified Arabic" pitchFamily="18" charset="-78"/>
                <a:cs typeface="Simplified Arabic" pitchFamily="18" charset="-78"/>
              </a:rPr>
              <a:t>المرحلة السادسة</a:t>
            </a:r>
            <a:r>
              <a:rPr lang="en-US"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المبادئ الأخلاقية </a:t>
            </a:r>
            <a:r>
              <a:rPr lang="ar-SA" sz="2800" b="1" dirty="0" smtClean="0">
                <a:latin typeface="Simplified Arabic" pitchFamily="18" charset="-78"/>
                <a:cs typeface="Simplified Arabic" pitchFamily="18" charset="-78"/>
              </a:rPr>
              <a:t>العامة( الضمير): </a:t>
            </a:r>
            <a:r>
              <a:rPr lang="ar-SA" sz="2800" dirty="0" smtClean="0">
                <a:latin typeface="Simplified Arabic" pitchFamily="18" charset="-78"/>
                <a:cs typeface="Simplified Arabic" pitchFamily="18" charset="-78"/>
              </a:rPr>
              <a:t>أن يتبع الفرد المبادئ الأخلاقية التي ارتضاها وأن يتبع القوانين المتمشية مع هذه المبادئ، ولكن إذا تعارضت القوانين الاجتماعية مع هذه المبادئ فالمبادئ العالمية التي يؤمن بها كافة البشر كالعدل وحقوق البشر المتساوية واحترام كرامة الإنسان هي </a:t>
            </a:r>
            <a:r>
              <a:rPr lang="ar-SA" sz="2800" dirty="0" smtClean="0">
                <a:latin typeface="Simplified Arabic" pitchFamily="18" charset="-78"/>
                <a:cs typeface="Simplified Arabic" pitchFamily="18" charset="-78"/>
              </a:rPr>
              <a:t>المقدمة( ترتبط بقيم، مبادىء انسانية، التزام بالمعايير، الشخض ملهم و قائد) </a:t>
            </a:r>
            <a:endParaRPr lang="en-US" sz="2800" dirty="0">
              <a:latin typeface="Simplified Arabic" pitchFamily="18" charset="-78"/>
              <a:cs typeface="Simplified Arabic" pitchFamily="18" charset="-7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2"/>
          <a:ext cx="9144000" cy="6705598"/>
        </p:xfrm>
        <a:graphic>
          <a:graphicData uri="http://schemas.openxmlformats.org/drawingml/2006/table">
            <a:tbl>
              <a:tblPr firstRow="1" bandRow="1">
                <a:tableStyleId>{5C22544A-7EE6-4342-B048-85BDC9FD1C3A}</a:tableStyleId>
              </a:tblPr>
              <a:tblGrid>
                <a:gridCol w="55626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869244">
                <a:tc>
                  <a:txBody>
                    <a:bodyPr/>
                    <a:lstStyle/>
                    <a:p>
                      <a:pPr marL="742950" indent="-742950" algn="r" rtl="1">
                        <a:buFont typeface="+mj-lt"/>
                        <a:buNone/>
                      </a:pPr>
                      <a:r>
                        <a:rPr lang="ar-SA" sz="2400" b="0" dirty="0" smtClean="0">
                          <a:solidFill>
                            <a:schemeClr val="tx1"/>
                          </a:solidFill>
                          <a:latin typeface="Simplified Arabic" pitchFamily="18" charset="-78"/>
                          <a:cs typeface="Simplified Arabic" pitchFamily="18" charset="-78"/>
                        </a:rPr>
                        <a:t>1.</a:t>
                      </a:r>
                      <a:r>
                        <a:rPr lang="ar-SA" sz="2400" b="0" baseline="0" dirty="0" smtClean="0">
                          <a:solidFill>
                            <a:schemeClr val="tx1"/>
                          </a:solidFill>
                          <a:latin typeface="Simplified Arabic" pitchFamily="18" charset="-78"/>
                          <a:cs typeface="Simplified Arabic" pitchFamily="18" charset="-78"/>
                        </a:rPr>
                        <a:t> </a:t>
                      </a:r>
                      <a:r>
                        <a:rPr lang="ar-SA" sz="2400" b="0" dirty="0" smtClean="0">
                          <a:solidFill>
                            <a:schemeClr val="tx1"/>
                          </a:solidFill>
                          <a:latin typeface="Simplified Arabic" pitchFamily="18" charset="-78"/>
                          <a:cs typeface="Simplified Arabic" pitchFamily="18" charset="-78"/>
                        </a:rPr>
                        <a:t>الطاعة وتجنب العقاب</a:t>
                      </a:r>
                      <a:endParaRPr lang="en-US" sz="2400" b="0" dirty="0">
                        <a:solidFill>
                          <a:schemeClr val="tx1"/>
                        </a:solidFill>
                        <a:latin typeface="Simplified Arabic" pitchFamily="18" charset="-78"/>
                        <a:cs typeface="Simplified Arabic" pitchFamily="18" charset="-78"/>
                      </a:endParaRPr>
                    </a:p>
                  </a:txBody>
                  <a:tcPr>
                    <a:solidFill>
                      <a:schemeClr val="accent6">
                        <a:lumMod val="60000"/>
                        <a:lumOff val="40000"/>
                      </a:schemeClr>
                    </a:solidFill>
                  </a:tcPr>
                </a:tc>
                <a:tc rowSpan="2">
                  <a:txBody>
                    <a:bodyPr/>
                    <a:lstStyle/>
                    <a:p>
                      <a:pPr algn="r" rtl="1"/>
                      <a:r>
                        <a:rPr lang="ar-SA" sz="2400" dirty="0" smtClean="0">
                          <a:solidFill>
                            <a:schemeClr val="tx1"/>
                          </a:solidFill>
                          <a:latin typeface="Simplified Arabic" pitchFamily="18" charset="-78"/>
                          <a:cs typeface="Simplified Arabic" pitchFamily="18" charset="-78"/>
                        </a:rPr>
                        <a:t>مستوى </a:t>
                      </a:r>
                      <a:r>
                        <a:rPr lang="en-US" sz="2400" dirty="0" err="1" smtClean="0">
                          <a:solidFill>
                            <a:schemeClr val="tx1"/>
                          </a:solidFill>
                          <a:latin typeface="Simplified Arabic" pitchFamily="18" charset="-78"/>
                          <a:cs typeface="Simplified Arabic" pitchFamily="18" charset="-78"/>
                        </a:rPr>
                        <a:t>ما</a:t>
                      </a:r>
                      <a:r>
                        <a:rPr lang="en-US" sz="2400" dirty="0" smtClean="0">
                          <a:solidFill>
                            <a:schemeClr val="tx1"/>
                          </a:solidFill>
                          <a:latin typeface="Simplified Arabic" pitchFamily="18" charset="-78"/>
                          <a:cs typeface="Simplified Arabic" pitchFamily="18" charset="-78"/>
                        </a:rPr>
                        <a:t> </a:t>
                      </a:r>
                      <a:r>
                        <a:rPr lang="en-US" sz="2400" dirty="0" err="1" smtClean="0">
                          <a:solidFill>
                            <a:schemeClr val="tx1"/>
                          </a:solidFill>
                          <a:latin typeface="Simplified Arabic" pitchFamily="18" charset="-78"/>
                          <a:cs typeface="Simplified Arabic" pitchFamily="18" charset="-78"/>
                        </a:rPr>
                        <a:t>قبل</a:t>
                      </a:r>
                      <a:r>
                        <a:rPr lang="en-US" sz="2400" dirty="0" smtClean="0">
                          <a:solidFill>
                            <a:schemeClr val="tx1"/>
                          </a:solidFill>
                          <a:latin typeface="Simplified Arabic" pitchFamily="18" charset="-78"/>
                          <a:cs typeface="Simplified Arabic" pitchFamily="18" charset="-78"/>
                        </a:rPr>
                        <a:t> </a:t>
                      </a:r>
                      <a:r>
                        <a:rPr lang="en-US" sz="2400" dirty="0" err="1" smtClean="0">
                          <a:solidFill>
                            <a:schemeClr val="tx1"/>
                          </a:solidFill>
                          <a:latin typeface="Simplified Arabic" pitchFamily="18" charset="-78"/>
                          <a:cs typeface="Simplified Arabic" pitchFamily="18" charset="-78"/>
                        </a:rPr>
                        <a:t>التقليدي</a:t>
                      </a:r>
                      <a:r>
                        <a:rPr lang="ar-SA" sz="2400" dirty="0" smtClean="0">
                          <a:solidFill>
                            <a:schemeClr val="tx1"/>
                          </a:solidFill>
                          <a:latin typeface="Simplified Arabic" pitchFamily="18" charset="-78"/>
                          <a:cs typeface="Simplified Arabic" pitchFamily="18" charset="-78"/>
                        </a:rPr>
                        <a:t> (10)</a:t>
                      </a:r>
                      <a:endParaRPr lang="en-US" sz="2400" dirty="0">
                        <a:solidFill>
                          <a:schemeClr val="tx1"/>
                        </a:solidFill>
                        <a:latin typeface="Simplified Arabic" pitchFamily="18" charset="-78"/>
                        <a:cs typeface="Simplified Arabic" pitchFamily="18" charset="-78"/>
                      </a:endParaRPr>
                    </a:p>
                  </a:txBody>
                  <a:tcPr>
                    <a:solidFill>
                      <a:schemeClr val="accent6">
                        <a:lumMod val="60000"/>
                        <a:lumOff val="40000"/>
                      </a:schemeClr>
                    </a:solidFill>
                  </a:tcPr>
                </a:tc>
                <a:extLst>
                  <a:ext uri="{0D108BD9-81ED-4DB2-BD59-A6C34878D82A}">
                    <a16:rowId xmlns:a16="http://schemas.microsoft.com/office/drawing/2014/main" val="10000"/>
                  </a:ext>
                </a:extLst>
              </a:tr>
              <a:tr h="869244">
                <a:tc>
                  <a:txBody>
                    <a:bodyPr/>
                    <a:lstStyle/>
                    <a:p>
                      <a:pPr marL="742950" indent="-742950" algn="r" rtl="1">
                        <a:buFont typeface="+mj-lt"/>
                        <a:buNone/>
                      </a:pPr>
                      <a:r>
                        <a:rPr lang="ar-SA" sz="2400" b="0" dirty="0" smtClean="0">
                          <a:solidFill>
                            <a:schemeClr val="tx1"/>
                          </a:solidFill>
                          <a:latin typeface="Simplified Arabic" pitchFamily="18" charset="-78"/>
                          <a:cs typeface="Simplified Arabic" pitchFamily="18" charset="-78"/>
                        </a:rPr>
                        <a:t>2. عقد صفقة عادلة</a:t>
                      </a:r>
                      <a:endParaRPr lang="en-US" sz="2400" b="0" dirty="0">
                        <a:solidFill>
                          <a:schemeClr val="tx1"/>
                        </a:solidFill>
                        <a:latin typeface="Simplified Arabic" pitchFamily="18" charset="-78"/>
                        <a:cs typeface="Simplified Arabic" pitchFamily="18" charset="-78"/>
                      </a:endParaRPr>
                    </a:p>
                  </a:txBody>
                  <a:tcPr>
                    <a:solidFill>
                      <a:schemeClr val="accent6">
                        <a:lumMod val="60000"/>
                        <a:lumOff val="40000"/>
                      </a:schemeClr>
                    </a:solidFill>
                  </a:tcPr>
                </a:tc>
                <a:tc vMerge="1">
                  <a:txBody>
                    <a:bodyPr/>
                    <a:lstStyle/>
                    <a:p>
                      <a:pPr algn="r" rtl="1"/>
                      <a:endParaRPr lang="en-US" sz="360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10001"/>
                  </a:ext>
                </a:extLst>
              </a:tr>
              <a:tr h="869244">
                <a:tc>
                  <a:txBody>
                    <a:bodyPr/>
                    <a:lstStyle/>
                    <a:p>
                      <a:pPr marL="742950" indent="-742950" algn="r" rtl="1">
                        <a:buFont typeface="+mj-lt"/>
                        <a:buNone/>
                      </a:pPr>
                      <a:r>
                        <a:rPr lang="ar-SA" sz="2400" b="0" dirty="0" smtClean="0">
                          <a:latin typeface="Simplified Arabic" pitchFamily="18" charset="-78"/>
                          <a:cs typeface="Simplified Arabic" pitchFamily="18" charset="-78"/>
                        </a:rPr>
                        <a:t>3. مسرة الآخر و</a:t>
                      </a:r>
                      <a:r>
                        <a:rPr lang="ar-SA" sz="2400" b="0" baseline="0" dirty="0" smtClean="0">
                          <a:latin typeface="Simplified Arabic" pitchFamily="18" charset="-78"/>
                          <a:cs typeface="Simplified Arabic" pitchFamily="18" charset="-78"/>
                        </a:rPr>
                        <a:t>الاستحسان</a:t>
                      </a:r>
                      <a:endParaRPr lang="en-US" sz="2400" b="0" dirty="0">
                        <a:latin typeface="Simplified Arabic" pitchFamily="18" charset="-78"/>
                        <a:cs typeface="Simplified Arabic" pitchFamily="18" charset="-78"/>
                      </a:endParaRPr>
                    </a:p>
                  </a:txBody>
                  <a:tcPr>
                    <a:solidFill>
                      <a:schemeClr val="accent5">
                        <a:lumMod val="60000"/>
                        <a:lumOff val="40000"/>
                      </a:schemeClr>
                    </a:solidFill>
                  </a:tcPr>
                </a:tc>
                <a:tc rowSpan="2">
                  <a:txBody>
                    <a:bodyPr/>
                    <a:lstStyle/>
                    <a:p>
                      <a:pPr algn="r" rtl="1"/>
                      <a:r>
                        <a:rPr lang="ar-SA" sz="2400" b="1" dirty="0" smtClean="0">
                          <a:latin typeface="Simplified Arabic" pitchFamily="18" charset="-78"/>
                          <a:cs typeface="Simplified Arabic" pitchFamily="18" charset="-78"/>
                        </a:rPr>
                        <a:t>المستوى </a:t>
                      </a:r>
                      <a:r>
                        <a:rPr lang="en-US" sz="2400" b="1" dirty="0" err="1" smtClean="0">
                          <a:latin typeface="Simplified Arabic" pitchFamily="18" charset="-78"/>
                          <a:cs typeface="Simplified Arabic" pitchFamily="18" charset="-78"/>
                        </a:rPr>
                        <a:t>التقليدي</a:t>
                      </a:r>
                      <a:r>
                        <a:rPr lang="ar-SA" sz="2400" b="1" dirty="0" smtClean="0">
                          <a:latin typeface="Simplified Arabic" pitchFamily="18" charset="-78"/>
                          <a:cs typeface="Simplified Arabic" pitchFamily="18" charset="-78"/>
                        </a:rPr>
                        <a:t> (10-18)</a:t>
                      </a:r>
                      <a:endParaRPr lang="en-US" sz="2400" b="1" dirty="0">
                        <a:latin typeface="Simplified Arabic" pitchFamily="18" charset="-78"/>
                        <a:cs typeface="Simplified Arabic" pitchFamily="18" charset="-78"/>
                      </a:endParaRPr>
                    </a:p>
                  </a:txBody>
                  <a:tcPr>
                    <a:solidFill>
                      <a:schemeClr val="accent5">
                        <a:lumMod val="60000"/>
                        <a:lumOff val="40000"/>
                      </a:schemeClr>
                    </a:solidFill>
                  </a:tcPr>
                </a:tc>
                <a:extLst>
                  <a:ext uri="{0D108BD9-81ED-4DB2-BD59-A6C34878D82A}">
                    <a16:rowId xmlns:a16="http://schemas.microsoft.com/office/drawing/2014/main" val="10002"/>
                  </a:ext>
                </a:extLst>
              </a:tr>
              <a:tr h="1614311">
                <a:tc>
                  <a:txBody>
                    <a:bodyPr/>
                    <a:lstStyle/>
                    <a:p>
                      <a:pPr marL="742950" indent="-742950" algn="r" rtl="1">
                        <a:buFont typeface="+mj-lt"/>
                        <a:buNone/>
                      </a:pPr>
                      <a:r>
                        <a:rPr lang="ar-SA" sz="2400" b="0" dirty="0" smtClean="0">
                          <a:latin typeface="Simplified Arabic" pitchFamily="18" charset="-78"/>
                          <a:cs typeface="Simplified Arabic" pitchFamily="18" charset="-78"/>
                        </a:rPr>
                        <a:t>4. القيام</a:t>
                      </a:r>
                      <a:r>
                        <a:rPr lang="ar-SA" sz="2400" b="0" baseline="0" dirty="0" smtClean="0">
                          <a:latin typeface="Simplified Arabic" pitchFamily="18" charset="-78"/>
                          <a:cs typeface="Simplified Arabic" pitchFamily="18" charset="-78"/>
                        </a:rPr>
                        <a:t> بالواجب تبعا للقانون أو النظام الاجتماعي </a:t>
                      </a:r>
                      <a:endParaRPr lang="en-US" sz="2400" b="0" dirty="0">
                        <a:latin typeface="Simplified Arabic" pitchFamily="18" charset="-78"/>
                        <a:cs typeface="Simplified Arabic" pitchFamily="18" charset="-78"/>
                      </a:endParaRPr>
                    </a:p>
                  </a:txBody>
                  <a:tcPr>
                    <a:solidFill>
                      <a:schemeClr val="accent5">
                        <a:lumMod val="60000"/>
                        <a:lumOff val="40000"/>
                      </a:schemeClr>
                    </a:solidFill>
                  </a:tcPr>
                </a:tc>
                <a:tc vMerge="1">
                  <a:txBody>
                    <a:bodyPr/>
                    <a:lstStyle/>
                    <a:p>
                      <a:pPr algn="r" rtl="1"/>
                      <a:endParaRPr lang="en-US" sz="3600" dirty="0"/>
                    </a:p>
                  </a:txBody>
                  <a:tcPr>
                    <a:solidFill>
                      <a:schemeClr val="accent5">
                        <a:lumMod val="60000"/>
                        <a:lumOff val="40000"/>
                      </a:schemeClr>
                    </a:solidFill>
                  </a:tcPr>
                </a:tc>
                <a:extLst>
                  <a:ext uri="{0D108BD9-81ED-4DB2-BD59-A6C34878D82A}">
                    <a16:rowId xmlns:a16="http://schemas.microsoft.com/office/drawing/2014/main" val="10003"/>
                  </a:ext>
                </a:extLst>
              </a:tr>
              <a:tr h="869244">
                <a:tc>
                  <a:txBody>
                    <a:bodyPr/>
                    <a:lstStyle/>
                    <a:p>
                      <a:pPr marL="742950" indent="-742950" algn="r" rtl="1">
                        <a:buFont typeface="+mj-lt"/>
                        <a:buNone/>
                      </a:pPr>
                      <a:r>
                        <a:rPr lang="ar-SA" sz="2400" b="0" dirty="0" smtClean="0">
                          <a:latin typeface="Simplified Arabic" pitchFamily="18" charset="-78"/>
                          <a:cs typeface="Simplified Arabic" pitchFamily="18" charset="-78"/>
                        </a:rPr>
                        <a:t>5. القيام بالواجب احتراما للقانون</a:t>
                      </a:r>
                      <a:endParaRPr lang="en-US" sz="2400" b="0" dirty="0">
                        <a:latin typeface="Simplified Arabic" pitchFamily="18" charset="-78"/>
                        <a:cs typeface="Simplified Arabic" pitchFamily="18" charset="-78"/>
                      </a:endParaRPr>
                    </a:p>
                  </a:txBody>
                  <a:tcPr>
                    <a:solidFill>
                      <a:schemeClr val="accent2">
                        <a:lumMod val="60000"/>
                        <a:lumOff val="40000"/>
                      </a:schemeClr>
                    </a:solidFill>
                  </a:tcPr>
                </a:tc>
                <a:tc rowSpan="2">
                  <a:txBody>
                    <a:bodyPr/>
                    <a:lstStyle/>
                    <a:p>
                      <a:pPr algn="r" rtl="1"/>
                      <a:r>
                        <a:rPr lang="ar-SA" sz="2400" b="1" dirty="0" smtClean="0">
                          <a:latin typeface="Simplified Arabic" pitchFamily="18" charset="-78"/>
                          <a:cs typeface="Simplified Arabic" pitchFamily="18" charset="-78"/>
                        </a:rPr>
                        <a:t>مستوى </a:t>
                      </a:r>
                      <a:r>
                        <a:rPr lang="en-US" sz="2400" b="1" dirty="0" err="1" smtClean="0">
                          <a:latin typeface="Simplified Arabic" pitchFamily="18" charset="-78"/>
                          <a:cs typeface="Simplified Arabic" pitchFamily="18" charset="-78"/>
                        </a:rPr>
                        <a:t>ما</a:t>
                      </a:r>
                      <a:r>
                        <a:rPr lang="en-US" sz="2400" b="1" dirty="0" smtClean="0">
                          <a:latin typeface="Simplified Arabic" pitchFamily="18" charset="-78"/>
                          <a:cs typeface="Simplified Arabic" pitchFamily="18" charset="-78"/>
                        </a:rPr>
                        <a:t> </a:t>
                      </a:r>
                      <a:r>
                        <a:rPr lang="en-US" sz="2400" b="1" dirty="0" err="1" smtClean="0">
                          <a:latin typeface="Simplified Arabic" pitchFamily="18" charset="-78"/>
                          <a:cs typeface="Simplified Arabic" pitchFamily="18" charset="-78"/>
                        </a:rPr>
                        <a:t>بعد</a:t>
                      </a:r>
                      <a:r>
                        <a:rPr lang="en-US" sz="2400" b="1" dirty="0" smtClean="0">
                          <a:latin typeface="Simplified Arabic" pitchFamily="18" charset="-78"/>
                          <a:cs typeface="Simplified Arabic" pitchFamily="18" charset="-78"/>
                        </a:rPr>
                        <a:t> </a:t>
                      </a:r>
                      <a:r>
                        <a:rPr lang="en-US" sz="2400" b="1" dirty="0" err="1" smtClean="0">
                          <a:latin typeface="Simplified Arabic" pitchFamily="18" charset="-78"/>
                          <a:cs typeface="Simplified Arabic" pitchFamily="18" charset="-78"/>
                        </a:rPr>
                        <a:t>التقليدي</a:t>
                      </a:r>
                      <a:r>
                        <a:rPr lang="ar-SA" sz="2400" b="1" dirty="0" smtClean="0">
                          <a:latin typeface="Simplified Arabic" pitchFamily="18" charset="-78"/>
                          <a:cs typeface="Simplified Arabic" pitchFamily="18" charset="-78"/>
                        </a:rPr>
                        <a:t> (19-</a:t>
                      </a:r>
                      <a:r>
                        <a:rPr lang="ar-SA" sz="2400" b="1" baseline="0" dirty="0" smtClean="0">
                          <a:latin typeface="Simplified Arabic" pitchFamily="18" charset="-78"/>
                          <a:cs typeface="Simplified Arabic" pitchFamily="18" charset="-78"/>
                        </a:rPr>
                        <a:t> ؟</a:t>
                      </a:r>
                      <a:r>
                        <a:rPr lang="ar-SA" sz="2400" b="1" dirty="0" smtClean="0">
                          <a:latin typeface="Simplified Arabic" pitchFamily="18" charset="-78"/>
                          <a:cs typeface="Simplified Arabic" pitchFamily="18" charset="-78"/>
                        </a:rPr>
                        <a:t>)</a:t>
                      </a:r>
                      <a:endParaRPr lang="en-US" sz="2400" b="1" dirty="0">
                        <a:latin typeface="Simplified Arabic" pitchFamily="18" charset="-78"/>
                        <a:cs typeface="Simplified Arabic" pitchFamily="18" charset="-78"/>
                      </a:endParaRPr>
                    </a:p>
                  </a:txBody>
                  <a:tcPr>
                    <a:solidFill>
                      <a:schemeClr val="accent2">
                        <a:lumMod val="60000"/>
                        <a:lumOff val="40000"/>
                      </a:schemeClr>
                    </a:solidFill>
                  </a:tcPr>
                </a:tc>
                <a:extLst>
                  <a:ext uri="{0D108BD9-81ED-4DB2-BD59-A6C34878D82A}">
                    <a16:rowId xmlns:a16="http://schemas.microsoft.com/office/drawing/2014/main" val="10004"/>
                  </a:ext>
                </a:extLst>
              </a:tr>
              <a:tr h="1614311">
                <a:tc>
                  <a:txBody>
                    <a:bodyPr/>
                    <a:lstStyle/>
                    <a:p>
                      <a:pPr marL="742950" indent="-742950" algn="r" rtl="1">
                        <a:buFont typeface="+mj-lt"/>
                        <a:buNone/>
                      </a:pPr>
                      <a:r>
                        <a:rPr lang="ar-SA" sz="2400" b="0" dirty="0" smtClean="0">
                          <a:latin typeface="Simplified Arabic" pitchFamily="18" charset="-78"/>
                          <a:cs typeface="Simplified Arabic" pitchFamily="18" charset="-78"/>
                        </a:rPr>
                        <a:t>6. إتباع المبادئ</a:t>
                      </a:r>
                      <a:r>
                        <a:rPr lang="ar-SA" sz="2400" b="0" baseline="0" dirty="0" smtClean="0">
                          <a:latin typeface="Simplified Arabic" pitchFamily="18" charset="-78"/>
                          <a:cs typeface="Simplified Arabic" pitchFamily="18" charset="-78"/>
                        </a:rPr>
                        <a:t> الأخلاقية الإنسانية العالمية والسامية</a:t>
                      </a:r>
                      <a:endParaRPr lang="en-US" sz="2400" b="0" dirty="0">
                        <a:latin typeface="Simplified Arabic" pitchFamily="18" charset="-78"/>
                        <a:cs typeface="Simplified Arabic" pitchFamily="18" charset="-78"/>
                      </a:endParaRPr>
                    </a:p>
                  </a:txBody>
                  <a:tcPr>
                    <a:solidFill>
                      <a:schemeClr val="accent2">
                        <a:lumMod val="60000"/>
                        <a:lumOff val="40000"/>
                      </a:schemeClr>
                    </a:solidFill>
                  </a:tcPr>
                </a:tc>
                <a:tc vMerge="1">
                  <a:txBody>
                    <a:bodyPr/>
                    <a:lstStyle/>
                    <a:p>
                      <a:endParaRPr lang="en-US" sz="3600" dirty="0"/>
                    </a:p>
                  </a:txBody>
                  <a:tcP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سؤال للنقاش</a:t>
            </a:r>
            <a:endParaRPr lang="en-US" dirty="0"/>
          </a:p>
        </p:txBody>
      </p:sp>
      <p:sp>
        <p:nvSpPr>
          <p:cNvPr id="3" name="Content Placeholder 2"/>
          <p:cNvSpPr>
            <a:spLocks noGrp="1"/>
          </p:cNvSpPr>
          <p:nvPr>
            <p:ph idx="1"/>
          </p:nvPr>
        </p:nvSpPr>
        <p:spPr/>
        <p:txBody>
          <a:bodyPr/>
          <a:lstStyle/>
          <a:p>
            <a:pPr algn="r" rtl="1"/>
            <a:r>
              <a:rPr lang="ar-SA" dirty="0" smtClean="0"/>
              <a:t>هل العقاب الجسدي وسيلة مؤثرة في اكتساب القيم الاخلاقية؟</a:t>
            </a:r>
            <a:endParaRPr lang="en-US" dirty="0"/>
          </a:p>
        </p:txBody>
      </p:sp>
    </p:spTree>
    <p:extLst>
      <p:ext uri="{BB962C8B-B14F-4D97-AF65-F5344CB8AC3E}">
        <p14:creationId xmlns:p14="http://schemas.microsoft.com/office/powerpoint/2010/main" val="66668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57200" y="228600"/>
            <a:ext cx="8229600" cy="715962"/>
          </a:xfrm>
        </p:spPr>
        <p:txBody>
          <a:bodyPr>
            <a:normAutofit fontScale="90000"/>
          </a:bodyPr>
          <a:lstStyle/>
          <a:p>
            <a:pPr eaLnBrk="1" hangingPunct="1">
              <a:defRPr/>
            </a:pPr>
            <a:r>
              <a:rPr lang="ar-SA" b="1" dirty="0" smtClean="0"/>
              <a:t>مظاهر النمو</a:t>
            </a:r>
          </a:p>
        </p:txBody>
      </p:sp>
      <p:sp>
        <p:nvSpPr>
          <p:cNvPr id="5" name="Content Placeholder 4"/>
          <p:cNvSpPr>
            <a:spLocks noGrp="1"/>
          </p:cNvSpPr>
          <p:nvPr>
            <p:ph idx="4294967295"/>
          </p:nvPr>
        </p:nvSpPr>
        <p:spPr>
          <a:xfrm>
            <a:off x="228600" y="1219200"/>
            <a:ext cx="8458200" cy="5334000"/>
          </a:xfrm>
        </p:spPr>
        <p:txBody>
          <a:bodyPr>
            <a:normAutofit fontScale="92500" lnSpcReduction="10000"/>
          </a:bodyPr>
          <a:lstStyle/>
          <a:p>
            <a:pPr marL="609600" indent="-609600" algn="r" rtl="1" eaLnBrk="1" hangingPunct="1">
              <a:buNone/>
              <a:defRPr/>
            </a:pPr>
            <a:r>
              <a:rPr lang="ar-SA" sz="3000" dirty="0" smtClean="0">
                <a:latin typeface="Simplified Arabic" pitchFamily="18" charset="-78"/>
                <a:cs typeface="Simplified Arabic" pitchFamily="18" charset="-78"/>
              </a:rPr>
              <a:t>يتفق جميع الباحثين في علم نفس النمو على أن هناك جانبين للنمو: </a:t>
            </a:r>
            <a:r>
              <a:rPr lang="ar-SA" sz="3000" u="sng" dirty="0" smtClean="0">
                <a:latin typeface="Simplified Arabic" pitchFamily="18" charset="-78"/>
                <a:cs typeface="Simplified Arabic" pitchFamily="18" charset="-78"/>
              </a:rPr>
              <a:t>عضوي و وظيفي.</a:t>
            </a:r>
          </a:p>
          <a:p>
            <a:pPr marL="609600" indent="-609600" algn="r" rtl="1" eaLnBrk="1" hangingPunct="1">
              <a:buNone/>
              <a:defRPr/>
            </a:pPr>
            <a:endParaRPr lang="ar-SA" sz="3000" u="sng" dirty="0" smtClean="0">
              <a:latin typeface="Simplified Arabic" pitchFamily="18" charset="-78"/>
              <a:cs typeface="Simplified Arabic" pitchFamily="18" charset="-78"/>
            </a:endParaRPr>
          </a:p>
          <a:p>
            <a:pPr marL="609600" indent="-609600" algn="r" rtl="1" eaLnBrk="1" hangingPunct="1">
              <a:buNone/>
              <a:defRPr/>
            </a:pPr>
            <a:r>
              <a:rPr lang="ar-SA" sz="3000" b="1" dirty="0" smtClean="0">
                <a:latin typeface="Simplified Arabic" pitchFamily="18" charset="-78"/>
                <a:cs typeface="Simplified Arabic" pitchFamily="18" charset="-78"/>
              </a:rPr>
              <a:t>وفيما يلي عرض لمظاهر النمو المختلفة.</a:t>
            </a:r>
          </a:p>
          <a:p>
            <a:pPr marL="609600" indent="-609600" algn="r" rtl="1" eaLnBrk="1" hangingPunct="1">
              <a:buNone/>
              <a:defRPr/>
            </a:pPr>
            <a:endParaRPr lang="ar-SA" sz="3000" b="1" dirty="0" smtClean="0">
              <a:latin typeface="Simplified Arabic" pitchFamily="18" charset="-78"/>
              <a:cs typeface="Simplified Arabic" pitchFamily="18" charset="-78"/>
            </a:endParaRPr>
          </a:p>
          <a:p>
            <a:pPr marL="609600" indent="-609600" algn="r" rtl="1" eaLnBrk="1" hangingPunct="1">
              <a:buFont typeface="Wingdings" pitchFamily="2" charset="2"/>
              <a:buAutoNum type="arabicPeriod"/>
              <a:defRPr/>
            </a:pPr>
            <a:r>
              <a:rPr lang="ar-SA" sz="3000" b="1" dirty="0" smtClean="0">
                <a:latin typeface="Simplified Arabic" pitchFamily="18" charset="-78"/>
                <a:cs typeface="Simplified Arabic" pitchFamily="18" charset="-78"/>
              </a:rPr>
              <a:t>النمو الجسمي:</a:t>
            </a:r>
          </a:p>
          <a:p>
            <a:pPr marL="990600" lvl="1" indent="-533400" algn="r" rtl="1" eaLnBrk="1" hangingPunct="1">
              <a:buFontTx/>
              <a:buChar char="•"/>
              <a:defRPr/>
            </a:pPr>
            <a:r>
              <a:rPr lang="ar-SA" sz="3000" dirty="0" smtClean="0">
                <a:latin typeface="Simplified Arabic" pitchFamily="18" charset="-78"/>
                <a:cs typeface="Simplified Arabic" pitchFamily="18" charset="-78"/>
              </a:rPr>
              <a:t>يقصد به الزيادة في الوزن والطول .</a:t>
            </a:r>
          </a:p>
          <a:p>
            <a:pPr marL="990600" lvl="1" indent="-533400" algn="r" rtl="1" eaLnBrk="1" hangingPunct="1">
              <a:buFont typeface="Arial" charset="0"/>
              <a:buChar char="•"/>
              <a:defRPr/>
            </a:pPr>
            <a:r>
              <a:rPr lang="ar-SA" sz="3000" dirty="0" smtClean="0">
                <a:latin typeface="Simplified Arabic" pitchFamily="18" charset="-78"/>
                <a:cs typeface="Simplified Arabic" pitchFamily="18" charset="-78"/>
              </a:rPr>
              <a:t>يشمل دراسة نمو الأعضاء والأجهزة الجسمية .</a:t>
            </a:r>
          </a:p>
          <a:p>
            <a:pPr marL="990600" lvl="1" indent="-533400" algn="r" rtl="1" eaLnBrk="1" hangingPunct="1">
              <a:buNone/>
              <a:defRPr/>
            </a:pPr>
            <a:endParaRPr lang="ar-SA" sz="3000" dirty="0" smtClean="0">
              <a:latin typeface="Simplified Arabic" pitchFamily="18" charset="-78"/>
              <a:cs typeface="Simplified Arabic" pitchFamily="18" charset="-78"/>
            </a:endParaRPr>
          </a:p>
          <a:p>
            <a:pPr marL="609600" indent="-609600" algn="r" rtl="1" eaLnBrk="1" hangingPunct="1">
              <a:lnSpc>
                <a:spcPct val="80000"/>
              </a:lnSpc>
              <a:buFont typeface="Calibri" pitchFamily="34" charset="0"/>
              <a:buAutoNum type="arabicPeriod" startAt="2"/>
              <a:defRPr/>
            </a:pPr>
            <a:r>
              <a:rPr lang="ar-SA" sz="3000" b="1" dirty="0" smtClean="0">
                <a:latin typeface="Simplified Arabic" pitchFamily="18" charset="-78"/>
                <a:cs typeface="Simplified Arabic" pitchFamily="18" charset="-78"/>
              </a:rPr>
              <a:t>النمو العقلي: </a:t>
            </a:r>
          </a:p>
          <a:p>
            <a:pPr marL="990600" lvl="1" indent="-533400" algn="r" rtl="1" eaLnBrk="1" hangingPunct="1">
              <a:lnSpc>
                <a:spcPct val="80000"/>
              </a:lnSpc>
              <a:buFont typeface="Arial" charset="0"/>
              <a:buChar char="•"/>
              <a:defRPr/>
            </a:pPr>
            <a:r>
              <a:rPr lang="ar-SA" sz="3000" dirty="0" smtClean="0">
                <a:latin typeface="Simplified Arabic" pitchFamily="18" charset="-78"/>
                <a:cs typeface="Simplified Arabic" pitchFamily="18" charset="-78"/>
              </a:rPr>
              <a:t>يقصد به نمو الذكاء والقدرات العقلية .</a:t>
            </a:r>
          </a:p>
          <a:p>
            <a:pPr marL="990600" lvl="1" indent="-533400" algn="r" rtl="1" eaLnBrk="1" hangingPunct="1">
              <a:lnSpc>
                <a:spcPct val="80000"/>
              </a:lnSpc>
              <a:buFont typeface="Arial" charset="0"/>
              <a:buChar char="•"/>
              <a:defRPr/>
            </a:pPr>
            <a:r>
              <a:rPr lang="ar-SA" sz="3000" dirty="0" smtClean="0">
                <a:latin typeface="Simplified Arabic" pitchFamily="18" charset="-78"/>
                <a:cs typeface="Simplified Arabic" pitchFamily="18" charset="-78"/>
              </a:rPr>
              <a:t>يشمل دراسة الجهاز العصبي والدماغ ووسائل الإحساس.</a:t>
            </a:r>
          </a:p>
          <a:p>
            <a:pPr marL="990600" lvl="1" indent="-533400" algn="r" rtl="1" eaLnBrk="1" hangingPunct="1">
              <a:buFont typeface="Arial" charset="0"/>
              <a:buChar char="•"/>
              <a:defRPr/>
            </a:pPr>
            <a:endParaRPr lang="ar-SA"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t>الشخصية والانفتاح للتجارب المختلفة </a:t>
            </a:r>
          </a:p>
          <a:p>
            <a:pPr algn="r" rtl="1"/>
            <a:r>
              <a:rPr lang="ar-SA" dirty="0" smtClean="0"/>
              <a:t>اساليب التربية المبنية على الحوار والنقاش و الاسمتاع للطفل  والاجابة على اسئلتهم</a:t>
            </a:r>
          </a:p>
          <a:p>
            <a:pPr algn="r" rtl="1"/>
            <a:r>
              <a:rPr lang="ar-SA" dirty="0" smtClean="0"/>
              <a:t>بيئة داعمة و مشجعة </a:t>
            </a:r>
          </a:p>
          <a:p>
            <a:pPr algn="r" rtl="1"/>
            <a:r>
              <a:rPr lang="ar-SA" dirty="0" smtClean="0"/>
              <a:t>احترام الرأي و القدوة الحسنة </a:t>
            </a:r>
          </a:p>
          <a:p>
            <a:pPr algn="r" rtl="1"/>
            <a:endParaRPr lang="en-US" dirty="0"/>
          </a:p>
        </p:txBody>
      </p:sp>
    </p:spTree>
    <p:extLst>
      <p:ext uri="{BB962C8B-B14F-4D97-AF65-F5344CB8AC3E}">
        <p14:creationId xmlns:p14="http://schemas.microsoft.com/office/powerpoint/2010/main" val="3425169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algn="ctr" rtl="1">
              <a:buNone/>
            </a:pPr>
            <a:r>
              <a:rPr lang="ar-SA" sz="6000" b="1" dirty="0" smtClean="0">
                <a:latin typeface="Simplified Arabic" pitchFamily="18" charset="-78"/>
                <a:cs typeface="Simplified Arabic" pitchFamily="18" charset="-78"/>
              </a:rPr>
              <a:t>نظرية التعلق </a:t>
            </a:r>
          </a:p>
          <a:p>
            <a:pPr algn="r" rtl="1">
              <a:buNone/>
            </a:pPr>
            <a:endParaRPr lang="ar-SA" sz="6000" b="1" dirty="0" smtClean="0">
              <a:latin typeface="Simplified Arabic" pitchFamily="18" charset="-78"/>
              <a:cs typeface="Simplified Arabic" pitchFamily="18" charset="-78"/>
            </a:endParaRPr>
          </a:p>
          <a:p>
            <a:pPr algn="ctr" rtl="1">
              <a:buNone/>
            </a:pPr>
            <a:r>
              <a:rPr lang="ar-SA" sz="6000" b="1" dirty="0" smtClean="0">
                <a:latin typeface="Simplified Arabic" pitchFamily="18" charset="-78"/>
                <a:cs typeface="Simplified Arabic" pitchFamily="18" charset="-78"/>
              </a:rPr>
              <a:t>(جون بولبي) </a:t>
            </a:r>
            <a:endParaRPr lang="en-US" sz="6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ar-SA" b="1" dirty="0" smtClean="0">
                <a:latin typeface="Simplified Arabic" pitchFamily="18" charset="-78"/>
                <a:cs typeface="Simplified Arabic" pitchFamily="18" charset="-78"/>
              </a:rPr>
              <a:t>ما هو التعلق؟</a:t>
            </a:r>
            <a:endParaRPr lang="en-US"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676400"/>
            <a:ext cx="8458200" cy="2514600"/>
          </a:xfrm>
        </p:spPr>
        <p:txBody>
          <a:bodyPr>
            <a:normAutofit/>
          </a:bodyPr>
          <a:lstStyle/>
          <a:p>
            <a:pPr marL="342900" lvl="1" indent="-342900" algn="r" rtl="1">
              <a:buFont typeface="Wingdings" pitchFamily="2" charset="2"/>
              <a:buChar char="§"/>
            </a:pPr>
            <a:r>
              <a:rPr lang="ar-SA" sz="3200" dirty="0" smtClean="0">
                <a:latin typeface="Simplified Arabic" pitchFamily="18" charset="-78"/>
                <a:cs typeface="Simplified Arabic" pitchFamily="18" charset="-78"/>
              </a:rPr>
              <a:t>الارتباط العاطفي بين الطفل ومن يقوم برعايته</a:t>
            </a:r>
          </a:p>
          <a:p>
            <a:pPr marL="342900" lvl="1" indent="-342900" algn="r" rtl="1">
              <a:buFont typeface="Wingdings" pitchFamily="2" charset="2"/>
              <a:buChar char="§"/>
            </a:pPr>
            <a:r>
              <a:rPr lang="ar-SA" sz="3200" dirty="0" smtClean="0">
                <a:latin typeface="Simplified Arabic" pitchFamily="18" charset="-78"/>
                <a:cs typeface="Simplified Arabic" pitchFamily="18" charset="-78"/>
              </a:rPr>
              <a:t>علاقة تتضمن تبادل الشعور بالارتياح والرعاية واللذة والحماية والامان</a:t>
            </a:r>
          </a:p>
          <a:p>
            <a:pPr algn="r" rtl="1">
              <a:buNone/>
            </a:pPr>
            <a:endParaRPr lang="en-US" dirty="0"/>
          </a:p>
        </p:txBody>
      </p:sp>
      <p:pic>
        <p:nvPicPr>
          <p:cNvPr id="4" name="Picture 2" descr="http://www.ahaparenting.com/img/iStock%20attachment%20finger.jpg"/>
          <p:cNvPicPr>
            <a:picLocks noChangeAspect="1" noChangeArrowheads="1"/>
          </p:cNvPicPr>
          <p:nvPr/>
        </p:nvPicPr>
        <p:blipFill>
          <a:blip r:embed="rId2" cstate="print"/>
          <a:srcRect/>
          <a:stretch>
            <a:fillRect/>
          </a:stretch>
        </p:blipFill>
        <p:spPr bwMode="auto">
          <a:xfrm>
            <a:off x="2057400" y="3276600"/>
            <a:ext cx="5105400" cy="35814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6248400"/>
          </a:xfrm>
        </p:spPr>
        <p:txBody>
          <a:bodyPr>
            <a:normAutofit lnSpcReduction="10000"/>
          </a:bodyPr>
          <a:lstStyle/>
          <a:p>
            <a:pPr algn="r" rtl="1">
              <a:buFont typeface="Wingdings" pitchFamily="2" charset="2"/>
              <a:buChar char="§"/>
            </a:pPr>
            <a:r>
              <a:rPr lang="ar-SA" sz="3000" dirty="0" smtClean="0">
                <a:latin typeface="Simplified Arabic" pitchFamily="18" charset="-78"/>
                <a:cs typeface="Simplified Arabic" pitchFamily="18" charset="-78"/>
              </a:rPr>
              <a:t>يعد التعلق في حد ذاته مظهر من مظاهر السلوك الاجتماعي لدى الطفل، بل يمكننا القول بأنه أشد الأنماط السلوكيه تأثيرًا، وأكثرها أهميه بالنسبه للنمو في المراحل التي تلي مرحلة المهد والرضاعة.</a:t>
            </a:r>
            <a:r>
              <a:rPr lang="en-US" sz="3000" dirty="0" smtClean="0">
                <a:latin typeface="Simplified Arabic" pitchFamily="18" charset="-78"/>
                <a:cs typeface="Simplified Arabic" pitchFamily="18" charset="-78"/>
              </a:rPr>
              <a:t> </a:t>
            </a:r>
          </a:p>
          <a:p>
            <a:pPr algn="r" rtl="1">
              <a:buNone/>
            </a:pPr>
            <a:endParaRPr lang="ar-SA" sz="3000" dirty="0" smtClean="0">
              <a:latin typeface="Simplified Arabic" pitchFamily="18" charset="-78"/>
              <a:cs typeface="Simplified Arabic" pitchFamily="18" charset="-78"/>
            </a:endParaRPr>
          </a:p>
          <a:p>
            <a:pPr algn="r" rtl="1">
              <a:buFont typeface="Wingdings" pitchFamily="2" charset="2"/>
              <a:buChar char="§"/>
            </a:pPr>
            <a:r>
              <a:rPr lang="ar-SA" sz="3000" dirty="0" smtClean="0">
                <a:latin typeface="Simplified Arabic" pitchFamily="18" charset="-78"/>
                <a:cs typeface="Simplified Arabic" pitchFamily="18" charset="-78"/>
              </a:rPr>
              <a:t>والتعلق هو رغبة الطفل الشديده في أن يكون قريبًا جدًا إلى درجة الإلتصاق بشخص من الكبار ممن حوله، له مكانه معينه لديه، فهو يلاحقه ويلاعبه، ويطلب منه أن يحمله، ويبكي اذا تركه، ويكون هذا التعلق بنسبة كبيرة تعلق بالأم</a:t>
            </a:r>
            <a:r>
              <a:rPr lang="en-US" sz="3000" dirty="0" smtClean="0">
                <a:latin typeface="Simplified Arabic" pitchFamily="18" charset="-78"/>
                <a:cs typeface="Simplified Arabic" pitchFamily="18" charset="-78"/>
              </a:rPr>
              <a:t> .</a:t>
            </a:r>
          </a:p>
          <a:p>
            <a:pPr algn="r" rtl="1">
              <a:buNone/>
            </a:pPr>
            <a:endParaRPr lang="ar-SA" sz="3000" dirty="0" smtClean="0">
              <a:latin typeface="Simplified Arabic" pitchFamily="18" charset="-78"/>
              <a:cs typeface="Simplified Arabic" pitchFamily="18" charset="-78"/>
            </a:endParaRPr>
          </a:p>
          <a:p>
            <a:pPr algn="r" rtl="1">
              <a:buFont typeface="Wingdings" pitchFamily="2" charset="2"/>
              <a:buChar char="§"/>
            </a:pPr>
            <a:r>
              <a:rPr lang="ar-SA" sz="3000" dirty="0" smtClean="0">
                <a:latin typeface="Simplified Arabic" pitchFamily="18" charset="-78"/>
                <a:cs typeface="Simplified Arabic" pitchFamily="18" charset="-78"/>
              </a:rPr>
              <a:t>فتعلق الطفل في سنوات عمره الأولى بأمه شيء طبيعي ومألوف، باعتبار أن الأم مصدر الأمان لهذا الطفل، ولكن سرعان ما تمر تلك المرحلة وتبدأ من بعدها مرحلة الانفصال لاكتشاف المحيط والعالم الذي يحيط به</a:t>
            </a:r>
            <a:r>
              <a:rPr lang="en-US" sz="3000" dirty="0" smtClean="0">
                <a:latin typeface="Simplified Arabic" pitchFamily="18" charset="-78"/>
                <a:cs typeface="Simplified Arabic" pitchFamily="18" charset="-78"/>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psychologyforgrowth.ca/wp-content/uploads/2011/04/Fotolia_32095608_X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88496"/>
            <a:ext cx="3352800" cy="34695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715962"/>
          </a:xfrm>
        </p:spPr>
        <p:txBody>
          <a:bodyPr>
            <a:normAutofit fontScale="90000"/>
          </a:bodyPr>
          <a:lstStyle/>
          <a:p>
            <a:r>
              <a:rPr lang="ar-SA" b="1" dirty="0" smtClean="0">
                <a:latin typeface="Simplified Arabic" pitchFamily="18" charset="-78"/>
                <a:cs typeface="Simplified Arabic" pitchFamily="18" charset="-78"/>
              </a:rPr>
              <a:t>متى؟</a:t>
            </a:r>
            <a:endParaRPr lang="en-US"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447800"/>
            <a:ext cx="8610600" cy="4678363"/>
          </a:xfrm>
        </p:spPr>
        <p:txBody>
          <a:bodyPr>
            <a:normAutofit/>
          </a:bodyPr>
          <a:lstStyle/>
          <a:p>
            <a:pPr algn="r" rtl="1">
              <a:buFont typeface="Wingdings" pitchFamily="2" charset="2"/>
              <a:buChar char="§"/>
            </a:pPr>
            <a:r>
              <a:rPr lang="ar-SA" dirty="0" smtClean="0"/>
              <a:t>يبدأ بين الأشهر 6-9 من العمر</a:t>
            </a:r>
            <a:endParaRPr lang="ar-SA" dirty="0" smtClean="0">
              <a:sym typeface="Wingdings" pitchFamily="2" charset="2"/>
            </a:endParaRPr>
          </a:p>
          <a:p>
            <a:pPr algn="r" rtl="1">
              <a:buFont typeface="Wingdings" pitchFamily="2" charset="2"/>
              <a:buChar char="§"/>
            </a:pPr>
            <a:r>
              <a:rPr lang="ar-SA" dirty="0" smtClean="0">
                <a:sym typeface="Wingdings" pitchFamily="2" charset="2"/>
              </a:rPr>
              <a:t>في البداية: التعلق = </a:t>
            </a:r>
            <a:r>
              <a:rPr lang="ar-SA" dirty="0" smtClean="0"/>
              <a:t>مشاعر قوية  وأحيانا عنيفة</a:t>
            </a:r>
          </a:p>
          <a:p>
            <a:pPr algn="r" rtl="1">
              <a:buFont typeface="Wingdings" pitchFamily="2" charset="2"/>
              <a:buChar char="§"/>
            </a:pPr>
            <a:r>
              <a:rPr lang="ar-SA" dirty="0" smtClean="0"/>
              <a:t>مثال: بهجة الطفل وسروره عند استقبال الحاضن</a:t>
            </a:r>
          </a:p>
          <a:p>
            <a:pPr algn="r" rtl="1">
              <a:buFont typeface="Wingdings" pitchFamily="2" charset="2"/>
              <a:buChar char="§"/>
            </a:pPr>
            <a:r>
              <a:rPr lang="ar-SA" dirty="0" smtClean="0"/>
              <a:t>مثال: هياجه وغضبه عند مفارقته</a:t>
            </a:r>
            <a:endParaRPr lang="en-US"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ar-SA" b="1" dirty="0" smtClean="0">
                <a:latin typeface="Simplified Arabic" pitchFamily="18" charset="-78"/>
                <a:cs typeface="Simplified Arabic" pitchFamily="18" charset="-78"/>
              </a:rPr>
              <a:t>ميول بيولوجي</a:t>
            </a:r>
            <a:endParaRPr lang="en-US"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828800"/>
            <a:ext cx="8458200" cy="4297363"/>
          </a:xfrm>
        </p:spPr>
        <p:txBody>
          <a:bodyPr/>
          <a:lstStyle/>
          <a:p>
            <a:pPr marL="514350" indent="-514350" algn="r" rtl="1">
              <a:buFont typeface="Wingdings" pitchFamily="2" charset="2"/>
              <a:buChar char="§"/>
            </a:pPr>
            <a:r>
              <a:rPr lang="ar-SA" b="1" dirty="0" smtClean="0"/>
              <a:t>قبل 6 اشهر</a:t>
            </a:r>
            <a:r>
              <a:rPr lang="ar-SA" dirty="0" smtClean="0"/>
              <a:t>: «بعيد عن العين، بعيد عن الذهن».</a:t>
            </a:r>
          </a:p>
          <a:p>
            <a:pPr marL="514350" indent="-514350" algn="r" rtl="1">
              <a:buNone/>
            </a:pPr>
            <a:endParaRPr lang="ar-SA" dirty="0" smtClean="0"/>
          </a:p>
          <a:p>
            <a:pPr marL="514350" indent="-514350" algn="r" rtl="1">
              <a:buFont typeface="Wingdings" pitchFamily="2" charset="2"/>
              <a:buChar char="§"/>
            </a:pPr>
            <a:r>
              <a:rPr lang="ar-SA" b="1" dirty="0" smtClean="0"/>
              <a:t>بين 6 و 7 اشهر:</a:t>
            </a:r>
            <a:r>
              <a:rPr lang="ar-SA" dirty="0" smtClean="0"/>
              <a:t>الطفل يستجيب بالابتسام والمناغاة بمجرد ظهور الأم، وبالأنين أو البكاء لغيابها. </a:t>
            </a:r>
          </a:p>
          <a:p>
            <a:pPr marL="514350" indent="-514350" algn="r" rtl="1">
              <a:buNone/>
            </a:pPr>
            <a:endParaRPr lang="ar-SA" dirty="0" smtClean="0"/>
          </a:p>
          <a:p>
            <a:pPr marL="514350" indent="-514350" algn="r" rtl="1">
              <a:buFont typeface="Wingdings" pitchFamily="2" charset="2"/>
              <a:buChar char="§"/>
            </a:pPr>
            <a:r>
              <a:rPr lang="ar-SA" b="1" dirty="0" smtClean="0"/>
              <a:t>من 7 الى 9 أشهر: </a:t>
            </a:r>
            <a:r>
              <a:rPr lang="ar-SA" dirty="0" smtClean="0"/>
              <a:t>وصول الطفل لمرحلة دوام وجود أو بقاء الشخص يتولد التعلق الذي سيدوم. </a:t>
            </a:r>
            <a:endParaRPr lang="en-US" dirty="0" smtClean="0"/>
          </a:p>
          <a:p>
            <a:pPr algn="r" rtl="1">
              <a:buNone/>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6" name="Picture 18" descr="https://s-media-cache-ak0.pinimg.com/236x/0f/d3/60/0fd36008ddbddfd6695fe93ec0b4ff11.jpg"/>
          <p:cNvPicPr>
            <a:picLocks noChangeAspect="1" noChangeArrowheads="1"/>
          </p:cNvPicPr>
          <p:nvPr/>
        </p:nvPicPr>
        <p:blipFill>
          <a:blip r:embed="rId3" cstate="print"/>
          <a:srcRect/>
          <a:stretch>
            <a:fillRect/>
          </a:stretch>
        </p:blipFill>
        <p:spPr bwMode="auto">
          <a:xfrm>
            <a:off x="5029200" y="533400"/>
            <a:ext cx="2247900" cy="2247901"/>
          </a:xfrm>
          <a:prstGeom prst="rect">
            <a:avLst/>
          </a:prstGeom>
          <a:noFill/>
        </p:spPr>
      </p:pic>
      <p:pic>
        <p:nvPicPr>
          <p:cNvPr id="43020" name="Picture 12" descr="http://cache4.asset-cache.net/gc/137547473-mother-and-daughter-exploring-backyard-gettyimages.jpg?v=1&amp;c=IWSAsset&amp;k=2&amp;d=E6vvHbewPyEgRxGxanZQg3Y9andafMsTarImbSKrsb1Y0aR2n2FJeO8ZsXGid8Kc"/>
          <p:cNvPicPr>
            <a:picLocks noChangeAspect="1" noChangeArrowheads="1"/>
          </p:cNvPicPr>
          <p:nvPr/>
        </p:nvPicPr>
        <p:blipFill>
          <a:blip r:embed="rId4" cstate="print"/>
          <a:srcRect/>
          <a:stretch>
            <a:fillRect/>
          </a:stretch>
        </p:blipFill>
        <p:spPr bwMode="auto">
          <a:xfrm>
            <a:off x="1524000" y="4876799"/>
            <a:ext cx="2971800" cy="1981201"/>
          </a:xfrm>
          <a:prstGeom prst="rect">
            <a:avLst/>
          </a:prstGeom>
          <a:noFill/>
        </p:spPr>
      </p:pic>
      <p:pic>
        <p:nvPicPr>
          <p:cNvPr id="43022" name="Picture 14" descr="http://assets.nydailynews.com/polopoly_fs/1.1232469!/img/httpImage/image.jpg_gen/derivatives/article_970/shutterstock-baby-crying.jpg"/>
          <p:cNvPicPr>
            <a:picLocks noChangeAspect="1" noChangeArrowheads="1"/>
          </p:cNvPicPr>
          <p:nvPr/>
        </p:nvPicPr>
        <p:blipFill>
          <a:blip r:embed="rId5" cstate="print"/>
          <a:srcRect/>
          <a:stretch>
            <a:fillRect/>
          </a:stretch>
        </p:blipFill>
        <p:spPr bwMode="auto">
          <a:xfrm>
            <a:off x="990600" y="2133600"/>
            <a:ext cx="1905000" cy="1905000"/>
          </a:xfrm>
          <a:prstGeom prst="rect">
            <a:avLst/>
          </a:prstGeom>
          <a:noFill/>
        </p:spPr>
      </p:pic>
      <p:pic>
        <p:nvPicPr>
          <p:cNvPr id="43024" name="Picture 16" descr="http://blogs.reuters.com/photographers-blog/files/2012/05/WLN6132_10_T4C3332.jpg"/>
          <p:cNvPicPr>
            <a:picLocks noChangeAspect="1" noChangeArrowheads="1"/>
          </p:cNvPicPr>
          <p:nvPr/>
        </p:nvPicPr>
        <p:blipFill>
          <a:blip r:embed="rId6" cstate="print"/>
          <a:srcRect/>
          <a:stretch>
            <a:fillRect/>
          </a:stretch>
        </p:blipFill>
        <p:spPr bwMode="auto">
          <a:xfrm>
            <a:off x="6324600" y="4038600"/>
            <a:ext cx="2569645" cy="1743076"/>
          </a:xfrm>
          <a:prstGeom prst="rect">
            <a:avLst/>
          </a:prstGeom>
          <a:noFill/>
        </p:spPr>
      </p:pic>
      <p:sp>
        <p:nvSpPr>
          <p:cNvPr id="2" name="Title 1"/>
          <p:cNvSpPr>
            <a:spLocks noGrp="1"/>
          </p:cNvSpPr>
          <p:nvPr>
            <p:ph type="title"/>
          </p:nvPr>
        </p:nvSpPr>
        <p:spPr>
          <a:xfrm>
            <a:off x="0" y="0"/>
            <a:ext cx="4648200" cy="762000"/>
          </a:xfrm>
        </p:spPr>
        <p:txBody>
          <a:bodyPr/>
          <a:lstStyle/>
          <a:p>
            <a:r>
              <a:rPr lang="ar-SA" b="1" dirty="0" smtClean="0">
                <a:latin typeface="Simplified Arabic" pitchFamily="18" charset="-78"/>
                <a:cs typeface="Simplified Arabic" pitchFamily="18" charset="-78"/>
              </a:rPr>
              <a:t>خصائص التعلق</a:t>
            </a:r>
            <a:endParaRPr lang="en-US" b="1" dirty="0">
              <a:latin typeface="Simplified Arabic" pitchFamily="18" charset="-78"/>
              <a:cs typeface="Simplified Arabic" pitchFamily="18" charset="-78"/>
            </a:endParaRPr>
          </a:p>
        </p:txBody>
      </p:sp>
      <p:graphicFrame>
        <p:nvGraphicFramePr>
          <p:cNvPr id="4" name="Content Placeholder 3"/>
          <p:cNvGraphicFramePr>
            <a:graphicFrameLocks noGrp="1"/>
          </p:cNvGraphicFramePr>
          <p:nvPr>
            <p:ph idx="1"/>
          </p:nvPr>
        </p:nvGraphicFramePr>
        <p:xfrm>
          <a:off x="0" y="838200"/>
          <a:ext cx="9144000" cy="601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00800"/>
          </a:xfrm>
        </p:spPr>
        <p:txBody>
          <a:bodyPr>
            <a:noAutofit/>
          </a:bodyPr>
          <a:lstStyle/>
          <a:p>
            <a:pPr algn="r" rtl="1">
              <a:buNone/>
            </a:pPr>
            <a:r>
              <a:rPr lang="ar-SA" sz="2400" b="1" dirty="0" smtClean="0">
                <a:latin typeface="Simplified Arabic" pitchFamily="18" charset="-78"/>
                <a:cs typeface="Simplified Arabic" pitchFamily="18" charset="-78"/>
              </a:rPr>
              <a:t>أنواع التعلق: </a:t>
            </a:r>
          </a:p>
          <a:p>
            <a:pPr algn="r" rtl="1">
              <a:buNone/>
            </a:pPr>
            <a:endParaRPr lang="ar-SA" sz="2200" b="1" dirty="0" smtClean="0">
              <a:latin typeface="Simplified Arabic" pitchFamily="18" charset="-78"/>
              <a:cs typeface="Simplified Arabic" pitchFamily="18" charset="-78"/>
            </a:endParaRPr>
          </a:p>
          <a:p>
            <a:pPr algn="r" rtl="1">
              <a:buNone/>
            </a:pPr>
            <a:endParaRPr lang="ar-SA" sz="100" b="1" dirty="0" smtClean="0">
              <a:latin typeface="Simplified Arabic" pitchFamily="18" charset="-78"/>
              <a:cs typeface="Simplified Arabic" pitchFamily="18" charset="-78"/>
            </a:endParaRPr>
          </a:p>
          <a:p>
            <a:pPr algn="r" rtl="1">
              <a:buNone/>
            </a:pPr>
            <a:endParaRPr lang="ar-SA" sz="100" dirty="0" smtClean="0">
              <a:latin typeface="Simplified Arabic" pitchFamily="18" charset="-78"/>
              <a:cs typeface="Simplified Arabic" pitchFamily="18" charset="-78"/>
            </a:endParaRPr>
          </a:p>
          <a:p>
            <a:pPr algn="r" rtl="1">
              <a:buNone/>
            </a:pPr>
            <a:endParaRPr lang="ar-SA" sz="100" dirty="0" smtClean="0">
              <a:latin typeface="Simplified Arabic" pitchFamily="18" charset="-78"/>
              <a:cs typeface="Simplified Arabic" pitchFamily="18" charset="-78"/>
            </a:endParaRPr>
          </a:p>
          <a:p>
            <a:pPr algn="r" rtl="1">
              <a:buNone/>
            </a:pPr>
            <a:endParaRPr lang="ar-SA" sz="100" dirty="0" smtClean="0">
              <a:latin typeface="Simplified Arabic" pitchFamily="18" charset="-78"/>
              <a:cs typeface="Simplified Arabic" pitchFamily="18" charset="-78"/>
            </a:endParaRPr>
          </a:p>
          <a:p>
            <a:pPr algn="r" rtl="1">
              <a:buNone/>
            </a:pPr>
            <a:endParaRPr lang="ar-SA" sz="100" dirty="0" smtClean="0">
              <a:latin typeface="Simplified Arabic" pitchFamily="18" charset="-78"/>
              <a:cs typeface="Simplified Arabic" pitchFamily="18" charset="-78"/>
            </a:endParaRPr>
          </a:p>
          <a:p>
            <a:pPr algn="r" rtl="1">
              <a:buNone/>
            </a:pPr>
            <a:endParaRPr lang="ar-SA" sz="100" dirty="0" smtClean="0">
              <a:latin typeface="Simplified Arabic" pitchFamily="18" charset="-78"/>
              <a:cs typeface="Simplified Arabic" pitchFamily="18" charset="-78"/>
            </a:endParaRPr>
          </a:p>
          <a:p>
            <a:pPr algn="r" rtl="1">
              <a:buNone/>
            </a:pPr>
            <a:endParaRPr lang="ar-SA" sz="100" dirty="0" smtClean="0">
              <a:latin typeface="Simplified Arabic" pitchFamily="18" charset="-78"/>
              <a:cs typeface="Simplified Arabic" pitchFamily="18" charset="-78"/>
            </a:endParaRPr>
          </a:p>
          <a:p>
            <a:pPr algn="r" rtl="1">
              <a:buNone/>
            </a:pPr>
            <a:endParaRPr lang="ar-SA" sz="100" dirty="0" smtClean="0">
              <a:latin typeface="Simplified Arabic" pitchFamily="18" charset="-78"/>
              <a:cs typeface="Simplified Arabic" pitchFamily="18" charset="-78"/>
            </a:endParaRPr>
          </a:p>
          <a:p>
            <a:pPr algn="r" rtl="1">
              <a:buNone/>
            </a:pPr>
            <a:endParaRPr lang="ar-SA" sz="100" dirty="0" smtClean="0">
              <a:latin typeface="Simplified Arabic" pitchFamily="18" charset="-78"/>
              <a:cs typeface="Simplified Arabic" pitchFamily="18" charset="-78"/>
            </a:endParaRPr>
          </a:p>
          <a:p>
            <a:pPr algn="r" rtl="1">
              <a:buNone/>
            </a:pPr>
            <a:endParaRPr lang="ar-SA" sz="100" dirty="0" smtClean="0">
              <a:latin typeface="Simplified Arabic" pitchFamily="18" charset="-78"/>
              <a:cs typeface="Simplified Arabic" pitchFamily="18" charset="-78"/>
            </a:endParaRPr>
          </a:p>
          <a:p>
            <a:pPr algn="r" rtl="1">
              <a:buNone/>
            </a:pPr>
            <a:endParaRPr lang="ar-SA" sz="100" dirty="0" smtClean="0">
              <a:latin typeface="Simplified Arabic" pitchFamily="18" charset="-78"/>
              <a:cs typeface="Simplified Arabic" pitchFamily="18" charset="-78"/>
            </a:endParaRPr>
          </a:p>
          <a:p>
            <a:pPr algn="r" rtl="1">
              <a:buNone/>
            </a:pPr>
            <a:endParaRPr lang="ar-SA" sz="100" dirty="0" smtClean="0">
              <a:latin typeface="Simplified Arabic" pitchFamily="18" charset="-78"/>
              <a:cs typeface="Simplified Arabic" pitchFamily="18" charset="-78"/>
            </a:endParaRPr>
          </a:p>
          <a:p>
            <a:pPr algn="r" rtl="1">
              <a:buNone/>
            </a:pPr>
            <a:r>
              <a:rPr lang="ar-SA" sz="2400" b="1" dirty="0" smtClean="0">
                <a:latin typeface="Simplified Arabic" pitchFamily="18" charset="-78"/>
                <a:cs typeface="Simplified Arabic" pitchFamily="18" charset="-78"/>
              </a:rPr>
              <a:t>1) تعلق إيجابي</a:t>
            </a:r>
            <a:r>
              <a:rPr lang="en-US" sz="2400" b="1"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ويمكن أن نطلق عليه (التعلق الآمن)، وهنا يكون الطفل متعلقًا بأمه كمصدر للأمن، ولكنه يجعلها كمنطقة انطلاق، ينطلق من خلالها لاستكشاف ما حوله، ثم يرجع الطفل إلى أمه (قاعدة الأمان) ليستمتع بحنانها والشعور بالأمان معها، وهنا الأم تلعب دورًا مهمًا جدًا في الوصول بالطفل إلى ذلك النوع من التعلق، فتدعمه نفسيًا، من خلال تشجيعه لاكتشاف الأشياء والأشخاص، ولا تكون عائق يمنعه من التواصل مع الناس بحجة الخوف عليه، وهذا ما نجده في كثير من الأمهات، نجدها تحتضن الطفل، وإذا تركها وذهب تقف تنظر إليه، أو إذا سلم على أحد. </a:t>
            </a:r>
          </a:p>
          <a:p>
            <a:pPr algn="r" rtl="1">
              <a:buNone/>
            </a:pPr>
            <a:r>
              <a:rPr lang="en-US" sz="100" dirty="0" smtClean="0">
                <a:latin typeface="Simplified Arabic" pitchFamily="18" charset="-78"/>
                <a:cs typeface="Simplified Arabic" pitchFamily="18" charset="-78"/>
              </a:rPr>
              <a:t>     </a:t>
            </a:r>
            <a:r>
              <a:rPr lang="en-US" sz="2200" dirty="0" smtClean="0">
                <a:latin typeface="Simplified Arabic" pitchFamily="18" charset="-78"/>
                <a:cs typeface="Simplified Arabic" pitchFamily="18" charset="-78"/>
              </a:rPr>
              <a:t> </a:t>
            </a:r>
            <a:endParaRPr lang="ar-SA" sz="2200" dirty="0" smtClean="0">
              <a:latin typeface="Simplified Arabic" pitchFamily="18" charset="-78"/>
              <a:cs typeface="Simplified Arabic" pitchFamily="18" charset="-78"/>
            </a:endParaRPr>
          </a:p>
          <a:p>
            <a:pPr algn="r" rtl="1">
              <a:buNone/>
            </a:pPr>
            <a:r>
              <a:rPr lang="ar-SA" sz="2400" b="1" dirty="0" smtClean="0">
                <a:latin typeface="Simplified Arabic" pitchFamily="18" charset="-78"/>
                <a:cs typeface="Simplified Arabic" pitchFamily="18" charset="-78"/>
              </a:rPr>
              <a:t>2) التعلق السلبي</a:t>
            </a:r>
            <a:r>
              <a:rPr lang="en-US" sz="2400" b="1" dirty="0" smtClean="0">
                <a:latin typeface="Simplified Arabic" pitchFamily="18" charset="-78"/>
                <a:cs typeface="Simplified Arabic" pitchFamily="18" charset="-78"/>
              </a:rPr>
              <a:t> </a:t>
            </a:r>
            <a:r>
              <a:rPr lang="ar-SA" sz="2400" b="1" dirty="0" smtClean="0">
                <a:latin typeface="Simplified Arabic" pitchFamily="18" charset="-78"/>
                <a:cs typeface="Simplified Arabic" pitchFamily="18" charset="-78"/>
              </a:rPr>
              <a:t>(التعلق المقاوم</a:t>
            </a:r>
            <a:r>
              <a:rPr lang="en-US" sz="2400" b="1" dirty="0" smtClean="0">
                <a:latin typeface="Simplified Arabic" pitchFamily="18" charset="-78"/>
                <a:cs typeface="Simplified Arabic" pitchFamily="18" charset="-78"/>
              </a:rPr>
              <a:t> </a:t>
            </a:r>
            <a:r>
              <a:rPr lang="ar-SA" sz="2400" b="1"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وفيه يكون الطفل متعلقًا بأمه بشدة نتيجة لما سبق من تصرفات سلبية للأم، ويبدي مقاومة للشخص أو الموقف الذي يريد أن ينتزعه من حضن أمه، وبذلك يفشل في استكشاف المحيط الذي يحيط به، بل ويبدي غضبا وانفعال عند عودة الأم له كأنه يعاقبها على ما فعلته معه من تركها له، وهنا الأم لم تدعم الطفل نفسيًا، وستجعل انفصاله عنها صعبًا</a:t>
            </a:r>
            <a:r>
              <a:rPr lang="en-US" sz="2400" dirty="0" smtClean="0">
                <a:latin typeface="Simplified Arabic" pitchFamily="18" charset="-78"/>
                <a:cs typeface="Simplified Arabic" pitchFamily="18" charset="-78"/>
              </a:rPr>
              <a:t>.</a:t>
            </a:r>
          </a:p>
          <a:p>
            <a:pPr algn="r" rtl="1"/>
            <a:endParaRPr lang="en-US" sz="22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noAutofit/>
          </a:bodyPr>
          <a:lstStyle/>
          <a:p>
            <a:pPr algn="r" rtl="1">
              <a:buNone/>
            </a:pPr>
            <a:r>
              <a:rPr lang="ar-SA" sz="2400" b="1" dirty="0" smtClean="0">
                <a:latin typeface="Simplified Arabic" pitchFamily="18" charset="-78"/>
                <a:cs typeface="Simplified Arabic" pitchFamily="18" charset="-78"/>
              </a:rPr>
              <a:t>مراحل تكوين التعلق:</a:t>
            </a:r>
          </a:p>
          <a:p>
            <a:pPr algn="r" rtl="1">
              <a:buNone/>
            </a:pPr>
            <a:endParaRPr lang="ar-SA" sz="2400" b="1" dirty="0" smtClean="0">
              <a:latin typeface="Simplified Arabic" pitchFamily="18" charset="-78"/>
              <a:cs typeface="Simplified Arabic" pitchFamily="18" charset="-78"/>
            </a:endParaRPr>
          </a:p>
          <a:p>
            <a:pPr marL="514350" indent="-514350" algn="r" rtl="1">
              <a:buFont typeface="+mj-lt"/>
              <a:buAutoNum type="arabicParenR"/>
            </a:pPr>
            <a:r>
              <a:rPr lang="ar-SA" sz="2400" b="1" dirty="0" smtClean="0">
                <a:latin typeface="Simplified Arabic" pitchFamily="18" charset="-78"/>
                <a:cs typeface="Simplified Arabic" pitchFamily="18" charset="-78"/>
              </a:rPr>
              <a:t>مرحلة قبل التعلق (من الولاده حتى </a:t>
            </a:r>
            <a:r>
              <a:rPr lang="ar-JO" sz="2400" b="1" dirty="0" smtClean="0">
                <a:latin typeface="Simplified Arabic" pitchFamily="18" charset="-78"/>
                <a:cs typeface="Simplified Arabic" pitchFamily="18" charset="-78"/>
              </a:rPr>
              <a:t>-</a:t>
            </a:r>
            <a:r>
              <a:rPr lang="ar-SA" sz="2400" b="1" dirty="0" smtClean="0">
                <a:latin typeface="Simplified Arabic" pitchFamily="18" charset="-78"/>
                <a:cs typeface="Simplified Arabic" pitchFamily="18" charset="-78"/>
              </a:rPr>
              <a:t>10­8 أسابيع): </a:t>
            </a:r>
            <a:r>
              <a:rPr lang="ar-SA" sz="2400" dirty="0" smtClean="0">
                <a:latin typeface="Simplified Arabic" pitchFamily="18" charset="-78"/>
                <a:cs typeface="Simplified Arabic" pitchFamily="18" charset="-78"/>
              </a:rPr>
              <a:t>يقوم الرضيع فيها بمحاولة التعرف على مقدم الرعاية عن طريق متابعته بالعيون والالتفات إلى مصدر صوته. وهنا تساعد الإشارات الداخلية على توطيد العلاقة مع الشخص الآخر (كابتسامة، التحديق بعين الأم)، وفيها يمكن للطفل أن يتقبل أن تتركه أمه في رعاية أحد أخر</a:t>
            </a:r>
            <a:r>
              <a:rPr lang="en-US" sz="2400" dirty="0" smtClean="0">
                <a:latin typeface="Simplified Arabic" pitchFamily="18" charset="-78"/>
                <a:cs typeface="Simplified Arabic" pitchFamily="18" charset="-78"/>
              </a:rPr>
              <a:t>.</a:t>
            </a:r>
            <a:endParaRPr lang="ar-SA" sz="2400" dirty="0" smtClean="0">
              <a:latin typeface="Simplified Arabic" pitchFamily="18" charset="-78"/>
              <a:cs typeface="Simplified Arabic" pitchFamily="18" charset="-78"/>
            </a:endParaRPr>
          </a:p>
          <a:p>
            <a:pPr marL="514350" indent="-514350" algn="r" rtl="1">
              <a:buFont typeface="+mj-lt"/>
              <a:buAutoNum type="arabicParenR"/>
            </a:pPr>
            <a:r>
              <a:rPr lang="ar-SA" sz="2400" b="1" dirty="0" smtClean="0">
                <a:latin typeface="Simplified Arabic" pitchFamily="18" charset="-78"/>
                <a:cs typeface="Simplified Arabic" pitchFamily="18" charset="-78"/>
              </a:rPr>
              <a:t> مرحلة تكوين التعلق (من سن 10­8 أسابيع إلى 8 شهور): </a:t>
            </a:r>
            <a:r>
              <a:rPr lang="ar-SA" sz="2400" dirty="0" smtClean="0">
                <a:latin typeface="Simplified Arabic" pitchFamily="18" charset="-78"/>
                <a:cs typeface="Simplified Arabic" pitchFamily="18" charset="-78"/>
              </a:rPr>
              <a:t>يبدأ فيها الطفل بالتعلق بواحد او أكثر من مقدمي الرعاية كالاب والام في المرحلتين الأولى والثانية طالما أن جميع احتياجات الطفل من اكل ونوم وجفاف قد لبيت له فان انفصاله عن مقدم الرعاية لا تسبب له انزعاجا رغم أنه يميزها. وفيها  يبدأ الطفل في التمييز بين الشخص الغريب والمألوف، ويكتشف مدى تأثير تصرفاته على سلوك الآخرين (كالبكاء).  </a:t>
            </a:r>
          </a:p>
          <a:p>
            <a:pPr marL="514350" indent="-514350" algn="r" rtl="1">
              <a:buFont typeface="+mj-lt"/>
              <a:buAutoNum type="arabicParenR"/>
            </a:pPr>
            <a:r>
              <a:rPr lang="ar-SA" sz="2400" b="1" dirty="0" smtClean="0">
                <a:latin typeface="Simplified Arabic" pitchFamily="18" charset="-78"/>
                <a:cs typeface="Simplified Arabic" pitchFamily="18" charset="-78"/>
              </a:rPr>
              <a:t>مرحلة التعلق الواضح (من الشهر 8 وحتى سنتين):</a:t>
            </a:r>
            <a:r>
              <a:rPr lang="ar-SA" sz="2400" dirty="0" smtClean="0">
                <a:latin typeface="Simplified Arabic" pitchFamily="18" charset="-78"/>
                <a:cs typeface="Simplified Arabic" pitchFamily="18" charset="-78"/>
              </a:rPr>
              <a:t> وفيها يكون التعلق بالأم واضحا جدا في تصرفات الطفل، وينزعج عندما تتركه ويغضب ويبدأ بالبكاء والصراخ، ويدرك أن الأم موجودة حتى وإن لم يراها</a:t>
            </a:r>
            <a:r>
              <a:rPr lang="en-US" sz="2400" dirty="0" smtClean="0">
                <a:latin typeface="Simplified Arabic" pitchFamily="18" charset="-78"/>
                <a:cs typeface="Simplified Arabic" pitchFamily="18" charset="-78"/>
              </a:rPr>
              <a:t>.</a:t>
            </a:r>
            <a:br>
              <a:rPr lang="en-US" sz="2400" dirty="0" smtClean="0">
                <a:latin typeface="Simplified Arabic" pitchFamily="18" charset="-78"/>
                <a:cs typeface="Simplified Arabic" pitchFamily="18" charset="-78"/>
              </a:rPr>
            </a:br>
            <a:endParaRPr lang="en-US" sz="24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normAutofit/>
          </a:bodyPr>
          <a:lstStyle/>
          <a:p>
            <a:pPr algn="r" rtl="1">
              <a:buNone/>
            </a:pPr>
            <a:r>
              <a:rPr lang="ar-SA" sz="2800" b="1" dirty="0" smtClean="0">
                <a:latin typeface="Simplified Arabic" pitchFamily="18" charset="-78"/>
                <a:cs typeface="Simplified Arabic" pitchFamily="18" charset="-78"/>
              </a:rPr>
              <a:t>4) مرحلة تكوين العلاقة المزدوجة (سن سنتين): </a:t>
            </a:r>
            <a:r>
              <a:rPr lang="ar-SA" sz="2800" dirty="0" smtClean="0">
                <a:latin typeface="Simplified Arabic" pitchFamily="18" charset="-78"/>
                <a:cs typeface="Simplified Arabic" pitchFamily="18" charset="-78"/>
              </a:rPr>
              <a:t>يستوعب الطفل عوامل حضور وغياب الأم وتوقع عودتها، ويبدأ الطفل في استخدام أسلوب الحوار والمفاوضة لمحاولة إبقاء الأم بجواره، وهنا يمكن للأم بدء الحوار معه، وأنه كبر، وأنها سوف تخرج وتعود سريعًا. وفي الشهر الـ 18 يدرك الطفل أنه وأمه كيانين مستقلين، وباكتسابه القدرة على المشي يغامر بالابتعاد عن أمه لاكتشاف الغرفة، ولكن يلتفت باستمرار ليتأكد من وجودها خلفه ويستعيد شعوره بالأمان. </a:t>
            </a:r>
          </a:p>
          <a:p>
            <a:pPr algn="r" rtl="1">
              <a:buNone/>
            </a:pPr>
            <a:r>
              <a:rPr lang="ar-SA" sz="2800" b="1" dirty="0" smtClean="0">
                <a:latin typeface="Simplified Arabic" pitchFamily="18" charset="-78"/>
                <a:cs typeface="Simplified Arabic" pitchFamily="18" charset="-78"/>
              </a:rPr>
              <a:t>5)</a:t>
            </a:r>
            <a:r>
              <a:rPr lang="en-US"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التعلق لدى طفل ما بعد السنتين: </a:t>
            </a:r>
            <a:r>
              <a:rPr lang="ar-SA" sz="2800" dirty="0" smtClean="0">
                <a:latin typeface="Simplified Arabic" pitchFamily="18" charset="-78"/>
                <a:cs typeface="Simplified Arabic" pitchFamily="18" charset="-78"/>
              </a:rPr>
              <a:t>بالنسبة لطفل مابعد السنتين، فتمتاز تلك المرحلة ببدء الانفصال الفعلي عن الأم ، ويقع الطفل هنا حيرة وتمزق داخلي، بين رغبتة في الاستقلالية، ومقاومة الانفصال عن الأم من جهة أخرى، وتظهر هنا نوبات الغضب عند طفل تلك المرحلة نتيجة لهذا الصراع النفسي، وهي أزمة مؤقتة يساعد صبر الأم ودعمها على تجاوز الطفل هذه المحنة. </a:t>
            </a:r>
            <a:endParaRPr lang="en-US" sz="28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52400"/>
            <a:ext cx="8458200" cy="6477000"/>
          </a:xfrm>
        </p:spPr>
        <p:txBody>
          <a:bodyPr>
            <a:noAutofit/>
          </a:bodyPr>
          <a:lstStyle/>
          <a:p>
            <a:pPr marL="514350" indent="-514350" algn="r" rtl="1" eaLnBrk="1" hangingPunct="1">
              <a:lnSpc>
                <a:spcPct val="80000"/>
              </a:lnSpc>
              <a:buFont typeface="Calibri" pitchFamily="34" charset="0"/>
              <a:buAutoNum type="arabicPeriod" startAt="3"/>
              <a:defRPr/>
            </a:pPr>
            <a:r>
              <a:rPr lang="ar-SA" sz="2100" b="1" dirty="0" smtClean="0">
                <a:latin typeface="Simplified Arabic" pitchFamily="18" charset="-78"/>
                <a:cs typeface="Simplified Arabic" pitchFamily="18" charset="-78"/>
              </a:rPr>
              <a:t>النمو الانفعالي:</a:t>
            </a:r>
          </a:p>
          <a:p>
            <a:pPr marL="514350" indent="-514350" algn="r" rtl="1" eaLnBrk="1" hangingPunct="1">
              <a:lnSpc>
                <a:spcPct val="80000"/>
              </a:lnSpc>
              <a:buNone/>
              <a:defRPr/>
            </a:pPr>
            <a:endParaRPr lang="ar-SA" sz="2100" b="1" dirty="0" smtClean="0">
              <a:latin typeface="Simplified Arabic" pitchFamily="18" charset="-78"/>
              <a:cs typeface="Simplified Arabic" pitchFamily="18" charset="-78"/>
            </a:endParaRPr>
          </a:p>
          <a:p>
            <a:pPr marL="914400" lvl="1" indent="-514350" algn="r" rtl="1" eaLnBrk="1" hangingPunct="1">
              <a:lnSpc>
                <a:spcPct val="80000"/>
              </a:lnSpc>
              <a:buFontTx/>
              <a:buChar char="•"/>
              <a:defRPr/>
            </a:pPr>
            <a:r>
              <a:rPr lang="ar-SA" sz="2100" dirty="0" smtClean="0">
                <a:latin typeface="Simplified Arabic" pitchFamily="18" charset="-78"/>
                <a:cs typeface="Simplified Arabic" pitchFamily="18" charset="-78"/>
              </a:rPr>
              <a:t>يدرس الانفعالات مثل الحب والحزن , والتغيرات التي تطرأ عليها في مراحل النمو.</a:t>
            </a:r>
          </a:p>
          <a:p>
            <a:pPr marL="514350" indent="-514350" algn="r" rtl="1" eaLnBrk="1" hangingPunct="1">
              <a:lnSpc>
                <a:spcPct val="80000"/>
              </a:lnSpc>
              <a:buNone/>
              <a:defRPr/>
            </a:pPr>
            <a:endParaRPr lang="ar-SA" sz="2100" b="1" dirty="0" smtClean="0">
              <a:latin typeface="Simplified Arabic" pitchFamily="18" charset="-78"/>
              <a:cs typeface="Simplified Arabic" pitchFamily="18" charset="-78"/>
            </a:endParaRPr>
          </a:p>
          <a:p>
            <a:pPr marL="514350" indent="-514350" algn="r" rtl="1" eaLnBrk="1" hangingPunct="1">
              <a:lnSpc>
                <a:spcPct val="80000"/>
              </a:lnSpc>
              <a:buNone/>
              <a:defRPr/>
            </a:pPr>
            <a:r>
              <a:rPr lang="ar-SA" sz="2100" b="1" dirty="0" smtClean="0">
                <a:latin typeface="Simplified Arabic" pitchFamily="18" charset="-78"/>
                <a:cs typeface="Simplified Arabic" pitchFamily="18" charset="-78"/>
              </a:rPr>
              <a:t>4. النمو الاجتماعي:</a:t>
            </a:r>
          </a:p>
          <a:p>
            <a:pPr marL="514350" indent="-514350" algn="r" rtl="1" eaLnBrk="1" hangingPunct="1">
              <a:lnSpc>
                <a:spcPct val="80000"/>
              </a:lnSpc>
              <a:buNone/>
              <a:defRPr/>
            </a:pPr>
            <a:endParaRPr lang="ar-SA" sz="2100" b="1" dirty="0" smtClean="0">
              <a:latin typeface="Simplified Arabic" pitchFamily="18" charset="-78"/>
              <a:cs typeface="Simplified Arabic" pitchFamily="18" charset="-78"/>
            </a:endParaRPr>
          </a:p>
          <a:p>
            <a:pPr marL="914400" lvl="1" indent="-514350" algn="r" rtl="1" eaLnBrk="1" hangingPunct="1">
              <a:lnSpc>
                <a:spcPct val="80000"/>
              </a:lnSpc>
              <a:buFont typeface="Calibri" pitchFamily="34" charset="0"/>
              <a:buChar char="•"/>
              <a:defRPr/>
            </a:pPr>
            <a:r>
              <a:rPr lang="ar-SA" sz="2100" dirty="0" smtClean="0">
                <a:latin typeface="Simplified Arabic" pitchFamily="18" charset="-78"/>
                <a:cs typeface="Simplified Arabic" pitchFamily="18" charset="-78"/>
              </a:rPr>
              <a:t>يدرس القيم والأدوار الاجتماعية والتفاعل بين الأفراد وتطور هذه الأدوار مع تطور النمو.</a:t>
            </a:r>
          </a:p>
          <a:p>
            <a:pPr marL="514350" indent="-514350" algn="r" rtl="1" eaLnBrk="1" hangingPunct="1">
              <a:lnSpc>
                <a:spcPct val="80000"/>
              </a:lnSpc>
              <a:buNone/>
              <a:defRPr/>
            </a:pPr>
            <a:endParaRPr lang="ar-SA" sz="2100" b="1" dirty="0" smtClean="0">
              <a:latin typeface="Simplified Arabic" pitchFamily="18" charset="-78"/>
              <a:cs typeface="Simplified Arabic" pitchFamily="18" charset="-78"/>
            </a:endParaRPr>
          </a:p>
          <a:p>
            <a:pPr marL="514350" indent="-514350" algn="r" rtl="1" eaLnBrk="1" hangingPunct="1">
              <a:lnSpc>
                <a:spcPct val="80000"/>
              </a:lnSpc>
              <a:buNone/>
              <a:defRPr/>
            </a:pPr>
            <a:r>
              <a:rPr lang="ar-SA" sz="2100" b="1" dirty="0" smtClean="0">
                <a:latin typeface="Simplified Arabic" pitchFamily="18" charset="-78"/>
                <a:cs typeface="Simplified Arabic" pitchFamily="18" charset="-78"/>
              </a:rPr>
              <a:t>5. النمو اللغوي: </a:t>
            </a:r>
          </a:p>
          <a:p>
            <a:pPr marL="514350" indent="-514350" algn="r" rtl="1" eaLnBrk="1" hangingPunct="1">
              <a:lnSpc>
                <a:spcPct val="80000"/>
              </a:lnSpc>
              <a:buNone/>
              <a:defRPr/>
            </a:pPr>
            <a:endParaRPr lang="ar-SA" sz="2100" b="1" dirty="0" smtClean="0">
              <a:latin typeface="Simplified Arabic" pitchFamily="18" charset="-78"/>
              <a:cs typeface="Simplified Arabic" pitchFamily="18" charset="-78"/>
            </a:endParaRPr>
          </a:p>
          <a:p>
            <a:pPr marL="914400" lvl="1" indent="-514350" algn="r" rtl="1" eaLnBrk="1" hangingPunct="1">
              <a:lnSpc>
                <a:spcPct val="80000"/>
              </a:lnSpc>
              <a:buFont typeface="Calibri" pitchFamily="34" charset="0"/>
              <a:buChar char="•"/>
              <a:defRPr/>
            </a:pPr>
            <a:r>
              <a:rPr lang="ar-SA" sz="2100" dirty="0" smtClean="0">
                <a:latin typeface="Simplified Arabic" pitchFamily="18" charset="-78"/>
                <a:cs typeface="Simplified Arabic" pitchFamily="18" charset="-78"/>
              </a:rPr>
              <a:t>يدرس عدد المفردات التي يمتلكها الفرد وتطور التراكيب اللغوية والقدرة على التعبير اللفظي والكتابي.</a:t>
            </a:r>
          </a:p>
          <a:p>
            <a:pPr marL="914400" lvl="1" indent="-514350" algn="r" rtl="1" eaLnBrk="1" hangingPunct="1">
              <a:lnSpc>
                <a:spcPct val="80000"/>
              </a:lnSpc>
              <a:buNone/>
              <a:defRPr/>
            </a:pPr>
            <a:endParaRPr lang="ar-SA" sz="2100" dirty="0" smtClean="0">
              <a:latin typeface="Simplified Arabic" pitchFamily="18" charset="-78"/>
              <a:cs typeface="Simplified Arabic" pitchFamily="18" charset="-78"/>
            </a:endParaRPr>
          </a:p>
          <a:p>
            <a:pPr marL="514350" indent="-514350" algn="r" rtl="1">
              <a:lnSpc>
                <a:spcPct val="90000"/>
              </a:lnSpc>
              <a:buNone/>
              <a:defRPr/>
            </a:pPr>
            <a:r>
              <a:rPr lang="ar-SA" sz="2100" b="1" dirty="0" smtClean="0">
                <a:latin typeface="Simplified Arabic" pitchFamily="18" charset="-78"/>
                <a:cs typeface="Simplified Arabic" pitchFamily="18" charset="-78"/>
              </a:rPr>
              <a:t>6. النمو الحركي: </a:t>
            </a:r>
          </a:p>
          <a:p>
            <a:pPr marL="514350" indent="-514350" algn="r" rtl="1">
              <a:lnSpc>
                <a:spcPct val="90000"/>
              </a:lnSpc>
              <a:buNone/>
              <a:defRPr/>
            </a:pPr>
            <a:endParaRPr lang="ar-SA" sz="2100" b="1" dirty="0" smtClean="0">
              <a:latin typeface="Simplified Arabic" pitchFamily="18" charset="-78"/>
              <a:cs typeface="Simplified Arabic" pitchFamily="18" charset="-78"/>
            </a:endParaRPr>
          </a:p>
          <a:p>
            <a:pPr marL="914400" lvl="1" indent="-514350" algn="r" rtl="1">
              <a:lnSpc>
                <a:spcPct val="90000"/>
              </a:lnSpc>
              <a:buFontTx/>
              <a:buChar char="•"/>
              <a:defRPr/>
            </a:pPr>
            <a:r>
              <a:rPr lang="ar-SA" sz="2100" dirty="0" smtClean="0">
                <a:latin typeface="Simplified Arabic" pitchFamily="18" charset="-78"/>
                <a:cs typeface="Simplified Arabic" pitchFamily="18" charset="-78"/>
              </a:rPr>
              <a:t>يدرس حركة الجسم والمهارات الحركية .</a:t>
            </a:r>
          </a:p>
          <a:p>
            <a:pPr marL="914400" lvl="1" indent="-514350" algn="r" rtl="1">
              <a:lnSpc>
                <a:spcPct val="90000"/>
              </a:lnSpc>
              <a:buFontTx/>
              <a:buChar char="•"/>
              <a:defRPr/>
            </a:pPr>
            <a:endParaRPr lang="ar-SA" sz="2100" dirty="0" smtClean="0">
              <a:latin typeface="Simplified Arabic" pitchFamily="18" charset="-78"/>
              <a:cs typeface="Simplified Arabic" pitchFamily="18" charset="-78"/>
            </a:endParaRPr>
          </a:p>
          <a:p>
            <a:pPr marL="514350" indent="-514350" algn="r" rtl="1">
              <a:lnSpc>
                <a:spcPct val="90000"/>
              </a:lnSpc>
              <a:buNone/>
              <a:defRPr/>
            </a:pPr>
            <a:r>
              <a:rPr lang="ar-SA" sz="2100" b="1" dirty="0" smtClean="0">
                <a:latin typeface="Simplified Arabic" pitchFamily="18" charset="-78"/>
                <a:cs typeface="Simplified Arabic" pitchFamily="18" charset="-78"/>
              </a:rPr>
              <a:t>7. النمو الحسي: </a:t>
            </a:r>
          </a:p>
          <a:p>
            <a:pPr marL="514350" indent="-514350" algn="r" rtl="1">
              <a:lnSpc>
                <a:spcPct val="90000"/>
              </a:lnSpc>
              <a:buNone/>
              <a:defRPr/>
            </a:pPr>
            <a:endParaRPr lang="ar-SA" sz="2100" b="1" dirty="0" smtClean="0">
              <a:latin typeface="Simplified Arabic" pitchFamily="18" charset="-78"/>
              <a:cs typeface="Simplified Arabic" pitchFamily="18" charset="-78"/>
            </a:endParaRPr>
          </a:p>
          <a:p>
            <a:pPr marL="914400" lvl="1" indent="-514350" algn="r" rtl="1">
              <a:lnSpc>
                <a:spcPct val="90000"/>
              </a:lnSpc>
              <a:buFont typeface="Arial" charset="0"/>
              <a:buChar char="•"/>
              <a:defRPr/>
            </a:pPr>
            <a:r>
              <a:rPr lang="ar-SA" sz="2100" dirty="0" smtClean="0">
                <a:latin typeface="Simplified Arabic" pitchFamily="18" charset="-78"/>
                <a:cs typeface="Simplified Arabic" pitchFamily="18" charset="-78"/>
              </a:rPr>
              <a:t>يدرس الحواس الخمس والإحساسات المختلفة .</a:t>
            </a:r>
          </a:p>
          <a:p>
            <a:pPr marL="914400" lvl="1" indent="-514350" algn="r" rtl="1" eaLnBrk="1" hangingPunct="1">
              <a:lnSpc>
                <a:spcPct val="80000"/>
              </a:lnSpc>
              <a:buFont typeface="Calibri" pitchFamily="34" charset="0"/>
              <a:buChar char="•"/>
              <a:defRPr/>
            </a:pPr>
            <a:endParaRPr lang="ar-SA" sz="2100" dirty="0" smtClean="0">
              <a:latin typeface="Simplified Arabic" pitchFamily="18" charset="-78"/>
              <a:cs typeface="Simplified Arabic" pitchFamily="18" charset="-78"/>
            </a:endParaRPr>
          </a:p>
          <a:p>
            <a:pPr marL="914400" lvl="1" indent="-514350" algn="r" rtl="1" eaLnBrk="1" hangingPunct="1">
              <a:lnSpc>
                <a:spcPct val="80000"/>
              </a:lnSpc>
              <a:buFont typeface="Arial" charset="0"/>
              <a:buChar char="•"/>
              <a:defRPr/>
            </a:pPr>
            <a:endParaRPr lang="ar-SA" sz="2100" dirty="0" smtClean="0">
              <a:latin typeface="Simplified Arabic" pitchFamily="18" charset="-78"/>
              <a:cs typeface="Simplified Arabic" pitchFamily="18" charset="-78"/>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ar-SA" sz="3600" b="1" dirty="0" smtClean="0">
                <a:latin typeface="Simplified Arabic" pitchFamily="18" charset="-78"/>
                <a:cs typeface="Simplified Arabic" pitchFamily="18" charset="-78"/>
              </a:rPr>
              <a:t>الطفل والتعلق</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524000"/>
            <a:ext cx="8458200" cy="5181600"/>
          </a:xfrm>
        </p:spPr>
        <p:txBody>
          <a:bodyPr>
            <a:normAutofit fontScale="92500" lnSpcReduction="20000"/>
          </a:bodyPr>
          <a:lstStyle/>
          <a:p>
            <a:pPr algn="r">
              <a:buNone/>
            </a:pPr>
            <a:r>
              <a:rPr lang="ar-SA" b="1" dirty="0" smtClean="0">
                <a:latin typeface="Simplified Arabic" pitchFamily="18" charset="-78"/>
                <a:cs typeface="Simplified Arabic" pitchFamily="18" charset="-78"/>
              </a:rPr>
              <a:t>1) الطفل الآمن: </a:t>
            </a:r>
            <a:r>
              <a:rPr lang="ar-SA" dirty="0" smtClean="0">
                <a:latin typeface="Simplified Arabic" pitchFamily="18" charset="-78"/>
                <a:cs typeface="Simplified Arabic" pitchFamily="18" charset="-78"/>
              </a:rPr>
              <a:t>يعود الطفل الى التقرب بسرعة عند رجوع الام </a:t>
            </a:r>
          </a:p>
          <a:p>
            <a:pPr algn="r">
              <a:buNone/>
            </a:pPr>
            <a:r>
              <a:rPr lang="ar-SA" dirty="0" smtClean="0">
                <a:latin typeface="Simplified Arabic" pitchFamily="18" charset="-78"/>
                <a:cs typeface="Simplified Arabic" pitchFamily="18" charset="-78"/>
              </a:rPr>
              <a:t>ويشعر بالسعادة. </a:t>
            </a:r>
          </a:p>
          <a:p>
            <a:pPr algn="r">
              <a:buNone/>
            </a:pPr>
            <a:endParaRPr lang="ar-SA" dirty="0" smtClean="0">
              <a:latin typeface="Simplified Arabic" pitchFamily="18" charset="-78"/>
              <a:cs typeface="Simplified Arabic" pitchFamily="18" charset="-78"/>
            </a:endParaRPr>
          </a:p>
          <a:p>
            <a:pPr algn="r">
              <a:buNone/>
            </a:pPr>
            <a:r>
              <a:rPr lang="ar-SA" b="1" dirty="0" smtClean="0">
                <a:latin typeface="Simplified Arabic" pitchFamily="18" charset="-78"/>
                <a:cs typeface="Simplified Arabic" pitchFamily="18" charset="-78"/>
              </a:rPr>
              <a:t>2) الطفل المتجنب: </a:t>
            </a:r>
            <a:r>
              <a:rPr lang="ar-SA" dirty="0" smtClean="0">
                <a:latin typeface="Simplified Arabic" pitchFamily="18" charset="-78"/>
                <a:cs typeface="Simplified Arabic" pitchFamily="18" charset="-78"/>
              </a:rPr>
              <a:t>يكون اقل قلقًا عند الفراق ولا يبالي بعودة الام وحتى بمن يتولى رعايته. </a:t>
            </a:r>
          </a:p>
          <a:p>
            <a:pPr algn="r">
              <a:buNone/>
            </a:pPr>
            <a:endParaRPr lang="ar-SA" dirty="0" smtClean="0">
              <a:latin typeface="Simplified Arabic" pitchFamily="18" charset="-78"/>
              <a:cs typeface="Simplified Arabic" pitchFamily="18" charset="-78"/>
            </a:endParaRPr>
          </a:p>
          <a:p>
            <a:pPr algn="r">
              <a:buNone/>
            </a:pPr>
            <a:r>
              <a:rPr lang="ar-SA" dirty="0" smtClean="0">
                <a:latin typeface="Simplified Arabic" pitchFamily="18" charset="-78"/>
                <a:cs typeface="Simplified Arabic" pitchFamily="18" charset="-78"/>
              </a:rPr>
              <a:t> </a:t>
            </a:r>
            <a:r>
              <a:rPr lang="ar-SA" b="1" dirty="0" smtClean="0">
                <a:latin typeface="Simplified Arabic" pitchFamily="18" charset="-78"/>
                <a:cs typeface="Simplified Arabic" pitchFamily="18" charset="-78"/>
              </a:rPr>
              <a:t>3) الطفل المتردد او القلق او المعارض</a:t>
            </a:r>
            <a:r>
              <a:rPr lang="ar-SA" dirty="0" smtClean="0">
                <a:latin typeface="Simplified Arabic" pitchFamily="18" charset="-78"/>
                <a:cs typeface="Simplified Arabic" pitchFamily="18" charset="-78"/>
              </a:rPr>
              <a:t>: يكون أكثر الاطفال كربًا والمًا عند الفراق وتظهر عليه علامات الغضب وسلوك التشبث عند رجوع الام. </a:t>
            </a:r>
          </a:p>
          <a:p>
            <a:pPr algn="r">
              <a:buNone/>
            </a:pPr>
            <a:endParaRPr lang="ar-SA" dirty="0" smtClean="0">
              <a:latin typeface="Simplified Arabic" pitchFamily="18" charset="-78"/>
              <a:cs typeface="Simplified Arabic" pitchFamily="18" charset="-78"/>
            </a:endParaRPr>
          </a:p>
          <a:p>
            <a:pPr algn="r">
              <a:buNone/>
            </a:pPr>
            <a:r>
              <a:rPr lang="ar-SA" b="1" dirty="0" smtClean="0">
                <a:latin typeface="Simplified Arabic" pitchFamily="18" charset="-78"/>
                <a:cs typeface="Simplified Arabic" pitchFamily="18" charset="-78"/>
              </a:rPr>
              <a:t>4) الطفل المضطرب والمشوش: </a:t>
            </a:r>
            <a:r>
              <a:rPr lang="ar-SA" dirty="0" smtClean="0">
                <a:latin typeface="Simplified Arabic" pitchFamily="18" charset="-78"/>
                <a:cs typeface="Simplified Arabic" pitchFamily="18" charset="-78"/>
              </a:rPr>
              <a:t>لا يمكن الحصول على اي </a:t>
            </a:r>
            <a:r>
              <a:rPr lang="ar-SA" dirty="0" smtClean="0"/>
              <a:t>سلوك واضح له عند الفراق عن الام والعودة له. </a:t>
            </a:r>
            <a:endParaRPr lang="en-US" dirty="0" smtClean="0"/>
          </a:p>
          <a:p>
            <a:pPr>
              <a:buNone/>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ar-SA" sz="3600" b="1" dirty="0" smtClean="0">
                <a:latin typeface="Simplified Arabic" pitchFamily="18" charset="-78"/>
                <a:cs typeface="Simplified Arabic" pitchFamily="18" charset="-78"/>
              </a:rPr>
              <a:t>عوامل تؤثر في عملية التعلق</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371600"/>
            <a:ext cx="8610600" cy="5257800"/>
          </a:xfrm>
        </p:spPr>
        <p:txBody>
          <a:bodyPr>
            <a:normAutofit/>
          </a:bodyPr>
          <a:lstStyle/>
          <a:p>
            <a:pPr marL="514350" indent="-514350" algn="r" rtl="1">
              <a:buAutoNum type="arabicParenR"/>
            </a:pPr>
            <a:r>
              <a:rPr lang="ar-SA" sz="2800" dirty="0" smtClean="0">
                <a:latin typeface="Simplified Arabic" pitchFamily="18" charset="-78"/>
                <a:cs typeface="Simplified Arabic" pitchFamily="18" charset="-78"/>
              </a:rPr>
              <a:t>علاقة الطفل مع الأم او مقدم الرعاية في السنوات الاولى من عمر الطفل هي من الأمور التي تؤثر بشكل كبير جداً على نموه الاجتماعي والعاطفي. </a:t>
            </a:r>
          </a:p>
          <a:p>
            <a:pPr marL="514350" indent="-514350" algn="r" rtl="1">
              <a:buNone/>
            </a:pPr>
            <a:endParaRPr lang="ar-SA" sz="2800" dirty="0" smtClean="0">
              <a:latin typeface="Simplified Arabic" pitchFamily="18" charset="-78"/>
              <a:cs typeface="Simplified Arabic" pitchFamily="18" charset="-78"/>
            </a:endParaRPr>
          </a:p>
          <a:p>
            <a:pPr algn="r" rtl="1">
              <a:buNone/>
            </a:pPr>
            <a:r>
              <a:rPr lang="ar-SA" sz="2800" dirty="0" smtClean="0">
                <a:latin typeface="Simplified Arabic" pitchFamily="18" charset="-78"/>
                <a:cs typeface="Simplified Arabic" pitchFamily="18" charset="-78"/>
              </a:rPr>
              <a:t>2) كلما كانت العلاقة قوية ومستقرة مع الأم٬ كلما أحس الطفل بالأمان والذي يوثر ايجابيا على ثقته بنفسه وبالآخرين٬ واستقلاليته وانفتاحه. </a:t>
            </a:r>
          </a:p>
          <a:p>
            <a:pPr algn="r" rtl="1">
              <a:buNone/>
            </a:pPr>
            <a:endParaRPr lang="ar-SA" sz="2800" dirty="0" smtClean="0">
              <a:latin typeface="Simplified Arabic" pitchFamily="18" charset="-78"/>
              <a:cs typeface="Simplified Arabic" pitchFamily="18" charset="-78"/>
            </a:endParaRPr>
          </a:p>
          <a:p>
            <a:pPr algn="r" rtl="1">
              <a:buNone/>
            </a:pPr>
            <a:r>
              <a:rPr lang="ar-SA" sz="2800" dirty="0" smtClean="0">
                <a:latin typeface="Simplified Arabic" pitchFamily="18" charset="-78"/>
                <a:cs typeface="Simplified Arabic" pitchFamily="18" charset="-78"/>
              </a:rPr>
              <a:t>3) عندما ينفصل الطفل عن امه او مقدم الرعاية في سنوات عمره الأولى لظرف ما (كوفاة او انفصال الوالدين) او عندما تكون العلاقة بينهما غير جيدة٬ يشعر الطفل بعدم الأمان والاستقرار٬ وياثر ذلك سلبا على علاقاته الاجتماعية والعاطفية مستقبلا. </a:t>
            </a:r>
            <a:endParaRPr lang="en-US" sz="2800" dirty="0">
              <a:latin typeface="Simplified Arabic" pitchFamily="18" charset="-78"/>
              <a:cs typeface="Simplified Arabic" pitchFamily="18" charset="-7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534400" cy="6248400"/>
          </a:xfrm>
        </p:spPr>
        <p:txBody>
          <a:bodyPr>
            <a:normAutofit/>
          </a:bodyPr>
          <a:lstStyle/>
          <a:p>
            <a:pPr algn="r" rtl="1">
              <a:buNone/>
            </a:pPr>
            <a:r>
              <a:rPr lang="ar-SA" b="1" dirty="0" smtClean="0">
                <a:latin typeface="Simplified Arabic" pitchFamily="18" charset="-78"/>
                <a:cs typeface="Simplified Arabic" pitchFamily="18" charset="-78"/>
              </a:rPr>
              <a:t>وهناك فروق فردية في شدة التعلق، فالأطفال يختلفون في درجة التعلق بالكبار ويرجع ذلك إلى أمرين:</a:t>
            </a:r>
          </a:p>
          <a:p>
            <a:pPr algn="r" rtl="1">
              <a:buNone/>
            </a:pPr>
            <a:endParaRPr lang="ar-SA" dirty="0" smtClean="0">
              <a:latin typeface="Simplified Arabic" pitchFamily="18" charset="-78"/>
              <a:cs typeface="Simplified Arabic" pitchFamily="18" charset="-78"/>
            </a:endParaRPr>
          </a:p>
          <a:p>
            <a:pPr algn="r" rtl="1">
              <a:buNone/>
            </a:pPr>
            <a:r>
              <a:rPr lang="ar-SA" sz="100" b="1" dirty="0" smtClean="0">
                <a:latin typeface="Simplified Arabic" pitchFamily="18" charset="-78"/>
                <a:cs typeface="Simplified Arabic" pitchFamily="18" charset="-78"/>
              </a:rPr>
              <a:t>1) </a:t>
            </a:r>
            <a:r>
              <a:rPr lang="en-US" sz="100" b="1" dirty="0" smtClean="0">
                <a:latin typeface="Simplified Arabic" pitchFamily="18" charset="-78"/>
                <a:cs typeface="Simplified Arabic" pitchFamily="18" charset="-78"/>
              </a:rPr>
              <a:t>      </a:t>
            </a:r>
            <a:r>
              <a:rPr lang="ar-SA" b="1" dirty="0" smtClean="0">
                <a:latin typeface="Simplified Arabic" pitchFamily="18" charset="-78"/>
                <a:cs typeface="Simplified Arabic" pitchFamily="18" charset="-78"/>
              </a:rPr>
              <a:t>1) الخصائص التكوينيه للطفل: </a:t>
            </a:r>
            <a:r>
              <a:rPr lang="ar-SA" dirty="0" smtClean="0">
                <a:latin typeface="Simplified Arabic" pitchFamily="18" charset="-78"/>
                <a:cs typeface="Simplified Arabic" pitchFamily="18" charset="-78"/>
              </a:rPr>
              <a:t>حيث المستوى الامثل للاستثاره التي يحتاج اليها، تختلف من طفل لأخر</a:t>
            </a:r>
            <a:r>
              <a:rPr lang="en-US" dirty="0" smtClean="0">
                <a:latin typeface="Simplified Arabic" pitchFamily="18" charset="-78"/>
                <a:cs typeface="Simplified Arabic" pitchFamily="18" charset="-78"/>
              </a:rPr>
              <a:t>.</a:t>
            </a:r>
            <a:endParaRPr lang="ar-SA" dirty="0" smtClean="0">
              <a:latin typeface="Simplified Arabic" pitchFamily="18" charset="-78"/>
              <a:cs typeface="Simplified Arabic" pitchFamily="18" charset="-78"/>
            </a:endParaRPr>
          </a:p>
          <a:p>
            <a:pPr algn="r" rtl="1">
              <a:buNone/>
            </a:pPr>
            <a:endParaRPr lang="ar-SA" dirty="0" smtClean="0">
              <a:latin typeface="Simplified Arabic" pitchFamily="18" charset="-78"/>
              <a:cs typeface="Simplified Arabic" pitchFamily="18" charset="-78"/>
            </a:endParaRPr>
          </a:p>
          <a:p>
            <a:pPr algn="r" rtl="1">
              <a:buNone/>
            </a:pPr>
            <a:r>
              <a:rPr lang="ar-SA" b="1" dirty="0" smtClean="0">
                <a:latin typeface="Simplified Arabic" pitchFamily="18" charset="-78"/>
                <a:cs typeface="Simplified Arabic" pitchFamily="18" charset="-78"/>
              </a:rPr>
              <a:t>2) عوامل بيئيه: </a:t>
            </a:r>
            <a:r>
              <a:rPr lang="ar-SA" dirty="0" smtClean="0">
                <a:latin typeface="Simplified Arabic" pitchFamily="18" charset="-78"/>
                <a:cs typeface="Simplified Arabic" pitchFamily="18" charset="-78"/>
              </a:rPr>
              <a:t>فهناك بعض الأفراد المحيطين بالطفل يستطيعون لفت انتباه الطفل أكثر من غيرهم، فالطفل اذا وجد من يشبع له حاجاته الى استثارة حواسه الخمس مع إشعاره بالأمان بالدرجه التي تتفق مع المستوى الأمثل له، فإن مثل هذا الشخص هو الذي يفضله الطفل عن غيره ويتعلق به كثيرًا</a:t>
            </a:r>
            <a:r>
              <a:rPr lang="en-US" dirty="0" smtClean="0">
                <a:latin typeface="Simplified Arabic" pitchFamily="18" charset="-78"/>
                <a:cs typeface="Simplified Arabic" pitchFamily="18" charset="-78"/>
              </a:rPr>
              <a:t>.</a:t>
            </a:r>
            <a:endParaRPr lang="en-US" dirty="0">
              <a:latin typeface="Simplified Arabic" pitchFamily="18" charset="-78"/>
              <a:cs typeface="Simplified Arabic" pitchFamily="18" charset="-7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715962"/>
          </a:xfrm>
        </p:spPr>
        <p:txBody>
          <a:bodyPr>
            <a:noAutofit/>
          </a:bodyPr>
          <a:lstStyle/>
          <a:p>
            <a:r>
              <a:rPr lang="ar-SA" sz="3600" b="1" dirty="0" smtClean="0">
                <a:latin typeface="Simplified Arabic" pitchFamily="18" charset="-78"/>
                <a:cs typeface="Simplified Arabic" pitchFamily="18" charset="-78"/>
              </a:rPr>
              <a:t>بشكل عام مظاهر التعلق غير الآمن في الطفولة المبكرة:</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p:txBody>
          <a:bodyPr>
            <a:normAutofit/>
          </a:bodyPr>
          <a:lstStyle/>
          <a:p>
            <a:pPr algn="r" rtl="1">
              <a:buFont typeface="Wingdings" pitchFamily="2" charset="2"/>
              <a:buChar char="§"/>
            </a:pPr>
            <a:r>
              <a:rPr lang="ar-SA" dirty="0" smtClean="0"/>
              <a:t>غير سعيد </a:t>
            </a:r>
          </a:p>
          <a:p>
            <a:pPr algn="r" rtl="1">
              <a:buFont typeface="Wingdings" pitchFamily="2" charset="2"/>
              <a:buChar char="§"/>
            </a:pPr>
            <a:r>
              <a:rPr lang="ar-SA" dirty="0" smtClean="0"/>
              <a:t>غير مستقر</a:t>
            </a:r>
          </a:p>
          <a:p>
            <a:pPr algn="r" rtl="1">
              <a:buFont typeface="Wingdings" pitchFamily="2" charset="2"/>
              <a:buChar char="§"/>
            </a:pPr>
            <a:r>
              <a:rPr lang="ar-SA" dirty="0" smtClean="0"/>
              <a:t>لا يستجيب للابتسامة أو المداعبة</a:t>
            </a:r>
          </a:p>
          <a:p>
            <a:pPr algn="r" rtl="1">
              <a:buFont typeface="Wingdings" pitchFamily="2" charset="2"/>
              <a:buChar char="§"/>
            </a:pPr>
            <a:r>
              <a:rPr lang="ar-SA" dirty="0" smtClean="0"/>
              <a:t>يعاني من المزاج المكتئب </a:t>
            </a:r>
          </a:p>
          <a:p>
            <a:pPr algn="r" rtl="1">
              <a:buFont typeface="Wingdings" pitchFamily="2" charset="2"/>
              <a:buChar char="§"/>
            </a:pPr>
            <a:r>
              <a:rPr lang="ar-SA" dirty="0" smtClean="0"/>
              <a:t>غالبا ما يعاني من قلة النوم </a:t>
            </a:r>
          </a:p>
          <a:p>
            <a:pPr algn="r" rtl="1">
              <a:buFont typeface="Wingdings" pitchFamily="2" charset="2"/>
              <a:buChar char="§"/>
            </a:pPr>
            <a:r>
              <a:rPr lang="ar-SA" dirty="0" smtClean="0"/>
              <a:t>ضعيف الشهية دائما، مما يجعل  وزنه قليل ويصبح أكثر قابلية للعدوى (مناعة ضعيفة)</a:t>
            </a:r>
            <a:endParaRPr lang="en-US" dirty="0" smtClean="0"/>
          </a:p>
          <a:p>
            <a:pPr algn="r" rtl="1"/>
            <a:endParaRPr lang="en-US" dirty="0"/>
          </a:p>
        </p:txBody>
      </p:sp>
      <p:pic>
        <p:nvPicPr>
          <p:cNvPr id="55298" name="Picture 2" descr="http://additivepuzzle.com/images/unhappy-child.jpg"/>
          <p:cNvPicPr>
            <a:picLocks noChangeAspect="1" noChangeArrowheads="1"/>
          </p:cNvPicPr>
          <p:nvPr/>
        </p:nvPicPr>
        <p:blipFill>
          <a:blip r:embed="rId2" cstate="print"/>
          <a:srcRect/>
          <a:stretch>
            <a:fillRect/>
          </a:stretch>
        </p:blipFill>
        <p:spPr bwMode="auto">
          <a:xfrm>
            <a:off x="0" y="1066800"/>
            <a:ext cx="3810000" cy="3352799"/>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ar-SA" sz="3600" b="1" dirty="0" smtClean="0">
                <a:latin typeface="Simplified Arabic" pitchFamily="18" charset="-78"/>
                <a:cs typeface="Simplified Arabic" pitchFamily="18" charset="-78"/>
              </a:rPr>
              <a:t>بشكل عام مظاهر التعلق غير الآمن في الطفولة المتقدمة:</a:t>
            </a:r>
            <a:endParaRPr lang="en-US" sz="36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28600" y="1676400"/>
            <a:ext cx="8458200" cy="4953000"/>
          </a:xfrm>
        </p:spPr>
        <p:txBody>
          <a:bodyPr/>
          <a:lstStyle/>
          <a:p>
            <a:pPr algn="r" rtl="1">
              <a:buFont typeface="Wingdings" pitchFamily="2" charset="2"/>
              <a:buChar char="§"/>
            </a:pPr>
            <a:r>
              <a:rPr lang="ar-SA" dirty="0" smtClean="0"/>
              <a:t>الافتقار للتواصل البصري.  </a:t>
            </a:r>
          </a:p>
          <a:p>
            <a:pPr algn="r" rtl="1">
              <a:buFont typeface="Wingdings" pitchFamily="2" charset="2"/>
              <a:buChar char="§"/>
            </a:pPr>
            <a:r>
              <a:rPr lang="ar-SA" dirty="0" smtClean="0"/>
              <a:t>الانطواء والعزلة الانفعالية، التباطؤ والكسل والتأخر الدائم.</a:t>
            </a:r>
          </a:p>
          <a:p>
            <a:pPr algn="r" rtl="1">
              <a:buFont typeface="Wingdings" pitchFamily="2" charset="2"/>
              <a:buChar char="§"/>
            </a:pPr>
            <a:r>
              <a:rPr lang="ar-SA" dirty="0" smtClean="0"/>
              <a:t>تعمد كسر وتحطيم الأشياء الخاصة بهم والخاصة بالآخرين. </a:t>
            </a:r>
          </a:p>
          <a:p>
            <a:pPr algn="r" rtl="1">
              <a:buFont typeface="Wingdings" pitchFamily="2" charset="2"/>
              <a:buChar char="§"/>
            </a:pPr>
            <a:r>
              <a:rPr lang="ar-SA" dirty="0" smtClean="0"/>
              <a:t> قلة التركيز في المدرسة. </a:t>
            </a:r>
          </a:p>
          <a:p>
            <a:pPr algn="r" rtl="1">
              <a:buFont typeface="Wingdings" pitchFamily="2" charset="2"/>
              <a:buChar char="§"/>
            </a:pPr>
            <a:r>
              <a:rPr lang="ar-SA" dirty="0" smtClean="0"/>
              <a:t>يحبون أفلام الكرتون العنيفة وأفلام الرعب.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descr="C:\Users\Safadi\Desktop\Untitled dev.jpg"/>
          <p:cNvPicPr>
            <a:picLocks noChangeAspect="1" noChangeArrowheads="1"/>
          </p:cNvPicPr>
          <p:nvPr/>
        </p:nvPicPr>
        <p:blipFill>
          <a:blip r:embed="rId2" cstate="print"/>
          <a:srcRect/>
          <a:stretch>
            <a:fillRect/>
          </a:stretch>
        </p:blipFill>
        <p:spPr bwMode="auto">
          <a:xfrm>
            <a:off x="914400" y="4155014"/>
            <a:ext cx="3146425" cy="2702986"/>
          </a:xfrm>
          <a:prstGeom prst="rect">
            <a:avLst/>
          </a:prstGeom>
          <a:noFill/>
        </p:spPr>
      </p:pic>
      <p:sp>
        <p:nvSpPr>
          <p:cNvPr id="2" name="Title 1"/>
          <p:cNvSpPr>
            <a:spLocks noGrp="1"/>
          </p:cNvSpPr>
          <p:nvPr>
            <p:ph type="title"/>
          </p:nvPr>
        </p:nvSpPr>
        <p:spPr>
          <a:xfrm>
            <a:off x="457200" y="274638"/>
            <a:ext cx="8229600" cy="715962"/>
          </a:xfrm>
        </p:spPr>
        <p:txBody>
          <a:bodyPr>
            <a:normAutofit fontScale="90000"/>
          </a:bodyPr>
          <a:lstStyle/>
          <a:p>
            <a:r>
              <a:rPr lang="ar-SA" b="1" dirty="0" smtClean="0"/>
              <a:t>مبادئ النمو والتطور </a:t>
            </a:r>
            <a:endParaRPr lang="en-US" b="1" dirty="0"/>
          </a:p>
        </p:txBody>
      </p:sp>
      <p:sp>
        <p:nvSpPr>
          <p:cNvPr id="3" name="Content Placeholder 2"/>
          <p:cNvSpPr>
            <a:spLocks noGrp="1"/>
          </p:cNvSpPr>
          <p:nvPr>
            <p:ph idx="1"/>
          </p:nvPr>
        </p:nvSpPr>
        <p:spPr>
          <a:xfrm>
            <a:off x="3276600" y="1600200"/>
            <a:ext cx="5410200" cy="4800600"/>
          </a:xfrm>
        </p:spPr>
        <p:txBody>
          <a:bodyPr>
            <a:normAutofit/>
          </a:bodyPr>
          <a:lstStyle/>
          <a:p>
            <a:pPr marL="514350" indent="-514350" algn="r" rtl="1">
              <a:buFont typeface="+mj-lt"/>
              <a:buAutoNum type="arabicPeriod"/>
            </a:pPr>
            <a:r>
              <a:rPr lang="ar-SA" b="1" dirty="0" smtClean="0"/>
              <a:t>النمو عملية مستمرة منتظمة</a:t>
            </a:r>
          </a:p>
          <a:p>
            <a:pPr marL="514350" indent="-514350" algn="r" rtl="1">
              <a:buFont typeface="+mj-lt"/>
              <a:buAutoNum type="arabicPeriod"/>
            </a:pPr>
            <a:endParaRPr lang="ar-SA" dirty="0" smtClean="0"/>
          </a:p>
          <a:p>
            <a:pPr marL="514350" indent="-514350" algn="r" rtl="1">
              <a:buFont typeface="+mj-lt"/>
              <a:buAutoNum type="arabicPeriod"/>
            </a:pPr>
            <a:endParaRPr lang="ar-SA" dirty="0" smtClean="0"/>
          </a:p>
          <a:p>
            <a:pPr marL="514350" indent="-514350" algn="r" rtl="1">
              <a:buFont typeface="+mj-lt"/>
              <a:buAutoNum type="arabicPeriod"/>
            </a:pPr>
            <a:r>
              <a:rPr lang="ar-SA" b="1" dirty="0" smtClean="0"/>
              <a:t>الأجزاء تنمو في نمط خاص بها </a:t>
            </a:r>
          </a:p>
          <a:p>
            <a:pPr marL="514350" indent="-514350" algn="r" rtl="1">
              <a:buFont typeface="+mj-lt"/>
              <a:buAutoNum type="arabicPeriod"/>
            </a:pPr>
            <a:endParaRPr lang="ar-SA" dirty="0" smtClean="0"/>
          </a:p>
          <a:p>
            <a:pPr marL="514350" indent="-514350" algn="r" rtl="1">
              <a:buFont typeface="+mj-lt"/>
              <a:buAutoNum type="arabicPeriod"/>
            </a:pPr>
            <a:endParaRPr lang="ar-SA" dirty="0" smtClean="0"/>
          </a:p>
          <a:p>
            <a:pPr marL="514350" indent="-514350" algn="r" rtl="1">
              <a:buFont typeface="+mj-lt"/>
              <a:buAutoNum type="arabicPeriod"/>
            </a:pPr>
            <a:endParaRPr lang="ar-SA" dirty="0" smtClean="0"/>
          </a:p>
          <a:p>
            <a:pPr marL="514350" indent="-514350" algn="r" rtl="1">
              <a:buFont typeface="+mj-lt"/>
              <a:buAutoNum type="arabicPeriod"/>
            </a:pPr>
            <a:r>
              <a:rPr lang="ar-SA" b="1" dirty="0" smtClean="0"/>
              <a:t>متسلسلة </a:t>
            </a:r>
          </a:p>
        </p:txBody>
      </p:sp>
      <p:pic>
        <p:nvPicPr>
          <p:cNvPr id="3074" name="Picture 2" descr="http://media.tumblr.com/tumblr_lh51iz6xEr1qg2kl7.png"/>
          <p:cNvPicPr>
            <a:picLocks noChangeAspect="1" noChangeArrowheads="1"/>
          </p:cNvPicPr>
          <p:nvPr/>
        </p:nvPicPr>
        <p:blipFill>
          <a:blip r:embed="rId3" cstate="print"/>
          <a:srcRect/>
          <a:stretch>
            <a:fillRect/>
          </a:stretch>
        </p:blipFill>
        <p:spPr bwMode="auto">
          <a:xfrm>
            <a:off x="838200" y="1295400"/>
            <a:ext cx="2328951" cy="2286000"/>
          </a:xfrm>
          <a:prstGeom prst="rect">
            <a:avLst/>
          </a:prstGeom>
          <a:noFill/>
        </p:spPr>
      </p:pic>
      <p:pic>
        <p:nvPicPr>
          <p:cNvPr id="3076" name="Picture 4" descr="http://www.gutmicrobiotawatch.org/wp-content/uploads/2015/03/brain-barrier.jpg"/>
          <p:cNvPicPr>
            <a:picLocks noChangeAspect="1" noChangeArrowheads="1"/>
          </p:cNvPicPr>
          <p:nvPr/>
        </p:nvPicPr>
        <p:blipFill>
          <a:blip r:embed="rId4" cstate="print"/>
          <a:srcRect/>
          <a:stretch>
            <a:fillRect/>
          </a:stretch>
        </p:blipFill>
        <p:spPr bwMode="auto">
          <a:xfrm>
            <a:off x="6477000" y="4114800"/>
            <a:ext cx="1524000" cy="1524000"/>
          </a:xfrm>
          <a:prstGeom prst="rect">
            <a:avLst/>
          </a:prstGeom>
          <a:noFill/>
        </p:spPr>
      </p:pic>
      <p:pic>
        <p:nvPicPr>
          <p:cNvPr id="3078" name="Picture 6" descr="https://www.drjaz.com/wp-content/uploads/2013/07/shutterstock_127015115.jpg"/>
          <p:cNvPicPr>
            <a:picLocks noChangeAspect="1" noChangeArrowheads="1"/>
          </p:cNvPicPr>
          <p:nvPr/>
        </p:nvPicPr>
        <p:blipFill>
          <a:blip r:embed="rId5" cstate="print"/>
          <a:srcRect/>
          <a:stretch>
            <a:fillRect/>
          </a:stretch>
        </p:blipFill>
        <p:spPr bwMode="auto">
          <a:xfrm>
            <a:off x="4267200" y="3962400"/>
            <a:ext cx="1524000" cy="1674725"/>
          </a:xfrm>
          <a:prstGeom prst="rect">
            <a:avLst/>
          </a:prstGeom>
          <a:noFill/>
        </p:spPr>
      </p:pic>
      <p:sp>
        <p:nvSpPr>
          <p:cNvPr id="3080" name="AutoShape 8" descr="data:image/png;base64,iVBORw0KGgoAAAANSUhEUgAAASYAAACrCAMAAAD8Q8FaAAAAjVBMVEX///8AAAD29vb5+fny8vLAwMCtra3X19f4+Pju7u78/Py7u7vd3d3l5eXi4uJCQkLQ0NCCgoK0tLR7e3twcHBXV1eMjIxNTU2kpKTIyMiXl5dhYWGLi4tpaWmfn58aGhoxMTE6OjolJSVHR0cfHx8MDAxsbGw9PT0jIyNSUlI0NDQLCwssLCx2dnZ5eHJoKKGvAAAMPElEQVR4nO1daXerOAwtCZCN7HvSLLRNtzTz/3/egDdsY4KxRV44x/dLZ9IXsIUtXV3J9OXFwcHBwcHBwcHBwcHBwcHBwcHBwcHBwaHx6A2Ho6Hf/9fDeG7484uX4G28Gv3roTwxgjePYfWvB/O0GHo8wn89nGfFQjBTo5fTJNwMevVcuiNYyVvXc5cHYHL8QjM4DOu4+qtoJq+pXnyQTWFQw+Xnkpl2NdzjAZjwc5jBX38hmekGf4sHwP8VJjEBv8FeMtMe/A6PwFGcxF8b+gYHyUxeI7n4uzSJAPoGG9lMc+g7PAD9N3EOr+DPeiKbyasloNaMsziFGsiTdAevBX+L+jGv3UwzyUzwd3gAInEONTCntmQm4Ul0e71muPSbMIcawnVXtJKQ+66SDy6NYFLScoJ/tpKZttlv+vvcR0+L9hc3h8Wghi0wFsx0yH4xzX/0tGjzswBPVvqt4HARlxPjAx2F5Z4WrW9uCpDkcjRbfP2eBV42fp1Op2y93ppkJoH+gaV0/lGmS/nLs49foe5aI3Z0sMurd/JhrjnJJXIYAt3Ink8NugQ4YjLW6Ut3BEMuhye1kSQyENBPTyB3rRchHSxYVB5c1DaSzTRQfvqc2LIpbICuKIu6PATlkj2gBiR5P2wKXzCMKaeb8BDKKv+RDz9B7lsvih61KbYq6zD8cP/Spx82gIOP+El0AC5Y7JfkW9Bg2IQwt+PnsLbfdgOFaXhM2b8k8kpcU3UQFF3x4dtvu4xTTjuTmaSMpqCZio9JQwxE1OqFHJVsSTjL0hZp5aE/9nJYkrD2if+3AX4peaSyJ4m7dhekMR4zob5cjkBAxIOkc7H1FB6BvJpvue1I6ZIm0EuVmbyfUftTMOezI8jGHuMfH3Zluj90EZa5yQVfCubBmuC/EcnBE/PeKd+JLK/n8RxSbh+QsbSewUMQJcseD3hDpV4rJ46oENeZMy0wD0UTKNMLisrbDzTgLTWTzWrCXJVrzCkzUwOSOYSlt8XcpkO9uY23QPkhn0GXmKkxjXMrL8A0L6Le3MJMmITxTP6+mS7Ww38URp+kf3REE3tD33SLiRQnMIrVXTM1gloSEN48pEHJTNXICJLgbo5522RoVJ8TyVV7a+U89dDKRKuF8Au5e0BAo/pSiETQ+qCjN+gg5TJDUYu5pxdAiaWPAU6uzj02fANGkOU8UjfzHY1uob7UswJvtn3WvG3SjxyT7y6lHZvPGSm+mkKZCHCD6i7L7kzGT6j8XJb1cma64h/vM/AOz5qBc7qAxSSjmpm/noZbBePKlw+2u/NhAyEmPxh4vwwZEfwp/4o+bjkzNdBCCChbPWcTmpZ+owLWOTPBt50/Bmhf7DMzQQplvXyRHLyd+kFAysCpx5QhyAwiylmpYWwpA+4L3zAXbiXLSVCUyRsjCshA7Y97xpcBZdcgb6VGnjBAQDHujTEcuLrZUGGl5poJFzlYkRyOHSuKdMCB9IEgDQ+9GP88WRbqMqi1poaeOaQNDyNSOXuD6ndWOaYER6DLPxi0TNshgsoZ6LojtZW8/XEzmw3CzWbXJAbFhIEtsRfUue6iQibvppqjyyVu9oCS3yBhBKdPMBmoW9LmRAzVkEPkqQO5IRI4SMz027lCudgCz5Q3VCMElTST+0NeaTZL/msYQ+VcGnsOY9yABdVHh3rQkZJj6puiORQJV3bsKHF5flfuo9MqcWqsaaoUrLpAY/a/79tGwNNTqRby3td0hyzTrXeCSugU0sAdPP3BHlyFnK897wM5cqhUorhUoMT5yRswMVnap2ITZuNAMkpFM3kfz02h2qiuskxFAux0gU7ddu7ZRIVTnRq5P4qiyMqfbJmZYux1YR5rZTMlD6iuBRVg/vy9Di3EjzSPX6Q+/IR1DxgpvJoLx6iHGURcl+zbzVzBTnzSFAmY+Howycr9hp0CnOALwX7ubT+m90jSihWqE+1RGgbSqF3WS1gA8Lbedv4c7ckwSMWe94r223IMNVbdhE4GeN6ibCQ2CxbJsrwhA62xMGdfb8wdXdAFdLRTivGeZ5RtT73vGCW/77hcZP+OlFA9unJANxkWsDejqkXozb1jqhQccF+EvQoru02MQ3D7Uv4iA3So2xXcx2TDdLzdwpslYW4yN7c1j55yaChdHG23Qbh7nX8u11/r3Wq+/xKq59CrSX1ixiya+95+4p3C7TDCvUfW5yPUZ33lldJHHqLd470scKRrqd4XkcJIyP65TJJnur+RB2vNCJRSU2FOzTGsX7DaF0bvQzUS05Ww83Z84dG2p72rGljxMT3OTABHaAUUmsmoj2HrrYV9YilqKMNLcajnzATdJ1646Yw4T0JzAv6NJpZaiqpj/s5BJ65pBfydYOqQ613NFsLSex9yZ5ct441ibPfSaS6vAX/tTkHz/pvZ1RJ6MeC2imWjVn5Ydy/ImQlcE+/+5geTIDbzgUFaEs+omN3azycI92fPUXb4M4jq5NKQxaYzO74wivxrNbIc8y3ZSpwyBdmnh6FuZDDcLunavPrZuQkrGVGuPJUVIXzGw9+g6wbtQYEPN1Mi+impv70wlmGz+GU9rrxUww5PgTakJxj8qY3krQ2luTTxPWXjtSibyTVxjajJfDhsH11Ot8xgeslkpMd2xnfORpGg3xt15FxTx9uwqA3pwf1Clfnt1Vj8W30MO1zsNNGktwrGe9FycsyHw3nwyZ1GD4uH0RoK4nX15HerUpK+9RJ+n7iQP6CCQW+jbI2lGJtfeSLSsKr6ZVep6/zpBi7ybYAXXPSj2bakY2hmrreLouy8Kh/oK51lrL04SFZnffwg2t1dRhjmpEMkhNUpqvL5jfW3UGh6Yx79Wf6wlQrG4VS0UnUPp35bTIUlScxkVX2KymR2BkOFVDzbXT37VL/kskqJHZvpXPnOHO6/HdF4ZBmETPVS/RoqfnKp9soH0jxU+dYZyl77x8PsPlyQOm2qh+RcovsZVs4IsZks5JuCqmUBTHYdpzSYVGUkpXJtVArFZrIoNmt3DSOYFNiyWL7rB4equqUgoX+bZgHYTOYc3C98nbSI2Hg5sU19PQ7OlcMcz7d+BsbVo9Bw8Kph3EFA321bWXZkW268QvJANerCKc1Lm/4MtCZP5sUnDVLpoU1NM7KKC5dZaT7H67ZSR0gWXsZ2zBBVdf6Mvto5TPT6F1FrJ9X7qxV9qZV+tsRDVeoKZ1Z6m9lVIfEh/Hej7ybeoqXTmHdAM+tSJ1alhEP3TMieR5WhMisdbc/mbCvfmyGlI8di+Y3ih+4SFhK188c2yTHWvYzD6oXKwfnwGtIYN7VXP/BDMtp0GuvI43l35if03EREVyripJPc9e6By+FA/nArffPFrbKHK2pfEsFFlzYTjPTcE5Uar2ietCFJKwL0aSb+MYfpAczi+blavNRKUcaCv41YFUFr7DSfxtuM/A0oPW23h7ug4glM+0hboND8+5/6JTfQSVEuO+kiLCxqeXG6Isg6x/tIbyGS0UE1tkmt0b8zbZZafizmZ5MP3fTN0rFO5CH+5Up8C16+eux0UsGk5Wjl5vZ7Wyxu092sU7a2y82kepTsHUA6u45QpnOL/66e1oR5BNSfRLzjX8p0RnWLJw9lsy3ddjoyZgv36bzTlYe4h56UgUUBqC5JXzk/hFKKcPfvuaRQbw9Cf646nhjH0nfq4I76ZkLfhPubTfm3qlGUez+xoBPmJMyxOggQ8+psnhaKV6wjMtA3E/K5gHXsUXgMw0Gw7XRGo+Eo6kw6o+FwNku8Zmko3Sz44wydl5ZcCCtwDeTRHDW2BE7L6T/c6s8dmelZDnvLjZuheAxkHA1bCmOz9GZdTo+Rd6J8Dq0mvbQKmelZXu3ZzRQ5zI39Y5z895Wrs5z3G5ljzLxTjNtvykuoKMZQkhWSZauB1ExQdMAeQ7zPptybNKMw2bFCq/OPtKLmf1G/F4Wr1U7jccecZTDJG+vEr6mm93sUZrfbLq8uc6TqkvMRvSqbAXVJkVVHfF+s2Y7UgNehD1doGSyO76fB2qrXpRWsSXXWZ103r6UcfuXV0SRZA/qt1uo7+WF/lrE/wUI/1ya6LMupEhY+bsRbcuDBpwyv/v2d25409XWx1pCqkucm/JXdfwDM0sZM2/v61wN6TkRBguilGxA0wkU7ODg4ODg4ODg4ODg4ODg4ODg4ODg4ODg4ONjhf84ZihIX57nQ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data:image/png;base64,iVBORw0KGgoAAAANSUhEUgAAASYAAACrCAMAAAD8Q8FaAAAAjVBMVEX///8AAAD29vb5+fny8vLAwMCtra3X19f4+Pju7u78/Py7u7vd3d3l5eXi4uJCQkLQ0NCCgoK0tLR7e3twcHBXV1eMjIxNTU2kpKTIyMiXl5dhYWGLi4tpaWmfn58aGhoxMTE6OjolJSVHR0cfHx8MDAxsbGw9PT0jIyNSUlI0NDQLCwssLCx2dnZ5eHJoKKGvAAAMPElEQVR4nO1daXerOAwtCZCN7HvSLLRNtzTz/3/egDdsY4KxRV44x/dLZ9IXsIUtXV3J9OXFwcHBwcHBwcHBwcHBwcHBwcHBwcHBwaHx6A2Ho6Hf/9fDeG7484uX4G28Gv3roTwxgjePYfWvB/O0GHo8wn89nGfFQjBTo5fTJNwMevVcuiNYyVvXc5cHYHL8QjM4DOu4+qtoJq+pXnyQTWFQw+Xnkpl2NdzjAZjwc5jBX38hmekGf4sHwP8VJjEBv8FeMtMe/A6PwFGcxF8b+gYHyUxeI7n4uzSJAPoGG9lMc+g7PAD9N3EOr+DPeiKbyasloNaMsziFGsiTdAevBX+L+jGv3UwzyUzwd3gAInEONTCntmQm4Ul0e71muPSbMIcawnVXtJKQ+66SDy6NYFLScoJ/tpKZttlv+vvcR0+L9hc3h8Wghi0wFsx0yH4xzX/0tGjzswBPVvqt4HARlxPjAx2F5Z4WrW9uCpDkcjRbfP2eBV42fp1Op2y93ppkJoH+gaV0/lGmS/nLs49foe5aI3Z0sMurd/JhrjnJJXIYAt3Ink8NugQ4YjLW6Ut3BEMuhye1kSQyENBPTyB3rRchHSxYVB5c1DaSzTRQfvqc2LIpbICuKIu6PATlkj2gBiR5P2wKXzCMKaeb8BDKKv+RDz9B7lsvih61KbYq6zD8cP/Spx82gIOP+El0AC5Y7JfkW9Bg2IQwt+PnsLbfdgOFaXhM2b8k8kpcU3UQFF3x4dtvu4xTTjuTmaSMpqCZio9JQwxE1OqFHJVsSTjL0hZp5aE/9nJYkrD2if+3AX4peaSyJ4m7dhekMR4zob5cjkBAxIOkc7H1FB6BvJpvue1I6ZIm0EuVmbyfUftTMOezI8jGHuMfH3Zluj90EZa5yQVfCubBmuC/EcnBE/PeKd+JLK/n8RxSbh+QsbSewUMQJcseD3hDpV4rJ46oENeZMy0wD0UTKNMLisrbDzTgLTWTzWrCXJVrzCkzUwOSOYSlt8XcpkO9uY23QPkhn0GXmKkxjXMrL8A0L6Le3MJMmITxTP6+mS7Ww38URp+kf3REE3tD33SLiRQnMIrVXTM1gloSEN48pEHJTNXICJLgbo5522RoVJ8TyVV7a+U89dDKRKuF8Au5e0BAo/pSiETQ+qCjN+gg5TJDUYu5pxdAiaWPAU6uzj02fANGkOU8UjfzHY1uob7UswJvtn3WvG3SjxyT7y6lHZvPGSm+mkKZCHCD6i7L7kzGT6j8XJb1cma64h/vM/AOz5qBc7qAxSSjmpm/noZbBePKlw+2u/NhAyEmPxh4vwwZEfwp/4o+bjkzNdBCCChbPWcTmpZ+owLWOTPBt50/Bmhf7DMzQQplvXyRHLyd+kFAysCpx5QhyAwiylmpYWwpA+4L3zAXbiXLSVCUyRsjCshA7Y97xpcBZdcgb6VGnjBAQDHujTEcuLrZUGGl5poJFzlYkRyOHSuKdMCB9IEgDQ+9GP88WRbqMqi1poaeOaQNDyNSOXuD6ndWOaYER6DLPxi0TNshgsoZ6LojtZW8/XEzmw3CzWbXJAbFhIEtsRfUue6iQibvppqjyyVu9oCS3yBhBKdPMBmoW9LmRAzVkEPkqQO5IRI4SMz027lCudgCz5Q3VCMElTST+0NeaTZL/msYQ+VcGnsOY9yABdVHh3rQkZJj6puiORQJV3bsKHF5flfuo9MqcWqsaaoUrLpAY/a/79tGwNNTqRby3td0hyzTrXeCSugU0sAdPP3BHlyFnK897wM5cqhUorhUoMT5yRswMVnap2ITZuNAMkpFM3kfz02h2qiuskxFAux0gU7ddu7ZRIVTnRq5P4qiyMqfbJmZYux1YR5rZTMlD6iuBRVg/vy9Di3EjzSPX6Q+/IR1DxgpvJoLx6iHGURcl+zbzVzBTnzSFAmY+Howycr9hp0CnOALwX7ubT+m90jSihWqE+1RGgbSqF3WS1gA8Lbedv4c7ckwSMWe94r223IMNVbdhE4GeN6ibCQ2CxbJsrwhA62xMGdfb8wdXdAFdLRTivGeZ5RtT73vGCW/77hcZP+OlFA9unJANxkWsDejqkXozb1jqhQccF+EvQoru02MQ3D7Uv4iA3So2xXcx2TDdLzdwpslYW4yN7c1j55yaChdHG23Qbh7nX8u11/r3Wq+/xKq59CrSX1ixiya+95+4p3C7TDCvUfW5yPUZ33lldJHHqLd470scKRrqd4XkcJIyP65TJJnur+RB2vNCJRSU2FOzTGsX7DaF0bvQzUS05Ww83Z84dG2p72rGljxMT3OTABHaAUUmsmoj2HrrYV9YilqKMNLcajnzATdJ1646Yw4T0JzAv6NJpZaiqpj/s5BJ65pBfydYOqQ613NFsLSex9yZ5ct441ibPfSaS6vAX/tTkHz/pvZ1RJ6MeC2imWjVn5Ydy/ImQlcE+/+5geTIDbzgUFaEs+omN3azycI92fPUXb4M4jq5NKQxaYzO74wivxrNbIc8y3ZSpwyBdmnh6FuZDDcLunavPrZuQkrGVGuPJUVIXzGw9+g6wbtQYEPN1Mi+impv70wlmGz+GU9rrxUww5PgTakJxj8qY3krQ2luTTxPWXjtSibyTVxjajJfDhsH11Ot8xgeslkpMd2xnfORpGg3xt15FxTx9uwqA3pwf1Clfnt1Vj8W30MO1zsNNGktwrGe9FycsyHw3nwyZ1GD4uH0RoK4nX15HerUpK+9RJ+n7iQP6CCQW+jbI2lGJtfeSLSsKr6ZVep6/zpBi7ybYAXXPSj2bakY2hmrreLouy8Kh/oK51lrL04SFZnffwg2t1dRhjmpEMkhNUpqvL5jfW3UGh6Yx79Wf6wlQrG4VS0UnUPp35bTIUlScxkVX2KymR2BkOFVDzbXT37VL/kskqJHZvpXPnOHO6/HdF4ZBmETPVS/RoqfnKp9soH0jxU+dYZyl77x8PsPlyQOm2qh+RcovsZVs4IsZks5JuCqmUBTHYdpzSYVGUkpXJtVArFZrIoNmt3DSOYFNiyWL7rB4equqUgoX+bZgHYTOYc3C98nbSI2Hg5sU19PQ7OlcMcz7d+BsbVo9Bw8Kph3EFA321bWXZkW268QvJANerCKc1Lm/4MtCZP5sUnDVLpoU1NM7KKC5dZaT7H67ZSR0gWXsZ2zBBVdf6Mvto5TPT6F1FrJ9X7qxV9qZV+tsRDVeoKZ1Z6m9lVIfEh/Hej7ybeoqXTmHdAM+tSJ1alhEP3TMieR5WhMisdbc/mbCvfmyGlI8di+Y3ih+4SFhK188c2yTHWvYzD6oXKwfnwGtIYN7VXP/BDMtp0GuvI43l35if03EREVyripJPc9e6By+FA/nArffPFrbKHK2pfEsFFlzYTjPTcE5Uar2ietCFJKwL0aSb+MYfpAczi+blavNRKUcaCv41YFUFr7DSfxtuM/A0oPW23h7ug4glM+0hboND8+5/6JTfQSVEuO+kiLCxqeXG6Isg6x/tIbyGS0UE1tkmt0b8zbZZafizmZ5MP3fTN0rFO5CH+5Up8C16+eux0UsGk5Wjl5vZ7Wyxu092sU7a2y82kepTsHUA6u45QpnOL/66e1oR5BNSfRLzjX8p0RnWLJw9lsy3ddjoyZgv36bzTlYe4h56UgUUBqC5JXzk/hFKKcPfvuaRQbw9Cf646nhjH0nfq4I76ZkLfhPubTfm3qlGUez+xoBPmJMyxOggQ8+psnhaKV6wjMtA3E/K5gHXsUXgMw0Gw7XRGo+Eo6kw6o+FwNku8Zmko3Sz44wydl5ZcCCtwDeTRHDW2BE7L6T/c6s8dmelZDnvLjZuheAxkHA1bCmOz9GZdTo+Rd6J8Dq0mvbQKmelZXu3ZzRQ5zI39Y5z895Wrs5z3G5ljzLxTjNtvykuoKMZQkhWSZauB1ExQdMAeQ7zPptybNKMw2bFCq/OPtKLmf1G/F4Wr1U7jccecZTDJG+vEr6mm93sUZrfbLq8uc6TqkvMRvSqbAXVJkVVHfF+s2Y7UgNehD1doGSyO76fB2qrXpRWsSXXWZ103r6UcfuXV0SRZA/qt1uo7+WF/lrE/wUI/1ya6LMupEhY+bsRbcuDBpwyv/v2d25409XWx1pCqkucm/JXdfwDM0sZM2/v61wN6TkRBguilGxA0wkU7ODg4ODg4ODg4ODg4ODg4ODg4ODg4ODg4ONjhf84ZihIX57nQ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4" name="AutoShape 12" descr="data:image/png;base64,iVBORw0KGgoAAAANSUhEUgAAASYAAACrCAMAAAD8Q8FaAAAAjVBMVEX///8AAAD29vb5+fny8vLAwMCtra3X19f4+Pju7u78/Py7u7vd3d3l5eXi4uJCQkLQ0NCCgoK0tLR7e3twcHBXV1eMjIxNTU2kpKTIyMiXl5dhYWGLi4tpaWmfn58aGhoxMTE6OjolJSVHR0cfHx8MDAxsbGw9PT0jIyNSUlI0NDQLCwssLCx2dnZ5eHJoKKGvAAAMPElEQVR4nO1daXerOAwtCZCN7HvSLLRNtzTz/3/egDdsY4KxRV44x/dLZ9IXsIUtXV3J9OXFwcHBwcHBwcHBwcHBwcHBwcHBwcHBwaHx6A2Ho6Hf/9fDeG7484uX4G28Gv3roTwxgjePYfWvB/O0GHo8wn89nGfFQjBTo5fTJNwMevVcuiNYyVvXc5cHYHL8QjM4DOu4+qtoJq+pXnyQTWFQw+Xnkpl2NdzjAZjwc5jBX38hmekGf4sHwP8VJjEBv8FeMtMe/A6PwFGcxF8b+gYHyUxeI7n4uzSJAPoGG9lMc+g7PAD9N3EOr+DPeiKbyasloNaMsziFGsiTdAevBX+L+jGv3UwzyUzwd3gAInEONTCntmQm4Ul0e71muPSbMIcawnVXtJKQ+66SDy6NYFLScoJ/tpKZttlv+vvcR0+L9hc3h8Wghi0wFsx0yH4xzX/0tGjzswBPVvqt4HARlxPjAx2F5Z4WrW9uCpDkcjRbfP2eBV42fp1Op2y93ppkJoH+gaV0/lGmS/nLs49foe5aI3Z0sMurd/JhrjnJJXIYAt3Ink8NugQ4YjLW6Ut3BEMuhye1kSQyENBPTyB3rRchHSxYVB5c1DaSzTRQfvqc2LIpbICuKIu6PATlkj2gBiR5P2wKXzCMKaeb8BDKKv+RDz9B7lsvih61KbYq6zD8cP/Spx82gIOP+El0AC5Y7JfkW9Bg2IQwt+PnsLbfdgOFaXhM2b8k8kpcU3UQFF3x4dtvu4xTTjuTmaSMpqCZio9JQwxE1OqFHJVsSTjL0hZp5aE/9nJYkrD2if+3AX4peaSyJ4m7dhekMR4zob5cjkBAxIOkc7H1FB6BvJpvue1I6ZIm0EuVmbyfUftTMOezI8jGHuMfH3Zluj90EZa5yQVfCubBmuC/EcnBE/PeKd+JLK/n8RxSbh+QsbSewUMQJcseD3hDpV4rJ46oENeZMy0wD0UTKNMLisrbDzTgLTWTzWrCXJVrzCkzUwOSOYSlt8XcpkO9uY23QPkhn0GXmKkxjXMrL8A0L6Le3MJMmITxTP6+mS7Ww38URp+kf3REE3tD33SLiRQnMIrVXTM1gloSEN48pEHJTNXICJLgbo5522RoVJ8TyVV7a+U89dDKRKuF8Au5e0BAo/pSiETQ+qCjN+gg5TJDUYu5pxdAiaWPAU6uzj02fANGkOU8UjfzHY1uob7UswJvtn3WvG3SjxyT7y6lHZvPGSm+mkKZCHCD6i7L7kzGT6j8XJb1cma64h/vM/AOz5qBc7qAxSSjmpm/noZbBePKlw+2u/NhAyEmPxh4vwwZEfwp/4o+bjkzNdBCCChbPWcTmpZ+owLWOTPBt50/Bmhf7DMzQQplvXyRHLyd+kFAysCpx5QhyAwiylmpYWwpA+4L3zAXbiXLSVCUyRsjCshA7Y97xpcBZdcgb6VGnjBAQDHujTEcuLrZUGGl5poJFzlYkRyOHSuKdMCB9IEgDQ+9GP88WRbqMqi1poaeOaQNDyNSOXuD6ndWOaYER6DLPxi0TNshgsoZ6LojtZW8/XEzmw3CzWbXJAbFhIEtsRfUue6iQibvppqjyyVu9oCS3yBhBKdPMBmoW9LmRAzVkEPkqQO5IRI4SMz027lCudgCz5Q3VCMElTST+0NeaTZL/msYQ+VcGnsOY9yABdVHh3rQkZJj6puiORQJV3bsKHF5flfuo9MqcWqsaaoUrLpAY/a/79tGwNNTqRby3td0hyzTrXeCSugU0sAdPP3BHlyFnK897wM5cqhUorhUoMT5yRswMVnap2ITZuNAMkpFM3kfz02h2qiuskxFAux0gU7ddu7ZRIVTnRq5P4qiyMqfbJmZYux1YR5rZTMlD6iuBRVg/vy9Di3EjzSPX6Q+/IR1DxgpvJoLx6iHGURcl+zbzVzBTnzSFAmY+Howycr9hp0CnOALwX7ubT+m90jSihWqE+1RGgbSqF3WS1gA8Lbedv4c7ckwSMWe94r223IMNVbdhE4GeN6ibCQ2CxbJsrwhA62xMGdfb8wdXdAFdLRTivGeZ5RtT73vGCW/77hcZP+OlFA9unJANxkWsDejqkXozb1jqhQccF+EvQoru02MQ3D7Uv4iA3So2xXcx2TDdLzdwpslYW4yN7c1j55yaChdHG23Qbh7nX8u11/r3Wq+/xKq59CrSX1ixiya+95+4p3C7TDCvUfW5yPUZ33lldJHHqLd470scKRrqd4XkcJIyP65TJJnur+RB2vNCJRSU2FOzTGsX7DaF0bvQzUS05Ww83Z84dG2p72rGljxMT3OTABHaAUUmsmoj2HrrYV9YilqKMNLcajnzATdJ1646Yw4T0JzAv6NJpZaiqpj/s5BJ65pBfydYOqQ613NFsLSex9yZ5ct441ibPfSaS6vAX/tTkHz/pvZ1RJ6MeC2imWjVn5Ydy/ImQlcE+/+5geTIDbzgUFaEs+omN3azycI92fPUXb4M4jq5NKQxaYzO74wivxrNbIc8y3ZSpwyBdmnh6FuZDDcLunavPrZuQkrGVGuPJUVIXzGw9+g6wbtQYEPN1Mi+impv70wlmGz+GU9rrxUww5PgTakJxj8qY3krQ2luTTxPWXjtSibyTVxjajJfDhsH11Ot8xgeslkpMd2xnfORpGg3xt15FxTx9uwqA3pwf1Clfnt1Vj8W30MO1zsNNGktwrGe9FycsyHw3nwyZ1GD4uH0RoK4nX15HerUpK+9RJ+n7iQP6CCQW+jbI2lGJtfeSLSsKr6ZVep6/zpBi7ybYAXXPSj2bakY2hmrreLouy8Kh/oK51lrL04SFZnffwg2t1dRhjmpEMkhNUpqvL5jfW3UGh6Yx79Wf6wlQrG4VS0UnUPp35bTIUlScxkVX2KymR2BkOFVDzbXT37VL/kskqJHZvpXPnOHO6/HdF4ZBmETPVS/RoqfnKp9soH0jxU+dYZyl77x8PsPlyQOm2qh+RcovsZVs4IsZks5JuCqmUBTHYdpzSYVGUkpXJtVArFZrIoNmt3DSOYFNiyWL7rB4equqUgoX+bZgHYTOYc3C98nbSI2Hg5sU19PQ7OlcMcz7d+BsbVo9Bw8Kph3EFA321bWXZkW268QvJANerCKc1Lm/4MtCZP5sUnDVLpoU1NM7KKC5dZaT7H67ZSR0gWXsZ2zBBVdf6Mvto5TPT6F1FrJ9X7qxV9qZV+tsRDVeoKZ1Z6m9lVIfEh/Hej7ybeoqXTmHdAM+tSJ1alhEP3TMieR5WhMisdbc/mbCvfmyGlI8di+Y3ih+4SFhK188c2yTHWvYzD6oXKwfnwGtIYN7VXP/BDMtp0GuvI43l35if03EREVyripJPc9e6By+FA/nArffPFrbKHK2pfEsFFlzYTjPTcE5Uar2ietCFJKwL0aSb+MYfpAczi+blavNRKUcaCv41YFUFr7DSfxtuM/A0oPW23h7ug4glM+0hboND8+5/6JTfQSVEuO+kiLCxqeXG6Isg6x/tIbyGS0UE1tkmt0b8zbZZafizmZ5MP3fTN0rFO5CH+5Up8C16+eux0UsGk5Wjl5vZ7Wyxu092sU7a2y82kepTsHUA6u45QpnOL/66e1oR5BNSfRLzjX8p0RnWLJw9lsy3ddjoyZgv36bzTlYe4h56UgUUBqC5JXzk/hFKKcPfvuaRQbw9Cf646nhjH0nfq4I76ZkLfhPubTfm3qlGUez+xoBPmJMyxOggQ8+psnhaKV6wjMtA3E/K5gHXsUXgMw0Gw7XRGo+Eo6kw6o+FwNku8Zmko3Sz44wydl5ZcCCtwDeTRHDW2BE7L6T/c6s8dmelZDnvLjZuheAxkHA1bCmOz9GZdTo+Rd6J8Dq0mvbQKmelZXu3ZzRQ5zI39Y5z895Wrs5z3G5ljzLxTjNtvykuoKMZQkhWSZauB1ExQdMAeQ7zPptybNKMw2bFCq/OPtKLmf1G/F4Wr1U7jccecZTDJG+vEr6mm93sUZrfbLq8uc6TqkvMRvSqbAXVJkVVHfF+s2Y7UgNehD1doGSyO76fB2qrXpRWsSXXWZ103r6UcfuXV0SRZA/qt1uo7+WF/lrE/wUI/1ya6LMupEhY+bsRbcuDBpwyv/v2d25409XWx1pCqkucm/JXdfwDM0sZM2/v61wN6TkRBguilGxA0wkU7ODg4ODg4ODg4ODg4ODg4ODg4ODg4ODg4ONjhf84ZihIX57nQ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ar-SA" b="1" dirty="0" smtClean="0"/>
              <a:t>مبادئ النمو والتطور </a:t>
            </a:r>
            <a:endParaRPr lang="en-US" b="1" dirty="0"/>
          </a:p>
        </p:txBody>
      </p:sp>
      <p:sp>
        <p:nvSpPr>
          <p:cNvPr id="3080" name="AutoShape 8" descr="data:image/png;base64,iVBORw0KGgoAAAANSUhEUgAAASYAAACrCAMAAAD8Q8FaAAAAjVBMVEX///8AAAD29vb5+fny8vLAwMCtra3X19f4+Pju7u78/Py7u7vd3d3l5eXi4uJCQkLQ0NCCgoK0tLR7e3twcHBXV1eMjIxNTU2kpKTIyMiXl5dhYWGLi4tpaWmfn58aGhoxMTE6OjolJSVHR0cfHx8MDAxsbGw9PT0jIyNSUlI0NDQLCwssLCx2dnZ5eHJoKKGvAAAMPElEQVR4nO1daXerOAwtCZCN7HvSLLRNtzTz/3/egDdsY4KxRV44x/dLZ9IXsIUtXV3J9OXFwcHBwcHBwcHBwcHBwcHBwcHBwcHBwaHx6A2Ho6Hf/9fDeG7484uX4G28Gv3roTwxgjePYfWvB/O0GHo8wn89nGfFQjBTo5fTJNwMevVcuiNYyVvXc5cHYHL8QjM4DOu4+qtoJq+pXnyQTWFQw+Xnkpl2NdzjAZjwc5jBX38hmekGf4sHwP8VJjEBv8FeMtMe/A6PwFGcxF8b+gYHyUxeI7n4uzSJAPoGG9lMc+g7PAD9N3EOr+DPeiKbyasloNaMsziFGsiTdAevBX+L+jGv3UwzyUzwd3gAInEONTCntmQm4Ul0e71muPSbMIcawnVXtJKQ+66SDy6NYFLScoJ/tpKZttlv+vvcR0+L9hc3h8Wghi0wFsx0yH4xzX/0tGjzswBPVvqt4HARlxPjAx2F5Z4WrW9uCpDkcjRbfP2eBV42fp1Op2y93ppkJoH+gaV0/lGmS/nLs49foe5aI3Z0sMurd/JhrjnJJXIYAt3Ink8NugQ4YjLW6Ut3BEMuhye1kSQyENBPTyB3rRchHSxYVB5c1DaSzTRQfvqc2LIpbICuKIu6PATlkj2gBiR5P2wKXzCMKaeb8BDKKv+RDz9B7lsvih61KbYq6zD8cP/Spx82gIOP+El0AC5Y7JfkW9Bg2IQwt+PnsLbfdgOFaXhM2b8k8kpcU3UQFF3x4dtvu4xTTjuTmaSMpqCZio9JQwxE1OqFHJVsSTjL0hZp5aE/9nJYkrD2if+3AX4peaSyJ4m7dhekMR4zob5cjkBAxIOkc7H1FB6BvJpvue1I6ZIm0EuVmbyfUftTMOezI8jGHuMfH3Zluj90EZa5yQVfCubBmuC/EcnBE/PeKd+JLK/n8RxSbh+QsbSewUMQJcseD3hDpV4rJ46oENeZMy0wD0UTKNMLisrbDzTgLTWTzWrCXJVrzCkzUwOSOYSlt8XcpkO9uY23QPkhn0GXmKkxjXMrL8A0L6Le3MJMmITxTP6+mS7Ww38URp+kf3REE3tD33SLiRQnMIrVXTM1gloSEN48pEHJTNXICJLgbo5522RoVJ8TyVV7a+U89dDKRKuF8Au5e0BAo/pSiETQ+qCjN+gg5TJDUYu5pxdAiaWPAU6uzj02fANGkOU8UjfzHY1uob7UswJvtn3WvG3SjxyT7y6lHZvPGSm+mkKZCHCD6i7L7kzGT6j8XJb1cma64h/vM/AOz5qBc7qAxSSjmpm/noZbBePKlw+2u/NhAyEmPxh4vwwZEfwp/4o+bjkzNdBCCChbPWcTmpZ+owLWOTPBt50/Bmhf7DMzQQplvXyRHLyd+kFAysCpx5QhyAwiylmpYWwpA+4L3zAXbiXLSVCUyRsjCshA7Y97xpcBZdcgb6VGnjBAQDHujTEcuLrZUGGl5poJFzlYkRyOHSuKdMCB9IEgDQ+9GP88WRbqMqi1poaeOaQNDyNSOXuD6ndWOaYER6DLPxi0TNshgsoZ6LojtZW8/XEzmw3CzWbXJAbFhIEtsRfUue6iQibvppqjyyVu9oCS3yBhBKdPMBmoW9LmRAzVkEPkqQO5IRI4SMz027lCudgCz5Q3VCMElTST+0NeaTZL/msYQ+VcGnsOY9yABdVHh3rQkZJj6puiORQJV3bsKHF5flfuo9MqcWqsaaoUrLpAY/a/79tGwNNTqRby3td0hyzTrXeCSugU0sAdPP3BHlyFnK897wM5cqhUorhUoMT5yRswMVnap2ITZuNAMkpFM3kfz02h2qiuskxFAux0gU7ddu7ZRIVTnRq5P4qiyMqfbJmZYux1YR5rZTMlD6iuBRVg/vy9Di3EjzSPX6Q+/IR1DxgpvJoLx6iHGURcl+zbzVzBTnzSFAmY+Howycr9hp0CnOALwX7ubT+m90jSihWqE+1RGgbSqF3WS1gA8Lbedv4c7ckwSMWe94r223IMNVbdhE4GeN6ibCQ2CxbJsrwhA62xMGdfb8wdXdAFdLRTivGeZ5RtT73vGCW/77hcZP+OlFA9unJANxkWsDejqkXozb1jqhQccF+EvQoru02MQ3D7Uv4iA3So2xXcx2TDdLzdwpslYW4yN7c1j55yaChdHG23Qbh7nX8u11/r3Wq+/xKq59CrSX1ixiya+95+4p3C7TDCvUfW5yPUZ33lldJHHqLd470scKRrqd4XkcJIyP65TJJnur+RB2vNCJRSU2FOzTGsX7DaF0bvQzUS05Ww83Z84dG2p72rGljxMT3OTABHaAUUmsmoj2HrrYV9YilqKMNLcajnzATdJ1646Yw4T0JzAv6NJpZaiqpj/s5BJ65pBfydYOqQ613NFsLSex9yZ5ct441ibPfSaS6vAX/tTkHz/pvZ1RJ6MeC2imWjVn5Ydy/ImQlcE+/+5geTIDbzgUFaEs+omN3azycI92fPUXb4M4jq5NKQxaYzO74wivxrNbIc8y3ZSpwyBdmnh6FuZDDcLunavPrZuQkrGVGuPJUVIXzGw9+g6wbtQYEPN1Mi+impv70wlmGz+GU9rrxUww5PgTakJxj8qY3krQ2luTTxPWXjtSibyTVxjajJfDhsH11Ot8xgeslkpMd2xnfORpGg3xt15FxTx9uwqA3pwf1Clfnt1Vj8W30MO1zsNNGktwrGe9FycsyHw3nwyZ1GD4uH0RoK4nX15HerUpK+9RJ+n7iQP6CCQW+jbI2lGJtfeSLSsKr6ZVep6/zpBi7ybYAXXPSj2bakY2hmrreLouy8Kh/oK51lrL04SFZnffwg2t1dRhjmpEMkhNUpqvL5jfW3UGh6Yx79Wf6wlQrG4VS0UnUPp35bTIUlScxkVX2KymR2BkOFVDzbXT37VL/kskqJHZvpXPnOHO6/HdF4ZBmETPVS/RoqfnKp9soH0jxU+dYZyl77x8PsPlyQOm2qh+RcovsZVs4IsZks5JuCqmUBTHYdpzSYVGUkpXJtVArFZrIoNmt3DSOYFNiyWL7rB4equqUgoX+bZgHYTOYc3C98nbSI2Hg5sU19PQ7OlcMcz7d+BsbVo9Bw8Kph3EFA321bWXZkW268QvJANerCKc1Lm/4MtCZP5sUnDVLpoU1NM7KKC5dZaT7H67ZSR0gWXsZ2zBBVdf6Mvto5TPT6F1FrJ9X7qxV9qZV+tsRDVeoKZ1Z6m9lVIfEh/Hej7ybeoqXTmHdAM+tSJ1alhEP3TMieR5WhMisdbc/mbCvfmyGlI8di+Y3ih+4SFhK188c2yTHWvYzD6oXKwfnwGtIYN7VXP/BDMtp0GuvI43l35if03EREVyripJPc9e6By+FA/nArffPFrbKHK2pfEsFFlzYTjPTcE5Uar2ietCFJKwL0aSb+MYfpAczi+blavNRKUcaCv41YFUFr7DSfxtuM/A0oPW23h7ug4glM+0hboND8+5/6JTfQSVEuO+kiLCxqeXG6Isg6x/tIbyGS0UE1tkmt0b8zbZZafizmZ5MP3fTN0rFO5CH+5Up8C16+eux0UsGk5Wjl5vZ7Wyxu092sU7a2y82kepTsHUA6u45QpnOL/66e1oR5BNSfRLzjX8p0RnWLJw9lsy3ddjoyZgv36bzTlYe4h56UgUUBqC5JXzk/hFKKcPfvuaRQbw9Cf646nhjH0nfq4I76ZkLfhPubTfm3qlGUez+xoBPmJMyxOggQ8+psnhaKV6wjMtA3E/K5gHXsUXgMw0Gw7XRGo+Eo6kw6o+FwNku8Zmko3Sz44wydl5ZcCCtwDeTRHDW2BE7L6T/c6s8dmelZDnvLjZuheAxkHA1bCmOz9GZdTo+Rd6J8Dq0mvbQKmelZXu3ZzRQ5zI39Y5z895Wrs5z3G5ljzLxTjNtvykuoKMZQkhWSZauB1ExQdMAeQ7zPptybNKMw2bFCq/OPtKLmf1G/F4Wr1U7jccecZTDJG+vEr6mm93sUZrfbLq8uc6TqkvMRvSqbAXVJkVVHfF+s2Y7UgNehD1doGSyO76fB2qrXpRWsSXXWZ103r6UcfuXV0SRZA/qt1uo7+WF/lrE/wUI/1ya6LMupEhY+bsRbcuDBpwyv/v2d25409XWx1pCqkucm/JXdfwDM0sZM2/v61wN6TkRBguilGxA0wkU7ODg4ODg4ODg4ODg4ODg4ODg4ODg4ODg4ONjhf84ZihIX57nQ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data:image/png;base64,iVBORw0KGgoAAAANSUhEUgAAASYAAACrCAMAAAD8Q8FaAAAAjVBMVEX///8AAAD29vb5+fny8vLAwMCtra3X19f4+Pju7u78/Py7u7vd3d3l5eXi4uJCQkLQ0NCCgoK0tLR7e3twcHBXV1eMjIxNTU2kpKTIyMiXl5dhYWGLi4tpaWmfn58aGhoxMTE6OjolJSVHR0cfHx8MDAxsbGw9PT0jIyNSUlI0NDQLCwssLCx2dnZ5eHJoKKGvAAAMPElEQVR4nO1daXerOAwtCZCN7HvSLLRNtzTz/3/egDdsY4KxRV44x/dLZ9IXsIUtXV3J9OXFwcHBwcHBwcHBwcHBwcHBwcHBwcHBwaHx6A2Ho6Hf/9fDeG7484uX4G28Gv3roTwxgjePYfWvB/O0GHo8wn89nGfFQjBTo5fTJNwMevVcuiNYyVvXc5cHYHL8QjM4DOu4+qtoJq+pXnyQTWFQw+Xnkpl2NdzjAZjwc5jBX38hmekGf4sHwP8VJjEBv8FeMtMe/A6PwFGcxF8b+gYHyUxeI7n4uzSJAPoGG9lMc+g7PAD9N3EOr+DPeiKbyasloNaMsziFGsiTdAevBX+L+jGv3UwzyUzwd3gAInEONTCntmQm4Ul0e71muPSbMIcawnVXtJKQ+66SDy6NYFLScoJ/tpKZttlv+vvcR0+L9hc3h8Wghi0wFsx0yH4xzX/0tGjzswBPVvqt4HARlxPjAx2F5Z4WrW9uCpDkcjRbfP2eBV42fp1Op2y93ppkJoH+gaV0/lGmS/nLs49foe5aI3Z0sMurd/JhrjnJJXIYAt3Ink8NugQ4YjLW6Ut3BEMuhye1kSQyENBPTyB3rRchHSxYVB5c1DaSzTRQfvqc2LIpbICuKIu6PATlkj2gBiR5P2wKXzCMKaeb8BDKKv+RDz9B7lsvih61KbYq6zD8cP/Spx82gIOP+El0AC5Y7JfkW9Bg2IQwt+PnsLbfdgOFaXhM2b8k8kpcU3UQFF3x4dtvu4xTTjuTmaSMpqCZio9JQwxE1OqFHJVsSTjL0hZp5aE/9nJYkrD2if+3AX4peaSyJ4m7dhekMR4zob5cjkBAxIOkc7H1FB6BvJpvue1I6ZIm0EuVmbyfUftTMOezI8jGHuMfH3Zluj90EZa5yQVfCubBmuC/EcnBE/PeKd+JLK/n8RxSbh+QsbSewUMQJcseD3hDpV4rJ46oENeZMy0wD0UTKNMLisrbDzTgLTWTzWrCXJVrzCkzUwOSOYSlt8XcpkO9uY23QPkhn0GXmKkxjXMrL8A0L6Le3MJMmITxTP6+mS7Ww38URp+kf3REE3tD33SLiRQnMIrVXTM1gloSEN48pEHJTNXICJLgbo5522RoVJ8TyVV7a+U89dDKRKuF8Au5e0BAo/pSiETQ+qCjN+gg5TJDUYu5pxdAiaWPAU6uzj02fANGkOU8UjfzHY1uob7UswJvtn3WvG3SjxyT7y6lHZvPGSm+mkKZCHCD6i7L7kzGT6j8XJb1cma64h/vM/AOz5qBc7qAxSSjmpm/noZbBePKlw+2u/NhAyEmPxh4vwwZEfwp/4o+bjkzNdBCCChbPWcTmpZ+owLWOTPBt50/Bmhf7DMzQQplvXyRHLyd+kFAysCpx5QhyAwiylmpYWwpA+4L3zAXbiXLSVCUyRsjCshA7Y97xpcBZdcgb6VGnjBAQDHujTEcuLrZUGGl5poJFzlYkRyOHSuKdMCB9IEgDQ+9GP88WRbqMqi1poaeOaQNDyNSOXuD6ndWOaYER6DLPxi0TNshgsoZ6LojtZW8/XEzmw3CzWbXJAbFhIEtsRfUue6iQibvppqjyyVu9oCS3yBhBKdPMBmoW9LmRAzVkEPkqQO5IRI4SMz027lCudgCz5Q3VCMElTST+0NeaTZL/msYQ+VcGnsOY9yABdVHh3rQkZJj6puiORQJV3bsKHF5flfuo9MqcWqsaaoUrLpAY/a/79tGwNNTqRby3td0hyzTrXeCSugU0sAdPP3BHlyFnK897wM5cqhUorhUoMT5yRswMVnap2ITZuNAMkpFM3kfz02h2qiuskxFAux0gU7ddu7ZRIVTnRq5P4qiyMqfbJmZYux1YR5rZTMlD6iuBRVg/vy9Di3EjzSPX6Q+/IR1DxgpvJoLx6iHGURcl+zbzVzBTnzSFAmY+Howycr9hp0CnOALwX7ubT+m90jSihWqE+1RGgbSqF3WS1gA8Lbedv4c7ckwSMWe94r223IMNVbdhE4GeN6ibCQ2CxbJsrwhA62xMGdfb8wdXdAFdLRTivGeZ5RtT73vGCW/77hcZP+OlFA9unJANxkWsDejqkXozb1jqhQccF+EvQoru02MQ3D7Uv4iA3So2xXcx2TDdLzdwpslYW4yN7c1j55yaChdHG23Qbh7nX8u11/r3Wq+/xKq59CrSX1ixiya+95+4p3C7TDCvUfW5yPUZ33lldJHHqLd470scKRrqd4XkcJIyP65TJJnur+RB2vNCJRSU2FOzTGsX7DaF0bvQzUS05Ww83Z84dG2p72rGljxMT3OTABHaAUUmsmoj2HrrYV9YilqKMNLcajnzATdJ1646Yw4T0JzAv6NJpZaiqpj/s5BJ65pBfydYOqQ613NFsLSex9yZ5ct441ibPfSaS6vAX/tTkHz/pvZ1RJ6MeC2imWjVn5Ydy/ImQlcE+/+5geTIDbzgUFaEs+omN3azycI92fPUXb4M4jq5NKQxaYzO74wivxrNbIc8y3ZSpwyBdmnh6FuZDDcLunavPrZuQkrGVGuPJUVIXzGw9+g6wbtQYEPN1Mi+impv70wlmGz+GU9rrxUww5PgTakJxj8qY3krQ2luTTxPWXjtSibyTVxjajJfDhsH11Ot8xgeslkpMd2xnfORpGg3xt15FxTx9uwqA3pwf1Clfnt1Vj8W30MO1zsNNGktwrGe9FycsyHw3nwyZ1GD4uH0RoK4nX15HerUpK+9RJ+n7iQP6CCQW+jbI2lGJtfeSLSsKr6ZVep6/zpBi7ybYAXXPSj2bakY2hmrreLouy8Kh/oK51lrL04SFZnffwg2t1dRhjmpEMkhNUpqvL5jfW3UGh6Yx79Wf6wlQrG4VS0UnUPp35bTIUlScxkVX2KymR2BkOFVDzbXT37VL/kskqJHZvpXPnOHO6/HdF4ZBmETPVS/RoqfnKp9soH0jxU+dYZyl77x8PsPlyQOm2qh+RcovsZVs4IsZks5JuCqmUBTHYdpzSYVGUkpXJtVArFZrIoNmt3DSOYFNiyWL7rB4equqUgoX+bZgHYTOYc3C98nbSI2Hg5sU19PQ7OlcMcz7d+BsbVo9Bw8Kph3EFA321bWXZkW268QvJANerCKc1Lm/4MtCZP5sUnDVLpoU1NM7KKC5dZaT7H67ZSR0gWXsZ2zBBVdf6Mvto5TPT6F1FrJ9X7qxV9qZV+tsRDVeoKZ1Z6m9lVIfEh/Hej7ybeoqXTmHdAM+tSJ1alhEP3TMieR5WhMisdbc/mbCvfmyGlI8di+Y3ih+4SFhK188c2yTHWvYzD6oXKwfnwGtIYN7VXP/BDMtp0GuvI43l35if03EREVyripJPc9e6By+FA/nArffPFrbKHK2pfEsFFlzYTjPTcE5Uar2ietCFJKwL0aSb+MYfpAczi+blavNRKUcaCv41YFUFr7DSfxtuM/A0oPW23h7ug4glM+0hboND8+5/6JTfQSVEuO+kiLCxqeXG6Isg6x/tIbyGS0UE1tkmt0b8zbZZafizmZ5MP3fTN0rFO5CH+5Up8C16+eux0UsGk5Wjl5vZ7Wyxu092sU7a2y82kepTsHUA6u45QpnOL/66e1oR5BNSfRLzjX8p0RnWLJw9lsy3ddjoyZgv36bzTlYe4h56UgUUBqC5JXzk/hFKKcPfvuaRQbw9Cf646nhjH0nfq4I76ZkLfhPubTfm3qlGUez+xoBPmJMyxOggQ8+psnhaKV6wjMtA3E/K5gHXsUXgMw0Gw7XRGo+Eo6kw6o+FwNku8Zmko3Sz44wydl5ZcCCtwDeTRHDW2BE7L6T/c6s8dmelZDnvLjZuheAxkHA1bCmOz9GZdTo+Rd6J8Dq0mvbQKmelZXu3ZzRQ5zI39Y5z895Wrs5z3G5ljzLxTjNtvykuoKMZQkhWSZauB1ExQdMAeQ7zPptybNKMw2bFCq/OPtKLmf1G/F4Wr1U7jccecZTDJG+vEr6mm93sUZrfbLq8uc6TqkvMRvSqbAXVJkVVHfF+s2Y7UgNehD1doGSyO76fB2qrXpRWsSXXWZ103r6UcfuXV0SRZA/qt1uo7+WF/lrE/wUI/1ya6LMupEhY+bsRbcuDBpwyv/v2d25409XWx1pCqkucm/JXdfwDM0sZM2/v61wN6TkRBguilGxA0wkU7ODg4ODg4ODg4ODg4ODg4ODg4ODg4ODg4ONjhf84ZihIX57nQ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4" name="AutoShape 12" descr="data:image/png;base64,iVBORw0KGgoAAAANSUhEUgAAASYAAACrCAMAAAD8Q8FaAAAAjVBMVEX///8AAAD29vb5+fny8vLAwMCtra3X19f4+Pju7u78/Py7u7vd3d3l5eXi4uJCQkLQ0NCCgoK0tLR7e3twcHBXV1eMjIxNTU2kpKTIyMiXl5dhYWGLi4tpaWmfn58aGhoxMTE6OjolJSVHR0cfHx8MDAxsbGw9PT0jIyNSUlI0NDQLCwssLCx2dnZ5eHJoKKGvAAAMPElEQVR4nO1daXerOAwtCZCN7HvSLLRNtzTz/3/egDdsY4KxRV44x/dLZ9IXsIUtXV3J9OXFwcHBwcHBwcHBwcHBwcHBwcHBwcHBwaHx6A2Ho6Hf/9fDeG7484uX4G28Gv3roTwxgjePYfWvB/O0GHo8wn89nGfFQjBTo5fTJNwMevVcuiNYyVvXc5cHYHL8QjM4DOu4+qtoJq+pXnyQTWFQw+Xnkpl2NdzjAZjwc5jBX38hmekGf4sHwP8VJjEBv8FeMtMe/A6PwFGcxF8b+gYHyUxeI7n4uzSJAPoGG9lMc+g7PAD9N3EOr+DPeiKbyasloNaMsziFGsiTdAevBX+L+jGv3UwzyUzwd3gAInEONTCntmQm4Ul0e71muPSbMIcawnVXtJKQ+66SDy6NYFLScoJ/tpKZttlv+vvcR0+L9hc3h8Wghi0wFsx0yH4xzX/0tGjzswBPVvqt4HARlxPjAx2F5Z4WrW9uCpDkcjRbfP2eBV42fp1Op2y93ppkJoH+gaV0/lGmS/nLs49foe5aI3Z0sMurd/JhrjnJJXIYAt3Ink8NugQ4YjLW6Ut3BEMuhye1kSQyENBPTyB3rRchHSxYVB5c1DaSzTRQfvqc2LIpbICuKIu6PATlkj2gBiR5P2wKXzCMKaeb8BDKKv+RDz9B7lsvih61KbYq6zD8cP/Spx82gIOP+El0AC5Y7JfkW9Bg2IQwt+PnsLbfdgOFaXhM2b8k8kpcU3UQFF3x4dtvu4xTTjuTmaSMpqCZio9JQwxE1OqFHJVsSTjL0hZp5aE/9nJYkrD2if+3AX4peaSyJ4m7dhekMR4zob5cjkBAxIOkc7H1FB6BvJpvue1I6ZIm0EuVmbyfUftTMOezI8jGHuMfH3Zluj90EZa5yQVfCubBmuC/EcnBE/PeKd+JLK/n8RxSbh+QsbSewUMQJcseD3hDpV4rJ46oENeZMy0wD0UTKNMLisrbDzTgLTWTzWrCXJVrzCkzUwOSOYSlt8XcpkO9uY23QPkhn0GXmKkxjXMrL8A0L6Le3MJMmITxTP6+mS7Ww38URp+kf3REE3tD33SLiRQnMIrVXTM1gloSEN48pEHJTNXICJLgbo5522RoVJ8TyVV7a+U89dDKRKuF8Au5e0BAo/pSiETQ+qCjN+gg5TJDUYu5pxdAiaWPAU6uzj02fANGkOU8UjfzHY1uob7UswJvtn3WvG3SjxyT7y6lHZvPGSm+mkKZCHCD6i7L7kzGT6j8XJb1cma64h/vM/AOz5qBc7qAxSSjmpm/noZbBePKlw+2u/NhAyEmPxh4vwwZEfwp/4o+bjkzNdBCCChbPWcTmpZ+owLWOTPBt50/Bmhf7DMzQQplvXyRHLyd+kFAysCpx5QhyAwiylmpYWwpA+4L3zAXbiXLSVCUyRsjCshA7Y97xpcBZdcgb6VGnjBAQDHujTEcuLrZUGGl5poJFzlYkRyOHSuKdMCB9IEgDQ+9GP88WRbqMqi1poaeOaQNDyNSOXuD6ndWOaYER6DLPxi0TNshgsoZ6LojtZW8/XEzmw3CzWbXJAbFhIEtsRfUue6iQibvppqjyyVu9oCS3yBhBKdPMBmoW9LmRAzVkEPkqQO5IRI4SMz027lCudgCz5Q3VCMElTST+0NeaTZL/msYQ+VcGnsOY9yABdVHh3rQkZJj6puiORQJV3bsKHF5flfuo9MqcWqsaaoUrLpAY/a/79tGwNNTqRby3td0hyzTrXeCSugU0sAdPP3BHlyFnK897wM5cqhUorhUoMT5yRswMVnap2ITZuNAMkpFM3kfz02h2qiuskxFAux0gU7ddu7ZRIVTnRq5P4qiyMqfbJmZYux1YR5rZTMlD6iuBRVg/vy9Di3EjzSPX6Q+/IR1DxgpvJoLx6iHGURcl+zbzVzBTnzSFAmY+Howycr9hp0CnOALwX7ubT+m90jSihWqE+1RGgbSqF3WS1gA8Lbedv4c7ckwSMWe94r223IMNVbdhE4GeN6ibCQ2CxbJsrwhA62xMGdfb8wdXdAFdLRTivGeZ5RtT73vGCW/77hcZP+OlFA9unJANxkWsDejqkXozb1jqhQccF+EvQoru02MQ3D7Uv4iA3So2xXcx2TDdLzdwpslYW4yN7c1j55yaChdHG23Qbh7nX8u11/r3Wq+/xKq59CrSX1ixiya+95+4p3C7TDCvUfW5yPUZ33lldJHHqLd470scKRrqd4XkcJIyP65TJJnur+RB2vNCJRSU2FOzTGsX7DaF0bvQzUS05Ww83Z84dG2p72rGljxMT3OTABHaAUUmsmoj2HrrYV9YilqKMNLcajnzATdJ1646Yw4T0JzAv6NJpZaiqpj/s5BJ65pBfydYOqQ613NFsLSex9yZ5ct441ibPfSaS6vAX/tTkHz/pvZ1RJ6MeC2imWjVn5Ydy/ImQlcE+/+5geTIDbzgUFaEs+omN3azycI92fPUXb4M4jq5NKQxaYzO74wivxrNbIc8y3ZSpwyBdmnh6FuZDDcLunavPrZuQkrGVGuPJUVIXzGw9+g6wbtQYEPN1Mi+impv70wlmGz+GU9rrxUww5PgTakJxj8qY3krQ2luTTxPWXjtSibyTVxjajJfDhsH11Ot8xgeslkpMd2xnfORpGg3xt15FxTx9uwqA3pwf1Clfnt1Vj8W30MO1zsNNGktwrGe9FycsyHw3nwyZ1GD4uH0RoK4nX15HerUpK+9RJ+n7iQP6CCQW+jbI2lGJtfeSLSsKr6ZVep6/zpBi7ybYAXXPSj2bakY2hmrreLouy8Kh/oK51lrL04SFZnffwg2t1dRhjmpEMkhNUpqvL5jfW3UGh6Yx79Wf6wlQrG4VS0UnUPp35bTIUlScxkVX2KymR2BkOFVDzbXT37VL/kskqJHZvpXPnOHO6/HdF4ZBmETPVS/RoqfnKp9soH0jxU+dYZyl77x8PsPlyQOm2qh+RcovsZVs4IsZks5JuCqmUBTHYdpzSYVGUkpXJtVArFZrIoNmt3DSOYFNiyWL7rB4equqUgoX+bZgHYTOYc3C98nbSI2Hg5sU19PQ7OlcMcz7d+BsbVo9Bw8Kph3EFA321bWXZkW268QvJANerCKc1Lm/4MtCZP5sUnDVLpoU1NM7KKC5dZaT7H67ZSR0gWXsZ2zBBVdf6Mvto5TPT6F1FrJ9X7qxV9qZV+tsRDVeoKZ1Z6m9lVIfEh/Hej7ybeoqXTmHdAM+tSJ1alhEP3TMieR5WhMisdbc/mbCvfmyGlI8di+Y3ih+4SFhK188c2yTHWvYzD6oXKwfnwGtIYN7VXP/BDMtp0GuvI43l35if03EREVyripJPc9e6By+FA/nArffPFrbKHK2pfEsFFlzYTjPTcE5Uar2ietCFJKwL0aSb+MYfpAczi+blavNRKUcaCv41YFUFr7DSfxtuM/A0oPW23h7ug4glM+0hboND8+5/6JTfQSVEuO+kiLCxqeXG6Isg6x/tIbyGS0UE1tkmt0b8zbZZafizmZ5MP3fTN0rFO5CH+5Up8C16+eux0UsGk5Wjl5vZ7Wyxu092sU7a2y82kepTsHUA6u45QpnOL/66e1oR5BNSfRLzjX8p0RnWLJw9lsy3ddjoyZgv36bzTlYe4h56UgUUBqC5JXzk/hFKKcPfvuaRQbw9Cf646nhjH0nfq4I76ZkLfhPubTfm3qlGUez+xoBPmJMyxOggQ8+psnhaKV6wjMtA3E/K5gHXsUXgMw0Gw7XRGo+Eo6kw6o+FwNku8Zmko3Sz44wydl5ZcCCtwDeTRHDW2BE7L6T/c6s8dmelZDnvLjZuheAxkHA1bCmOz9GZdTo+Rd6J8Dq0mvbQKmelZXu3ZzRQ5zI39Y5z895Wrs5z3G5ljzLxTjNtvykuoKMZQkhWSZauB1ExQdMAeQ7zPptybNKMw2bFCq/OPtKLmf1G/F4Wr1U7jccecZTDJG+vEr6mm93sUZrfbLq8uc6TqkvMRvSqbAXVJkVVHfF+s2Y7UgNehD1doGSyO76fB2qrXpRWsSXXWZ103r6UcfuXV0SRZA/qt1uo7+WF/lrE/wUI/1ya6LMupEhY+bsRbcuDBpwyv/v2d25409XWx1pCqkucm/JXdfwDM0sZM2/v61wN6TkRBguilGxA0wkU7ODg4ODg4ODg4ODg4ODg4ODg4ODg4ODg4ONjhf84ZihIX57nQ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3276600" y="1600200"/>
            <a:ext cx="5410200" cy="4525963"/>
          </a:xfrm>
        </p:spPr>
        <p:txBody>
          <a:bodyPr/>
          <a:lstStyle/>
          <a:p>
            <a:pPr algn="r" rtl="1">
              <a:buNone/>
            </a:pPr>
            <a:r>
              <a:rPr lang="ar-SA" b="1" dirty="0" smtClean="0"/>
              <a:t>4. تعتمد على خصائص الفرد</a:t>
            </a:r>
          </a:p>
          <a:p>
            <a:pPr algn="r" rtl="1">
              <a:buNone/>
            </a:pPr>
            <a:endParaRPr lang="ar-SA" dirty="0" smtClean="0"/>
          </a:p>
          <a:p>
            <a:pPr algn="r" rtl="1">
              <a:buNone/>
            </a:pPr>
            <a:endParaRPr lang="ar-SA" dirty="0" smtClean="0"/>
          </a:p>
          <a:p>
            <a:pPr algn="r" rtl="1">
              <a:buNone/>
            </a:pPr>
            <a:endParaRPr lang="ar-SA" dirty="0" smtClean="0"/>
          </a:p>
          <a:p>
            <a:pPr algn="r" rtl="1">
              <a:buNone/>
            </a:pPr>
            <a:endParaRPr lang="ar-SA" dirty="0" smtClean="0"/>
          </a:p>
          <a:p>
            <a:pPr algn="r" rtl="1">
              <a:buNone/>
            </a:pPr>
            <a:r>
              <a:rPr lang="ar-SA" b="1" dirty="0" smtClean="0"/>
              <a:t>5. تعتمد على جوانب تطورية أخرى</a:t>
            </a:r>
          </a:p>
          <a:p>
            <a:pPr algn="r" rtl="1">
              <a:buNone/>
            </a:pPr>
            <a:endParaRPr lang="en-US" dirty="0"/>
          </a:p>
        </p:txBody>
      </p:sp>
      <p:graphicFrame>
        <p:nvGraphicFramePr>
          <p:cNvPr id="12" name="Content Placeholder 3"/>
          <p:cNvGraphicFramePr>
            <a:graphicFrameLocks/>
          </p:cNvGraphicFramePr>
          <p:nvPr/>
        </p:nvGraphicFramePr>
        <p:xfrm>
          <a:off x="609600" y="4953000"/>
          <a:ext cx="3886200" cy="144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2" name="Picture 2" descr="http://blog.unicef.ie/wp-content/uploads/2013/05/ibc_1_11567.jpg"/>
          <p:cNvPicPr>
            <a:picLocks noChangeAspect="1" noChangeArrowheads="1"/>
          </p:cNvPicPr>
          <p:nvPr/>
        </p:nvPicPr>
        <p:blipFill>
          <a:blip r:embed="rId7" cstate="print"/>
          <a:srcRect/>
          <a:stretch>
            <a:fillRect/>
          </a:stretch>
        </p:blipFill>
        <p:spPr bwMode="auto">
          <a:xfrm>
            <a:off x="1524000" y="2438400"/>
            <a:ext cx="2514600" cy="1756868"/>
          </a:xfrm>
          <a:prstGeom prst="rect">
            <a:avLst/>
          </a:prstGeom>
          <a:noFill/>
        </p:spPr>
      </p:pic>
      <p:pic>
        <p:nvPicPr>
          <p:cNvPr id="20484" name="Picture 4" descr="http://i.dailymail.co.uk/i/pix/2012/07/21/article-2177016-0CD054CA00000578-259_634x423.jpg"/>
          <p:cNvPicPr>
            <a:picLocks noChangeAspect="1" noChangeArrowheads="1"/>
          </p:cNvPicPr>
          <p:nvPr/>
        </p:nvPicPr>
        <p:blipFill>
          <a:blip r:embed="rId8" cstate="print"/>
          <a:srcRect/>
          <a:stretch>
            <a:fillRect/>
          </a:stretch>
        </p:blipFill>
        <p:spPr bwMode="auto">
          <a:xfrm>
            <a:off x="5105400" y="2438400"/>
            <a:ext cx="2626829" cy="1752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3887</TotalTime>
  <Words>4059</Words>
  <Application>Microsoft Office PowerPoint</Application>
  <PresentationFormat>On-screen Show (4:3)</PresentationFormat>
  <Paragraphs>433</Paragraphs>
  <Slides>74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Arial</vt:lpstr>
      <vt:lpstr>Bader</vt:lpstr>
      <vt:lpstr>Calibri</vt:lpstr>
      <vt:lpstr>Open Sans</vt:lpstr>
      <vt:lpstr>Rockwell</vt:lpstr>
      <vt:lpstr>Simplified Arabic</vt:lpstr>
      <vt:lpstr>Times New Roman</vt:lpstr>
      <vt:lpstr>Wingdings</vt:lpstr>
      <vt:lpstr>Office Theme</vt:lpstr>
      <vt:lpstr>تعريف علم نفس النمو</vt:lpstr>
      <vt:lpstr>PowerPoint Presentation</vt:lpstr>
      <vt:lpstr>PowerPoint Presentation</vt:lpstr>
      <vt:lpstr>PowerPoint Presentation</vt:lpstr>
      <vt:lpstr>PowerPoint Presentation</vt:lpstr>
      <vt:lpstr>مظاهر النمو</vt:lpstr>
      <vt:lpstr>PowerPoint Presentation</vt:lpstr>
      <vt:lpstr>مبادئ النمو والتطور </vt:lpstr>
      <vt:lpstr>مبادئ النمو والتطور </vt:lpstr>
      <vt:lpstr>مبادئ النمو والتطور </vt:lpstr>
      <vt:lpstr>مبادئ النمو والتطور </vt:lpstr>
      <vt:lpstr>مبادئ النمو والتطور </vt:lpstr>
      <vt:lpstr>من العوامل المؤثرة في النمو والتطور </vt:lpstr>
      <vt:lpstr>العوامل المؤثرة في نمو الطفل </vt:lpstr>
      <vt:lpstr>2) الغدد</vt:lpstr>
      <vt:lpstr> الغدد </vt:lpstr>
      <vt:lpstr>PowerPoint Presentation</vt:lpstr>
      <vt:lpstr>PowerPoint Presentation</vt:lpstr>
      <vt:lpstr>PowerPoint Presentation</vt:lpstr>
      <vt:lpstr>مراحل النمو </vt:lpstr>
      <vt:lpstr>PowerPoint Presentation</vt:lpstr>
      <vt:lpstr> أعراض فشل النمو :  </vt:lpstr>
      <vt:lpstr>PowerPoint Presentation</vt:lpstr>
      <vt:lpstr>PowerPoint Presentation</vt:lpstr>
      <vt:lpstr>PowerPoint Presentation</vt:lpstr>
      <vt:lpstr>1) المرحلة الحسية الحركية (0 -2 سنة) </vt:lpstr>
      <vt:lpstr>PowerPoint Presentation</vt:lpstr>
      <vt:lpstr>PowerPoint Presentation</vt:lpstr>
      <vt:lpstr>2) مرحلة ما قبل الإجرائية أو ما قبل العمليات (3 -7 سنوات)  </vt:lpstr>
      <vt:lpstr>PowerPoint Presentation</vt:lpstr>
      <vt:lpstr>3) مرحلة العمليات المادية أو الفترة الإجرائية المحسوسة (العينية) (7-12 سنة)  </vt:lpstr>
      <vt:lpstr>PowerPoint Presentation</vt:lpstr>
      <vt:lpstr>4) المرحلة المجردة أو الفترة الإجرائية الصورية (12 وما فوق) </vt:lpstr>
      <vt:lpstr>PowerPoint Presentation</vt:lpstr>
      <vt:lpstr>PowerPoint Presentation</vt:lpstr>
      <vt:lpstr>PowerPoint Presentation</vt:lpstr>
      <vt:lpstr>PowerPoint Presentation</vt:lpstr>
      <vt:lpstr> (0-2) Trust vs. Mistrust 1) الثقة مقابل عدم الثقة </vt:lpstr>
      <vt:lpstr> (2-4) Autonomy vs. Shame and Doubt 2) الاستقلالية مقابل الشك </vt:lpstr>
      <vt:lpstr> (4-6) Initiative vs. Guilt 3) المبادرة مقابل الشعور بالذنب </vt:lpstr>
      <vt:lpstr>(6-12) Industry vs. Inferiority 4) المثابرة مقابل الشعور بالنقص </vt:lpstr>
      <vt:lpstr>(12-18) Ego Identity vs. Role Confusion   5) الشعور بالهوية مقابل إضطراب الهوية  </vt:lpstr>
      <vt:lpstr>(18-30سنة)Intimacy vs. Isolation 6) المودّة مقابل العزلة </vt:lpstr>
      <vt:lpstr>(30-50) Generatively vs. Stagnation7) الإنتاجية مقابل الركود </vt:lpstr>
      <vt:lpstr>8) تكامل الأنا مقابل اليأس Ego Integrity vs. Despair  </vt:lpstr>
      <vt:lpstr>PowerPoint Presentation</vt:lpstr>
      <vt:lpstr>ما السلوك الوارد في كل مرحلة؟</vt:lpstr>
      <vt:lpstr>PowerPoint Presentation</vt:lpstr>
      <vt:lpstr>PowerPoint Presentation</vt:lpstr>
      <vt:lpstr>PowerPoint Presentation</vt:lpstr>
      <vt:lpstr>PowerPoint Presentation</vt:lpstr>
      <vt:lpstr>PowerPoint Presentation</vt:lpstr>
      <vt:lpstr>PowerPoint Presentation</vt:lpstr>
      <vt:lpstr>قصة </vt:lpstr>
      <vt:lpstr>PowerPoint Presentation</vt:lpstr>
      <vt:lpstr>PowerPoint Presentation</vt:lpstr>
      <vt:lpstr>PowerPoint Presentation</vt:lpstr>
      <vt:lpstr>PowerPoint Presentation</vt:lpstr>
      <vt:lpstr>سؤال للنقاش</vt:lpstr>
      <vt:lpstr>PowerPoint Presentation</vt:lpstr>
      <vt:lpstr>PowerPoint Presentation</vt:lpstr>
      <vt:lpstr>ما هو التعلق؟</vt:lpstr>
      <vt:lpstr>PowerPoint Presentation</vt:lpstr>
      <vt:lpstr>متى؟</vt:lpstr>
      <vt:lpstr>ميول بيولوجي</vt:lpstr>
      <vt:lpstr>خصائص التعلق</vt:lpstr>
      <vt:lpstr>PowerPoint Presentation</vt:lpstr>
      <vt:lpstr>PowerPoint Presentation</vt:lpstr>
      <vt:lpstr>PowerPoint Presentation</vt:lpstr>
      <vt:lpstr>الطفل والتعلق</vt:lpstr>
      <vt:lpstr>عوامل تؤثر في عملية التعلق</vt:lpstr>
      <vt:lpstr>PowerPoint Presentation</vt:lpstr>
      <vt:lpstr>بشكل عام مظاهر التعلق غير الآمن في الطفولة المبكرة:</vt:lpstr>
      <vt:lpstr>بشكل عام مظاهر التعلق غير الآمن في الطفولة المتقدمة: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دائرة العلوم الاجتماعية والسلوكية Department of Social and Behavioral Science</dc:title>
  <dc:creator>louy george fawadleh</dc:creator>
  <cp:lastModifiedBy>ABU-KTEISH, Razan</cp:lastModifiedBy>
  <cp:revision>110</cp:revision>
  <dcterms:created xsi:type="dcterms:W3CDTF">2016-02-26T12:03:18Z</dcterms:created>
  <dcterms:modified xsi:type="dcterms:W3CDTF">2021-11-08T11:45:46Z</dcterms:modified>
</cp:coreProperties>
</file>