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70" r:id="rId5"/>
    <p:sldId id="269" r:id="rId6"/>
    <p:sldId id="271" r:id="rId7"/>
    <p:sldId id="281" r:id="rId8"/>
    <p:sldId id="257" r:id="rId9"/>
    <p:sldId id="272" r:id="rId10"/>
    <p:sldId id="260" r:id="rId11"/>
    <p:sldId id="261" r:id="rId12"/>
    <p:sldId id="276" r:id="rId13"/>
    <p:sldId id="274" r:id="rId14"/>
    <p:sldId id="262" r:id="rId15"/>
    <p:sldId id="278" r:id="rId16"/>
    <p:sldId id="279" r:id="rId17"/>
    <p:sldId id="263" r:id="rId18"/>
    <p:sldId id="280" r:id="rId19"/>
    <p:sldId id="264" r:id="rId20"/>
    <p:sldId id="275" r:id="rId21"/>
    <p:sldId id="265" r:id="rId22"/>
    <p:sldId id="273" r:id="rId23"/>
    <p:sldId id="2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159DB47-3853-4FBC-B5B3-336B1962F17A}" type="datetimeFigureOut">
              <a:rPr lang="en-US" smtClean="0"/>
              <a:pPr/>
              <a:t>9/26/2021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FD67166-D9B1-424F-BABD-268613D1CDF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59DB47-3853-4FBC-B5B3-336B1962F17A}"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2159DB47-3853-4FBC-B5B3-336B1962F17A}" type="datetimeFigureOut">
              <a:rPr lang="en-US" smtClean="0"/>
              <a:pPr/>
              <a:t>9/26/2021</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FD67166-D9B1-424F-BABD-268613D1CD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59DB47-3853-4FBC-B5B3-336B1962F17A}" type="datetimeFigureOut">
              <a:rPr lang="en-US" smtClean="0"/>
              <a:pPr/>
              <a:t>9/26/2021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159DB47-3853-4FBC-B5B3-336B1962F17A}" type="datetimeFigureOut">
              <a:rPr lang="en-US" smtClean="0"/>
              <a:pPr/>
              <a:t>9/26/2021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2FD67166-D9B1-424F-BABD-268613D1CDF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59DB47-3853-4FBC-B5B3-336B1962F17A}" type="datetimeFigureOut">
              <a:rPr lang="en-US" smtClean="0"/>
              <a:pPr/>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159DB47-3853-4FBC-B5B3-336B1962F17A}" type="datetimeFigureOut">
              <a:rPr lang="en-US" smtClean="0"/>
              <a:pPr/>
              <a:t>9/26/2021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59DB47-3853-4FBC-B5B3-336B1962F17A}" type="datetimeFigureOut">
              <a:rPr lang="en-US" smtClean="0"/>
              <a:pPr/>
              <a:t>9/26/2021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159DB47-3853-4FBC-B5B3-336B1962F17A}" type="datetimeFigureOut">
              <a:rPr lang="en-US" smtClean="0"/>
              <a:pPr/>
              <a:t>9/26/2021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59DB47-3853-4FBC-B5B3-336B1962F17A}" type="datetimeFigureOut">
              <a:rPr lang="en-US" smtClean="0"/>
              <a:pPr/>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67166-D9B1-424F-BABD-268613D1CD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2159DB47-3853-4FBC-B5B3-336B1962F17A}" type="datetimeFigureOut">
              <a:rPr lang="en-US" smtClean="0"/>
              <a:pPr/>
              <a:t>9/26/2021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67166-D9B1-424F-BABD-268613D1CDF1}"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159DB47-3853-4FBC-B5B3-336B1962F17A}" type="datetimeFigureOut">
              <a:rPr lang="en-US" smtClean="0"/>
              <a:pPr/>
              <a:t>9/26/2021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FD67166-D9B1-424F-BABD-268613D1CD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1371600"/>
            <a:ext cx="6477000" cy="762000"/>
          </a:xfrm>
        </p:spPr>
        <p:txBody>
          <a:bodyPr/>
          <a:lstStyle/>
          <a:p>
            <a:pPr algn="ctr"/>
            <a:r>
              <a:rPr lang="ar-SA" sz="2400" dirty="0" smtClean="0">
                <a:latin typeface="Simplified Arabic" pitchFamily="18" charset="-78"/>
                <a:cs typeface="Simplified Arabic" pitchFamily="18" charset="-78"/>
              </a:rPr>
              <a:t>دائرة العلوم الاجتماعية والسلوكية</a:t>
            </a:r>
            <a:r>
              <a:rPr lang="en-US" sz="2400" dirty="0" smtClean="0">
                <a:latin typeface="Simplified Arabic" pitchFamily="18" charset="-78"/>
                <a:cs typeface="Simplified Arabic" pitchFamily="18" charset="-78"/>
              </a:rPr>
              <a:t/>
            </a:r>
            <a:br>
              <a:rPr lang="en-US" sz="2400" dirty="0" smtClean="0">
                <a:latin typeface="Simplified Arabic" pitchFamily="18" charset="-78"/>
                <a:cs typeface="Simplified Arabic" pitchFamily="18" charset="-78"/>
              </a:rPr>
            </a:br>
            <a:r>
              <a:rPr lang="en-US" sz="1800" dirty="0" smtClean="0">
                <a:latin typeface="Simplified Arabic" pitchFamily="18" charset="-78"/>
                <a:cs typeface="Simplified Arabic" pitchFamily="18" charset="-78"/>
              </a:rPr>
              <a:t>Department of Social and Behavioral Science</a:t>
            </a:r>
            <a:endParaRPr lang="en-US" sz="1800" dirty="0"/>
          </a:p>
        </p:txBody>
      </p:sp>
      <p:sp>
        <p:nvSpPr>
          <p:cNvPr id="3" name="Subtitle 2"/>
          <p:cNvSpPr>
            <a:spLocks noGrp="1"/>
          </p:cNvSpPr>
          <p:nvPr>
            <p:ph type="subTitle" idx="1"/>
          </p:nvPr>
        </p:nvSpPr>
        <p:spPr>
          <a:xfrm>
            <a:off x="3354442" y="3124200"/>
            <a:ext cx="5114778" cy="3048000"/>
          </a:xfrm>
        </p:spPr>
        <p:txBody>
          <a:bodyPr>
            <a:noAutofit/>
          </a:bodyPr>
          <a:lstStyle/>
          <a:p>
            <a:pPr algn="ctr"/>
            <a:r>
              <a:rPr lang="ar-SA" sz="3600" b="1" dirty="0" smtClean="0">
                <a:solidFill>
                  <a:schemeClr val="bg1"/>
                </a:solidFill>
                <a:latin typeface="Simplified Arabic" pitchFamily="18" charset="-78"/>
                <a:cs typeface="Simplified Arabic" pitchFamily="18" charset="-78"/>
              </a:rPr>
              <a:t>مدارس علم النفس</a:t>
            </a:r>
          </a:p>
          <a:p>
            <a:pPr algn="ctr"/>
            <a:endParaRPr lang="ar-SA" sz="2800" b="1" dirty="0" smtClean="0">
              <a:solidFill>
                <a:schemeClr val="bg1"/>
              </a:solidFill>
              <a:latin typeface="Simplified Arabic" pitchFamily="18" charset="-78"/>
              <a:cs typeface="Simplified Arabic" pitchFamily="18" charset="-78"/>
            </a:endParaRPr>
          </a:p>
          <a:p>
            <a:pPr algn="ctr"/>
            <a:endParaRPr lang="en-US" sz="2800" b="1" dirty="0" smtClean="0">
              <a:solidFill>
                <a:schemeClr val="bg1"/>
              </a:solidFill>
              <a:latin typeface="Simplified Arabic" pitchFamily="18" charset="-78"/>
              <a:cs typeface="Simplified Arabic" pitchFamily="18" charset="-78"/>
            </a:endParaRPr>
          </a:p>
          <a:p>
            <a:pPr algn="ctr"/>
            <a:endParaRPr lang="ar-SA" sz="2800" b="1" dirty="0" smtClean="0">
              <a:solidFill>
                <a:schemeClr val="bg1"/>
              </a:solidFill>
              <a:latin typeface="Simplified Arabic" pitchFamily="18" charset="-78"/>
              <a:cs typeface="Simplified Arabic" pitchFamily="18" charset="-78"/>
            </a:endParaRPr>
          </a:p>
        </p:txBody>
      </p:sp>
      <p:pic>
        <p:nvPicPr>
          <p:cNvPr id="4" name="Picture 1"/>
          <p:cNvPicPr>
            <a:picLocks noChangeAspect="1" noChangeArrowheads="1"/>
          </p:cNvPicPr>
          <p:nvPr/>
        </p:nvPicPr>
        <p:blipFill>
          <a:blip r:embed="rId2"/>
          <a:srcRect/>
          <a:stretch>
            <a:fillRect/>
          </a:stretch>
        </p:blipFill>
        <p:spPr bwMode="auto">
          <a:xfrm>
            <a:off x="3733800" y="0"/>
            <a:ext cx="4214812" cy="1214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ar-JO" sz="3600" b="1" dirty="0" smtClean="0">
                <a:latin typeface="Simplified Arabic" pitchFamily="18" charset="-78"/>
                <a:cs typeface="Simplified Arabic" pitchFamily="18" charset="-78"/>
              </a:rPr>
              <a:t>2</a:t>
            </a:r>
            <a:r>
              <a:rPr lang="ar-SA" sz="3600" b="1" dirty="0" smtClean="0">
                <a:latin typeface="Simplified Arabic" pitchFamily="18" charset="-78"/>
                <a:cs typeface="Simplified Arabic" pitchFamily="18" charset="-78"/>
              </a:rPr>
              <a:t>) المدرسة السلوكية</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228600" y="1600200"/>
            <a:ext cx="7696200" cy="4525963"/>
          </a:xfrm>
        </p:spPr>
        <p:txBody>
          <a:bodyPr>
            <a:normAutofit fontScale="92500" lnSpcReduction="20000"/>
          </a:bodyPr>
          <a:lstStyle/>
          <a:p>
            <a:pPr algn="r" rtl="1">
              <a:buFont typeface="Wingdings" pitchFamily="2" charset="2"/>
              <a:buChar char="§"/>
            </a:pPr>
            <a:r>
              <a:rPr lang="ar-SA" dirty="0">
                <a:latin typeface="Simplified Arabic" pitchFamily="18" charset="-78"/>
                <a:cs typeface="Simplified Arabic" pitchFamily="18" charset="-78"/>
              </a:rPr>
              <a:t>أسس جون </a:t>
            </a:r>
            <a:r>
              <a:rPr lang="ar-SA" dirty="0" smtClean="0">
                <a:latin typeface="Simplified Arabic" pitchFamily="18" charset="-78"/>
                <a:cs typeface="Simplified Arabic" pitchFamily="18" charset="-78"/>
              </a:rPr>
              <a:t>واطسون (1878-1958) </a:t>
            </a:r>
            <a:r>
              <a:rPr lang="ar-SA" dirty="0">
                <a:latin typeface="Simplified Arabic" pitchFamily="18" charset="-78"/>
                <a:cs typeface="Simplified Arabic" pitchFamily="18" charset="-78"/>
              </a:rPr>
              <a:t>نظرية لدراسة السلوك تعتمد على </a:t>
            </a:r>
            <a:r>
              <a:rPr lang="ar-SA" dirty="0" smtClean="0">
                <a:latin typeface="Simplified Arabic" pitchFamily="18" charset="-78"/>
                <a:cs typeface="Simplified Arabic" pitchFamily="18" charset="-78"/>
              </a:rPr>
              <a:t>دراسة </a:t>
            </a:r>
            <a:r>
              <a:rPr lang="ar-SA" dirty="0">
                <a:latin typeface="Simplified Arabic" pitchFamily="18" charset="-78"/>
                <a:cs typeface="Simplified Arabic" pitchFamily="18" charset="-78"/>
              </a:rPr>
              <a:t>الاستجابات التي تصدر من المفحوص والتي يمكن ملاحظتها فقط</a:t>
            </a:r>
            <a:r>
              <a:rPr lang="ar-SA" dirty="0" smtClean="0">
                <a:latin typeface="Simplified Arabic" pitchFamily="18" charset="-78"/>
                <a:cs typeface="Simplified Arabic" pitchFamily="18" charset="-78"/>
              </a:rPr>
              <a:t>.</a:t>
            </a:r>
          </a:p>
          <a:p>
            <a:pPr algn="r" rtl="1">
              <a:buFont typeface="Wingdings" pitchFamily="2" charset="2"/>
              <a:buChar char="§"/>
            </a:pPr>
            <a:r>
              <a:rPr lang="ar-SA" dirty="0" smtClean="0">
                <a:latin typeface="Simplified Arabic" pitchFamily="18" charset="-78"/>
                <a:cs typeface="Simplified Arabic" pitchFamily="18" charset="-78"/>
              </a:rPr>
              <a:t>اهم علماء هذه المدرسة: بافلوف، سكنر ،ثورندايك، هال،</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تولمن</a:t>
            </a:r>
            <a:r>
              <a:rPr lang="en-US" dirty="0" smtClean="0">
                <a:latin typeface="Simplified Arabic" pitchFamily="18" charset="-78"/>
                <a:cs typeface="Simplified Arabic" pitchFamily="18" charset="-78"/>
              </a:rPr>
              <a:t> . </a:t>
            </a:r>
            <a:endParaRPr lang="ar-SA" dirty="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التركيز على دور البيئة في التأثير على السلوك، ولم </a:t>
            </a:r>
            <a:r>
              <a:rPr lang="ar-SA" dirty="0">
                <a:latin typeface="Simplified Arabic" pitchFamily="18" charset="-78"/>
                <a:cs typeface="Simplified Arabic" pitchFamily="18" charset="-78"/>
              </a:rPr>
              <a:t>يعترف السلوكيين بمفهوم </a:t>
            </a:r>
            <a:r>
              <a:rPr lang="ar-SA" dirty="0" smtClean="0">
                <a:latin typeface="Simplified Arabic" pitchFamily="18" charset="-78"/>
                <a:cs typeface="Simplified Arabic" pitchFamily="18" charset="-78"/>
              </a:rPr>
              <a:t>العقل كما في البنيوية، </a:t>
            </a:r>
            <a:r>
              <a:rPr lang="ar-SA" dirty="0">
                <a:latin typeface="Simplified Arabic" pitchFamily="18" charset="-78"/>
                <a:cs typeface="Simplified Arabic" pitchFamily="18" charset="-78"/>
              </a:rPr>
              <a:t>حيث </a:t>
            </a:r>
            <a:r>
              <a:rPr lang="ar-SA" dirty="0" smtClean="0">
                <a:latin typeface="Simplified Arabic" pitchFamily="18" charset="-78"/>
                <a:cs typeface="Simplified Arabic" pitchFamily="18" charset="-78"/>
              </a:rPr>
              <a:t>أن العقل </a:t>
            </a:r>
            <a:r>
              <a:rPr lang="ar-SA" dirty="0">
                <a:latin typeface="Simplified Arabic" pitchFamily="18" charset="-78"/>
                <a:cs typeface="Simplified Arabic" pitchFamily="18" charset="-78"/>
              </a:rPr>
              <a:t>لا يمكن ملاحظته بصورة </a:t>
            </a:r>
            <a:r>
              <a:rPr lang="ar-SA" dirty="0" smtClean="0">
                <a:latin typeface="Simplified Arabic" pitchFamily="18" charset="-78"/>
                <a:cs typeface="Simplified Arabic" pitchFamily="18" charset="-78"/>
              </a:rPr>
              <a:t>مباشرة</a:t>
            </a:r>
            <a:r>
              <a:rPr lang="ar-SA" dirty="0" smtClean="0">
                <a:latin typeface="Simplified Arabic" pitchFamily="18" charset="-78"/>
                <a:cs typeface="Simplified Arabic" pitchFamily="18" charset="-78"/>
              </a:rPr>
              <a:t>.</a:t>
            </a:r>
          </a:p>
          <a:p>
            <a:pPr algn="r" rtl="1">
              <a:buFont typeface="Wingdings" pitchFamily="2" charset="2"/>
              <a:buChar char="§"/>
            </a:pPr>
            <a:r>
              <a:rPr lang="ar-SA" dirty="0" smtClean="0">
                <a:latin typeface="Simplified Arabic" pitchFamily="18" charset="-78"/>
                <a:cs typeface="Simplified Arabic" pitchFamily="18" charset="-78"/>
              </a:rPr>
              <a:t>التعلم يحدث عن طريق المحاولة والخطأ والتكرار</a:t>
            </a:r>
          </a:p>
          <a:p>
            <a:pPr algn="r" rtl="1"/>
            <a:r>
              <a:rPr lang="ar-SA" dirty="0" smtClean="0">
                <a:latin typeface="Simplified Arabic" pitchFamily="18" charset="-78"/>
                <a:cs typeface="Simplified Arabic" pitchFamily="18" charset="-78"/>
              </a:rPr>
              <a:t>  التعلم نتيجة للعلاقات بين تجارب المتعلم والتغير في استجاباته</a:t>
            </a:r>
            <a:endParaRPr lang="ar-SA" dirty="0">
              <a:latin typeface="Simplified Arabic" pitchFamily="18" charset="-78"/>
              <a:cs typeface="Simplified Arabic" pitchFamily="18" charset="-78"/>
            </a:endParaRPr>
          </a:p>
          <a:p>
            <a:pPr algn="r" rtl="1"/>
            <a:r>
              <a:rPr lang="ar-SA" dirty="0" smtClean="0">
                <a:latin typeface="Simplified Arabic" pitchFamily="18" charset="-78"/>
                <a:cs typeface="Simplified Arabic" pitchFamily="18" charset="-78"/>
              </a:rPr>
              <a:t>دراسة </a:t>
            </a:r>
            <a:r>
              <a:rPr lang="ar-SA" dirty="0" smtClean="0">
                <a:latin typeface="Simplified Arabic" pitchFamily="18" charset="-78"/>
                <a:cs typeface="Simplified Arabic" pitchFamily="18" charset="-78"/>
              </a:rPr>
              <a:t>مثيرات واستجابات وتكوين عادات</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a:t>
            </a:r>
          </a:p>
          <a:p>
            <a:pPr algn="r" rtl="1">
              <a:buFont typeface="Wingdings" pitchFamily="2" charset="2"/>
              <a:buChar char="§"/>
            </a:pPr>
            <a:r>
              <a:rPr lang="ar-SA" dirty="0" smtClean="0">
                <a:latin typeface="Simplified Arabic" pitchFamily="18" charset="-78"/>
                <a:cs typeface="Simplified Arabic" pitchFamily="18" charset="-78"/>
              </a:rPr>
              <a:t>دراسة السلوك الذي يخضع للملاحظة والقياس.</a:t>
            </a:r>
            <a:endParaRPr lang="ar-SA" dirty="0" smtClean="0">
              <a:latin typeface="Simplified Arabic" pitchFamily="18" charset="-78"/>
              <a:cs typeface="Simplified Arabic" pitchFamily="18" charset="-78"/>
              <a:sym typeface="Symbol"/>
            </a:endParaRPr>
          </a:p>
          <a:p>
            <a:pPr algn="r" rtl="1">
              <a:buFont typeface="Wingdings" pitchFamily="2" charset="2"/>
              <a:buChar char="§"/>
            </a:pP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المثير:</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هو ما يحدث بالبيئة أما الاستجابة: حركة عضلية أو رد فعل فسيولوجي يمكن ملاحظته و قياسه</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(نشعر بالسعادة(استجابة) عند المدح(مثير)، نجوع عندما نشم رائحة طعام)</a:t>
            </a:r>
            <a:endParaRPr lang="en-US"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ar-JO" sz="3600" b="1" dirty="0" smtClean="0">
                <a:latin typeface="Simplified Arabic" pitchFamily="18" charset="-78"/>
                <a:cs typeface="Simplified Arabic" pitchFamily="18" charset="-78"/>
              </a:rPr>
              <a:t>3</a:t>
            </a:r>
            <a:r>
              <a:rPr lang="ar-SA" sz="3600" b="1" dirty="0" smtClean="0">
                <a:latin typeface="Simplified Arabic" pitchFamily="18" charset="-78"/>
                <a:cs typeface="Simplified Arabic" pitchFamily="18" charset="-78"/>
              </a:rPr>
              <a:t>) الجشطالت</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228600" y="1600200"/>
            <a:ext cx="7696200" cy="5029200"/>
          </a:xfrm>
        </p:spPr>
        <p:txBody>
          <a:bodyPr>
            <a:normAutofit/>
          </a:bodyPr>
          <a:lstStyle/>
          <a:p>
            <a:pPr algn="r" rtl="1">
              <a:buFont typeface="Wingdings" pitchFamily="2" charset="2"/>
              <a:buChar char="§"/>
            </a:pPr>
            <a:r>
              <a:rPr lang="ar-SA" dirty="0" smtClean="0">
                <a:latin typeface="Simplified Arabic" pitchFamily="18" charset="-78"/>
                <a:cs typeface="Simplified Arabic" pitchFamily="18" charset="-78"/>
              </a:rPr>
              <a:t>اهم علماء هذه المدرسة: كوفكا وكوهلر، فرتهيمر. </a:t>
            </a:r>
            <a:r>
              <a:rPr lang="en-US" dirty="0" smtClean="0">
                <a:latin typeface="Simplified Arabic" pitchFamily="18" charset="-78"/>
                <a:cs typeface="Simplified Arabic" pitchFamily="18" charset="-78"/>
              </a:rPr>
              <a:t> </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نشأ </a:t>
            </a:r>
            <a:r>
              <a:rPr lang="ar-SA" dirty="0">
                <a:latin typeface="Simplified Arabic" pitchFamily="18" charset="-78"/>
                <a:cs typeface="Simplified Arabic" pitchFamily="18" charset="-78"/>
              </a:rPr>
              <a:t>علم نفس الجشتالت في ألمانيا وقد تمركزت اهتماماته بصفة خاصة </a:t>
            </a:r>
            <a:r>
              <a:rPr lang="ar-SA" dirty="0" smtClean="0">
                <a:latin typeface="Simplified Arabic" pitchFamily="18" charset="-78"/>
                <a:cs typeface="Simplified Arabic" pitchFamily="18" charset="-78"/>
              </a:rPr>
              <a:t>على دراسة </a:t>
            </a:r>
            <a:r>
              <a:rPr lang="ar-SA" dirty="0">
                <a:latin typeface="Simplified Arabic" pitchFamily="18" charset="-78"/>
                <a:cs typeface="Simplified Arabic" pitchFamily="18" charset="-78"/>
              </a:rPr>
              <a:t>مشكلات الإدراك وكيف يمكن تفسيرها. </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وبصفة </a:t>
            </a:r>
            <a:r>
              <a:rPr lang="ar-SA" dirty="0">
                <a:latin typeface="Simplified Arabic" pitchFamily="18" charset="-78"/>
                <a:cs typeface="Simplified Arabic" pitchFamily="18" charset="-78"/>
              </a:rPr>
              <a:t>عامة فإن علماء الجشتالت </a:t>
            </a:r>
            <a:r>
              <a:rPr lang="ar-SA" dirty="0" smtClean="0">
                <a:latin typeface="Simplified Arabic" pitchFamily="18" charset="-78"/>
                <a:cs typeface="Simplified Arabic" pitchFamily="18" charset="-78"/>
              </a:rPr>
              <a:t>قد أشاروا </a:t>
            </a:r>
            <a:r>
              <a:rPr lang="ar-SA" dirty="0">
                <a:latin typeface="Simplified Arabic" pitchFamily="18" charset="-78"/>
                <a:cs typeface="Simplified Arabic" pitchFamily="18" charset="-78"/>
              </a:rPr>
              <a:t>إلى أن الجهود التي سبقتهم في تفسير عملية الإدراك (والأنواع الأخرى </a:t>
            </a:r>
            <a:r>
              <a:rPr lang="ar-SA" dirty="0" smtClean="0">
                <a:latin typeface="Simplified Arabic" pitchFamily="18" charset="-78"/>
                <a:cs typeface="Simplified Arabic" pitchFamily="18" charset="-78"/>
              </a:rPr>
              <a:t>من السلوك</a:t>
            </a:r>
            <a:r>
              <a:rPr lang="ar-SA" dirty="0">
                <a:latin typeface="Simplified Arabic" pitchFamily="18" charset="-78"/>
                <a:cs typeface="Simplified Arabic" pitchFamily="18" charset="-78"/>
              </a:rPr>
              <a:t>) كانت جهودا ساذجة حيث جزأت السلوك وفشلت في أن تأخذ في </a:t>
            </a:r>
            <a:r>
              <a:rPr lang="ar-SA" dirty="0" smtClean="0">
                <a:latin typeface="Simplified Arabic" pitchFamily="18" charset="-78"/>
                <a:cs typeface="Simplified Arabic" pitchFamily="18" charset="-78"/>
              </a:rPr>
              <a:t>الاعتبار البيئة </a:t>
            </a:r>
            <a:r>
              <a:rPr lang="ar-SA" dirty="0">
                <a:latin typeface="Simplified Arabic" pitchFamily="18" charset="-78"/>
                <a:cs typeface="Simplified Arabic" pitchFamily="18" charset="-78"/>
              </a:rPr>
              <a:t>الكلية. </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الجشتالت: كلمة ألمانية تعني الكل</a:t>
            </a:r>
            <a:r>
              <a:rPr lang="ar-SA" dirty="0" smtClean="0">
                <a:latin typeface="Simplified Arabic" pitchFamily="18" charset="-78"/>
                <a:cs typeface="Simplified Arabic" pitchFamily="18" charset="-78"/>
                <a:sym typeface="Symbol"/>
              </a:rPr>
              <a:t>.</a:t>
            </a:r>
          </a:p>
          <a:p>
            <a:pPr algn="r" rtl="1">
              <a:buFont typeface="Wingdings" pitchFamily="2" charset="2"/>
              <a:buChar char="§"/>
            </a:pP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النمط الكي للخبرة لان الكل يساوي مجموع العناصر أو الأجزاء في البداية ندرك الأشياء بطريقة كلية ومن ثم نبدأ بادراك العناصر المكونة له</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 الفهم بطريقة كلية )</a:t>
            </a:r>
          </a:p>
          <a:p>
            <a:pPr algn="r" rtl="1">
              <a:buFont typeface="Wingdings" pitchFamily="2" charset="2"/>
              <a:buChar char="§"/>
            </a:pPr>
            <a:endParaRPr lang="en-US"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SA" dirty="0" smtClean="0"/>
              <a:t>معرفة كيف يدرك الفرد نفسه</a:t>
            </a:r>
          </a:p>
          <a:p>
            <a:pPr algn="r" rtl="1"/>
            <a:r>
              <a:rPr lang="ar-SA" dirty="0" smtClean="0"/>
              <a:t>الانسان سوف يفهم أن الكل من خلال قانون الكل أكبر من </a:t>
            </a:r>
            <a:r>
              <a:rPr lang="ar-SA" dirty="0" smtClean="0"/>
              <a:t>أجزائه</a:t>
            </a:r>
            <a:r>
              <a:rPr lang="ar-SA" dirty="0" smtClean="0"/>
              <a:t>. مثال قراءة كلمة ( مثال) وليس م ث ا ل</a:t>
            </a:r>
          </a:p>
          <a:p>
            <a:pPr algn="r" rtl="1"/>
            <a:endParaRPr lang="en-US" dirty="0"/>
          </a:p>
        </p:txBody>
      </p:sp>
    </p:spTree>
    <p:extLst>
      <p:ext uri="{BB962C8B-B14F-4D97-AF65-F5344CB8AC3E}">
        <p14:creationId xmlns:p14="http://schemas.microsoft.com/office/powerpoint/2010/main" val="121477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480246"/>
            <a:ext cx="6058297" cy="5149154"/>
          </a:xfrm>
        </p:spPr>
      </p:pic>
    </p:spTree>
    <p:extLst>
      <p:ext uri="{BB962C8B-B14F-4D97-AF65-F5344CB8AC3E}">
        <p14:creationId xmlns:p14="http://schemas.microsoft.com/office/powerpoint/2010/main" val="2387224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ar-JO" sz="3600" b="1" dirty="0" smtClean="0">
                <a:latin typeface="Simplified Arabic" pitchFamily="18" charset="-78"/>
                <a:cs typeface="Simplified Arabic" pitchFamily="18" charset="-78"/>
              </a:rPr>
              <a:t>4</a:t>
            </a:r>
            <a:r>
              <a:rPr lang="ar-SA" sz="3600" b="1" dirty="0" smtClean="0">
                <a:latin typeface="Simplified Arabic" pitchFamily="18" charset="-78"/>
                <a:cs typeface="Simplified Arabic" pitchFamily="18" charset="-78"/>
              </a:rPr>
              <a:t>) مدرسة التحليل النفسي</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228600" y="1371600"/>
            <a:ext cx="7696200" cy="5334000"/>
          </a:xfrm>
        </p:spPr>
        <p:txBody>
          <a:bodyPr>
            <a:noAutofit/>
          </a:bodyPr>
          <a:lstStyle/>
          <a:p>
            <a:pPr algn="r" rtl="1">
              <a:buFont typeface="Wingdings" pitchFamily="2" charset="2"/>
              <a:buChar char="§"/>
            </a:pPr>
            <a:r>
              <a:rPr lang="ar-SA" dirty="0">
                <a:latin typeface="Simplified Arabic" pitchFamily="18" charset="-78"/>
                <a:cs typeface="Simplified Arabic" pitchFamily="18" charset="-78"/>
              </a:rPr>
              <a:t>يعتبر سيجموند فرويد </a:t>
            </a:r>
            <a:r>
              <a:rPr lang="ar-SA" dirty="0" smtClean="0">
                <a:latin typeface="Simplified Arabic" pitchFamily="18" charset="-78"/>
                <a:cs typeface="Simplified Arabic" pitchFamily="18" charset="-78"/>
              </a:rPr>
              <a:t>(1856-1939) </a:t>
            </a:r>
            <a:r>
              <a:rPr lang="ar-SA" dirty="0">
                <a:latin typeface="Simplified Arabic" pitchFamily="18" charset="-78"/>
                <a:cs typeface="Simplified Arabic" pitchFamily="18" charset="-78"/>
              </a:rPr>
              <a:t>أحد الأطباء البشريين في فينا </a:t>
            </a:r>
            <a:r>
              <a:rPr lang="ar-SA" dirty="0" smtClean="0">
                <a:latin typeface="Simplified Arabic" pitchFamily="18" charset="-78"/>
                <a:cs typeface="Simplified Arabic" pitchFamily="18" charset="-78"/>
              </a:rPr>
              <a:t>وأول </a:t>
            </a:r>
            <a:r>
              <a:rPr lang="ar-SA" dirty="0">
                <a:latin typeface="Simplified Arabic" pitchFamily="18" charset="-78"/>
                <a:cs typeface="Simplified Arabic" pitchFamily="18" charset="-78"/>
              </a:rPr>
              <a:t>من استخدم التحليل </a:t>
            </a:r>
            <a:r>
              <a:rPr lang="ar-SA" dirty="0" smtClean="0">
                <a:latin typeface="Simplified Arabic" pitchFamily="18" charset="-78"/>
                <a:cs typeface="Simplified Arabic" pitchFamily="18" charset="-78"/>
              </a:rPr>
              <a:t>النفسي. </a:t>
            </a:r>
          </a:p>
          <a:p>
            <a:pPr algn="r" rtl="1">
              <a:buFont typeface="Wingdings" pitchFamily="2" charset="2"/>
              <a:buChar char="§"/>
            </a:pPr>
            <a:r>
              <a:rPr lang="ar-SA" dirty="0" smtClean="0">
                <a:latin typeface="Simplified Arabic" pitchFamily="18" charset="-78"/>
                <a:cs typeface="Simplified Arabic" pitchFamily="18" charset="-78"/>
              </a:rPr>
              <a:t>ولم </a:t>
            </a:r>
            <a:r>
              <a:rPr lang="ar-SA" dirty="0">
                <a:latin typeface="Simplified Arabic" pitchFamily="18" charset="-78"/>
                <a:cs typeface="Simplified Arabic" pitchFamily="18" charset="-78"/>
              </a:rPr>
              <a:t>يقصد فرويد في بادئ الأمر أن يصبح </a:t>
            </a:r>
            <a:r>
              <a:rPr lang="ar-SA" dirty="0" smtClean="0">
                <a:latin typeface="Simplified Arabic" pitchFamily="18" charset="-78"/>
                <a:cs typeface="Simplified Arabic" pitchFamily="18" charset="-78"/>
              </a:rPr>
              <a:t>التحليل النفسي </a:t>
            </a:r>
            <a:r>
              <a:rPr lang="ar-SA" dirty="0">
                <a:latin typeface="Simplified Arabic" pitchFamily="18" charset="-78"/>
                <a:cs typeface="Simplified Arabic" pitchFamily="18" charset="-78"/>
              </a:rPr>
              <a:t>نظرية مستقلة ولكن الأطر النظرية التي طورها لتدعيم أساليبه في العلاج </a:t>
            </a:r>
            <a:r>
              <a:rPr lang="ar-SA" dirty="0" smtClean="0">
                <a:latin typeface="Simplified Arabic" pitchFamily="18" charset="-78"/>
                <a:cs typeface="Simplified Arabic" pitchFamily="18" charset="-78"/>
              </a:rPr>
              <a:t>هي التي </a:t>
            </a:r>
            <a:r>
              <a:rPr lang="ar-SA" dirty="0">
                <a:latin typeface="Simplified Arabic" pitchFamily="18" charset="-78"/>
                <a:cs typeface="Simplified Arabic" pitchFamily="18" charset="-78"/>
              </a:rPr>
              <a:t>اتخذت صورة النظام. وقد اتخذت دراسات فرويد التي تركزت حول </a:t>
            </a:r>
            <a:r>
              <a:rPr lang="ar-SA" dirty="0" smtClean="0">
                <a:latin typeface="Simplified Arabic" pitchFamily="18" charset="-78"/>
                <a:cs typeface="Simplified Arabic" pitchFamily="18" charset="-78"/>
              </a:rPr>
              <a:t>نمو الشخصية </a:t>
            </a:r>
            <a:r>
              <a:rPr lang="ar-SA" dirty="0">
                <a:latin typeface="Simplified Arabic" pitchFamily="18" charset="-78"/>
                <a:cs typeface="Simplified Arabic" pitchFamily="18" charset="-78"/>
              </a:rPr>
              <a:t>واستمراريتها </a:t>
            </a:r>
            <a:r>
              <a:rPr lang="ar-SA" dirty="0" smtClean="0">
                <a:latin typeface="Simplified Arabic" pitchFamily="18" charset="-78"/>
                <a:cs typeface="Simplified Arabic" pitchFamily="18" charset="-78"/>
              </a:rPr>
              <a:t>مع </a:t>
            </a:r>
            <a:r>
              <a:rPr lang="ar-SA" dirty="0">
                <a:latin typeface="Simplified Arabic" pitchFamily="18" charset="-78"/>
                <a:cs typeface="Simplified Arabic" pitchFamily="18" charset="-78"/>
              </a:rPr>
              <a:t>التأكيد على أشياء معينة مثل خبرات الطفولة </a:t>
            </a:r>
            <a:r>
              <a:rPr lang="ar-SA" dirty="0" smtClean="0">
                <a:latin typeface="Simplified Arabic" pitchFamily="18" charset="-78"/>
                <a:cs typeface="Simplified Arabic" pitchFamily="18" charset="-78"/>
              </a:rPr>
              <a:t>المبكرة والمصادر </a:t>
            </a:r>
            <a:r>
              <a:rPr lang="ar-SA" dirty="0">
                <a:latin typeface="Simplified Arabic" pitchFamily="18" charset="-78"/>
                <a:cs typeface="Simplified Arabic" pitchFamily="18" charset="-78"/>
              </a:rPr>
              <a:t>اللاشعورية والدوافع </a:t>
            </a:r>
            <a:r>
              <a:rPr lang="ar-SA" dirty="0" smtClean="0">
                <a:latin typeface="Simplified Arabic" pitchFamily="18" charset="-78"/>
                <a:cs typeface="Simplified Arabic" pitchFamily="18" charset="-78"/>
              </a:rPr>
              <a:t>وأصبحت </a:t>
            </a:r>
            <a:r>
              <a:rPr lang="ar-SA" dirty="0">
                <a:latin typeface="Simplified Arabic" pitchFamily="18" charset="-78"/>
                <a:cs typeface="Simplified Arabic" pitchFamily="18" charset="-78"/>
              </a:rPr>
              <a:t>في آخر الأمر تعامل كنظرية منتظمة</a:t>
            </a:r>
            <a:r>
              <a:rPr lang="ar-SA" dirty="0" smtClean="0">
                <a:latin typeface="Simplified Arabic" pitchFamily="18" charset="-78"/>
                <a:cs typeface="Simplified Arabic" pitchFamily="18" charset="-78"/>
              </a:rPr>
              <a:t>.</a:t>
            </a:r>
          </a:p>
          <a:p>
            <a:pPr algn="r" rtl="1">
              <a:buFont typeface="Wingdings" pitchFamily="2" charset="2"/>
              <a:buChar char="§"/>
            </a:pPr>
            <a:r>
              <a:rPr lang="ar-SA" dirty="0" smtClean="0">
                <a:latin typeface="Simplified Arabic" pitchFamily="18" charset="-78"/>
                <a:cs typeface="Simplified Arabic" pitchFamily="18" charset="-78"/>
              </a:rPr>
              <a:t>العمليات العقلية اللاشعورية وهي تؤثر في السلوك دون أن يكون الفرد على وعي بها. </a:t>
            </a:r>
            <a:endParaRPr lang="ar-SA"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SA" dirty="0" smtClean="0"/>
              <a:t>الشخصية حسب نظرية فرويد </a:t>
            </a:r>
            <a:r>
              <a:rPr lang="ar-SA" dirty="0" smtClean="0"/>
              <a:t>تتكون من 3 أجزاء:</a:t>
            </a:r>
          </a:p>
          <a:p>
            <a:pPr algn="r" rtl="1"/>
            <a:r>
              <a:rPr lang="ar-SA" dirty="0" smtClean="0"/>
              <a:t>الهو </a:t>
            </a:r>
            <a:r>
              <a:rPr lang="en-US" dirty="0" smtClean="0"/>
              <a:t>id </a:t>
            </a:r>
            <a:r>
              <a:rPr lang="ar-SA" dirty="0" smtClean="0"/>
              <a:t>( الغرائز)، الانا </a:t>
            </a:r>
            <a:r>
              <a:rPr lang="en-US" dirty="0" smtClean="0"/>
              <a:t>ego</a:t>
            </a:r>
            <a:r>
              <a:rPr lang="ar-SA" dirty="0" smtClean="0"/>
              <a:t>(مساعدة الهو على عدم الوقوع بالمشاكل)، الانا الاعلى </a:t>
            </a:r>
            <a:r>
              <a:rPr lang="en-US" dirty="0" smtClean="0"/>
              <a:t>super ego</a:t>
            </a:r>
            <a:r>
              <a:rPr lang="ar-SA" dirty="0" smtClean="0"/>
              <a:t> ( القيم والمبادىء).</a:t>
            </a:r>
          </a:p>
          <a:p>
            <a:pPr algn="r" rtl="1"/>
            <a:endParaRPr lang="ar-SA" dirty="0" smtClean="0"/>
          </a:p>
          <a:p>
            <a:pPr algn="r" rtl="1"/>
            <a:endParaRPr lang="ar-SA" dirty="0"/>
          </a:p>
          <a:p>
            <a:pPr algn="r" rtl="1"/>
            <a:endParaRPr lang="en-US" dirty="0" smtClean="0"/>
          </a:p>
          <a:p>
            <a:pPr algn="r" rtl="1"/>
            <a:endParaRPr lang="en-US" dirty="0" smtClean="0"/>
          </a:p>
          <a:p>
            <a:pPr algn="r" rtl="1"/>
            <a:endParaRPr lang="en-US" dirty="0"/>
          </a:p>
        </p:txBody>
      </p:sp>
    </p:spTree>
    <p:extLst>
      <p:ext uri="{BB962C8B-B14F-4D97-AF65-F5344CB8AC3E}">
        <p14:creationId xmlns:p14="http://schemas.microsoft.com/office/powerpoint/2010/main" val="3683873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مراحل نظرية فرويد:</a:t>
            </a:r>
            <a:endParaRPr lang="en-US" dirty="0"/>
          </a:p>
        </p:txBody>
      </p:sp>
      <p:sp>
        <p:nvSpPr>
          <p:cNvPr id="3" name="Content Placeholder 2"/>
          <p:cNvSpPr>
            <a:spLocks noGrp="1"/>
          </p:cNvSpPr>
          <p:nvPr>
            <p:ph idx="1"/>
          </p:nvPr>
        </p:nvSpPr>
        <p:spPr/>
        <p:txBody>
          <a:bodyPr/>
          <a:lstStyle/>
          <a:p>
            <a:pPr algn="r" rtl="1"/>
            <a:r>
              <a:rPr lang="ar-SA" dirty="0" smtClean="0"/>
              <a:t>المرحلة الفمية( السنة الاولى من عمر الطفل الرضيع)، الاشباع من الرضاعة. عدم اشباع يؤدي الى عادات مص الاصبع، قضم الاظافر، التدخين</a:t>
            </a:r>
          </a:p>
          <a:p>
            <a:pPr algn="r" rtl="1"/>
            <a:r>
              <a:rPr lang="ar-SA" dirty="0" smtClean="0"/>
              <a:t>المرحلة الشرجية( 2- 3 سنوات) </a:t>
            </a:r>
          </a:p>
          <a:p>
            <a:pPr algn="r" rtl="1"/>
            <a:r>
              <a:rPr lang="ar-SA" dirty="0" smtClean="0"/>
              <a:t>المرحلة القضيبية( 3-6 سنوات) عقدة أوديب و عقدة الكترا</a:t>
            </a:r>
          </a:p>
          <a:p>
            <a:pPr algn="r" rtl="1"/>
            <a:r>
              <a:rPr lang="ar-SA" dirty="0" smtClean="0"/>
              <a:t>مرحلة الكمون( 6 – للبلوغ) تكوين صداقات و كبت جنسي</a:t>
            </a:r>
          </a:p>
          <a:p>
            <a:pPr algn="r" rtl="1"/>
            <a:r>
              <a:rPr lang="ar-SA" dirty="0" smtClean="0"/>
              <a:t>مرحلة تناسلية( المراهقة)</a:t>
            </a:r>
            <a:endParaRPr lang="en-US" dirty="0"/>
          </a:p>
        </p:txBody>
      </p:sp>
    </p:spTree>
    <p:extLst>
      <p:ext uri="{BB962C8B-B14F-4D97-AF65-F5344CB8AC3E}">
        <p14:creationId xmlns:p14="http://schemas.microsoft.com/office/powerpoint/2010/main" val="2762477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ar-JO" dirty="0" smtClean="0"/>
              <a:t>5</a:t>
            </a:r>
            <a:r>
              <a:rPr lang="ar-SA" dirty="0" smtClean="0"/>
              <a:t>) المدرسة المعرفية </a:t>
            </a:r>
            <a:endParaRPr lang="en-US" dirty="0"/>
          </a:p>
        </p:txBody>
      </p:sp>
      <p:sp>
        <p:nvSpPr>
          <p:cNvPr id="3" name="Content Placeholder 2"/>
          <p:cNvSpPr>
            <a:spLocks noGrp="1"/>
          </p:cNvSpPr>
          <p:nvPr>
            <p:ph idx="1"/>
          </p:nvPr>
        </p:nvSpPr>
        <p:spPr>
          <a:xfrm>
            <a:off x="228600" y="1609416"/>
            <a:ext cx="7467600" cy="4846320"/>
          </a:xfrm>
        </p:spPr>
        <p:txBody>
          <a:bodyPr>
            <a:normAutofit fontScale="92500" lnSpcReduction="20000"/>
          </a:bodyPr>
          <a:lstStyle/>
          <a:p>
            <a:pPr algn="r" rtl="1">
              <a:buFont typeface="Wingdings" pitchFamily="2" charset="2"/>
              <a:buChar char="§"/>
            </a:pPr>
            <a:r>
              <a:rPr lang="ar-SA" dirty="0" smtClean="0">
                <a:latin typeface="Simplified Arabic" pitchFamily="18" charset="-78"/>
                <a:cs typeface="Simplified Arabic" pitchFamily="18" charset="-78"/>
              </a:rPr>
              <a:t>أهم علماء هذه المدرسة: </a:t>
            </a:r>
            <a:r>
              <a:rPr lang="ar-SA" dirty="0" smtClean="0">
                <a:latin typeface="Simplified Arabic" pitchFamily="18" charset="-78"/>
                <a:cs typeface="Simplified Arabic" pitchFamily="18" charset="-78"/>
              </a:rPr>
              <a:t>بياجيه</a:t>
            </a:r>
            <a:r>
              <a:rPr lang="ar-SA" dirty="0">
                <a:latin typeface="Simplified Arabic" pitchFamily="18" charset="-78"/>
                <a:cs typeface="Simplified Arabic" pitchFamily="18" charset="-78"/>
              </a:rPr>
              <a:t>.</a:t>
            </a:r>
            <a:r>
              <a:rPr lang="ar-SA" dirty="0" smtClean="0">
                <a:latin typeface="Simplified Arabic" pitchFamily="18" charset="-78"/>
                <a:cs typeface="Simplified Arabic" pitchFamily="18" charset="-78"/>
              </a:rPr>
              <a:t> </a:t>
            </a:r>
          </a:p>
          <a:p>
            <a:pPr algn="r" rtl="1">
              <a:buFont typeface="Wingdings" pitchFamily="2" charset="2"/>
              <a:buChar char="§"/>
            </a:pPr>
            <a:r>
              <a:rPr lang="ar-SA" dirty="0" smtClean="0">
                <a:latin typeface="Simplified Arabic" pitchFamily="18" charset="-78"/>
                <a:cs typeface="Simplified Arabic" pitchFamily="18" charset="-78"/>
              </a:rPr>
              <a:t>تؤكد النظرية المعرفية اكتساب الفرد للمعرفة من خلال الابنية العقلية الداخلية.</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دراسة العلميات العقلية والبناء المعرفي دراسة علمية منظمة (كيف نكتسب المعلومات، كيف نخزن المعلومات ، كيف نسترجعها، وكيف نستخدم المعلومات لحل المشكلات). </a:t>
            </a:r>
          </a:p>
          <a:p>
            <a:pPr algn="r" rtl="1">
              <a:buFont typeface="Wingdings" pitchFamily="2" charset="2"/>
              <a:buChar char="§"/>
            </a:pPr>
            <a:r>
              <a:rPr lang="ar-SA" dirty="0" smtClean="0">
                <a:latin typeface="Simplified Arabic" pitchFamily="18" charset="-78"/>
                <a:cs typeface="Simplified Arabic" pitchFamily="18" charset="-78"/>
              </a:rPr>
              <a:t>سلوك الفرد تضبطه الافكار والادراكات و الصور والذكريات</a:t>
            </a:r>
            <a:r>
              <a:rPr lang="ar-SA" dirty="0" smtClean="0">
                <a:latin typeface="Simplified Arabic" pitchFamily="18" charset="-78"/>
                <a:cs typeface="Simplified Arabic" pitchFamily="18" charset="-78"/>
              </a:rPr>
              <a:t>.</a:t>
            </a:r>
          </a:p>
          <a:p>
            <a:pPr algn="r" rtl="1">
              <a:buFont typeface="Wingdings" pitchFamily="2" charset="2"/>
              <a:buChar char="§"/>
            </a:pPr>
            <a:r>
              <a:rPr lang="ar-SA" dirty="0" smtClean="0">
                <a:latin typeface="Simplified Arabic" pitchFamily="18" charset="-78"/>
                <a:cs typeface="Simplified Arabic" pitchFamily="18" charset="-78"/>
              </a:rPr>
              <a:t>ترتكز على العمليات الداخلية لدى الفرد مثل الادراك والتفسير والمعالجة.</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3 مناحي لفهم المعرفة: المنحى السيكومتري الذي يقيس التغيرات الكمية في الذكاء مع تقدم النضج</a:t>
            </a:r>
          </a:p>
          <a:p>
            <a:pPr algn="r" rtl="1">
              <a:buFont typeface="Wingdings" pitchFamily="2" charset="2"/>
              <a:buChar char="§"/>
            </a:pPr>
            <a:r>
              <a:rPr lang="ar-SA" dirty="0" smtClean="0">
                <a:latin typeface="Simplified Arabic" pitchFamily="18" charset="-78"/>
                <a:cs typeface="Simplified Arabic" pitchFamily="18" charset="-78"/>
              </a:rPr>
              <a:t>منحى بياجيه التغيرات النوعية في طريقة التفكير الناس أثناء تطورهم</a:t>
            </a:r>
          </a:p>
          <a:p>
            <a:pPr algn="r" rtl="1">
              <a:buFont typeface="Wingdings" pitchFamily="2" charset="2"/>
              <a:buChar char="§"/>
            </a:pPr>
            <a:r>
              <a:rPr lang="ar-SA" dirty="0" smtClean="0">
                <a:latin typeface="Simplified Arabic" pitchFamily="18" charset="-78"/>
                <a:cs typeface="Simplified Arabic" pitchFamily="18" charset="-78"/>
              </a:rPr>
              <a:t>منحى معالجة المعلومات</a:t>
            </a:r>
            <a:r>
              <a:rPr lang="en-US" dirty="0" smtClean="0">
                <a:latin typeface="Simplified Arabic" pitchFamily="18" charset="-78"/>
                <a:cs typeface="Simplified Arabic" pitchFamily="18" charset="-78"/>
              </a:rPr>
              <a:t/>
            </a:r>
            <a:br>
              <a:rPr lang="en-US" dirty="0" smtClean="0">
                <a:latin typeface="Simplified Arabic" pitchFamily="18" charset="-78"/>
                <a:cs typeface="Simplified Arabic" pitchFamily="18" charset="-78"/>
              </a:rPr>
            </a:br>
            <a:endParaRPr lang="en-US" dirty="0">
              <a:latin typeface="Simplified Arabic" pitchFamily="18" charset="-78"/>
              <a:cs typeface="Simplified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dirty="0" smtClean="0"/>
              <a:t>6) ا</a:t>
            </a:r>
            <a:r>
              <a:rPr lang="ar-SA" dirty="0" smtClean="0"/>
              <a:t>لعلاج </a:t>
            </a:r>
            <a:r>
              <a:rPr lang="ar-SA" dirty="0" smtClean="0"/>
              <a:t>المعرفي السلوكي( ميكينبوم)  </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dirty="0"/>
              <a:t>أول فرضية لميكينبوم تقول (إنّ الأشياء التي يقولها الأشخاص لأنفسهم، تلعب دور مهم في تحديد السلوكات التي سيبدأون القيام بها)</a:t>
            </a:r>
            <a:br>
              <a:rPr lang="ar-SA" dirty="0"/>
            </a:br>
            <a:endParaRPr lang="ar-SA" dirty="0" smtClean="0"/>
          </a:p>
          <a:p>
            <a:pPr algn="r" rtl="1"/>
            <a:r>
              <a:rPr lang="ar-SA" dirty="0" smtClean="0"/>
              <a:t>يستند </a:t>
            </a:r>
            <a:r>
              <a:rPr lang="ar-SA" dirty="0"/>
              <a:t>العلاج المعرفي السلوكي على عدة مبادئ أساسية، بما في ذلك:</a:t>
            </a:r>
          </a:p>
          <a:p>
            <a:pPr algn="r" rtl="1"/>
            <a:endParaRPr lang="ar-SA" dirty="0"/>
          </a:p>
          <a:p>
            <a:pPr algn="r" rtl="1"/>
            <a:r>
              <a:rPr lang="ar-SA" dirty="0" smtClean="0"/>
              <a:t>تستند </a:t>
            </a:r>
            <a:r>
              <a:rPr lang="ar-SA" dirty="0"/>
              <a:t>المشاكل النفسية، جزئيا، إلى طرق تفكير خاطئة أو غير </a:t>
            </a:r>
            <a:r>
              <a:rPr lang="ar-SA" dirty="0" smtClean="0"/>
              <a:t>مفيدة، أو تعلم سلوكيات خاطئة.</a:t>
            </a:r>
          </a:p>
          <a:p>
            <a:pPr algn="r" rtl="1"/>
            <a:r>
              <a:rPr lang="ar-SA" dirty="0" smtClean="0"/>
              <a:t>يمكن </a:t>
            </a:r>
            <a:r>
              <a:rPr lang="ar-SA" dirty="0"/>
              <a:t>للأشخاص الذين يعانون من مشاكل نفسية تعلم طرق أفضل للتعامل معهم ، وبالتالي تخفيف أعراضهم وتصبح أكثر فعالية في حياتهم</a:t>
            </a:r>
            <a:r>
              <a:rPr lang="ar-SA" dirty="0" smtClean="0"/>
              <a:t>.</a:t>
            </a:r>
          </a:p>
          <a:p>
            <a:pPr algn="r" rtl="1"/>
            <a:r>
              <a:rPr lang="ar-SA" dirty="0" smtClean="0"/>
              <a:t>استخدام اسلوب الحديث الداخلي</a:t>
            </a:r>
          </a:p>
          <a:p>
            <a:pPr algn="r" rtl="1"/>
            <a:endParaRPr lang="en-US" dirty="0"/>
          </a:p>
        </p:txBody>
      </p:sp>
    </p:spTree>
    <p:extLst>
      <p:ext uri="{BB962C8B-B14F-4D97-AF65-F5344CB8AC3E}">
        <p14:creationId xmlns:p14="http://schemas.microsoft.com/office/powerpoint/2010/main" val="3380545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ar-SA" dirty="0" smtClean="0"/>
              <a:t>7) </a:t>
            </a:r>
            <a:r>
              <a:rPr lang="ar-SA" dirty="0" smtClean="0"/>
              <a:t>المدرسة الإنسانية</a:t>
            </a:r>
            <a:endParaRPr lang="en-US" dirty="0"/>
          </a:p>
        </p:txBody>
      </p:sp>
      <p:sp>
        <p:nvSpPr>
          <p:cNvPr id="3" name="Content Placeholder 2"/>
          <p:cNvSpPr>
            <a:spLocks noGrp="1"/>
          </p:cNvSpPr>
          <p:nvPr>
            <p:ph idx="1"/>
          </p:nvPr>
        </p:nvSpPr>
        <p:spPr>
          <a:xfrm>
            <a:off x="228600" y="1219200"/>
            <a:ext cx="7467600" cy="5410200"/>
          </a:xfrm>
        </p:spPr>
        <p:txBody>
          <a:bodyPr>
            <a:normAutofit/>
          </a:bodyPr>
          <a:lstStyle/>
          <a:p>
            <a:pPr algn="r" rtl="1">
              <a:buFont typeface="Wingdings" pitchFamily="2" charset="2"/>
              <a:buChar char="§"/>
            </a:pPr>
            <a:r>
              <a:rPr lang="ar-SA" dirty="0" smtClean="0">
                <a:latin typeface="Simplified Arabic" pitchFamily="18" charset="-78"/>
                <a:cs typeface="Simplified Arabic" pitchFamily="18" charset="-78"/>
              </a:rPr>
              <a:t>اهم علماء هذه المدرسة: ماسلوا، روجرز. </a:t>
            </a:r>
          </a:p>
          <a:p>
            <a:pPr algn="r" rtl="1">
              <a:buFont typeface="Wingdings" pitchFamily="2" charset="2"/>
              <a:buChar char="§"/>
            </a:pPr>
            <a:r>
              <a:rPr lang="ar-SA" dirty="0" smtClean="0">
                <a:latin typeface="Simplified Arabic" pitchFamily="18" charset="-78"/>
                <a:cs typeface="Simplified Arabic" pitchFamily="18" charset="-78"/>
              </a:rPr>
              <a:t>هي نظرية التمركز حول الفرد نفسه. </a:t>
            </a:r>
          </a:p>
          <a:p>
            <a:pPr algn="r" rtl="1">
              <a:buFont typeface="Wingdings" pitchFamily="2" charset="2"/>
              <a:buChar char="§"/>
            </a:pPr>
            <a:r>
              <a:rPr lang="ar-SA" dirty="0" smtClean="0">
                <a:latin typeface="Simplified Arabic" pitchFamily="18" charset="-78"/>
                <a:cs typeface="Simplified Arabic" pitchFamily="18" charset="-78"/>
              </a:rPr>
              <a:t>تسمح للعميل أن يصل إلى الحلول التي يراها مناسبة مع أقصى درجة من الحرية وعكس المشاعر مما يطور روح المبادرة وتحمل المسؤولية. </a:t>
            </a:r>
          </a:p>
          <a:p>
            <a:pPr algn="r" rtl="1">
              <a:buFont typeface="Wingdings" pitchFamily="2" charset="2"/>
              <a:buChar char="§"/>
            </a:pPr>
            <a:r>
              <a:rPr lang="ar-SA" dirty="0" smtClean="0">
                <a:latin typeface="Simplified Arabic" pitchFamily="18" charset="-78"/>
                <a:cs typeface="Simplified Arabic" pitchFamily="18" charset="-78"/>
              </a:rPr>
              <a:t>تتألف من إدراك الفرد لخصائصه وقدراته وعلاقة الذات مع البيئة والآخرين. </a:t>
            </a:r>
          </a:p>
          <a:p>
            <a:pPr algn="r" rtl="1">
              <a:buFont typeface="Wingdings" pitchFamily="2" charset="2"/>
              <a:buChar char="§"/>
            </a:pPr>
            <a:r>
              <a:rPr lang="ar-SA" dirty="0" smtClean="0">
                <a:latin typeface="Simplified Arabic" pitchFamily="18" charset="-78"/>
                <a:cs typeface="Simplified Arabic" pitchFamily="18" charset="-78"/>
              </a:rPr>
              <a:t>تركز على مكونات شخصية الفرد التي تساعده على التغلب على مشاكله بنفسه وأن الطبيعة البشرية خيرة. </a:t>
            </a:r>
          </a:p>
          <a:p>
            <a:pPr algn="r" rtl="1">
              <a:buFont typeface="Wingdings" pitchFamily="2" charset="2"/>
              <a:buChar char="§"/>
            </a:pPr>
            <a:r>
              <a:rPr lang="ar-SA" dirty="0" smtClean="0">
                <a:latin typeface="Simplified Arabic" pitchFamily="18" charset="-78"/>
                <a:cs typeface="Simplified Arabic" pitchFamily="18" charset="-78"/>
              </a:rPr>
              <a:t>تركز على تقدير الفرد لذاته. </a:t>
            </a:r>
          </a:p>
          <a:p>
            <a:pPr algn="r" rtl="1">
              <a:buFont typeface="Wingdings" pitchFamily="2" charset="2"/>
              <a:buChar char="§"/>
            </a:pPr>
            <a:r>
              <a:rPr lang="ar-SA" dirty="0" smtClean="0">
                <a:latin typeface="Simplified Arabic" pitchFamily="18" charset="-78"/>
                <a:cs typeface="Simplified Arabic" pitchFamily="18" charset="-78"/>
              </a:rPr>
              <a:t>أي إحباط يعوق ويهدد إشباع الحاجات الأساسية للفرد مما ينتج عنه تقييم سيء للذات ونقص إحترام الذات. </a:t>
            </a:r>
            <a:endParaRPr lang="en-US"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lstStyle/>
          <a:p>
            <a:pPr algn="r" rtl="1"/>
            <a:r>
              <a:rPr lang="ar-SA" dirty="0" smtClean="0"/>
              <a:t>ما هو علم النفس؟</a:t>
            </a:r>
          </a:p>
          <a:p>
            <a:pPr algn="r" rtl="1"/>
            <a:endParaRPr lang="ar-SA" dirty="0"/>
          </a:p>
          <a:p>
            <a:pPr marL="0" indent="0" algn="r" rtl="1">
              <a:buNone/>
            </a:pPr>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685" y="2743200"/>
            <a:ext cx="6073492" cy="2213373"/>
          </a:xfrm>
          <a:prstGeom prst="rect">
            <a:avLst/>
          </a:prstGeom>
        </p:spPr>
      </p:pic>
    </p:spTree>
    <p:extLst>
      <p:ext uri="{BB962C8B-B14F-4D97-AF65-F5344CB8AC3E}">
        <p14:creationId xmlns:p14="http://schemas.microsoft.com/office/powerpoint/2010/main" val="2715982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457200"/>
            <a:ext cx="7924800" cy="6477000"/>
          </a:xfrm>
        </p:spPr>
      </p:pic>
    </p:spTree>
    <p:extLst>
      <p:ext uri="{BB962C8B-B14F-4D97-AF65-F5344CB8AC3E}">
        <p14:creationId xmlns:p14="http://schemas.microsoft.com/office/powerpoint/2010/main" val="336649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762000"/>
          </a:xfrm>
        </p:spPr>
        <p:txBody>
          <a:bodyPr>
            <a:normAutofit/>
          </a:bodyPr>
          <a:lstStyle/>
          <a:p>
            <a:pPr algn="ctr"/>
            <a:r>
              <a:rPr lang="ar-SA" sz="3600" dirty="0" smtClean="0"/>
              <a:t>8) </a:t>
            </a:r>
            <a:r>
              <a:rPr lang="ar-SA" sz="3600" dirty="0" smtClean="0"/>
              <a:t>المدرسة الوجودية </a:t>
            </a:r>
            <a:endParaRPr lang="en-US" sz="3600" dirty="0"/>
          </a:p>
        </p:txBody>
      </p:sp>
      <p:sp>
        <p:nvSpPr>
          <p:cNvPr id="3" name="Content Placeholder 2"/>
          <p:cNvSpPr>
            <a:spLocks noGrp="1"/>
          </p:cNvSpPr>
          <p:nvPr>
            <p:ph idx="1"/>
          </p:nvPr>
        </p:nvSpPr>
        <p:spPr>
          <a:xfrm>
            <a:off x="152400" y="1447800"/>
            <a:ext cx="7848600" cy="5151120"/>
          </a:xfrm>
        </p:spPr>
        <p:txBody>
          <a:bodyPr>
            <a:normAutofit/>
          </a:bodyPr>
          <a:lstStyle/>
          <a:p>
            <a:pPr algn="r" rtl="1">
              <a:buFont typeface="Wingdings" pitchFamily="2" charset="2"/>
              <a:buChar char="§"/>
            </a:pPr>
            <a:r>
              <a:rPr lang="ar-SA" dirty="0" smtClean="0">
                <a:latin typeface="Simplified Arabic" pitchFamily="18" charset="-78"/>
                <a:cs typeface="Simplified Arabic" pitchFamily="18" charset="-78"/>
              </a:rPr>
              <a:t>أهم ممثليها: جان سارتر. </a:t>
            </a:r>
            <a:endParaRPr lang="en-US"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يرى أصحاب هذه المدرسة أن الطبيعة البشرية طبيعة ثرية وغنية وتحكمها الخبرة الخاصة للفرد.</a:t>
            </a:r>
          </a:p>
          <a:p>
            <a:pPr algn="r" rtl="1">
              <a:buFont typeface="Wingdings" pitchFamily="2" charset="2"/>
              <a:buChar char="§"/>
            </a:pPr>
            <a:r>
              <a:rPr lang="ar-SA" dirty="0" smtClean="0">
                <a:latin typeface="Simplified Arabic" pitchFamily="18" charset="-78"/>
                <a:cs typeface="Simplified Arabic" pitchFamily="18" charset="-78"/>
              </a:rPr>
              <a:t>وأن السلوك الإنساني يجب أن يدرس بالتركيز على عالم القيم والأفكار.</a:t>
            </a:r>
            <a:endParaRPr lang="en-US"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وشخصية الفرد تتكون من خلال جهده الذاتي وحريته لتشكيل ذاته الداخلية إلى أن يجد لها معنى في الحياة وأسلوبا يحقق به ذاته. </a:t>
            </a:r>
          </a:p>
          <a:p>
            <a:pPr algn="r" rtl="1">
              <a:buFont typeface="Wingdings" pitchFamily="2" charset="2"/>
              <a:buChar char="§"/>
            </a:pPr>
            <a:r>
              <a:rPr lang="ar-SA" dirty="0" smtClean="0">
                <a:latin typeface="Simplified Arabic" pitchFamily="18" charset="-78"/>
                <a:cs typeface="Simplified Arabic" pitchFamily="18" charset="-78"/>
              </a:rPr>
              <a:t>كما وتركز على أن يكون الفرد واعياً بمسؤوليته. وبأن الإنسان مسؤول أولاً أمام نفسه وأمام ضميره وأمام ربه. </a:t>
            </a:r>
          </a:p>
          <a:p>
            <a:pPr algn="r" rtl="1">
              <a:buFont typeface="Wingdings" pitchFamily="2" charset="2"/>
              <a:buChar char="§"/>
            </a:pPr>
            <a:r>
              <a:rPr lang="ar-SA" dirty="0" smtClean="0">
                <a:latin typeface="Simplified Arabic" pitchFamily="18" charset="-78"/>
                <a:cs typeface="Simplified Arabic" pitchFamily="18" charset="-78"/>
              </a:rPr>
              <a:t>تركز على الحرية وبأن الإنسان حر ليقرر ماذا سيكون؟ وماذا سيكون عليه وجوده؟</a:t>
            </a:r>
          </a:p>
          <a:p>
            <a:pPr algn="r" rtl="1">
              <a:buFont typeface="Wingdings" pitchFamily="2" charset="2"/>
              <a:buChar char="§"/>
            </a:pPr>
            <a:r>
              <a:rPr lang="ar-SA" dirty="0" smtClean="0">
                <a:latin typeface="Simplified Arabic" pitchFamily="18" charset="-78"/>
                <a:cs typeface="Simplified Arabic" pitchFamily="18" charset="-78"/>
              </a:rPr>
              <a:t>الإنسان يدافع عن نفسه من خلال نشاطاته وأعماله. </a:t>
            </a:r>
            <a:endParaRPr lang="en-US" dirty="0">
              <a:latin typeface="Simplified Arabic" pitchFamily="18" charset="-78"/>
              <a:cs typeface="Simplified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9) </a:t>
            </a:r>
            <a:r>
              <a:rPr lang="ar-SA" dirty="0" smtClean="0"/>
              <a:t>الوظيفية </a:t>
            </a:r>
            <a:endParaRPr lang="en-US" dirty="0"/>
          </a:p>
        </p:txBody>
      </p:sp>
      <p:sp>
        <p:nvSpPr>
          <p:cNvPr id="3" name="Content Placeholder 2"/>
          <p:cNvSpPr>
            <a:spLocks noGrp="1"/>
          </p:cNvSpPr>
          <p:nvPr>
            <p:ph idx="1"/>
          </p:nvPr>
        </p:nvSpPr>
        <p:spPr/>
        <p:txBody>
          <a:bodyPr/>
          <a:lstStyle/>
          <a:p>
            <a:pPr algn="r" rtl="1"/>
            <a:r>
              <a:rPr lang="ar-SA" dirty="0" smtClean="0"/>
              <a:t>وليم جيمس، ركزت المدرسة الوظيفية على وظائف العقل والسلوك في التكيف مع البيئة الخارجية والعقل يتسم بالمرونة و التغير المستمر للمعلومات المتدفقة من العالم الخارجي( مبنى الشعور)</a:t>
            </a:r>
            <a:endParaRPr lang="en-US" dirty="0"/>
          </a:p>
        </p:txBody>
      </p:sp>
    </p:spTree>
    <p:extLst>
      <p:ext uri="{BB962C8B-B14F-4D97-AF65-F5344CB8AC3E}">
        <p14:creationId xmlns:p14="http://schemas.microsoft.com/office/powerpoint/2010/main" val="2557387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8077200" cy="6905798"/>
        </p:xfrm>
        <a:graphic>
          <a:graphicData uri="http://schemas.openxmlformats.org/drawingml/2006/table">
            <a:tbl>
              <a:tblPr firstRow="1" bandRow="1">
                <a:tableStyleId>{5C22544A-7EE6-4342-B048-85BDC9FD1C3A}</a:tableStyleId>
              </a:tblPr>
              <a:tblGrid>
                <a:gridCol w="64770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tblGrid>
              <a:tr h="623306">
                <a:tc>
                  <a:txBody>
                    <a:bodyPr/>
                    <a:lstStyle/>
                    <a:p>
                      <a:pPr algn="ctr"/>
                      <a:r>
                        <a:rPr lang="ar-SA" sz="2400" dirty="0" smtClean="0"/>
                        <a:t>فاعلية الإنسان</a:t>
                      </a:r>
                      <a:endParaRPr lang="en-US" sz="2400" dirty="0"/>
                    </a:p>
                  </a:txBody>
                  <a:tcPr/>
                </a:tc>
                <a:tc>
                  <a:txBody>
                    <a:bodyPr/>
                    <a:lstStyle/>
                    <a:p>
                      <a:pPr algn="ctr"/>
                      <a:r>
                        <a:rPr lang="ar-SA" sz="2400" dirty="0" smtClean="0"/>
                        <a:t>المدرسة </a:t>
                      </a:r>
                      <a:endParaRPr lang="en-US" sz="2400" dirty="0"/>
                    </a:p>
                  </a:txBody>
                  <a:tcPr/>
                </a:tc>
                <a:extLst>
                  <a:ext uri="{0D108BD9-81ED-4DB2-BD59-A6C34878D82A}">
                    <a16:rowId xmlns:a16="http://schemas.microsoft.com/office/drawing/2014/main" val="10000"/>
                  </a:ext>
                </a:extLst>
              </a:tr>
              <a:tr h="1090785">
                <a:tc>
                  <a:txBody>
                    <a:bodyPr/>
                    <a:lstStyle/>
                    <a:p>
                      <a:pPr algn="r"/>
                      <a:r>
                        <a:rPr lang="ar-SA" sz="2400" dirty="0" smtClean="0">
                          <a:latin typeface="Simplified Arabic" pitchFamily="18" charset="-78"/>
                          <a:cs typeface="Simplified Arabic" pitchFamily="18" charset="-78"/>
                        </a:rPr>
                        <a:t>تنظر إلى الإنسان على انه سالب أمام الحتمية البايولوجية المتمثلة في الجنس والعدوان. </a:t>
                      </a:r>
                      <a:endParaRPr lang="en-US" sz="2400" dirty="0">
                        <a:latin typeface="Simplified Arabic" pitchFamily="18" charset="-78"/>
                        <a:cs typeface="Simplified Arabic" pitchFamily="18" charset="-78"/>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2800" b="1" dirty="0" smtClean="0">
                          <a:latin typeface="Simplified Arabic" pitchFamily="18" charset="-78"/>
                          <a:cs typeface="Simplified Arabic" pitchFamily="18" charset="-78"/>
                        </a:rPr>
                        <a:t>التحليلية </a:t>
                      </a:r>
                      <a:endParaRPr lang="en-US" sz="2800" b="1" dirty="0" smtClean="0">
                        <a:latin typeface="Simplified Arabic" pitchFamily="18" charset="-78"/>
                        <a:cs typeface="Simplified Arabic" pitchFamily="18" charset="-78"/>
                      </a:endParaRPr>
                    </a:p>
                    <a:p>
                      <a:pPr algn="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1"/>
                  </a:ext>
                </a:extLst>
              </a:tr>
              <a:tr h="2493223">
                <a:tc>
                  <a:txBody>
                    <a:bodyPr/>
                    <a:lstStyle/>
                    <a:p>
                      <a:pPr algn="r"/>
                      <a:r>
                        <a:rPr lang="ar-SA" sz="2400" dirty="0" smtClean="0">
                          <a:latin typeface="Simplified Arabic" pitchFamily="18" charset="-78"/>
                          <a:cs typeface="Simplified Arabic" pitchFamily="18" charset="-78"/>
                        </a:rPr>
                        <a:t>ترى أهمية العوامل البيئية بالإضافة إلى أهمية العوامل الشخصية   (العمليات العقلية والانفعالية) والناتج السلوكي. الشخصية نتيجة للتفاعل المتبادل بين المثيرات البيئية والعوامل الشخصية والناتج السلوكي. إذا هناك عوامل مؤثرة في شخصية الإنسان خارجية وداخلية إلا أن الإنسان فاعل إلى درجة ما لتحقيق تكيفه. </a:t>
                      </a:r>
                      <a:endParaRPr lang="en-US" sz="2400" dirty="0">
                        <a:latin typeface="Simplified Arabic" pitchFamily="18" charset="-78"/>
                        <a:cs typeface="Simplified Arabic" pitchFamily="18" charset="-78"/>
                      </a:endParaRPr>
                    </a:p>
                  </a:txBody>
                  <a:tcPr/>
                </a:tc>
                <a:tc>
                  <a:txBody>
                    <a:bodyPr/>
                    <a:lstStyle/>
                    <a:p>
                      <a:pPr algn="r"/>
                      <a:r>
                        <a:rPr lang="ar-SA" sz="2800" b="1" dirty="0" smtClean="0">
                          <a:latin typeface="Simplified Arabic" pitchFamily="18" charset="-78"/>
                          <a:cs typeface="Simplified Arabic" pitchFamily="18" charset="-78"/>
                        </a:rPr>
                        <a:t>السلوكية</a:t>
                      </a:r>
                      <a:r>
                        <a:rPr lang="ar-SA" sz="2800" b="1" baseline="0" dirty="0" smtClean="0">
                          <a:latin typeface="Simplified Arabic" pitchFamily="18" charset="-78"/>
                          <a:cs typeface="Simplified Arabic" pitchFamily="18" charset="-78"/>
                        </a:rPr>
                        <a:t> </a:t>
                      </a: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2"/>
                  </a:ext>
                </a:extLst>
              </a:tr>
              <a:tr h="1090785">
                <a:tc>
                  <a:txBody>
                    <a:bodyPr/>
                    <a:lstStyle/>
                    <a:p>
                      <a:pPr algn="r"/>
                      <a:r>
                        <a:rPr lang="ar-SA" sz="2400" dirty="0" smtClean="0">
                          <a:latin typeface="Simplified Arabic" pitchFamily="18" charset="-78"/>
                          <a:cs typeface="Simplified Arabic" pitchFamily="18" charset="-78"/>
                        </a:rPr>
                        <a:t>الإنسان فاعل تماما أمام العوامل الداخلية أو الخارجية ويسعى دوما لتحقيق أهدافه وذاته. </a:t>
                      </a:r>
                      <a:endParaRPr lang="en-US" sz="2400" dirty="0">
                        <a:latin typeface="Simplified Arabic" pitchFamily="18" charset="-78"/>
                        <a:cs typeface="Simplified Arabic" pitchFamily="18" charset="-78"/>
                      </a:endParaRPr>
                    </a:p>
                  </a:txBody>
                  <a:tcPr/>
                </a:tc>
                <a:tc>
                  <a:txBody>
                    <a:bodyPr/>
                    <a:lstStyle/>
                    <a:p>
                      <a:pPr algn="r"/>
                      <a:r>
                        <a:rPr lang="ar-SA" sz="2800" b="1" dirty="0" smtClean="0">
                          <a:latin typeface="Simplified Arabic" pitchFamily="18" charset="-78"/>
                          <a:cs typeface="Simplified Arabic" pitchFamily="18" charset="-78"/>
                        </a:rPr>
                        <a:t>الإنسانية </a:t>
                      </a: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3"/>
                  </a:ext>
                </a:extLst>
              </a:tr>
              <a:tr h="1607699">
                <a:tc>
                  <a:txBody>
                    <a:bodyPr/>
                    <a:lstStyle/>
                    <a:p>
                      <a:pPr algn="r"/>
                      <a:r>
                        <a:rPr lang="ar-SA" sz="2400" dirty="0" smtClean="0">
                          <a:latin typeface="Simplified Arabic" pitchFamily="18" charset="-78"/>
                          <a:cs typeface="Simplified Arabic" pitchFamily="18" charset="-78"/>
                        </a:rPr>
                        <a:t>ركز رواد الاتجاه المعرفي على دراسة النشاط أو العمليات العقلية. بالرغم من تأكيدهم اثر العوامل البايولوجية والبيئية في نمو هذه العمليات ، فان العمليات العقلية تفعل نشاط الفرد في محاولاته للتكيف مع بيئته. </a:t>
                      </a:r>
                      <a:endParaRPr lang="en-US" sz="2400" dirty="0">
                        <a:latin typeface="Simplified Arabic" pitchFamily="18" charset="-78"/>
                        <a:cs typeface="Simplified Arabic" pitchFamily="18" charset="-78"/>
                      </a:endParaRPr>
                    </a:p>
                  </a:txBody>
                  <a:tcPr/>
                </a:tc>
                <a:tc>
                  <a:txBody>
                    <a:bodyPr/>
                    <a:lstStyle/>
                    <a:p>
                      <a:pPr algn="r"/>
                      <a:r>
                        <a:rPr lang="ar-SA" sz="2800" b="1" dirty="0" smtClean="0">
                          <a:latin typeface="Simplified Arabic" pitchFamily="18" charset="-78"/>
                          <a:cs typeface="Simplified Arabic" pitchFamily="18" charset="-78"/>
                        </a:rPr>
                        <a:t>المعرفية </a:t>
                      </a: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SA" dirty="0" smtClean="0"/>
              <a:t>مصطلح </a:t>
            </a:r>
            <a:r>
              <a:rPr lang="ar-SA" dirty="0" smtClean="0"/>
              <a:t>علم النفس مشتق من كلمة يونانية تعني" دراسة او معرفة العقل والروح"</a:t>
            </a:r>
          </a:p>
          <a:p>
            <a:pPr algn="r" rtl="1"/>
            <a:r>
              <a:rPr lang="ar-SA" dirty="0" smtClean="0"/>
              <a:t>يشير مفهومنا للسلوك، أنه كل ما يصدر عن الفرد من استجابات للمنبهات أو التغيرات التي تؤثر على الفرد سواء من بيئته الداخلية(البيولوجية أو النفسية)، أو بيئته الخارجية(المادية أو الاجتماعية).</a:t>
            </a:r>
            <a:endParaRPr lang="en-US" dirty="0"/>
          </a:p>
        </p:txBody>
      </p:sp>
    </p:spTree>
    <p:extLst>
      <p:ext uri="{BB962C8B-B14F-4D97-AF65-F5344CB8AC3E}">
        <p14:creationId xmlns:p14="http://schemas.microsoft.com/office/powerpoint/2010/main" val="1853565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SA" dirty="0" smtClean="0"/>
              <a:t>حين نصف علم النفس بأنه علم فإنه لا بد من استخدام الطريقة العلمية من أجل الوصول الى فهم السلوك والعمليات العقلية ثم ملاحظته ووصفه والتنبؤ فيه.</a:t>
            </a:r>
          </a:p>
          <a:p>
            <a:pPr algn="r" rtl="1"/>
            <a:r>
              <a:rPr lang="ar-SA" dirty="0" smtClean="0"/>
              <a:t>أهمية وجود ظواهر محددة للدراسة منها ظاهرة التعلم، ظاهرة الاضطراب النفسي، ظواهر مجتمعية كالعنف المجتمعي...</a:t>
            </a:r>
            <a:endParaRPr lang="en-US" dirty="0" smtClean="0"/>
          </a:p>
        </p:txBody>
      </p:sp>
    </p:spTree>
    <p:extLst>
      <p:ext uri="{BB962C8B-B14F-4D97-AF65-F5344CB8AC3E}">
        <p14:creationId xmlns:p14="http://schemas.microsoft.com/office/powerpoint/2010/main" val="1132791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أنواع السلوك </a:t>
            </a:r>
            <a:endParaRPr lang="en-US" dirty="0"/>
          </a:p>
        </p:txBody>
      </p:sp>
      <p:sp>
        <p:nvSpPr>
          <p:cNvPr id="3" name="Content Placeholder 2"/>
          <p:cNvSpPr>
            <a:spLocks noGrp="1"/>
          </p:cNvSpPr>
          <p:nvPr>
            <p:ph idx="1"/>
          </p:nvPr>
        </p:nvSpPr>
        <p:spPr/>
        <p:txBody>
          <a:bodyPr/>
          <a:lstStyle/>
          <a:p>
            <a:pPr algn="r" rtl="1"/>
            <a:r>
              <a:rPr lang="ar-SA" dirty="0" smtClean="0"/>
              <a:t>السلوك الظاهري، والذي يمكن ملاحظته بصورة مباشرة مثل اللعب، الكتابة،...</a:t>
            </a:r>
          </a:p>
          <a:p>
            <a:pPr algn="r" rtl="1"/>
            <a:r>
              <a:rPr lang="ar-SA" dirty="0" smtClean="0"/>
              <a:t>السلوك الداخلي والذي لا يمكن ملاحظته مباشرة مثل الجوع، الخوف، القلق،....</a:t>
            </a:r>
          </a:p>
          <a:p>
            <a:pPr algn="r" rtl="1"/>
            <a:r>
              <a:rPr lang="ar-SA" dirty="0" smtClean="0"/>
              <a:t>السلوك الاجتماعي والذي يتخذ شكل التفاعلات الاجتماعية مثل التعاون والقيادة والعدوان ،...</a:t>
            </a:r>
            <a:endParaRPr lang="en-US" dirty="0"/>
          </a:p>
        </p:txBody>
      </p:sp>
    </p:spTree>
    <p:extLst>
      <p:ext uri="{BB962C8B-B14F-4D97-AF65-F5344CB8AC3E}">
        <p14:creationId xmlns:p14="http://schemas.microsoft.com/office/powerpoint/2010/main" val="2855511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الفئة المستهدفة في علم النفس</a:t>
            </a:r>
            <a:endParaRPr lang="en-US" dirty="0"/>
          </a:p>
        </p:txBody>
      </p:sp>
      <p:sp>
        <p:nvSpPr>
          <p:cNvPr id="3" name="Content Placeholder 2"/>
          <p:cNvSpPr>
            <a:spLocks noGrp="1"/>
          </p:cNvSpPr>
          <p:nvPr>
            <p:ph idx="1"/>
          </p:nvPr>
        </p:nvSpPr>
        <p:spPr/>
        <p:txBody>
          <a:bodyPr/>
          <a:lstStyle/>
          <a:p>
            <a:pPr algn="r" rtl="1"/>
            <a:r>
              <a:rPr lang="ar-SA" dirty="0" smtClean="0"/>
              <a:t>الانسان أم الحيوان وهل هناك أولوية ؟</a:t>
            </a:r>
            <a:endParaRPr lang="en-US" dirty="0"/>
          </a:p>
        </p:txBody>
      </p:sp>
    </p:spTree>
    <p:extLst>
      <p:ext uri="{BB962C8B-B14F-4D97-AF65-F5344CB8AC3E}">
        <p14:creationId xmlns:p14="http://schemas.microsoft.com/office/powerpoint/2010/main" val="1001877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651760"/>
          </a:xfrm>
        </p:spPr>
        <p:txBody>
          <a:bodyPr>
            <a:normAutofit/>
          </a:bodyPr>
          <a:lstStyle/>
          <a:p>
            <a:pPr algn="r" rtl="1"/>
            <a:r>
              <a:rPr lang="ar-SA" dirty="0"/>
              <a:t>مدارس علم النفس </a:t>
            </a:r>
            <a:r>
              <a:rPr lang="en-US" dirty="0"/>
              <a:t/>
            </a:r>
            <a:br>
              <a:rPr lang="en-US" dirty="0"/>
            </a:br>
            <a:endParaRPr lang="en-US" dirty="0"/>
          </a:p>
        </p:txBody>
      </p:sp>
      <p:sp>
        <p:nvSpPr>
          <p:cNvPr id="3" name="Content Placeholder 2"/>
          <p:cNvSpPr>
            <a:spLocks noGrp="1"/>
          </p:cNvSpPr>
          <p:nvPr>
            <p:ph idx="1"/>
          </p:nvPr>
        </p:nvSpPr>
        <p:spPr/>
        <p:txBody>
          <a:bodyPr/>
          <a:lstStyle/>
          <a:p>
            <a:pPr marL="0" indent="0" algn="ctr">
              <a:buNone/>
            </a:pPr>
            <a:endParaRPr lang="en-US" dirty="0"/>
          </a:p>
        </p:txBody>
      </p:sp>
    </p:spTree>
    <p:extLst>
      <p:ext uri="{BB962C8B-B14F-4D97-AF65-F5344CB8AC3E}">
        <p14:creationId xmlns:p14="http://schemas.microsoft.com/office/powerpoint/2010/main" val="4149147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ctr"/>
            <a:r>
              <a:rPr lang="ar-SA" sz="3600" b="1" dirty="0" smtClean="0">
                <a:latin typeface="Simplified Arabic" pitchFamily="18" charset="-78"/>
                <a:cs typeface="Simplified Arabic" pitchFamily="18" charset="-78"/>
              </a:rPr>
              <a:t>1) المدرسة البنائية </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228600" y="1371600"/>
            <a:ext cx="7696200" cy="5257800"/>
          </a:xfrm>
        </p:spPr>
        <p:txBody>
          <a:bodyPr>
            <a:normAutofit/>
          </a:bodyPr>
          <a:lstStyle/>
          <a:p>
            <a:pPr algn="r" rtl="1">
              <a:buFont typeface="Wingdings" pitchFamily="2" charset="2"/>
              <a:buChar char="§"/>
            </a:pPr>
            <a:r>
              <a:rPr lang="ar-SA" dirty="0">
                <a:latin typeface="Simplified Arabic" pitchFamily="18" charset="-78"/>
                <a:cs typeface="Simplified Arabic" pitchFamily="18" charset="-78"/>
              </a:rPr>
              <a:t>سمي الاتجاه الذي أسسه </a:t>
            </a:r>
            <a:r>
              <a:rPr lang="ar-SA" dirty="0" smtClean="0">
                <a:latin typeface="Simplified Arabic" pitchFamily="18" charset="-78"/>
                <a:cs typeface="Simplified Arabic" pitchFamily="18" charset="-78"/>
              </a:rPr>
              <a:t>العالم الالماني فونت </a:t>
            </a:r>
            <a:r>
              <a:rPr lang="ar-SA" dirty="0">
                <a:latin typeface="Simplified Arabic" pitchFamily="18" charset="-78"/>
                <a:cs typeface="Simplified Arabic" pitchFamily="18" charset="-78"/>
              </a:rPr>
              <a:t>وطوره ووسع من نطاقه إدوارد </a:t>
            </a:r>
            <a:r>
              <a:rPr lang="ar-SA" dirty="0" smtClean="0">
                <a:latin typeface="Simplified Arabic" pitchFamily="18" charset="-78"/>
                <a:cs typeface="Simplified Arabic" pitchFamily="18" charset="-78"/>
              </a:rPr>
              <a:t>تتشنر (1867-1927) بالبنائية. </a:t>
            </a:r>
          </a:p>
          <a:p>
            <a:pPr algn="r" rtl="1">
              <a:buFont typeface="Wingdings" pitchFamily="2" charset="2"/>
              <a:buChar char="§"/>
            </a:pPr>
            <a:r>
              <a:rPr lang="ar-SA" dirty="0" smtClean="0">
                <a:latin typeface="Simplified Arabic" pitchFamily="18" charset="-78"/>
                <a:cs typeface="Simplified Arabic" pitchFamily="18" charset="-78"/>
              </a:rPr>
              <a:t>وعلم النفس في نظر أصحاب المدرسة البنائية هو دراسة</a:t>
            </a:r>
            <a:r>
              <a:rPr lang="ar-SA" dirty="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التقارير </a:t>
            </a:r>
            <a:r>
              <a:rPr lang="ar-SA" dirty="0">
                <a:latin typeface="Simplified Arabic" pitchFamily="18" charset="-78"/>
                <a:cs typeface="Simplified Arabic" pitchFamily="18" charset="-78"/>
              </a:rPr>
              <a:t>الإستبطانية للراشدين </a:t>
            </a:r>
            <a:r>
              <a:rPr lang="ar-SA" dirty="0" smtClean="0">
                <a:latin typeface="Simplified Arabic" pitchFamily="18" charset="-78"/>
                <a:cs typeface="Simplified Arabic" pitchFamily="18" charset="-78"/>
              </a:rPr>
              <a:t>العاديين.</a:t>
            </a:r>
          </a:p>
          <a:p>
            <a:pPr algn="r" rtl="1">
              <a:buFont typeface="Wingdings" pitchFamily="2" charset="2"/>
              <a:buChar char="§"/>
            </a:pPr>
            <a:r>
              <a:rPr lang="ar-SA" dirty="0" smtClean="0">
                <a:latin typeface="Simplified Arabic" pitchFamily="18" charset="-78"/>
                <a:cs typeface="Simplified Arabic" pitchFamily="18" charset="-78"/>
              </a:rPr>
              <a:t>حيث </a:t>
            </a:r>
            <a:r>
              <a:rPr lang="ar-SA" dirty="0">
                <a:latin typeface="Simplified Arabic" pitchFamily="18" charset="-78"/>
                <a:cs typeface="Simplified Arabic" pitchFamily="18" charset="-78"/>
              </a:rPr>
              <a:t>يقوم المفحوصون المدربون </a:t>
            </a:r>
            <a:r>
              <a:rPr lang="ar-SA" dirty="0" smtClean="0">
                <a:latin typeface="Simplified Arabic" pitchFamily="18" charset="-78"/>
                <a:cs typeface="Simplified Arabic" pitchFamily="18" charset="-78"/>
              </a:rPr>
              <a:t>بكتابة تقارير </a:t>
            </a:r>
            <a:r>
              <a:rPr lang="ar-SA" dirty="0">
                <a:latin typeface="Simplified Arabic" pitchFamily="18" charset="-78"/>
                <a:cs typeface="Simplified Arabic" pitchFamily="18" charset="-78"/>
              </a:rPr>
              <a:t>وصفية توضح كيفية رؤيتهم للمثيرات. </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ويفترض </a:t>
            </a:r>
            <a:r>
              <a:rPr lang="ar-SA" dirty="0">
                <a:latin typeface="Simplified Arabic" pitchFamily="18" charset="-78"/>
                <a:cs typeface="Simplified Arabic" pitchFamily="18" charset="-78"/>
              </a:rPr>
              <a:t>أن هذه التقارير تتيح </a:t>
            </a:r>
            <a:r>
              <a:rPr lang="ar-SA" dirty="0" smtClean="0">
                <a:latin typeface="Simplified Arabic" pitchFamily="18" charset="-78"/>
                <a:cs typeface="Simplified Arabic" pitchFamily="18" charset="-78"/>
              </a:rPr>
              <a:t>الفرصة للأخصائي </a:t>
            </a:r>
            <a:r>
              <a:rPr lang="ar-SA" dirty="0">
                <a:latin typeface="Simplified Arabic" pitchFamily="18" charset="-78"/>
                <a:cs typeface="Simplified Arabic" pitchFamily="18" charset="-78"/>
              </a:rPr>
              <a:t>النفسي لتفسير البناء العقلى وكيفية أدائه</a:t>
            </a:r>
            <a:r>
              <a:rPr lang="ar-SA" dirty="0" smtClean="0">
                <a:latin typeface="Simplified Arabic" pitchFamily="18" charset="-78"/>
                <a:cs typeface="Simplified Arabic" pitchFamily="18" charset="-78"/>
              </a:rPr>
              <a:t>.</a:t>
            </a:r>
          </a:p>
          <a:p>
            <a:pPr algn="r" rtl="1">
              <a:buFont typeface="Wingdings" pitchFamily="2" charset="2"/>
              <a:buChar char="§"/>
            </a:pPr>
            <a:r>
              <a:rPr lang="ar-SA" dirty="0" smtClean="0">
                <a:latin typeface="Simplified Arabic" pitchFamily="18" charset="-78"/>
                <a:cs typeface="Simplified Arabic" pitchFamily="18" charset="-78"/>
              </a:rPr>
              <a:t>الخبرات العقلية هي بناءات وبالتالي اكتشاف مكونات هذه الخبرات عن طريق تحليلها والطريقة المتبعة لذلك هي الاستبطان (الملاحظة الذاتية الداخلية للخ</a:t>
            </a:r>
            <a:r>
              <a:rPr lang="ar-SA" dirty="0">
                <a:latin typeface="Simplified Arabic" pitchFamily="18" charset="-78"/>
                <a:cs typeface="Simplified Arabic" pitchFamily="18" charset="-78"/>
              </a:rPr>
              <a:t>ب</a:t>
            </a:r>
            <a:r>
              <a:rPr lang="ar-SA" dirty="0" smtClean="0">
                <a:latin typeface="Simplified Arabic" pitchFamily="18" charset="-78"/>
                <a:cs typeface="Simplified Arabic" pitchFamily="18" charset="-78"/>
              </a:rPr>
              <a:t>رة الشعورية وتأمل الفرد في أفكاره ومشاعره ومتأملا في عملياته العقلية في حال تعرضه لموقف ما). </a:t>
            </a:r>
            <a:endParaRPr lang="en-US"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الخبرة الشعورية تتكون من:</a:t>
            </a:r>
            <a:endParaRPr lang="en-US" dirty="0"/>
          </a:p>
        </p:txBody>
      </p:sp>
      <p:sp>
        <p:nvSpPr>
          <p:cNvPr id="3" name="Content Placeholder 2"/>
          <p:cNvSpPr>
            <a:spLocks noGrp="1"/>
          </p:cNvSpPr>
          <p:nvPr>
            <p:ph idx="1"/>
          </p:nvPr>
        </p:nvSpPr>
        <p:spPr/>
        <p:txBody>
          <a:bodyPr/>
          <a:lstStyle/>
          <a:p>
            <a:pPr algn="r" rtl="1"/>
            <a:endParaRPr lang="ar-SA" dirty="0" smtClean="0"/>
          </a:p>
          <a:p>
            <a:pPr algn="r" rtl="1"/>
            <a:r>
              <a:rPr lang="ar-SA" dirty="0" smtClean="0"/>
              <a:t>الاحساسات الجسمية( المناظر والاصوات)</a:t>
            </a:r>
          </a:p>
          <a:p>
            <a:pPr algn="r" rtl="1"/>
            <a:r>
              <a:rPr lang="ar-SA" dirty="0" smtClean="0"/>
              <a:t>الانفعالات والمشاعر( احساسات)</a:t>
            </a:r>
          </a:p>
          <a:p>
            <a:pPr algn="r" rtl="1"/>
            <a:r>
              <a:rPr lang="ar-SA" dirty="0" smtClean="0"/>
              <a:t>الصور( الذكريات والخبرات السابقة)</a:t>
            </a:r>
            <a:endParaRPr lang="en-US" dirty="0"/>
          </a:p>
        </p:txBody>
      </p:sp>
    </p:spTree>
    <p:extLst>
      <p:ext uri="{BB962C8B-B14F-4D97-AF65-F5344CB8AC3E}">
        <p14:creationId xmlns:p14="http://schemas.microsoft.com/office/powerpoint/2010/main" val="26480504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10196</TotalTime>
  <Words>1035</Words>
  <Application>Microsoft Office PowerPoint</Application>
  <PresentationFormat>On-screen Show (4:3)</PresentationFormat>
  <Paragraphs>102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Simplified Arabic</vt:lpstr>
      <vt:lpstr>Symbol</vt:lpstr>
      <vt:lpstr>Tahoma</vt:lpstr>
      <vt:lpstr>Trebuchet MS</vt:lpstr>
      <vt:lpstr>Wingdings</vt:lpstr>
      <vt:lpstr>Wingdings 2</vt:lpstr>
      <vt:lpstr>Opulent</vt:lpstr>
      <vt:lpstr>دائرة العلوم الاجتماعية والسلوكية Department of Social and Behavioral Science</vt:lpstr>
      <vt:lpstr>PowerPoint Presentation</vt:lpstr>
      <vt:lpstr>PowerPoint Presentation</vt:lpstr>
      <vt:lpstr>PowerPoint Presentation</vt:lpstr>
      <vt:lpstr>أنواع السلوك </vt:lpstr>
      <vt:lpstr>الفئة المستهدفة في علم النفس</vt:lpstr>
      <vt:lpstr>مدارس علم النفس  </vt:lpstr>
      <vt:lpstr>1) المدرسة البنائية </vt:lpstr>
      <vt:lpstr>الخبرة الشعورية تتكون من:</vt:lpstr>
      <vt:lpstr>2) المدرسة السلوكية</vt:lpstr>
      <vt:lpstr>3) الجشطالت</vt:lpstr>
      <vt:lpstr>PowerPoint Presentation</vt:lpstr>
      <vt:lpstr>PowerPoint Presentation</vt:lpstr>
      <vt:lpstr>4) مدرسة التحليل النفسي</vt:lpstr>
      <vt:lpstr>PowerPoint Presentation</vt:lpstr>
      <vt:lpstr>مراحل نظرية فرويد:</vt:lpstr>
      <vt:lpstr>5) المدرسة المعرفية </vt:lpstr>
      <vt:lpstr>6) العلاج المعرفي السلوكي( ميكينبوم)  </vt:lpstr>
      <vt:lpstr>7) المدرسة الإنسانية</vt:lpstr>
      <vt:lpstr>PowerPoint Presentation</vt:lpstr>
      <vt:lpstr>8) المدرسة الوجودية </vt:lpstr>
      <vt:lpstr>9) الوظيفية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louy george fawadleh</dc:creator>
  <cp:lastModifiedBy>ABU-KTEISH, Razan</cp:lastModifiedBy>
  <cp:revision>55</cp:revision>
  <dcterms:created xsi:type="dcterms:W3CDTF">2016-02-24T19:05:26Z</dcterms:created>
  <dcterms:modified xsi:type="dcterms:W3CDTF">2021-09-26T14:39:13Z</dcterms:modified>
</cp:coreProperties>
</file>