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84" r:id="rId6"/>
    <p:sldId id="261" r:id="rId7"/>
    <p:sldId id="262" r:id="rId8"/>
    <p:sldId id="263" r:id="rId9"/>
    <p:sldId id="264" r:id="rId10"/>
    <p:sldId id="265" r:id="rId11"/>
    <p:sldId id="266" r:id="rId12"/>
    <p:sldId id="267" r:id="rId13"/>
    <p:sldId id="270" r:id="rId14"/>
    <p:sldId id="269" r:id="rId15"/>
    <p:sldId id="271" r:id="rId16"/>
    <p:sldId id="282" r:id="rId17"/>
    <p:sldId id="272" r:id="rId18"/>
    <p:sldId id="283" r:id="rId19"/>
    <p:sldId id="280" r:id="rId20"/>
    <p:sldId id="281" r:id="rId21"/>
    <p:sldId id="273" r:id="rId22"/>
    <p:sldId id="274" r:id="rId23"/>
    <p:sldId id="275" r:id="rId24"/>
    <p:sldId id="276" r:id="rId25"/>
    <p:sldId id="277"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8A562F4-2C97-47E0-8933-9109B43353E2}" type="datetimeFigureOut">
              <a:rPr lang="en-US" smtClean="0"/>
              <a:pPr/>
              <a:t>10/4/2021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1C048F4-BFFE-47D1-BE00-E442405514EA}"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A562F4-2C97-47E0-8933-9109B43353E2}" type="datetimeFigureOut">
              <a:rPr lang="en-US" smtClean="0"/>
              <a:pPr/>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C048F4-BFFE-47D1-BE00-E442405514E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1C048F4-BFFE-47D1-BE00-E442405514E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A562F4-2C97-47E0-8933-9109B43353E2}" type="datetimeFigureOut">
              <a:rPr lang="en-US" smtClean="0"/>
              <a:pPr/>
              <a:t>10/4/2021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8A562F4-2C97-47E0-8933-9109B43353E2}" type="datetimeFigureOut">
              <a:rPr lang="en-US" smtClean="0"/>
              <a:pPr/>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1C048F4-BFFE-47D1-BE00-E442405514E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8A562F4-2C97-47E0-8933-9109B43353E2}" type="datetimeFigureOut">
              <a:rPr lang="en-US" smtClean="0"/>
              <a:pPr/>
              <a:t>10/4/2021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1C048F4-BFFE-47D1-BE00-E442405514EA}"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8A562F4-2C97-47E0-8933-9109B43353E2}" type="datetimeFigureOut">
              <a:rPr lang="en-US" smtClean="0"/>
              <a:pPr/>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C048F4-BFFE-47D1-BE00-E442405514E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A562F4-2C97-47E0-8933-9109B43353E2}" type="datetimeFigureOut">
              <a:rPr lang="en-US" smtClean="0"/>
              <a:pPr/>
              <a:t>10/4/2021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1C048F4-BFFE-47D1-BE00-E442405514EA}"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A562F4-2C97-47E0-8933-9109B43353E2}" type="datetimeFigureOut">
              <a:rPr lang="en-US" smtClean="0"/>
              <a:pPr/>
              <a:t>10/4/2021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1C048F4-BFFE-47D1-BE00-E442405514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8A562F4-2C97-47E0-8933-9109B43353E2}" type="datetimeFigureOut">
              <a:rPr lang="en-US" smtClean="0"/>
              <a:pPr/>
              <a:t>10/4/2021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1C048F4-BFFE-47D1-BE00-E442405514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1C048F4-BFFE-47D1-BE00-E442405514EA}"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8A562F4-2C97-47E0-8933-9109B43353E2}" type="datetimeFigureOut">
              <a:rPr lang="en-US" smtClean="0"/>
              <a:pPr/>
              <a:t>10/4/2021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1C048F4-BFFE-47D1-BE00-E442405514E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8A562F4-2C97-47E0-8933-9109B43353E2}" type="datetimeFigureOut">
              <a:rPr lang="en-US" smtClean="0"/>
              <a:pPr/>
              <a:t>10/4/2021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8A562F4-2C97-47E0-8933-9109B43353E2}" type="datetimeFigureOut">
              <a:rPr lang="en-US" smtClean="0"/>
              <a:pPr/>
              <a:t>10/4/2021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1C048F4-BFFE-47D1-BE00-E442405514E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b="1" dirty="0" smtClean="0">
                <a:solidFill>
                  <a:schemeClr val="tx1"/>
                </a:solidFill>
                <a:latin typeface="Simplified Arabic" pitchFamily="18" charset="-78"/>
                <a:cs typeface="Simplified Arabic" pitchFamily="18" charset="-78"/>
              </a:rPr>
              <a:t>مفهوم الصحة</a:t>
            </a:r>
            <a:endParaRPr lang="en-US"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228600" y="1600200"/>
            <a:ext cx="8458200" cy="5105400"/>
          </a:xfrm>
        </p:spPr>
        <p:txBody>
          <a:bodyPr>
            <a:normAutofit fontScale="92500" lnSpcReduction="20000"/>
          </a:bodyPr>
          <a:lstStyle/>
          <a:p>
            <a:pPr algn="r" rtl="1">
              <a:buFont typeface="Wingdings" pitchFamily="2" charset="2"/>
              <a:buChar char="§"/>
            </a:pPr>
            <a:r>
              <a:rPr lang="ar-SA" sz="2400" dirty="0" smtClean="0">
                <a:latin typeface="Simplified Arabic" pitchFamily="18" charset="-78"/>
                <a:cs typeface="Simplified Arabic" pitchFamily="18" charset="-78"/>
              </a:rPr>
              <a:t>في عام 1948 عرفت منظمة الصحة العالمية بأن الصحة هي تكامل الإحساس الجسدي والنفسي والإجتماعي، وليست فقط حالة من الخلو من المرض والعاهة. </a:t>
            </a:r>
          </a:p>
          <a:p>
            <a:pPr algn="r" rtl="1">
              <a:buNone/>
            </a:pP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إنها حالة من التوازن الواجب تحقيقها في كل لحظة من لحظات الحياة. </a:t>
            </a:r>
          </a:p>
          <a:p>
            <a:pPr algn="r" rtl="1">
              <a:buNone/>
            </a:pP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يتمتع الإنسان بالصحة عندما يتمكن من بناء علاقاته الإجتماعية بشكل فعال، ويتمكن من التوافق والإندماج مع أفراد مجتمعه، وعندما يستطيع تكييف حياته الخاصة مع الظروف المعقدة والمتنوعة للمحيط. </a:t>
            </a:r>
          </a:p>
          <a:p>
            <a:pPr algn="r" rtl="1">
              <a:buNone/>
            </a:pP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الصحة هي حالة من الإحساس الإيجابي، والصحة لا تتحقق إلا بصورة آلية دون سعي الإنسان نحو تحقيقها. </a:t>
            </a:r>
          </a:p>
          <a:p>
            <a:pPr algn="r" rtl="1">
              <a:buNone/>
            </a:pP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الصحة حالة من التوازن بين الموارد الفيزيولوجية والنفسية والإجتماعية وآليات الحماية والدفاع للعضوية من جهة وبين التأثيرات الكامنة المسببة للمرض للمحيط الفيزيائي والبيولوجي والإجتماعي من جهة أخرى. </a:t>
            </a:r>
            <a:endParaRPr lang="en-US" sz="2400" dirty="0">
              <a:latin typeface="Simplified Arabic" pitchFamily="18" charset="-78"/>
              <a:cs typeface="Simplified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sz="3600" b="1" dirty="0" smtClean="0">
                <a:solidFill>
                  <a:schemeClr val="tx1"/>
                </a:solidFill>
                <a:latin typeface="Simplified Arabic" pitchFamily="18" charset="-78"/>
                <a:cs typeface="Simplified Arabic" pitchFamily="18" charset="-78"/>
              </a:rPr>
              <a:t>تعريف السلوك الصحي</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457200" y="1905000"/>
            <a:ext cx="8229600" cy="4221163"/>
          </a:xfrm>
        </p:spPr>
        <p:txBody>
          <a:bodyPr/>
          <a:lstStyle/>
          <a:p>
            <a:pPr algn="r" rtl="1">
              <a:buFont typeface="Wingdings" pitchFamily="2" charset="2"/>
              <a:buChar char="§"/>
            </a:pPr>
            <a:r>
              <a:rPr lang="ar-SA" dirty="0" smtClean="0">
                <a:latin typeface="Simplified Arabic" pitchFamily="18" charset="-78"/>
                <a:cs typeface="Simplified Arabic" pitchFamily="18" charset="-78"/>
              </a:rPr>
              <a:t>هو التصرف المؤدي إلى تأثير إيجابي أو سلبي على صحة الفرد. </a:t>
            </a:r>
            <a:endParaRPr lang="en-US"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smtClean="0">
                <a:solidFill>
                  <a:schemeClr val="tx1"/>
                </a:solidFill>
                <a:latin typeface="Simplified Arabic" pitchFamily="18" charset="-78"/>
                <a:cs typeface="Simplified Arabic" pitchFamily="18" charset="-78"/>
              </a:rPr>
              <a:t>كيف يمكن قياس السلوك الصحي؟ </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4800" y="1600200"/>
            <a:ext cx="8382000" cy="5029200"/>
          </a:xfrm>
        </p:spPr>
        <p:txBody>
          <a:bodyPr>
            <a:normAutofit/>
          </a:bodyPr>
          <a:lstStyle/>
          <a:p>
            <a:pPr algn="r" rtl="1">
              <a:buNone/>
            </a:pPr>
            <a:r>
              <a:rPr lang="ar-SA" sz="2800" b="1" dirty="0" smtClean="0">
                <a:latin typeface="Simplified Arabic" pitchFamily="18" charset="-78"/>
                <a:cs typeface="Simplified Arabic" pitchFamily="18" charset="-78"/>
              </a:rPr>
              <a:t>النموذج البيولوجي النفسي الاجتماعي </a:t>
            </a:r>
            <a:r>
              <a:rPr lang="en-US" sz="2800" b="1" dirty="0" smtClean="0">
                <a:latin typeface="Simplified Arabic" pitchFamily="18" charset="-78"/>
                <a:cs typeface="Simplified Arabic" pitchFamily="18" charset="-78"/>
              </a:rPr>
              <a:t>Bio-psycho-social Model</a:t>
            </a:r>
            <a:r>
              <a:rPr lang="ar-SA" sz="2800" b="1" dirty="0" smtClean="0">
                <a:latin typeface="Simplified Arabic" pitchFamily="18" charset="-78"/>
                <a:cs typeface="Simplified Arabic" pitchFamily="18" charset="-78"/>
              </a:rPr>
              <a:t>:</a:t>
            </a:r>
          </a:p>
          <a:p>
            <a:pPr algn="r" rtl="1">
              <a:buNone/>
            </a:pPr>
            <a:endParaRPr lang="ar-SA" sz="2800" b="1" dirty="0">
              <a:latin typeface="Simplified Arabic" pitchFamily="18" charset="-78"/>
              <a:cs typeface="Simplified Arabic" pitchFamily="18" charset="-78"/>
            </a:endParaRPr>
          </a:p>
          <a:p>
            <a:pPr marL="514350" indent="-514350" algn="r" rtl="1">
              <a:buFont typeface="Wingdings" pitchFamily="2" charset="2"/>
              <a:buChar char="§"/>
            </a:pPr>
            <a:r>
              <a:rPr lang="ar-SA" sz="2800" dirty="0" smtClean="0">
                <a:latin typeface="Simplified Arabic" pitchFamily="18" charset="-78"/>
                <a:cs typeface="Simplified Arabic" pitchFamily="18" charset="-78"/>
              </a:rPr>
              <a:t>هذا النموذج مبني على أن الأفراد هي كائنات بيولوجية، وبالتالي يتأثر سلوكهم جزئياً بهذه الناحية البيولوجية. كما ويأخذ هذا النموذج التأثير المحتمل لكل من الأفكار والمشاعر والثقافة والبيئة في سلوك الأفراد. </a:t>
            </a:r>
          </a:p>
          <a:p>
            <a:pPr marL="514350" indent="-514350" algn="r" rtl="1">
              <a:buNone/>
            </a:pPr>
            <a:endParaRPr lang="ar-SA" sz="2800" dirty="0" smtClean="0">
              <a:latin typeface="Simplified Arabic" pitchFamily="18" charset="-78"/>
              <a:cs typeface="Simplified Arabic" pitchFamily="18" charset="-78"/>
            </a:endParaRPr>
          </a:p>
          <a:p>
            <a:pPr marL="514350" indent="-514350" algn="r" rtl="1">
              <a:buFont typeface="Wingdings" pitchFamily="2" charset="2"/>
              <a:buChar char="§"/>
            </a:pPr>
            <a:r>
              <a:rPr lang="ar-SA" sz="2800" dirty="0" smtClean="0">
                <a:latin typeface="Simplified Arabic" pitchFamily="18" charset="-78"/>
                <a:cs typeface="Simplified Arabic" pitchFamily="18" charset="-78"/>
              </a:rPr>
              <a:t>هو تفاعل العوامل البيولوجية والنفسية والإجتماعية معاً، وتعد هذه العملية التفاعلية هي المحدد لحدوث المرض وتطوره والشفاء منه. </a:t>
            </a:r>
            <a:endParaRPr lang="en-US" sz="2800" dirty="0">
              <a:latin typeface="Simplified Arabic" pitchFamily="18" charset="-78"/>
              <a:cs typeface="Simplified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smtClean="0">
                <a:solidFill>
                  <a:schemeClr val="tx1"/>
                </a:solidFill>
                <a:latin typeface="Simplified Arabic" pitchFamily="18" charset="-78"/>
                <a:cs typeface="Simplified Arabic" pitchFamily="18" charset="-78"/>
              </a:rPr>
              <a:t>ما هي العوامل المؤثرة في السلوك الصحي؟</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457200" y="1828800"/>
            <a:ext cx="8229600" cy="4297363"/>
          </a:xfrm>
        </p:spPr>
        <p:txBody>
          <a:bodyPr/>
          <a:lstStyle/>
          <a:p>
            <a:pPr marL="514350" indent="-514350" algn="r" rtl="1">
              <a:buAutoNum type="arabicParenR"/>
            </a:pPr>
            <a:r>
              <a:rPr lang="ar-SA" dirty="0" smtClean="0">
                <a:latin typeface="Simplified Arabic" pitchFamily="18" charset="-78"/>
                <a:cs typeface="Simplified Arabic" pitchFamily="18" charset="-78"/>
              </a:rPr>
              <a:t>السن. </a:t>
            </a:r>
          </a:p>
          <a:p>
            <a:pPr marL="514350" indent="-514350" algn="r" rtl="1">
              <a:buAutoNum type="arabicParenR"/>
            </a:pPr>
            <a:r>
              <a:rPr lang="ar-SA" dirty="0" smtClean="0">
                <a:latin typeface="Simplified Arabic" pitchFamily="18" charset="-78"/>
                <a:cs typeface="Simplified Arabic" pitchFamily="18" charset="-78"/>
              </a:rPr>
              <a:t>النوع الاإجتماعي. </a:t>
            </a:r>
          </a:p>
          <a:p>
            <a:pPr marL="514350" indent="-514350" algn="r" rtl="1">
              <a:buAutoNum type="arabicParenR"/>
            </a:pPr>
            <a:r>
              <a:rPr lang="ar-SA" dirty="0" smtClean="0">
                <a:latin typeface="Simplified Arabic" pitchFamily="18" charset="-78"/>
                <a:cs typeface="Simplified Arabic" pitchFamily="18" charset="-78"/>
              </a:rPr>
              <a:t>الوضع الاجتماعي والاقتصادي. </a:t>
            </a:r>
          </a:p>
          <a:p>
            <a:pPr marL="514350" indent="-514350" algn="r" rtl="1">
              <a:buAutoNum type="arabicParenR"/>
            </a:pPr>
            <a:r>
              <a:rPr lang="ar-SA" dirty="0" smtClean="0">
                <a:latin typeface="Simplified Arabic" pitchFamily="18" charset="-78"/>
                <a:cs typeface="Simplified Arabic" pitchFamily="18" charset="-78"/>
              </a:rPr>
              <a:t>نمط الشخصية. </a:t>
            </a:r>
          </a:p>
          <a:p>
            <a:pPr marL="514350" indent="-514350" algn="r" rtl="1">
              <a:buAutoNum type="arabicParenR"/>
            </a:pPr>
            <a:r>
              <a:rPr lang="ar-SA" dirty="0" smtClean="0">
                <a:latin typeface="Simplified Arabic" pitchFamily="18" charset="-78"/>
                <a:cs typeface="Simplified Arabic" pitchFamily="18" charset="-78"/>
              </a:rPr>
              <a:t>الصلابة. </a:t>
            </a:r>
          </a:p>
          <a:p>
            <a:pPr marL="514350" indent="-514350" algn="r" rtl="1">
              <a:buAutoNum type="arabicParenR"/>
            </a:pPr>
            <a:r>
              <a:rPr lang="ar-SA" dirty="0" smtClean="0">
                <a:latin typeface="Simplified Arabic" pitchFamily="18" charset="-78"/>
                <a:cs typeface="Simplified Arabic" pitchFamily="18" charset="-78"/>
              </a:rPr>
              <a:t>المعتقدات الصحية.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ar-SA" sz="3600" b="1" dirty="0" smtClean="0">
                <a:solidFill>
                  <a:schemeClr val="tx1"/>
                </a:solidFill>
                <a:latin typeface="Simplified Arabic" pitchFamily="18" charset="-78"/>
                <a:cs typeface="Simplified Arabic" pitchFamily="18" charset="-78"/>
              </a:rPr>
              <a:t>1) العمر </a:t>
            </a:r>
            <a:r>
              <a:rPr lang="en-US" sz="3600" b="1" dirty="0" smtClean="0">
                <a:solidFill>
                  <a:schemeClr val="tx1"/>
                </a:solidFill>
                <a:latin typeface="Simplified Arabic" pitchFamily="18" charset="-78"/>
                <a:cs typeface="Simplified Arabic" pitchFamily="18" charset="-78"/>
              </a:rPr>
              <a:t>Age</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4800" y="1600200"/>
            <a:ext cx="8382000" cy="4525963"/>
          </a:xfrm>
        </p:spPr>
        <p:txBody>
          <a:bodyPr/>
          <a:lstStyle/>
          <a:p>
            <a:pPr algn="r" rtl="1">
              <a:buFont typeface="Wingdings" pitchFamily="2" charset="2"/>
              <a:buChar char="§"/>
            </a:pPr>
            <a:r>
              <a:rPr lang="ar-SA" dirty="0" smtClean="0">
                <a:latin typeface="Simplified Arabic" pitchFamily="18" charset="-78"/>
                <a:cs typeface="Simplified Arabic" pitchFamily="18" charset="-78"/>
              </a:rPr>
              <a:t>تخضع أجسامنا لتغيرات جسمية كلما تقدم بنا السن. </a:t>
            </a:r>
          </a:p>
          <a:p>
            <a:pPr algn="r" rtl="1">
              <a:buFont typeface="Wingdings" pitchFamily="2" charset="2"/>
              <a:buChar char="§"/>
            </a:pPr>
            <a:r>
              <a:rPr lang="ar-SA" dirty="0" smtClean="0">
                <a:latin typeface="Simplified Arabic" pitchFamily="18" charset="-78"/>
                <a:cs typeface="Simplified Arabic" pitchFamily="18" charset="-78"/>
              </a:rPr>
              <a:t>مع زيادة السن تؤدي إلى زيادة الخبرة التي ينتج عنها تعديل في إتجاهاتنا ومعتقداتنا وآرائنا. </a:t>
            </a:r>
          </a:p>
          <a:p>
            <a:pPr algn="r" rtl="1">
              <a:buFont typeface="Wingdings" pitchFamily="2" charset="2"/>
              <a:buChar char="§"/>
            </a:pPr>
            <a:r>
              <a:rPr lang="ar-SA" dirty="0" smtClean="0">
                <a:latin typeface="Simplified Arabic" pitchFamily="18" charset="-78"/>
                <a:cs typeface="Simplified Arabic" pitchFamily="18" charset="-78"/>
              </a:rPr>
              <a:t>كبار السن هم الأكثر فقراً في كثير من الأحيان مما ينتج عنه تناولهم الأكل غير الصحي من أجل توفير المال. </a:t>
            </a:r>
          </a:p>
          <a:p>
            <a:pPr algn="r" rtl="1">
              <a:buFont typeface="Wingdings" pitchFamily="2" charset="2"/>
              <a:buChar char="§"/>
            </a:pPr>
            <a:r>
              <a:rPr lang="ar-SA" dirty="0" smtClean="0">
                <a:latin typeface="Simplified Arabic" pitchFamily="18" charset="-78"/>
                <a:cs typeface="Simplified Arabic" pitchFamily="18" charset="-78"/>
              </a:rPr>
              <a:t>المراهقون يكونون مستهدفين لعدم الفهم الكامل للمخاطر طويلة المدى على صحتهم </a:t>
            </a:r>
            <a:endParaRPr lang="en-US" dirty="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rtl="1"/>
            <a:r>
              <a:rPr lang="ar-SA" sz="3600" b="1" dirty="0" smtClean="0">
                <a:solidFill>
                  <a:schemeClr val="tx1"/>
                </a:solidFill>
                <a:latin typeface="Simplified Arabic" pitchFamily="18" charset="-78"/>
                <a:cs typeface="Simplified Arabic" pitchFamily="18" charset="-78"/>
              </a:rPr>
              <a:t>2) الجنس </a:t>
            </a:r>
            <a:r>
              <a:rPr lang="en-US" sz="3600" b="1" dirty="0" smtClean="0">
                <a:solidFill>
                  <a:schemeClr val="tx1"/>
                </a:solidFill>
                <a:latin typeface="Simplified Arabic" pitchFamily="18" charset="-78"/>
                <a:cs typeface="Simplified Arabic" pitchFamily="18" charset="-78"/>
              </a:rPr>
              <a:t>Gender</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457200" y="1676400"/>
            <a:ext cx="8229600" cy="4449763"/>
          </a:xfrm>
        </p:spPr>
        <p:txBody>
          <a:bodyPr/>
          <a:lstStyle/>
          <a:p>
            <a:pPr algn="r" rtl="1">
              <a:buFont typeface="Wingdings" pitchFamily="2" charset="2"/>
              <a:buChar char="§"/>
            </a:pPr>
            <a:r>
              <a:rPr lang="ar-SA" dirty="0" smtClean="0">
                <a:latin typeface="Simplified Arabic" pitchFamily="18" charset="-78"/>
                <a:cs typeface="Simplified Arabic" pitchFamily="18" charset="-78"/>
              </a:rPr>
              <a:t>الذكور أكثر ممارسة للسلوكيات وتمسكاً بالمعتقدات التي تتسم بالخطورة مقارنة بالإناث. </a:t>
            </a:r>
          </a:p>
          <a:p>
            <a:pPr algn="r" rtl="1">
              <a:buFont typeface="Wingdings" pitchFamily="2" charset="2"/>
              <a:buChar char="§"/>
            </a:pPr>
            <a:r>
              <a:rPr lang="ar-SA" dirty="0" smtClean="0">
                <a:latin typeface="Simplified Arabic" pitchFamily="18" charset="-78"/>
                <a:cs typeface="Simplified Arabic" pitchFamily="18" charset="-78"/>
              </a:rPr>
              <a:t>الذكور أكثر تخريباً أوطيشاً صحياً من الأناث. </a:t>
            </a:r>
          </a:p>
          <a:p>
            <a:pPr algn="r" rtl="1">
              <a:buFont typeface="Wingdings" pitchFamily="2" charset="2"/>
              <a:buChar char="§"/>
            </a:pPr>
            <a:r>
              <a:rPr lang="ar-SA" dirty="0" smtClean="0">
                <a:latin typeface="Simplified Arabic" pitchFamily="18" charset="-78"/>
                <a:cs typeface="Simplified Arabic" pitchFamily="18" charset="-78"/>
              </a:rPr>
              <a:t>الإناث أكثر زيارة للطبيب العام بمرتين مقارنة مع الذكور. </a:t>
            </a:r>
          </a:p>
          <a:p>
            <a:pPr algn="r" rtl="1">
              <a:buFont typeface="Wingdings" pitchFamily="2" charset="2"/>
              <a:buChar char="§"/>
            </a:pPr>
            <a:r>
              <a:rPr lang="ar-SA" dirty="0" smtClean="0">
                <a:latin typeface="Simplified Arabic" pitchFamily="18" charset="-78"/>
                <a:cs typeface="Simplified Arabic" pitchFamily="18" charset="-78"/>
              </a:rPr>
              <a:t>الاناث تذكر أعراضاً جسمية أكثر لطبيبهن العام مقارنة بالذكور</a:t>
            </a:r>
            <a:r>
              <a:rPr lang="ar-SA" dirty="0" smtClean="0"/>
              <a:t>. </a:t>
            </a:r>
          </a:p>
          <a:p>
            <a:pPr algn="r" rtl="1">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ar-SA" sz="3600" b="1" dirty="0" smtClean="0">
                <a:solidFill>
                  <a:schemeClr val="tx1"/>
                </a:solidFill>
                <a:latin typeface="Simplified Arabic" pitchFamily="18" charset="-78"/>
                <a:cs typeface="Simplified Arabic" pitchFamily="18" charset="-78"/>
              </a:rPr>
              <a:t>3) الوضع الإقتصادي والإجتماعي</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81000" y="1828800"/>
            <a:ext cx="8305800" cy="4297363"/>
          </a:xfrm>
        </p:spPr>
        <p:txBody>
          <a:bodyPr/>
          <a:lstStyle/>
          <a:p>
            <a:pPr algn="r" rtl="1">
              <a:buFont typeface="Wingdings" pitchFamily="2" charset="2"/>
              <a:buChar char="§"/>
            </a:pPr>
            <a:r>
              <a:rPr lang="ar-SA" dirty="0" smtClean="0">
                <a:latin typeface="Simplified Arabic" pitchFamily="18" charset="-78"/>
                <a:cs typeface="Simplified Arabic" pitchFamily="18" charset="-78"/>
              </a:rPr>
              <a:t>أفراد الطبقات الاجتماعية الدنيا أكثر عرضة للوفاة من الأفراد ذوي المكانة المهنية المرتفعة. </a:t>
            </a:r>
          </a:p>
          <a:p>
            <a:pPr algn="r" rtl="1">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3200" b="1" dirty="0" smtClean="0">
                <a:solidFill>
                  <a:schemeClr val="tx1"/>
                </a:solidFill>
                <a:latin typeface="Simplified Arabic" pitchFamily="18" charset="-78"/>
                <a:cs typeface="Simplified Arabic" pitchFamily="18" charset="-78"/>
              </a:rPr>
              <a:t>4) نمط الشخصية</a:t>
            </a:r>
            <a:endParaRPr lang="en-US" dirty="0"/>
          </a:p>
        </p:txBody>
      </p:sp>
      <p:sp>
        <p:nvSpPr>
          <p:cNvPr id="3" name="Content Placeholder 2"/>
          <p:cNvSpPr>
            <a:spLocks noGrp="1"/>
          </p:cNvSpPr>
          <p:nvPr>
            <p:ph sz="quarter" idx="1"/>
          </p:nvPr>
        </p:nvSpPr>
        <p:spPr>
          <a:xfrm>
            <a:off x="301752" y="1524000"/>
            <a:ext cx="8503920" cy="5334000"/>
          </a:xfrm>
        </p:spPr>
        <p:txBody>
          <a:bodyPr>
            <a:noAutofit/>
          </a:bodyPr>
          <a:lstStyle/>
          <a:p>
            <a:pPr marL="514350" indent="-514350" algn="r" rtl="1">
              <a:buFont typeface="Wingdings" pitchFamily="2" charset="2"/>
              <a:buChar char="§"/>
            </a:pPr>
            <a:r>
              <a:rPr lang="ar-SA" sz="2800" dirty="0" smtClean="0">
                <a:latin typeface="Simplified Arabic" pitchFamily="18" charset="-78"/>
                <a:cs typeface="Simplified Arabic" pitchFamily="18" charset="-78"/>
              </a:rPr>
              <a:t>أجريت الكثير من الأبحاث التي تكشف أن إختلاف الأفراد في نمط الشخصية يسهم بدرجة ما في زيادة ميلهم نحو الإنخراط في أنماط معينة من السلوكيات الصحية أو نقصان هذا الميل. </a:t>
            </a:r>
          </a:p>
          <a:p>
            <a:pPr algn="r" rtl="1">
              <a:buNone/>
            </a:pPr>
            <a:endParaRPr lang="ar-SA" sz="2800" b="1"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أنواع الأنماط: </a:t>
            </a: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endParaRPr lang="ar-SA" sz="100" b="1" dirty="0" smtClean="0">
              <a:latin typeface="Simplified Arabic" pitchFamily="18" charset="-78"/>
              <a:cs typeface="Simplified Arabic" pitchFamily="18" charset="-78"/>
            </a:endParaRPr>
          </a:p>
          <a:p>
            <a:pPr algn="r" rtl="1">
              <a:buNone/>
            </a:pPr>
            <a:r>
              <a:rPr lang="ar-SA" sz="2800" dirty="0" smtClean="0">
                <a:latin typeface="Simplified Arabic" pitchFamily="18" charset="-78"/>
                <a:cs typeface="Simplified Arabic" pitchFamily="18" charset="-78"/>
              </a:rPr>
              <a:t>1) نمط الشخصية </a:t>
            </a:r>
            <a:r>
              <a:rPr lang="en-US" sz="2800" dirty="0" smtClean="0">
                <a:latin typeface="Simplified Arabic" pitchFamily="18" charset="-78"/>
                <a:cs typeface="Simplified Arabic" pitchFamily="18" charset="-78"/>
              </a:rPr>
              <a:t>A</a:t>
            </a:r>
            <a:r>
              <a:rPr lang="ar-SA" sz="2800" dirty="0" smtClean="0">
                <a:latin typeface="Simplified Arabic" pitchFamily="18" charset="-78"/>
                <a:cs typeface="Simplified Arabic" pitchFamily="18" charset="-78"/>
              </a:rPr>
              <a:t>: </a:t>
            </a:r>
          </a:p>
          <a:p>
            <a:pPr algn="r" rtl="1">
              <a:buNone/>
            </a:pPr>
            <a:r>
              <a:rPr lang="ar-SA" sz="2800" dirty="0" smtClean="0">
                <a:latin typeface="Simplified Arabic" pitchFamily="18" charset="-78"/>
                <a:cs typeface="Simplified Arabic" pitchFamily="18" charset="-78"/>
              </a:rPr>
              <a:t>2) نمط الشخصية </a:t>
            </a:r>
            <a:r>
              <a:rPr lang="en-US" sz="2800" dirty="0" smtClean="0">
                <a:latin typeface="Simplified Arabic" pitchFamily="18" charset="-78"/>
                <a:cs typeface="Simplified Arabic" pitchFamily="18" charset="-78"/>
              </a:rPr>
              <a:t>:B</a:t>
            </a:r>
            <a:r>
              <a:rPr lang="ar-SA" sz="2800" dirty="0" smtClean="0">
                <a:latin typeface="Simplified Arabic" pitchFamily="18" charset="-78"/>
                <a:cs typeface="Simplified Arabic" pitchFamily="18" charset="-78"/>
              </a:rPr>
              <a:t> </a:t>
            </a:r>
          </a:p>
          <a:p>
            <a:pPr algn="r" rtl="1">
              <a:buNone/>
            </a:pPr>
            <a:r>
              <a:rPr lang="ar-SA" sz="2800" dirty="0" smtClean="0">
                <a:latin typeface="Simplified Arabic" pitchFamily="18" charset="-78"/>
                <a:cs typeface="Simplified Arabic" pitchFamily="18" charset="-78"/>
              </a:rPr>
              <a:t>3) نمط الشخصية </a:t>
            </a:r>
            <a:r>
              <a:rPr lang="en-US" sz="2800" dirty="0" smtClean="0">
                <a:latin typeface="Simplified Arabic" pitchFamily="18" charset="-78"/>
                <a:cs typeface="Simplified Arabic" pitchFamily="18" charset="-78"/>
              </a:rPr>
              <a:t>C</a:t>
            </a:r>
            <a:r>
              <a:rPr lang="ar-SA" sz="2800" dirty="0" smtClean="0">
                <a:latin typeface="Simplified Arabic" pitchFamily="18" charset="-78"/>
                <a:cs typeface="Simplified Arabic" pitchFamily="18" charset="-78"/>
              </a:rPr>
              <a:t>: </a:t>
            </a:r>
          </a:p>
          <a:p>
            <a:pPr algn="r" rtl="1">
              <a:buNone/>
            </a:pPr>
            <a:r>
              <a:rPr lang="ar-SA" sz="2800" dirty="0" smtClean="0">
                <a:latin typeface="Simplified Arabic" pitchFamily="18" charset="-78"/>
                <a:cs typeface="Simplified Arabic" pitchFamily="18" charset="-78"/>
              </a:rPr>
              <a:t>4) نمط الشخصية </a:t>
            </a:r>
            <a:r>
              <a:rPr lang="en-US" sz="2800" dirty="0" smtClean="0">
                <a:latin typeface="Simplified Arabic" pitchFamily="18" charset="-78"/>
                <a:cs typeface="Simplified Arabic" pitchFamily="18" charset="-78"/>
              </a:rPr>
              <a:t>D</a:t>
            </a:r>
            <a:r>
              <a:rPr lang="ar-SA" sz="2800" dirty="0" smtClean="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
            </a:r>
            <a:br>
              <a:rPr lang="ar-SA" sz="2800" b="1" dirty="0" smtClean="0">
                <a:latin typeface="Simplified Arabic" pitchFamily="18" charset="-78"/>
                <a:cs typeface="Simplified Arabic" pitchFamily="18" charset="-78"/>
              </a:rPr>
            </a:b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rtl="1"/>
            <a:r>
              <a:rPr lang="ar-SA" sz="3600" b="1" dirty="0" smtClean="0">
                <a:solidFill>
                  <a:schemeClr val="tx1"/>
                </a:solidFill>
                <a:latin typeface="Simplified Arabic" pitchFamily="18" charset="-78"/>
                <a:cs typeface="Simplified Arabic" pitchFamily="18" charset="-78"/>
              </a:rPr>
              <a:t>1) نمط الشخصية </a:t>
            </a:r>
            <a:r>
              <a:rPr lang="en-US" sz="3600" b="1" dirty="0" smtClean="0">
                <a:solidFill>
                  <a:schemeClr val="tx1"/>
                </a:solidFill>
                <a:latin typeface="Simplified Arabic" pitchFamily="18" charset="-78"/>
                <a:cs typeface="Simplified Arabic" pitchFamily="18" charset="-78"/>
              </a:rPr>
              <a:t>A</a:t>
            </a:r>
            <a:r>
              <a:rPr lang="ar-SA" sz="3600" b="1" dirty="0" smtClean="0">
                <a:solidFill>
                  <a:schemeClr val="tx1"/>
                </a:solidFill>
                <a:latin typeface="Simplified Arabic" pitchFamily="18" charset="-78"/>
                <a:cs typeface="Simplified Arabic" pitchFamily="18" charset="-78"/>
              </a:rPr>
              <a:t>: </a:t>
            </a:r>
            <a:br>
              <a:rPr lang="ar-SA" sz="3600" b="1" dirty="0" smtClean="0">
                <a:solidFill>
                  <a:schemeClr val="tx1"/>
                </a:solidFill>
                <a:latin typeface="Simplified Arabic" pitchFamily="18" charset="-78"/>
                <a:cs typeface="Simplified Arabic" pitchFamily="18" charset="-78"/>
              </a:rPr>
            </a:b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1752" y="1676400"/>
            <a:ext cx="8503920" cy="4800600"/>
          </a:xfrm>
        </p:spPr>
        <p:txBody>
          <a:bodyPr>
            <a:noAutofit/>
          </a:bodyPr>
          <a:lstStyle/>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Font typeface="Wingdings" pitchFamily="2" charset="2"/>
              <a:buChar char="§"/>
            </a:pPr>
            <a:r>
              <a:rPr lang="ar-SA" sz="2600" dirty="0" smtClean="0">
                <a:latin typeface="Simplified Arabic" pitchFamily="18" charset="-78"/>
                <a:cs typeface="Simplified Arabic" pitchFamily="18" charset="-78"/>
              </a:rPr>
              <a:t>نمط الشخصية </a:t>
            </a:r>
            <a:r>
              <a:rPr lang="en-US" sz="2600" dirty="0" smtClean="0">
                <a:latin typeface="Simplified Arabic" pitchFamily="18" charset="-78"/>
                <a:cs typeface="Simplified Arabic" pitchFamily="18" charset="-78"/>
              </a:rPr>
              <a:t>A</a:t>
            </a:r>
            <a:r>
              <a:rPr lang="ar-SA" sz="2600" dirty="0" smtClean="0">
                <a:latin typeface="Simplified Arabic" pitchFamily="18" charset="-78"/>
                <a:cs typeface="Simplified Arabic" pitchFamily="18" charset="-78"/>
              </a:rPr>
              <a:t> يرتبط بزيادة الإستهداف لمرض الشريان التاجي. </a:t>
            </a:r>
          </a:p>
          <a:p>
            <a:pPr marL="514350" indent="-514350" algn="r" rtl="1">
              <a:buFont typeface="Wingdings" pitchFamily="2" charset="2"/>
              <a:buChar char="§"/>
            </a:pPr>
            <a:r>
              <a:rPr lang="ar-SA" sz="2600" dirty="0" smtClean="0">
                <a:latin typeface="Simplified Arabic" pitchFamily="18" charset="-78"/>
                <a:cs typeface="Simplified Arabic" pitchFamily="18" charset="-78"/>
              </a:rPr>
              <a:t>يتميز بقلة الصبر وال</a:t>
            </a:r>
            <a:r>
              <a:rPr lang="ar-JO" sz="2600" dirty="0" smtClean="0">
                <a:latin typeface="Simplified Arabic" pitchFamily="18" charset="-78"/>
                <a:cs typeface="Simplified Arabic" pitchFamily="18" charset="-78"/>
              </a:rPr>
              <a:t>عصبية. </a:t>
            </a:r>
          </a:p>
          <a:p>
            <a:pPr marL="514350" indent="-514350" algn="r" rtl="1">
              <a:buFont typeface="Wingdings" pitchFamily="2" charset="2"/>
              <a:buChar char="§"/>
            </a:pPr>
            <a:r>
              <a:rPr lang="ar-SA" sz="2600" dirty="0" smtClean="0">
                <a:latin typeface="Simplified Arabic" pitchFamily="18" charset="-78"/>
                <a:cs typeface="Simplified Arabic" pitchFamily="18" charset="-78"/>
              </a:rPr>
              <a:t>زيادة القدرة التنافسية</a:t>
            </a:r>
            <a:r>
              <a:rPr lang="ar-JO" sz="2600" dirty="0" smtClean="0">
                <a:latin typeface="Simplified Arabic" pitchFamily="18" charset="-78"/>
                <a:cs typeface="Simplified Arabic" pitchFamily="18" charset="-78"/>
              </a:rPr>
              <a:t>. </a:t>
            </a:r>
          </a:p>
          <a:p>
            <a:pPr marL="514350" indent="-514350" algn="r" rtl="1">
              <a:buFont typeface="Wingdings" pitchFamily="2" charset="2"/>
              <a:buChar char="§"/>
            </a:pPr>
            <a:r>
              <a:rPr lang="ar-SA" sz="2600" dirty="0" smtClean="0">
                <a:latin typeface="Simplified Arabic" pitchFamily="18" charset="-78"/>
                <a:cs typeface="Simplified Arabic" pitchFamily="18" charset="-78"/>
              </a:rPr>
              <a:t>الإصرار على تحقيق أكبر إنجاز في أقل وقت</a:t>
            </a:r>
            <a:r>
              <a:rPr lang="ar-JO" sz="2600" dirty="0" smtClean="0">
                <a:latin typeface="Simplified Arabic" pitchFamily="18" charset="-78"/>
                <a:cs typeface="Simplified Arabic" pitchFamily="18" charset="-78"/>
              </a:rPr>
              <a:t>. </a:t>
            </a:r>
          </a:p>
          <a:p>
            <a:pPr marL="514350" indent="-514350" algn="r" rtl="1">
              <a:buFont typeface="Wingdings" pitchFamily="2" charset="2"/>
              <a:buChar char="§"/>
            </a:pPr>
            <a:r>
              <a:rPr lang="ar-SA" sz="2600" dirty="0" smtClean="0">
                <a:latin typeface="Simplified Arabic" pitchFamily="18" charset="-78"/>
                <a:cs typeface="Simplified Arabic" pitchFamily="18" charset="-78"/>
              </a:rPr>
              <a:t>زيادة الشعور العدائي</a:t>
            </a:r>
            <a:r>
              <a:rPr lang="ar-JO" sz="2600" dirty="0" smtClean="0">
                <a:latin typeface="Simplified Arabic" pitchFamily="18" charset="-78"/>
                <a:cs typeface="Simplified Arabic" pitchFamily="18" charset="-78"/>
              </a:rPr>
              <a:t>. </a:t>
            </a:r>
          </a:p>
          <a:p>
            <a:pPr marL="514350" indent="-514350" algn="r" rtl="1">
              <a:buFont typeface="Wingdings" pitchFamily="2" charset="2"/>
              <a:buChar char="§"/>
            </a:pPr>
            <a:r>
              <a:rPr lang="ar-SA" sz="2600" dirty="0" smtClean="0">
                <a:latin typeface="Simplified Arabic" pitchFamily="18" charset="-78"/>
                <a:cs typeface="Simplified Arabic" pitchFamily="18" charset="-78"/>
              </a:rPr>
              <a:t>امتلاء نمط الحديث بالقوة والحيوية. </a:t>
            </a:r>
          </a:p>
          <a:p>
            <a:pPr marL="514350" indent="-514350" algn="r" rtl="1">
              <a:buNone/>
            </a:pPr>
            <a:endParaRPr lang="ar-SA" sz="2600"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ar-SA" sz="100" b="1" dirty="0" smtClean="0">
              <a:latin typeface="Simplified Arabic" pitchFamily="18" charset="-78"/>
              <a:cs typeface="Simplified Arabic" pitchFamily="18" charset="-78"/>
            </a:endParaRPr>
          </a:p>
          <a:p>
            <a:pPr marL="514350" indent="-514350" algn="r" rtl="1">
              <a:buNone/>
            </a:pPr>
            <a:endParaRPr lang="en-US" sz="100" b="1" dirty="0" smtClean="0">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33400"/>
            <a:ext cx="8534400" cy="838200"/>
          </a:xfrm>
        </p:spPr>
        <p:txBody>
          <a:bodyPr>
            <a:normAutofit fontScale="90000"/>
          </a:bodyPr>
          <a:lstStyle/>
          <a:p>
            <a:pPr rtl="1"/>
            <a:r>
              <a:rPr lang="ar-SA" sz="3600" b="1" dirty="0" smtClean="0">
                <a:solidFill>
                  <a:schemeClr val="tx1"/>
                </a:solidFill>
                <a:latin typeface="Simplified Arabic" pitchFamily="18" charset="-78"/>
                <a:cs typeface="Simplified Arabic" pitchFamily="18" charset="-78"/>
              </a:rPr>
              <a:t>2) نمط الشخصية </a:t>
            </a:r>
            <a:r>
              <a:rPr lang="en-US" sz="3600" b="1" dirty="0" smtClean="0">
                <a:solidFill>
                  <a:schemeClr val="tx1"/>
                </a:solidFill>
                <a:latin typeface="Simplified Arabic" pitchFamily="18" charset="-78"/>
                <a:cs typeface="Simplified Arabic" pitchFamily="18" charset="-78"/>
              </a:rPr>
              <a:t>:B</a:t>
            </a:r>
            <a:r>
              <a:rPr lang="ar-SA" sz="3600" b="1" dirty="0" smtClean="0">
                <a:solidFill>
                  <a:schemeClr val="tx1"/>
                </a:solidFill>
                <a:latin typeface="Simplified Arabic" pitchFamily="18" charset="-78"/>
                <a:cs typeface="Simplified Arabic" pitchFamily="18" charset="-78"/>
              </a:rPr>
              <a:t> </a:t>
            </a:r>
            <a:br>
              <a:rPr lang="ar-SA" sz="3600" b="1" dirty="0" smtClean="0">
                <a:solidFill>
                  <a:schemeClr val="tx1"/>
                </a:solidFill>
                <a:latin typeface="Simplified Arabic" pitchFamily="18" charset="-78"/>
                <a:cs typeface="Simplified Arabic" pitchFamily="18" charset="-78"/>
              </a:rPr>
            </a:br>
            <a:endParaRPr lang="en-US" dirty="0">
              <a:solidFill>
                <a:schemeClr val="tx1"/>
              </a:solidFill>
            </a:endParaRPr>
          </a:p>
        </p:txBody>
      </p:sp>
      <p:sp>
        <p:nvSpPr>
          <p:cNvPr id="3" name="Content Placeholder 2"/>
          <p:cNvSpPr>
            <a:spLocks noGrp="1"/>
          </p:cNvSpPr>
          <p:nvPr>
            <p:ph sz="quarter" idx="1"/>
          </p:nvPr>
        </p:nvSpPr>
        <p:spPr>
          <a:xfrm>
            <a:off x="301752" y="1905000"/>
            <a:ext cx="8503920" cy="4194048"/>
          </a:xfrm>
        </p:spPr>
        <p:txBody>
          <a:bodyPr/>
          <a:lstStyle/>
          <a:p>
            <a:pPr marL="514350" indent="-514350" algn="r" rtl="1">
              <a:buFont typeface="Wingdings" pitchFamily="2" charset="2"/>
              <a:buChar char="§"/>
            </a:pPr>
            <a:r>
              <a:rPr lang="ar-SA" sz="2800" dirty="0" smtClean="0">
                <a:latin typeface="Simplified Arabic" pitchFamily="18" charset="-78"/>
                <a:cs typeface="Simplified Arabic" pitchFamily="18" charset="-78"/>
              </a:rPr>
              <a:t>يرتبط بإنخاض الإستهداف</a:t>
            </a:r>
            <a:r>
              <a:rPr lang="en-US"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لمرض الشريان التاجي. </a:t>
            </a:r>
          </a:p>
          <a:p>
            <a:pPr marL="514350" indent="-514350" algn="r" rtl="1">
              <a:buFont typeface="Wingdings" pitchFamily="2" charset="2"/>
              <a:buChar char="§"/>
            </a:pPr>
            <a:r>
              <a:rPr lang="ar-SA" sz="2800" dirty="0" smtClean="0">
                <a:latin typeface="Simplified Arabic" pitchFamily="18" charset="-78"/>
                <a:cs typeface="Simplified Arabic" pitchFamily="18" charset="-78"/>
              </a:rPr>
              <a:t>يتميز بالإسترخاء والميل للقيام بالأعمال السهلة والتعاون. </a:t>
            </a:r>
            <a:endParaRPr lang="en-US" sz="2800" dirty="0" smtClean="0">
              <a:latin typeface="Simplified Arabic" pitchFamily="18" charset="-78"/>
              <a:cs typeface="Simplified Arabic" pitchFamily="18" charset="-78"/>
            </a:endParaRP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rtl="1"/>
            <a:r>
              <a:rPr lang="ar-SA" sz="3600" b="1" dirty="0" smtClean="0">
                <a:solidFill>
                  <a:schemeClr val="tx1"/>
                </a:solidFill>
                <a:latin typeface="Simplified Arabic" pitchFamily="18" charset="-78"/>
                <a:cs typeface="Simplified Arabic" pitchFamily="18" charset="-78"/>
              </a:rPr>
              <a:t>3) نمط الشخصية </a:t>
            </a:r>
            <a:r>
              <a:rPr lang="en-US" sz="3600" b="1" dirty="0" smtClean="0">
                <a:solidFill>
                  <a:schemeClr val="tx1"/>
                </a:solidFill>
                <a:latin typeface="Simplified Arabic" pitchFamily="18" charset="-78"/>
                <a:cs typeface="Simplified Arabic" pitchFamily="18" charset="-78"/>
              </a:rPr>
              <a:t>C</a:t>
            </a:r>
            <a:r>
              <a:rPr lang="ar-SA" sz="3600" b="1" dirty="0" smtClean="0">
                <a:solidFill>
                  <a:schemeClr val="tx1"/>
                </a:solidFill>
                <a:latin typeface="Simplified Arabic" pitchFamily="18" charset="-78"/>
                <a:cs typeface="Simplified Arabic" pitchFamily="18" charset="-78"/>
              </a:rPr>
              <a:t>: </a:t>
            </a:r>
            <a:br>
              <a:rPr lang="ar-SA" sz="3600" b="1" dirty="0" smtClean="0">
                <a:solidFill>
                  <a:schemeClr val="tx1"/>
                </a:solidFill>
                <a:latin typeface="Simplified Arabic" pitchFamily="18" charset="-78"/>
                <a:cs typeface="Simplified Arabic" pitchFamily="18" charset="-78"/>
              </a:rPr>
            </a:br>
            <a:endParaRPr lang="en-US" dirty="0">
              <a:solidFill>
                <a:schemeClr val="tx1"/>
              </a:solidFill>
            </a:endParaRPr>
          </a:p>
        </p:txBody>
      </p:sp>
      <p:sp>
        <p:nvSpPr>
          <p:cNvPr id="3" name="Content Placeholder 2"/>
          <p:cNvSpPr>
            <a:spLocks noGrp="1"/>
          </p:cNvSpPr>
          <p:nvPr>
            <p:ph sz="quarter" idx="1"/>
          </p:nvPr>
        </p:nvSpPr>
        <p:spPr>
          <a:xfrm>
            <a:off x="301752" y="1676400"/>
            <a:ext cx="8503920" cy="4422648"/>
          </a:xfrm>
        </p:spPr>
        <p:txBody>
          <a:bodyPr>
            <a:normAutofit/>
          </a:bodyPr>
          <a:lstStyle/>
          <a:p>
            <a:pPr algn="r" rtl="1">
              <a:buFont typeface="Wingdings" pitchFamily="2" charset="2"/>
              <a:buChar char="§"/>
            </a:pPr>
            <a:r>
              <a:rPr lang="ar-SA" sz="2800" dirty="0" smtClean="0">
                <a:latin typeface="Simplified Arabic" pitchFamily="18" charset="-78"/>
                <a:cs typeface="Simplified Arabic" pitchFamily="18" charset="-78"/>
              </a:rPr>
              <a:t>مرتبط بزيادة الإستهداف للإصابة بالأورام السرطانية. </a:t>
            </a:r>
          </a:p>
          <a:p>
            <a:pPr algn="r" rtl="1">
              <a:buFont typeface="Wingdings" pitchFamily="2" charset="2"/>
              <a:buChar char="§"/>
            </a:pPr>
            <a:r>
              <a:rPr lang="ar-SA" sz="2800" dirty="0" smtClean="0">
                <a:latin typeface="Simplified Arabic" pitchFamily="18" charset="-78"/>
                <a:cs typeface="Simplified Arabic" pitchFamily="18" charset="-78"/>
              </a:rPr>
              <a:t>يتصف الشخص بأنه متعاون وعطوف وسلبي وقليل الثقة في ذاته</a:t>
            </a:r>
            <a:r>
              <a:rPr lang="ar-JO" sz="2800" dirty="0" smtClean="0">
                <a:latin typeface="Simplified Arabic" pitchFamily="18" charset="-78"/>
                <a:cs typeface="Simplified Arabic" pitchFamily="18" charset="-78"/>
              </a:rPr>
              <a:t>. </a:t>
            </a:r>
          </a:p>
          <a:p>
            <a:pPr algn="r" rtl="1">
              <a:buFont typeface="Wingdings" pitchFamily="2" charset="2"/>
              <a:buChar char="§"/>
            </a:pPr>
            <a:r>
              <a:rPr lang="ar-SA" sz="2800" dirty="0" smtClean="0">
                <a:latin typeface="Simplified Arabic" pitchFamily="18" charset="-78"/>
                <a:cs typeface="Simplified Arabic" pitchFamily="18" charset="-78"/>
              </a:rPr>
              <a:t>مضحي بذاته بالإضافة إلى أنه يكبت مشاعره. </a:t>
            </a:r>
          </a:p>
          <a:p>
            <a:pPr algn="r" rtl="1">
              <a:buFont typeface="Wingdings" pitchFamily="2" charset="2"/>
              <a:buChar char="§"/>
            </a:pPr>
            <a:r>
              <a:rPr lang="ar-SA" sz="2800" dirty="0" smtClean="0">
                <a:latin typeface="Simplified Arabic" pitchFamily="18" charset="-78"/>
                <a:cs typeface="Simplified Arabic" pitchFamily="18" charset="-78"/>
              </a:rPr>
              <a:t>الأشخاص الذين يكبتون إنفعالاتهم أكثر عرضة للإصابة بالاورام السرطانية. </a:t>
            </a:r>
          </a:p>
          <a:p>
            <a:pPr algn="r" rtl="1">
              <a:buFont typeface="Wingdings" pitchFamily="2" charset="2"/>
              <a:buChar char="§"/>
            </a:pPr>
            <a:r>
              <a:rPr lang="ar-SA" sz="2800" dirty="0" smtClean="0">
                <a:latin typeface="Simplified Arabic" pitchFamily="18" charset="-78"/>
                <a:cs typeface="Simplified Arabic" pitchFamily="18" charset="-78"/>
              </a:rPr>
              <a:t>يرتبط هذا النمط بإنخفاض وظيفة جهاز المناعة. </a:t>
            </a:r>
            <a:endParaRPr lang="en-US" sz="2800"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sz="3600" b="1" dirty="0" smtClean="0">
                <a:solidFill>
                  <a:schemeClr val="tx1"/>
                </a:solidFill>
                <a:latin typeface="Simplified Arabic" pitchFamily="18" charset="-78"/>
                <a:cs typeface="Simplified Arabic" pitchFamily="18" charset="-78"/>
              </a:rPr>
              <a:t>وصف أندرسون للصحة (1995)</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228600" y="1524000"/>
            <a:ext cx="8458200" cy="5029200"/>
          </a:xfrm>
        </p:spPr>
        <p:txBody>
          <a:bodyPr>
            <a:noAutofit/>
          </a:bodyPr>
          <a:lstStyle/>
          <a:p>
            <a:pPr marL="514350" indent="-514350" algn="r" rtl="1">
              <a:buFont typeface="+mj-lt"/>
              <a:buAutoNum type="arabicParenR"/>
            </a:pPr>
            <a:r>
              <a:rPr lang="ar-SA" dirty="0" smtClean="0">
                <a:latin typeface="Simplified Arabic" pitchFamily="18" charset="-78"/>
                <a:cs typeface="Simplified Arabic" pitchFamily="18" charset="-78"/>
              </a:rPr>
              <a:t>نتاج ونتيجة. </a:t>
            </a: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طاقة كامنة من أجل تحقيق الأهداف المرجوة أو القيام بوظائف معينة. </a:t>
            </a: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سيرورة (حدث تفاعلي) حيث تمثل الصحة ظاهرة ديناميكية متغيرة بإستمرار. </a:t>
            </a: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حالة يعيشها الفرد. </a:t>
            </a: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endParaRPr lang="ar-SA" sz="100" dirty="0" smtClean="0">
              <a:latin typeface="Simplified Arabic" pitchFamily="18" charset="-78"/>
              <a:cs typeface="Simplified Arabic" pitchFamily="18" charset="-78"/>
            </a:endParaRPr>
          </a:p>
          <a:p>
            <a:pPr marL="514350" indent="-514350" algn="r" rtl="1">
              <a:buFont typeface="+mj-lt"/>
              <a:buAutoNum type="arabicParenR"/>
            </a:pPr>
            <a:endParaRPr lang="ar-SA" sz="100" dirty="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صفة تميز الفرد ككل، بمعنى اللياقة التي يتمتع بها الفرد وتميزه عن غيره. </a:t>
            </a:r>
            <a:endParaRPr lang="en-US" dirty="0">
              <a:latin typeface="Simplified Arabic" pitchFamily="18" charset="-78"/>
              <a:cs typeface="Simplified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534400" cy="990600"/>
          </a:xfrm>
        </p:spPr>
        <p:txBody>
          <a:bodyPr>
            <a:normAutofit fontScale="90000"/>
          </a:bodyPr>
          <a:lstStyle/>
          <a:p>
            <a:pPr rtl="1"/>
            <a:r>
              <a:rPr lang="ar-SA" sz="3600" b="1" dirty="0" smtClean="0">
                <a:solidFill>
                  <a:schemeClr val="tx1"/>
                </a:solidFill>
                <a:latin typeface="Simplified Arabic" pitchFamily="18" charset="-78"/>
                <a:cs typeface="Simplified Arabic" pitchFamily="18" charset="-78"/>
              </a:rPr>
              <a:t>4) نمط الشخصية </a:t>
            </a:r>
            <a:r>
              <a:rPr lang="en-US" sz="3600" b="1" dirty="0" smtClean="0">
                <a:solidFill>
                  <a:schemeClr val="tx1"/>
                </a:solidFill>
                <a:latin typeface="Simplified Arabic" pitchFamily="18" charset="-78"/>
                <a:cs typeface="Simplified Arabic" pitchFamily="18" charset="-78"/>
              </a:rPr>
              <a:t>D</a:t>
            </a:r>
            <a:r>
              <a:rPr lang="ar-SA" sz="3600" b="1" dirty="0" smtClean="0">
                <a:solidFill>
                  <a:schemeClr val="tx1"/>
                </a:solidFill>
                <a:latin typeface="Simplified Arabic" pitchFamily="18" charset="-78"/>
                <a:cs typeface="Simplified Arabic" pitchFamily="18" charset="-78"/>
              </a:rPr>
              <a:t>: </a:t>
            </a:r>
            <a:br>
              <a:rPr lang="ar-SA" sz="3600" b="1" dirty="0" smtClean="0">
                <a:solidFill>
                  <a:schemeClr val="tx1"/>
                </a:solidFill>
                <a:latin typeface="Simplified Arabic" pitchFamily="18" charset="-78"/>
                <a:cs typeface="Simplified Arabic" pitchFamily="18" charset="-78"/>
              </a:rPr>
            </a:br>
            <a:endParaRPr lang="en-US" dirty="0">
              <a:solidFill>
                <a:schemeClr val="tx1"/>
              </a:solidFill>
            </a:endParaRPr>
          </a:p>
        </p:txBody>
      </p:sp>
      <p:sp>
        <p:nvSpPr>
          <p:cNvPr id="3" name="Content Placeholder 2"/>
          <p:cNvSpPr>
            <a:spLocks noGrp="1"/>
          </p:cNvSpPr>
          <p:nvPr>
            <p:ph sz="quarter" idx="1"/>
          </p:nvPr>
        </p:nvSpPr>
        <p:spPr>
          <a:xfrm>
            <a:off x="301752" y="1676400"/>
            <a:ext cx="8503920" cy="4422648"/>
          </a:xfrm>
        </p:spPr>
        <p:txBody>
          <a:bodyPr>
            <a:normAutofit/>
          </a:bodyPr>
          <a:lstStyle/>
          <a:p>
            <a:pPr algn="r" rtl="1">
              <a:buFont typeface="Wingdings" pitchFamily="2" charset="2"/>
              <a:buChar char="§"/>
            </a:pPr>
            <a:r>
              <a:rPr lang="ar-SA" sz="2800" dirty="0" smtClean="0">
                <a:latin typeface="Simplified Arabic" pitchFamily="18" charset="-78"/>
                <a:cs typeface="Simplified Arabic" pitchFamily="18" charset="-78"/>
              </a:rPr>
              <a:t>يتميز أصحاب هذا النمط بأنهم يمتنعون عن التعبير عن مشاعرهم السلبية. </a:t>
            </a:r>
          </a:p>
          <a:p>
            <a:pPr algn="r" rtl="1">
              <a:buFont typeface="Wingdings" pitchFamily="2" charset="2"/>
              <a:buChar char="§"/>
            </a:pPr>
            <a:r>
              <a:rPr lang="ar-SA" sz="2800" dirty="0" smtClean="0">
                <a:latin typeface="Simplified Arabic" pitchFamily="18" charset="-78"/>
                <a:cs typeface="Simplified Arabic" pitchFamily="18" charset="-78"/>
              </a:rPr>
              <a:t>يتجنبون التفاعل الإجتماعي خوفاً من مواجهة رفض مشاعرهم. </a:t>
            </a:r>
          </a:p>
          <a:p>
            <a:pPr algn="r" rtl="1">
              <a:buFont typeface="Wingdings" pitchFamily="2" charset="2"/>
              <a:buChar char="§"/>
            </a:pPr>
            <a:r>
              <a:rPr lang="ar-SA" sz="2800" dirty="0" smtClean="0">
                <a:latin typeface="Simplified Arabic" pitchFamily="18" charset="-78"/>
                <a:cs typeface="Simplified Arabic" pitchFamily="18" charset="-78"/>
              </a:rPr>
              <a:t>الذكور أكثر عرضة للمؤشرات القلبية، في حين لا توجد علاقة بين نمط </a:t>
            </a:r>
            <a:r>
              <a:rPr lang="en-US" sz="2800" dirty="0" smtClean="0">
                <a:latin typeface="Simplified Arabic" pitchFamily="18" charset="-78"/>
                <a:cs typeface="Simplified Arabic" pitchFamily="18" charset="-78"/>
              </a:rPr>
              <a:t>D</a:t>
            </a:r>
            <a:r>
              <a:rPr lang="ar-SA" sz="2800" dirty="0" smtClean="0">
                <a:latin typeface="Simplified Arabic" pitchFamily="18" charset="-78"/>
                <a:cs typeface="Simplified Arabic" pitchFamily="18" charset="-78"/>
              </a:rPr>
              <a:t> ونشاط الأوعية القلبية لدى الإناث.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rtl="1"/>
            <a:r>
              <a:rPr lang="ar-SA" sz="3600" b="1" dirty="0" smtClean="0">
                <a:solidFill>
                  <a:schemeClr val="tx1"/>
                </a:solidFill>
                <a:latin typeface="Simplified Arabic" pitchFamily="18" charset="-78"/>
                <a:cs typeface="Simplified Arabic" pitchFamily="18" charset="-78"/>
              </a:rPr>
              <a:t>5) الصلابة </a:t>
            </a:r>
            <a:r>
              <a:rPr lang="en-US" sz="3600" b="1" dirty="0" smtClean="0">
                <a:solidFill>
                  <a:schemeClr val="tx1"/>
                </a:solidFill>
                <a:latin typeface="Simplified Arabic" pitchFamily="18" charset="-78"/>
                <a:cs typeface="Simplified Arabic" pitchFamily="18" charset="-78"/>
              </a:rPr>
              <a:t>Hardiness</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4800" y="1600200"/>
            <a:ext cx="8382000" cy="4724400"/>
          </a:xfrm>
        </p:spPr>
        <p:txBody>
          <a:bodyPr/>
          <a:lstStyle/>
          <a:p>
            <a:pPr algn="r" rtl="1">
              <a:buFont typeface="Wingdings" pitchFamily="2" charset="2"/>
              <a:buChar char="§"/>
            </a:pPr>
            <a:r>
              <a:rPr lang="ar-SA" b="1" dirty="0" smtClean="0">
                <a:latin typeface="Simplified Arabic" pitchFamily="18" charset="-78"/>
                <a:cs typeface="Simplified Arabic" pitchFamily="18" charset="-78"/>
              </a:rPr>
              <a:t>المقصود بالصلابة النفسية هي: التوافق مع سياق محدد. </a:t>
            </a:r>
            <a:endParaRPr lang="en-US" b="1" dirty="0" smtClean="0">
              <a:latin typeface="Simplified Arabic" pitchFamily="18" charset="-78"/>
              <a:cs typeface="Simplified Arabic" pitchFamily="18" charset="-78"/>
            </a:endParaRPr>
          </a:p>
          <a:p>
            <a:pPr algn="r" rtl="1">
              <a:buNone/>
            </a:pPr>
            <a:endParaRPr lang="ar-SA" b="1" dirty="0" smtClean="0">
              <a:latin typeface="Simplified Arabic" pitchFamily="18" charset="-78"/>
              <a:cs typeface="Simplified Arabic" pitchFamily="18" charset="-78"/>
            </a:endParaRPr>
          </a:p>
          <a:p>
            <a:pPr algn="r" rtl="1">
              <a:buNone/>
            </a:pPr>
            <a:r>
              <a:rPr lang="ar-SA" b="1" dirty="0" smtClean="0">
                <a:latin typeface="Simplified Arabic" pitchFamily="18" charset="-78"/>
                <a:cs typeface="Simplified Arabic" pitchFamily="18" charset="-78"/>
              </a:rPr>
              <a:t>الصلابة هي نمط شخصية تتميز بثلاثة عوامل هي: </a:t>
            </a:r>
          </a:p>
          <a:p>
            <a:pPr algn="r" rtl="1">
              <a:buNone/>
            </a:pPr>
            <a:endParaRPr lang="ar-SA" dirty="0" smtClean="0">
              <a:latin typeface="Simplified Arabic" pitchFamily="18" charset="-78"/>
              <a:cs typeface="Simplified Arabic" pitchFamily="18" charset="-78"/>
            </a:endParaRPr>
          </a:p>
          <a:p>
            <a:pPr marL="514350" indent="-514350" algn="r" rtl="1">
              <a:buFont typeface="+mj-lt"/>
              <a:buAutoNum type="arabicParenR"/>
            </a:pPr>
            <a:r>
              <a:rPr lang="ar-SA" b="1" dirty="0" smtClean="0">
                <a:latin typeface="Simplified Arabic" pitchFamily="18" charset="-78"/>
                <a:cs typeface="Simplified Arabic" pitchFamily="18" charset="-78"/>
              </a:rPr>
              <a:t>الألتزام </a:t>
            </a:r>
            <a:r>
              <a:rPr lang="en-US" b="1" dirty="0" smtClean="0">
                <a:latin typeface="Simplified Arabic" pitchFamily="18" charset="-78"/>
                <a:cs typeface="Simplified Arabic" pitchFamily="18" charset="-78"/>
              </a:rPr>
              <a:t>Commitment</a:t>
            </a: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هو إدراك الهدف من الأنشطة الحياتية. </a:t>
            </a:r>
          </a:p>
          <a:p>
            <a:pPr marL="514350" indent="-514350" algn="r" rtl="1">
              <a:buFont typeface="+mj-lt"/>
              <a:buAutoNum type="arabicParenR"/>
            </a:pPr>
            <a:r>
              <a:rPr lang="ar-SA" b="1" dirty="0" smtClean="0">
                <a:latin typeface="Simplified Arabic" pitchFamily="18" charset="-78"/>
                <a:cs typeface="Simplified Arabic" pitchFamily="18" charset="-78"/>
              </a:rPr>
              <a:t>الضبط </a:t>
            </a:r>
            <a:r>
              <a:rPr lang="en-US" b="1" dirty="0" smtClean="0">
                <a:latin typeface="Simplified Arabic" pitchFamily="18" charset="-78"/>
                <a:cs typeface="Simplified Arabic" pitchFamily="18" charset="-78"/>
              </a:rPr>
              <a:t>Control</a:t>
            </a: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يعني الإعتقاد بالقدرة على التأثير الذاتي في المواقف. </a:t>
            </a:r>
          </a:p>
          <a:p>
            <a:pPr marL="514350" indent="-514350" algn="r" rtl="1">
              <a:buFont typeface="+mj-lt"/>
              <a:buAutoNum type="arabicParenR"/>
            </a:pPr>
            <a:r>
              <a:rPr lang="ar-SA" b="1" dirty="0" smtClean="0">
                <a:latin typeface="Simplified Arabic" pitchFamily="18" charset="-78"/>
                <a:cs typeface="Simplified Arabic" pitchFamily="18" charset="-78"/>
              </a:rPr>
              <a:t>التحدي </a:t>
            </a:r>
            <a:r>
              <a:rPr lang="en-US" b="1" dirty="0" smtClean="0">
                <a:latin typeface="Simplified Arabic" pitchFamily="18" charset="-78"/>
                <a:cs typeface="Simplified Arabic" pitchFamily="18" charset="-78"/>
              </a:rPr>
              <a:t>Challenge</a:t>
            </a:r>
            <a:r>
              <a:rPr lang="ar-SA" b="1"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يقصد به رؤية التكييف والتغيير بإعتباره خبرة طبيعية وإيجابية.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457200"/>
          </a:xfrm>
        </p:spPr>
        <p:txBody>
          <a:bodyPr>
            <a:normAutofit fontScale="90000"/>
          </a:bodyPr>
          <a:lstStyle/>
          <a:p>
            <a:r>
              <a:rPr lang="en-US" sz="3600" b="1" dirty="0" smtClean="0">
                <a:solidFill>
                  <a:schemeClr val="tx1"/>
                </a:solidFill>
                <a:latin typeface="Simplified Arabic" pitchFamily="18" charset="-78"/>
                <a:cs typeface="Simplified Arabic" pitchFamily="18" charset="-78"/>
              </a:rPr>
              <a:t>Health Beliefs</a:t>
            </a:r>
            <a:r>
              <a:rPr lang="ar-SA" sz="3600" b="1" dirty="0" smtClean="0">
                <a:solidFill>
                  <a:schemeClr val="tx1"/>
                </a:solidFill>
                <a:latin typeface="Simplified Arabic" pitchFamily="18" charset="-78"/>
                <a:cs typeface="Simplified Arabic" pitchFamily="18" charset="-78"/>
              </a:rPr>
              <a:t>6) المعتقدات الصحية </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1752" y="1527048"/>
            <a:ext cx="8503920" cy="4873752"/>
          </a:xfrm>
        </p:spPr>
        <p:txBody>
          <a:bodyPr>
            <a:normAutofit fontScale="92500" lnSpcReduction="20000"/>
          </a:bodyPr>
          <a:lstStyle/>
          <a:p>
            <a:pPr algn="r" rtl="1">
              <a:buNone/>
            </a:pPr>
            <a:r>
              <a:rPr lang="ar-SA" sz="3000" dirty="0" smtClean="0">
                <a:latin typeface="Simplified Arabic" pitchFamily="18" charset="-78"/>
                <a:cs typeface="Simplified Arabic" pitchFamily="18" charset="-78"/>
              </a:rPr>
              <a:t>هي طريقة تفكيرنا في الصحة، لها تأثير ملحوظ في إنخراطنا اللاحق في ممارسة السلوك الصحي. </a:t>
            </a:r>
          </a:p>
          <a:p>
            <a:pPr algn="r" rtl="1">
              <a:buNone/>
            </a:pPr>
            <a:endParaRPr lang="ar-SA" sz="3000" dirty="0" smtClean="0">
              <a:latin typeface="Simplified Arabic" pitchFamily="18" charset="-78"/>
              <a:cs typeface="Simplified Arabic" pitchFamily="18" charset="-78"/>
            </a:endParaRPr>
          </a:p>
          <a:p>
            <a:pPr algn="r" rtl="1">
              <a:buNone/>
            </a:pPr>
            <a:r>
              <a:rPr lang="ar-SA" sz="3000" b="1" dirty="0" smtClean="0">
                <a:latin typeface="Simplified Arabic" pitchFamily="18" charset="-78"/>
                <a:cs typeface="Simplified Arabic" pitchFamily="18" charset="-78"/>
              </a:rPr>
              <a:t>ومن الأمثلة على المعتقدات هي: </a:t>
            </a:r>
          </a:p>
          <a:p>
            <a:pPr algn="r" rtl="1">
              <a:buNone/>
            </a:pPr>
            <a:endParaRPr lang="en-US" sz="3000" b="1" dirty="0" smtClean="0">
              <a:latin typeface="Simplified Arabic" pitchFamily="18" charset="-78"/>
              <a:cs typeface="Simplified Arabic" pitchFamily="18" charset="-78"/>
            </a:endParaRPr>
          </a:p>
          <a:p>
            <a:pPr algn="r" rtl="1">
              <a:buNone/>
            </a:pPr>
            <a:r>
              <a:rPr lang="ar-SA" sz="3000" b="1" dirty="0" smtClean="0">
                <a:latin typeface="Simplified Arabic" pitchFamily="18" charset="-78"/>
                <a:cs typeface="Simplified Arabic" pitchFamily="18" charset="-78"/>
              </a:rPr>
              <a:t>أ) المعتقدات غير العلمية والإمتثال للأنظمة الطبية: </a:t>
            </a:r>
          </a:p>
          <a:p>
            <a:pPr algn="r" rtl="1">
              <a:buNone/>
            </a:pPr>
            <a:endParaRPr lang="ar-SA" sz="3000" dirty="0" smtClean="0">
              <a:latin typeface="Simplified Arabic" pitchFamily="18" charset="-78"/>
              <a:cs typeface="Simplified Arabic" pitchFamily="18" charset="-78"/>
            </a:endParaRPr>
          </a:p>
          <a:p>
            <a:pPr algn="r" rtl="1">
              <a:buFont typeface="Wingdings" pitchFamily="2" charset="2"/>
              <a:buChar char="§"/>
            </a:pPr>
            <a:r>
              <a:rPr lang="ar-SA" sz="3000" dirty="0" smtClean="0">
                <a:latin typeface="Simplified Arabic" pitchFamily="18" charset="-78"/>
                <a:cs typeface="Simplified Arabic" pitchFamily="18" charset="-78"/>
              </a:rPr>
              <a:t>والتي تنتقل عبر الأجيال كجزء من التراث الثقافي المشترك. فالطريقة التي يفسر بها الأفراد الصحة لها إنعكاسات هامة على نواتج سلوكهم. </a:t>
            </a:r>
          </a:p>
          <a:p>
            <a:pPr algn="r" rtl="1">
              <a:buFont typeface="Wingdings" pitchFamily="2" charset="2"/>
              <a:buChar char="§"/>
            </a:pPr>
            <a:r>
              <a:rPr lang="ar-SA" sz="3000" dirty="0" smtClean="0">
                <a:latin typeface="Simplified Arabic" pitchFamily="18" charset="-78"/>
                <a:cs typeface="Simplified Arabic" pitchFamily="18" charset="-78"/>
              </a:rPr>
              <a:t>يلخص المعظم معتقداته الصحية من خلال الأمثلة الشعبية ووسائل الإعلام والمعتقدات الأسرية وخاصة الأصدقاء. </a:t>
            </a:r>
          </a:p>
          <a:p>
            <a:pPr algn="r" rtl="1">
              <a:buNone/>
            </a:pPr>
            <a:endParaRPr lang="ar-SA" dirty="0" smtClean="0"/>
          </a:p>
          <a:p>
            <a:pPr algn="r" rtl="1">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609600"/>
            <a:ext cx="8534400" cy="685800"/>
          </a:xfrm>
        </p:spPr>
        <p:txBody>
          <a:bodyPr>
            <a:normAutofit fontScale="90000"/>
          </a:bodyPr>
          <a:lstStyle/>
          <a:p>
            <a:r>
              <a:rPr lang="ar-SA" b="1" dirty="0" smtClean="0">
                <a:solidFill>
                  <a:schemeClr val="tx1"/>
                </a:solidFill>
                <a:latin typeface="Simplified Arabic" pitchFamily="18" charset="-78"/>
                <a:cs typeface="Simplified Arabic" pitchFamily="18" charset="-78"/>
              </a:rPr>
              <a:t>ب) المعتقدات الصحية وسرعة الشفاء من المرض: </a:t>
            </a:r>
            <a:br>
              <a:rPr lang="ar-SA" b="1" dirty="0" smtClean="0">
                <a:solidFill>
                  <a:schemeClr val="tx1"/>
                </a:solidFill>
                <a:latin typeface="Simplified Arabic" pitchFamily="18" charset="-78"/>
                <a:cs typeface="Simplified Arabic" pitchFamily="18" charset="-78"/>
              </a:rPr>
            </a:br>
            <a:endParaRPr lang="en-US"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p:txBody>
          <a:bodyPr>
            <a:normAutofit/>
          </a:bodyPr>
          <a:lstStyle/>
          <a:p>
            <a:pPr algn="r" rtl="1">
              <a:buNone/>
            </a:pPr>
            <a:endParaRPr lang="ar-SA" dirty="0" smtClean="0"/>
          </a:p>
          <a:p>
            <a:pPr algn="r" rtl="1">
              <a:buFont typeface="Wingdings" pitchFamily="2" charset="2"/>
              <a:buChar char="§"/>
            </a:pPr>
            <a:r>
              <a:rPr lang="ar-SA" dirty="0" smtClean="0"/>
              <a:t>معتقداتنا الصحية تؤثر في سرعة شفائنا من المرض والعمليات الجراحية والألم. </a:t>
            </a:r>
          </a:p>
          <a:p>
            <a:pPr algn="r" rtl="1">
              <a:buFont typeface="Wingdings" pitchFamily="2" charset="2"/>
              <a:buChar char="§"/>
            </a:pPr>
            <a:r>
              <a:rPr lang="ar-SA" dirty="0" smtClean="0"/>
              <a:t>التوقعات قبل العمليات الجراحية تساعد في سرعة الشفاء. </a:t>
            </a:r>
          </a:p>
          <a:p>
            <a:pPr algn="r" rtl="1">
              <a:buNone/>
            </a:pPr>
            <a:endParaRPr lang="ar-SA"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534400" cy="762000"/>
          </a:xfrm>
        </p:spPr>
        <p:txBody>
          <a:bodyPr>
            <a:normAutofit fontScale="90000"/>
          </a:bodyPr>
          <a:lstStyle/>
          <a:p>
            <a:r>
              <a:rPr lang="ar-SA" b="1" dirty="0" smtClean="0">
                <a:solidFill>
                  <a:schemeClr val="tx1"/>
                </a:solidFill>
                <a:latin typeface="Simplified Arabic" pitchFamily="18" charset="-78"/>
                <a:cs typeface="Simplified Arabic" pitchFamily="18" charset="-78"/>
              </a:rPr>
              <a:t>ت) مركز الضبط: </a:t>
            </a:r>
            <a:br>
              <a:rPr lang="ar-SA" b="1" dirty="0" smtClean="0">
                <a:solidFill>
                  <a:schemeClr val="tx1"/>
                </a:solidFill>
                <a:latin typeface="Simplified Arabic" pitchFamily="18" charset="-78"/>
                <a:cs typeface="Simplified Arabic" pitchFamily="18" charset="-78"/>
              </a:rPr>
            </a:br>
            <a:endParaRPr lang="en-US"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1752" y="1676400"/>
            <a:ext cx="8503920" cy="4422648"/>
          </a:xfrm>
        </p:spPr>
        <p:txBody>
          <a:bodyPr>
            <a:normAutofit fontScale="92500" lnSpcReduction="20000"/>
          </a:bodyPr>
          <a:lstStyle/>
          <a:p>
            <a:pPr algn="r" rtl="1">
              <a:buFont typeface="Wingdings" pitchFamily="2" charset="2"/>
              <a:buChar char="§"/>
            </a:pPr>
            <a:r>
              <a:rPr lang="ar-SA" sz="3000" dirty="0" smtClean="0">
                <a:latin typeface="Simplified Arabic" pitchFamily="18" charset="-78"/>
                <a:cs typeface="Simplified Arabic" pitchFamily="18" charset="-78"/>
              </a:rPr>
              <a:t>هو التحكم المدرك، أي أن الاشياء تحدث لهم إما عن طريق عوامل داخلية (من خلال أفعالهم أو معتقداتهم) أو بفعل عوامل خراجة عن أنفسهم (نتيجة للصدفة أو الحظ). </a:t>
            </a:r>
          </a:p>
          <a:p>
            <a:pPr algn="r" rtl="1">
              <a:buFont typeface="Wingdings" pitchFamily="2" charset="2"/>
              <a:buChar char="§"/>
            </a:pPr>
            <a:endParaRPr lang="ar-SA" sz="3000" dirty="0" smtClean="0">
              <a:latin typeface="Simplified Arabic" pitchFamily="18" charset="-78"/>
              <a:cs typeface="Simplified Arabic" pitchFamily="18" charset="-78"/>
            </a:endParaRPr>
          </a:p>
          <a:p>
            <a:pPr algn="r" rtl="1">
              <a:buNone/>
            </a:pPr>
            <a:r>
              <a:rPr lang="ar-SA" sz="3000" b="1" dirty="0" smtClean="0">
                <a:latin typeface="Simplified Arabic" pitchFamily="18" charset="-78"/>
                <a:cs typeface="Simplified Arabic" pitchFamily="18" charset="-78"/>
              </a:rPr>
              <a:t>تم تقسيم الأفراد إلى قسمين: </a:t>
            </a:r>
          </a:p>
          <a:p>
            <a:pPr algn="r" rtl="1">
              <a:buNone/>
            </a:pPr>
            <a:endParaRPr lang="ar-SA" sz="3000" b="1" dirty="0" smtClean="0">
              <a:latin typeface="Simplified Arabic" pitchFamily="18" charset="-78"/>
              <a:cs typeface="Simplified Arabic" pitchFamily="18" charset="-78"/>
            </a:endParaRPr>
          </a:p>
          <a:p>
            <a:pPr algn="r" rtl="1">
              <a:buNone/>
            </a:pPr>
            <a:r>
              <a:rPr lang="ar-SA" sz="3000" b="1" dirty="0" smtClean="0">
                <a:latin typeface="Simplified Arabic" pitchFamily="18" charset="-78"/>
                <a:cs typeface="Simplified Arabic" pitchFamily="18" charset="-78"/>
              </a:rPr>
              <a:t>1) قسم يتسم بمركز ضبط داخلي: </a:t>
            </a:r>
            <a:r>
              <a:rPr lang="ar-SA" sz="3000" dirty="0" smtClean="0">
                <a:latin typeface="Simplified Arabic" pitchFamily="18" charset="-78"/>
                <a:cs typeface="Simplified Arabic" pitchFamily="18" charset="-78"/>
              </a:rPr>
              <a:t>الأفراد يشعرون بأنهم متحكمون في حياتهم (مثل الإمتناع عن التدخين وشرب الكحول). </a:t>
            </a:r>
          </a:p>
          <a:p>
            <a:pPr algn="r" rtl="1">
              <a:buNone/>
            </a:pPr>
            <a:r>
              <a:rPr lang="ar-SA" sz="3000" b="1" dirty="0" smtClean="0">
                <a:latin typeface="Simplified Arabic" pitchFamily="18" charset="-78"/>
                <a:cs typeface="Simplified Arabic" pitchFamily="18" charset="-78"/>
              </a:rPr>
              <a:t>2) قسم يتصف بمركز ضبط خارجي: </a:t>
            </a:r>
            <a:r>
              <a:rPr lang="ar-SA" sz="3000" dirty="0" smtClean="0">
                <a:latin typeface="Simplified Arabic" pitchFamily="18" charset="-78"/>
                <a:cs typeface="Simplified Arabic" pitchFamily="18" charset="-78"/>
              </a:rPr>
              <a:t>الأفراد شعرون بأن حياتهم تخضع للتحكم من قبل الصدفة (يكون الفرد أقل عرضة للإنخراط في السلوكيات الصحية الوقائية أو الطبية). </a:t>
            </a:r>
            <a:endParaRPr lang="en-US" sz="3000" dirty="0" smtClean="0">
              <a:latin typeface="Simplified Arabic" pitchFamily="18" charset="-78"/>
              <a:cs typeface="Simplified Arabic" pitchFamily="18" charset="-78"/>
            </a:endParaRP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normAutofit fontScale="90000"/>
          </a:bodyPr>
          <a:lstStyle/>
          <a:p>
            <a:r>
              <a:rPr lang="ar-SA" sz="3600" b="1" dirty="0" smtClean="0">
                <a:solidFill>
                  <a:schemeClr val="tx1"/>
                </a:solidFill>
                <a:latin typeface="Simplified Arabic" pitchFamily="18" charset="-78"/>
                <a:cs typeface="Simplified Arabic" pitchFamily="18" charset="-78"/>
              </a:rPr>
              <a:t>ث) العوامل الثقافية</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p:txBody>
          <a:bodyPr/>
          <a:lstStyle/>
          <a:p>
            <a:pPr algn="r" rtl="1">
              <a:buNone/>
            </a:pPr>
            <a:r>
              <a:rPr lang="ar-SA" b="1" dirty="0" smtClean="0"/>
              <a:t>مثل: </a:t>
            </a:r>
          </a:p>
          <a:p>
            <a:pPr algn="r" rtl="1">
              <a:buNone/>
            </a:pPr>
            <a:endParaRPr lang="ar-SA" dirty="0" smtClean="0"/>
          </a:p>
          <a:p>
            <a:pPr algn="r" rtl="1">
              <a:buFont typeface="Wingdings" pitchFamily="2" charset="2"/>
              <a:buChar char="§"/>
            </a:pPr>
            <a:r>
              <a:rPr lang="ar-SA" sz="3200" dirty="0" smtClean="0">
                <a:latin typeface="Simplified Arabic" pitchFamily="18" charset="-78"/>
                <a:cs typeface="Simplified Arabic" pitchFamily="18" charset="-78"/>
              </a:rPr>
              <a:t>أسلوب الحياة. </a:t>
            </a:r>
          </a:p>
          <a:p>
            <a:pPr algn="r" rtl="1">
              <a:buFont typeface="Wingdings" pitchFamily="2" charset="2"/>
              <a:buChar char="§"/>
            </a:pPr>
            <a:r>
              <a:rPr lang="ar-SA" sz="3200" dirty="0" smtClean="0">
                <a:latin typeface="Simplified Arabic" pitchFamily="18" charset="-78"/>
                <a:cs typeface="Simplified Arabic" pitchFamily="18" charset="-78"/>
              </a:rPr>
              <a:t>الوراثة. </a:t>
            </a:r>
          </a:p>
          <a:p>
            <a:pPr algn="r" rtl="1">
              <a:buFont typeface="Wingdings" pitchFamily="2" charset="2"/>
              <a:buChar char="§"/>
            </a:pPr>
            <a:r>
              <a:rPr lang="ar-SA" sz="3200" dirty="0" smtClean="0">
                <a:latin typeface="Simplified Arabic" pitchFamily="18" charset="-78"/>
                <a:cs typeface="Simplified Arabic" pitchFamily="18" charset="-78"/>
              </a:rPr>
              <a:t>العوامل الخارقة للطبية (مثل إرادة الله أو أرواح شريرة). </a:t>
            </a:r>
          </a:p>
          <a:p>
            <a:pPr algn="r" rtl="1">
              <a:buFont typeface="Wingdings" pitchFamily="2" charset="2"/>
              <a:buChar char="§"/>
            </a:pPr>
            <a:r>
              <a:rPr lang="ar-SA" sz="3200" dirty="0" smtClean="0">
                <a:latin typeface="Simplified Arabic" pitchFamily="18" charset="-78"/>
                <a:cs typeface="Simplified Arabic" pitchFamily="18" charset="-78"/>
              </a:rPr>
              <a:t>القضاء والقدر. </a:t>
            </a:r>
            <a:endParaRPr lang="en-US" sz="3200" dirty="0">
              <a:latin typeface="Simplified Arabic" pitchFamily="18" charset="-78"/>
              <a:cs typeface="Simplified Arabic" pitchFamily="18"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chemeClr val="tx1"/>
                </a:solidFill>
                <a:latin typeface="Simplified Arabic" pitchFamily="18" charset="-78"/>
                <a:cs typeface="Simplified Arabic" pitchFamily="18" charset="-78"/>
              </a:rPr>
              <a:t>ج) مستوى المعرفة والتوقعات: </a:t>
            </a:r>
            <a:endParaRPr lang="en-US"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301752" y="1676400"/>
            <a:ext cx="8503920" cy="4422648"/>
          </a:xfrm>
        </p:spPr>
        <p:txBody>
          <a:bodyPr/>
          <a:lstStyle/>
          <a:p>
            <a:pPr algn="r" rtl="1">
              <a:buFont typeface="Wingdings" pitchFamily="2" charset="2"/>
              <a:buChar char="§"/>
            </a:pPr>
            <a:r>
              <a:rPr lang="ar-SA" dirty="0" smtClean="0"/>
              <a:t>تعتمد معتقداتنا الصحية على مستوى المعرفة، مما تساعد على التعرف على الأعراض التي نعاني منها وتفسيرها بشكل صحيح. </a:t>
            </a:r>
          </a:p>
          <a:p>
            <a:pPr algn="r" rtl="1">
              <a:buFont typeface="Wingdings" pitchFamily="2" charset="2"/>
              <a:buChar char="§"/>
            </a:pPr>
            <a:r>
              <a:rPr lang="ar-SA" dirty="0" smtClean="0"/>
              <a:t>الكشف المبكر للمرض وسرعة التوجه للعلاج مهمان في عملية العلاج.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609600"/>
          </a:xfrm>
        </p:spPr>
        <p:txBody>
          <a:bodyPr/>
          <a:lstStyle/>
          <a:p>
            <a:pPr rtl="1"/>
            <a:r>
              <a:rPr lang="ar-SA" b="1" dirty="0" smtClean="0">
                <a:solidFill>
                  <a:schemeClr val="tx1"/>
                </a:solidFill>
                <a:latin typeface="Simplified Arabic" pitchFamily="18" charset="-78"/>
                <a:cs typeface="Simplified Arabic" pitchFamily="18" charset="-78"/>
              </a:rPr>
              <a:t>نموذج ليفينثال </a:t>
            </a:r>
            <a:r>
              <a:rPr lang="en-US" b="1" dirty="0" err="1" smtClean="0">
                <a:solidFill>
                  <a:schemeClr val="tx1"/>
                </a:solidFill>
                <a:latin typeface="Simplified Arabic" pitchFamily="18" charset="-78"/>
                <a:cs typeface="Simplified Arabic" pitchFamily="18" charset="-78"/>
              </a:rPr>
              <a:t>Leventhal</a:t>
            </a:r>
            <a:r>
              <a:rPr lang="ar-SA" b="1" dirty="0" smtClean="0">
                <a:solidFill>
                  <a:schemeClr val="tx1"/>
                </a:solidFill>
                <a:latin typeface="Simplified Arabic" pitchFamily="18" charset="-78"/>
                <a:cs typeface="Simplified Arabic" pitchFamily="18" charset="-78"/>
              </a:rPr>
              <a:t> للتنظيم الذاتي</a:t>
            </a:r>
            <a:endParaRPr lang="en-US"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228600" y="1527048"/>
            <a:ext cx="8577072" cy="4572000"/>
          </a:xfrm>
        </p:spPr>
        <p:txBody>
          <a:bodyPr>
            <a:normAutofit/>
          </a:bodyPr>
          <a:lstStyle/>
          <a:p>
            <a:pPr algn="r" rtl="1">
              <a:buFont typeface="Wingdings" pitchFamily="2" charset="2"/>
              <a:buChar char="§"/>
            </a:pPr>
            <a:r>
              <a:rPr lang="ar-SA" sz="2800" dirty="0" smtClean="0">
                <a:latin typeface="Simplified Arabic" pitchFamily="18" charset="-78"/>
                <a:cs typeface="Simplified Arabic" pitchFamily="18" charset="-78"/>
              </a:rPr>
              <a:t>الطريقة التي نفهم صحتنا أو معتقداتنا حول المرض والمعروفة بإسم التمثيلات المرضية </a:t>
            </a:r>
            <a:r>
              <a:rPr lang="en-US" sz="2800" dirty="0" smtClean="0">
                <a:latin typeface="Simplified Arabic" pitchFamily="18" charset="-78"/>
                <a:cs typeface="Simplified Arabic" pitchFamily="18" charset="-78"/>
              </a:rPr>
              <a:t>Illness Representation</a:t>
            </a:r>
            <a:r>
              <a:rPr lang="ar-SA" sz="2800" dirty="0" smtClean="0">
                <a:latin typeface="Simplified Arabic" pitchFamily="18" charset="-78"/>
                <a:cs typeface="Simplified Arabic" pitchFamily="18" charset="-78"/>
              </a:rPr>
              <a:t>. </a:t>
            </a:r>
          </a:p>
          <a:p>
            <a:pPr algn="r" rtl="1">
              <a:buFont typeface="Wingdings" pitchFamily="2" charset="2"/>
              <a:buChar char="§"/>
            </a:pPr>
            <a:endParaRPr lang="ar-SA" sz="28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يعتمد هذا </a:t>
            </a:r>
            <a:r>
              <a:rPr lang="ar-SA" sz="2800" dirty="0" err="1" smtClean="0">
                <a:latin typeface="Simplified Arabic" pitchFamily="18" charset="-78"/>
                <a:cs typeface="Simplified Arabic" pitchFamily="18" charset="-78"/>
              </a:rPr>
              <a:t>الموذج</a:t>
            </a:r>
            <a:r>
              <a:rPr lang="ar-SA" sz="2800" dirty="0" smtClean="0">
                <a:latin typeface="Simplified Arabic" pitchFamily="18" charset="-78"/>
                <a:cs typeface="Simplified Arabic" pitchFamily="18" charset="-78"/>
              </a:rPr>
              <a:t> على منحنى حل المشكلة الذي يقترح أن نتعامل مع المرض والأعراض المرضية بالطريقة نفسها التي نتعامل بها مع مشكلاتنا الأخرى، حيث يفترض أننا أفراد لدينا الحاجة للحفاظ على التوازن، فعندما نواجه مشكلة ما تهدد كياننا النفسي أو الجسمي، تنشط قدرتنا على </a:t>
            </a:r>
            <a:r>
              <a:rPr lang="ar-SA" sz="2800" dirty="0" err="1" smtClean="0">
                <a:latin typeface="Simplified Arabic" pitchFamily="18" charset="-78"/>
                <a:cs typeface="Simplified Arabic" pitchFamily="18" charset="-78"/>
              </a:rPr>
              <a:t>الإن</a:t>
            </a:r>
            <a:r>
              <a:rPr lang="ar-JO" sz="2800" dirty="0" smtClean="0">
                <a:latin typeface="Simplified Arabic" pitchFamily="18" charset="-78"/>
                <a:cs typeface="Simplified Arabic" pitchFamily="18" charset="-78"/>
              </a:rPr>
              <a:t>خ</a:t>
            </a:r>
            <a:r>
              <a:rPr lang="ar-SA" sz="2800" dirty="0" err="1" smtClean="0">
                <a:latin typeface="Simplified Arabic" pitchFamily="18" charset="-78"/>
                <a:cs typeface="Simplified Arabic" pitchFamily="18" charset="-78"/>
              </a:rPr>
              <a:t>راط</a:t>
            </a:r>
            <a:r>
              <a:rPr lang="ar-SA" sz="2800" dirty="0" smtClean="0">
                <a:latin typeface="Simplified Arabic" pitchFamily="18" charset="-78"/>
                <a:cs typeface="Simplified Arabic" pitchFamily="18" charset="-78"/>
              </a:rPr>
              <a:t> في الأنشطة التي ستعمل على إعادة الوضع الراهن. ويفترض أننا عندما تصبح حالتنا الصحية مهددة نسعى للعمل على إعادة التوازن لها. </a:t>
            </a:r>
            <a:endParaRPr lang="en-US" sz="28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ar-SA" sz="3600" b="1" dirty="0" smtClean="0">
                <a:solidFill>
                  <a:schemeClr val="tx1"/>
                </a:solidFill>
                <a:latin typeface="Simplified Arabic" pitchFamily="18" charset="-78"/>
                <a:cs typeface="Simplified Arabic" pitchFamily="18" charset="-78"/>
              </a:rPr>
              <a:t>المفهوم العضوي للصحة</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228600" y="1447800"/>
            <a:ext cx="8458200" cy="5029200"/>
          </a:xfrm>
        </p:spPr>
        <p:txBody>
          <a:bodyPr/>
          <a:lstStyle/>
          <a:p>
            <a:pPr marL="514350" indent="-514350" algn="r" rtl="1">
              <a:buNone/>
            </a:pPr>
            <a:r>
              <a:rPr lang="ar-SA" b="1" dirty="0" smtClean="0">
                <a:latin typeface="Simplified Arabic" pitchFamily="18" charset="-78"/>
                <a:cs typeface="Simplified Arabic" pitchFamily="18" charset="-78"/>
              </a:rPr>
              <a:t>هنالك إتجاهين في فهم الصحة: </a:t>
            </a:r>
          </a:p>
          <a:p>
            <a:pPr marL="514350" indent="-514350" algn="r" rtl="1">
              <a:buNone/>
            </a:pPr>
            <a:endParaRPr lang="ar-SA" dirty="0">
              <a:latin typeface="Simplified Arabic" pitchFamily="18" charset="-78"/>
              <a:cs typeface="Simplified Arabic" pitchFamily="18" charset="-78"/>
            </a:endParaRPr>
          </a:p>
          <a:p>
            <a:pPr marL="514350" indent="-514350" algn="r" rtl="1">
              <a:buNone/>
            </a:pPr>
            <a:r>
              <a:rPr lang="ar-SA" b="1" dirty="0" smtClean="0">
                <a:latin typeface="Simplified Arabic" pitchFamily="18" charset="-78"/>
                <a:cs typeface="Simplified Arabic" pitchFamily="18" charset="-78"/>
              </a:rPr>
              <a:t>الأول: الإتجاه القائم على المنشأ المرضي </a:t>
            </a:r>
            <a:r>
              <a:rPr lang="en-US" b="1" dirty="0" smtClean="0">
                <a:latin typeface="Simplified Arabic" pitchFamily="18" charset="-78"/>
                <a:cs typeface="Simplified Arabic" pitchFamily="18" charset="-78"/>
              </a:rPr>
              <a:t>Pathogenesis</a:t>
            </a:r>
            <a:r>
              <a:rPr lang="ar-SA" b="1" dirty="0" smtClean="0">
                <a:latin typeface="Simplified Arabic" pitchFamily="18" charset="-78"/>
                <a:cs typeface="Simplified Arabic" pitchFamily="18" charset="-78"/>
              </a:rPr>
              <a:t>:</a:t>
            </a:r>
          </a:p>
          <a:p>
            <a:pPr marL="514350" indent="-514350" algn="r" rtl="1">
              <a:buNone/>
            </a:pPr>
            <a:endParaRPr lang="ar-SA" b="1" dirty="0" smtClean="0">
              <a:latin typeface="Simplified Arabic" pitchFamily="18" charset="-78"/>
              <a:cs typeface="Simplified Arabic" pitchFamily="18" charset="-78"/>
            </a:endParaRPr>
          </a:p>
          <a:p>
            <a:pPr marL="514350" indent="-514350" algn="r" rtl="1">
              <a:buFont typeface="Wingdings" pitchFamily="2" charset="2"/>
              <a:buChar char="§"/>
            </a:pPr>
            <a:r>
              <a:rPr lang="ar-SA" sz="2800" dirty="0" smtClean="0">
                <a:latin typeface="Simplified Arabic" pitchFamily="18" charset="-78"/>
                <a:cs typeface="Simplified Arabic" pitchFamily="18" charset="-78"/>
              </a:rPr>
              <a:t>يرى أن الإنسان إما أن يكون صحيحاً أو مريضاً. إما أن يعاني من أعراض معينة أو لا يعاني من أمراض معينة. </a:t>
            </a:r>
          </a:p>
          <a:p>
            <a:pPr marL="514350" indent="-514350" algn="r" rtl="1">
              <a:buNone/>
            </a:pPr>
            <a:endParaRPr lang="ar-SA" sz="2800" dirty="0">
              <a:latin typeface="Simplified Arabic" pitchFamily="18" charset="-78"/>
              <a:cs typeface="Simplified Arabic" pitchFamily="18" charset="-78"/>
            </a:endParaRPr>
          </a:p>
          <a:p>
            <a:pPr marL="514350" indent="-514350" algn="r" rtl="1">
              <a:buFont typeface="Wingdings" pitchFamily="2" charset="2"/>
              <a:buChar char="§"/>
            </a:pPr>
            <a:r>
              <a:rPr lang="ar-SA" sz="2800" dirty="0" smtClean="0">
                <a:latin typeface="Simplified Arabic" pitchFamily="18" charset="-78"/>
                <a:cs typeface="Simplified Arabic" pitchFamily="18" charset="-78"/>
              </a:rPr>
              <a:t>وفي هذا الإتجاه يمكن تعريف الصحة من خلال غياب المرض، كما ويمكن فهم الصحة من خلال فهم منشأ الأمراض وتطورها وكيفية علاجها.  </a:t>
            </a:r>
          </a:p>
          <a:p>
            <a:pPr marL="514350" indent="-514350" algn="r" rtl="1">
              <a:buNone/>
            </a:pPr>
            <a:endParaRPr lang="ar-SA" dirty="0" smtClean="0"/>
          </a:p>
          <a:p>
            <a:pPr marL="514350" indent="-514350" algn="r" rt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458200" cy="5668963"/>
          </a:xfrm>
        </p:spPr>
        <p:txBody>
          <a:bodyPr>
            <a:normAutofit/>
          </a:bodyPr>
          <a:lstStyle/>
          <a:p>
            <a:pPr algn="r" rtl="1">
              <a:buNone/>
            </a:pPr>
            <a:r>
              <a:rPr lang="ar-SA" b="1" dirty="0" smtClean="0">
                <a:latin typeface="Simplified Arabic" pitchFamily="18" charset="-78"/>
                <a:cs typeface="Simplified Arabic" pitchFamily="18" charset="-78"/>
              </a:rPr>
              <a:t>الثاني: الإتجاه القائم على المنشأ الصحي </a:t>
            </a:r>
            <a:r>
              <a:rPr lang="en-US" b="1" dirty="0" err="1" smtClean="0">
                <a:latin typeface="Simplified Arabic" pitchFamily="18" charset="-78"/>
                <a:cs typeface="Simplified Arabic" pitchFamily="18" charset="-78"/>
              </a:rPr>
              <a:t>Salutogenesis</a:t>
            </a:r>
            <a:r>
              <a:rPr lang="ar-SA" b="1" dirty="0" smtClean="0">
                <a:latin typeface="Simplified Arabic" pitchFamily="18" charset="-78"/>
                <a:cs typeface="Simplified Arabic" pitchFamily="18" charset="-78"/>
              </a:rPr>
              <a:t>:</a:t>
            </a:r>
          </a:p>
          <a:p>
            <a:pPr algn="r" rtl="1">
              <a:buNone/>
            </a:pPr>
            <a:endParaRPr lang="ar-SA" sz="2800" b="1" dirty="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الإنسان يكون في كل لحظة من لحظات حياته صحيحاً بدرجة ما ومريضاً بدرجة ما. وبمقدار ما يتجه بإتجاه الجانب الصحي على الفرد يكون أكثر صحة، وبمقدار ما يتجه نحو الجانب المرضي على الفرد يكون مريضاً. </a:t>
            </a:r>
          </a:p>
          <a:p>
            <a:pPr algn="r" rtl="1">
              <a:buNone/>
            </a:pPr>
            <a:endParaRPr lang="ar-SA" sz="2800" b="1" dirty="0" smtClean="0">
              <a:latin typeface="Simplified Arabic" pitchFamily="18" charset="-78"/>
              <a:cs typeface="Simplified Arabic" pitchFamily="18" charset="-78"/>
            </a:endParaRPr>
          </a:p>
          <a:p>
            <a:pPr algn="r" rtl="1">
              <a:buNone/>
            </a:pPr>
            <a:endParaRPr lang="ar-SA" sz="2800" b="1" dirty="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السؤال المطروح: كيف يصبح الناس أكثر صحة وأقل مرضاً؟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r>
              <a:rPr lang="ar-SA" smtClean="0"/>
              <a:t>عادات صحية و غير صحية في حياتنا؟</a:t>
            </a:r>
            <a:endParaRPr lang="en-US" dirty="0"/>
          </a:p>
        </p:txBody>
      </p:sp>
    </p:spTree>
    <p:extLst>
      <p:ext uri="{BB962C8B-B14F-4D97-AF65-F5344CB8AC3E}">
        <p14:creationId xmlns:p14="http://schemas.microsoft.com/office/powerpoint/2010/main" val="2557507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600200"/>
            <a:ext cx="8458200" cy="4876800"/>
          </a:xfrm>
        </p:spPr>
        <p:txBody>
          <a:bodyPr/>
          <a:lstStyle/>
          <a:p>
            <a:pPr algn="r" rtl="1">
              <a:buFont typeface="Wingdings" pitchFamily="2" charset="2"/>
              <a:buChar char="§"/>
            </a:pPr>
            <a:r>
              <a:rPr lang="ar-SA" dirty="0" smtClean="0">
                <a:latin typeface="Simplified Arabic" pitchFamily="18" charset="-78"/>
                <a:cs typeface="Simplified Arabic" pitchFamily="18" charset="-78"/>
              </a:rPr>
              <a:t>  الصحة عبارة عن حدث مرن وفعال ومنظم لنفسه بصورة ديناميكية. لذلك لا بد من بناء الصحة بإستمرار وفي الوقت نفسه إعتبار فقدانها عملية طبيعية وموجودة في كل مكان. والسعي نحو تحقيق الصحة عملية مستمرة ودائمة طوال الحياة، وفقدانها أمراً طبيعياً. </a:t>
            </a:r>
            <a:endParaRPr lang="en-US" dirty="0" smtClean="0">
              <a:latin typeface="Simplified Arabic" pitchFamily="18" charset="-78"/>
              <a:cs typeface="Simplified Arabic" pitchFamily="18" charset="-78"/>
            </a:endParaRPr>
          </a:p>
          <a:p>
            <a:pPr algn="r" rtl="1">
              <a:buFont typeface="Wingdings" pitchFamily="2" charset="2"/>
              <a:buChar char="§"/>
            </a:pP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والمسألة الرئيسية ليست في فقدان الصحة هنا وإنما في سعي الإنسان نحو تحقيق التوازن وبناء الصحة، أي جعل حالته إقتراباً من قطب الصحة وأكثر إبتعاداً عن قطب المرض. </a:t>
            </a:r>
          </a:p>
          <a:p>
            <a:pPr algn="r" rt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ar-SA" sz="3600" b="1" dirty="0" smtClean="0">
                <a:solidFill>
                  <a:schemeClr val="tx1"/>
                </a:solidFill>
                <a:latin typeface="Simplified Arabic" pitchFamily="18" charset="-78"/>
                <a:cs typeface="Simplified Arabic" pitchFamily="18" charset="-78"/>
              </a:rPr>
              <a:t>ما هو السلوك الصحي؟ </a:t>
            </a:r>
            <a:endParaRPr lang="en-US" sz="3600" b="1" dirty="0">
              <a:solidFill>
                <a:schemeClr val="tx1"/>
              </a:solidFill>
              <a:latin typeface="Simplified Arabic" pitchFamily="18" charset="-78"/>
              <a:cs typeface="Simplified Arabic" pitchFamily="18" charset="-78"/>
            </a:endParaRPr>
          </a:p>
        </p:txBody>
      </p:sp>
      <p:sp>
        <p:nvSpPr>
          <p:cNvPr id="3" name="Content Placeholder 2"/>
          <p:cNvSpPr>
            <a:spLocks noGrp="1"/>
          </p:cNvSpPr>
          <p:nvPr>
            <p:ph sz="quarter" idx="1"/>
          </p:nvPr>
        </p:nvSpPr>
        <p:spPr>
          <a:xfrm>
            <a:off x="228600" y="1600200"/>
            <a:ext cx="8458200" cy="4953000"/>
          </a:xfrm>
        </p:spPr>
        <p:txBody>
          <a:bodyPr>
            <a:normAutofit/>
          </a:bodyPr>
          <a:lstStyle/>
          <a:p>
            <a:pPr algn="r" rtl="1">
              <a:buNone/>
            </a:pPr>
            <a:r>
              <a:rPr lang="ar-SA" sz="2800" b="1" dirty="0" smtClean="0">
                <a:latin typeface="Simplified Arabic" pitchFamily="18" charset="-78"/>
                <a:cs typeface="Simplified Arabic" pitchFamily="18" charset="-78"/>
              </a:rPr>
              <a:t>قد حدد بلاكستير (1995) هذه التعريفات الشائعة للصحة، وتتضمن التالي: </a:t>
            </a:r>
          </a:p>
          <a:p>
            <a:pPr algn="r" rtl="1">
              <a:buNone/>
            </a:pPr>
            <a:endParaRPr lang="ar-SA" sz="2800" b="1"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1) الصحة إنعدام المرض </a:t>
            </a:r>
            <a:r>
              <a:rPr lang="en-US" sz="2800" b="1" dirty="0" smtClean="0">
                <a:latin typeface="Simplified Arabic" pitchFamily="18" charset="-78"/>
                <a:cs typeface="Simplified Arabic" pitchFamily="18" charset="-78"/>
              </a:rPr>
              <a:t>Health as not ill</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الأفراد يعتبرون أنفسهم أصحاء إذا لم يشعروا بأي أعراض جسمانية، وكانت زيارتهم للطبيب نادرة. </a:t>
            </a:r>
          </a:p>
          <a:p>
            <a:pPr algn="r" rtl="1">
              <a:buNone/>
            </a:pPr>
            <a:endParaRPr lang="ar-SA" sz="2800"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2) الصحة على الرغم من الإصابة بالمرض </a:t>
            </a:r>
            <a:r>
              <a:rPr lang="en-US" sz="2800" b="1" dirty="0" smtClean="0">
                <a:latin typeface="Simplified Arabic" pitchFamily="18" charset="-78"/>
                <a:cs typeface="Simplified Arabic" pitchFamily="18" charset="-78"/>
              </a:rPr>
              <a:t>Health despite disease</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قد يعد بعض الأفراد أنفسهم أصحاء، إذا أخبروا أنهم أفضل حالاً صحياً من غيرهم، برغم كونهم ضمن المشخصين بأحد الأمراض.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600200"/>
            <a:ext cx="8458200" cy="5029200"/>
          </a:xfrm>
        </p:spPr>
        <p:txBody>
          <a:bodyPr>
            <a:normAutofit/>
          </a:bodyPr>
          <a:lstStyle/>
          <a:p>
            <a:pPr algn="r" rtl="1">
              <a:buNone/>
            </a:pPr>
            <a:r>
              <a:rPr lang="ar-SA" sz="2800" b="1" dirty="0" smtClean="0">
                <a:latin typeface="Simplified Arabic" pitchFamily="18" charset="-78"/>
                <a:cs typeface="Simplified Arabic" pitchFamily="18" charset="-78"/>
              </a:rPr>
              <a:t>3) الصحة مرادفة للياقة البدنية </a:t>
            </a:r>
            <a:r>
              <a:rPr lang="en-US" sz="2800" b="1" dirty="0" smtClean="0">
                <a:latin typeface="Simplified Arabic" pitchFamily="18" charset="-78"/>
                <a:cs typeface="Simplified Arabic" pitchFamily="18" charset="-78"/>
              </a:rPr>
              <a:t>Health as physical fitness</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هنالك أفراد يعدون أنفسهم أصحاء إذا تمتعوا باللياقة أو الكفاءة البدنية.</a:t>
            </a:r>
          </a:p>
          <a:p>
            <a:pPr algn="r" rtl="1">
              <a:buNone/>
            </a:pPr>
            <a:r>
              <a:rPr lang="ar-SA" sz="2800" dirty="0" smtClean="0">
                <a:latin typeface="Simplified Arabic" pitchFamily="18" charset="-78"/>
                <a:cs typeface="Simplified Arabic" pitchFamily="18" charset="-78"/>
              </a:rPr>
              <a:t> </a:t>
            </a:r>
          </a:p>
          <a:p>
            <a:pPr algn="r" rtl="1">
              <a:buNone/>
            </a:pPr>
            <a:r>
              <a:rPr lang="ar-SA" sz="2800" b="1" dirty="0" smtClean="0">
                <a:latin typeface="Simplified Arabic" pitchFamily="18" charset="-78"/>
                <a:cs typeface="Simplified Arabic" pitchFamily="18" charset="-78"/>
              </a:rPr>
              <a:t>4) الصحة كجودة نفسية وإجتماعية </a:t>
            </a:r>
            <a:r>
              <a:rPr lang="en-US" sz="2800" b="1" dirty="0" smtClean="0">
                <a:latin typeface="Simplified Arabic" pitchFamily="18" charset="-78"/>
                <a:cs typeface="Simplified Arabic" pitchFamily="18" charset="-78"/>
              </a:rPr>
              <a:t>Health as psychosocial wellbeing</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يعتبر الأفراد أنفسهم أصحاء إذا شعروا بأنهم قادرون على خوض الحياة بكل جوانبها، أو إذا تمتعوا بالسعادة. </a:t>
            </a:r>
          </a:p>
          <a:p>
            <a:pPr algn="r" rtl="1">
              <a:buNone/>
            </a:pPr>
            <a:endParaRPr lang="ar-SA" sz="2800" dirty="0" smtClean="0">
              <a:latin typeface="Simplified Arabic" pitchFamily="18" charset="-78"/>
              <a:cs typeface="Simplified Arabic" pitchFamily="18" charset="-78"/>
            </a:endParaRPr>
          </a:p>
          <a:p>
            <a:pPr algn="r" rtl="1">
              <a:buNone/>
            </a:pPr>
            <a:r>
              <a:rPr lang="ar-SA" sz="2800" b="1" dirty="0" smtClean="0">
                <a:latin typeface="Simplified Arabic" pitchFamily="18" charset="-78"/>
                <a:cs typeface="Simplified Arabic" pitchFamily="18" charset="-78"/>
              </a:rPr>
              <a:t>5) الصحة وأداء المهام </a:t>
            </a:r>
            <a:r>
              <a:rPr lang="en-US" sz="2800" b="1" dirty="0" smtClean="0">
                <a:latin typeface="Simplified Arabic" pitchFamily="18" charset="-78"/>
                <a:cs typeface="Simplified Arabic" pitchFamily="18" charset="-78"/>
              </a:rPr>
              <a:t>Health as Function</a:t>
            </a:r>
            <a:r>
              <a:rPr lang="ar-SA" sz="2800" b="1"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وذلك إذا شعر الأفراد بأنهم قادرون على أداء الأعمال المعتاد القيام بها بشكل طبيعي.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600200"/>
            <a:ext cx="8382000" cy="4525963"/>
          </a:xfrm>
        </p:spPr>
        <p:txBody>
          <a:bodyPr>
            <a:normAutofit/>
          </a:bodyPr>
          <a:lstStyle/>
          <a:p>
            <a:pPr algn="ctr" rtl="1">
              <a:buNone/>
            </a:pPr>
            <a:r>
              <a:rPr lang="ar-SA" dirty="0" smtClean="0">
                <a:latin typeface="Simplified Arabic" pitchFamily="18" charset="-78"/>
                <a:cs typeface="Simplified Arabic" pitchFamily="18" charset="-78"/>
              </a:rPr>
              <a:t>  </a:t>
            </a:r>
            <a:r>
              <a:rPr lang="ar-SA" b="1" dirty="0" smtClean="0">
                <a:latin typeface="Simplified Arabic" pitchFamily="18" charset="-78"/>
                <a:cs typeface="Simplified Arabic" pitchFamily="18" charset="-78"/>
              </a:rPr>
              <a:t>الطريقة التي يفسر بها الناس مفهوم الصحة لها إنعكاسات مهمة على سلوكهم اللاحق. </a:t>
            </a:r>
          </a:p>
          <a:p>
            <a:pPr algn="r" rtl="1">
              <a:buNone/>
            </a:pPr>
            <a:endParaRPr lang="ar-SA" dirty="0" smtClean="0">
              <a:latin typeface="Simplified Arabic" pitchFamily="18" charset="-78"/>
              <a:cs typeface="Simplified Arabic" pitchFamily="18" charset="-78"/>
            </a:endParaRPr>
          </a:p>
          <a:p>
            <a:pPr algn="r" rtl="1">
              <a:buNone/>
            </a:pPr>
            <a:r>
              <a:rPr lang="ar-SA" dirty="0" smtClean="0">
                <a:latin typeface="Simplified Arabic" pitchFamily="18" charset="-78"/>
                <a:cs typeface="Simplified Arabic" pitchFamily="18" charset="-78"/>
              </a:rPr>
              <a:t>   لهذا فإن الأفراد الذين يدركون مفهوم الصحة على أنها غياب الأعراض المرضية ربما يكونون أكثر طلباً للنصيحة الطبية إذا أبدوا الإحساس بالأعراض المرضية. في حين أن الأفراد يدركون مفهوم الصحة على أنه القدرة على أداء المهام ربما لا يطلبون النصيحة الصحية إلا في حالة تأثير الأعراض الجسمية على قدرتهم في القيام بأنشطتهم اليومية المعتادة. </a:t>
            </a:r>
            <a:endParaRPr lang="en-US"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384</TotalTime>
  <Words>1478</Words>
  <Application>Microsoft Office PowerPoint</Application>
  <PresentationFormat>On-screen Show (4:3)</PresentationFormat>
  <Paragraphs>219</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Georgia</vt:lpstr>
      <vt:lpstr>Simplified Arabic</vt:lpstr>
      <vt:lpstr>Times New Roman</vt:lpstr>
      <vt:lpstr>Wingdings</vt:lpstr>
      <vt:lpstr>Wingdings 2</vt:lpstr>
      <vt:lpstr>Civic</vt:lpstr>
      <vt:lpstr>مفهوم الصحة</vt:lpstr>
      <vt:lpstr>وصف أندرسون للصحة (1995)</vt:lpstr>
      <vt:lpstr>المفهوم العضوي للصحة</vt:lpstr>
      <vt:lpstr>PowerPoint Presentation</vt:lpstr>
      <vt:lpstr>PowerPoint Presentation</vt:lpstr>
      <vt:lpstr>PowerPoint Presentation</vt:lpstr>
      <vt:lpstr>ما هو السلوك الصحي؟ </vt:lpstr>
      <vt:lpstr>PowerPoint Presentation</vt:lpstr>
      <vt:lpstr>PowerPoint Presentation</vt:lpstr>
      <vt:lpstr>تعريف السلوك الصحي</vt:lpstr>
      <vt:lpstr>كيف يمكن قياس السلوك الصحي؟ </vt:lpstr>
      <vt:lpstr>ما هي العوامل المؤثرة في السلوك الصحي؟</vt:lpstr>
      <vt:lpstr>1) العمر Age</vt:lpstr>
      <vt:lpstr>2) الجنس Gender</vt:lpstr>
      <vt:lpstr>3) الوضع الإقتصادي والإجتماعي</vt:lpstr>
      <vt:lpstr>4) نمط الشخصية</vt:lpstr>
      <vt:lpstr>1) نمط الشخصية A:  </vt:lpstr>
      <vt:lpstr>2) نمط الشخصية :B  </vt:lpstr>
      <vt:lpstr>3) نمط الشخصية C:  </vt:lpstr>
      <vt:lpstr>4) نمط الشخصية D:  </vt:lpstr>
      <vt:lpstr>5) الصلابة Hardiness</vt:lpstr>
      <vt:lpstr>Health Beliefs6) المعتقدات الصحية </vt:lpstr>
      <vt:lpstr>ب) المعتقدات الصحية وسرعة الشفاء من المرض:  </vt:lpstr>
      <vt:lpstr>ت) مركز الضبط:  </vt:lpstr>
      <vt:lpstr>ث) العوامل الثقافية</vt:lpstr>
      <vt:lpstr>ج) مستوى المعرفة والتوقعات: </vt:lpstr>
      <vt:lpstr>نموذج ليفينثال Leventhal للتنظيم الذاتي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louy george fawadleh</dc:creator>
  <cp:lastModifiedBy>ABU-KTEISH, Razan</cp:lastModifiedBy>
  <cp:revision>44</cp:revision>
  <dcterms:created xsi:type="dcterms:W3CDTF">2016-03-06T14:13:44Z</dcterms:created>
  <dcterms:modified xsi:type="dcterms:W3CDTF">2021-10-04T10:53:10Z</dcterms:modified>
</cp:coreProperties>
</file>