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0" r:id="rId5"/>
    <p:sldId id="271" r:id="rId6"/>
    <p:sldId id="272" r:id="rId7"/>
    <p:sldId id="274" r:id="rId8"/>
    <p:sldId id="259" r:id="rId9"/>
    <p:sldId id="260" r:id="rId10"/>
    <p:sldId id="275" r:id="rId11"/>
    <p:sldId id="276" r:id="rId12"/>
    <p:sldId id="277" r:id="rId13"/>
    <p:sldId id="278" r:id="rId14"/>
    <p:sldId id="279" r:id="rId15"/>
    <p:sldId id="280" r:id="rId16"/>
    <p:sldId id="281" r:id="rId17"/>
    <p:sldId id="282" r:id="rId18"/>
    <p:sldId id="265" r:id="rId19"/>
    <p:sldId id="266" r:id="rId20"/>
    <p:sldId id="267"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B3F135D-4B9D-43E7-AB92-97D473F9012D}" type="datetimeFigureOut">
              <a:rPr lang="en-US" smtClean="0"/>
              <a:pPr/>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BCC8DF-5EDD-4D70-BE91-AB41C636E83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3F135D-4B9D-43E7-AB92-97D473F9012D}" type="datetimeFigureOut">
              <a:rPr lang="en-US" smtClean="0"/>
              <a:pPr/>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BCC8DF-5EDD-4D70-BE91-AB41C636E83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3F135D-4B9D-43E7-AB92-97D473F9012D}" type="datetimeFigureOut">
              <a:rPr lang="en-US" smtClean="0"/>
              <a:pPr/>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BCC8DF-5EDD-4D70-BE91-AB41C636E83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3F135D-4B9D-43E7-AB92-97D473F9012D}" type="datetimeFigureOut">
              <a:rPr lang="en-US" smtClean="0"/>
              <a:pPr/>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BCC8DF-5EDD-4D70-BE91-AB41C636E83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3F135D-4B9D-43E7-AB92-97D473F9012D}" type="datetimeFigureOut">
              <a:rPr lang="en-US" smtClean="0"/>
              <a:pPr/>
              <a:t>7/14/2021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BCC8DF-5EDD-4D70-BE91-AB41C636E83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B3F135D-4B9D-43E7-AB92-97D473F9012D}" type="datetimeFigureOut">
              <a:rPr lang="en-US" smtClean="0"/>
              <a:pPr/>
              <a:t>7/14/2021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BCC8DF-5EDD-4D70-BE91-AB41C636E83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B3F135D-4B9D-43E7-AB92-97D473F9012D}" type="datetimeFigureOut">
              <a:rPr lang="en-US" smtClean="0"/>
              <a:pPr/>
              <a:t>7/14/2021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BCC8DF-5EDD-4D70-BE91-AB41C636E83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B3F135D-4B9D-43E7-AB92-97D473F9012D}" type="datetimeFigureOut">
              <a:rPr lang="en-US" smtClean="0"/>
              <a:pPr/>
              <a:t>7/14/2021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BCC8DF-5EDD-4D70-BE91-AB41C636E83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3F135D-4B9D-43E7-AB92-97D473F9012D}" type="datetimeFigureOut">
              <a:rPr lang="en-US" smtClean="0"/>
              <a:pPr/>
              <a:t>7/14/2021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BCC8DF-5EDD-4D70-BE91-AB41C636E83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3F135D-4B9D-43E7-AB92-97D473F9012D}" type="datetimeFigureOut">
              <a:rPr lang="en-US" smtClean="0"/>
              <a:pPr/>
              <a:t>7/14/2021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BCC8DF-5EDD-4D70-BE91-AB41C636E83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3F135D-4B9D-43E7-AB92-97D473F9012D}" type="datetimeFigureOut">
              <a:rPr lang="en-US" smtClean="0"/>
              <a:pPr/>
              <a:t>7/14/2021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BCC8DF-5EDD-4D70-BE91-AB41C636E83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3F135D-4B9D-43E7-AB92-97D473F9012D}" type="datetimeFigureOut">
              <a:rPr lang="en-US" smtClean="0"/>
              <a:pPr/>
              <a:t>7/14/2021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BCC8DF-5EDD-4D70-BE91-AB41C636E83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witter.com/intent/tweet?text=%D8%A7%D9%84%D8%A5%D8%B2%D8%A7%D8%AD%D8%A9%20%D9%87%D9%8A%20%D8%A5%D8%B9%D8%A7%D8%AF%D8%A9%20%D8%AA%D9%88%D8%AC%D9%8A%D9%87%20%D8%B4%D8%B9%D9%88%D8%B1%D8%8C%20%D8%B3%D9%84%D8%A8%D9%8A%20%D9%81%D9%8A%20%D8%A7%D9%84%D8%BA%D8%A7%D9%84%D8%A8%D8%8C%20%D8%A8%D8%B9%D9%8A%D8%AF%D9%8B%D8%A7%20%D8%B9%D9%86%20%D9%87%D8%AF%D9%81%D9%87%20%D8%A7%D9%84%D8%A3%D8%B5%D9%84%D9%8A%20%D8%A5%D9%84%D9%89%20%D8%B6%D8%AD%D9%8A%D8%A9%20%D8%A3%D9%83%D8%AB%D8%B1%20%D8%B6%D8%B9%D9%81%D9%8B%D8%A7%20%D9%88%D8%A3%D9%82%D9%84%20%D8%AD%D8%B8%D9%91%D9%8B%D8%A7%20https%3A%2F%2Fmanshoor.com%2Fp%2F14072%2F%20via%20%40manshoor"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905000"/>
            <a:ext cx="7772400" cy="841375"/>
          </a:xfrm>
        </p:spPr>
        <p:style>
          <a:lnRef idx="1">
            <a:schemeClr val="accent2"/>
          </a:lnRef>
          <a:fillRef idx="2">
            <a:schemeClr val="accent2"/>
          </a:fillRef>
          <a:effectRef idx="1">
            <a:schemeClr val="accent2"/>
          </a:effectRef>
          <a:fontRef idx="minor">
            <a:schemeClr val="dk1"/>
          </a:fontRef>
        </p:style>
        <p:txBody>
          <a:bodyPr>
            <a:normAutofit/>
          </a:bodyPr>
          <a:lstStyle/>
          <a:p>
            <a:r>
              <a:rPr lang="ar-SA" sz="2400" b="1" dirty="0" smtClean="0">
                <a:latin typeface="Simplified Arabic" pitchFamily="18" charset="-78"/>
                <a:cs typeface="Simplified Arabic" pitchFamily="18" charset="-78"/>
              </a:rPr>
              <a:t>دائرة العلوم الاجتماعية والسلوكية</a:t>
            </a:r>
            <a:r>
              <a:rPr lang="en-US" sz="2400" b="1" dirty="0" smtClean="0">
                <a:latin typeface="Simplified Arabic" pitchFamily="18" charset="-78"/>
                <a:cs typeface="Simplified Arabic" pitchFamily="18" charset="-78"/>
              </a:rPr>
              <a:t/>
            </a:r>
            <a:br>
              <a:rPr lang="en-US" sz="2400" b="1" dirty="0" smtClean="0">
                <a:latin typeface="Simplified Arabic" pitchFamily="18" charset="-78"/>
                <a:cs typeface="Simplified Arabic" pitchFamily="18" charset="-78"/>
              </a:rPr>
            </a:br>
            <a:r>
              <a:rPr lang="en-US" sz="2400" b="1" dirty="0" smtClean="0">
                <a:latin typeface="Simplified Arabic" pitchFamily="18" charset="-78"/>
                <a:cs typeface="Simplified Arabic" pitchFamily="18" charset="-78"/>
              </a:rPr>
              <a:t>Department of Social and Behavioral Science</a:t>
            </a:r>
            <a:endParaRPr lang="en-US" sz="2400" dirty="0"/>
          </a:p>
        </p:txBody>
      </p:sp>
      <p:sp>
        <p:nvSpPr>
          <p:cNvPr id="3" name="Subtitle 2"/>
          <p:cNvSpPr>
            <a:spLocks noGrp="1"/>
          </p:cNvSpPr>
          <p:nvPr>
            <p:ph type="subTitle" idx="1"/>
          </p:nvPr>
        </p:nvSpPr>
        <p:spPr>
          <a:xfrm>
            <a:off x="838200" y="3581400"/>
            <a:ext cx="7620000" cy="2743200"/>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ar-SA" sz="3600" b="1" dirty="0" smtClean="0">
                <a:solidFill>
                  <a:schemeClr val="tx1"/>
                </a:solidFill>
                <a:latin typeface="Simplified Arabic" pitchFamily="18" charset="-78"/>
                <a:cs typeface="Simplified Arabic" pitchFamily="18" charset="-78"/>
              </a:rPr>
              <a:t>الصراع</a:t>
            </a:r>
          </a:p>
          <a:p>
            <a:endParaRPr lang="ar-SA" sz="3600" b="1" dirty="0" smtClean="0">
              <a:solidFill>
                <a:schemeClr val="tx1"/>
              </a:solidFill>
              <a:latin typeface="Simplified Arabic" pitchFamily="18" charset="-78"/>
              <a:cs typeface="Simplified Arabic" pitchFamily="18" charset="-78"/>
            </a:endParaRPr>
          </a:p>
          <a:p>
            <a:r>
              <a:rPr lang="ar-SA" sz="3600" b="1" dirty="0" smtClean="0">
                <a:solidFill>
                  <a:schemeClr val="tx1"/>
                </a:solidFill>
                <a:latin typeface="Simplified Arabic" pitchFamily="18" charset="-78"/>
                <a:cs typeface="Simplified Arabic" pitchFamily="18" charset="-78"/>
              </a:rPr>
              <a:t>إعداد: </a:t>
            </a:r>
          </a:p>
          <a:p>
            <a:r>
              <a:rPr lang="ar-SA" sz="3600" b="1" dirty="0" smtClean="0">
                <a:solidFill>
                  <a:schemeClr val="tx1"/>
                </a:solidFill>
                <a:latin typeface="Simplified Arabic" pitchFamily="18" charset="-78"/>
                <a:cs typeface="Simplified Arabic" pitchFamily="18" charset="-78"/>
              </a:rPr>
              <a:t>أ. لؤي فواضله</a:t>
            </a:r>
            <a:endParaRPr lang="en-US" sz="3600" b="1" dirty="0">
              <a:solidFill>
                <a:schemeClr val="tx1"/>
              </a:solidFill>
              <a:latin typeface="Simplified Arabic" pitchFamily="18" charset="-78"/>
              <a:cs typeface="Simplified Arabic" pitchFamily="18" charset="-78"/>
            </a:endParaRPr>
          </a:p>
        </p:txBody>
      </p:sp>
      <p:pic>
        <p:nvPicPr>
          <p:cNvPr id="4" name="Picture 1"/>
          <p:cNvPicPr>
            <a:picLocks noChangeAspect="1" noChangeArrowheads="1"/>
          </p:cNvPicPr>
          <p:nvPr/>
        </p:nvPicPr>
        <p:blipFill>
          <a:blip r:embed="rId2"/>
          <a:srcRect/>
          <a:stretch>
            <a:fillRect/>
          </a:stretch>
        </p:blipFill>
        <p:spPr bwMode="auto">
          <a:xfrm>
            <a:off x="2209800" y="381000"/>
            <a:ext cx="4595812" cy="1366838"/>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ar-JO" b="1" dirty="0"/>
              <a:t>الإنكار: غباش في وجه الحقيقة</a:t>
            </a:r>
            <a:endParaRPr lang="en-US" dirty="0"/>
          </a:p>
        </p:txBody>
      </p:sp>
      <p:sp>
        <p:nvSpPr>
          <p:cNvPr id="3" name="Content Placeholder 2"/>
          <p:cNvSpPr>
            <a:spLocks noGrp="1"/>
          </p:cNvSpPr>
          <p:nvPr>
            <p:ph idx="1"/>
          </p:nvPr>
        </p:nvSpPr>
        <p:spPr>
          <a:xfrm>
            <a:off x="228600" y="1219200"/>
            <a:ext cx="8686800" cy="4906963"/>
          </a:xfrm>
        </p:spPr>
        <p:txBody>
          <a:bodyPr>
            <a:noAutofit/>
          </a:bodyPr>
          <a:lstStyle/>
          <a:p>
            <a:pPr algn="r" rtl="1"/>
            <a:r>
              <a:rPr lang="ar-JO" sz="2400" dirty="0">
                <a:cs typeface="Simplified Arabic" panose="02010000000000000000" pitchFamily="2" charset="-78"/>
              </a:rPr>
              <a:t>نحن لا نعترف بمشاكلنا بسهولة! كم مرة خدعنا ذواتنا أنّنا لا نصرف كثيرًا من النقود؟ أو على الأقل "ليس كما يفعل الآخرون". أو كم مرة حدّثتَ نفسك أنك غير مدمن على التدخين وأنك تستطيع تركه في اللحظة التي تريد، وإذا حدث وواجهنا صديقٌ أو قريبٌ بالمشكلة، واجهنا مواجهته بردة فعلٍ عنيفة، منكرين تمامًا وجود تلك المشكلة.</a:t>
            </a:r>
          </a:p>
          <a:p>
            <a:pPr algn="r" rtl="1"/>
            <a:r>
              <a:rPr lang="ar-JO" sz="2400" dirty="0">
                <a:cs typeface="Simplified Arabic" panose="02010000000000000000" pitchFamily="2" charset="-78"/>
              </a:rPr>
              <a:t>يُعتبر الإنكار "</a:t>
            </a:r>
            <a:r>
              <a:rPr lang="en-US" sz="2400" dirty="0">
                <a:cs typeface="Simplified Arabic" panose="02010000000000000000" pitchFamily="2" charset="-78"/>
              </a:rPr>
              <a:t>Denial" </a:t>
            </a:r>
            <a:r>
              <a:rPr lang="ar-JO" sz="2400" dirty="0">
                <a:cs typeface="Simplified Arabic" panose="02010000000000000000" pitchFamily="2" charset="-78"/>
              </a:rPr>
              <a:t>من أكثر وسائل الدفاع النفسية بدائية، ذلك أنه مرتبط بشكل وثيق بالمراحل الأولى من مراحل تطور الطفل. وتتنوع درجاته من أكثرها بساطة حتى أكثرها تعقيدًا، كما يلجأ إليه الفرد للهرب من تبعيات المشكلة أو خوفه من تحمّل نتائجها الحرجة والصعبة والتي تكون مجهولةً لديه.</a:t>
            </a:r>
          </a:p>
          <a:p>
            <a:pPr algn="r" rtl="1"/>
            <a:r>
              <a:rPr lang="ar-JO" sz="2400" dirty="0">
                <a:cs typeface="Simplified Arabic" panose="02010000000000000000" pitchFamily="2" charset="-78"/>
              </a:rPr>
              <a:t>لا يُعدّ الإنكار كذبًا، بل هو أشبه بالضباب الذي يحجبنا عن رؤية ما يجري في حياتنا وحقيقة واقعنا. تكن خطورة هذا النوع من الآليات في أنها تسمح للفرد بالتكيّف على المدى الطويل، فيتصالح مع المشكلة تصالحًا تامًّا حتى لا يعي وجودها أو خطورتها.</a:t>
            </a:r>
          </a:p>
          <a:p>
            <a:pPr algn="r"/>
            <a:endParaRPr lang="en-US" sz="2400" dirty="0">
              <a:cs typeface="Simplified Arabic" panose="02010000000000000000" pitchFamily="2" charset="-78"/>
            </a:endParaRPr>
          </a:p>
        </p:txBody>
      </p:sp>
    </p:spTree>
    <p:extLst>
      <p:ext uri="{BB962C8B-B14F-4D97-AF65-F5344CB8AC3E}">
        <p14:creationId xmlns:p14="http://schemas.microsoft.com/office/powerpoint/2010/main" val="33998516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fontScale="90000"/>
          </a:bodyPr>
          <a:lstStyle/>
          <a:p>
            <a:pPr rtl="1"/>
            <a:r>
              <a:rPr lang="ar-JO" b="1" dirty="0" smtClean="0"/>
              <a:t/>
            </a:r>
            <a:br>
              <a:rPr lang="ar-JO" b="1" dirty="0" smtClean="0"/>
            </a:br>
            <a:r>
              <a:rPr lang="ar-JO" b="1" dirty="0"/>
              <a:t/>
            </a:r>
            <a:br>
              <a:rPr lang="ar-JO" b="1" dirty="0"/>
            </a:br>
            <a:r>
              <a:rPr lang="ar-JO" b="1" dirty="0" smtClean="0"/>
              <a:t>الإسقاط</a:t>
            </a:r>
            <a:r>
              <a:rPr lang="ar-JO" b="1" dirty="0"/>
              <a:t>: طرف آخر يسهّل الأمر</a:t>
            </a:r>
            <a:r>
              <a:rPr lang="ar-JO" dirty="0"/>
              <a:t/>
            </a:r>
            <a:br>
              <a:rPr lang="ar-JO" dirty="0"/>
            </a:br>
            <a:r>
              <a:rPr lang="ar-JO" dirty="0"/>
              <a:t/>
            </a:r>
            <a:br>
              <a:rPr lang="ar-JO" dirty="0"/>
            </a:br>
            <a:endParaRPr lang="en-US" dirty="0"/>
          </a:p>
        </p:txBody>
      </p:sp>
      <p:sp>
        <p:nvSpPr>
          <p:cNvPr id="3" name="Content Placeholder 2"/>
          <p:cNvSpPr>
            <a:spLocks noGrp="1"/>
          </p:cNvSpPr>
          <p:nvPr>
            <p:ph idx="1"/>
          </p:nvPr>
        </p:nvSpPr>
        <p:spPr>
          <a:xfrm>
            <a:off x="228600" y="1295400"/>
            <a:ext cx="8686800" cy="5181600"/>
          </a:xfrm>
        </p:spPr>
        <p:txBody>
          <a:bodyPr>
            <a:normAutofit/>
          </a:bodyPr>
          <a:lstStyle/>
          <a:p>
            <a:pPr algn="r" rtl="1"/>
            <a:r>
              <a:rPr lang="ar-JO" sz="2400" dirty="0">
                <a:cs typeface="Simplified Arabic" panose="02010000000000000000" pitchFamily="2" charset="-78"/>
              </a:rPr>
              <a:t>ينطوي الإسقاط "</a:t>
            </a:r>
            <a:r>
              <a:rPr lang="en-US" sz="2400" dirty="0">
                <a:cs typeface="Simplified Arabic" panose="02010000000000000000" pitchFamily="2" charset="-78"/>
              </a:rPr>
              <a:t>Projection" </a:t>
            </a:r>
            <a:r>
              <a:rPr lang="ar-JO" sz="2400" dirty="0">
                <a:cs typeface="Simplified Arabic" panose="02010000000000000000" pitchFamily="2" charset="-78"/>
              </a:rPr>
              <a:t>على الاعتراف بوجود مشاعر سلبية والوعي للمشكلة، لكنّ الفرد هنا لا يرغب بتحميل نفسه للمشاعر والعواطف السلبية تلك، ولذلك يبحث عن شخصٍ آخر يعزوها له ويسقطها عليه  بهدف التقليل من حدة التوتر والقلق عنده، كأنْ تلوم شريكك أو زوجتك على عيوبٍ تدرك تمامًا أنها فيك، لكنك ترفض الاعتراف بذلك خوفًا على صورتك الشخصية أمام نفسك وأمامهم وبالتالي تبدأ باتّهامهم بتلك العيوب</a:t>
            </a:r>
            <a:r>
              <a:rPr lang="ar-JO" sz="2400" dirty="0" smtClean="0">
                <a:cs typeface="Simplified Arabic" panose="02010000000000000000" pitchFamily="2" charset="-78"/>
              </a:rPr>
              <a:t>.</a:t>
            </a:r>
          </a:p>
          <a:p>
            <a:pPr algn="r" rtl="1"/>
            <a:r>
              <a:rPr lang="ar-JO" sz="2400" dirty="0">
                <a:cs typeface="Simplified Arabic" panose="02010000000000000000" pitchFamily="2" charset="-78"/>
              </a:rPr>
              <a:t>تُعدّ آلية الإسقاط واحدة من أكثر الآليات المستخدمة في العلاقات الثنائية، خاصة الحميمية والزوجية منها، ولو فكّرنا قليلًا بالاتهامات والهجومات التي نشنّها على الطرف الآخر، لوجدنا أننا نفعل ذلك لا لشيءٍ سوى لإدراكنا بأنّ ثمة مشكلة فينا غيرَ أنّنا نفضّل ألا نحبط أنفسنا بمواجهتها أو بتحمّل المسؤولية طالما أنّ هناك طرفًا آخر يمكننا لومه وتحميله المشكلة.</a:t>
            </a:r>
            <a:endParaRPr lang="en-US" sz="2400" dirty="0">
              <a:cs typeface="Simplified Arabic" panose="02010000000000000000" pitchFamily="2" charset="-78"/>
            </a:endParaRPr>
          </a:p>
        </p:txBody>
      </p:sp>
    </p:spTree>
    <p:extLst>
      <p:ext uri="{BB962C8B-B14F-4D97-AF65-F5344CB8AC3E}">
        <p14:creationId xmlns:p14="http://schemas.microsoft.com/office/powerpoint/2010/main" val="2033456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pPr rtl="1"/>
            <a:r>
              <a:rPr lang="ar-JO" b="1" dirty="0" smtClean="0"/>
              <a:t/>
            </a:r>
            <a:br>
              <a:rPr lang="ar-JO" b="1" dirty="0" smtClean="0"/>
            </a:br>
            <a:r>
              <a:rPr lang="ar-JO" b="1" dirty="0"/>
              <a:t/>
            </a:r>
            <a:br>
              <a:rPr lang="ar-JO" b="1" dirty="0"/>
            </a:br>
            <a:r>
              <a:rPr lang="ar-JO" b="1" dirty="0" smtClean="0"/>
              <a:t>النكوص</a:t>
            </a:r>
            <a:r>
              <a:rPr lang="ar-JO" b="1" dirty="0"/>
              <a:t>: التقهقر للطفولة هربًا من الواقع</a:t>
            </a:r>
            <a:r>
              <a:rPr lang="ar-JO" dirty="0"/>
              <a:t/>
            </a:r>
            <a:br>
              <a:rPr lang="ar-JO" dirty="0"/>
            </a:br>
            <a:r>
              <a:rPr lang="ar-JO" dirty="0"/>
              <a:t/>
            </a:r>
            <a:br>
              <a:rPr lang="ar-JO" dirty="0"/>
            </a:br>
            <a:endParaRPr lang="en-US" dirty="0"/>
          </a:p>
        </p:txBody>
      </p:sp>
      <p:sp>
        <p:nvSpPr>
          <p:cNvPr id="3" name="Content Placeholder 2"/>
          <p:cNvSpPr>
            <a:spLocks noGrp="1"/>
          </p:cNvSpPr>
          <p:nvPr>
            <p:ph idx="1"/>
          </p:nvPr>
        </p:nvSpPr>
        <p:spPr>
          <a:xfrm>
            <a:off x="228600" y="1219200"/>
            <a:ext cx="8686800" cy="4906963"/>
          </a:xfrm>
        </p:spPr>
        <p:txBody>
          <a:bodyPr>
            <a:noAutofit/>
          </a:bodyPr>
          <a:lstStyle/>
          <a:p>
            <a:pPr algn="r" rtl="1"/>
            <a:r>
              <a:rPr lang="ar-JO" sz="2400" dirty="0">
                <a:cs typeface="Simplified Arabic" panose="02010000000000000000" pitchFamily="2" charset="-78"/>
              </a:rPr>
              <a:t>هنا يلجأ الفرد إلى الرجوع أو الانحدار أو التقهقر "</a:t>
            </a:r>
            <a:r>
              <a:rPr lang="en-US" sz="2400" dirty="0">
                <a:cs typeface="Simplified Arabic" panose="02010000000000000000" pitchFamily="2" charset="-78"/>
              </a:rPr>
              <a:t>Regression" </a:t>
            </a:r>
            <a:r>
              <a:rPr lang="ar-JO" sz="2400" dirty="0">
                <a:cs typeface="Simplified Arabic" panose="02010000000000000000" pitchFamily="2" charset="-78"/>
              </a:rPr>
              <a:t>إلى مرحلة سابقة من مراحل عمره وممارسة السلوك  أو التصرف الذي كان يمارسه في تلك المرحلة حيث كان يجده فعّالًا ويمنحه شعورًا بالأمان أو الراحة النفسية في حين تعرّضه للتوتر أو القلق أو الإحباط.</a:t>
            </a:r>
          </a:p>
          <a:p>
            <a:pPr algn="r" rtl="1"/>
            <a:r>
              <a:rPr lang="ar-JO" sz="2400" dirty="0">
                <a:cs typeface="Simplified Arabic" panose="02010000000000000000" pitchFamily="2" charset="-78"/>
              </a:rPr>
              <a:t>وفقًا لنظرية النكوص، فإنّ الفرد يعود إلى أساليبه الطفولية في ثورته وانفعالاته حين يواجه مشكلةً أو أزمةً ما تؤثر على مسار حياته وتولد ضغطًا أو توترًا يستعصي عليه إزاحته أو تحييده، نظرًا لأنّ الانفعال والرفض والثورة هي سمات سائدة في سلوكيات الأطفال الذين يلجؤون إليها في حالات التهديد النفسيّ أو للتخلص من المواقف السلبية</a:t>
            </a:r>
            <a:r>
              <a:rPr lang="ar-JO" sz="2400" dirty="0" smtClean="0">
                <a:cs typeface="Simplified Arabic" panose="02010000000000000000" pitchFamily="2" charset="-78"/>
              </a:rPr>
              <a:t>.</a:t>
            </a:r>
          </a:p>
          <a:p>
            <a:pPr algn="r" rtl="1"/>
            <a:r>
              <a:rPr lang="ar-JO" sz="2400" dirty="0">
                <a:cs typeface="Simplified Arabic" panose="02010000000000000000" pitchFamily="2" charset="-78"/>
              </a:rPr>
              <a:t>كما تتعدّد صور النكوص كثيرًا ويتخذ صورًا منوعة، بدءًا من الانفعال والتبرم وسهولة الاستثارة والصراخ </a:t>
            </a:r>
            <a:r>
              <a:rPr lang="ar-JO" sz="2400" dirty="0" err="1">
                <a:cs typeface="Simplified Arabic" panose="02010000000000000000" pitchFamily="2" charset="-78"/>
              </a:rPr>
              <a:t>وردات</a:t>
            </a:r>
            <a:r>
              <a:rPr lang="ar-JO" sz="2400" dirty="0">
                <a:cs typeface="Simplified Arabic" panose="02010000000000000000" pitchFamily="2" charset="-78"/>
              </a:rPr>
              <a:t> الفعل العنيفة وغير المتزنة، مرورًا باكتساب سلوكيات طفولية مثل مص الأصبع أو قضم الأظافر أو التبول اللاإرادي أو الميل للاعتماد التامّ والمطلق على الأم أو الشريك العاطفي، أو الغيرة الشديدة المرَضية، إلى الإدمان غير المتزن على الأكل أو التدخين أو الكحوليات.</a:t>
            </a:r>
          </a:p>
          <a:p>
            <a:pPr algn="r"/>
            <a:endParaRPr lang="en-US" sz="2400" dirty="0">
              <a:cs typeface="Simplified Arabic" panose="02010000000000000000" pitchFamily="2" charset="-78"/>
            </a:endParaRPr>
          </a:p>
        </p:txBody>
      </p:sp>
    </p:spTree>
    <p:extLst>
      <p:ext uri="{BB962C8B-B14F-4D97-AF65-F5344CB8AC3E}">
        <p14:creationId xmlns:p14="http://schemas.microsoft.com/office/powerpoint/2010/main" val="3492051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pPr rtl="1"/>
            <a:r>
              <a:rPr lang="ar-JO" b="1" dirty="0" smtClean="0"/>
              <a:t/>
            </a:r>
            <a:br>
              <a:rPr lang="ar-JO" b="1" dirty="0" smtClean="0"/>
            </a:br>
            <a:r>
              <a:rPr lang="ar-JO" b="1" dirty="0" smtClean="0"/>
              <a:t>التبرير</a:t>
            </a:r>
            <a:r>
              <a:rPr lang="ar-JO" b="1" dirty="0"/>
              <a:t>: لم ينضج العنب بعد!</a:t>
            </a:r>
            <a:r>
              <a:rPr lang="ar-JO" dirty="0"/>
              <a:t/>
            </a:r>
            <a:br>
              <a:rPr lang="ar-JO" dirty="0"/>
            </a:br>
            <a:endParaRPr lang="en-US" dirty="0"/>
          </a:p>
        </p:txBody>
      </p:sp>
      <p:sp>
        <p:nvSpPr>
          <p:cNvPr id="3" name="Content Placeholder 2"/>
          <p:cNvSpPr>
            <a:spLocks noGrp="1"/>
          </p:cNvSpPr>
          <p:nvPr>
            <p:ph idx="1"/>
          </p:nvPr>
        </p:nvSpPr>
        <p:spPr>
          <a:xfrm>
            <a:off x="228600" y="1143000"/>
            <a:ext cx="8610600" cy="4983163"/>
          </a:xfrm>
        </p:spPr>
        <p:txBody>
          <a:bodyPr>
            <a:noAutofit/>
          </a:bodyPr>
          <a:lstStyle/>
          <a:p>
            <a:pPr algn="r" rtl="1"/>
            <a:r>
              <a:rPr lang="ar-JO" sz="2400" dirty="0" smtClean="0">
                <a:cs typeface="Simplified Arabic" panose="02010000000000000000" pitchFamily="2" charset="-78"/>
              </a:rPr>
              <a:t>يهدف </a:t>
            </a:r>
            <a:r>
              <a:rPr lang="ar-JO" sz="2400" dirty="0">
                <a:cs typeface="Simplified Arabic" panose="02010000000000000000" pitchFamily="2" charset="-78"/>
              </a:rPr>
              <a:t>التبرير أو المَنطقة </a:t>
            </a:r>
            <a:r>
              <a:rPr lang="ar-JO" sz="2400" dirty="0" smtClean="0">
                <a:cs typeface="Simplified Arabic" panose="02010000000000000000" pitchFamily="2" charset="-78"/>
              </a:rPr>
              <a:t>"</a:t>
            </a:r>
            <a:r>
              <a:rPr lang="en-US" sz="2400" dirty="0" smtClean="0">
                <a:cs typeface="Simplified Arabic" panose="02010000000000000000" pitchFamily="2" charset="-78"/>
              </a:rPr>
              <a:t>Rationalization</a:t>
            </a:r>
            <a:r>
              <a:rPr lang="en-US" sz="2400" dirty="0">
                <a:cs typeface="Simplified Arabic" panose="02010000000000000000" pitchFamily="2" charset="-78"/>
              </a:rPr>
              <a:t>" </a:t>
            </a:r>
            <a:r>
              <a:rPr lang="ar-JO" sz="2400" dirty="0">
                <a:cs typeface="Simplified Arabic" panose="02010000000000000000" pitchFamily="2" charset="-78"/>
              </a:rPr>
              <a:t>بمصطلحٍ آخر، إلى إيجاد أعذار وسبرٍ ذكيّ لتصرفاتنا تبدو من الخارج مترابطة ومصممة بعناية بهدف الوصول إلى استنتاجٍ يبرّر تلك التصرفات ويكسوها بطابع المنطق والصحة، غير أنها في الحقيقة بعيدة كلّ البُعد عن الواقع ولا تعكس صورةً حقيقية عن أفكار ومشاعر الفرد ودوافعه الشخصية حيال ذلك التصرف أو السلوك.</a:t>
            </a:r>
          </a:p>
          <a:p>
            <a:pPr algn="r" rtl="1"/>
            <a:r>
              <a:rPr lang="ar-JO" sz="2400" dirty="0">
                <a:cs typeface="Simplified Arabic" panose="02010000000000000000" pitchFamily="2" charset="-78"/>
              </a:rPr>
              <a:t>خذ مثلًا أنه تم رفضك لوظيفةٍ معيّنة كنتَ ترغب فيها كثيرًا، فإنّ عقلك المنطقيّ الدفاعيّ هنا سوف يحاول إقناعك أنّ المؤسسة التي رفضتك كانت غير كفء أو أنك لم تكن مستعدًا للعمل على أي حال. أو تخيل أنّك تعرّضت للرفض من فتاة كنت ترغب بالتعرّف عليها، هنا قد تبدأ بالتبرير لنفسك أنّ تلك الفتاة كانت مملة أو أنها غير مناسبة لك بتاتًا</a:t>
            </a:r>
            <a:r>
              <a:rPr lang="ar-JO" sz="2400" dirty="0" smtClean="0">
                <a:cs typeface="Simplified Arabic" panose="02010000000000000000" pitchFamily="2" charset="-78"/>
              </a:rPr>
              <a:t>.</a:t>
            </a:r>
          </a:p>
          <a:p>
            <a:pPr algn="r" rtl="1"/>
            <a:r>
              <a:rPr lang="ar-JO" sz="2400" dirty="0" smtClean="0">
                <a:cs typeface="Simplified Arabic" panose="02010000000000000000" pitchFamily="2" charset="-78"/>
              </a:rPr>
              <a:t>الي ما يطول العنب يقول عنه حامض</a:t>
            </a:r>
          </a:p>
          <a:p>
            <a:pPr algn="r" rtl="1"/>
            <a:r>
              <a:rPr lang="ar-JO" sz="2400" dirty="0" smtClean="0">
                <a:cs typeface="Simplified Arabic" panose="02010000000000000000" pitchFamily="2" charset="-78"/>
              </a:rPr>
              <a:t>الي ما بعرف يرقص بقول الأرض </a:t>
            </a:r>
            <a:r>
              <a:rPr lang="ar-JO" sz="2400" dirty="0" err="1" smtClean="0">
                <a:cs typeface="Simplified Arabic" panose="02010000000000000000" pitchFamily="2" charset="-78"/>
              </a:rPr>
              <a:t>مايلة</a:t>
            </a:r>
            <a:endParaRPr lang="en-US" sz="2400" dirty="0">
              <a:cs typeface="Simplified Arabic" panose="02010000000000000000" pitchFamily="2" charset="-78"/>
            </a:endParaRPr>
          </a:p>
        </p:txBody>
      </p:sp>
    </p:spTree>
    <p:extLst>
      <p:ext uri="{BB962C8B-B14F-4D97-AF65-F5344CB8AC3E}">
        <p14:creationId xmlns:p14="http://schemas.microsoft.com/office/powerpoint/2010/main" val="32115832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b="1" dirty="0"/>
              <a:t>التسامي: خلق إيجابيّ في مواجهة السلبية</a:t>
            </a:r>
            <a:endParaRPr lang="en-US" dirty="0"/>
          </a:p>
        </p:txBody>
      </p:sp>
      <p:sp>
        <p:nvSpPr>
          <p:cNvPr id="3" name="Content Placeholder 2"/>
          <p:cNvSpPr>
            <a:spLocks noGrp="1"/>
          </p:cNvSpPr>
          <p:nvPr>
            <p:ph idx="1"/>
          </p:nvPr>
        </p:nvSpPr>
        <p:spPr>
          <a:xfrm>
            <a:off x="152400" y="1600200"/>
            <a:ext cx="8534400" cy="4525963"/>
          </a:xfrm>
        </p:spPr>
        <p:txBody>
          <a:bodyPr>
            <a:normAutofit/>
          </a:bodyPr>
          <a:lstStyle/>
          <a:p>
            <a:pPr algn="r" rtl="1"/>
            <a:r>
              <a:rPr lang="ar-JO" sz="2400" dirty="0">
                <a:cs typeface="Simplified Arabic" panose="02010000000000000000" pitchFamily="2" charset="-78"/>
              </a:rPr>
              <a:t>يُعرف التسامي "</a:t>
            </a:r>
            <a:r>
              <a:rPr lang="en-US" sz="2400" dirty="0">
                <a:cs typeface="Simplified Arabic" panose="02010000000000000000" pitchFamily="2" charset="-78"/>
              </a:rPr>
              <a:t>Sublimation" </a:t>
            </a:r>
            <a:r>
              <a:rPr lang="ar-JO" sz="2400" dirty="0">
                <a:cs typeface="Simplified Arabic" panose="02010000000000000000" pitchFamily="2" charset="-78"/>
              </a:rPr>
              <a:t>ببساطة على أنه توجيه الأفكار والمشاعر والاندفاعات السلبية أو غير المقبولة إلى سلوكيات أكثر إيجابية وقبولًا للفرد والمجتمع من حوله. كأنْ يتجه الواحد منّا من قلقه واكتئابه إلى كتابة الشعر أو تعلّم الموسيقى، أو قد يميل أحدنا لممارسة الرياضة أو تعلّم فنون القتال بهدف تقنين غضبه وتوجيه مشاعره السلبية</a:t>
            </a:r>
            <a:r>
              <a:rPr lang="ar-JO" sz="2400" dirty="0" smtClean="0">
                <a:cs typeface="Simplified Arabic" panose="02010000000000000000" pitchFamily="2" charset="-78"/>
              </a:rPr>
              <a:t>.</a:t>
            </a:r>
          </a:p>
          <a:p>
            <a:pPr algn="r" rtl="1"/>
            <a:endParaRPr lang="ar-JO" sz="2400" dirty="0">
              <a:cs typeface="Simplified Arabic" panose="02010000000000000000" pitchFamily="2" charset="-78"/>
            </a:endParaRPr>
          </a:p>
          <a:p>
            <a:pPr algn="r" rtl="1"/>
            <a:r>
              <a:rPr lang="ar-JO" sz="2400" dirty="0">
                <a:cs typeface="Simplified Arabic" panose="02010000000000000000" pitchFamily="2" charset="-78"/>
              </a:rPr>
              <a:t>يعطينا كلٌّ من الفنّ والموسيقى دليلًا واضحًا وقويًّا على أنّ الدوافع العدوانية أو المشاعر السلبية يمكن إعادة توجيهها لدى الفرد وتحويلها إلى ما هو مفيد ومثير للإعجاب للمجتمع، لكن إذا عرف الفرد كيف يتسامى بأفكاره السلبية ومشاعره المقلقة ويحوّلها إلى إيجابية تمكنه من السيطرة على نفسه.</a:t>
            </a:r>
            <a:endParaRPr lang="en-US" sz="2400" dirty="0">
              <a:cs typeface="Simplified Arabic" panose="02010000000000000000" pitchFamily="2" charset="-78"/>
            </a:endParaRPr>
          </a:p>
        </p:txBody>
      </p:sp>
    </p:spTree>
    <p:extLst>
      <p:ext uri="{BB962C8B-B14F-4D97-AF65-F5344CB8AC3E}">
        <p14:creationId xmlns:p14="http://schemas.microsoft.com/office/powerpoint/2010/main" val="39632301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ar-JO" b="1" dirty="0" smtClean="0"/>
              <a:t>الإزاحة/ الابدال</a:t>
            </a:r>
            <a:r>
              <a:rPr lang="en-US" dirty="0"/>
              <a:t/>
            </a:r>
            <a:br>
              <a:rPr lang="en-US" dirty="0"/>
            </a:br>
            <a:r>
              <a:rPr lang="en-US" b="1" dirty="0"/>
              <a:t>Displacement</a:t>
            </a:r>
            <a:endParaRPr lang="en-US" dirty="0"/>
          </a:p>
        </p:txBody>
      </p:sp>
      <p:sp>
        <p:nvSpPr>
          <p:cNvPr id="3" name="Content Placeholder 2"/>
          <p:cNvSpPr>
            <a:spLocks noGrp="1"/>
          </p:cNvSpPr>
          <p:nvPr>
            <p:ph idx="1"/>
          </p:nvPr>
        </p:nvSpPr>
        <p:spPr/>
        <p:txBody>
          <a:bodyPr>
            <a:normAutofit/>
          </a:bodyPr>
          <a:lstStyle/>
          <a:p>
            <a:pPr algn="r" rtl="1"/>
            <a:r>
              <a:rPr lang="ar-JO" sz="2400" dirty="0">
                <a:cs typeface="Simplified Arabic" panose="02010000000000000000" pitchFamily="2" charset="-78"/>
              </a:rPr>
              <a:t>لا يمكنها رد الإهانة لمدير وغد، فهي تحتاج إلى العمل برغم كل شيء. تُنهي الموقف بشكل دبلوماسي وتعود إلى بيتها، حيث تصرخ في وجه زوجها دون سبب منطقي.</a:t>
            </a:r>
          </a:p>
          <a:p>
            <a:pPr algn="r" rtl="1"/>
            <a:r>
              <a:rPr lang="ar-JO" sz="2400" dirty="0">
                <a:cs typeface="Simplified Arabic" panose="02010000000000000000" pitchFamily="2" charset="-78"/>
                <a:hlinkClick r:id="rId2"/>
              </a:rPr>
              <a:t>الإزاحة ببساطة إعادة توجيه شعور، سلبي في الغالب، بعيدًا عن هدفه الأصلي إلى ضحية أكثر ضعفًا وأقل حظًّا.</a:t>
            </a:r>
            <a:r>
              <a:rPr lang="ar-JO" sz="2400" dirty="0">
                <a:cs typeface="Simplified Arabic" panose="02010000000000000000" pitchFamily="2" charset="-78"/>
              </a:rPr>
              <a:t> كمدرس ينهر طالبًا فاشلًا، فيضرب هذا الأخير لاحقًا زملاءه الأصغر سنًّا، فكل هذه الطاقة المكبوتة من الغضب يجب أن تخرج بشكل أو بآخر.</a:t>
            </a:r>
          </a:p>
          <a:p>
            <a:pPr algn="r" rtl="1"/>
            <a:endParaRPr lang="en-US" sz="2400" dirty="0">
              <a:cs typeface="Simplified Arabic" panose="02010000000000000000" pitchFamily="2" charset="-78"/>
            </a:endParaRPr>
          </a:p>
        </p:txBody>
      </p:sp>
    </p:spTree>
    <p:extLst>
      <p:ext uri="{BB962C8B-B14F-4D97-AF65-F5344CB8AC3E}">
        <p14:creationId xmlns:p14="http://schemas.microsoft.com/office/powerpoint/2010/main" val="3927004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rtl="1"/>
            <a:r>
              <a:rPr lang="ar-JO" sz="3200" b="1" dirty="0">
                <a:cs typeface="Simplified Arabic" panose="02010000000000000000" pitchFamily="2" charset="-78"/>
              </a:rPr>
              <a:t>     </a:t>
            </a:r>
            <a:r>
              <a:rPr lang="ar-JO" sz="3200" b="1" dirty="0">
                <a:cs typeface="Simplified Arabic" panose="02010000000000000000" pitchFamily="2" charset="-78"/>
              </a:rPr>
              <a:t/>
            </a:r>
            <a:br>
              <a:rPr lang="ar-JO" sz="3200" b="1" dirty="0">
                <a:cs typeface="Simplified Arabic" panose="02010000000000000000" pitchFamily="2" charset="-78"/>
              </a:rPr>
            </a:br>
            <a:r>
              <a:rPr lang="ar-JO" sz="3200" b="1" dirty="0" smtClean="0">
                <a:cs typeface="Simplified Arabic" panose="02010000000000000000" pitchFamily="2" charset="-78"/>
              </a:rPr>
              <a:t/>
            </a:r>
            <a:br>
              <a:rPr lang="ar-JO" sz="3200" b="1" dirty="0" smtClean="0">
                <a:cs typeface="Simplified Arabic" panose="02010000000000000000" pitchFamily="2" charset="-78"/>
              </a:rPr>
            </a:br>
            <a:r>
              <a:rPr lang="ar-JO" sz="3200" b="1" dirty="0" smtClean="0">
                <a:cs typeface="Simplified Arabic" panose="02010000000000000000" pitchFamily="2" charset="-78"/>
              </a:rPr>
              <a:t>تكوين </a:t>
            </a:r>
            <a:r>
              <a:rPr lang="ar-JO" sz="3200" b="1" dirty="0">
                <a:cs typeface="Simplified Arabic" panose="02010000000000000000" pitchFamily="2" charset="-78"/>
              </a:rPr>
              <a:t>رد الفعل (أو </a:t>
            </a:r>
            <a:r>
              <a:rPr lang="ar-JO" sz="3200" b="1" dirty="0" smtClean="0">
                <a:cs typeface="Simplified Arabic" panose="02010000000000000000" pitchFamily="2" charset="-78"/>
              </a:rPr>
              <a:t>التكوين العكسي) </a:t>
            </a:r>
            <a:r>
              <a:rPr lang="en-US" sz="3200" b="1" dirty="0">
                <a:cs typeface="Simplified Arabic" panose="02010000000000000000" pitchFamily="2" charset="-78"/>
              </a:rPr>
              <a:t>Reaction Formation</a:t>
            </a:r>
            <a:br>
              <a:rPr lang="en-US" sz="3200" b="1" dirty="0">
                <a:cs typeface="Simplified Arabic" panose="02010000000000000000" pitchFamily="2" charset="-78"/>
              </a:rPr>
            </a:br>
            <a:r>
              <a:rPr lang="en-US" sz="3200" b="1" dirty="0">
                <a:cs typeface="Simplified Arabic" panose="02010000000000000000" pitchFamily="2" charset="-78"/>
              </a:rPr>
              <a:t/>
            </a:r>
            <a:br>
              <a:rPr lang="en-US" sz="3200" b="1" dirty="0">
                <a:cs typeface="Simplified Arabic" panose="02010000000000000000" pitchFamily="2" charset="-78"/>
              </a:rPr>
            </a:br>
            <a:endParaRPr lang="en-US" sz="3200" b="1" dirty="0">
              <a:cs typeface="Simplified Arabic" panose="02010000000000000000" pitchFamily="2" charset="-78"/>
            </a:endParaRPr>
          </a:p>
        </p:txBody>
      </p:sp>
      <p:sp>
        <p:nvSpPr>
          <p:cNvPr id="3" name="Content Placeholder 2"/>
          <p:cNvSpPr>
            <a:spLocks noGrp="1"/>
          </p:cNvSpPr>
          <p:nvPr>
            <p:ph idx="1"/>
          </p:nvPr>
        </p:nvSpPr>
        <p:spPr/>
        <p:txBody>
          <a:bodyPr>
            <a:normAutofit/>
          </a:bodyPr>
          <a:lstStyle/>
          <a:p>
            <a:pPr algn="r" rtl="1"/>
            <a:r>
              <a:rPr lang="ar-JO" sz="2400" dirty="0">
                <a:cs typeface="Simplified Arabic" panose="02010000000000000000" pitchFamily="2" charset="-78"/>
              </a:rPr>
              <a:t>     ورد الفعل هو فعل باتجاه معاكس وبشدة مساوية لشدة الفعل الأصلي، وهو مفهوم من علم الميكانيك استخدم ليصف آلية دفاعية يقوم الشخص خلالها بالتصرف والتعبير عن مشاعر ونزوات بما يناقضها تماماً، فالأم </a:t>
            </a:r>
            <a:r>
              <a:rPr lang="ar-JO" sz="2400" dirty="0" err="1">
                <a:cs typeface="Simplified Arabic" panose="02010000000000000000" pitchFamily="2" charset="-78"/>
              </a:rPr>
              <a:t>النابذة</a:t>
            </a:r>
            <a:r>
              <a:rPr lang="ar-JO" sz="2400" dirty="0">
                <a:cs typeface="Simplified Arabic" panose="02010000000000000000" pitchFamily="2" charset="-78"/>
              </a:rPr>
              <a:t> والرافضة لطفلها والتي لا تتحمل أن تحس بهذا الرفض لطفلها على مستوى الشعور تقوم بسلوك هو عكس المتوقع، إذ تُفْرِطُ في رعاية هذا الطفل وحمايته وتدليله، ومن أمثلتها أن يرفض الشخص أية مساعدة من الآخرين لأنه لا يتحمل أن يحس بشكل شعوري بالضعف والاحتياج، فتراه يصر على الاعتماد على نفسه بشكل مبالغ فيه.</a:t>
            </a:r>
          </a:p>
          <a:p>
            <a:pPr algn="r" rtl="1"/>
            <a:endParaRPr lang="en-US" sz="2400" dirty="0">
              <a:cs typeface="Simplified Arabic" panose="02010000000000000000" pitchFamily="2" charset="-78"/>
            </a:endParaRPr>
          </a:p>
        </p:txBody>
      </p:sp>
    </p:spTree>
    <p:extLst>
      <p:ext uri="{BB962C8B-B14F-4D97-AF65-F5344CB8AC3E}">
        <p14:creationId xmlns:p14="http://schemas.microsoft.com/office/powerpoint/2010/main" val="34673786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ar-JO" sz="2400" b="1" dirty="0" smtClean="0">
                <a:cs typeface="Simplified Arabic" panose="02010000000000000000" pitchFamily="2" charset="-78"/>
              </a:rPr>
              <a:t>الكبت </a:t>
            </a:r>
            <a:r>
              <a:rPr lang="en-US" sz="2400" b="1" dirty="0">
                <a:cs typeface="Simplified Arabic" panose="02010000000000000000" pitchFamily="2" charset="-78"/>
              </a:rPr>
              <a:t>Repression</a:t>
            </a:r>
            <a:br>
              <a:rPr lang="en-US" sz="2400" b="1" dirty="0">
                <a:cs typeface="Simplified Arabic" panose="02010000000000000000" pitchFamily="2" charset="-78"/>
              </a:rPr>
            </a:br>
            <a:endParaRPr lang="en-US" sz="2400" b="1" dirty="0">
              <a:cs typeface="Simplified Arabic" panose="02010000000000000000" pitchFamily="2" charset="-78"/>
            </a:endParaRPr>
          </a:p>
        </p:txBody>
      </p:sp>
      <p:sp>
        <p:nvSpPr>
          <p:cNvPr id="3" name="Content Placeholder 2"/>
          <p:cNvSpPr>
            <a:spLocks noGrp="1"/>
          </p:cNvSpPr>
          <p:nvPr>
            <p:ph idx="1"/>
          </p:nvPr>
        </p:nvSpPr>
        <p:spPr/>
        <p:txBody>
          <a:bodyPr>
            <a:normAutofit/>
          </a:bodyPr>
          <a:lstStyle/>
          <a:p>
            <a:pPr algn="r" rtl="1"/>
            <a:r>
              <a:rPr lang="ar-JO" sz="2400" dirty="0">
                <a:cs typeface="Simplified Arabic" panose="02010000000000000000" pitchFamily="2" charset="-78"/>
              </a:rPr>
              <a:t>  وهنا يتم نفي فكرة أو شعور من الوعي إلى اللاوعي، والكبت الأولي: هو عندما لا يتم السماح للفكرة أو العاطفة المعينة بأن تصل إلى الشعور أبداً، أما الكبت الثانوي فيكون بإبعاد فكرة أو شعور كانا في الشعور في وقت من الأوقات. وما هو مكبوت ليس منسياً، بل قد يظهر من خلال سلوك رمزي يدل عليه. ويختلف الكبت عن الكظم حيث في الكظم تبقى الأفكار والمشاعر في الوعي لكن يتم تأجيل التعبير عنها أو إشباعها إلى وقت آخر، بينما في الكبت يتم إزالتها من الوعي تماماً فلا يعلم الشخص بوجودها في نفسه، إن الكبت ليس تحكماً شعورياً بالغرائز، بل هو منع للشعور بها أو إدراكها إدراكاً واعياً.</a:t>
            </a:r>
          </a:p>
          <a:p>
            <a:pPr algn="r" rtl="1"/>
            <a:endParaRPr lang="en-US" sz="2400" dirty="0">
              <a:cs typeface="Simplified Arabic" panose="02010000000000000000" pitchFamily="2" charset="-78"/>
            </a:endParaRPr>
          </a:p>
        </p:txBody>
      </p:sp>
    </p:spTree>
    <p:extLst>
      <p:ext uri="{BB962C8B-B14F-4D97-AF65-F5344CB8AC3E}">
        <p14:creationId xmlns:p14="http://schemas.microsoft.com/office/powerpoint/2010/main" val="2902466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2530" name="Picture 2" descr="Psychosexual Stages   Oral Stage ( First year of life ):        Sucking at the breast of the mother         satisfies th..."/>
          <p:cNvPicPr>
            <a:picLocks noChangeAspect="1" noChangeArrowheads="1"/>
          </p:cNvPicPr>
          <p:nvPr/>
        </p:nvPicPr>
        <p:blipFill>
          <a:blip r:embed="rId2"/>
          <a:srcRect/>
          <a:stretch>
            <a:fillRect/>
          </a:stretch>
        </p:blipFill>
        <p:spPr bwMode="auto">
          <a:xfrm>
            <a:off x="0" y="1"/>
            <a:ext cx="9144000" cy="6858000"/>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3554" name="Picture 2" descr="Psychosexual Stages   Anal Stage (Age 1-3 ) :        Toilet training starts        One learns independence, accepts per..."/>
          <p:cNvPicPr>
            <a:picLocks noChangeAspect="1" noChangeArrowheads="1"/>
          </p:cNvPicPr>
          <p:nvPr/>
        </p:nvPicPr>
        <p:blipFill>
          <a:blip r:embed="rId2"/>
          <a:srcRect/>
          <a:stretch>
            <a:fillRect/>
          </a:stretch>
        </p:blipFill>
        <p:spPr bwMode="auto">
          <a:xfrm>
            <a:off x="0" y="1"/>
            <a:ext cx="9144000" cy="68580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style>
          <a:lnRef idx="1">
            <a:schemeClr val="accent2"/>
          </a:lnRef>
          <a:fillRef idx="2">
            <a:schemeClr val="accent2"/>
          </a:fillRef>
          <a:effectRef idx="1">
            <a:schemeClr val="accent2"/>
          </a:effectRef>
          <a:fontRef idx="minor">
            <a:schemeClr val="dk1"/>
          </a:fontRef>
        </p:style>
        <p:txBody>
          <a:bodyPr>
            <a:normAutofit/>
          </a:bodyPr>
          <a:lstStyle/>
          <a:p>
            <a:r>
              <a:rPr lang="ar-SA" sz="3600" b="1" dirty="0" smtClean="0">
                <a:latin typeface="Simplified Arabic" pitchFamily="18" charset="-78"/>
                <a:cs typeface="Simplified Arabic" pitchFamily="18" charset="-78"/>
              </a:rPr>
              <a:t>الصراع</a:t>
            </a:r>
            <a:endParaRPr lang="en-US" sz="3600" b="1" dirty="0">
              <a:latin typeface="Simplified Arabic" pitchFamily="18" charset="-78"/>
              <a:cs typeface="Simplified Arabic" pitchFamily="18" charset="-78"/>
            </a:endParaRPr>
          </a:p>
        </p:txBody>
      </p:sp>
      <p:sp>
        <p:nvSpPr>
          <p:cNvPr id="3" name="Content Placeholder 2"/>
          <p:cNvSpPr>
            <a:spLocks noGrp="1"/>
          </p:cNvSpPr>
          <p:nvPr>
            <p:ph idx="1"/>
          </p:nvPr>
        </p:nvSpPr>
        <p:spPr>
          <a:xfrm>
            <a:off x="228600" y="1600200"/>
            <a:ext cx="8458200" cy="5029200"/>
          </a:xfrm>
        </p:spPr>
        <p:style>
          <a:lnRef idx="3">
            <a:schemeClr val="lt1"/>
          </a:lnRef>
          <a:fillRef idx="1">
            <a:schemeClr val="accent2"/>
          </a:fillRef>
          <a:effectRef idx="1">
            <a:schemeClr val="accent2"/>
          </a:effectRef>
          <a:fontRef idx="minor">
            <a:schemeClr val="lt1"/>
          </a:fontRef>
        </p:style>
        <p:txBody>
          <a:bodyPr>
            <a:normAutofit/>
          </a:bodyPr>
          <a:lstStyle/>
          <a:p>
            <a:pPr algn="r" rtl="1">
              <a:buFont typeface="Wingdings" pitchFamily="2" charset="2"/>
              <a:buChar char="§"/>
            </a:pPr>
            <a:r>
              <a:rPr lang="ar-SA" dirty="0" smtClean="0">
                <a:latin typeface="Simplified Arabic" pitchFamily="18" charset="-78"/>
                <a:cs typeface="Simplified Arabic" pitchFamily="18" charset="-78"/>
              </a:rPr>
              <a:t>الصراع أمر طبيعي، لاتخاذ قرارات ولتعديل أنماط سلوكنا باستمرار لتتناسب مع المواقف الحياتية، وضبط أنفسنا في المواقف، وإشباع جزء من حاجاتنا الملحة وتأجيل بعضها الآخر وكبت ما لا يمكن إشباعه. </a:t>
            </a:r>
          </a:p>
          <a:p>
            <a:pPr algn="r" rtl="1">
              <a:buNone/>
            </a:pPr>
            <a:endParaRPr lang="ar-SA" dirty="0" smtClean="0">
              <a:latin typeface="Simplified Arabic" pitchFamily="18" charset="-78"/>
              <a:cs typeface="Simplified Arabic" pitchFamily="18" charset="-78"/>
            </a:endParaRPr>
          </a:p>
          <a:p>
            <a:pPr algn="r" rtl="1">
              <a:buFont typeface="Wingdings" pitchFamily="2" charset="2"/>
              <a:buChar char="§"/>
            </a:pPr>
            <a:r>
              <a:rPr lang="ar-SA" dirty="0" smtClean="0">
                <a:latin typeface="Simplified Arabic" pitchFamily="18" charset="-78"/>
                <a:cs typeface="Simplified Arabic" pitchFamily="18" charset="-78"/>
              </a:rPr>
              <a:t>القوى المؤثرة في الصراع هي قوى شعورية وقوى لا شعورية. إذا كانت القوى لا شعورية يكون تأثيرها على الفرد أشد، وقد تدفع الفرد لإتخاذ قرارات خاطئة، وتضر بالشخصية على المدى البعيد. </a:t>
            </a:r>
          </a:p>
          <a:p>
            <a:pPr algn="r" rtl="1">
              <a:buNone/>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4578" name="Picture 2" descr="Psychosexual Stages     Phallic Stage ( Age 3-6 ) :          Child experiences unconscious incestuous desires           ..."/>
          <p:cNvPicPr>
            <a:picLocks noChangeAspect="1" noChangeArrowheads="1"/>
          </p:cNvPicPr>
          <p:nvPr/>
        </p:nvPicPr>
        <p:blipFill>
          <a:blip r:embed="rId2"/>
          <a:srcRect/>
          <a:stretch>
            <a:fillRect/>
          </a:stretch>
        </p:blipFill>
        <p:spPr bwMode="auto">
          <a:xfrm>
            <a:off x="0" y="1"/>
            <a:ext cx="9144000" cy="68580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style>
          <a:lnRef idx="1">
            <a:schemeClr val="accent2"/>
          </a:lnRef>
          <a:fillRef idx="2">
            <a:schemeClr val="accent2"/>
          </a:fillRef>
          <a:effectRef idx="1">
            <a:schemeClr val="accent2"/>
          </a:effectRef>
          <a:fontRef idx="minor">
            <a:schemeClr val="dk1"/>
          </a:fontRef>
        </p:style>
        <p:txBody>
          <a:bodyPr>
            <a:normAutofit/>
          </a:bodyPr>
          <a:lstStyle/>
          <a:p>
            <a:r>
              <a:rPr lang="ar-SA" sz="3600" b="1" dirty="0" smtClean="0">
                <a:latin typeface="Simplified Arabic" pitchFamily="18" charset="-78"/>
                <a:cs typeface="Simplified Arabic" pitchFamily="18" charset="-78"/>
              </a:rPr>
              <a:t>أنواع الصراع حسب ليفين</a:t>
            </a:r>
            <a:endParaRPr lang="en-US" sz="3600" b="1" dirty="0">
              <a:latin typeface="Simplified Arabic" pitchFamily="18" charset="-78"/>
              <a:cs typeface="Simplified Arabic" pitchFamily="18" charset="-78"/>
            </a:endParaRPr>
          </a:p>
        </p:txBody>
      </p:sp>
      <p:sp>
        <p:nvSpPr>
          <p:cNvPr id="3" name="Content Placeholder 2"/>
          <p:cNvSpPr>
            <a:spLocks noGrp="1"/>
          </p:cNvSpPr>
          <p:nvPr>
            <p:ph idx="1"/>
          </p:nvPr>
        </p:nvSpPr>
        <p:spPr>
          <a:xfrm>
            <a:off x="304800" y="1828800"/>
            <a:ext cx="8382000" cy="4724400"/>
          </a:xfrm>
        </p:spPr>
        <p:style>
          <a:lnRef idx="3">
            <a:schemeClr val="lt1"/>
          </a:lnRef>
          <a:fillRef idx="1">
            <a:schemeClr val="accent2"/>
          </a:fillRef>
          <a:effectRef idx="1">
            <a:schemeClr val="accent2"/>
          </a:effectRef>
          <a:fontRef idx="minor">
            <a:schemeClr val="lt1"/>
          </a:fontRef>
        </p:style>
        <p:txBody>
          <a:bodyPr/>
          <a:lstStyle/>
          <a:p>
            <a:pPr marL="514350" indent="-514350" algn="r" rtl="1">
              <a:buFont typeface="+mj-lt"/>
              <a:buAutoNum type="arabicParenR"/>
            </a:pPr>
            <a:r>
              <a:rPr lang="ar-SA" dirty="0" smtClean="0">
                <a:latin typeface="Simplified Arabic" pitchFamily="18" charset="-78"/>
                <a:cs typeface="Simplified Arabic" pitchFamily="18" charset="-78"/>
              </a:rPr>
              <a:t>صراع الإقدام – الإقدام. </a:t>
            </a:r>
          </a:p>
          <a:p>
            <a:pPr marL="514350" indent="-514350" algn="r" rtl="1">
              <a:buFont typeface="+mj-lt"/>
              <a:buAutoNum type="arabicParenR"/>
            </a:pPr>
            <a:endParaRPr lang="ar-SA" dirty="0" smtClean="0">
              <a:latin typeface="Simplified Arabic" pitchFamily="18" charset="-78"/>
              <a:cs typeface="Simplified Arabic" pitchFamily="18" charset="-78"/>
            </a:endParaRPr>
          </a:p>
          <a:p>
            <a:pPr marL="514350" indent="-514350" algn="r" rtl="1">
              <a:buFont typeface="+mj-lt"/>
              <a:buAutoNum type="arabicParenR"/>
            </a:pPr>
            <a:r>
              <a:rPr lang="ar-SA" dirty="0" smtClean="0">
                <a:latin typeface="Simplified Arabic" pitchFamily="18" charset="-78"/>
                <a:cs typeface="Simplified Arabic" pitchFamily="18" charset="-78"/>
              </a:rPr>
              <a:t>صراع الإقدام – الإحجام. </a:t>
            </a:r>
          </a:p>
          <a:p>
            <a:pPr marL="514350" indent="-514350" algn="r" rtl="1">
              <a:buFont typeface="+mj-lt"/>
              <a:buAutoNum type="arabicParenR"/>
            </a:pPr>
            <a:endParaRPr lang="ar-SA" dirty="0" smtClean="0">
              <a:latin typeface="Simplified Arabic" pitchFamily="18" charset="-78"/>
              <a:cs typeface="Simplified Arabic" pitchFamily="18" charset="-78"/>
            </a:endParaRPr>
          </a:p>
          <a:p>
            <a:pPr marL="514350" indent="-514350" algn="r" rtl="1">
              <a:buFont typeface="+mj-lt"/>
              <a:buAutoNum type="arabicParenR"/>
            </a:pPr>
            <a:r>
              <a:rPr lang="ar-SA" dirty="0" smtClean="0">
                <a:latin typeface="Simplified Arabic" pitchFamily="18" charset="-78"/>
                <a:cs typeface="Simplified Arabic" pitchFamily="18" charset="-78"/>
              </a:rPr>
              <a:t>صراع الإحجام – الإحجام. </a:t>
            </a:r>
          </a:p>
          <a:p>
            <a:pPr marL="514350" indent="-514350" algn="r" rtl="1">
              <a:buFont typeface="+mj-lt"/>
              <a:buAutoNum type="arabicParenR"/>
            </a:pPr>
            <a:endParaRPr lang="ar-SA" dirty="0" smtClean="0">
              <a:latin typeface="Simplified Arabic" pitchFamily="18" charset="-78"/>
              <a:cs typeface="Simplified Arabic" pitchFamily="18" charset="-78"/>
            </a:endParaRPr>
          </a:p>
          <a:p>
            <a:pPr marL="514350" indent="-514350" algn="r" rtl="1">
              <a:buFont typeface="+mj-lt"/>
              <a:buAutoNum type="arabicParenR"/>
            </a:pPr>
            <a:r>
              <a:rPr lang="ar-SA" dirty="0" smtClean="0">
                <a:latin typeface="Simplified Arabic" pitchFamily="18" charset="-78"/>
                <a:cs typeface="Simplified Arabic" pitchFamily="18" charset="-78"/>
              </a:rPr>
              <a:t>صراع الإقدام – الإحجام المزدوج.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style>
          <a:lnRef idx="1">
            <a:schemeClr val="accent2"/>
          </a:lnRef>
          <a:fillRef idx="2">
            <a:schemeClr val="accent2"/>
          </a:fillRef>
          <a:effectRef idx="1">
            <a:schemeClr val="accent2"/>
          </a:effectRef>
          <a:fontRef idx="minor">
            <a:schemeClr val="dk1"/>
          </a:fontRef>
        </p:style>
        <p:txBody>
          <a:bodyPr>
            <a:noAutofit/>
          </a:bodyPr>
          <a:lstStyle/>
          <a:p>
            <a:pPr rtl="1"/>
            <a:r>
              <a:rPr lang="ar-SA" sz="3600" b="1" dirty="0" smtClean="0">
                <a:latin typeface="Simplified Arabic" pitchFamily="18" charset="-78"/>
                <a:cs typeface="Simplified Arabic" pitchFamily="18" charset="-78"/>
              </a:rPr>
              <a:t/>
            </a:r>
            <a:br>
              <a:rPr lang="ar-SA" sz="3600" b="1" dirty="0" smtClean="0">
                <a:latin typeface="Simplified Arabic" pitchFamily="18" charset="-78"/>
                <a:cs typeface="Simplified Arabic" pitchFamily="18" charset="-78"/>
              </a:rPr>
            </a:br>
            <a:r>
              <a:rPr lang="ar-SA" sz="3600" b="1" dirty="0" smtClean="0">
                <a:latin typeface="Simplified Arabic" pitchFamily="18" charset="-78"/>
                <a:cs typeface="Simplified Arabic" pitchFamily="18" charset="-78"/>
              </a:rPr>
              <a:t>1) صراع الإقدام – الإقدام (التقرب) </a:t>
            </a:r>
            <a:br>
              <a:rPr lang="ar-SA" sz="3600" b="1" dirty="0" smtClean="0">
                <a:latin typeface="Simplified Arabic" pitchFamily="18" charset="-78"/>
                <a:cs typeface="Simplified Arabic" pitchFamily="18" charset="-78"/>
              </a:rPr>
            </a:br>
            <a:endParaRPr lang="en-US" sz="3600" b="1" dirty="0"/>
          </a:p>
        </p:txBody>
      </p:sp>
      <p:sp>
        <p:nvSpPr>
          <p:cNvPr id="3" name="Content Placeholder 2"/>
          <p:cNvSpPr>
            <a:spLocks noGrp="1"/>
          </p:cNvSpPr>
          <p:nvPr>
            <p:ph idx="1"/>
          </p:nvPr>
        </p:nvSpPr>
        <p:spPr>
          <a:xfrm>
            <a:off x="228600" y="1295400"/>
            <a:ext cx="8458200" cy="5334000"/>
          </a:xfrm>
        </p:spPr>
        <p:style>
          <a:lnRef idx="3">
            <a:schemeClr val="lt1"/>
          </a:lnRef>
          <a:fillRef idx="1">
            <a:schemeClr val="accent2"/>
          </a:fillRef>
          <a:effectRef idx="1">
            <a:schemeClr val="accent2"/>
          </a:effectRef>
          <a:fontRef idx="minor">
            <a:schemeClr val="lt1"/>
          </a:fontRef>
        </p:style>
        <p:txBody>
          <a:bodyPr>
            <a:normAutofit lnSpcReduction="10000"/>
          </a:bodyPr>
          <a:lstStyle/>
          <a:p>
            <a:pPr algn="r" rtl="1">
              <a:buFont typeface="Wingdings" pitchFamily="2" charset="2"/>
              <a:buChar char="§"/>
            </a:pPr>
            <a:r>
              <a:rPr lang="ar-SA" dirty="0" smtClean="0">
                <a:latin typeface="Simplified Arabic" pitchFamily="18" charset="-78"/>
                <a:cs typeface="Simplified Arabic" pitchFamily="18" charset="-78"/>
              </a:rPr>
              <a:t>الصراع بين هدفين غير متفقين مع بعضهما، أي لا يمكن تحقيقهما معاً، وكلاهما مقيم بصورة إيجابية من قبل الفرد.</a:t>
            </a:r>
            <a:endParaRPr lang="en-US" dirty="0" smtClean="0">
              <a:latin typeface="Simplified Arabic" pitchFamily="18" charset="-78"/>
              <a:cs typeface="Simplified Arabic" pitchFamily="18" charset="-78"/>
            </a:endParaRPr>
          </a:p>
          <a:p>
            <a:pPr algn="r" rtl="1">
              <a:buFont typeface="Wingdings" pitchFamily="2" charset="2"/>
              <a:buChar char="§"/>
            </a:pPr>
            <a:r>
              <a:rPr lang="ar-SA" dirty="0" smtClean="0">
                <a:latin typeface="Simplified Arabic" pitchFamily="18" charset="-78"/>
                <a:cs typeface="Simplified Arabic" pitchFamily="18" charset="-78"/>
              </a:rPr>
              <a:t>غالباً ما يكون الإختيار بين واحد من الموضوعين بالصدفة في النهاية دون أية آثار سلبية تذكر من جراء ترك الأمر الآخر. </a:t>
            </a:r>
          </a:p>
          <a:p>
            <a:pPr algn="r" rtl="1">
              <a:buNone/>
            </a:pPr>
            <a:endParaRPr lang="ar-SA" dirty="0" smtClean="0">
              <a:latin typeface="Simplified Arabic" pitchFamily="18" charset="-78"/>
              <a:cs typeface="Simplified Arabic" pitchFamily="18" charset="-78"/>
            </a:endParaRPr>
          </a:p>
          <a:p>
            <a:pPr algn="r" rtl="1">
              <a:buNone/>
            </a:pPr>
            <a:r>
              <a:rPr lang="ar-SA" b="1" dirty="0" smtClean="0">
                <a:latin typeface="Simplified Arabic" pitchFamily="18" charset="-78"/>
                <a:cs typeface="Simplified Arabic" pitchFamily="18" charset="-78"/>
              </a:rPr>
              <a:t>مثال على ذلك: </a:t>
            </a:r>
          </a:p>
          <a:p>
            <a:pPr algn="r" rtl="1">
              <a:buFont typeface="Wingdings" pitchFamily="2" charset="2"/>
              <a:buChar char="§"/>
            </a:pPr>
            <a:r>
              <a:rPr lang="ar-SA" dirty="0" smtClean="0">
                <a:latin typeface="Simplified Arabic" pitchFamily="18" charset="-78"/>
                <a:cs typeface="Simplified Arabic" pitchFamily="18" charset="-78"/>
              </a:rPr>
              <a:t>هل أرتدي اليوم هذا القميص أم ذاك؟ </a:t>
            </a:r>
          </a:p>
          <a:p>
            <a:pPr algn="r" rtl="1">
              <a:buFont typeface="Wingdings" pitchFamily="2" charset="2"/>
              <a:buChar char="§"/>
            </a:pPr>
            <a:r>
              <a:rPr lang="ar-SA" dirty="0" smtClean="0">
                <a:latin typeface="Simplified Arabic" pitchFamily="18" charset="-78"/>
                <a:cs typeface="Simplified Arabic" pitchFamily="18" charset="-78"/>
              </a:rPr>
              <a:t>هل أشرب الشاي أم القهوة؟ </a:t>
            </a:r>
          </a:p>
          <a:p>
            <a:pPr algn="r" rtl="1">
              <a:buFont typeface="Wingdings" pitchFamily="2" charset="2"/>
              <a:buChar char="§"/>
            </a:pPr>
            <a:r>
              <a:rPr lang="ar-SA" dirty="0" smtClean="0">
                <a:latin typeface="Simplified Arabic" pitchFamily="18" charset="-78"/>
                <a:cs typeface="Simplified Arabic" pitchFamily="18" charset="-78"/>
              </a:rPr>
              <a:t>هل أتناول الفطور في البيت أم العمل؟  </a:t>
            </a:r>
            <a:endParaRPr lang="en-US" dirty="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style>
          <a:lnRef idx="1">
            <a:schemeClr val="accent2"/>
          </a:lnRef>
          <a:fillRef idx="2">
            <a:schemeClr val="accent2"/>
          </a:fillRef>
          <a:effectRef idx="1">
            <a:schemeClr val="accent2"/>
          </a:effectRef>
          <a:fontRef idx="minor">
            <a:schemeClr val="dk1"/>
          </a:fontRef>
        </p:style>
        <p:txBody>
          <a:bodyPr>
            <a:noAutofit/>
          </a:bodyPr>
          <a:lstStyle/>
          <a:p>
            <a:pPr rtl="1"/>
            <a:r>
              <a:rPr lang="ar-SA" sz="3600" b="1" dirty="0" smtClean="0">
                <a:latin typeface="Simplified Arabic" pitchFamily="18" charset="-78"/>
                <a:cs typeface="Simplified Arabic" pitchFamily="18" charset="-78"/>
              </a:rPr>
              <a:t/>
            </a:r>
            <a:br>
              <a:rPr lang="ar-SA" sz="3600" b="1" dirty="0" smtClean="0">
                <a:latin typeface="Simplified Arabic" pitchFamily="18" charset="-78"/>
                <a:cs typeface="Simplified Arabic" pitchFamily="18" charset="-78"/>
              </a:rPr>
            </a:br>
            <a:r>
              <a:rPr lang="ar-SA" sz="3600" b="1" dirty="0" smtClean="0">
                <a:latin typeface="Simplified Arabic" pitchFamily="18" charset="-78"/>
                <a:cs typeface="Simplified Arabic" pitchFamily="18" charset="-78"/>
              </a:rPr>
              <a:t>2) صراع الإقدام – الإحجام (التقرب-التجنب) </a:t>
            </a:r>
            <a:br>
              <a:rPr lang="ar-SA" sz="3600" b="1" dirty="0" smtClean="0">
                <a:latin typeface="Simplified Arabic" pitchFamily="18" charset="-78"/>
                <a:cs typeface="Simplified Arabic" pitchFamily="18" charset="-78"/>
              </a:rPr>
            </a:br>
            <a:endParaRPr lang="en-US" sz="3600" b="1" dirty="0"/>
          </a:p>
        </p:txBody>
      </p:sp>
      <p:sp>
        <p:nvSpPr>
          <p:cNvPr id="3" name="Content Placeholder 2"/>
          <p:cNvSpPr>
            <a:spLocks noGrp="1"/>
          </p:cNvSpPr>
          <p:nvPr>
            <p:ph idx="1"/>
          </p:nvPr>
        </p:nvSpPr>
        <p:spPr>
          <a:xfrm>
            <a:off x="228600" y="1295400"/>
            <a:ext cx="8458200" cy="5334000"/>
          </a:xfrm>
        </p:spPr>
        <p:style>
          <a:lnRef idx="3">
            <a:schemeClr val="lt1"/>
          </a:lnRef>
          <a:fillRef idx="1">
            <a:schemeClr val="accent2"/>
          </a:fillRef>
          <a:effectRef idx="1">
            <a:schemeClr val="accent2"/>
          </a:effectRef>
          <a:fontRef idx="minor">
            <a:schemeClr val="lt1"/>
          </a:fontRef>
        </p:style>
        <p:txBody>
          <a:bodyPr>
            <a:normAutofit fontScale="85000" lnSpcReduction="20000"/>
          </a:bodyPr>
          <a:lstStyle/>
          <a:p>
            <a:pPr algn="r" rtl="1">
              <a:buFont typeface="Wingdings" pitchFamily="2" charset="2"/>
              <a:buChar char="§"/>
            </a:pPr>
            <a:r>
              <a:rPr lang="ar-SA" dirty="0" smtClean="0">
                <a:latin typeface="Simplified Arabic" pitchFamily="18" charset="-78"/>
                <a:cs typeface="Simplified Arabic" pitchFamily="18" charset="-78"/>
              </a:rPr>
              <a:t>الصراع هنا لوجود موضوع فيه جوانب إيجابية وجوانب سلبية في الوقت نفسه. </a:t>
            </a:r>
          </a:p>
          <a:p>
            <a:pPr algn="r" rtl="1">
              <a:buFont typeface="Wingdings" pitchFamily="2" charset="2"/>
              <a:buChar char="§"/>
            </a:pPr>
            <a:r>
              <a:rPr lang="ar-SA" dirty="0" smtClean="0">
                <a:latin typeface="Simplified Arabic" pitchFamily="18" charset="-78"/>
                <a:cs typeface="Simplified Arabic" pitchFamily="18" charset="-78"/>
              </a:rPr>
              <a:t>إختيار الموضوع يقتضي من الفرد تحمل الجوانب السلبية إلى جانب الجوانب الإيجابية (من أراد أكل العسل عليه أن يتحمل لسع النحل). </a:t>
            </a:r>
          </a:p>
          <a:p>
            <a:pPr algn="r" rtl="1">
              <a:buFont typeface="Wingdings" pitchFamily="2" charset="2"/>
              <a:buChar char="§"/>
            </a:pPr>
            <a:r>
              <a:rPr lang="ar-SA" dirty="0" smtClean="0">
                <a:latin typeface="Simplified Arabic" pitchFamily="18" charset="-78"/>
                <a:cs typeface="Simplified Arabic" pitchFamily="18" charset="-78"/>
              </a:rPr>
              <a:t>الفرد يريد تحقيق الهدف من ناحية ولكن في الوقت نفسه لا يريد أن يتحمل تبعاته. </a:t>
            </a:r>
          </a:p>
          <a:p>
            <a:pPr algn="r" rtl="1">
              <a:buFont typeface="Wingdings" pitchFamily="2" charset="2"/>
              <a:buChar char="§"/>
            </a:pPr>
            <a:r>
              <a:rPr lang="ar-SA" dirty="0" smtClean="0">
                <a:latin typeface="Simplified Arabic" pitchFamily="18" charset="-78"/>
                <a:cs typeface="Simplified Arabic" pitchFamily="18" charset="-78"/>
              </a:rPr>
              <a:t>هذا الصراع أشد أنواع الصراع إرهاقاً للفرد لأن الجوانب الإيجابية والسلبية مرتبطة معاً. </a:t>
            </a:r>
          </a:p>
          <a:p>
            <a:pPr algn="r" rtl="1">
              <a:buNone/>
            </a:pPr>
            <a:endParaRPr lang="ar-SA" dirty="0" smtClean="0">
              <a:latin typeface="Simplified Arabic" pitchFamily="18" charset="-78"/>
              <a:cs typeface="Simplified Arabic" pitchFamily="18" charset="-78"/>
            </a:endParaRPr>
          </a:p>
          <a:p>
            <a:pPr algn="r" rtl="1">
              <a:buNone/>
            </a:pPr>
            <a:r>
              <a:rPr lang="ar-SA" b="1" dirty="0" smtClean="0">
                <a:latin typeface="Simplified Arabic" pitchFamily="18" charset="-78"/>
                <a:cs typeface="Simplified Arabic" pitchFamily="18" charset="-78"/>
              </a:rPr>
              <a:t>مثال على ذلك: </a:t>
            </a:r>
          </a:p>
          <a:p>
            <a:pPr algn="r" rtl="1">
              <a:buNone/>
            </a:pPr>
            <a:endParaRPr lang="ar-SA" b="1" dirty="0" smtClean="0">
              <a:latin typeface="Simplified Arabic" pitchFamily="18" charset="-78"/>
              <a:cs typeface="Simplified Arabic" pitchFamily="18" charset="-78"/>
            </a:endParaRPr>
          </a:p>
          <a:p>
            <a:pPr algn="r" rtl="1">
              <a:buFont typeface="Wingdings" pitchFamily="2" charset="2"/>
              <a:buChar char="§"/>
            </a:pPr>
            <a:r>
              <a:rPr lang="ar-SA" dirty="0" smtClean="0">
                <a:latin typeface="Simplified Arabic" pitchFamily="18" charset="-78"/>
                <a:cs typeface="Simplified Arabic" pitchFamily="18" charset="-78"/>
              </a:rPr>
              <a:t>الزوجان اللذان يقطنان مع الأهل في منزل واحد. </a:t>
            </a:r>
          </a:p>
          <a:p>
            <a:pPr algn="r" rtl="1">
              <a:buFont typeface="Wingdings" pitchFamily="2" charset="2"/>
              <a:buChar char="§"/>
            </a:pPr>
            <a:r>
              <a:rPr lang="ar-SA" dirty="0" smtClean="0">
                <a:latin typeface="Simplified Arabic" pitchFamily="18" charset="-78"/>
                <a:cs typeface="Simplified Arabic" pitchFamily="18" charset="-78"/>
              </a:rPr>
              <a:t>المهاجر الذي يرغب في السفر لتحقيق أحلامه. </a:t>
            </a:r>
            <a:endParaRPr lang="en-US" dirty="0">
              <a:latin typeface="Simplified Arabic" pitchFamily="18" charset="-78"/>
              <a:cs typeface="Simplified Arabic" pitchFamily="18"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style>
          <a:lnRef idx="1">
            <a:schemeClr val="accent2"/>
          </a:lnRef>
          <a:fillRef idx="2">
            <a:schemeClr val="accent2"/>
          </a:fillRef>
          <a:effectRef idx="1">
            <a:schemeClr val="accent2"/>
          </a:effectRef>
          <a:fontRef idx="minor">
            <a:schemeClr val="dk1"/>
          </a:fontRef>
        </p:style>
        <p:txBody>
          <a:bodyPr>
            <a:noAutofit/>
          </a:bodyPr>
          <a:lstStyle/>
          <a:p>
            <a:r>
              <a:rPr lang="ar-SA" sz="3600" b="1" dirty="0" smtClean="0">
                <a:latin typeface="Simplified Arabic" pitchFamily="18" charset="-78"/>
                <a:cs typeface="Simplified Arabic" pitchFamily="18" charset="-78"/>
              </a:rPr>
              <a:t/>
            </a:r>
            <a:br>
              <a:rPr lang="ar-SA" sz="3600" b="1" dirty="0" smtClean="0">
                <a:latin typeface="Simplified Arabic" pitchFamily="18" charset="-78"/>
                <a:cs typeface="Simplified Arabic" pitchFamily="18" charset="-78"/>
              </a:rPr>
            </a:br>
            <a:r>
              <a:rPr lang="ar-SA" sz="3600" b="1" dirty="0" smtClean="0">
                <a:latin typeface="Simplified Arabic" pitchFamily="18" charset="-78"/>
                <a:cs typeface="Simplified Arabic" pitchFamily="18" charset="-78"/>
              </a:rPr>
              <a:t>3) صراع الإحجام – الإحجام (التجنب)</a:t>
            </a:r>
            <a:br>
              <a:rPr lang="ar-SA" sz="3600" b="1" dirty="0" smtClean="0">
                <a:latin typeface="Simplified Arabic" pitchFamily="18" charset="-78"/>
                <a:cs typeface="Simplified Arabic" pitchFamily="18" charset="-78"/>
              </a:rPr>
            </a:br>
            <a:endParaRPr lang="en-US" sz="3600" b="1" dirty="0"/>
          </a:p>
        </p:txBody>
      </p:sp>
      <p:sp>
        <p:nvSpPr>
          <p:cNvPr id="3" name="Content Placeholder 2"/>
          <p:cNvSpPr>
            <a:spLocks noGrp="1"/>
          </p:cNvSpPr>
          <p:nvPr>
            <p:ph idx="1"/>
          </p:nvPr>
        </p:nvSpPr>
        <p:spPr>
          <a:xfrm>
            <a:off x="228600" y="1295400"/>
            <a:ext cx="8458200" cy="5334000"/>
          </a:xfrm>
        </p:spPr>
        <p:style>
          <a:lnRef idx="3">
            <a:schemeClr val="lt1"/>
          </a:lnRef>
          <a:fillRef idx="1">
            <a:schemeClr val="accent2"/>
          </a:fillRef>
          <a:effectRef idx="1">
            <a:schemeClr val="accent2"/>
          </a:effectRef>
          <a:fontRef idx="minor">
            <a:schemeClr val="lt1"/>
          </a:fontRef>
        </p:style>
        <p:txBody>
          <a:bodyPr>
            <a:normAutofit fontScale="92500" lnSpcReduction="20000"/>
          </a:bodyPr>
          <a:lstStyle/>
          <a:p>
            <a:pPr algn="r" rtl="1">
              <a:buFont typeface="Wingdings" pitchFamily="2" charset="2"/>
              <a:buChar char="§"/>
            </a:pPr>
            <a:r>
              <a:rPr lang="ar-SA" dirty="0" smtClean="0">
                <a:latin typeface="Simplified Arabic" pitchFamily="18" charset="-78"/>
                <a:cs typeface="Simplified Arabic" pitchFamily="18" charset="-78"/>
              </a:rPr>
              <a:t>الصراع بين هدفين متناقضين، مقيمين سلبياً، عندما يبدو أن كل مخرج من موقف مزعج لن يكون مرغوباً، أي أن كلا الهدفين مقيمان تقييماً سلبياً، ولا مفر من إختيار أحدهما على الإطلاق (واقع بين المطرقة والسندان، أحلاهما مر). </a:t>
            </a:r>
          </a:p>
          <a:p>
            <a:pPr algn="r" rtl="1">
              <a:buFont typeface="Wingdings" pitchFamily="2" charset="2"/>
              <a:buChar char="§"/>
            </a:pPr>
            <a:r>
              <a:rPr lang="ar-SA" dirty="0" smtClean="0">
                <a:latin typeface="Simplified Arabic" pitchFamily="18" charset="-78"/>
                <a:cs typeface="Simplified Arabic" pitchFamily="18" charset="-78"/>
              </a:rPr>
              <a:t>في نهاية الأمر يتم إختيار الموقف الأقل إزعاجاً أو يمكن تأجيل إتخاذ القرار فترات زمنية طويلة (المماطلة). </a:t>
            </a:r>
          </a:p>
          <a:p>
            <a:pPr algn="r" rtl="1">
              <a:buNone/>
            </a:pPr>
            <a:endParaRPr lang="ar-SA" dirty="0" smtClean="0">
              <a:latin typeface="Simplified Arabic" pitchFamily="18" charset="-78"/>
              <a:cs typeface="Simplified Arabic" pitchFamily="18" charset="-78"/>
            </a:endParaRPr>
          </a:p>
          <a:p>
            <a:pPr algn="r" rtl="1">
              <a:buNone/>
            </a:pPr>
            <a:r>
              <a:rPr lang="ar-SA" b="1" dirty="0" smtClean="0">
                <a:latin typeface="Simplified Arabic" pitchFamily="18" charset="-78"/>
                <a:cs typeface="Simplified Arabic" pitchFamily="18" charset="-78"/>
              </a:rPr>
              <a:t>مثال على ذلك:</a:t>
            </a:r>
          </a:p>
          <a:p>
            <a:pPr algn="r" rtl="1">
              <a:buNone/>
            </a:pPr>
            <a:endParaRPr lang="ar-SA" b="1" dirty="0" smtClean="0">
              <a:latin typeface="Simplified Arabic" pitchFamily="18" charset="-78"/>
              <a:cs typeface="Simplified Arabic" pitchFamily="18" charset="-78"/>
            </a:endParaRPr>
          </a:p>
          <a:p>
            <a:pPr algn="r" rtl="1">
              <a:buFont typeface="Wingdings" pitchFamily="2" charset="2"/>
              <a:buChar char="§"/>
            </a:pPr>
            <a:r>
              <a:rPr lang="ar-SA" dirty="0" smtClean="0">
                <a:latin typeface="Simplified Arabic" pitchFamily="18" charset="-78"/>
                <a:cs typeface="Simplified Arabic" pitchFamily="18" charset="-78"/>
              </a:rPr>
              <a:t> التاجر الذي حصل على قرض من البنك وخسر امواله. </a:t>
            </a:r>
          </a:p>
          <a:p>
            <a:pPr algn="r" rtl="1">
              <a:buFont typeface="Wingdings" pitchFamily="2" charset="2"/>
              <a:buChar char="§"/>
            </a:pPr>
            <a:r>
              <a:rPr lang="ar-SA" dirty="0" smtClean="0">
                <a:latin typeface="Simplified Arabic" pitchFamily="18" charset="-78"/>
                <a:cs typeface="Simplified Arabic" pitchFamily="18" charset="-78"/>
              </a:rPr>
              <a:t>المريضة التي يخبرها الطبيب بين أن تجرى لها عملية إستئصال الثدي بسبب السرطان وبين الموت بالمرض. </a:t>
            </a:r>
            <a:endParaRPr lang="en-US" dirty="0">
              <a:latin typeface="Simplified Arabic" pitchFamily="18" charset="-78"/>
              <a:cs typeface="Simplified Arabic" pitchFamily="18"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style>
          <a:lnRef idx="1">
            <a:schemeClr val="accent2"/>
          </a:lnRef>
          <a:fillRef idx="2">
            <a:schemeClr val="accent2"/>
          </a:fillRef>
          <a:effectRef idx="1">
            <a:schemeClr val="accent2"/>
          </a:effectRef>
          <a:fontRef idx="minor">
            <a:schemeClr val="dk1"/>
          </a:fontRef>
        </p:style>
        <p:txBody>
          <a:bodyPr>
            <a:noAutofit/>
          </a:bodyPr>
          <a:lstStyle/>
          <a:p>
            <a:pPr rtl="1"/>
            <a:r>
              <a:rPr lang="ar-SA" sz="3200" b="1" dirty="0" smtClean="0">
                <a:latin typeface="Simplified Arabic" pitchFamily="18" charset="-78"/>
                <a:cs typeface="Simplified Arabic" pitchFamily="18" charset="-78"/>
              </a:rPr>
              <a:t/>
            </a:r>
            <a:br>
              <a:rPr lang="ar-SA" sz="3200" b="1" dirty="0" smtClean="0">
                <a:latin typeface="Simplified Arabic" pitchFamily="18" charset="-78"/>
                <a:cs typeface="Simplified Arabic" pitchFamily="18" charset="-78"/>
              </a:rPr>
            </a:br>
            <a:r>
              <a:rPr lang="ar-SA" sz="3200" b="1" dirty="0" smtClean="0">
                <a:latin typeface="Simplified Arabic" pitchFamily="18" charset="-78"/>
                <a:cs typeface="Simplified Arabic" pitchFamily="18" charset="-78"/>
              </a:rPr>
              <a:t>4) صراع الإقدام – الإحجام المزدوج (التجنب-التقرب) </a:t>
            </a:r>
            <a:br>
              <a:rPr lang="ar-SA" sz="3200" b="1" dirty="0" smtClean="0">
                <a:latin typeface="Simplified Arabic" pitchFamily="18" charset="-78"/>
                <a:cs typeface="Simplified Arabic" pitchFamily="18" charset="-78"/>
              </a:rPr>
            </a:br>
            <a:endParaRPr lang="en-US" sz="3200" b="1" dirty="0"/>
          </a:p>
        </p:txBody>
      </p:sp>
      <p:sp>
        <p:nvSpPr>
          <p:cNvPr id="3" name="Content Placeholder 2"/>
          <p:cNvSpPr>
            <a:spLocks noGrp="1"/>
          </p:cNvSpPr>
          <p:nvPr>
            <p:ph idx="1"/>
          </p:nvPr>
        </p:nvSpPr>
        <p:spPr>
          <a:xfrm>
            <a:off x="228600" y="1371600"/>
            <a:ext cx="8458200" cy="5257800"/>
          </a:xfrm>
        </p:spPr>
        <p:style>
          <a:lnRef idx="3">
            <a:schemeClr val="lt1"/>
          </a:lnRef>
          <a:fillRef idx="1">
            <a:schemeClr val="accent2"/>
          </a:fillRef>
          <a:effectRef idx="1">
            <a:schemeClr val="accent2"/>
          </a:effectRef>
          <a:fontRef idx="minor">
            <a:schemeClr val="lt1"/>
          </a:fontRef>
        </p:style>
        <p:txBody>
          <a:bodyPr>
            <a:normAutofit fontScale="92500" lnSpcReduction="20000"/>
          </a:bodyPr>
          <a:lstStyle/>
          <a:p>
            <a:pPr algn="r" rtl="1">
              <a:buFont typeface="Wingdings" pitchFamily="2" charset="2"/>
              <a:buChar char="§"/>
            </a:pPr>
            <a:r>
              <a:rPr lang="ar-SA" dirty="0" smtClean="0">
                <a:latin typeface="Simplified Arabic" pitchFamily="18" charset="-78"/>
                <a:cs typeface="Simplified Arabic" pitchFamily="18" charset="-78"/>
              </a:rPr>
              <a:t>هو شكل من أشكال الصراع الثلاثة السابقة، حيث تضاف إلى أحد جانبي الصراع قوة إضافية تعزز من إمكانية الإقدام على أحدهما وتقلل من الإحجام عن الآخر أو العكس. </a:t>
            </a:r>
          </a:p>
          <a:p>
            <a:pPr algn="r" rtl="1">
              <a:buNone/>
            </a:pPr>
            <a:endParaRPr lang="ar-SA" dirty="0" smtClean="0">
              <a:latin typeface="Simplified Arabic" pitchFamily="18" charset="-78"/>
              <a:cs typeface="Simplified Arabic" pitchFamily="18" charset="-78"/>
            </a:endParaRPr>
          </a:p>
          <a:p>
            <a:pPr algn="r" rtl="1">
              <a:buNone/>
            </a:pPr>
            <a:r>
              <a:rPr lang="ar-SA" b="1" dirty="0" smtClean="0">
                <a:latin typeface="Simplified Arabic" pitchFamily="18" charset="-78"/>
                <a:cs typeface="Simplified Arabic" pitchFamily="18" charset="-78"/>
              </a:rPr>
              <a:t>مثال على ذلك: </a:t>
            </a:r>
          </a:p>
          <a:p>
            <a:pPr algn="r" rtl="1">
              <a:buNone/>
            </a:pPr>
            <a:endParaRPr lang="ar-SA" dirty="0" smtClean="0">
              <a:latin typeface="Simplified Arabic" pitchFamily="18" charset="-78"/>
              <a:cs typeface="Simplified Arabic" pitchFamily="18" charset="-78"/>
            </a:endParaRPr>
          </a:p>
          <a:p>
            <a:pPr algn="r" rtl="1">
              <a:buFont typeface="Wingdings" pitchFamily="2" charset="2"/>
              <a:buChar char="§"/>
            </a:pPr>
            <a:r>
              <a:rPr lang="ar-SA" dirty="0" smtClean="0">
                <a:latin typeface="Simplified Arabic" pitchFamily="18" charset="-78"/>
                <a:cs typeface="Simplified Arabic" pitchFamily="18" charset="-78"/>
              </a:rPr>
              <a:t>شاب يرغب بالسفر: قد يقرر السفر إذا فكر بفرص العمل الجيدة المتاحة له والدخل المرتفع الذي يحققه بالسفر، أو إذا فكر أن سفره سيكون لفترة محدودة ويعود بعدها (وهنا أضيفت قوى أخرى عززت من إمكانات الإختيار). غير أن يمكن أن تحدث قى أخرى تعزز من ميله للإحجام عن السفر كالترقية التي يحصل عليها في مهنته أو توقعه لتحسن ظروف عمله في بلده ......إلخ. </a:t>
            </a:r>
            <a:endParaRPr lang="en-US" dirty="0">
              <a:latin typeface="Simplified Arabic" pitchFamily="18" charset="-78"/>
              <a:cs typeface="Simplified Arabic" pitchFamily="18"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noAutofit/>
          </a:bodyPr>
          <a:lstStyle/>
          <a:p>
            <a:r>
              <a:rPr lang="ar-SA" sz="3200" b="1" dirty="0" smtClean="0">
                <a:latin typeface="Simplified Arabic" pitchFamily="18" charset="-78"/>
                <a:cs typeface="Simplified Arabic" pitchFamily="18" charset="-78"/>
              </a:rPr>
              <a:t>وسائل الدفاع الأولية</a:t>
            </a:r>
            <a:br>
              <a:rPr lang="ar-SA" sz="3200" b="1" dirty="0" smtClean="0">
                <a:latin typeface="Simplified Arabic" pitchFamily="18" charset="-78"/>
                <a:cs typeface="Simplified Arabic" pitchFamily="18" charset="-78"/>
              </a:rPr>
            </a:br>
            <a:r>
              <a:rPr lang="en-US" sz="3200" b="1" dirty="0" smtClean="0">
                <a:latin typeface="Simplified Arabic" pitchFamily="18" charset="-78"/>
                <a:cs typeface="Simplified Arabic" pitchFamily="18" charset="-78"/>
              </a:rPr>
              <a:t>Defense Mechanisms</a:t>
            </a:r>
            <a:endParaRPr lang="en-US" sz="3200" b="1" dirty="0">
              <a:latin typeface="Simplified Arabic" pitchFamily="18" charset="-78"/>
              <a:cs typeface="Simplified Arabic" pitchFamily="18" charset="-78"/>
            </a:endParaRPr>
          </a:p>
        </p:txBody>
      </p:sp>
      <p:sp>
        <p:nvSpPr>
          <p:cNvPr id="3" name="Content Placeholder 2"/>
          <p:cNvSpPr>
            <a:spLocks noGrp="1"/>
          </p:cNvSpPr>
          <p:nvPr>
            <p:ph idx="1"/>
          </p:nvPr>
        </p:nvSpPr>
        <p:spPr>
          <a:xfrm>
            <a:off x="152400" y="2133600"/>
            <a:ext cx="8534400" cy="3992563"/>
          </a:xfrm>
        </p:spPr>
        <p:style>
          <a:lnRef idx="3">
            <a:schemeClr val="lt1"/>
          </a:lnRef>
          <a:fillRef idx="1">
            <a:schemeClr val="accent4"/>
          </a:fillRef>
          <a:effectRef idx="1">
            <a:schemeClr val="accent4"/>
          </a:effectRef>
          <a:fontRef idx="minor">
            <a:schemeClr val="lt1"/>
          </a:fontRef>
        </p:style>
        <p:txBody>
          <a:bodyPr/>
          <a:lstStyle/>
          <a:p>
            <a:pPr algn="r" rtl="1">
              <a:buFont typeface="Wingdings" pitchFamily="2" charset="2"/>
              <a:buChar char="§"/>
            </a:pPr>
            <a:r>
              <a:rPr lang="ar-SA" dirty="0" smtClean="0">
                <a:latin typeface="Simplified Arabic" pitchFamily="18" charset="-78"/>
                <a:cs typeface="Simplified Arabic" pitchFamily="18" charset="-78"/>
              </a:rPr>
              <a:t>هي أدوات عقلية تحرف الواقع للتخفيف من حدة التوتر النفسي وتستخدم لا شعورياً، وتصبح مرضية فقط عندما تستخدم بإفراط مضعفة بذلك الوظائف الفعالة. </a:t>
            </a:r>
            <a:endParaRPr lang="ar-JO" dirty="0" smtClean="0">
              <a:latin typeface="Simplified Arabic" pitchFamily="18" charset="-78"/>
              <a:cs typeface="Simplified Arabic" pitchFamily="18" charset="-78"/>
            </a:endParaRPr>
          </a:p>
          <a:p>
            <a:pPr algn="r" rtl="1">
              <a:buFont typeface="Wingdings" pitchFamily="2" charset="2"/>
              <a:buChar char="§"/>
            </a:pPr>
            <a:r>
              <a:rPr lang="ar-JO" dirty="0" smtClean="0">
                <a:latin typeface="Simplified Arabic" pitchFamily="18" charset="-78"/>
                <a:cs typeface="Simplified Arabic" pitchFamily="18" charset="-78"/>
              </a:rPr>
              <a:t>الانسان لا يكون واعي لها أو مدرك لها. </a:t>
            </a:r>
            <a:endParaRPr lang="en-US" dirty="0">
              <a:latin typeface="Simplified Arabic" pitchFamily="18" charset="-78"/>
              <a:cs typeface="Simplified Arabic" pitchFamily="18"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style>
          <a:lnRef idx="1">
            <a:schemeClr val="accent4"/>
          </a:lnRef>
          <a:fillRef idx="2">
            <a:schemeClr val="accent4"/>
          </a:fillRef>
          <a:effectRef idx="1">
            <a:schemeClr val="accent4"/>
          </a:effectRef>
          <a:fontRef idx="minor">
            <a:schemeClr val="dk1"/>
          </a:fontRef>
        </p:style>
        <p:txBody>
          <a:bodyPr>
            <a:normAutofit/>
          </a:bodyPr>
          <a:lstStyle/>
          <a:p>
            <a:r>
              <a:rPr lang="ar-SA" sz="3600" b="1" dirty="0" smtClean="0">
                <a:latin typeface="Simplified Arabic" pitchFamily="18" charset="-78"/>
                <a:cs typeface="Simplified Arabic" pitchFamily="18" charset="-78"/>
              </a:rPr>
              <a:t>أنواعها</a:t>
            </a:r>
            <a:endParaRPr lang="en-US" sz="3600" b="1" dirty="0">
              <a:latin typeface="Simplified Arabic" pitchFamily="18" charset="-78"/>
              <a:cs typeface="Simplified Arabic" pitchFamily="18" charset="-78"/>
            </a:endParaRPr>
          </a:p>
        </p:txBody>
      </p:sp>
      <p:sp>
        <p:nvSpPr>
          <p:cNvPr id="3" name="Content Placeholder 2"/>
          <p:cNvSpPr>
            <a:spLocks noGrp="1"/>
          </p:cNvSpPr>
          <p:nvPr>
            <p:ph idx="1"/>
          </p:nvPr>
        </p:nvSpPr>
        <p:spPr>
          <a:xfrm>
            <a:off x="228600" y="1600200"/>
            <a:ext cx="8458200" cy="5029200"/>
          </a:xfrm>
        </p:spPr>
        <p:style>
          <a:lnRef idx="3">
            <a:schemeClr val="lt1"/>
          </a:lnRef>
          <a:fillRef idx="1">
            <a:schemeClr val="accent4"/>
          </a:fillRef>
          <a:effectRef idx="1">
            <a:schemeClr val="accent4"/>
          </a:effectRef>
          <a:fontRef idx="minor">
            <a:schemeClr val="lt1"/>
          </a:fontRef>
        </p:style>
        <p:txBody>
          <a:bodyPr>
            <a:normAutofit fontScale="92500" lnSpcReduction="20000"/>
          </a:bodyPr>
          <a:lstStyle/>
          <a:p>
            <a:pPr marL="514350" indent="-514350" algn="r" rtl="1">
              <a:buFont typeface="+mj-lt"/>
              <a:buAutoNum type="arabicParenR"/>
            </a:pPr>
            <a:r>
              <a:rPr lang="ar-SA" sz="3300" dirty="0" smtClean="0">
                <a:latin typeface="Simplified Arabic" pitchFamily="18" charset="-78"/>
                <a:cs typeface="Simplified Arabic" pitchFamily="18" charset="-78"/>
              </a:rPr>
              <a:t>الكبت </a:t>
            </a:r>
            <a:r>
              <a:rPr lang="en-US" sz="3300" dirty="0" smtClean="0">
                <a:latin typeface="Simplified Arabic" pitchFamily="18" charset="-78"/>
                <a:cs typeface="Simplified Arabic" pitchFamily="18" charset="-78"/>
              </a:rPr>
              <a:t>Repression</a:t>
            </a:r>
            <a:r>
              <a:rPr lang="ar-SA" sz="3300" dirty="0" smtClean="0">
                <a:latin typeface="Simplified Arabic" pitchFamily="18" charset="-78"/>
                <a:cs typeface="Simplified Arabic" pitchFamily="18" charset="-78"/>
              </a:rPr>
              <a:t>. </a:t>
            </a:r>
          </a:p>
          <a:p>
            <a:pPr marL="514350" indent="-514350" algn="r" rtl="1">
              <a:buFont typeface="+mj-lt"/>
              <a:buAutoNum type="arabicParenR"/>
            </a:pPr>
            <a:r>
              <a:rPr lang="ar-SA" sz="3300" dirty="0" smtClean="0">
                <a:latin typeface="Simplified Arabic" pitchFamily="18" charset="-78"/>
                <a:cs typeface="Simplified Arabic" pitchFamily="18" charset="-78"/>
              </a:rPr>
              <a:t>النكوص</a:t>
            </a:r>
            <a:r>
              <a:rPr lang="en-US" sz="3300" dirty="0" smtClean="0">
                <a:latin typeface="Simplified Arabic" pitchFamily="18" charset="-78"/>
                <a:cs typeface="Simplified Arabic" pitchFamily="18" charset="-78"/>
              </a:rPr>
              <a:t> </a:t>
            </a:r>
            <a:r>
              <a:rPr lang="ar-SA" sz="3300" dirty="0" smtClean="0">
                <a:latin typeface="Simplified Arabic" pitchFamily="18" charset="-78"/>
                <a:cs typeface="Simplified Arabic" pitchFamily="18" charset="-78"/>
              </a:rPr>
              <a:t> </a:t>
            </a:r>
            <a:r>
              <a:rPr lang="en-US" sz="3300" dirty="0" smtClean="0">
                <a:latin typeface="Simplified Arabic" pitchFamily="18" charset="-78"/>
                <a:cs typeface="Simplified Arabic" pitchFamily="18" charset="-78"/>
              </a:rPr>
              <a:t>Regression</a:t>
            </a:r>
            <a:r>
              <a:rPr lang="ar-SA" sz="3300" dirty="0" smtClean="0">
                <a:latin typeface="Simplified Arabic" pitchFamily="18" charset="-78"/>
                <a:cs typeface="Simplified Arabic" pitchFamily="18" charset="-78"/>
              </a:rPr>
              <a:t>. </a:t>
            </a:r>
          </a:p>
          <a:p>
            <a:pPr marL="514350" indent="-514350" algn="r" rtl="1">
              <a:buFont typeface="+mj-lt"/>
              <a:buAutoNum type="arabicParenR"/>
            </a:pPr>
            <a:r>
              <a:rPr lang="ar-SA" sz="3300" dirty="0" smtClean="0">
                <a:latin typeface="Simplified Arabic" pitchFamily="18" charset="-78"/>
                <a:cs typeface="Simplified Arabic" pitchFamily="18" charset="-78"/>
              </a:rPr>
              <a:t>التسامي</a:t>
            </a:r>
            <a:r>
              <a:rPr lang="en-US" sz="3300" dirty="0" smtClean="0">
                <a:latin typeface="Simplified Arabic" pitchFamily="18" charset="-78"/>
                <a:cs typeface="Simplified Arabic" pitchFamily="18" charset="-78"/>
              </a:rPr>
              <a:t> </a:t>
            </a:r>
            <a:r>
              <a:rPr lang="ar-SA" sz="3300" dirty="0" smtClean="0">
                <a:latin typeface="Simplified Arabic" pitchFamily="18" charset="-78"/>
                <a:cs typeface="Simplified Arabic" pitchFamily="18" charset="-78"/>
              </a:rPr>
              <a:t> </a:t>
            </a:r>
            <a:r>
              <a:rPr lang="en-US" sz="3300" dirty="0" smtClean="0">
                <a:latin typeface="Simplified Arabic" pitchFamily="18" charset="-78"/>
                <a:cs typeface="Simplified Arabic" pitchFamily="18" charset="-78"/>
              </a:rPr>
              <a:t>Sublimation</a:t>
            </a:r>
            <a:r>
              <a:rPr lang="ar-SA" sz="3300" dirty="0" smtClean="0">
                <a:latin typeface="Simplified Arabic" pitchFamily="18" charset="-78"/>
                <a:cs typeface="Simplified Arabic" pitchFamily="18" charset="-78"/>
              </a:rPr>
              <a:t>. </a:t>
            </a:r>
          </a:p>
          <a:p>
            <a:pPr marL="514350" indent="-514350" algn="r" rtl="1">
              <a:buFont typeface="+mj-lt"/>
              <a:buAutoNum type="arabicParenR"/>
            </a:pPr>
            <a:r>
              <a:rPr lang="ar-SA" sz="3300" dirty="0" smtClean="0">
                <a:latin typeface="Simplified Arabic" pitchFamily="18" charset="-78"/>
                <a:cs typeface="Simplified Arabic" pitchFamily="18" charset="-78"/>
              </a:rPr>
              <a:t>الإبدال </a:t>
            </a:r>
            <a:r>
              <a:rPr lang="en-US" sz="3300" dirty="0" smtClean="0">
                <a:latin typeface="Simplified Arabic" pitchFamily="18" charset="-78"/>
                <a:cs typeface="Simplified Arabic" pitchFamily="18" charset="-78"/>
              </a:rPr>
              <a:t>Displacement</a:t>
            </a:r>
            <a:r>
              <a:rPr lang="ar-SA" sz="3300" dirty="0" smtClean="0">
                <a:latin typeface="Simplified Arabic" pitchFamily="18" charset="-78"/>
                <a:cs typeface="Simplified Arabic" pitchFamily="18" charset="-78"/>
              </a:rPr>
              <a:t>. </a:t>
            </a:r>
          </a:p>
          <a:p>
            <a:pPr marL="514350" indent="-514350" algn="r" rtl="1">
              <a:buFont typeface="+mj-lt"/>
              <a:buAutoNum type="arabicParenR"/>
            </a:pPr>
            <a:r>
              <a:rPr lang="ar-SA" sz="3300" dirty="0" smtClean="0">
                <a:latin typeface="Simplified Arabic" pitchFamily="18" charset="-78"/>
                <a:cs typeface="Simplified Arabic" pitchFamily="18" charset="-78"/>
              </a:rPr>
              <a:t>الإنكار </a:t>
            </a:r>
            <a:r>
              <a:rPr lang="en-US" sz="3300" dirty="0" smtClean="0">
                <a:latin typeface="Simplified Arabic" pitchFamily="18" charset="-78"/>
                <a:cs typeface="Simplified Arabic" pitchFamily="18" charset="-78"/>
              </a:rPr>
              <a:t>Denial</a:t>
            </a:r>
            <a:r>
              <a:rPr lang="ar-SA" sz="3300" dirty="0" smtClean="0">
                <a:latin typeface="Simplified Arabic" pitchFamily="18" charset="-78"/>
                <a:cs typeface="Simplified Arabic" pitchFamily="18" charset="-78"/>
              </a:rPr>
              <a:t>. </a:t>
            </a:r>
          </a:p>
          <a:p>
            <a:pPr marL="514350" indent="-514350" algn="r" rtl="1">
              <a:buFont typeface="+mj-lt"/>
              <a:buAutoNum type="arabicParenR"/>
            </a:pPr>
            <a:r>
              <a:rPr lang="ar-SA" sz="3300" dirty="0" smtClean="0">
                <a:latin typeface="Simplified Arabic" pitchFamily="18" charset="-78"/>
                <a:cs typeface="Simplified Arabic" pitchFamily="18" charset="-78"/>
              </a:rPr>
              <a:t>التكوين العكسي </a:t>
            </a:r>
            <a:r>
              <a:rPr lang="en-US" sz="3300" dirty="0" smtClean="0">
                <a:latin typeface="Simplified Arabic" pitchFamily="18" charset="-78"/>
                <a:cs typeface="Simplified Arabic" pitchFamily="18" charset="-78"/>
              </a:rPr>
              <a:t>Reaction Formation</a:t>
            </a:r>
            <a:r>
              <a:rPr lang="ar-SA" sz="3300" dirty="0" smtClean="0">
                <a:latin typeface="Simplified Arabic" pitchFamily="18" charset="-78"/>
                <a:cs typeface="Simplified Arabic" pitchFamily="18" charset="-78"/>
              </a:rPr>
              <a:t>. </a:t>
            </a:r>
          </a:p>
          <a:p>
            <a:pPr marL="514350" indent="-514350" algn="r" rtl="1">
              <a:buFont typeface="+mj-lt"/>
              <a:buAutoNum type="arabicParenR"/>
            </a:pPr>
            <a:r>
              <a:rPr lang="ar-SA" sz="3300" dirty="0" smtClean="0">
                <a:latin typeface="Simplified Arabic" pitchFamily="18" charset="-78"/>
                <a:cs typeface="Simplified Arabic" pitchFamily="18" charset="-78"/>
              </a:rPr>
              <a:t>التبرير </a:t>
            </a:r>
            <a:r>
              <a:rPr lang="en-US" sz="3300" dirty="0" smtClean="0">
                <a:latin typeface="Simplified Arabic" pitchFamily="18" charset="-78"/>
                <a:cs typeface="Simplified Arabic" pitchFamily="18" charset="-78"/>
              </a:rPr>
              <a:t>Rationalization</a:t>
            </a:r>
            <a:r>
              <a:rPr lang="ar-SA" sz="3300" dirty="0" smtClean="0">
                <a:latin typeface="Simplified Arabic" pitchFamily="18" charset="-78"/>
                <a:cs typeface="Simplified Arabic" pitchFamily="18" charset="-78"/>
              </a:rPr>
              <a:t>. </a:t>
            </a:r>
          </a:p>
          <a:p>
            <a:pPr marL="514350" indent="-514350" algn="r" rtl="1">
              <a:buFont typeface="+mj-lt"/>
              <a:buAutoNum type="arabicParenR"/>
            </a:pPr>
            <a:r>
              <a:rPr lang="ar-SA" sz="3300" dirty="0" smtClean="0">
                <a:latin typeface="Simplified Arabic" pitchFamily="18" charset="-78"/>
                <a:cs typeface="Simplified Arabic" pitchFamily="18" charset="-78"/>
              </a:rPr>
              <a:t>التعويض </a:t>
            </a:r>
            <a:r>
              <a:rPr lang="en-US" sz="3300" dirty="0" smtClean="0">
                <a:latin typeface="Simplified Arabic" pitchFamily="18" charset="-78"/>
                <a:cs typeface="Simplified Arabic" pitchFamily="18" charset="-78"/>
              </a:rPr>
              <a:t>Compensation</a:t>
            </a:r>
            <a:r>
              <a:rPr lang="ar-SA" sz="3300" dirty="0" smtClean="0">
                <a:latin typeface="Simplified Arabic" pitchFamily="18" charset="-78"/>
                <a:cs typeface="Simplified Arabic" pitchFamily="18" charset="-78"/>
              </a:rPr>
              <a:t>. </a:t>
            </a:r>
          </a:p>
          <a:p>
            <a:pPr marL="514350" indent="-514350" algn="r" rtl="1">
              <a:buFont typeface="+mj-lt"/>
              <a:buAutoNum type="arabicParenR"/>
            </a:pPr>
            <a:r>
              <a:rPr lang="ar-SA" sz="3300" dirty="0" smtClean="0">
                <a:latin typeface="Simplified Arabic" pitchFamily="18" charset="-78"/>
                <a:cs typeface="Simplified Arabic" pitchFamily="18" charset="-78"/>
              </a:rPr>
              <a:t>الهروب</a:t>
            </a:r>
            <a:r>
              <a:rPr lang="ar-SA" sz="3300" dirty="0">
                <a:latin typeface="Simplified Arabic" pitchFamily="18" charset="-78"/>
                <a:cs typeface="Simplified Arabic" pitchFamily="18" charset="-78"/>
              </a:rPr>
              <a:t> </a:t>
            </a:r>
            <a:r>
              <a:rPr lang="en-US" sz="3300" dirty="0" smtClean="0">
                <a:latin typeface="Simplified Arabic" pitchFamily="18" charset="-78"/>
                <a:cs typeface="Simplified Arabic" pitchFamily="18" charset="-78"/>
              </a:rPr>
              <a:t>Escape</a:t>
            </a:r>
            <a:r>
              <a:rPr lang="ar-SA" sz="3300" dirty="0" smtClean="0">
                <a:latin typeface="Simplified Arabic" pitchFamily="18" charset="-78"/>
                <a:cs typeface="Simplified Arabic" pitchFamily="18" charset="-78"/>
              </a:rPr>
              <a:t>. </a:t>
            </a:r>
          </a:p>
          <a:p>
            <a:pPr marL="514350" indent="-514350" algn="r" rtl="1">
              <a:buFont typeface="+mj-lt"/>
              <a:buAutoNum type="arabicParenR"/>
            </a:pPr>
            <a:r>
              <a:rPr lang="ar-SA" sz="3300" dirty="0" smtClean="0">
                <a:latin typeface="Simplified Arabic" pitchFamily="18" charset="-78"/>
                <a:cs typeface="Simplified Arabic" pitchFamily="18" charset="-78"/>
              </a:rPr>
              <a:t>الإسقاط </a:t>
            </a:r>
            <a:r>
              <a:rPr lang="en-US" sz="3300" dirty="0" smtClean="0">
                <a:latin typeface="Simplified Arabic" pitchFamily="18" charset="-78"/>
                <a:cs typeface="Simplified Arabic" pitchFamily="18" charset="-78"/>
              </a:rPr>
              <a:t>Projection</a:t>
            </a:r>
            <a:r>
              <a:rPr lang="ar-SA" sz="3300" dirty="0" smtClean="0">
                <a:latin typeface="Simplified Arabic" pitchFamily="18" charset="-78"/>
                <a:cs typeface="Simplified Arabic" pitchFamily="18" charset="-78"/>
              </a:rPr>
              <a:t>. </a:t>
            </a:r>
          </a:p>
          <a:p>
            <a:pPr algn="r" rtl="1">
              <a:buNone/>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243</TotalTime>
  <Words>1064</Words>
  <Application>Microsoft Office PowerPoint</Application>
  <PresentationFormat>On-screen Show (4:3)</PresentationFormat>
  <Paragraphs>90</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Simplified Arabic</vt:lpstr>
      <vt:lpstr>Times New Roman</vt:lpstr>
      <vt:lpstr>Wingdings</vt:lpstr>
      <vt:lpstr>Office Theme</vt:lpstr>
      <vt:lpstr>دائرة العلوم الاجتماعية والسلوكية Department of Social and Behavioral Science</vt:lpstr>
      <vt:lpstr>الصراع</vt:lpstr>
      <vt:lpstr>أنواع الصراع حسب ليفين</vt:lpstr>
      <vt:lpstr> 1) صراع الإقدام – الإقدام (التقرب)  </vt:lpstr>
      <vt:lpstr> 2) صراع الإقدام – الإحجام (التقرب-التجنب)  </vt:lpstr>
      <vt:lpstr> 3) صراع الإحجام – الإحجام (التجنب) </vt:lpstr>
      <vt:lpstr> 4) صراع الإقدام – الإحجام المزدوج (التجنب-التقرب)  </vt:lpstr>
      <vt:lpstr>وسائل الدفاع الأولية Defense Mechanisms</vt:lpstr>
      <vt:lpstr>أنواعها</vt:lpstr>
      <vt:lpstr>الإنكار: غباش في وجه الحقيقة</vt:lpstr>
      <vt:lpstr>  الإسقاط: طرف آخر يسهّل الأمر  </vt:lpstr>
      <vt:lpstr>  النكوص: التقهقر للطفولة هربًا من الواقع  </vt:lpstr>
      <vt:lpstr> التبرير: لم ينضج العنب بعد! </vt:lpstr>
      <vt:lpstr>التسامي: خلق إيجابيّ في مواجهة السلبية</vt:lpstr>
      <vt:lpstr>الإزاحة/ الابدال Displacement</vt:lpstr>
      <vt:lpstr>       تكوين رد الفعل (أو التكوين العكسي) Reaction Formation  </vt:lpstr>
      <vt:lpstr>الكبت Repression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دائرة العلوم الاجتماعية والسلوكية Department of Social and Behavioral Science</dc:title>
  <dc:creator>louy george fawadleh</dc:creator>
  <cp:lastModifiedBy>User</cp:lastModifiedBy>
  <cp:revision>25</cp:revision>
  <dcterms:created xsi:type="dcterms:W3CDTF">2016-05-15T03:48:07Z</dcterms:created>
  <dcterms:modified xsi:type="dcterms:W3CDTF">2021-07-14T10:48:50Z</dcterms:modified>
</cp:coreProperties>
</file>