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4"/>
  </p:notesMasterIdLst>
  <p:sldIdLst>
    <p:sldId id="256" r:id="rId2"/>
    <p:sldId id="307" r:id="rId3"/>
    <p:sldId id="288" r:id="rId4"/>
    <p:sldId id="310" r:id="rId5"/>
    <p:sldId id="311" r:id="rId6"/>
    <p:sldId id="312" r:id="rId7"/>
    <p:sldId id="313" r:id="rId8"/>
    <p:sldId id="314" r:id="rId9"/>
    <p:sldId id="303" r:id="rId10"/>
    <p:sldId id="304" r:id="rId11"/>
    <p:sldId id="293" r:id="rId12"/>
    <p:sldId id="294" r:id="rId13"/>
    <p:sldId id="298" r:id="rId14"/>
    <p:sldId id="302" r:id="rId15"/>
    <p:sldId id="321" r:id="rId16"/>
    <p:sldId id="325" r:id="rId17"/>
    <p:sldId id="326" r:id="rId18"/>
    <p:sldId id="327" r:id="rId19"/>
    <p:sldId id="328" r:id="rId20"/>
    <p:sldId id="329" r:id="rId21"/>
    <p:sldId id="330" r:id="rId22"/>
    <p:sldId id="331" r:id="rId23"/>
    <p:sldId id="332" r:id="rId24"/>
    <p:sldId id="333" r:id="rId25"/>
    <p:sldId id="334" r:id="rId26"/>
    <p:sldId id="335" r:id="rId27"/>
    <p:sldId id="336" r:id="rId28"/>
    <p:sldId id="337" r:id="rId29"/>
    <p:sldId id="338" r:id="rId30"/>
    <p:sldId id="339" r:id="rId31"/>
    <p:sldId id="340" r:id="rId32"/>
    <p:sldId id="341" r:id="rId33"/>
    <p:sldId id="342" r:id="rId34"/>
    <p:sldId id="343" r:id="rId35"/>
    <p:sldId id="344" r:id="rId36"/>
    <p:sldId id="345" r:id="rId37"/>
    <p:sldId id="346" r:id="rId38"/>
    <p:sldId id="347" r:id="rId39"/>
    <p:sldId id="348" r:id="rId40"/>
    <p:sldId id="349" r:id="rId41"/>
    <p:sldId id="350" r:id="rId42"/>
    <p:sldId id="351" r:id="rId43"/>
    <p:sldId id="352" r:id="rId44"/>
    <p:sldId id="353" r:id="rId45"/>
    <p:sldId id="354" r:id="rId46"/>
    <p:sldId id="355" r:id="rId47"/>
    <p:sldId id="356" r:id="rId48"/>
    <p:sldId id="357" r:id="rId49"/>
    <p:sldId id="358" r:id="rId50"/>
    <p:sldId id="359" r:id="rId51"/>
    <p:sldId id="360" r:id="rId52"/>
    <p:sldId id="361" r:id="rId53"/>
    <p:sldId id="362" r:id="rId54"/>
    <p:sldId id="363" r:id="rId55"/>
    <p:sldId id="364" r:id="rId56"/>
    <p:sldId id="365" r:id="rId57"/>
    <p:sldId id="366" r:id="rId58"/>
    <p:sldId id="578" r:id="rId59"/>
    <p:sldId id="581" r:id="rId60"/>
    <p:sldId id="582" r:id="rId61"/>
    <p:sldId id="583" r:id="rId62"/>
    <p:sldId id="584" r:id="rId63"/>
    <p:sldId id="592" r:id="rId64"/>
    <p:sldId id="593" r:id="rId65"/>
    <p:sldId id="594" r:id="rId66"/>
    <p:sldId id="595" r:id="rId67"/>
    <p:sldId id="596" r:id="rId68"/>
    <p:sldId id="597" r:id="rId69"/>
    <p:sldId id="626" r:id="rId70"/>
    <p:sldId id="598" r:id="rId71"/>
    <p:sldId id="599" r:id="rId72"/>
    <p:sldId id="600" r:id="rId73"/>
    <p:sldId id="602" r:id="rId74"/>
    <p:sldId id="603" r:id="rId75"/>
    <p:sldId id="604" r:id="rId76"/>
    <p:sldId id="605" r:id="rId77"/>
    <p:sldId id="606" r:id="rId78"/>
    <p:sldId id="607" r:id="rId79"/>
    <p:sldId id="404" r:id="rId80"/>
    <p:sldId id="620" r:id="rId81"/>
    <p:sldId id="408" r:id="rId82"/>
    <p:sldId id="416" r:id="rId83"/>
    <p:sldId id="621" r:id="rId84"/>
    <p:sldId id="417" r:id="rId85"/>
    <p:sldId id="418" r:id="rId86"/>
    <p:sldId id="419" r:id="rId87"/>
    <p:sldId id="624" r:id="rId88"/>
    <p:sldId id="625" r:id="rId89"/>
    <p:sldId id="424" r:id="rId90"/>
    <p:sldId id="425" r:id="rId91"/>
    <p:sldId id="619" r:id="rId92"/>
    <p:sldId id="618" r:id="rId9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35" autoAdjust="0"/>
    <p:restoredTop sz="94660"/>
  </p:normalViewPr>
  <p:slideViewPr>
    <p:cSldViewPr>
      <p:cViewPr varScale="1">
        <p:scale>
          <a:sx n="68" d="100"/>
          <a:sy n="68" d="100"/>
        </p:scale>
        <p:origin x="148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A24A8C-6AD7-4DFB-8A73-B73F499A8C5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877E28A-3676-460A-AB37-6F46A01339BF}">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algn="r" rtl="1"/>
          <a:r>
            <a:rPr lang="ar-SA" sz="3000" b="1" dirty="0"/>
            <a:t>العمليات الإبدالية </a:t>
          </a:r>
          <a:r>
            <a:rPr lang="en-US" sz="3000" b="1" dirty="0"/>
            <a:t>Reciprocal processes</a:t>
          </a:r>
          <a:r>
            <a:rPr lang="ar-SA" sz="3000" b="1" dirty="0"/>
            <a:t>. </a:t>
          </a:r>
          <a:endParaRPr lang="en-US" sz="3000" b="1" dirty="0"/>
        </a:p>
      </dgm:t>
    </dgm:pt>
    <dgm:pt modelId="{1369590A-1FBF-4E79-9683-75F1FB3D3EB2}" type="parTrans" cxnId="{317DE6CC-1B5E-42D9-AD6A-0839EB5954BF}">
      <dgm:prSet/>
      <dgm:spPr/>
      <dgm:t>
        <a:bodyPr/>
        <a:lstStyle/>
        <a:p>
          <a:endParaRPr lang="en-US"/>
        </a:p>
      </dgm:t>
    </dgm:pt>
    <dgm:pt modelId="{5DB6BE0D-9765-4BFD-A688-789E6681F819}" type="sibTrans" cxnId="{317DE6CC-1B5E-42D9-AD6A-0839EB5954BF}">
      <dgm:prSet/>
      <dgm:spPr/>
      <dgm:t>
        <a:bodyPr/>
        <a:lstStyle/>
        <a:p>
          <a:endParaRPr lang="en-US"/>
        </a:p>
      </dgm:t>
    </dgm:pt>
    <dgm:pt modelId="{BD087374-6053-4BF7-AF8A-D84B04AAAF3C}">
      <dgm:prSet phldrT="[Text]" custT="1"/>
      <dgm:spPr/>
      <dgm:t>
        <a:bodyPr/>
        <a:lstStyle/>
        <a:p>
          <a:pPr algn="r" rtl="1"/>
          <a:r>
            <a:rPr lang="ar-SA" sz="3000" b="1" dirty="0"/>
            <a:t>العمليات المعرفية  </a:t>
          </a:r>
          <a:r>
            <a:rPr lang="en-US" sz="3000" b="1" dirty="0"/>
            <a:t>Cognitive processes</a:t>
          </a:r>
          <a:r>
            <a:rPr lang="ar-SA" sz="3000" b="1" dirty="0"/>
            <a:t>. </a:t>
          </a:r>
          <a:endParaRPr lang="en-US" sz="3000" b="1" dirty="0"/>
        </a:p>
      </dgm:t>
    </dgm:pt>
    <dgm:pt modelId="{C4F44B23-BE37-4967-A612-AE5DCAF0FCF9}" type="parTrans" cxnId="{CB12991E-F548-4B6C-A5CE-F3847BCA7B1A}">
      <dgm:prSet/>
      <dgm:spPr/>
      <dgm:t>
        <a:bodyPr/>
        <a:lstStyle/>
        <a:p>
          <a:endParaRPr lang="en-US"/>
        </a:p>
      </dgm:t>
    </dgm:pt>
    <dgm:pt modelId="{18229E51-32C0-4494-9DBF-4B2074545F63}" type="sibTrans" cxnId="{CB12991E-F548-4B6C-A5CE-F3847BCA7B1A}">
      <dgm:prSet/>
      <dgm:spPr/>
      <dgm:t>
        <a:bodyPr/>
        <a:lstStyle/>
        <a:p>
          <a:endParaRPr lang="en-US"/>
        </a:p>
      </dgm:t>
    </dgm:pt>
    <dgm:pt modelId="{2029C0AC-4A1F-4745-9178-D580AC81C5B2}">
      <dgm:prSet custT="1">
        <dgm:style>
          <a:lnRef idx="3">
            <a:schemeClr val="lt1"/>
          </a:lnRef>
          <a:fillRef idx="1">
            <a:schemeClr val="dk1"/>
          </a:fillRef>
          <a:effectRef idx="1">
            <a:schemeClr val="dk1"/>
          </a:effectRef>
          <a:fontRef idx="minor">
            <a:schemeClr val="lt1"/>
          </a:fontRef>
        </dgm:style>
      </dgm:prSet>
      <dgm:spPr/>
      <dgm:t>
        <a:bodyPr/>
        <a:lstStyle/>
        <a:p>
          <a:pPr algn="r" rtl="1"/>
          <a:r>
            <a:rPr lang="ar-SA" sz="3000" b="1" dirty="0"/>
            <a:t>عمليات التنظيم الذاتي </a:t>
          </a:r>
          <a:r>
            <a:rPr lang="en-US" sz="3000" b="1" dirty="0"/>
            <a:t>Self- Regularity processes</a:t>
          </a:r>
          <a:r>
            <a:rPr lang="ar-SA" sz="3000" b="1" dirty="0"/>
            <a:t>. </a:t>
          </a:r>
          <a:endParaRPr lang="en-US" sz="3000" b="1" dirty="0"/>
        </a:p>
      </dgm:t>
    </dgm:pt>
    <dgm:pt modelId="{DB97C54E-1E51-490C-98C3-E41A3AE7AE04}" type="parTrans" cxnId="{6D863B3C-93EA-4744-AAB2-A75A067C225B}">
      <dgm:prSet/>
      <dgm:spPr/>
      <dgm:t>
        <a:bodyPr/>
        <a:lstStyle/>
        <a:p>
          <a:endParaRPr lang="en-US"/>
        </a:p>
      </dgm:t>
    </dgm:pt>
    <dgm:pt modelId="{95F77E7D-5ED5-443A-ADEE-931099DB8812}" type="sibTrans" cxnId="{6D863B3C-93EA-4744-AAB2-A75A067C225B}">
      <dgm:prSet/>
      <dgm:spPr/>
      <dgm:t>
        <a:bodyPr/>
        <a:lstStyle/>
        <a:p>
          <a:endParaRPr lang="en-US"/>
        </a:p>
      </dgm:t>
    </dgm:pt>
    <dgm:pt modelId="{0E94CB62-6E43-4981-92A5-12D6FD4CF85B}" type="pres">
      <dgm:prSet presAssocID="{8EA24A8C-6AD7-4DFB-8A73-B73F499A8C5C}" presName="linear" presStyleCnt="0">
        <dgm:presLayoutVars>
          <dgm:dir/>
          <dgm:animLvl val="lvl"/>
          <dgm:resizeHandles val="exact"/>
        </dgm:presLayoutVars>
      </dgm:prSet>
      <dgm:spPr/>
    </dgm:pt>
    <dgm:pt modelId="{CF85604E-95A5-47C2-A5C0-5A826626340C}" type="pres">
      <dgm:prSet presAssocID="{0877E28A-3676-460A-AB37-6F46A01339BF}" presName="parentLin" presStyleCnt="0"/>
      <dgm:spPr/>
    </dgm:pt>
    <dgm:pt modelId="{3B118F0D-68C6-4583-93CD-1C49618D60AA}" type="pres">
      <dgm:prSet presAssocID="{0877E28A-3676-460A-AB37-6F46A01339BF}" presName="parentLeftMargin" presStyleLbl="node1" presStyleIdx="0" presStyleCnt="3"/>
      <dgm:spPr/>
    </dgm:pt>
    <dgm:pt modelId="{6757580A-29B5-44EA-8AA4-362EC6E2FACF}" type="pres">
      <dgm:prSet presAssocID="{0877E28A-3676-460A-AB37-6F46A01339BF}" presName="parentText" presStyleLbl="node1" presStyleIdx="0" presStyleCnt="3" custScaleX="123810">
        <dgm:presLayoutVars>
          <dgm:chMax val="0"/>
          <dgm:bulletEnabled val="1"/>
        </dgm:presLayoutVars>
      </dgm:prSet>
      <dgm:spPr/>
    </dgm:pt>
    <dgm:pt modelId="{9E21C6EE-B4F9-4DA5-8CA0-66E266EEF36B}" type="pres">
      <dgm:prSet presAssocID="{0877E28A-3676-460A-AB37-6F46A01339BF}" presName="negativeSpace" presStyleCnt="0"/>
      <dgm:spPr/>
    </dgm:pt>
    <dgm:pt modelId="{8115922B-6A48-4C41-B1D0-43174C6CC496}" type="pres">
      <dgm:prSet presAssocID="{0877E28A-3676-460A-AB37-6F46A01339BF}" presName="childText" presStyleLbl="conFgAcc1" presStyleIdx="0" presStyleCnt="3">
        <dgm:presLayoutVars>
          <dgm:bulletEnabled val="1"/>
        </dgm:presLayoutVars>
      </dgm:prSet>
      <dgm:spPr/>
    </dgm:pt>
    <dgm:pt modelId="{D76F6F42-2FA2-44F2-AE87-37EB8BC3C9C5}" type="pres">
      <dgm:prSet presAssocID="{5DB6BE0D-9765-4BFD-A688-789E6681F819}" presName="spaceBetweenRectangles" presStyleCnt="0"/>
      <dgm:spPr/>
    </dgm:pt>
    <dgm:pt modelId="{A7A10816-651C-4D66-8042-83DBF8916FC8}" type="pres">
      <dgm:prSet presAssocID="{BD087374-6053-4BF7-AF8A-D84B04AAAF3C}" presName="parentLin" presStyleCnt="0"/>
      <dgm:spPr/>
    </dgm:pt>
    <dgm:pt modelId="{30B0C2AB-9620-44A3-94C1-74DF8D0825F1}" type="pres">
      <dgm:prSet presAssocID="{BD087374-6053-4BF7-AF8A-D84B04AAAF3C}" presName="parentLeftMargin" presStyleLbl="node1" presStyleIdx="0" presStyleCnt="3"/>
      <dgm:spPr/>
    </dgm:pt>
    <dgm:pt modelId="{6107F74C-A941-4879-90CE-6C8A1457A74E}" type="pres">
      <dgm:prSet presAssocID="{BD087374-6053-4BF7-AF8A-D84B04AAAF3C}" presName="parentText" presStyleLbl="node1" presStyleIdx="1" presStyleCnt="3" custScaleX="123809">
        <dgm:presLayoutVars>
          <dgm:chMax val="0"/>
          <dgm:bulletEnabled val="1"/>
        </dgm:presLayoutVars>
      </dgm:prSet>
      <dgm:spPr/>
    </dgm:pt>
    <dgm:pt modelId="{7BDB7F2D-CD20-4995-B27D-FE8C55C2CED1}" type="pres">
      <dgm:prSet presAssocID="{BD087374-6053-4BF7-AF8A-D84B04AAAF3C}" presName="negativeSpace" presStyleCnt="0"/>
      <dgm:spPr/>
    </dgm:pt>
    <dgm:pt modelId="{A00A9EE3-F4D7-4D5F-A204-720D24CBDA4A}" type="pres">
      <dgm:prSet presAssocID="{BD087374-6053-4BF7-AF8A-D84B04AAAF3C}" presName="childText" presStyleLbl="conFgAcc1" presStyleIdx="1" presStyleCnt="3">
        <dgm:presLayoutVars>
          <dgm:bulletEnabled val="1"/>
        </dgm:presLayoutVars>
      </dgm:prSet>
      <dgm:spPr/>
    </dgm:pt>
    <dgm:pt modelId="{695944F8-4904-4D73-8124-6E79A0E9ABAD}" type="pres">
      <dgm:prSet presAssocID="{18229E51-32C0-4494-9DBF-4B2074545F63}" presName="spaceBetweenRectangles" presStyleCnt="0"/>
      <dgm:spPr/>
    </dgm:pt>
    <dgm:pt modelId="{CD61BF09-BCE9-4F58-87B5-D6B66169DC27}" type="pres">
      <dgm:prSet presAssocID="{2029C0AC-4A1F-4745-9178-D580AC81C5B2}" presName="parentLin" presStyleCnt="0"/>
      <dgm:spPr/>
    </dgm:pt>
    <dgm:pt modelId="{C25A987B-880A-4F6C-8A6E-49941116ED48}" type="pres">
      <dgm:prSet presAssocID="{2029C0AC-4A1F-4745-9178-D580AC81C5B2}" presName="parentLeftMargin" presStyleLbl="node1" presStyleIdx="1" presStyleCnt="3"/>
      <dgm:spPr/>
    </dgm:pt>
    <dgm:pt modelId="{4A2AF6A8-9B9F-49A0-8011-953112DACD67}" type="pres">
      <dgm:prSet presAssocID="{2029C0AC-4A1F-4745-9178-D580AC81C5B2}" presName="parentText" presStyleLbl="node1" presStyleIdx="2" presStyleCnt="3" custScaleX="123809">
        <dgm:presLayoutVars>
          <dgm:chMax val="0"/>
          <dgm:bulletEnabled val="1"/>
        </dgm:presLayoutVars>
      </dgm:prSet>
      <dgm:spPr/>
    </dgm:pt>
    <dgm:pt modelId="{1B492502-0E44-4CAA-8877-FAA9BE0DCE95}" type="pres">
      <dgm:prSet presAssocID="{2029C0AC-4A1F-4745-9178-D580AC81C5B2}" presName="negativeSpace" presStyleCnt="0"/>
      <dgm:spPr/>
    </dgm:pt>
    <dgm:pt modelId="{1DE73F9D-19E5-4756-81C0-3003F657AD9D}" type="pres">
      <dgm:prSet presAssocID="{2029C0AC-4A1F-4745-9178-D580AC81C5B2}" presName="childText" presStyleLbl="conFgAcc1" presStyleIdx="2" presStyleCnt="3">
        <dgm:presLayoutVars>
          <dgm:bulletEnabled val="1"/>
        </dgm:presLayoutVars>
      </dgm:prSet>
      <dgm:spPr/>
    </dgm:pt>
  </dgm:ptLst>
  <dgm:cxnLst>
    <dgm:cxn modelId="{CB12991E-F548-4B6C-A5CE-F3847BCA7B1A}" srcId="{8EA24A8C-6AD7-4DFB-8A73-B73F499A8C5C}" destId="{BD087374-6053-4BF7-AF8A-D84B04AAAF3C}" srcOrd="1" destOrd="0" parTransId="{C4F44B23-BE37-4967-A612-AE5DCAF0FCF9}" sibTransId="{18229E51-32C0-4494-9DBF-4B2074545F63}"/>
    <dgm:cxn modelId="{6D863B3C-93EA-4744-AAB2-A75A067C225B}" srcId="{8EA24A8C-6AD7-4DFB-8A73-B73F499A8C5C}" destId="{2029C0AC-4A1F-4745-9178-D580AC81C5B2}" srcOrd="2" destOrd="0" parTransId="{DB97C54E-1E51-490C-98C3-E41A3AE7AE04}" sibTransId="{95F77E7D-5ED5-443A-ADEE-931099DB8812}"/>
    <dgm:cxn modelId="{2684236B-0D44-4295-A55E-F17E5002B02B}" type="presOf" srcId="{2029C0AC-4A1F-4745-9178-D580AC81C5B2}" destId="{4A2AF6A8-9B9F-49A0-8011-953112DACD67}" srcOrd="1" destOrd="0" presId="urn:microsoft.com/office/officeart/2005/8/layout/list1"/>
    <dgm:cxn modelId="{CE326A56-A803-4868-B866-2134F0238E34}" type="presOf" srcId="{BD087374-6053-4BF7-AF8A-D84B04AAAF3C}" destId="{30B0C2AB-9620-44A3-94C1-74DF8D0825F1}" srcOrd="0" destOrd="0" presId="urn:microsoft.com/office/officeart/2005/8/layout/list1"/>
    <dgm:cxn modelId="{AD55BC80-C3C8-4BCE-8D11-74FBDCD88F64}" type="presOf" srcId="{0877E28A-3676-460A-AB37-6F46A01339BF}" destId="{6757580A-29B5-44EA-8AA4-362EC6E2FACF}" srcOrd="1" destOrd="0" presId="urn:microsoft.com/office/officeart/2005/8/layout/list1"/>
    <dgm:cxn modelId="{D460C992-1FBB-45E1-9FC0-9F682407A9E5}" type="presOf" srcId="{8EA24A8C-6AD7-4DFB-8A73-B73F499A8C5C}" destId="{0E94CB62-6E43-4981-92A5-12D6FD4CF85B}" srcOrd="0" destOrd="0" presId="urn:microsoft.com/office/officeart/2005/8/layout/list1"/>
    <dgm:cxn modelId="{AA3345B4-A549-4EF8-B816-CC2F83E35638}" type="presOf" srcId="{2029C0AC-4A1F-4745-9178-D580AC81C5B2}" destId="{C25A987B-880A-4F6C-8A6E-49941116ED48}" srcOrd="0" destOrd="0" presId="urn:microsoft.com/office/officeart/2005/8/layout/list1"/>
    <dgm:cxn modelId="{69D8C1C8-959A-4942-820B-D48A95E548A6}" type="presOf" srcId="{BD087374-6053-4BF7-AF8A-D84B04AAAF3C}" destId="{6107F74C-A941-4879-90CE-6C8A1457A74E}" srcOrd="1" destOrd="0" presId="urn:microsoft.com/office/officeart/2005/8/layout/list1"/>
    <dgm:cxn modelId="{317DE6CC-1B5E-42D9-AD6A-0839EB5954BF}" srcId="{8EA24A8C-6AD7-4DFB-8A73-B73F499A8C5C}" destId="{0877E28A-3676-460A-AB37-6F46A01339BF}" srcOrd="0" destOrd="0" parTransId="{1369590A-1FBF-4E79-9683-75F1FB3D3EB2}" sibTransId="{5DB6BE0D-9765-4BFD-A688-789E6681F819}"/>
    <dgm:cxn modelId="{A34BE0D5-8EC2-4EF6-B2B4-935EF4D8C787}" type="presOf" srcId="{0877E28A-3676-460A-AB37-6F46A01339BF}" destId="{3B118F0D-68C6-4583-93CD-1C49618D60AA}" srcOrd="0" destOrd="0" presId="urn:microsoft.com/office/officeart/2005/8/layout/list1"/>
    <dgm:cxn modelId="{7432A5E4-C870-4924-A674-13786E03481A}" type="presParOf" srcId="{0E94CB62-6E43-4981-92A5-12D6FD4CF85B}" destId="{CF85604E-95A5-47C2-A5C0-5A826626340C}" srcOrd="0" destOrd="0" presId="urn:microsoft.com/office/officeart/2005/8/layout/list1"/>
    <dgm:cxn modelId="{21D37300-78B8-4737-9EB2-D42A086B4E89}" type="presParOf" srcId="{CF85604E-95A5-47C2-A5C0-5A826626340C}" destId="{3B118F0D-68C6-4583-93CD-1C49618D60AA}" srcOrd="0" destOrd="0" presId="urn:microsoft.com/office/officeart/2005/8/layout/list1"/>
    <dgm:cxn modelId="{63082A56-1FF3-4859-B894-318261A62FB3}" type="presParOf" srcId="{CF85604E-95A5-47C2-A5C0-5A826626340C}" destId="{6757580A-29B5-44EA-8AA4-362EC6E2FACF}" srcOrd="1" destOrd="0" presId="urn:microsoft.com/office/officeart/2005/8/layout/list1"/>
    <dgm:cxn modelId="{66C79F96-99BF-40E9-823B-8C540459F2DD}" type="presParOf" srcId="{0E94CB62-6E43-4981-92A5-12D6FD4CF85B}" destId="{9E21C6EE-B4F9-4DA5-8CA0-66E266EEF36B}" srcOrd="1" destOrd="0" presId="urn:microsoft.com/office/officeart/2005/8/layout/list1"/>
    <dgm:cxn modelId="{4DA5FA4B-F761-442F-810F-96412A01AD9F}" type="presParOf" srcId="{0E94CB62-6E43-4981-92A5-12D6FD4CF85B}" destId="{8115922B-6A48-4C41-B1D0-43174C6CC496}" srcOrd="2" destOrd="0" presId="urn:microsoft.com/office/officeart/2005/8/layout/list1"/>
    <dgm:cxn modelId="{312D0865-46D6-4999-B26C-63E4F8712D1B}" type="presParOf" srcId="{0E94CB62-6E43-4981-92A5-12D6FD4CF85B}" destId="{D76F6F42-2FA2-44F2-AE87-37EB8BC3C9C5}" srcOrd="3" destOrd="0" presId="urn:microsoft.com/office/officeart/2005/8/layout/list1"/>
    <dgm:cxn modelId="{12C4AD75-DD40-485D-AB51-954660ACB864}" type="presParOf" srcId="{0E94CB62-6E43-4981-92A5-12D6FD4CF85B}" destId="{A7A10816-651C-4D66-8042-83DBF8916FC8}" srcOrd="4" destOrd="0" presId="urn:microsoft.com/office/officeart/2005/8/layout/list1"/>
    <dgm:cxn modelId="{7E148CEE-0D24-4EB0-A7FA-B8F0914B1B29}" type="presParOf" srcId="{A7A10816-651C-4D66-8042-83DBF8916FC8}" destId="{30B0C2AB-9620-44A3-94C1-74DF8D0825F1}" srcOrd="0" destOrd="0" presId="urn:microsoft.com/office/officeart/2005/8/layout/list1"/>
    <dgm:cxn modelId="{0C9AB102-E835-46F2-A30B-F559DEA878CC}" type="presParOf" srcId="{A7A10816-651C-4D66-8042-83DBF8916FC8}" destId="{6107F74C-A941-4879-90CE-6C8A1457A74E}" srcOrd="1" destOrd="0" presId="urn:microsoft.com/office/officeart/2005/8/layout/list1"/>
    <dgm:cxn modelId="{9B4B1DBC-3CAF-4E2A-A831-407DEE6B5830}" type="presParOf" srcId="{0E94CB62-6E43-4981-92A5-12D6FD4CF85B}" destId="{7BDB7F2D-CD20-4995-B27D-FE8C55C2CED1}" srcOrd="5" destOrd="0" presId="urn:microsoft.com/office/officeart/2005/8/layout/list1"/>
    <dgm:cxn modelId="{00D8B826-55B6-43B3-BF9B-1E30A26ABDFA}" type="presParOf" srcId="{0E94CB62-6E43-4981-92A5-12D6FD4CF85B}" destId="{A00A9EE3-F4D7-4D5F-A204-720D24CBDA4A}" srcOrd="6" destOrd="0" presId="urn:microsoft.com/office/officeart/2005/8/layout/list1"/>
    <dgm:cxn modelId="{E3CD69B5-3530-4C6E-AC4E-FBF22F5ACA98}" type="presParOf" srcId="{0E94CB62-6E43-4981-92A5-12D6FD4CF85B}" destId="{695944F8-4904-4D73-8124-6E79A0E9ABAD}" srcOrd="7" destOrd="0" presId="urn:microsoft.com/office/officeart/2005/8/layout/list1"/>
    <dgm:cxn modelId="{E6AD5EC9-1768-4299-8A02-5B91E3ADCFE7}" type="presParOf" srcId="{0E94CB62-6E43-4981-92A5-12D6FD4CF85B}" destId="{CD61BF09-BCE9-4F58-87B5-D6B66169DC27}" srcOrd="8" destOrd="0" presId="urn:microsoft.com/office/officeart/2005/8/layout/list1"/>
    <dgm:cxn modelId="{D5018ED1-CDC9-41E5-847A-16E5416EF16E}" type="presParOf" srcId="{CD61BF09-BCE9-4F58-87B5-D6B66169DC27}" destId="{C25A987B-880A-4F6C-8A6E-49941116ED48}" srcOrd="0" destOrd="0" presId="urn:microsoft.com/office/officeart/2005/8/layout/list1"/>
    <dgm:cxn modelId="{2EF6037A-4668-4A9E-9957-0FEF3CEB1E5A}" type="presParOf" srcId="{CD61BF09-BCE9-4F58-87B5-D6B66169DC27}" destId="{4A2AF6A8-9B9F-49A0-8011-953112DACD67}" srcOrd="1" destOrd="0" presId="urn:microsoft.com/office/officeart/2005/8/layout/list1"/>
    <dgm:cxn modelId="{3CDF157C-03BB-45F8-8782-B8755284FA2B}" type="presParOf" srcId="{0E94CB62-6E43-4981-92A5-12D6FD4CF85B}" destId="{1B492502-0E44-4CAA-8877-FAA9BE0DCE95}" srcOrd="9" destOrd="0" presId="urn:microsoft.com/office/officeart/2005/8/layout/list1"/>
    <dgm:cxn modelId="{A3EB3A43-CCCA-4999-82FE-744E471A7E81}" type="presParOf" srcId="{0E94CB62-6E43-4981-92A5-12D6FD4CF85B}" destId="{1DE73F9D-19E5-4756-81C0-3003F657AD9D}"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15922B-6A48-4C41-B1D0-43174C6CC496}">
      <dsp:nvSpPr>
        <dsp:cNvPr id="0" name=""/>
        <dsp:cNvSpPr/>
      </dsp:nvSpPr>
      <dsp:spPr>
        <a:xfrm>
          <a:off x="0" y="515040"/>
          <a:ext cx="8686800" cy="806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57580A-29B5-44EA-8AA4-362EC6E2FACF}">
      <dsp:nvSpPr>
        <dsp:cNvPr id="0" name=""/>
        <dsp:cNvSpPr/>
      </dsp:nvSpPr>
      <dsp:spPr>
        <a:xfrm>
          <a:off x="434340" y="42720"/>
          <a:ext cx="7528588" cy="944640"/>
        </a:xfrm>
        <a:prstGeom prst="roundRect">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229838" tIns="0" rIns="229838" bIns="0" numCol="1" spcCol="1270" anchor="ctr" anchorCtr="0">
          <a:noAutofit/>
        </a:bodyPr>
        <a:lstStyle/>
        <a:p>
          <a:pPr marL="0" lvl="0" indent="0" algn="r" defTabSz="1333500" rtl="1">
            <a:lnSpc>
              <a:spcPct val="90000"/>
            </a:lnSpc>
            <a:spcBef>
              <a:spcPct val="0"/>
            </a:spcBef>
            <a:spcAft>
              <a:spcPct val="35000"/>
            </a:spcAft>
            <a:buNone/>
          </a:pPr>
          <a:r>
            <a:rPr lang="ar-SA" sz="3000" b="1" kern="1200" dirty="0"/>
            <a:t>العمليات الإبدالية </a:t>
          </a:r>
          <a:r>
            <a:rPr lang="en-US" sz="3000" b="1" kern="1200" dirty="0"/>
            <a:t>Reciprocal processes</a:t>
          </a:r>
          <a:r>
            <a:rPr lang="ar-SA" sz="3000" b="1" kern="1200" dirty="0"/>
            <a:t>. </a:t>
          </a:r>
          <a:endParaRPr lang="en-US" sz="3000" b="1" kern="1200" dirty="0"/>
        </a:p>
      </dsp:txBody>
      <dsp:txXfrm>
        <a:off x="480454" y="88834"/>
        <a:ext cx="7436360" cy="852412"/>
      </dsp:txXfrm>
    </dsp:sp>
    <dsp:sp modelId="{A00A9EE3-F4D7-4D5F-A204-720D24CBDA4A}">
      <dsp:nvSpPr>
        <dsp:cNvPr id="0" name=""/>
        <dsp:cNvSpPr/>
      </dsp:nvSpPr>
      <dsp:spPr>
        <a:xfrm>
          <a:off x="0" y="1966560"/>
          <a:ext cx="8686800" cy="806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07F74C-A941-4879-90CE-6C8A1457A74E}">
      <dsp:nvSpPr>
        <dsp:cNvPr id="0" name=""/>
        <dsp:cNvSpPr/>
      </dsp:nvSpPr>
      <dsp:spPr>
        <a:xfrm>
          <a:off x="434340" y="1494240"/>
          <a:ext cx="7528528" cy="944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marL="0" lvl="0" indent="0" algn="r" defTabSz="1333500" rtl="1">
            <a:lnSpc>
              <a:spcPct val="90000"/>
            </a:lnSpc>
            <a:spcBef>
              <a:spcPct val="0"/>
            </a:spcBef>
            <a:spcAft>
              <a:spcPct val="35000"/>
            </a:spcAft>
            <a:buNone/>
          </a:pPr>
          <a:r>
            <a:rPr lang="ar-SA" sz="3000" b="1" kern="1200" dirty="0"/>
            <a:t>العمليات المعرفية  </a:t>
          </a:r>
          <a:r>
            <a:rPr lang="en-US" sz="3000" b="1" kern="1200" dirty="0"/>
            <a:t>Cognitive processes</a:t>
          </a:r>
          <a:r>
            <a:rPr lang="ar-SA" sz="3000" b="1" kern="1200" dirty="0"/>
            <a:t>. </a:t>
          </a:r>
          <a:endParaRPr lang="en-US" sz="3000" b="1" kern="1200" dirty="0"/>
        </a:p>
      </dsp:txBody>
      <dsp:txXfrm>
        <a:off x="480454" y="1540354"/>
        <a:ext cx="7436300" cy="852412"/>
      </dsp:txXfrm>
    </dsp:sp>
    <dsp:sp modelId="{1DE73F9D-19E5-4756-81C0-3003F657AD9D}">
      <dsp:nvSpPr>
        <dsp:cNvPr id="0" name=""/>
        <dsp:cNvSpPr/>
      </dsp:nvSpPr>
      <dsp:spPr>
        <a:xfrm>
          <a:off x="0" y="3418080"/>
          <a:ext cx="8686800" cy="806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2AF6A8-9B9F-49A0-8011-953112DACD67}">
      <dsp:nvSpPr>
        <dsp:cNvPr id="0" name=""/>
        <dsp:cNvSpPr/>
      </dsp:nvSpPr>
      <dsp:spPr>
        <a:xfrm>
          <a:off x="434340" y="2945760"/>
          <a:ext cx="7528528" cy="944640"/>
        </a:xfrm>
        <a:prstGeom prst="roundRect">
          <a:avLst/>
        </a:prstGeom>
        <a:solidFill>
          <a:schemeClr val="dk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dk1"/>
        </a:fillRef>
        <a:effectRef idx="1">
          <a:schemeClr val="dk1"/>
        </a:effectRef>
        <a:fontRef idx="minor">
          <a:schemeClr val="lt1"/>
        </a:fontRef>
      </dsp:style>
      <dsp:txBody>
        <a:bodyPr spcFirstLastPara="0" vert="horz" wrap="square" lIns="229838" tIns="0" rIns="229838" bIns="0" numCol="1" spcCol="1270" anchor="ctr" anchorCtr="0">
          <a:noAutofit/>
        </a:bodyPr>
        <a:lstStyle/>
        <a:p>
          <a:pPr marL="0" lvl="0" indent="0" algn="r" defTabSz="1333500" rtl="1">
            <a:lnSpc>
              <a:spcPct val="90000"/>
            </a:lnSpc>
            <a:spcBef>
              <a:spcPct val="0"/>
            </a:spcBef>
            <a:spcAft>
              <a:spcPct val="35000"/>
            </a:spcAft>
            <a:buNone/>
          </a:pPr>
          <a:r>
            <a:rPr lang="ar-SA" sz="3000" b="1" kern="1200" dirty="0"/>
            <a:t>عمليات التنظيم الذاتي </a:t>
          </a:r>
          <a:r>
            <a:rPr lang="en-US" sz="3000" b="1" kern="1200" dirty="0"/>
            <a:t>Self- Regularity processes</a:t>
          </a:r>
          <a:r>
            <a:rPr lang="ar-SA" sz="3000" b="1" kern="1200" dirty="0"/>
            <a:t>. </a:t>
          </a:r>
          <a:endParaRPr lang="en-US" sz="3000" b="1" kern="1200" dirty="0"/>
        </a:p>
      </dsp:txBody>
      <dsp:txXfrm>
        <a:off x="480454" y="2991874"/>
        <a:ext cx="7436300" cy="85241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593F6A-80B6-4AD8-B6AA-36F1D9124C8B}" type="datetimeFigureOut">
              <a:rPr lang="en-US" smtClean="0"/>
              <a:pPr/>
              <a:t>8/27/2021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E4B3AF-6769-4C93-8304-2ADCD0935F58}" type="slidenum">
              <a:rPr lang="en-US" smtClean="0"/>
              <a:pPr/>
              <a:t>‹#›</a:t>
            </a:fld>
            <a:endParaRPr lang="en-US" dirty="0"/>
          </a:p>
        </p:txBody>
      </p:sp>
    </p:spTree>
    <p:extLst>
      <p:ext uri="{BB962C8B-B14F-4D97-AF65-F5344CB8AC3E}">
        <p14:creationId xmlns:p14="http://schemas.microsoft.com/office/powerpoint/2010/main" val="3707841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ED84BC5D-175B-4181-9CD9-79339CFC0930}" type="slidenum">
              <a:rPr lang="ar-SA" smtClean="0">
                <a:latin typeface="Arial" charset="0"/>
                <a:cs typeface="Arial" charset="0"/>
              </a:rPr>
              <a:pPr/>
              <a:t>12</a:t>
            </a:fld>
            <a:endParaRPr lang="en-US" dirty="0">
              <a:latin typeface="Arial" charset="0"/>
              <a:cs typeface="Arial"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dirty="0">
              <a:latin typeface="Arial" charset="0"/>
              <a:cs typeface="Arial" charset="0"/>
            </a:endParaRPr>
          </a:p>
        </p:txBody>
      </p:sp>
    </p:spTree>
    <p:extLst>
      <p:ext uri="{BB962C8B-B14F-4D97-AF65-F5344CB8AC3E}">
        <p14:creationId xmlns:p14="http://schemas.microsoft.com/office/powerpoint/2010/main" val="164328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3773FE66-C8C5-45AB-96E7-B7329CFD256F}" type="slidenum">
              <a:rPr lang="ar-SA" smtClean="0">
                <a:latin typeface="Arial" charset="0"/>
                <a:cs typeface="Arial" charset="0"/>
              </a:rPr>
              <a:pPr/>
              <a:t>13</a:t>
            </a:fld>
            <a:endParaRPr lang="en-US" dirty="0">
              <a:latin typeface="Arial" charset="0"/>
              <a:cs typeface="Arial"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dirty="0">
              <a:latin typeface="Arial" charset="0"/>
              <a:cs typeface="Arial" charset="0"/>
            </a:endParaRPr>
          </a:p>
        </p:txBody>
      </p:sp>
    </p:spTree>
    <p:extLst>
      <p:ext uri="{BB962C8B-B14F-4D97-AF65-F5344CB8AC3E}">
        <p14:creationId xmlns:p14="http://schemas.microsoft.com/office/powerpoint/2010/main" val="2059926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1" eaLnBrk="1" fontAlgn="t" latinLnBrk="0" hangingPunct="1"/>
            <a:r>
              <a:rPr lang="ar-SA" dirty="0"/>
              <a:t>ما</a:t>
            </a:r>
            <a:r>
              <a:rPr lang="ar-SA" baseline="0" dirty="0"/>
              <a:t> كل من </a:t>
            </a:r>
            <a:r>
              <a:rPr lang="ar-SA" sz="1200" b="0" i="0" u="none" strike="noStrike" kern="1200" dirty="0">
                <a:solidFill>
                  <a:schemeClr val="tx1"/>
                </a:solidFill>
                <a:latin typeface="+mn-lt"/>
                <a:ea typeface="+mn-ea"/>
                <a:cs typeface="+mn-cs"/>
              </a:rPr>
              <a:t>المثير الطبيعي، المثير المحايد، المثير </a:t>
            </a:r>
            <a:r>
              <a:rPr lang="ar-SA" sz="1200" b="0" i="0" u="none" strike="noStrike" kern="1200" dirty="0" err="1">
                <a:solidFill>
                  <a:schemeClr val="tx1"/>
                </a:solidFill>
                <a:latin typeface="+mn-lt"/>
                <a:ea typeface="+mn-ea"/>
                <a:cs typeface="+mn-cs"/>
              </a:rPr>
              <a:t>الشرطي </a:t>
            </a:r>
            <a:r>
              <a:rPr lang="ar-SA" sz="1200" b="0" i="0" u="none" strike="noStrike" kern="1200" dirty="0">
                <a:solidFill>
                  <a:schemeClr val="tx1"/>
                </a:solidFill>
                <a:latin typeface="+mn-lt"/>
                <a:ea typeface="+mn-ea"/>
                <a:cs typeface="+mn-cs"/>
              </a:rPr>
              <a:t>، الاستجابة </a:t>
            </a:r>
            <a:r>
              <a:rPr lang="ar-SA" sz="1200" b="0" i="0" u="none" strike="noStrike" kern="1200" dirty="0" err="1">
                <a:solidFill>
                  <a:schemeClr val="tx1"/>
                </a:solidFill>
                <a:latin typeface="+mn-lt"/>
                <a:ea typeface="+mn-ea"/>
                <a:cs typeface="+mn-cs"/>
              </a:rPr>
              <a:t>الطبيعية </a:t>
            </a:r>
            <a:r>
              <a:rPr lang="ar-SA" sz="1200" b="0" i="0" u="none" strike="noStrike" kern="1200" dirty="0">
                <a:solidFill>
                  <a:schemeClr val="tx1"/>
                </a:solidFill>
                <a:latin typeface="+mn-lt"/>
                <a:ea typeface="+mn-ea"/>
                <a:cs typeface="+mn-cs"/>
              </a:rPr>
              <a:t>(غير الشرطية)، الاستجابة الشرطية</a:t>
            </a:r>
            <a:r>
              <a:rPr lang="ar-SA" sz="1200" b="0" i="0" u="none" strike="noStrike" kern="1200" baseline="0" dirty="0">
                <a:solidFill>
                  <a:schemeClr val="tx1"/>
                </a:solidFill>
                <a:latin typeface="+mn-lt"/>
                <a:ea typeface="+mn-ea"/>
                <a:cs typeface="+mn-cs"/>
              </a:rPr>
              <a:t> في هذا المثال؟</a:t>
            </a:r>
            <a:r>
              <a:rPr lang="en-US" sz="1200" b="0" i="0" u="none" strike="noStrike" kern="1200" dirty="0">
                <a:solidFill>
                  <a:schemeClr val="tx1"/>
                </a:solidFill>
                <a:latin typeface="+mn-lt"/>
                <a:ea typeface="+mn-ea"/>
                <a:cs typeface="+mn-cs"/>
              </a:rPr>
              <a:t> </a:t>
            </a:r>
            <a:endParaRPr lang="ar-SA" sz="1200" b="0" i="0" u="none" strike="noStrike" kern="1200" dirty="0">
              <a:solidFill>
                <a:schemeClr val="tx1"/>
              </a:solidFill>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1B9CD2FA-9D76-4F0A-99BB-50E0FFBDAE7C}" type="slidenum">
              <a:rPr lang="en-US" smtClean="0"/>
              <a:pPr/>
              <a:t>24</a:t>
            </a:fld>
            <a:endParaRPr lang="en-US" dirty="0"/>
          </a:p>
        </p:txBody>
      </p:sp>
    </p:spTree>
    <p:extLst>
      <p:ext uri="{BB962C8B-B14F-4D97-AF65-F5344CB8AC3E}">
        <p14:creationId xmlns:p14="http://schemas.microsoft.com/office/powerpoint/2010/main" val="1591476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r-SA" dirty="0"/>
              <a:t>ت</a:t>
            </a:r>
            <a:endParaRPr lang="en-US" dirty="0"/>
          </a:p>
        </p:txBody>
      </p:sp>
      <p:sp>
        <p:nvSpPr>
          <p:cNvPr id="4" name="Slide Number Placeholder 3"/>
          <p:cNvSpPr>
            <a:spLocks noGrp="1"/>
          </p:cNvSpPr>
          <p:nvPr>
            <p:ph type="sldNum" sz="quarter" idx="10"/>
          </p:nvPr>
        </p:nvSpPr>
        <p:spPr/>
        <p:txBody>
          <a:bodyPr/>
          <a:lstStyle/>
          <a:p>
            <a:fld id="{445DA12C-3B27-4621-BE11-DF992A822343}" type="slidenum">
              <a:rPr lang="en-US" smtClean="0"/>
              <a:pPr/>
              <a:t>40</a:t>
            </a:fld>
            <a:endParaRPr lang="en-US"/>
          </a:p>
        </p:txBody>
      </p:sp>
    </p:spTree>
    <p:extLst>
      <p:ext uri="{BB962C8B-B14F-4D97-AF65-F5344CB8AC3E}">
        <p14:creationId xmlns:p14="http://schemas.microsoft.com/office/powerpoint/2010/main" val="1782575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8C789A-14B7-49B5-A955-CA6116F68A6A}" type="slidenum">
              <a:rPr lang="en-US" smtClean="0"/>
              <a:pPr/>
              <a:t>65</a:t>
            </a:fld>
            <a:endParaRPr lang="en-US"/>
          </a:p>
        </p:txBody>
      </p:sp>
    </p:spTree>
    <p:extLst>
      <p:ext uri="{BB962C8B-B14F-4D97-AF65-F5344CB8AC3E}">
        <p14:creationId xmlns:p14="http://schemas.microsoft.com/office/powerpoint/2010/main" val="3929504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8C789A-14B7-49B5-A955-CA6116F68A6A}" type="slidenum">
              <a:rPr lang="en-US" smtClean="0"/>
              <a:pPr/>
              <a:t>66</a:t>
            </a:fld>
            <a:endParaRPr lang="en-US"/>
          </a:p>
        </p:txBody>
      </p:sp>
    </p:spTree>
    <p:extLst>
      <p:ext uri="{BB962C8B-B14F-4D97-AF65-F5344CB8AC3E}">
        <p14:creationId xmlns:p14="http://schemas.microsoft.com/office/powerpoint/2010/main" val="2526343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8C789A-14B7-49B5-A955-CA6116F68A6A}" type="slidenum">
              <a:rPr lang="en-US" smtClean="0"/>
              <a:pPr/>
              <a:t>67</a:t>
            </a:fld>
            <a:endParaRPr lang="en-US"/>
          </a:p>
        </p:txBody>
      </p:sp>
    </p:spTree>
    <p:extLst>
      <p:ext uri="{BB962C8B-B14F-4D97-AF65-F5344CB8AC3E}">
        <p14:creationId xmlns:p14="http://schemas.microsoft.com/office/powerpoint/2010/main" val="1367594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8C789A-14B7-49B5-A955-CA6116F68A6A}" type="slidenum">
              <a:rPr lang="en-US" smtClean="0"/>
              <a:pPr/>
              <a:t>68</a:t>
            </a:fld>
            <a:endParaRPr lang="en-US"/>
          </a:p>
        </p:txBody>
      </p:sp>
    </p:spTree>
    <p:extLst>
      <p:ext uri="{BB962C8B-B14F-4D97-AF65-F5344CB8AC3E}">
        <p14:creationId xmlns:p14="http://schemas.microsoft.com/office/powerpoint/2010/main" val="1842459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F1FB7F6-C7F4-4E10-9304-DE18B987EBE6}" type="slidenum">
              <a:rPr lang="ar-SA" smtClean="0">
                <a:latin typeface="Arial" pitchFamily="34" charset="0"/>
              </a:rPr>
              <a:pPr/>
              <a:t>85</a:t>
            </a:fld>
            <a:endParaRPr lang="en-US">
              <a:latin typeface="Arial"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cs typeface="Arial" pitchFamily="34" charset="0"/>
            </a:endParaRPr>
          </a:p>
        </p:txBody>
      </p:sp>
    </p:spTree>
    <p:extLst>
      <p:ext uri="{BB962C8B-B14F-4D97-AF65-F5344CB8AC3E}">
        <p14:creationId xmlns:p14="http://schemas.microsoft.com/office/powerpoint/2010/main" val="1917680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27987E1-0669-4B14-B436-E04024F4AE0A}" type="datetimeFigureOut">
              <a:rPr lang="en-US" smtClean="0"/>
              <a:pPr/>
              <a:t>8/27/2021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9C80F-34D7-4B73-A839-85F9812CCC0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7987E1-0669-4B14-B436-E04024F4AE0A}" type="datetimeFigureOut">
              <a:rPr lang="en-US" smtClean="0"/>
              <a:pPr/>
              <a:t>8/27/2021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9C80F-34D7-4B73-A839-85F9812CCC0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7987E1-0669-4B14-B436-E04024F4AE0A}" type="datetimeFigureOut">
              <a:rPr lang="en-US" smtClean="0"/>
              <a:pPr/>
              <a:t>8/27/2021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9C80F-34D7-4B73-A839-85F9812CCC07}"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ar-SA"/>
          </a:p>
        </p:txBody>
      </p:sp>
      <p:sp>
        <p:nvSpPr>
          <p:cNvPr id="3" name="Text Placeholder 2"/>
          <p:cNvSpPr>
            <a:spLocks noGrp="1"/>
          </p:cNvSpPr>
          <p:nvPr>
            <p:ph type="body" sz="half" idx="1"/>
          </p:nvPr>
        </p:nvSpPr>
        <p:spPr>
          <a:xfrm>
            <a:off x="457200" y="1600200"/>
            <a:ext cx="403860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8200" y="1600200"/>
            <a:ext cx="403860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D072266-4135-4DC7-A9EA-C9CDEA2847DC}"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7987E1-0669-4B14-B436-E04024F4AE0A}" type="datetimeFigureOut">
              <a:rPr lang="en-US" smtClean="0"/>
              <a:pPr/>
              <a:t>8/27/2021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9C80F-34D7-4B73-A839-85F9812CCC0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7987E1-0669-4B14-B436-E04024F4AE0A}" type="datetimeFigureOut">
              <a:rPr lang="en-US" smtClean="0"/>
              <a:pPr/>
              <a:t>8/27/2021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9C80F-34D7-4B73-A839-85F9812CCC0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7987E1-0669-4B14-B436-E04024F4AE0A}" type="datetimeFigureOut">
              <a:rPr lang="en-US" smtClean="0"/>
              <a:pPr/>
              <a:t>8/27/2021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79C80F-34D7-4B73-A839-85F9812CCC0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7987E1-0669-4B14-B436-E04024F4AE0A}" type="datetimeFigureOut">
              <a:rPr lang="en-US" smtClean="0"/>
              <a:pPr/>
              <a:t>8/27/2021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79C80F-34D7-4B73-A839-85F9812CCC0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7987E1-0669-4B14-B436-E04024F4AE0A}" type="datetimeFigureOut">
              <a:rPr lang="en-US" smtClean="0"/>
              <a:pPr/>
              <a:t>8/27/2021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79C80F-34D7-4B73-A839-85F9812CCC0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987E1-0669-4B14-B436-E04024F4AE0A}" type="datetimeFigureOut">
              <a:rPr lang="en-US" smtClean="0"/>
              <a:pPr/>
              <a:t>8/27/2021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79C80F-34D7-4B73-A839-85F9812CCC0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7987E1-0669-4B14-B436-E04024F4AE0A}" type="datetimeFigureOut">
              <a:rPr lang="en-US" smtClean="0"/>
              <a:pPr/>
              <a:t>8/27/2021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79C80F-34D7-4B73-A839-85F9812CCC0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7987E1-0669-4B14-B436-E04024F4AE0A}" type="datetimeFigureOut">
              <a:rPr lang="en-US" smtClean="0"/>
              <a:pPr/>
              <a:t>8/27/2021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79C80F-34D7-4B73-A839-85F9812CCC0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7987E1-0669-4B14-B436-E04024F4AE0A}" type="datetimeFigureOut">
              <a:rPr lang="en-US" smtClean="0"/>
              <a:pPr/>
              <a:t>8/27/2021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79C80F-34D7-4B73-A839-85F9812CCC0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arb7.com/" TargetMode="Externa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0"/>
            <a:ext cx="7772400" cy="914400"/>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ar-SA" sz="2200" b="1" dirty="0">
                <a:latin typeface="Simplified Arabic" pitchFamily="18" charset="-78"/>
                <a:cs typeface="Simplified Arabic" pitchFamily="18" charset="-78"/>
              </a:rPr>
              <a:t>دائرة العلوم الاجتماعية والسلوكية</a:t>
            </a:r>
            <a:br>
              <a:rPr lang="en-US" sz="2200" b="1" dirty="0">
                <a:latin typeface="Simplified Arabic" pitchFamily="18" charset="-78"/>
                <a:cs typeface="Simplified Arabic" pitchFamily="18" charset="-78"/>
              </a:rPr>
            </a:br>
            <a:r>
              <a:rPr lang="en-US" sz="2200" b="1" dirty="0">
                <a:latin typeface="Simplified Arabic" pitchFamily="18" charset="-78"/>
                <a:cs typeface="Simplified Arabic" pitchFamily="18" charset="-78"/>
              </a:rPr>
              <a:t>Department of Social and Behavioral Science</a:t>
            </a:r>
            <a:endParaRPr lang="en-US" sz="2200" dirty="0"/>
          </a:p>
        </p:txBody>
      </p:sp>
      <p:sp>
        <p:nvSpPr>
          <p:cNvPr id="3" name="Subtitle 2"/>
          <p:cNvSpPr>
            <a:spLocks noGrp="1"/>
          </p:cNvSpPr>
          <p:nvPr>
            <p:ph type="subTitle" idx="1"/>
          </p:nvPr>
        </p:nvSpPr>
        <p:spPr>
          <a:xfrm>
            <a:off x="4572000" y="2743200"/>
            <a:ext cx="3962400" cy="3810000"/>
          </a:xfrm>
        </p:spPr>
        <p:style>
          <a:lnRef idx="1">
            <a:schemeClr val="accent3"/>
          </a:lnRef>
          <a:fillRef idx="2">
            <a:schemeClr val="accent3"/>
          </a:fillRef>
          <a:effectRef idx="1">
            <a:schemeClr val="accent3"/>
          </a:effectRef>
          <a:fontRef idx="minor">
            <a:schemeClr val="dk1"/>
          </a:fontRef>
        </p:style>
        <p:txBody>
          <a:bodyPr>
            <a:normAutofit/>
          </a:bodyPr>
          <a:lstStyle/>
          <a:p>
            <a:r>
              <a:rPr lang="ar-SA" sz="4000" b="1" dirty="0">
                <a:solidFill>
                  <a:schemeClr val="tx1"/>
                </a:solidFill>
                <a:latin typeface="Simplified Arabic" pitchFamily="18" charset="-78"/>
                <a:cs typeface="Simplified Arabic" pitchFamily="18" charset="-78"/>
              </a:rPr>
              <a:t>نظريات التعلم</a:t>
            </a:r>
          </a:p>
          <a:p>
            <a:endParaRPr lang="ar-SA" sz="4000" b="1" dirty="0">
              <a:solidFill>
                <a:schemeClr val="tx1"/>
              </a:solidFill>
              <a:latin typeface="Simplified Arabic" pitchFamily="18" charset="-78"/>
              <a:cs typeface="Simplified Arabic" pitchFamily="18" charset="-78"/>
            </a:endParaRPr>
          </a:p>
          <a:p>
            <a:endParaRPr lang="en-US" sz="4000" b="1" dirty="0">
              <a:solidFill>
                <a:schemeClr val="tx1"/>
              </a:solidFill>
              <a:latin typeface="Simplified Arabic" pitchFamily="18" charset="-78"/>
              <a:cs typeface="Simplified Arabic" pitchFamily="18" charset="-78"/>
            </a:endParaRPr>
          </a:p>
          <a:p>
            <a:r>
              <a:rPr lang="ar-SA" sz="4000" b="1" dirty="0">
                <a:solidFill>
                  <a:schemeClr val="tx1"/>
                </a:solidFill>
                <a:latin typeface="Simplified Arabic" pitchFamily="18" charset="-78"/>
                <a:cs typeface="Simplified Arabic" pitchFamily="18" charset="-78"/>
              </a:rPr>
              <a:t>إعداد: </a:t>
            </a:r>
          </a:p>
          <a:p>
            <a:r>
              <a:rPr lang="ar-SA" sz="4000" b="1" dirty="0">
                <a:solidFill>
                  <a:schemeClr val="tx1"/>
                </a:solidFill>
                <a:latin typeface="Simplified Arabic" pitchFamily="18" charset="-78"/>
                <a:cs typeface="Simplified Arabic" pitchFamily="18" charset="-78"/>
              </a:rPr>
              <a:t>أ. لؤي فواضله</a:t>
            </a:r>
            <a:endParaRPr lang="en-US" sz="4000" b="1" dirty="0">
              <a:solidFill>
                <a:schemeClr val="tx1"/>
              </a:solidFill>
              <a:latin typeface="Simplified Arabic" pitchFamily="18" charset="-78"/>
              <a:cs typeface="Simplified Arabic" pitchFamily="18" charset="-78"/>
            </a:endParaRPr>
          </a:p>
        </p:txBody>
      </p:sp>
      <p:pic>
        <p:nvPicPr>
          <p:cNvPr id="4" name="Picture 1"/>
          <p:cNvPicPr>
            <a:picLocks noChangeAspect="1" noChangeArrowheads="1"/>
          </p:cNvPicPr>
          <p:nvPr/>
        </p:nvPicPr>
        <p:blipFill>
          <a:blip r:embed="rId2"/>
          <a:srcRect/>
          <a:stretch>
            <a:fillRect/>
          </a:stretch>
        </p:blipFill>
        <p:spPr bwMode="auto">
          <a:xfrm>
            <a:off x="2286000" y="228600"/>
            <a:ext cx="4595812" cy="1066800"/>
          </a:xfrm>
          <a:prstGeom prst="rect">
            <a:avLst/>
          </a:prstGeom>
          <a:noFill/>
          <a:ln w="9525">
            <a:noFill/>
            <a:miter lim="800000"/>
            <a:headEnd/>
            <a:tailEnd/>
          </a:ln>
        </p:spPr>
      </p:pic>
      <p:pic>
        <p:nvPicPr>
          <p:cNvPr id="26626" name="Picture 2" descr="http://www.new-educ.com/wp-content/uploads/%D9%86%D8%B8%D8%B1%D9%8A%D8%A7%D8%AA-%D8%A7%D9%84%D8%AA%D8%B9%D9%84%D9%85-300x170.jpg"/>
          <p:cNvPicPr>
            <a:picLocks noChangeAspect="1" noChangeArrowheads="1"/>
          </p:cNvPicPr>
          <p:nvPr/>
        </p:nvPicPr>
        <p:blipFill>
          <a:blip r:embed="rId3"/>
          <a:srcRect/>
          <a:stretch>
            <a:fillRect/>
          </a:stretch>
        </p:blipFill>
        <p:spPr bwMode="auto">
          <a:xfrm>
            <a:off x="0" y="2667001"/>
            <a:ext cx="4343400" cy="4191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6322" name="Picture 2" descr="http://image.slidesharecdn.com/random-141217011254-conversion-gate02/95/-9-638.jpg?cb=1418778925"/>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ar-SA" sz="3600" b="1" dirty="0">
                <a:latin typeface="Simplified Arabic" pitchFamily="18" charset="-78"/>
                <a:cs typeface="Simplified Arabic" pitchFamily="18" charset="-78"/>
              </a:rPr>
              <a:t>مراحل التعلم بالملاحظة</a:t>
            </a:r>
            <a:endParaRPr lang="en-US" sz="3600" b="1" dirty="0">
              <a:latin typeface="Simplified Arabic" pitchFamily="18" charset="-78"/>
              <a:cs typeface="Simplified Arabic" pitchFamily="18" charset="-78"/>
            </a:endParaRPr>
          </a:p>
        </p:txBody>
      </p:sp>
      <p:sp>
        <p:nvSpPr>
          <p:cNvPr id="3" name="Content Placeholder 2"/>
          <p:cNvSpPr>
            <a:spLocks noGrp="1"/>
          </p:cNvSpPr>
          <p:nvPr>
            <p:ph idx="1"/>
          </p:nvPr>
        </p:nvSpPr>
        <p:spPr>
          <a:xfrm>
            <a:off x="228600" y="1371600"/>
            <a:ext cx="8458200" cy="5257800"/>
          </a:xfrm>
        </p:spPr>
        <p:style>
          <a:lnRef idx="1">
            <a:schemeClr val="accent1"/>
          </a:lnRef>
          <a:fillRef idx="2">
            <a:schemeClr val="accent1"/>
          </a:fillRef>
          <a:effectRef idx="1">
            <a:schemeClr val="accent1"/>
          </a:effectRef>
          <a:fontRef idx="minor">
            <a:schemeClr val="dk1"/>
          </a:fontRef>
        </p:style>
        <p:txBody>
          <a:bodyPr>
            <a:noAutofit/>
          </a:bodyPr>
          <a:lstStyle/>
          <a:p>
            <a:pPr marL="514350" indent="-514350" algn="r" rtl="1">
              <a:buNone/>
            </a:pPr>
            <a:r>
              <a:rPr lang="ar-SA" sz="2600" b="1" dirty="0">
                <a:latin typeface="Simplified Arabic" pitchFamily="18" charset="-78"/>
                <a:cs typeface="Simplified Arabic" pitchFamily="18" charset="-78"/>
              </a:rPr>
              <a:t>1) الانتباه </a:t>
            </a:r>
            <a:r>
              <a:rPr lang="en-US" sz="2600" b="1" dirty="0">
                <a:latin typeface="Simplified Arabic" pitchFamily="18" charset="-78"/>
                <a:cs typeface="Simplified Arabic" pitchFamily="18" charset="-78"/>
              </a:rPr>
              <a:t>Attention</a:t>
            </a:r>
            <a:endParaRPr lang="ar-SA" sz="2600" b="1" dirty="0">
              <a:latin typeface="Simplified Arabic" pitchFamily="18" charset="-78"/>
              <a:cs typeface="Simplified Arabic" pitchFamily="18" charset="-78"/>
            </a:endParaRPr>
          </a:p>
          <a:p>
            <a:pPr marL="514350" indent="-514350" algn="r" rtl="1">
              <a:buFont typeface="Wingdings" pitchFamily="2" charset="2"/>
              <a:buChar char="§"/>
            </a:pPr>
            <a:r>
              <a:rPr lang="ar-SA" sz="2600" dirty="0">
                <a:latin typeface="Simplified Arabic" pitchFamily="18" charset="-78"/>
                <a:cs typeface="Simplified Arabic" pitchFamily="18" charset="-78"/>
              </a:rPr>
              <a:t>حيث ينتبه المتعلم أولاً للنموذج ويدرك المميزات الأساسية للسلوك المتعلم. </a:t>
            </a:r>
          </a:p>
          <a:p>
            <a:pPr marL="514350" indent="-514350" algn="r" rtl="1">
              <a:buNone/>
            </a:pPr>
            <a:r>
              <a:rPr lang="ar-SA" sz="2600" b="1" dirty="0">
                <a:latin typeface="Simplified Arabic" pitchFamily="18" charset="-78"/>
                <a:cs typeface="Simplified Arabic" pitchFamily="18" charset="-78"/>
              </a:rPr>
              <a:t>2) الاحتفاظ</a:t>
            </a:r>
            <a:r>
              <a:rPr lang="en-US" sz="2600" b="1" dirty="0">
                <a:latin typeface="Simplified Arabic" pitchFamily="18" charset="-78"/>
                <a:cs typeface="Simplified Arabic" pitchFamily="18" charset="-78"/>
              </a:rPr>
              <a:t> Retention </a:t>
            </a:r>
            <a:endParaRPr lang="ar-SA" sz="2600" b="1" dirty="0">
              <a:latin typeface="Simplified Arabic" pitchFamily="18" charset="-78"/>
              <a:cs typeface="Simplified Arabic" pitchFamily="18" charset="-78"/>
            </a:endParaRPr>
          </a:p>
          <a:p>
            <a:pPr marL="514350" indent="-514350" algn="r" rtl="1">
              <a:buFont typeface="Wingdings" pitchFamily="2" charset="2"/>
              <a:buChar char="§"/>
            </a:pPr>
            <a:r>
              <a:rPr lang="ar-SA" sz="2600" dirty="0">
                <a:latin typeface="Simplified Arabic" pitchFamily="18" charset="-78"/>
                <a:cs typeface="Simplified Arabic" pitchFamily="18" charset="-78"/>
              </a:rPr>
              <a:t>لا يظهر التعلم مباشره، الاحتفاظ بالمعلومات في الذاكرة كرموز وتنظيمها لسهولة استرجاعها في الوقت المناسب. </a:t>
            </a:r>
          </a:p>
          <a:p>
            <a:pPr marL="514350" indent="-514350" algn="r" rtl="1">
              <a:buNone/>
            </a:pPr>
            <a:r>
              <a:rPr lang="ar-SA" sz="2600" b="1" dirty="0">
                <a:latin typeface="Simplified Arabic" pitchFamily="18" charset="-78"/>
                <a:cs typeface="Simplified Arabic" pitchFamily="18" charset="-78"/>
              </a:rPr>
              <a:t>3) اعادة الانتاج الحركي </a:t>
            </a:r>
            <a:r>
              <a:rPr lang="en-US" sz="2600" b="1" dirty="0">
                <a:latin typeface="Simplified Arabic" pitchFamily="18" charset="-78"/>
                <a:cs typeface="Simplified Arabic" pitchFamily="18" charset="-78"/>
              </a:rPr>
              <a:t>Motor Reproduction </a:t>
            </a:r>
            <a:endParaRPr lang="ar-SA" sz="2600" b="1" dirty="0">
              <a:latin typeface="Simplified Arabic" pitchFamily="18" charset="-78"/>
              <a:cs typeface="Simplified Arabic" pitchFamily="18" charset="-78"/>
            </a:endParaRPr>
          </a:p>
          <a:p>
            <a:pPr marL="514350" indent="-514350" algn="r" rtl="1">
              <a:buFont typeface="Wingdings" pitchFamily="2" charset="2"/>
              <a:buChar char="§"/>
            </a:pPr>
            <a:r>
              <a:rPr lang="ar-SA" sz="2600" dirty="0">
                <a:latin typeface="Simplified Arabic" pitchFamily="18" charset="-78"/>
                <a:cs typeface="Simplified Arabic" pitchFamily="18" charset="-78"/>
              </a:rPr>
              <a:t>يجب توفر قدرات لفظية أو حركية لدى الأفراد لترجمة هذا التعلم في سلوك أو أداء خارجي قابل للملاحظة والقياس. </a:t>
            </a:r>
          </a:p>
          <a:p>
            <a:pPr marL="514350" indent="-514350" algn="r" rtl="1">
              <a:buNone/>
            </a:pPr>
            <a:r>
              <a:rPr lang="ar-SA" sz="2600" b="1" dirty="0">
                <a:latin typeface="Simplified Arabic" pitchFamily="18" charset="-78"/>
                <a:cs typeface="Simplified Arabic" pitchFamily="18" charset="-78"/>
              </a:rPr>
              <a:t>4) الدافعية </a:t>
            </a:r>
            <a:r>
              <a:rPr lang="en-US" sz="2600" b="1" dirty="0">
                <a:latin typeface="Simplified Arabic" pitchFamily="18" charset="-78"/>
                <a:cs typeface="Simplified Arabic" pitchFamily="18" charset="-78"/>
              </a:rPr>
              <a:t>Motivation</a:t>
            </a:r>
            <a:endParaRPr lang="ar-SA" sz="2600" b="1" dirty="0">
              <a:latin typeface="Simplified Arabic" pitchFamily="18" charset="-78"/>
              <a:cs typeface="Simplified Arabic" pitchFamily="18" charset="-78"/>
            </a:endParaRPr>
          </a:p>
          <a:p>
            <a:pPr marL="514350" indent="-514350" algn="r" rtl="1">
              <a:buFont typeface="Wingdings" pitchFamily="2" charset="2"/>
              <a:buChar char="§"/>
            </a:pPr>
            <a:r>
              <a:rPr lang="ar-SA" sz="2600" dirty="0">
                <a:latin typeface="Simplified Arabic" pitchFamily="18" charset="-78"/>
                <a:cs typeface="Simplified Arabic" pitchFamily="18" charset="-78"/>
              </a:rPr>
              <a:t>يعتمد التعلم بالملاحظة على وجود دافع لدى الفرد لتعلم نمط سلوكي معين. كما ويجب توفر التعزيز لإستمرار السلوك وإلا توقف. </a:t>
            </a:r>
            <a:endParaRPr lang="en-US" sz="2600" dirty="0">
              <a:latin typeface="Simplified Arabic" pitchFamily="18" charset="-78"/>
              <a:cs typeface="Simplified Arabic" pitchFamily="18" charset="-7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74638"/>
            <a:ext cx="8229600" cy="639762"/>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eaLnBrk="1" hangingPunct="1"/>
            <a:r>
              <a:rPr lang="ar-SA" sz="3600" b="1" dirty="0">
                <a:latin typeface="Simplified Arabic" pitchFamily="18" charset="-78"/>
                <a:cs typeface="Simplified Arabic" pitchFamily="18" charset="-78"/>
              </a:rPr>
              <a:t>نواتج التعلم الإجتماعي</a:t>
            </a:r>
            <a:endParaRPr lang="en-US" sz="3600" b="1" dirty="0">
              <a:latin typeface="Simplified Arabic" pitchFamily="18" charset="-78"/>
              <a:cs typeface="Simplified Arabic" pitchFamily="18" charset="-78"/>
            </a:endParaRPr>
          </a:p>
        </p:txBody>
      </p:sp>
      <p:sp>
        <p:nvSpPr>
          <p:cNvPr id="48131" name="Rectangle 3"/>
          <p:cNvSpPr>
            <a:spLocks noGrp="1" noChangeArrowheads="1"/>
          </p:cNvSpPr>
          <p:nvPr>
            <p:ph idx="1"/>
          </p:nvPr>
        </p:nvSpPr>
        <p:spPr>
          <a:xfrm>
            <a:off x="2971800" y="1447800"/>
            <a:ext cx="5943600" cy="5257800"/>
          </a:xfrm>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pPr marL="609600" indent="-609600" algn="r" rtl="1" eaLnBrk="1" hangingPunct="1">
              <a:buNone/>
            </a:pPr>
            <a:r>
              <a:rPr lang="ar-SA" sz="4100" b="1" dirty="0">
                <a:latin typeface="Simplified Arabic" pitchFamily="18" charset="-78"/>
                <a:cs typeface="Simplified Arabic" pitchFamily="18" charset="-78"/>
              </a:rPr>
              <a:t>1) تعلم سلوك جديد </a:t>
            </a:r>
            <a:r>
              <a:rPr lang="en-US" sz="4100" b="1" dirty="0">
                <a:latin typeface="Simplified Arabic" pitchFamily="18" charset="-78"/>
                <a:cs typeface="Simplified Arabic" pitchFamily="18" charset="-78"/>
              </a:rPr>
              <a:t>new behavior</a:t>
            </a:r>
            <a:endParaRPr lang="ar-SA" sz="4100" b="1" dirty="0">
              <a:latin typeface="Simplified Arabic" pitchFamily="18" charset="-78"/>
              <a:cs typeface="Simplified Arabic" pitchFamily="18" charset="-78"/>
            </a:endParaRPr>
          </a:p>
          <a:p>
            <a:pPr algn="r" rtl="1"/>
            <a:r>
              <a:rPr lang="ar-SA" sz="3700" dirty="0">
                <a:latin typeface="Simplified Arabic" pitchFamily="18" charset="-78"/>
                <a:cs typeface="Simplified Arabic" pitchFamily="18" charset="-78"/>
              </a:rPr>
              <a:t>سلوك أو مهارة جديدة ليست في حصيلة الفرد السلوكية وذلك من خلال ملاحظة سلوك الآخرين</a:t>
            </a:r>
          </a:p>
          <a:p>
            <a:pPr algn="r" rtl="1">
              <a:buNone/>
            </a:pPr>
            <a:endParaRPr lang="ar-SA" sz="4100" b="1" dirty="0">
              <a:latin typeface="Simplified Arabic" pitchFamily="18" charset="-78"/>
              <a:cs typeface="Simplified Arabic" pitchFamily="18" charset="-78"/>
            </a:endParaRPr>
          </a:p>
          <a:p>
            <a:pPr marL="609600" indent="-609600" algn="r" rtl="1">
              <a:buNone/>
            </a:pPr>
            <a:r>
              <a:rPr lang="ar-SA" sz="4100" b="1" dirty="0">
                <a:latin typeface="Simplified Arabic" pitchFamily="18" charset="-78"/>
                <a:cs typeface="Simplified Arabic" pitchFamily="18" charset="-78"/>
              </a:rPr>
              <a:t>2) الكف والتحرير</a:t>
            </a:r>
            <a:r>
              <a:rPr lang="en-US" sz="4100" b="1" dirty="0">
                <a:latin typeface="Simplified Arabic" pitchFamily="18" charset="-78"/>
                <a:cs typeface="Simplified Arabic" pitchFamily="18" charset="-78"/>
              </a:rPr>
              <a:t>old </a:t>
            </a:r>
            <a:r>
              <a:rPr lang="en-US" sz="4100" b="1" dirty="0" err="1">
                <a:latin typeface="Simplified Arabic" pitchFamily="18" charset="-78"/>
                <a:cs typeface="Simplified Arabic" pitchFamily="18" charset="-78"/>
              </a:rPr>
              <a:t>bhvr</a:t>
            </a:r>
            <a:r>
              <a:rPr lang="ar-SA" sz="4100" b="1" dirty="0">
                <a:latin typeface="Simplified Arabic" pitchFamily="18" charset="-78"/>
                <a:cs typeface="Simplified Arabic" pitchFamily="18" charset="-78"/>
              </a:rPr>
              <a:t> </a:t>
            </a:r>
            <a:r>
              <a:rPr lang="en-US" sz="4100" b="1" dirty="0">
                <a:latin typeface="Simplified Arabic" pitchFamily="18" charset="-78"/>
                <a:cs typeface="Simplified Arabic" pitchFamily="18" charset="-78"/>
              </a:rPr>
              <a:t> eliminate</a:t>
            </a:r>
            <a:r>
              <a:rPr lang="ar-SA" sz="4100" b="1" dirty="0">
                <a:latin typeface="Simplified Arabic" pitchFamily="18" charset="-78"/>
                <a:cs typeface="Simplified Arabic" pitchFamily="18" charset="-78"/>
              </a:rPr>
              <a:t> </a:t>
            </a:r>
          </a:p>
          <a:p>
            <a:pPr algn="r" rtl="1"/>
            <a:r>
              <a:rPr lang="ar-SA" sz="3700" dirty="0">
                <a:latin typeface="Simplified Arabic" pitchFamily="18" charset="-78"/>
                <a:cs typeface="Simplified Arabic" pitchFamily="18" charset="-78"/>
              </a:rPr>
              <a:t>ملاحظة سلوك الآخرين والنتائج المترتبة عليه قد تعمل على كف أو تحرير سلوك لدى الأفراد</a:t>
            </a:r>
          </a:p>
          <a:p>
            <a:pPr algn="r" rtl="1">
              <a:buNone/>
            </a:pPr>
            <a:endParaRPr lang="ar-SA" sz="4100" b="1" dirty="0">
              <a:latin typeface="Simplified Arabic" pitchFamily="18" charset="-78"/>
              <a:cs typeface="Simplified Arabic" pitchFamily="18" charset="-78"/>
            </a:endParaRPr>
          </a:p>
          <a:p>
            <a:pPr algn="r" rtl="1">
              <a:buNone/>
            </a:pPr>
            <a:r>
              <a:rPr lang="ar-SA" sz="4100" b="1" dirty="0">
                <a:latin typeface="Simplified Arabic" pitchFamily="18" charset="-78"/>
                <a:cs typeface="Simplified Arabic" pitchFamily="18" charset="-78"/>
              </a:rPr>
              <a:t>3) الحث</a:t>
            </a:r>
            <a:r>
              <a:rPr lang="en-US" sz="4100" b="1" dirty="0">
                <a:latin typeface="Simplified Arabic" pitchFamily="18" charset="-78"/>
                <a:cs typeface="Simplified Arabic" pitchFamily="18" charset="-78"/>
              </a:rPr>
              <a:t>old </a:t>
            </a:r>
            <a:r>
              <a:rPr lang="en-US" sz="4100" b="1" dirty="0" err="1">
                <a:latin typeface="Simplified Arabic" pitchFamily="18" charset="-78"/>
                <a:cs typeface="Simplified Arabic" pitchFamily="18" charset="-78"/>
              </a:rPr>
              <a:t>bhvr</a:t>
            </a:r>
            <a:r>
              <a:rPr lang="en-US" sz="4100" b="1" dirty="0">
                <a:latin typeface="Simplified Arabic" pitchFamily="18" charset="-78"/>
                <a:cs typeface="Simplified Arabic" pitchFamily="18" charset="-78"/>
              </a:rPr>
              <a:t> </a:t>
            </a:r>
            <a:r>
              <a:rPr lang="ar-SA" sz="4100" b="1" dirty="0">
                <a:latin typeface="Simplified Arabic" pitchFamily="18" charset="-78"/>
                <a:cs typeface="Simplified Arabic" pitchFamily="18" charset="-78"/>
              </a:rPr>
              <a:t> </a:t>
            </a:r>
            <a:r>
              <a:rPr lang="en-US" sz="4100" b="1" dirty="0">
                <a:latin typeface="Simplified Arabic" pitchFamily="18" charset="-78"/>
                <a:cs typeface="Simplified Arabic" pitchFamily="18" charset="-78"/>
              </a:rPr>
              <a:t>trigger</a:t>
            </a:r>
            <a:endParaRPr lang="ar-SA" sz="4100" b="1" dirty="0">
              <a:latin typeface="Simplified Arabic" pitchFamily="18" charset="-78"/>
              <a:cs typeface="Simplified Arabic" pitchFamily="18" charset="-78"/>
            </a:endParaRPr>
          </a:p>
          <a:p>
            <a:pPr algn="r" rtl="1"/>
            <a:r>
              <a:rPr lang="ar-SA" sz="3700" dirty="0">
                <a:latin typeface="Simplified Arabic" pitchFamily="18" charset="-78"/>
                <a:cs typeface="Simplified Arabic" pitchFamily="18" charset="-78"/>
              </a:rPr>
              <a:t>إثارة ظهور سلوك متعلم سابق لدى الأفراد لكنهم لا يتسخدمونه بسبب النسيان أو التوقف عنه لسبب ما</a:t>
            </a:r>
            <a:endParaRPr lang="ar-SA" sz="3700" b="1" dirty="0">
              <a:latin typeface="Simplified Arabic" pitchFamily="18" charset="-78"/>
              <a:cs typeface="Simplified Arabic" pitchFamily="18" charset="-78"/>
            </a:endParaRPr>
          </a:p>
          <a:p>
            <a:pPr marL="609600" indent="-609600" algn="r" rtl="1" eaLnBrk="1" hangingPunct="1">
              <a:buNone/>
            </a:pPr>
            <a:endParaRPr lang="ar-SA" sz="3600" b="1" dirty="0"/>
          </a:p>
          <a:p>
            <a:pPr marL="609600" indent="-609600" algn="r" rtl="1" eaLnBrk="1" hangingPunct="1">
              <a:buNone/>
            </a:pPr>
            <a:endParaRPr lang="ar-SA" sz="3600" b="1" dirty="0"/>
          </a:p>
        </p:txBody>
      </p:sp>
      <p:pic>
        <p:nvPicPr>
          <p:cNvPr id="183300" name="Picture 4" descr="http://depsicologia.com/wp-content/uploads/BrushWithDad.jpg"/>
          <p:cNvPicPr>
            <a:picLocks noChangeAspect="1" noChangeArrowheads="1"/>
          </p:cNvPicPr>
          <p:nvPr/>
        </p:nvPicPr>
        <p:blipFill>
          <a:blip r:embed="rId3" cstate="print"/>
          <a:srcRect/>
          <a:stretch>
            <a:fillRect/>
          </a:stretch>
        </p:blipFill>
        <p:spPr bwMode="auto">
          <a:xfrm>
            <a:off x="0" y="4191000"/>
            <a:ext cx="2809389" cy="1874838"/>
          </a:xfrm>
          <a:prstGeom prst="rect">
            <a:avLst/>
          </a:prstGeom>
          <a:noFill/>
        </p:spPr>
      </p:pic>
      <p:pic>
        <p:nvPicPr>
          <p:cNvPr id="183304" name="Picture 8" descr="http://funderstanding.com/wp-content/uploads/2011/04/girl-putting-on-makeup.jpg"/>
          <p:cNvPicPr>
            <a:picLocks noChangeAspect="1" noChangeArrowheads="1"/>
          </p:cNvPicPr>
          <p:nvPr/>
        </p:nvPicPr>
        <p:blipFill>
          <a:blip r:embed="rId4" cstate="print"/>
          <a:srcRect/>
          <a:stretch>
            <a:fillRect/>
          </a:stretch>
        </p:blipFill>
        <p:spPr bwMode="auto">
          <a:xfrm>
            <a:off x="0" y="1600200"/>
            <a:ext cx="2819400" cy="187075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74638"/>
            <a:ext cx="8229600" cy="79216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eaLnBrk="1" hangingPunct="1"/>
            <a:r>
              <a:rPr lang="ar-SA" sz="3600" b="1" dirty="0">
                <a:latin typeface="Simplified Arabic" pitchFamily="18" charset="-78"/>
                <a:cs typeface="Simplified Arabic" pitchFamily="18" charset="-78"/>
              </a:rPr>
              <a:t>مصادر التعلم الاجتماعي </a:t>
            </a:r>
            <a:endParaRPr lang="en-US" sz="3600" b="1" dirty="0">
              <a:latin typeface="Simplified Arabic" pitchFamily="18" charset="-78"/>
              <a:cs typeface="Simplified Arabic" pitchFamily="18" charset="-78"/>
            </a:endParaRPr>
          </a:p>
        </p:txBody>
      </p:sp>
      <p:pic>
        <p:nvPicPr>
          <p:cNvPr id="185346" name="Picture 2" descr="https://barcelona4seasons.files.wordpress.com/2013/11/what-can-i-do.jpg"/>
          <p:cNvPicPr>
            <a:picLocks noChangeAspect="1" noChangeArrowheads="1"/>
          </p:cNvPicPr>
          <p:nvPr/>
        </p:nvPicPr>
        <p:blipFill>
          <a:blip r:embed="rId3" cstate="print"/>
          <a:srcRect/>
          <a:stretch>
            <a:fillRect/>
          </a:stretch>
        </p:blipFill>
        <p:spPr bwMode="auto">
          <a:xfrm>
            <a:off x="1828800" y="1981200"/>
            <a:ext cx="5715000" cy="3962400"/>
          </a:xfrm>
          <a:prstGeom prst="rect">
            <a:avLst/>
          </a:prstGeom>
        </p:spPr>
        <p:style>
          <a:lnRef idx="1">
            <a:schemeClr val="accent1"/>
          </a:lnRef>
          <a:fillRef idx="2">
            <a:schemeClr val="accent1"/>
          </a:fillRef>
          <a:effectRef idx="1">
            <a:schemeClr val="accent1"/>
          </a:effectRef>
          <a:fontRef idx="minor">
            <a:schemeClr val="dk1"/>
          </a:fontRef>
        </p:style>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458200" cy="6324600"/>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algn="r" rtl="1">
              <a:buNone/>
            </a:pPr>
            <a:r>
              <a:rPr lang="ar-SA" dirty="0"/>
              <a:t>1) التفاعل المباشر مع الأشخاص الحقيقين في الحياة الواقعية.</a:t>
            </a:r>
            <a:endParaRPr lang="en-US" dirty="0"/>
          </a:p>
          <a:p>
            <a:pPr algn="r" rtl="1">
              <a:buNone/>
            </a:pPr>
            <a:endParaRPr lang="ar-SA" dirty="0"/>
          </a:p>
          <a:p>
            <a:pPr algn="r" rtl="1">
              <a:buNone/>
            </a:pPr>
            <a:r>
              <a:rPr lang="ar-SA" dirty="0"/>
              <a:t>2) التفاعل غير المباشر ويتمثل في وسائل الإعلام المختلفة كالسينما</a:t>
            </a:r>
            <a:r>
              <a:rPr lang="en-US" dirty="0"/>
              <a:t> </a:t>
            </a:r>
            <a:r>
              <a:rPr lang="ar-SA" dirty="0"/>
              <a:t>والتلفزيون والراديو.</a:t>
            </a:r>
            <a:endParaRPr lang="en-US" dirty="0"/>
          </a:p>
          <a:p>
            <a:pPr algn="r" rtl="1">
              <a:buNone/>
            </a:pPr>
            <a:endParaRPr lang="ar-SA" dirty="0"/>
          </a:p>
          <a:p>
            <a:pPr algn="r" rtl="1">
              <a:buNone/>
            </a:pPr>
            <a:r>
              <a:rPr lang="ar-SA" dirty="0"/>
              <a:t>3) هناك مصادر أخرى غير مباشرة يمكن من خلالها تمثل بعض الأنماط السلوكية: تمثلها رمزياً وصورياً على نحو معين، ومن هذه المصادر القصص والروايات الأدبية والدينية، وكذلك من خلال عمليات تمثل الشخصيات الأسطورية والتاريخية. </a:t>
            </a:r>
          </a:p>
          <a:p>
            <a:pPr algn="r" rtl="1">
              <a:buNone/>
            </a:pPr>
            <a:br>
              <a:rPr lang="ar-SA" dirty="0">
                <a:solidFill>
                  <a:srgbClr val="002060"/>
                </a:solidFill>
                <a:latin typeface="Simplified Arabic" pitchFamily="18" charset="-78"/>
                <a:cs typeface="Simplified Arabic" pitchFamily="18" charset="-78"/>
              </a:rPr>
            </a:br>
            <a:br>
              <a:rPr lang="ar-SA" dirty="0">
                <a:solidFill>
                  <a:srgbClr val="002060"/>
                </a:solidFill>
                <a:latin typeface="Simplified Arabic" pitchFamily="18" charset="-78"/>
                <a:cs typeface="Simplified Arabic" pitchFamily="18" charset="-78"/>
              </a:rPr>
            </a:br>
            <a:br>
              <a:rPr lang="ar-SA" dirty="0">
                <a:solidFill>
                  <a:srgbClr val="002060"/>
                </a:solidFill>
                <a:latin typeface="Simplified Arabic" pitchFamily="18" charset="-78"/>
                <a:cs typeface="Simplified Arabic" pitchFamily="18" charset="-78"/>
              </a:rPr>
            </a:br>
            <a:endParaRPr lang="en-US" dirty="0">
              <a:solidFill>
                <a:srgbClr val="002060"/>
              </a:solidFill>
              <a:latin typeface="Simplified Arabic" pitchFamily="18" charset="-78"/>
              <a:cs typeface="Simplified Arabic" pitchFamily="18" charset="-7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ar-SA" sz="3600" b="1" dirty="0">
                <a:latin typeface="Simplified Arabic" pitchFamily="18" charset="-78"/>
                <a:cs typeface="Simplified Arabic" pitchFamily="18" charset="-78"/>
              </a:rPr>
              <a:t>تطبيقات نموذج التعلم الإجتماعي</a:t>
            </a:r>
            <a:endParaRPr lang="en-US" sz="3600" b="1" dirty="0">
              <a:latin typeface="Simplified Arabic" pitchFamily="18" charset="-78"/>
              <a:cs typeface="Simplified Arabic" pitchFamily="18" charset="-78"/>
            </a:endParaRPr>
          </a:p>
        </p:txBody>
      </p:sp>
      <p:sp>
        <p:nvSpPr>
          <p:cNvPr id="3" name="Content Placeholder 2"/>
          <p:cNvSpPr>
            <a:spLocks noGrp="1"/>
          </p:cNvSpPr>
          <p:nvPr>
            <p:ph idx="1"/>
          </p:nvPr>
        </p:nvSpPr>
        <p:spPr>
          <a:xfrm>
            <a:off x="304800" y="1371600"/>
            <a:ext cx="8382000" cy="5181600"/>
          </a:xfrm>
        </p:spPr>
        <p:style>
          <a:lnRef idx="1">
            <a:schemeClr val="accent1"/>
          </a:lnRef>
          <a:fillRef idx="2">
            <a:schemeClr val="accent1"/>
          </a:fillRef>
          <a:effectRef idx="1">
            <a:schemeClr val="accent1"/>
          </a:effectRef>
          <a:fontRef idx="minor">
            <a:schemeClr val="dk1"/>
          </a:fontRef>
        </p:style>
        <p:txBody>
          <a:bodyPr>
            <a:noAutofit/>
          </a:bodyPr>
          <a:lstStyle/>
          <a:p>
            <a:pPr marL="609600" indent="-609600" algn="r" rtl="1">
              <a:buNone/>
            </a:pPr>
            <a:r>
              <a:rPr lang="ar-SA" sz="2800" b="1" dirty="0">
                <a:latin typeface="Simplified Arabic" pitchFamily="18" charset="-78"/>
                <a:cs typeface="Simplified Arabic" pitchFamily="18" charset="-78"/>
              </a:rPr>
              <a:t>يساهم هذا النوع من التعلم في:</a:t>
            </a:r>
            <a:endParaRPr lang="en-US" sz="2800" b="1" dirty="0">
              <a:latin typeface="Simplified Arabic" pitchFamily="18" charset="-78"/>
              <a:cs typeface="Simplified Arabic" pitchFamily="18" charset="-78"/>
            </a:endParaRPr>
          </a:p>
          <a:p>
            <a:pPr marL="609600" indent="-609600" algn="r" rtl="1">
              <a:buNone/>
            </a:pPr>
            <a:endParaRPr lang="ar-SA" sz="2800" b="1" dirty="0">
              <a:latin typeface="Simplified Arabic" pitchFamily="18" charset="-78"/>
              <a:cs typeface="Simplified Arabic" pitchFamily="18" charset="-78"/>
            </a:endParaRPr>
          </a:p>
          <a:p>
            <a:pPr marL="609600" indent="-609600" algn="r" rtl="1">
              <a:buFont typeface="Wingdings" pitchFamily="2" charset="2"/>
              <a:buAutoNum type="arabicPeriod"/>
            </a:pPr>
            <a:r>
              <a:rPr lang="ar-SA" sz="2800" dirty="0">
                <a:latin typeface="Simplified Arabic" pitchFamily="18" charset="-78"/>
                <a:cs typeface="Simplified Arabic" pitchFamily="18" charset="-78"/>
              </a:rPr>
              <a:t>تنمية العادات والقيم والاتجاهات والمثل لدى الأفراد من خلال القدوة الحسنة.</a:t>
            </a:r>
          </a:p>
          <a:p>
            <a:pPr marL="609600" indent="-609600" algn="r" rtl="1">
              <a:buFont typeface="Wingdings" pitchFamily="2" charset="2"/>
              <a:buAutoNum type="arabicPeriod"/>
            </a:pPr>
            <a:r>
              <a:rPr lang="ar-SA" sz="2800" dirty="0">
                <a:latin typeface="Simplified Arabic" pitchFamily="18" charset="-78"/>
                <a:cs typeface="Simplified Arabic" pitchFamily="18" charset="-78"/>
              </a:rPr>
              <a:t>تنمية المهارات الفنية والحركية والرياضية والمهنية والحرفية.</a:t>
            </a:r>
          </a:p>
          <a:p>
            <a:pPr marL="609600" indent="-609600" algn="r" rtl="1">
              <a:buFont typeface="Wingdings" pitchFamily="2" charset="2"/>
              <a:buAutoNum type="arabicPeriod"/>
            </a:pPr>
            <a:r>
              <a:rPr lang="ar-SA" sz="2800" dirty="0">
                <a:latin typeface="Simplified Arabic" pitchFamily="18" charset="-78"/>
                <a:cs typeface="Simplified Arabic" pitchFamily="18" charset="-78"/>
              </a:rPr>
              <a:t>علاج الكثير من الاضطرابات الانفعالية  كالخجل والانطواء.</a:t>
            </a:r>
          </a:p>
          <a:p>
            <a:pPr marL="609600" indent="-609600" algn="r" rtl="1">
              <a:buFont typeface="Wingdings" pitchFamily="2" charset="2"/>
              <a:buAutoNum type="arabicPeriod"/>
            </a:pPr>
            <a:r>
              <a:rPr lang="ar-SA" sz="2800" dirty="0">
                <a:latin typeface="Simplified Arabic" pitchFamily="18" charset="-78"/>
                <a:cs typeface="Simplified Arabic" pitchFamily="18" charset="-78"/>
              </a:rPr>
              <a:t>علاج بعض اضطرابات النطق مثل عدم اللفظ الصحيح.</a:t>
            </a:r>
          </a:p>
          <a:p>
            <a:pPr marL="609600" indent="-609600" algn="r" rtl="1">
              <a:buFont typeface="Wingdings" pitchFamily="2" charset="2"/>
              <a:buAutoNum type="arabicPeriod"/>
            </a:pPr>
            <a:r>
              <a:rPr lang="ar-SA" sz="2800" dirty="0">
                <a:latin typeface="Simplified Arabic" pitchFamily="18" charset="-78"/>
                <a:cs typeface="Simplified Arabic" pitchFamily="18" charset="-78"/>
              </a:rPr>
              <a:t> تهذيب السلوك وضبطه لدى الأفراد من خلال عرض نماذج تعاقب على مثل هذه السلوكيات .</a:t>
            </a:r>
          </a:p>
          <a:p>
            <a:pPr marL="609600" indent="-609600" algn="r" rtl="1">
              <a:buFont typeface="Wingdings" pitchFamily="2" charset="2"/>
              <a:buAutoNum type="arabicPeriod"/>
            </a:pPr>
            <a:r>
              <a:rPr lang="ar-SA" sz="2800" dirty="0">
                <a:latin typeface="Simplified Arabic" pitchFamily="18" charset="-78"/>
                <a:cs typeface="Simplified Arabic" pitchFamily="18" charset="-78"/>
              </a:rPr>
              <a:t>إثارة دافعية الأفراد للسلوك من خلال عرض نماذج تعزز على أنماط سلوكية معينة .</a:t>
            </a:r>
            <a:endParaRPr lang="en-US" sz="2800" dirty="0">
              <a:latin typeface="Simplified Arabic" pitchFamily="18" charset="-78"/>
              <a:cs typeface="Simplified Arabic" pitchFamily="18" charset="-78"/>
            </a:endParaRPr>
          </a:p>
          <a:p>
            <a:pPr algn="r" rtl="1">
              <a:buNone/>
            </a:pPr>
            <a:endParaRPr lang="en-US" sz="2800" dirty="0">
              <a:latin typeface="Simplified Arabic" pitchFamily="18" charset="-78"/>
              <a:cs typeface="Simplified Arabic" pitchFamily="18" charset="-7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7924800" cy="3505200"/>
          </a:xfrm>
        </p:spPr>
        <p:style>
          <a:lnRef idx="1">
            <a:schemeClr val="accent1"/>
          </a:lnRef>
          <a:fillRef idx="3">
            <a:schemeClr val="accent1"/>
          </a:fillRef>
          <a:effectRef idx="2">
            <a:schemeClr val="accent1"/>
          </a:effectRef>
          <a:fontRef idx="minor">
            <a:schemeClr val="lt1"/>
          </a:fontRef>
        </p:style>
        <p:txBody>
          <a:bodyPr>
            <a:normAutofit/>
          </a:bodyPr>
          <a:lstStyle/>
          <a:p>
            <a:pPr algn="ctr" rtl="1">
              <a:buNone/>
            </a:pPr>
            <a:endParaRPr lang="ar-SA" dirty="0"/>
          </a:p>
          <a:p>
            <a:pPr algn="ctr" rtl="1">
              <a:buNone/>
            </a:pPr>
            <a:r>
              <a:rPr lang="ar-SA" dirty="0"/>
              <a:t> </a:t>
            </a:r>
            <a:r>
              <a:rPr lang="ar-SA" sz="4400" b="1" dirty="0">
                <a:latin typeface="Simplified Arabic" pitchFamily="18" charset="-78"/>
                <a:cs typeface="Simplified Arabic" pitchFamily="18" charset="-78"/>
              </a:rPr>
              <a:t>نظرية الاشراط الكلاسيكي </a:t>
            </a:r>
          </a:p>
          <a:p>
            <a:pPr algn="ctr" rtl="1">
              <a:buNone/>
            </a:pPr>
            <a:br>
              <a:rPr lang="en-US" sz="4400" b="1" dirty="0">
                <a:latin typeface="Simplified Arabic" pitchFamily="18" charset="-78"/>
                <a:cs typeface="Simplified Arabic" pitchFamily="18" charset="-78"/>
              </a:rPr>
            </a:br>
            <a:r>
              <a:rPr lang="en-US" sz="4400" b="1" dirty="0">
                <a:latin typeface="Simplified Arabic" pitchFamily="18" charset="-78"/>
                <a:cs typeface="Simplified Arabic" pitchFamily="18" charset="-78"/>
              </a:rPr>
              <a:t>(Pavlov) Classical Conditioning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7924800" cy="5105399"/>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buNone/>
            </a:pPr>
            <a:endParaRPr lang="ar-SA" sz="5400" b="1" dirty="0">
              <a:latin typeface="Simplified Arabic" pitchFamily="18" charset="-78"/>
              <a:cs typeface="Simplified Arabic" pitchFamily="18" charset="-78"/>
            </a:endParaRPr>
          </a:p>
          <a:p>
            <a:pPr algn="ctr">
              <a:buNone/>
            </a:pPr>
            <a:endParaRPr lang="ar-SA" sz="5400" b="1" dirty="0">
              <a:latin typeface="Simplified Arabic" pitchFamily="18" charset="-78"/>
              <a:cs typeface="Simplified Arabic" pitchFamily="18" charset="-78"/>
            </a:endParaRPr>
          </a:p>
          <a:p>
            <a:pPr algn="ctr">
              <a:buNone/>
            </a:pPr>
            <a:r>
              <a:rPr lang="ar-SA" sz="5400" b="1" dirty="0">
                <a:latin typeface="Simplified Arabic" pitchFamily="18" charset="-78"/>
                <a:cs typeface="Simplified Arabic" pitchFamily="18" charset="-78"/>
              </a:rPr>
              <a:t>مفاهيم الإشراط الكلاسيكي </a:t>
            </a:r>
          </a:p>
          <a:p>
            <a:pPr algn="ctr">
              <a:buNone/>
            </a:pPr>
            <a:endParaRPr lang="ar-SA" sz="5400" b="1" dirty="0">
              <a:latin typeface="Simplified Arabic" pitchFamily="18" charset="-78"/>
              <a:cs typeface="Simplified Arabic" pitchFamily="18" charset="-78"/>
            </a:endParaRPr>
          </a:p>
          <a:p>
            <a:pPr algn="ctr">
              <a:buNone/>
            </a:pPr>
            <a:endParaRPr lang="en-US" sz="5400" b="1" dirty="0">
              <a:latin typeface="Simplified Arabic" pitchFamily="18" charset="-78"/>
              <a:cs typeface="Simplified Arabic" pitchFamily="18" charset="-7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639762"/>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ar-SA" b="1" dirty="0">
                <a:latin typeface="Simplified Arabic" pitchFamily="18" charset="-78"/>
                <a:cs typeface="Simplified Arabic" pitchFamily="18" charset="-78"/>
              </a:rPr>
              <a:t>1) المثير غير الشرطي:</a:t>
            </a:r>
            <a:endParaRPr lang="en-US" dirty="0">
              <a:latin typeface="Simplified Arabic" pitchFamily="18" charset="-78"/>
              <a:cs typeface="Simplified Arabic" pitchFamily="18" charset="-78"/>
            </a:endParaRPr>
          </a:p>
        </p:txBody>
      </p:sp>
      <p:sp>
        <p:nvSpPr>
          <p:cNvPr id="3" name="Content Placeholder 2"/>
          <p:cNvSpPr>
            <a:spLocks noGrp="1"/>
          </p:cNvSpPr>
          <p:nvPr>
            <p:ph idx="1"/>
          </p:nvPr>
        </p:nvSpPr>
        <p:spPr>
          <a:xfrm>
            <a:off x="152400" y="1676400"/>
            <a:ext cx="8229600" cy="4876800"/>
          </a:xfrm>
        </p:spPr>
        <p:style>
          <a:lnRef idx="1">
            <a:schemeClr val="accent1"/>
          </a:lnRef>
          <a:fillRef idx="2">
            <a:schemeClr val="accent1"/>
          </a:fillRef>
          <a:effectRef idx="1">
            <a:schemeClr val="accent1"/>
          </a:effectRef>
          <a:fontRef idx="minor">
            <a:schemeClr val="dk1"/>
          </a:fontRef>
        </p:style>
        <p:txBody>
          <a:bodyPr/>
          <a:lstStyle/>
          <a:p>
            <a:pPr algn="r" rtl="1">
              <a:buFont typeface="Wingdings" pitchFamily="2" charset="2"/>
              <a:buChar char="§"/>
            </a:pPr>
            <a:r>
              <a:rPr lang="ar-SA" dirty="0">
                <a:latin typeface="Simplified Arabic" pitchFamily="18" charset="-78"/>
                <a:cs typeface="Simplified Arabic" pitchFamily="18" charset="-78"/>
              </a:rPr>
              <a:t>  هو المثير الذي يستجر بطبيعته الإستجابة دون الحاجة للتدريب، أي أنه المثير الطبيعي للإستجابة. </a:t>
            </a:r>
          </a:p>
          <a:p>
            <a:pPr algn="r" rtl="1">
              <a:buNone/>
            </a:pPr>
            <a:endParaRPr lang="ar-SA" dirty="0">
              <a:latin typeface="Simplified Arabic" pitchFamily="18" charset="-78"/>
              <a:cs typeface="Simplified Arabic" pitchFamily="18" charset="-78"/>
            </a:endParaRPr>
          </a:p>
          <a:p>
            <a:pPr algn="r" rtl="1">
              <a:buNone/>
            </a:pPr>
            <a:r>
              <a:rPr lang="ar-SA" b="1" dirty="0">
                <a:latin typeface="Simplified Arabic" pitchFamily="18" charset="-78"/>
                <a:cs typeface="Simplified Arabic" pitchFamily="18" charset="-78"/>
              </a:rPr>
              <a:t>أمثلة على ذلك: </a:t>
            </a:r>
          </a:p>
          <a:p>
            <a:pPr algn="r" rtl="1">
              <a:buNone/>
            </a:pPr>
            <a:endParaRPr lang="ar-SA" b="1" dirty="0">
              <a:latin typeface="Simplified Arabic" pitchFamily="18" charset="-78"/>
              <a:cs typeface="Simplified Arabic" pitchFamily="18" charset="-78"/>
            </a:endParaRPr>
          </a:p>
          <a:p>
            <a:pPr marL="571500" indent="-571500" algn="r" rtl="1">
              <a:buFont typeface="+mj-lt"/>
              <a:buAutoNum type="romanLcPeriod"/>
            </a:pPr>
            <a:r>
              <a:rPr lang="ar-SA" dirty="0">
                <a:latin typeface="Simplified Arabic" pitchFamily="18" charset="-78"/>
                <a:cs typeface="Simplified Arabic" pitchFamily="18" charset="-78"/>
              </a:rPr>
              <a:t>الطعام مثير طبيعي لإستجابة سيلان اللعاب. </a:t>
            </a:r>
          </a:p>
          <a:p>
            <a:pPr marL="571500" indent="-571500" algn="r" rtl="1">
              <a:buFont typeface="+mj-lt"/>
              <a:buAutoNum type="romanLcPeriod"/>
            </a:pPr>
            <a:r>
              <a:rPr lang="ar-SA" dirty="0">
                <a:latin typeface="Simplified Arabic" pitchFamily="18" charset="-78"/>
                <a:cs typeface="Simplified Arabic" pitchFamily="18" charset="-78"/>
              </a:rPr>
              <a:t>الصوت المرتفع مثير طبيعي لإستجابة الخوف. </a:t>
            </a:r>
          </a:p>
          <a:p>
            <a:pPr marL="571500" indent="-571500" algn="r" rtl="1">
              <a:buFont typeface="+mj-lt"/>
              <a:buAutoNum type="romanLcPeriod"/>
            </a:pPr>
            <a:r>
              <a:rPr lang="ar-SA" dirty="0">
                <a:latin typeface="Simplified Arabic" pitchFamily="18" charset="-78"/>
                <a:cs typeface="Simplified Arabic" pitchFamily="18" charset="-78"/>
              </a:rPr>
              <a:t>القبلة مثير طبيعي للإستثارة الجنسية. </a:t>
            </a:r>
            <a:endParaRPr lang="en-US" dirty="0">
              <a:latin typeface="Simplified Arabic" pitchFamily="18" charset="-78"/>
              <a:cs typeface="Simplified Arabic" pitchFamily="18" charset="-7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639762"/>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ar-SA" b="1" dirty="0">
                <a:latin typeface="Simplified Arabic" pitchFamily="18" charset="-78"/>
                <a:cs typeface="Simplified Arabic" pitchFamily="18" charset="-78"/>
              </a:rPr>
              <a:t>2) الإستجابة غير الشرطية: </a:t>
            </a:r>
            <a:endParaRPr lang="en-US" b="1" dirty="0">
              <a:latin typeface="Simplified Arabic" pitchFamily="18" charset="-78"/>
              <a:cs typeface="Simplified Arabic" pitchFamily="18" charset="-78"/>
            </a:endParaRPr>
          </a:p>
        </p:txBody>
      </p:sp>
      <p:sp>
        <p:nvSpPr>
          <p:cNvPr id="3" name="Content Placeholder 2"/>
          <p:cNvSpPr>
            <a:spLocks noGrp="1"/>
          </p:cNvSpPr>
          <p:nvPr>
            <p:ph idx="1"/>
          </p:nvPr>
        </p:nvSpPr>
        <p:spPr>
          <a:xfrm>
            <a:off x="228600" y="1752600"/>
            <a:ext cx="8153400" cy="4724400"/>
          </a:xfrm>
        </p:spPr>
        <p:style>
          <a:lnRef idx="1">
            <a:schemeClr val="accent1"/>
          </a:lnRef>
          <a:fillRef idx="2">
            <a:schemeClr val="accent1"/>
          </a:fillRef>
          <a:effectRef idx="1">
            <a:schemeClr val="accent1"/>
          </a:effectRef>
          <a:fontRef idx="minor">
            <a:schemeClr val="dk1"/>
          </a:fontRef>
        </p:style>
        <p:txBody>
          <a:bodyPr/>
          <a:lstStyle/>
          <a:p>
            <a:pPr algn="r" rtl="1">
              <a:buFont typeface="Wingdings" pitchFamily="2" charset="2"/>
              <a:buChar char="§"/>
            </a:pPr>
            <a:r>
              <a:rPr lang="ar-SA" dirty="0">
                <a:latin typeface="Simplified Arabic" pitchFamily="18" charset="-78"/>
                <a:cs typeface="Simplified Arabic" pitchFamily="18" charset="-78"/>
              </a:rPr>
              <a:t> هي الإستجابة الطبيعية التي يستجرها المثير غير الشرطي. </a:t>
            </a:r>
          </a:p>
          <a:p>
            <a:pPr algn="r" rtl="1">
              <a:buNone/>
            </a:pPr>
            <a:endParaRPr lang="ar-SA" dirty="0">
              <a:latin typeface="Simplified Arabic" pitchFamily="18" charset="-78"/>
              <a:cs typeface="Simplified Arabic" pitchFamily="18" charset="-78"/>
            </a:endParaRPr>
          </a:p>
          <a:p>
            <a:pPr algn="r" rtl="1">
              <a:buNone/>
            </a:pPr>
            <a:r>
              <a:rPr lang="ar-SA" b="1" dirty="0">
                <a:latin typeface="Simplified Arabic" pitchFamily="18" charset="-78"/>
                <a:cs typeface="Simplified Arabic" pitchFamily="18" charset="-78"/>
              </a:rPr>
              <a:t>أمثلة على ذلك: </a:t>
            </a:r>
          </a:p>
          <a:p>
            <a:pPr algn="r" rtl="1">
              <a:buNone/>
            </a:pPr>
            <a:endParaRPr lang="ar-SA" dirty="0">
              <a:latin typeface="Simplified Arabic" pitchFamily="18" charset="-78"/>
              <a:cs typeface="Simplified Arabic" pitchFamily="18" charset="-78"/>
            </a:endParaRPr>
          </a:p>
          <a:p>
            <a:pPr marL="571500" indent="-571500" algn="r" rtl="1">
              <a:buFont typeface="+mj-lt"/>
              <a:buAutoNum type="romanLcPeriod"/>
            </a:pPr>
            <a:r>
              <a:rPr lang="ar-SA" dirty="0">
                <a:latin typeface="Simplified Arabic" pitchFamily="18" charset="-78"/>
                <a:cs typeface="Simplified Arabic" pitchFamily="18" charset="-78"/>
              </a:rPr>
              <a:t>سيلان اللعاب عند تناول الطعام. </a:t>
            </a:r>
          </a:p>
          <a:p>
            <a:pPr marL="571500" indent="-571500" algn="r" rtl="1">
              <a:buFont typeface="+mj-lt"/>
              <a:buAutoNum type="romanLcPeriod"/>
            </a:pPr>
            <a:r>
              <a:rPr lang="ar-SA" dirty="0">
                <a:latin typeface="Simplified Arabic" pitchFamily="18" charset="-78"/>
                <a:cs typeface="Simplified Arabic" pitchFamily="18" charset="-78"/>
              </a:rPr>
              <a:t>الخوف عند سماع الصوت المرتفع. </a:t>
            </a:r>
          </a:p>
          <a:p>
            <a:pPr marL="571500" indent="-571500" algn="r" rtl="1">
              <a:buFont typeface="+mj-lt"/>
              <a:buAutoNum type="romanLcPeriod"/>
            </a:pPr>
            <a:r>
              <a:rPr lang="ar-SA" dirty="0">
                <a:latin typeface="Simplified Arabic" pitchFamily="18" charset="-78"/>
                <a:cs typeface="Simplified Arabic" pitchFamily="18" charset="-78"/>
              </a:rPr>
              <a:t>الإستثارة الجنسية عند التقبيل.</a:t>
            </a:r>
            <a:endParaRPr lang="en-US" dirty="0">
              <a:latin typeface="Simplified Arabic" pitchFamily="18" charset="-78"/>
              <a:cs typeface="Simplified Arabic" pitchFamily="18" charset="-7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343401"/>
          </a:xfrm>
        </p:spPr>
        <p:style>
          <a:lnRef idx="2">
            <a:schemeClr val="accent1">
              <a:shade val="50000"/>
            </a:schemeClr>
          </a:lnRef>
          <a:fillRef idx="1">
            <a:schemeClr val="accent1"/>
          </a:fillRef>
          <a:effectRef idx="0">
            <a:schemeClr val="accent1"/>
          </a:effectRef>
          <a:fontRef idx="minor">
            <a:schemeClr val="lt1"/>
          </a:fontRef>
        </p:style>
        <p:txBody>
          <a:bodyPr/>
          <a:lstStyle/>
          <a:p>
            <a:pPr algn="ctr" rtl="1">
              <a:buNone/>
            </a:pPr>
            <a:r>
              <a:rPr lang="ar-SA" b="1" dirty="0">
                <a:latin typeface="Simplified Arabic" pitchFamily="18" charset="-78"/>
                <a:cs typeface="Simplified Arabic" pitchFamily="18" charset="-78"/>
              </a:rPr>
              <a:t>   </a:t>
            </a:r>
            <a:endParaRPr lang="en-US" b="1" dirty="0">
              <a:latin typeface="Simplified Arabic" pitchFamily="18" charset="-78"/>
              <a:cs typeface="Simplified Arabic" pitchFamily="18" charset="-78"/>
            </a:endParaRPr>
          </a:p>
          <a:p>
            <a:pPr algn="ctr" rtl="1">
              <a:buNone/>
            </a:pPr>
            <a:r>
              <a:rPr lang="ar-SA" b="1" dirty="0">
                <a:latin typeface="Simplified Arabic" pitchFamily="18" charset="-78"/>
                <a:cs typeface="Simplified Arabic" pitchFamily="18" charset="-78"/>
              </a:rPr>
              <a:t> </a:t>
            </a:r>
            <a:r>
              <a:rPr lang="ar-SA" sz="4400" b="1" dirty="0">
                <a:latin typeface="Simplified Arabic" pitchFamily="18" charset="-78"/>
                <a:cs typeface="Simplified Arabic" pitchFamily="18" charset="-78"/>
              </a:rPr>
              <a:t>نظرية التعلم الاجتماعي</a:t>
            </a:r>
          </a:p>
          <a:p>
            <a:pPr algn="ctr" rtl="1">
              <a:buNone/>
            </a:pPr>
            <a:br>
              <a:rPr lang="ar-SA" sz="4400" b="1" dirty="0">
                <a:latin typeface="Simplified Arabic" pitchFamily="18" charset="-78"/>
                <a:cs typeface="Simplified Arabic" pitchFamily="18" charset="-78"/>
              </a:rPr>
            </a:br>
            <a:r>
              <a:rPr lang="ar-SA" sz="4400" b="1" dirty="0">
                <a:latin typeface="Simplified Arabic" pitchFamily="18" charset="-78"/>
                <a:cs typeface="Simplified Arabic" pitchFamily="18" charset="-78"/>
              </a:rPr>
              <a:t> (</a:t>
            </a:r>
            <a:r>
              <a:rPr lang="en-US" sz="4400" b="1" dirty="0" err="1">
                <a:latin typeface="Simplified Arabic" pitchFamily="18" charset="-78"/>
                <a:cs typeface="Simplified Arabic" pitchFamily="18" charset="-78"/>
              </a:rPr>
              <a:t>Bandura</a:t>
            </a:r>
            <a:r>
              <a:rPr lang="en-US" sz="4400" b="1" dirty="0">
                <a:latin typeface="Simplified Arabic" pitchFamily="18" charset="-78"/>
                <a:cs typeface="Simplified Arabic" pitchFamily="18" charset="-78"/>
              </a:rPr>
              <a:t> and Walters</a:t>
            </a:r>
            <a:r>
              <a:rPr lang="ar-SA" sz="4400" b="1" dirty="0">
                <a:latin typeface="Simplified Arabic" pitchFamily="18" charset="-78"/>
                <a:cs typeface="Simplified Arabic" pitchFamily="18" charset="-78"/>
              </a:rPr>
              <a:t>)</a:t>
            </a:r>
            <a:endParaRPr lang="en-US" sz="4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715962"/>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ar-SA" b="1" dirty="0">
                <a:latin typeface="Simplified Arabic" pitchFamily="18" charset="-78"/>
                <a:cs typeface="Simplified Arabic" pitchFamily="18" charset="-78"/>
              </a:rPr>
              <a:t>3) المثير المحايد: </a:t>
            </a:r>
            <a:endParaRPr lang="en-US" b="1" dirty="0">
              <a:latin typeface="Simplified Arabic" pitchFamily="18" charset="-78"/>
              <a:cs typeface="Simplified Arabic" pitchFamily="18" charset="-78"/>
            </a:endParaRPr>
          </a:p>
        </p:txBody>
      </p:sp>
      <p:sp>
        <p:nvSpPr>
          <p:cNvPr id="3" name="Content Placeholder 2"/>
          <p:cNvSpPr>
            <a:spLocks noGrp="1"/>
          </p:cNvSpPr>
          <p:nvPr>
            <p:ph idx="1"/>
          </p:nvPr>
        </p:nvSpPr>
        <p:spPr>
          <a:xfrm>
            <a:off x="228600" y="1600200"/>
            <a:ext cx="8229600" cy="4953000"/>
          </a:xfrm>
        </p:spPr>
        <p:style>
          <a:lnRef idx="1">
            <a:schemeClr val="accent1"/>
          </a:lnRef>
          <a:fillRef idx="2">
            <a:schemeClr val="accent1"/>
          </a:fillRef>
          <a:effectRef idx="1">
            <a:schemeClr val="accent1"/>
          </a:effectRef>
          <a:fontRef idx="minor">
            <a:schemeClr val="dk1"/>
          </a:fontRef>
        </p:style>
        <p:txBody>
          <a:bodyPr/>
          <a:lstStyle/>
          <a:p>
            <a:pPr algn="r" rtl="1">
              <a:buFont typeface="Wingdings" pitchFamily="2" charset="2"/>
              <a:buChar char="§"/>
            </a:pPr>
            <a:r>
              <a:rPr lang="ar-SA" dirty="0">
                <a:latin typeface="Simplified Arabic" pitchFamily="18" charset="-78"/>
                <a:cs typeface="Simplified Arabic" pitchFamily="18" charset="-78"/>
              </a:rPr>
              <a:t>هو المثير الذي لا يستجر بطبيعته الإستجابة. </a:t>
            </a:r>
          </a:p>
          <a:p>
            <a:pPr algn="r" rtl="1">
              <a:buNone/>
            </a:pPr>
            <a:endParaRPr lang="ar-SA" dirty="0">
              <a:latin typeface="Simplified Arabic" pitchFamily="18" charset="-78"/>
              <a:cs typeface="Simplified Arabic" pitchFamily="18" charset="-78"/>
            </a:endParaRPr>
          </a:p>
          <a:p>
            <a:pPr algn="r" rtl="1">
              <a:buNone/>
            </a:pPr>
            <a:r>
              <a:rPr lang="ar-SA" b="1" dirty="0">
                <a:latin typeface="Simplified Arabic" pitchFamily="18" charset="-78"/>
                <a:cs typeface="Simplified Arabic" pitchFamily="18" charset="-78"/>
              </a:rPr>
              <a:t>أمثلة على ذلك: </a:t>
            </a:r>
          </a:p>
          <a:p>
            <a:pPr algn="r" rtl="1">
              <a:buNone/>
            </a:pPr>
            <a:endParaRPr lang="ar-SA" b="1" dirty="0">
              <a:latin typeface="Simplified Arabic" pitchFamily="18" charset="-78"/>
              <a:cs typeface="Simplified Arabic" pitchFamily="18" charset="-78"/>
            </a:endParaRPr>
          </a:p>
          <a:p>
            <a:pPr algn="r" rtl="1">
              <a:buNone/>
            </a:pPr>
            <a:r>
              <a:rPr lang="ar-SA" dirty="0">
                <a:latin typeface="Simplified Arabic" pitchFamily="18" charset="-78"/>
                <a:cs typeface="Simplified Arabic" pitchFamily="18" charset="-78"/>
              </a:rPr>
              <a:t>صوت الجرس، الإناء، الضوء، الرجل الذي يقدم الطعام. كلها مثيرات محايدة لإستجابة سيلان اللعاب. </a:t>
            </a:r>
            <a:endParaRPr lang="en-US" dirty="0">
              <a:latin typeface="Simplified Arabic" pitchFamily="18" charset="-78"/>
              <a:cs typeface="Simplified Arabic" pitchFamily="18" charset="-7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792162"/>
          </a:xfrm>
        </p:spPr>
        <p:style>
          <a:lnRef idx="2">
            <a:schemeClr val="accent1">
              <a:shade val="50000"/>
            </a:schemeClr>
          </a:lnRef>
          <a:fillRef idx="1">
            <a:schemeClr val="accent1"/>
          </a:fillRef>
          <a:effectRef idx="0">
            <a:schemeClr val="accent1"/>
          </a:effectRef>
          <a:fontRef idx="minor">
            <a:schemeClr val="lt1"/>
          </a:fontRef>
        </p:style>
        <p:txBody>
          <a:bodyPr/>
          <a:lstStyle/>
          <a:p>
            <a:r>
              <a:rPr lang="ar-SA" b="1" dirty="0">
                <a:latin typeface="Simplified Arabic" pitchFamily="18" charset="-78"/>
                <a:cs typeface="Simplified Arabic" pitchFamily="18" charset="-78"/>
              </a:rPr>
              <a:t>4) المثير الشرطي: </a:t>
            </a:r>
            <a:endParaRPr lang="en-US" b="1" dirty="0">
              <a:latin typeface="Simplified Arabic" pitchFamily="18" charset="-78"/>
              <a:cs typeface="Simplified Arabic" pitchFamily="18" charset="-78"/>
            </a:endParaRPr>
          </a:p>
        </p:txBody>
      </p:sp>
      <p:sp>
        <p:nvSpPr>
          <p:cNvPr id="3" name="Content Placeholder 2"/>
          <p:cNvSpPr>
            <a:spLocks noGrp="1"/>
          </p:cNvSpPr>
          <p:nvPr>
            <p:ph idx="1"/>
          </p:nvPr>
        </p:nvSpPr>
        <p:spPr>
          <a:xfrm>
            <a:off x="228600" y="1905000"/>
            <a:ext cx="8153400" cy="4495800"/>
          </a:xfrm>
        </p:spPr>
        <p:style>
          <a:lnRef idx="1">
            <a:schemeClr val="accent1"/>
          </a:lnRef>
          <a:fillRef idx="2">
            <a:schemeClr val="accent1"/>
          </a:fillRef>
          <a:effectRef idx="1">
            <a:schemeClr val="accent1"/>
          </a:effectRef>
          <a:fontRef idx="minor">
            <a:schemeClr val="dk1"/>
          </a:fontRef>
        </p:style>
        <p:txBody>
          <a:bodyPr/>
          <a:lstStyle/>
          <a:p>
            <a:pPr algn="r" rtl="1">
              <a:buFont typeface="Wingdings" pitchFamily="2" charset="2"/>
              <a:buChar char="§"/>
            </a:pPr>
            <a:r>
              <a:rPr lang="ar-SA" dirty="0">
                <a:latin typeface="Simplified Arabic" pitchFamily="18" charset="-78"/>
                <a:cs typeface="Simplified Arabic" pitchFamily="18" charset="-78"/>
              </a:rPr>
              <a:t>هو المثير الذي أصبح قادر على أن يستجر الإستجابة نتيجة لإقترانه بالمثير غير الشرطي عدة مرات، أي أنه إكتسب خصائص المثير الطبيعي من حيث قدرته على أن يستجر الإستجابة وفي غياب المثير الطبيعي. </a:t>
            </a:r>
            <a:endParaRPr lang="en-US" dirty="0">
              <a:latin typeface="Simplified Arabic" pitchFamily="18" charset="-78"/>
              <a:cs typeface="Simplified Arabic" pitchFamily="18" charset="-7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ar-SA" b="1" dirty="0">
                <a:latin typeface="Simplified Arabic" pitchFamily="18" charset="-78"/>
                <a:cs typeface="Simplified Arabic" pitchFamily="18" charset="-78"/>
              </a:rPr>
              <a:t>5) الإستجابة الشرطية: </a:t>
            </a:r>
            <a:endParaRPr lang="en-US" b="1" dirty="0">
              <a:latin typeface="Simplified Arabic" pitchFamily="18" charset="-78"/>
              <a:cs typeface="Simplified Arabic" pitchFamily="18" charset="-78"/>
            </a:endParaRPr>
          </a:p>
        </p:txBody>
      </p:sp>
      <p:sp>
        <p:nvSpPr>
          <p:cNvPr id="3" name="Content Placeholder 2"/>
          <p:cNvSpPr>
            <a:spLocks noGrp="1"/>
          </p:cNvSpPr>
          <p:nvPr>
            <p:ph idx="1"/>
          </p:nvPr>
        </p:nvSpPr>
        <p:spPr>
          <a:xfrm>
            <a:off x="457200" y="1905000"/>
            <a:ext cx="8229600" cy="4221163"/>
          </a:xfrm>
        </p:spPr>
        <p:style>
          <a:lnRef idx="1">
            <a:schemeClr val="accent1"/>
          </a:lnRef>
          <a:fillRef idx="2">
            <a:schemeClr val="accent1"/>
          </a:fillRef>
          <a:effectRef idx="1">
            <a:schemeClr val="accent1"/>
          </a:effectRef>
          <a:fontRef idx="minor">
            <a:schemeClr val="dk1"/>
          </a:fontRef>
        </p:style>
        <p:txBody>
          <a:bodyPr/>
          <a:lstStyle/>
          <a:p>
            <a:pPr algn="r" rtl="1">
              <a:buFont typeface="Wingdings" pitchFamily="2" charset="2"/>
              <a:buChar char="§"/>
            </a:pPr>
            <a:r>
              <a:rPr lang="ar-SA" dirty="0">
                <a:latin typeface="Simplified Arabic" pitchFamily="18" charset="-78"/>
                <a:cs typeface="Simplified Arabic" pitchFamily="18" charset="-78"/>
              </a:rPr>
              <a:t>هي الإستجابة التي يستجرها المثير الشرطي، وهي تشبه الإستجابة الطبيعية إلا أنها تصدر عن الكائن أو المتعلم عند التعرض للمثير الشرطي وليس الطبيعي. </a:t>
            </a:r>
            <a:endParaRPr lang="en-US" dirty="0">
              <a:latin typeface="Simplified Arabic" pitchFamily="18" charset="-78"/>
              <a:cs typeface="Simplified Arabic" pitchFamily="18" charset="-7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229600" cy="6248400"/>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algn="r" rtl="1">
              <a:buFont typeface="Wingdings" pitchFamily="2" charset="2"/>
              <a:buChar char="§"/>
            </a:pPr>
            <a:r>
              <a:rPr lang="ar-SA" dirty="0">
                <a:latin typeface="Simplified Arabic" pitchFamily="18" charset="-78"/>
                <a:cs typeface="Simplified Arabic" pitchFamily="18" charset="-78"/>
              </a:rPr>
              <a:t>تتكون من مثير (غير شرطي) وهو الطعام، وإستجابة طبيعية (غير شرطية) هي سيلان اللعاب. </a:t>
            </a:r>
          </a:p>
          <a:p>
            <a:pPr algn="r" rtl="1">
              <a:buNone/>
            </a:pPr>
            <a:endParaRPr lang="ar-SA" dirty="0">
              <a:latin typeface="Simplified Arabic" pitchFamily="18" charset="-78"/>
              <a:cs typeface="Simplified Arabic" pitchFamily="18" charset="-78"/>
            </a:endParaRPr>
          </a:p>
          <a:p>
            <a:pPr algn="r" rtl="1">
              <a:buFont typeface="Wingdings" pitchFamily="2" charset="2"/>
              <a:buChar char="§"/>
            </a:pPr>
            <a:r>
              <a:rPr lang="ar-SA" dirty="0">
                <a:latin typeface="Simplified Arabic" pitchFamily="18" charset="-78"/>
                <a:cs typeface="Simplified Arabic" pitchFamily="18" charset="-78"/>
              </a:rPr>
              <a:t>إناء الطعام أو الرجل الذي يقدمه أو صوت الجرس فإنها تعتبر مثيرات محايدة لإستجابة سيلان اللعاب. </a:t>
            </a:r>
          </a:p>
          <a:p>
            <a:pPr algn="r" rtl="1">
              <a:buNone/>
            </a:pPr>
            <a:endParaRPr lang="ar-SA" dirty="0">
              <a:latin typeface="Simplified Arabic" pitchFamily="18" charset="-78"/>
              <a:cs typeface="Simplified Arabic" pitchFamily="18" charset="-78"/>
            </a:endParaRPr>
          </a:p>
          <a:p>
            <a:pPr algn="r" rtl="1">
              <a:buFont typeface="Wingdings" pitchFamily="2" charset="2"/>
              <a:buChar char="§"/>
            </a:pPr>
            <a:r>
              <a:rPr lang="ar-SA" dirty="0">
                <a:latin typeface="Simplified Arabic" pitchFamily="18" charset="-78"/>
                <a:cs typeface="Simplified Arabic" pitchFamily="18" charset="-78"/>
              </a:rPr>
              <a:t>حسب بافلوف فإن التعلم يحدث عندما يقترن مثير محايد مع مثير طبيعي عدة مرات، أي أن يقدم المثير المحايد ثم المثير الطبيعي. </a:t>
            </a:r>
          </a:p>
          <a:p>
            <a:pPr algn="r" rtl="1">
              <a:buNone/>
            </a:pPr>
            <a:endParaRPr lang="ar-SA" dirty="0">
              <a:latin typeface="Simplified Arabic" pitchFamily="18" charset="-78"/>
              <a:cs typeface="Simplified Arabic" pitchFamily="18" charset="-78"/>
            </a:endParaRPr>
          </a:p>
          <a:p>
            <a:pPr algn="r" rtl="1">
              <a:buFont typeface="Wingdings" pitchFamily="2" charset="2"/>
              <a:buChar char="§"/>
            </a:pPr>
            <a:r>
              <a:rPr lang="ar-SA" dirty="0">
                <a:latin typeface="Simplified Arabic" pitchFamily="18" charset="-78"/>
                <a:cs typeface="Simplified Arabic" pitchFamily="18" charset="-78"/>
              </a:rPr>
              <a:t>عندها تتكون رابطة شرطية (غير طبيعية) بين المثير المحايد والإستجابة، ويصبح المثير المحايد قادر على أن يحدث أو يستجر الإستجابة. </a:t>
            </a:r>
          </a:p>
          <a:p>
            <a:pPr algn="r" rtl="1">
              <a:buNone/>
            </a:pPr>
            <a:endParaRPr lang="en-US" dirty="0">
              <a:latin typeface="Simplified Arabic" pitchFamily="18" charset="-78"/>
              <a:cs typeface="Simplified Arabic" pitchFamily="18" charset="-7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457200" y="304800"/>
            <a:ext cx="7848600" cy="6172200"/>
          </a:xfrm>
        </p:spPr>
        <p:style>
          <a:lnRef idx="1">
            <a:schemeClr val="accent1"/>
          </a:lnRef>
          <a:fillRef idx="2">
            <a:schemeClr val="accent1"/>
          </a:fillRef>
          <a:effectRef idx="1">
            <a:schemeClr val="accent1"/>
          </a:effectRef>
          <a:fontRef idx="minor">
            <a:schemeClr val="dk1"/>
          </a:fontRef>
        </p:style>
        <p:txBody>
          <a:bodyPr>
            <a:normAutofit/>
          </a:bodyPr>
          <a:lstStyle/>
          <a:p>
            <a:pPr algn="r" rtl="1" eaLnBrk="1" hangingPunct="1">
              <a:buFont typeface="Wingdings" pitchFamily="2" charset="2"/>
              <a:buChar char="§"/>
            </a:pPr>
            <a:r>
              <a:rPr lang="ar-SA" sz="2400" dirty="0"/>
              <a:t>في يوم ربيعي جميل اصطحب أحد الآباء طفله الرضيع في نزهة وهناك مدّ الطفل يده لتلمس زهرة البنفسج (مثير محايد) وتصادف في نفس اللحظة وجود نحلة عليها فلدغته (مثير طبيعي) . في اليوم التالي عادت الأم من عملها وهي تحمل باقة من زهور البنفسج تناولت منها زهرة لتقديمها لطفلها ليشمها. فما أن وقع عليها حتى اندفع في صراخ عال مرعوباً من منظر تلك الزهرة . فمنظر الزهرة استجر استجابة الخوف من الألم التي تأذت بشكل طبيعي للدغة النحلة.</a:t>
            </a:r>
          </a:p>
        </p:txBody>
      </p:sp>
      <p:pic>
        <p:nvPicPr>
          <p:cNvPr id="3" name="Picture 4" descr="http://www.child-youth.friendsparentprogram.com/sites/default/files/scared-kid.jpg"/>
          <p:cNvPicPr>
            <a:picLocks noChangeAspect="1" noChangeArrowheads="1"/>
          </p:cNvPicPr>
          <p:nvPr/>
        </p:nvPicPr>
        <p:blipFill>
          <a:blip r:embed="rId3" cstate="print"/>
          <a:srcRect/>
          <a:stretch>
            <a:fillRect/>
          </a:stretch>
        </p:blipFill>
        <p:spPr bwMode="auto">
          <a:xfrm>
            <a:off x="4724400" y="3352800"/>
            <a:ext cx="3267075" cy="2895600"/>
          </a:xfrm>
          <a:prstGeom prst="rect">
            <a:avLst/>
          </a:prstGeom>
          <a:noFill/>
        </p:spPr>
      </p:pic>
      <p:pic>
        <p:nvPicPr>
          <p:cNvPr id="4" name="Picture 8" descr="http://www.steves-digicams.com/photo-of-the-day/pub/2011/10/18-bee-in-rose.jpg"/>
          <p:cNvPicPr>
            <a:picLocks noChangeAspect="1" noChangeArrowheads="1"/>
          </p:cNvPicPr>
          <p:nvPr/>
        </p:nvPicPr>
        <p:blipFill>
          <a:blip r:embed="rId4" cstate="print"/>
          <a:srcRect/>
          <a:stretch>
            <a:fillRect/>
          </a:stretch>
        </p:blipFill>
        <p:spPr bwMode="auto">
          <a:xfrm>
            <a:off x="1219200" y="3352800"/>
            <a:ext cx="2938603" cy="28956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86836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ar-SA" sz="3600" b="1" dirty="0">
                <a:latin typeface="Simplified Arabic" pitchFamily="18" charset="-78"/>
                <a:cs typeface="Simplified Arabic" pitchFamily="18" charset="-78"/>
              </a:rPr>
              <a:t>مبادىء/ قوانين الإشراط الكلاسيكي: </a:t>
            </a:r>
            <a:endParaRPr lang="en-US" sz="3600" b="1" dirty="0">
              <a:latin typeface="Simplified Arabic" pitchFamily="18" charset="-78"/>
              <a:cs typeface="Simplified Arabic" pitchFamily="18" charset="-78"/>
            </a:endParaRPr>
          </a:p>
        </p:txBody>
      </p:sp>
      <p:sp>
        <p:nvSpPr>
          <p:cNvPr id="3" name="Content Placeholder 2"/>
          <p:cNvSpPr>
            <a:spLocks noGrp="1"/>
          </p:cNvSpPr>
          <p:nvPr>
            <p:ph idx="1"/>
          </p:nvPr>
        </p:nvSpPr>
        <p:spPr>
          <a:xfrm>
            <a:off x="457200" y="1752600"/>
            <a:ext cx="7848600" cy="4724400"/>
          </a:xfrm>
        </p:spPr>
        <p:style>
          <a:lnRef idx="1">
            <a:schemeClr val="accent1"/>
          </a:lnRef>
          <a:fillRef idx="2">
            <a:schemeClr val="accent1"/>
          </a:fillRef>
          <a:effectRef idx="1">
            <a:schemeClr val="accent1"/>
          </a:effectRef>
          <a:fontRef idx="minor">
            <a:schemeClr val="dk1"/>
          </a:fontRef>
        </p:style>
        <p:txBody>
          <a:bodyPr/>
          <a:lstStyle/>
          <a:p>
            <a:pPr marL="514350" indent="-514350" algn="r" rtl="1">
              <a:buFont typeface="+mj-lt"/>
              <a:buAutoNum type="arabicParenR"/>
            </a:pPr>
            <a:r>
              <a:rPr lang="ar-SA" dirty="0"/>
              <a:t>الإنطفاء. </a:t>
            </a:r>
          </a:p>
          <a:p>
            <a:pPr marL="514350" indent="-514350" algn="r" rtl="1">
              <a:buFont typeface="+mj-lt"/>
              <a:buAutoNum type="arabicParenR"/>
            </a:pPr>
            <a:r>
              <a:rPr lang="ar-SA" dirty="0"/>
              <a:t>التعميم. </a:t>
            </a:r>
          </a:p>
          <a:p>
            <a:pPr marL="514350" indent="-514350" algn="r" rtl="1">
              <a:buFont typeface="+mj-lt"/>
              <a:buAutoNum type="arabicParenR"/>
            </a:pPr>
            <a:r>
              <a:rPr lang="ar-SA" dirty="0"/>
              <a:t>التمييز. </a:t>
            </a:r>
          </a:p>
          <a:p>
            <a:pPr marL="514350" indent="-514350" algn="r" rtl="1">
              <a:buFont typeface="+mj-lt"/>
              <a:buAutoNum type="arabicParenR"/>
            </a:pPr>
            <a:r>
              <a:rPr lang="ar-SA" dirty="0"/>
              <a:t>الإسترجاع التلقائي. </a:t>
            </a:r>
          </a:p>
          <a:p>
            <a:pPr marL="514350" indent="-514350" algn="r" rtl="1">
              <a:buFont typeface="+mj-lt"/>
              <a:buAutoNum type="arabicParenR"/>
            </a:pPr>
            <a:r>
              <a:rPr lang="ar-SA" dirty="0"/>
              <a:t>الإشراط من الدرجة الأعلى. </a:t>
            </a:r>
          </a:p>
          <a:p>
            <a:pPr marL="514350" indent="-514350" algn="r" rtl="1">
              <a:buNone/>
            </a:pPr>
            <a:r>
              <a:rPr lang="ar-SA" dirty="0"/>
              <a:t>6) الإشراط المضاد. </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86836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rtl="1"/>
            <a:r>
              <a:rPr lang="ar-SA" sz="3600" b="1" dirty="0">
                <a:latin typeface="Simplified Arabic" pitchFamily="18" charset="-78"/>
                <a:cs typeface="Simplified Arabic" pitchFamily="18" charset="-78"/>
              </a:rPr>
              <a:t>1) الإنطفاء </a:t>
            </a:r>
            <a:r>
              <a:rPr lang="en-US" sz="3600" b="1" dirty="0">
                <a:latin typeface="Simplified Arabic" pitchFamily="18" charset="-78"/>
                <a:cs typeface="Simplified Arabic" pitchFamily="18" charset="-78"/>
              </a:rPr>
              <a:t>Extinction</a:t>
            </a:r>
            <a:r>
              <a:rPr lang="ar-SA" sz="3600" b="1" dirty="0">
                <a:latin typeface="Simplified Arabic" pitchFamily="18" charset="-78"/>
                <a:cs typeface="Simplified Arabic" pitchFamily="18" charset="-78"/>
              </a:rPr>
              <a:t>: </a:t>
            </a:r>
            <a:endParaRPr lang="en-US" sz="3600" b="1" dirty="0">
              <a:latin typeface="Simplified Arabic" pitchFamily="18" charset="-78"/>
              <a:cs typeface="Simplified Arabic" pitchFamily="18" charset="-78"/>
            </a:endParaRPr>
          </a:p>
        </p:txBody>
      </p:sp>
      <p:sp>
        <p:nvSpPr>
          <p:cNvPr id="3" name="Content Placeholder 2"/>
          <p:cNvSpPr>
            <a:spLocks noGrp="1"/>
          </p:cNvSpPr>
          <p:nvPr>
            <p:ph idx="1"/>
          </p:nvPr>
        </p:nvSpPr>
        <p:spPr>
          <a:xfrm>
            <a:off x="304800" y="1676400"/>
            <a:ext cx="8001000" cy="4876800"/>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algn="r" rtl="1">
              <a:buFont typeface="Wingdings" pitchFamily="2" charset="2"/>
              <a:buChar char="§"/>
            </a:pPr>
            <a:r>
              <a:rPr lang="ar-SA" dirty="0">
                <a:latin typeface="Simplified Arabic" pitchFamily="18" charset="-78"/>
                <a:cs typeface="Simplified Arabic" pitchFamily="18" charset="-78"/>
              </a:rPr>
              <a:t>تقديم المثير الشرطي وحده يؤدي تدريجياً إلى تناقص الإستجابة الشرطية إلى أن يحدث الإنطفاء لهذه الإستجابة. </a:t>
            </a:r>
          </a:p>
          <a:p>
            <a:pPr algn="r" rtl="1">
              <a:buNone/>
            </a:pPr>
            <a:endParaRPr lang="ar-SA" dirty="0">
              <a:latin typeface="Simplified Arabic" pitchFamily="18" charset="-78"/>
              <a:cs typeface="Simplified Arabic" pitchFamily="18" charset="-78"/>
            </a:endParaRPr>
          </a:p>
          <a:p>
            <a:pPr algn="r" rtl="1">
              <a:buNone/>
            </a:pPr>
            <a:r>
              <a:rPr lang="ar-SA" b="1" dirty="0">
                <a:latin typeface="Simplified Arabic" pitchFamily="18" charset="-78"/>
                <a:cs typeface="Simplified Arabic" pitchFamily="18" charset="-78"/>
              </a:rPr>
              <a:t>مثال: </a:t>
            </a:r>
          </a:p>
          <a:p>
            <a:pPr algn="r" rtl="1">
              <a:buNone/>
            </a:pPr>
            <a:endParaRPr lang="ar-SA" dirty="0">
              <a:latin typeface="Simplified Arabic" pitchFamily="18" charset="-78"/>
              <a:cs typeface="Simplified Arabic" pitchFamily="18" charset="-78"/>
            </a:endParaRPr>
          </a:p>
          <a:p>
            <a:pPr marL="571500" indent="-571500" algn="r" rtl="1">
              <a:buFont typeface="+mj-lt"/>
              <a:buAutoNum type="romanLcPeriod"/>
            </a:pPr>
            <a:r>
              <a:rPr lang="ar-SA" dirty="0">
                <a:latin typeface="Simplified Arabic" pitchFamily="18" charset="-78"/>
                <a:cs typeface="Simplified Arabic" pitchFamily="18" charset="-78"/>
              </a:rPr>
              <a:t>تقديم صوت الجرس من دون أن يتبع ذلك تقديم طعام. </a:t>
            </a:r>
          </a:p>
          <a:p>
            <a:pPr marL="571500" indent="-571500" algn="r" rtl="1">
              <a:buFont typeface="+mj-lt"/>
              <a:buAutoNum type="romanLcPeriod"/>
            </a:pPr>
            <a:r>
              <a:rPr lang="ar-SA" dirty="0">
                <a:latin typeface="Simplified Arabic" pitchFamily="18" charset="-78"/>
                <a:cs typeface="Simplified Arabic" pitchFamily="18" charset="-78"/>
              </a:rPr>
              <a:t>الطفل الذي يخاف من الغرباء، يتخلص بشكل تدريجي من هذا الخوف، عندما يحدث إنطفاء لإستجابة الخوف من خلال إقترابه من الغرباء بحضور والديه. </a:t>
            </a:r>
            <a:endParaRPr lang="en-US" dirty="0">
              <a:latin typeface="Simplified Arabic" pitchFamily="18" charset="-78"/>
              <a:cs typeface="Simplified Arabic" pitchFamily="18" charset="-7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79216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rtl="1"/>
            <a:r>
              <a:rPr lang="ar-SA" sz="3600" b="1" dirty="0">
                <a:latin typeface="Simplified Arabic" pitchFamily="18" charset="-78"/>
                <a:cs typeface="Simplified Arabic" pitchFamily="18" charset="-78"/>
              </a:rPr>
              <a:t>2) التعميم </a:t>
            </a:r>
            <a:r>
              <a:rPr lang="en-US" sz="3600" b="1" dirty="0">
                <a:latin typeface="Simplified Arabic" pitchFamily="18" charset="-78"/>
                <a:cs typeface="Simplified Arabic" pitchFamily="18" charset="-78"/>
              </a:rPr>
              <a:t>Generalization</a:t>
            </a:r>
          </a:p>
        </p:txBody>
      </p:sp>
      <p:sp>
        <p:nvSpPr>
          <p:cNvPr id="3" name="Content Placeholder 2"/>
          <p:cNvSpPr>
            <a:spLocks noGrp="1"/>
          </p:cNvSpPr>
          <p:nvPr>
            <p:ph idx="1"/>
          </p:nvPr>
        </p:nvSpPr>
        <p:spPr>
          <a:xfrm>
            <a:off x="228600" y="1371600"/>
            <a:ext cx="8153400" cy="5257800"/>
          </a:xfrm>
        </p:spPr>
        <p:style>
          <a:lnRef idx="1">
            <a:schemeClr val="accent1"/>
          </a:lnRef>
          <a:fillRef idx="2">
            <a:schemeClr val="accent1"/>
          </a:fillRef>
          <a:effectRef idx="1">
            <a:schemeClr val="accent1"/>
          </a:effectRef>
          <a:fontRef idx="minor">
            <a:schemeClr val="dk1"/>
          </a:fontRef>
        </p:style>
        <p:txBody>
          <a:bodyPr>
            <a:noAutofit/>
          </a:bodyPr>
          <a:lstStyle/>
          <a:p>
            <a:pPr algn="r" rtl="1">
              <a:buNone/>
            </a:pPr>
            <a:r>
              <a:rPr lang="ar-SA" sz="2600" dirty="0">
                <a:latin typeface="Simplified Arabic" pitchFamily="18" charset="-78"/>
                <a:cs typeface="Simplified Arabic" pitchFamily="18" charset="-78"/>
              </a:rPr>
              <a:t>هو تقديم الإستجابة الشرطية لمثيرات شبيهة بالمثير الشرطي لكنها تختلف عنه. وكلما كان الشبه بين المثيرين أكبر زادت إحتمالية حدوث التعميم. </a:t>
            </a:r>
          </a:p>
          <a:p>
            <a:pPr algn="r" rtl="1">
              <a:buNone/>
            </a:pPr>
            <a:endParaRPr lang="ar-SA" sz="2600" dirty="0">
              <a:latin typeface="Simplified Arabic" pitchFamily="18" charset="-78"/>
              <a:cs typeface="Simplified Arabic" pitchFamily="18" charset="-78"/>
            </a:endParaRPr>
          </a:p>
          <a:p>
            <a:pPr algn="r" rtl="1">
              <a:buNone/>
            </a:pPr>
            <a:r>
              <a:rPr lang="ar-SA" sz="2600" b="1" dirty="0">
                <a:latin typeface="Simplified Arabic" pitchFamily="18" charset="-78"/>
                <a:cs typeface="Simplified Arabic" pitchFamily="18" charset="-78"/>
              </a:rPr>
              <a:t>أمثلة على ذلك: </a:t>
            </a:r>
          </a:p>
          <a:p>
            <a:pPr algn="r" rtl="1">
              <a:buNone/>
            </a:pPr>
            <a:endParaRPr lang="ar-SA" sz="2600" b="1" dirty="0">
              <a:latin typeface="Simplified Arabic" pitchFamily="18" charset="-78"/>
              <a:cs typeface="Simplified Arabic" pitchFamily="18" charset="-78"/>
            </a:endParaRPr>
          </a:p>
          <a:p>
            <a:pPr marL="571500" indent="-571500" algn="r" rtl="1">
              <a:buFont typeface="+mj-lt"/>
              <a:buAutoNum type="romanLcPeriod"/>
            </a:pPr>
            <a:r>
              <a:rPr lang="ar-SA" sz="2600" dirty="0">
                <a:latin typeface="Simplified Arabic" pitchFamily="18" charset="-78"/>
                <a:cs typeface="Simplified Arabic" pitchFamily="18" charset="-78"/>
              </a:rPr>
              <a:t>لدغة النحلة............ يرى كل الحشرات قادرة على إحداث نفس الألم. </a:t>
            </a:r>
          </a:p>
          <a:p>
            <a:pPr marL="571500" indent="-571500" algn="r" rtl="1">
              <a:buFont typeface="+mj-lt"/>
              <a:buAutoNum type="romanLcPeriod"/>
            </a:pPr>
            <a:r>
              <a:rPr lang="ar-SA" sz="2600" dirty="0">
                <a:latin typeface="Simplified Arabic" pitchFamily="18" charset="-78"/>
                <a:cs typeface="Simplified Arabic" pitchFamily="18" charset="-78"/>
              </a:rPr>
              <a:t>طفل يخاف من الفأر الأبيض .......... الخوف من كل شيء ذو فرو أبيض مثل الأرنب أو حتى المعطف الأبيض. </a:t>
            </a:r>
          </a:p>
          <a:p>
            <a:pPr marL="571500" indent="-571500" algn="r" rtl="1">
              <a:buFont typeface="+mj-lt"/>
              <a:buAutoNum type="romanLcPeriod"/>
            </a:pPr>
            <a:r>
              <a:rPr lang="ar-SA" sz="2600" dirty="0">
                <a:latin typeface="Simplified Arabic" pitchFamily="18" charset="-78"/>
                <a:cs typeface="Simplified Arabic" pitchFamily="18" charset="-78"/>
              </a:rPr>
              <a:t>الطفل الذي يخاف من أحد أنواع المركبات....... يعمم خوفه بحيث يصبح يخاف من كل أنواع المركبات. </a:t>
            </a:r>
          </a:p>
          <a:p>
            <a:pPr marL="571500" indent="-571500" algn="r" rtl="1">
              <a:buFont typeface="+mj-lt"/>
              <a:buAutoNum type="romanLcPeriod"/>
            </a:pPr>
            <a:r>
              <a:rPr lang="ar-SA" sz="2600" dirty="0">
                <a:latin typeface="Simplified Arabic" pitchFamily="18" charset="-78"/>
                <a:cs typeface="Simplified Arabic" pitchFamily="18" charset="-78"/>
              </a:rPr>
              <a:t>الطفل الذي يشعر بالرهبة من معلمه يعمم هذا الشعور تجاه باقي المعلمين. </a:t>
            </a:r>
            <a:endParaRPr lang="en-US" sz="2600" dirty="0">
              <a:latin typeface="Simplified Arabic" pitchFamily="18" charset="-78"/>
              <a:cs typeface="Simplified Arabic" pitchFamily="18" charset="-7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79216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rtl="1"/>
            <a:r>
              <a:rPr lang="ar-SA" sz="3600" b="1" dirty="0">
                <a:latin typeface="Simplified Arabic" pitchFamily="18" charset="-78"/>
                <a:cs typeface="Simplified Arabic" pitchFamily="18" charset="-78"/>
              </a:rPr>
              <a:t>3) التمييز </a:t>
            </a:r>
            <a:r>
              <a:rPr lang="en-US" sz="3600" b="1" dirty="0">
                <a:latin typeface="Simplified Arabic" pitchFamily="18" charset="-78"/>
                <a:cs typeface="Simplified Arabic" pitchFamily="18" charset="-78"/>
              </a:rPr>
              <a:t>Discrimination</a:t>
            </a:r>
          </a:p>
        </p:txBody>
      </p:sp>
      <p:sp>
        <p:nvSpPr>
          <p:cNvPr id="3" name="Content Placeholder 2"/>
          <p:cNvSpPr>
            <a:spLocks noGrp="1"/>
          </p:cNvSpPr>
          <p:nvPr>
            <p:ph idx="1"/>
          </p:nvPr>
        </p:nvSpPr>
        <p:spPr>
          <a:xfrm>
            <a:off x="228600" y="1600200"/>
            <a:ext cx="8153400" cy="5029200"/>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algn="r" rtl="1">
              <a:buNone/>
            </a:pPr>
            <a:r>
              <a:rPr lang="ar-SA" dirty="0">
                <a:latin typeface="Simplified Arabic" pitchFamily="18" charset="-78"/>
                <a:cs typeface="Simplified Arabic" pitchFamily="18" charset="-78"/>
              </a:rPr>
              <a:t>التمييز: هو تقديم الإستجابة الشرطية للمثير الشرطي فقط وعدم تقديمها لمثيرات أخرى مشابهة له (عكس التعميم). </a:t>
            </a:r>
          </a:p>
          <a:p>
            <a:pPr algn="r" rtl="1">
              <a:buNone/>
            </a:pPr>
            <a:endParaRPr lang="ar-SA" dirty="0">
              <a:latin typeface="Simplified Arabic" pitchFamily="18" charset="-78"/>
              <a:cs typeface="Simplified Arabic" pitchFamily="18" charset="-78"/>
            </a:endParaRPr>
          </a:p>
          <a:p>
            <a:pPr algn="r" rtl="1">
              <a:buNone/>
            </a:pPr>
            <a:r>
              <a:rPr lang="ar-SA" b="1" dirty="0">
                <a:latin typeface="Simplified Arabic" pitchFamily="18" charset="-78"/>
                <a:cs typeface="Simplified Arabic" pitchFamily="18" charset="-78"/>
              </a:rPr>
              <a:t>أمثلة على ذلك: </a:t>
            </a:r>
          </a:p>
          <a:p>
            <a:pPr algn="r" rtl="1">
              <a:buNone/>
            </a:pPr>
            <a:endParaRPr lang="ar-SA" b="1" dirty="0">
              <a:latin typeface="Simplified Arabic" pitchFamily="18" charset="-78"/>
              <a:cs typeface="Simplified Arabic" pitchFamily="18" charset="-78"/>
            </a:endParaRPr>
          </a:p>
          <a:p>
            <a:pPr marL="571500" indent="-571500" algn="r" rtl="1">
              <a:buFont typeface="+mj-lt"/>
              <a:buAutoNum type="romanLcPeriod"/>
            </a:pPr>
            <a:r>
              <a:rPr lang="ar-SA" dirty="0">
                <a:latin typeface="Simplified Arabic" pitchFamily="18" charset="-78"/>
                <a:cs typeface="Simplified Arabic" pitchFamily="18" charset="-78"/>
              </a:rPr>
              <a:t>تعزيز إستجابة سيلان اللعاب عندما تحدث لدى سماع الجرس وليس أصوات أخرى مشابهة له. </a:t>
            </a:r>
          </a:p>
          <a:p>
            <a:pPr marL="571500" indent="-571500" algn="r" rtl="1">
              <a:buFont typeface="+mj-lt"/>
              <a:buAutoNum type="romanLcPeriod"/>
            </a:pPr>
            <a:r>
              <a:rPr lang="ar-SA" dirty="0">
                <a:latin typeface="Simplified Arabic" pitchFamily="18" charset="-78"/>
                <a:cs typeface="Simplified Arabic" pitchFamily="18" charset="-78"/>
              </a:rPr>
              <a:t>تمييز الطفل لأمه عن غيرها من النساء. </a:t>
            </a:r>
          </a:p>
          <a:p>
            <a:pPr marL="571500" indent="-571500" algn="r" rtl="1">
              <a:buFont typeface="+mj-lt"/>
              <a:buAutoNum type="romanLcPeriod"/>
            </a:pPr>
            <a:r>
              <a:rPr lang="ar-SA" dirty="0">
                <a:latin typeface="Simplified Arabic" pitchFamily="18" charset="-78"/>
                <a:cs typeface="Simplified Arabic" pitchFamily="18" charset="-78"/>
              </a:rPr>
              <a:t>التمييز بين النباتات السامة وغير السامة. </a:t>
            </a:r>
            <a:endParaRPr lang="en-US" dirty="0">
              <a:latin typeface="Simplified Arabic" pitchFamily="18" charset="-78"/>
              <a:cs typeface="Simplified Arabic" pitchFamily="18" charset="-7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639762"/>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rtl="1"/>
            <a:r>
              <a:rPr lang="ar-SA" sz="3600" b="1" dirty="0">
                <a:latin typeface="Simplified Arabic" pitchFamily="18" charset="-78"/>
                <a:cs typeface="Simplified Arabic" pitchFamily="18" charset="-78"/>
              </a:rPr>
              <a:t>4) الإسترجاع التلقائي </a:t>
            </a:r>
            <a:r>
              <a:rPr lang="en-US" sz="3600" b="1" dirty="0">
                <a:latin typeface="Simplified Arabic" pitchFamily="18" charset="-78"/>
                <a:cs typeface="Simplified Arabic" pitchFamily="18" charset="-78"/>
              </a:rPr>
              <a:t>Spontaneous Recovery</a:t>
            </a:r>
          </a:p>
        </p:txBody>
      </p:sp>
      <p:sp>
        <p:nvSpPr>
          <p:cNvPr id="3" name="Content Placeholder 2"/>
          <p:cNvSpPr>
            <a:spLocks noGrp="1"/>
          </p:cNvSpPr>
          <p:nvPr>
            <p:ph idx="1"/>
          </p:nvPr>
        </p:nvSpPr>
        <p:spPr>
          <a:xfrm>
            <a:off x="228600" y="1600200"/>
            <a:ext cx="8153400" cy="5029200"/>
          </a:xfrm>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algn="r" rtl="1">
              <a:buFont typeface="Wingdings" pitchFamily="2" charset="2"/>
              <a:buChar char="§"/>
            </a:pPr>
            <a:r>
              <a:rPr lang="ar-SA" dirty="0">
                <a:latin typeface="Simplified Arabic" pitchFamily="18" charset="-78"/>
                <a:cs typeface="Simplified Arabic" pitchFamily="18" charset="-78"/>
              </a:rPr>
              <a:t>هو عودة الإستجابة الشرطية للظهور بعد أن تعرضت للإنطفاء. </a:t>
            </a:r>
          </a:p>
          <a:p>
            <a:pPr algn="r" rtl="1">
              <a:buFont typeface="Wingdings" pitchFamily="2" charset="2"/>
              <a:buChar char="§"/>
            </a:pPr>
            <a:endParaRPr lang="ar-SA" dirty="0">
              <a:latin typeface="Simplified Arabic" pitchFamily="18" charset="-78"/>
              <a:cs typeface="Simplified Arabic" pitchFamily="18" charset="-78"/>
            </a:endParaRPr>
          </a:p>
          <a:p>
            <a:pPr algn="r" rtl="1">
              <a:buNone/>
            </a:pPr>
            <a:r>
              <a:rPr lang="ar-SA" b="1" dirty="0">
                <a:latin typeface="Simplified Arabic" pitchFamily="18" charset="-78"/>
                <a:cs typeface="Simplified Arabic" pitchFamily="18" charset="-78"/>
              </a:rPr>
              <a:t>أمثلة على ذلك: </a:t>
            </a:r>
          </a:p>
          <a:p>
            <a:pPr algn="r" rtl="1">
              <a:buNone/>
            </a:pPr>
            <a:endParaRPr lang="ar-SA" dirty="0">
              <a:latin typeface="Simplified Arabic" pitchFamily="18" charset="-78"/>
              <a:cs typeface="Simplified Arabic" pitchFamily="18" charset="-78"/>
            </a:endParaRPr>
          </a:p>
          <a:p>
            <a:pPr marL="571500" indent="-571500" algn="r" rtl="1">
              <a:buFont typeface="+mj-lt"/>
              <a:buAutoNum type="romanLcPeriod"/>
            </a:pPr>
            <a:r>
              <a:rPr lang="ar-SA" dirty="0">
                <a:latin typeface="Simplified Arabic" pitchFamily="18" charset="-78"/>
                <a:cs typeface="Simplified Arabic" pitchFamily="18" charset="-78"/>
              </a:rPr>
              <a:t>تقديم المثير الشرطي (صوت الجرس) بعد حدث الإنطفاء يؤدي إلى ظهور أو إسترجاع الإستجابة الشرطية مرة أخرى وبشكل تلقائي. </a:t>
            </a:r>
          </a:p>
          <a:p>
            <a:pPr marL="571500" indent="-571500" algn="r" rtl="1">
              <a:buFont typeface="+mj-lt"/>
              <a:buAutoNum type="romanLcPeriod"/>
            </a:pPr>
            <a:r>
              <a:rPr lang="ar-SA" dirty="0">
                <a:latin typeface="Simplified Arabic" pitchFamily="18" charset="-78"/>
                <a:cs typeface="Simplified Arabic" pitchFamily="18" charset="-78"/>
              </a:rPr>
              <a:t>مدمني المخدرات الذي توقفوا عن تعاطي المخدرات يعودون للتعاطي إذا تعرضوا لاحقاً إلى مثير مرتبط بهذه المادة مثل البودرة البيضاء أو الغليون الذي يستخدم لتدخينها. </a:t>
            </a:r>
            <a:endParaRPr lang="en-US" dirty="0">
              <a:latin typeface="Simplified Arabic" pitchFamily="18" charset="-78"/>
              <a:cs typeface="Simplified Arabic" pitchFamily="18" charset="-7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rtl="1"/>
            <a:r>
              <a:rPr lang="ar-SA" sz="4800" b="1" dirty="0"/>
              <a:t> </a:t>
            </a:r>
            <a:r>
              <a:rPr lang="ar-SA" sz="3200" b="1" dirty="0">
                <a:latin typeface="Simplified Arabic" pitchFamily="18" charset="-78"/>
                <a:cs typeface="Simplified Arabic" pitchFamily="18" charset="-78"/>
              </a:rPr>
              <a:t>نظرية التعلم الاجتماعي</a:t>
            </a:r>
            <a:br>
              <a:rPr lang="ar-SA" sz="3200" b="1" dirty="0">
                <a:latin typeface="Simplified Arabic" pitchFamily="18" charset="-78"/>
                <a:cs typeface="Simplified Arabic" pitchFamily="18" charset="-78"/>
              </a:rPr>
            </a:br>
            <a:r>
              <a:rPr lang="ar-SA" sz="3200" b="1" dirty="0">
                <a:latin typeface="Simplified Arabic" pitchFamily="18" charset="-78"/>
                <a:cs typeface="Simplified Arabic" pitchFamily="18" charset="-78"/>
              </a:rPr>
              <a:t> (</a:t>
            </a:r>
            <a:r>
              <a:rPr lang="en-US" sz="3200" b="1" dirty="0" err="1">
                <a:latin typeface="Simplified Arabic" pitchFamily="18" charset="-78"/>
                <a:cs typeface="Simplified Arabic" pitchFamily="18" charset="-78"/>
              </a:rPr>
              <a:t>Bandura</a:t>
            </a:r>
            <a:r>
              <a:rPr lang="en-US" sz="3200" b="1" dirty="0">
                <a:latin typeface="Simplified Arabic" pitchFamily="18" charset="-78"/>
                <a:cs typeface="Simplified Arabic" pitchFamily="18" charset="-78"/>
              </a:rPr>
              <a:t> and Walters</a:t>
            </a:r>
            <a:r>
              <a:rPr lang="ar-SA" sz="3200" b="1" dirty="0">
                <a:latin typeface="Simplified Arabic" pitchFamily="18" charset="-78"/>
                <a:cs typeface="Simplified Arabic" pitchFamily="18" charset="-78"/>
              </a:rPr>
              <a:t>)</a:t>
            </a:r>
            <a:endParaRPr lang="en-US" sz="3200" b="1" dirty="0">
              <a:latin typeface="Simplified Arabic" pitchFamily="18" charset="-78"/>
              <a:cs typeface="Simplified Arabic" pitchFamily="18" charset="-78"/>
            </a:endParaRPr>
          </a:p>
        </p:txBody>
      </p:sp>
      <p:sp>
        <p:nvSpPr>
          <p:cNvPr id="3" name="Content Placeholder 2"/>
          <p:cNvSpPr>
            <a:spLocks noGrp="1"/>
          </p:cNvSpPr>
          <p:nvPr>
            <p:ph idx="1"/>
          </p:nvPr>
        </p:nvSpPr>
        <p:spPr>
          <a:xfrm>
            <a:off x="228600" y="1905000"/>
            <a:ext cx="8458200" cy="4800600"/>
          </a:xfrm>
        </p:spPr>
        <p:style>
          <a:lnRef idx="1">
            <a:schemeClr val="accent1"/>
          </a:lnRef>
          <a:fillRef idx="2">
            <a:schemeClr val="accent1"/>
          </a:fillRef>
          <a:effectRef idx="1">
            <a:schemeClr val="accent1"/>
          </a:effectRef>
          <a:fontRef idx="minor">
            <a:schemeClr val="dk1"/>
          </a:fontRef>
        </p:style>
        <p:txBody>
          <a:bodyPr>
            <a:normAutofit/>
          </a:bodyPr>
          <a:lstStyle/>
          <a:p>
            <a:pPr algn="r" rtl="1" fontAlgn="base">
              <a:buNone/>
            </a:pPr>
            <a:r>
              <a:rPr lang="ar-SA" sz="2800" b="1" dirty="0">
                <a:latin typeface="Simplified Arabic" pitchFamily="18" charset="-78"/>
                <a:cs typeface="Simplified Arabic" pitchFamily="18" charset="-78"/>
              </a:rPr>
              <a:t>تعرف هذه النظرية بأسماء متعددة، مثل:</a:t>
            </a:r>
            <a:endParaRPr lang="en-US" sz="2800" b="1" dirty="0">
              <a:latin typeface="Simplified Arabic" pitchFamily="18" charset="-78"/>
              <a:cs typeface="Simplified Arabic" pitchFamily="18" charset="-78"/>
            </a:endParaRPr>
          </a:p>
          <a:p>
            <a:pPr algn="r" rtl="1" fontAlgn="base">
              <a:buFont typeface="Wingdings" pitchFamily="2" charset="2"/>
              <a:buChar char="§"/>
            </a:pPr>
            <a:endParaRPr lang="ar-SA" sz="2800" b="1" dirty="0">
              <a:latin typeface="Simplified Arabic" pitchFamily="18" charset="-78"/>
              <a:cs typeface="Simplified Arabic" pitchFamily="18" charset="-78"/>
            </a:endParaRPr>
          </a:p>
          <a:p>
            <a:pPr algn="r" rtl="1" fontAlgn="base">
              <a:buNone/>
            </a:pPr>
            <a:r>
              <a:rPr lang="ar-SA" sz="2800" dirty="0">
                <a:latin typeface="Simplified Arabic" pitchFamily="18" charset="-78"/>
                <a:cs typeface="Simplified Arabic" pitchFamily="18" charset="-78"/>
              </a:rPr>
              <a:t>1) نظرية التعلم بالملاحظة والتقليد </a:t>
            </a:r>
            <a:r>
              <a:rPr lang="en-US" sz="2800" dirty="0">
                <a:latin typeface="Simplified Arabic" pitchFamily="18" charset="-78"/>
                <a:cs typeface="Simplified Arabic" pitchFamily="18" charset="-78"/>
              </a:rPr>
              <a:t>learning by observing and imitating</a:t>
            </a:r>
          </a:p>
          <a:p>
            <a:pPr algn="r" rtl="1" fontAlgn="base">
              <a:buNone/>
            </a:pPr>
            <a:r>
              <a:rPr lang="ar-SA" sz="2800" dirty="0">
                <a:latin typeface="Simplified Arabic" pitchFamily="18" charset="-78"/>
                <a:cs typeface="Simplified Arabic" pitchFamily="18" charset="-78"/>
              </a:rPr>
              <a:t>2) نظرية التعلم بالنمذجة </a:t>
            </a:r>
            <a:r>
              <a:rPr lang="en-US" sz="2800" dirty="0">
                <a:latin typeface="Simplified Arabic" pitchFamily="18" charset="-78"/>
                <a:cs typeface="Simplified Arabic" pitchFamily="18" charset="-78"/>
              </a:rPr>
              <a:t>learning by modeling</a:t>
            </a:r>
          </a:p>
          <a:p>
            <a:pPr algn="r" rtl="1" fontAlgn="base">
              <a:buNone/>
            </a:pPr>
            <a:r>
              <a:rPr lang="ar-SA" sz="2800" dirty="0">
                <a:latin typeface="Simplified Arabic" pitchFamily="18" charset="-78"/>
                <a:cs typeface="Simplified Arabic" pitchFamily="18" charset="-78"/>
              </a:rPr>
              <a:t>3) نظرية التعلم الاجتماعي </a:t>
            </a:r>
            <a:r>
              <a:rPr lang="en-US" sz="2800" dirty="0">
                <a:latin typeface="Simplified Arabic" pitchFamily="18" charset="-78"/>
                <a:cs typeface="Simplified Arabic" pitchFamily="18" charset="-78"/>
              </a:rPr>
              <a:t>social learning theory</a:t>
            </a:r>
          </a:p>
          <a:p>
            <a:pPr algn="r" rtl="1" fontAlgn="base">
              <a:buFont typeface="Wingdings" pitchFamily="2" charset="2"/>
              <a:buChar char="§"/>
            </a:pPr>
            <a:endParaRPr lang="en-US" sz="2800" dirty="0">
              <a:latin typeface="Simplified Arabic" pitchFamily="18" charset="-78"/>
              <a:cs typeface="Simplified Arabic" pitchFamily="18" charset="-78"/>
            </a:endParaRPr>
          </a:p>
          <a:p>
            <a:pPr algn="r" rtl="1" fontAlgn="base">
              <a:buFont typeface="Wingdings" pitchFamily="2" charset="2"/>
              <a:buChar char="§"/>
            </a:pPr>
            <a:r>
              <a:rPr lang="ar-SA" sz="2800" dirty="0">
                <a:latin typeface="Simplified Arabic" pitchFamily="18" charset="-78"/>
                <a:cs typeface="Simplified Arabic" pitchFamily="18" charset="-78"/>
              </a:rPr>
              <a:t>هي من النظريات الإنتقائية التوفيقية </a:t>
            </a:r>
            <a:r>
              <a:rPr lang="en-US" sz="2800" dirty="0">
                <a:latin typeface="Simplified Arabic" pitchFamily="18" charset="-78"/>
                <a:cs typeface="Simplified Arabic" pitchFamily="18" charset="-78"/>
              </a:rPr>
              <a:t>Eclectic theory</a:t>
            </a:r>
            <a:r>
              <a:rPr lang="ar-SA" sz="2800" dirty="0">
                <a:latin typeface="Simplified Arabic" pitchFamily="18" charset="-78"/>
                <a:cs typeface="Simplified Arabic" pitchFamily="18" charset="-78"/>
              </a:rPr>
              <a:t> لأنها حلقة وصل بين النظريات المعرفية والسلوكية. </a:t>
            </a:r>
            <a:endParaRPr lang="en-US" sz="2800" dirty="0"/>
          </a:p>
          <a:p>
            <a:pPr algn="r" rtl="1">
              <a:buFont typeface="Wingdings" pitchFamily="2" charset="2"/>
              <a:buChar char="§"/>
            </a:pPr>
            <a:endParaRPr lang="en-US" sz="2800" dirty="0"/>
          </a:p>
          <a:p>
            <a:pPr algn="r" rtl="1">
              <a:buNone/>
            </a:pPr>
            <a:endParaRPr lang="ar-SA"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305800" cy="914400"/>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rtl="1"/>
            <a:r>
              <a:rPr lang="ar-SA" sz="3000" b="1" dirty="0">
                <a:latin typeface="Simplified Arabic" pitchFamily="18" charset="-78"/>
                <a:cs typeface="Simplified Arabic" pitchFamily="18" charset="-78"/>
              </a:rPr>
              <a:t>5) الإشراط من الدرجة الأعلى </a:t>
            </a:r>
            <a:r>
              <a:rPr lang="en-US" sz="3000" b="1" dirty="0">
                <a:latin typeface="Simplified Arabic" pitchFamily="18" charset="-78"/>
                <a:cs typeface="Simplified Arabic" pitchFamily="18" charset="-78"/>
              </a:rPr>
              <a:t>  Higher Order Conditioning</a:t>
            </a:r>
          </a:p>
        </p:txBody>
      </p:sp>
      <p:sp>
        <p:nvSpPr>
          <p:cNvPr id="3" name="Content Placeholder 2"/>
          <p:cNvSpPr>
            <a:spLocks noGrp="1"/>
          </p:cNvSpPr>
          <p:nvPr>
            <p:ph idx="1"/>
          </p:nvPr>
        </p:nvSpPr>
        <p:spPr>
          <a:xfrm>
            <a:off x="228600" y="2133600"/>
            <a:ext cx="8229600" cy="4419600"/>
          </a:xfrm>
        </p:spPr>
        <p:style>
          <a:lnRef idx="1">
            <a:schemeClr val="accent1"/>
          </a:lnRef>
          <a:fillRef idx="2">
            <a:schemeClr val="accent1"/>
          </a:fillRef>
          <a:effectRef idx="1">
            <a:schemeClr val="accent1"/>
          </a:effectRef>
          <a:fontRef idx="minor">
            <a:schemeClr val="dk1"/>
          </a:fontRef>
        </p:style>
        <p:txBody>
          <a:bodyPr/>
          <a:lstStyle/>
          <a:p>
            <a:pPr algn="r" rtl="1">
              <a:buFont typeface="Wingdings" pitchFamily="2" charset="2"/>
              <a:buChar char="§"/>
            </a:pPr>
            <a:r>
              <a:rPr lang="ar-SA" dirty="0"/>
              <a:t>الطفل الذي يحدث لديه إقتران بين المركبة وصوتها المرتفع، تصبح المركبة مثير شرطي للخوف عند الطفل، وهذا إشراط من الدرجة الأولى. </a:t>
            </a:r>
          </a:p>
          <a:p>
            <a:pPr algn="r" rtl="1">
              <a:buFont typeface="Wingdings" pitchFamily="2" charset="2"/>
              <a:buChar char="§"/>
            </a:pPr>
            <a:endParaRPr lang="ar-SA" dirty="0"/>
          </a:p>
          <a:p>
            <a:pPr algn="r" rtl="1">
              <a:buFont typeface="Wingdings" pitchFamily="2" charset="2"/>
              <a:buChar char="§"/>
            </a:pPr>
            <a:r>
              <a:rPr lang="ar-SA" dirty="0"/>
              <a:t>ولكن إذا شعر الطفل بالخوف بمجرد سماع إسم المركبة، يصبح إسم المركبة مثير شرطي من الدرجة الثانية. </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79216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rtl="1"/>
            <a:r>
              <a:rPr lang="ar-SA" sz="3600" b="1" dirty="0">
                <a:latin typeface="Simplified Arabic" pitchFamily="18" charset="-78"/>
                <a:cs typeface="Simplified Arabic" pitchFamily="18" charset="-78"/>
              </a:rPr>
              <a:t>6) الإشراط المضاد </a:t>
            </a:r>
            <a:r>
              <a:rPr lang="en-US" sz="3600" b="1" dirty="0">
                <a:latin typeface="Simplified Arabic" pitchFamily="18" charset="-78"/>
                <a:cs typeface="Simplified Arabic" pitchFamily="18" charset="-78"/>
              </a:rPr>
              <a:t>Counter conditioning</a:t>
            </a:r>
          </a:p>
        </p:txBody>
      </p:sp>
      <p:sp>
        <p:nvSpPr>
          <p:cNvPr id="3" name="Content Placeholder 2"/>
          <p:cNvSpPr>
            <a:spLocks noGrp="1"/>
          </p:cNvSpPr>
          <p:nvPr>
            <p:ph idx="1"/>
          </p:nvPr>
        </p:nvSpPr>
        <p:spPr>
          <a:xfrm>
            <a:off x="228600" y="1447800"/>
            <a:ext cx="8153400" cy="5105400"/>
          </a:xfrm>
        </p:spPr>
        <p:style>
          <a:lnRef idx="1">
            <a:schemeClr val="accent1"/>
          </a:lnRef>
          <a:fillRef idx="2">
            <a:schemeClr val="accent1"/>
          </a:fillRef>
          <a:effectRef idx="1">
            <a:schemeClr val="accent1"/>
          </a:effectRef>
          <a:fontRef idx="minor">
            <a:schemeClr val="dk1"/>
          </a:fontRef>
        </p:style>
        <p:txBody>
          <a:bodyPr>
            <a:noAutofit/>
          </a:bodyPr>
          <a:lstStyle/>
          <a:p>
            <a:pPr algn="r" rtl="1">
              <a:buFont typeface="Wingdings" pitchFamily="2" charset="2"/>
              <a:buChar char="§"/>
            </a:pPr>
            <a:r>
              <a:rPr lang="ar-SA" sz="2800" dirty="0">
                <a:latin typeface="Simplified Arabic" pitchFamily="18" charset="-78"/>
                <a:cs typeface="Simplified Arabic" pitchFamily="18" charset="-78"/>
              </a:rPr>
              <a:t>هو إقتران المثير الشرطي مع مثير يستجر إستجابة مضادة للإستجابة الشرطية غير المرغوبة. </a:t>
            </a:r>
          </a:p>
          <a:p>
            <a:pPr algn="r" rtl="1">
              <a:buFont typeface="Wingdings" pitchFamily="2" charset="2"/>
              <a:buChar char="§"/>
            </a:pPr>
            <a:endParaRPr lang="ar-SA" sz="2800" dirty="0">
              <a:latin typeface="Simplified Arabic" pitchFamily="18" charset="-78"/>
              <a:cs typeface="Simplified Arabic" pitchFamily="18" charset="-78"/>
            </a:endParaRPr>
          </a:p>
          <a:p>
            <a:pPr algn="r" rtl="1">
              <a:buNone/>
            </a:pPr>
            <a:r>
              <a:rPr lang="ar-SA" sz="2800" b="1" dirty="0">
                <a:latin typeface="Simplified Arabic" pitchFamily="18" charset="-78"/>
                <a:cs typeface="Simplified Arabic" pitchFamily="18" charset="-78"/>
              </a:rPr>
              <a:t>مثال على ذلك: </a:t>
            </a:r>
            <a:endParaRPr lang="ar-SA" sz="2800" dirty="0">
              <a:latin typeface="Simplified Arabic" pitchFamily="18" charset="-78"/>
              <a:cs typeface="Simplified Arabic" pitchFamily="18" charset="-78"/>
            </a:endParaRPr>
          </a:p>
          <a:p>
            <a:pPr algn="r" rtl="1">
              <a:buFont typeface="Wingdings" pitchFamily="2" charset="2"/>
              <a:buChar char="§"/>
            </a:pPr>
            <a:r>
              <a:rPr lang="ar-SA" sz="2800" dirty="0">
                <a:latin typeface="Simplified Arabic" pitchFamily="18" charset="-78"/>
                <a:cs typeface="Simplified Arabic" pitchFamily="18" charset="-78"/>
              </a:rPr>
              <a:t>طفل يخاف من مثير محايد وهو القطن، بعدها حدث تعميم لدى الطفل فأخذ يخاف من مثيرات أخرى مشابهة للقطن. صناعة الدمى والألعاب من القطن جعل الطفل يقترب من </a:t>
            </a:r>
            <a:r>
              <a:rPr lang="ar-SA" sz="2800">
                <a:latin typeface="Simplified Arabic" pitchFamily="18" charset="-78"/>
                <a:cs typeface="Simplified Arabic" pitchFamily="18" charset="-78"/>
              </a:rPr>
              <a:t>هذه الدمى </a:t>
            </a:r>
            <a:r>
              <a:rPr lang="ar-SA" sz="2800" dirty="0">
                <a:latin typeface="Simplified Arabic" pitchFamily="18" charset="-78"/>
                <a:cs typeface="Simplified Arabic" pitchFamily="18" charset="-78"/>
              </a:rPr>
              <a:t>شيئاً فشيئاً. </a:t>
            </a:r>
          </a:p>
          <a:p>
            <a:pPr algn="r" rtl="1">
              <a:buNone/>
            </a:pPr>
            <a:endParaRPr lang="ar-SA" sz="2800" dirty="0">
              <a:latin typeface="Simplified Arabic" pitchFamily="18" charset="-78"/>
              <a:cs typeface="Simplified Arabic" pitchFamily="18" charset="-78"/>
            </a:endParaRPr>
          </a:p>
          <a:p>
            <a:pPr algn="ctr" rtl="1">
              <a:buNone/>
            </a:pPr>
            <a:r>
              <a:rPr lang="ar-SA" sz="2800" b="1" dirty="0">
                <a:latin typeface="Simplified Arabic" pitchFamily="18" charset="-78"/>
                <a:cs typeface="Simplified Arabic" pitchFamily="18" charset="-78"/>
              </a:rPr>
              <a:t>جعل المثير الشرطي (القطن) يقترن مع مثير آخر (الألعاب) التي تستجر إستجابة المرح والمتعة المناقضة لإستجابة الخوف (الإستجابة الشرطية). </a:t>
            </a:r>
            <a:endParaRPr lang="en-US" sz="2800" b="1" dirty="0">
              <a:latin typeface="Simplified Arabic" pitchFamily="18" charset="-78"/>
              <a:cs typeface="Simplified Arabic" pitchFamily="18" charset="-7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71596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ar-SA" sz="3600" b="1" dirty="0">
                <a:latin typeface="Simplified Arabic" pitchFamily="18" charset="-78"/>
                <a:cs typeface="Simplified Arabic" pitchFamily="18" charset="-78"/>
              </a:rPr>
              <a:t>شروط حدوث التعلم</a:t>
            </a:r>
            <a:endParaRPr lang="en-US" sz="3600" b="1" dirty="0">
              <a:latin typeface="Simplified Arabic" pitchFamily="18" charset="-78"/>
              <a:cs typeface="Simplified Arabic" pitchFamily="18" charset="-78"/>
            </a:endParaRPr>
          </a:p>
        </p:txBody>
      </p:sp>
      <p:sp>
        <p:nvSpPr>
          <p:cNvPr id="3" name="Content Placeholder 2"/>
          <p:cNvSpPr>
            <a:spLocks noGrp="1"/>
          </p:cNvSpPr>
          <p:nvPr>
            <p:ph idx="1"/>
          </p:nvPr>
        </p:nvSpPr>
        <p:spPr>
          <a:xfrm>
            <a:off x="228600" y="1371600"/>
            <a:ext cx="8077200" cy="5257800"/>
          </a:xfrm>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pPr marL="514350" indent="-514350" algn="r" rtl="1">
              <a:buFont typeface="+mj-lt"/>
              <a:buAutoNum type="arabicParenR"/>
            </a:pPr>
            <a:r>
              <a:rPr lang="ar-SA" sz="3300" b="1" dirty="0">
                <a:latin typeface="Simplified Arabic" pitchFamily="18" charset="-78"/>
                <a:cs typeface="Simplified Arabic" pitchFamily="18" charset="-78"/>
              </a:rPr>
              <a:t>قصر الزمن: </a:t>
            </a:r>
            <a:r>
              <a:rPr lang="ar-SA" sz="3300" dirty="0">
                <a:latin typeface="Simplified Arabic" pitchFamily="18" charset="-78"/>
                <a:cs typeface="Simplified Arabic" pitchFamily="18" charset="-78"/>
              </a:rPr>
              <a:t>ضرورة أن يعقب المثير الشرطي تقديم مثير غير شرطي بفاصل زمني قصير. </a:t>
            </a:r>
          </a:p>
          <a:p>
            <a:pPr marL="514350" indent="-514350" algn="r" rtl="1">
              <a:buFont typeface="+mj-lt"/>
              <a:buAutoNum type="arabicParenR"/>
            </a:pPr>
            <a:r>
              <a:rPr lang="ar-SA" sz="3300" b="1" dirty="0">
                <a:latin typeface="Simplified Arabic" pitchFamily="18" charset="-78"/>
                <a:cs typeface="Simplified Arabic" pitchFamily="18" charset="-78"/>
              </a:rPr>
              <a:t>تكرار الإقتران: </a:t>
            </a:r>
            <a:r>
              <a:rPr lang="ar-SA" sz="3300" dirty="0">
                <a:latin typeface="Simplified Arabic" pitchFamily="18" charset="-78"/>
                <a:cs typeface="Simplified Arabic" pitchFamily="18" charset="-78"/>
              </a:rPr>
              <a:t>لا بد أن يتكرر الإقتران وبالترتيب نفسه مراراً بين المثير الشرطي والمثير الغير شرطي. </a:t>
            </a:r>
          </a:p>
          <a:p>
            <a:pPr marL="514350" indent="-514350" algn="r" rtl="1">
              <a:buFont typeface="+mj-lt"/>
              <a:buAutoNum type="arabicParenR"/>
            </a:pPr>
            <a:r>
              <a:rPr lang="ar-SA" sz="3300" b="1" dirty="0">
                <a:latin typeface="Simplified Arabic" pitchFamily="18" charset="-78"/>
                <a:cs typeface="Simplified Arabic" pitchFamily="18" charset="-78"/>
              </a:rPr>
              <a:t>فطرية الإستجابة: </a:t>
            </a:r>
            <a:r>
              <a:rPr lang="ar-SA" sz="3300" dirty="0">
                <a:latin typeface="Simplified Arabic" pitchFamily="18" charset="-78"/>
                <a:cs typeface="Simplified Arabic" pitchFamily="18" charset="-78"/>
              </a:rPr>
              <a:t>لا بد أن تكون العلاقة بين المثير الغير شرطي والإستجابة الغير شرطية علاقة فطرية أو إنعكاسية (الطعام هو مثير غير شرطي/ سيلان اللعاب إستجابة غير شرطية). </a:t>
            </a:r>
          </a:p>
          <a:p>
            <a:pPr marL="514350" indent="-514350" algn="r" rtl="1">
              <a:buFont typeface="+mj-lt"/>
              <a:buAutoNum type="arabicParenR"/>
            </a:pPr>
            <a:r>
              <a:rPr lang="ar-SA" sz="3300" b="1" dirty="0">
                <a:latin typeface="Simplified Arabic" pitchFamily="18" charset="-78"/>
                <a:cs typeface="Simplified Arabic" pitchFamily="18" charset="-78"/>
              </a:rPr>
              <a:t>ضبط المثيرات المشتتة: </a:t>
            </a:r>
            <a:r>
              <a:rPr lang="ar-SA" sz="3300" dirty="0">
                <a:latin typeface="Simplified Arabic" pitchFamily="18" charset="-78"/>
                <a:cs typeface="Simplified Arabic" pitchFamily="18" charset="-78"/>
              </a:rPr>
              <a:t>مهم </a:t>
            </a:r>
            <a:r>
              <a:rPr lang="ar-SA" sz="3300">
                <a:latin typeface="Simplified Arabic" pitchFamily="18" charset="-78"/>
                <a:cs typeface="Simplified Arabic" pitchFamily="18" charset="-78"/>
              </a:rPr>
              <a:t>ضبط العوامل </a:t>
            </a:r>
            <a:r>
              <a:rPr lang="ar-SA" sz="3300" dirty="0">
                <a:latin typeface="Simplified Arabic" pitchFamily="18" charset="-78"/>
                <a:cs typeface="Simplified Arabic" pitchFamily="18" charset="-78"/>
              </a:rPr>
              <a:t>المشتتة للإنتباه في موقف التعلم، إذ أن زيادة عدد العوامل المشتتة يتطلب تكرار الإقتران عدد كبير من المرات لضمان حدوث التعلم. </a:t>
            </a:r>
          </a:p>
          <a:p>
            <a:pPr marL="514350" indent="-514350" algn="r" rtl="1">
              <a:buFont typeface="+mj-lt"/>
              <a:buAutoNum type="arabicParenR"/>
            </a:pPr>
            <a:r>
              <a:rPr lang="ar-SA" sz="3300" b="1" dirty="0">
                <a:latin typeface="Simplified Arabic" pitchFamily="18" charset="-78"/>
                <a:cs typeface="Simplified Arabic" pitchFamily="18" charset="-78"/>
              </a:rPr>
              <a:t>التعزيز: </a:t>
            </a:r>
            <a:r>
              <a:rPr lang="ar-SA" sz="3300" dirty="0">
                <a:latin typeface="Simplified Arabic" pitchFamily="18" charset="-78"/>
                <a:cs typeface="Simplified Arabic" pitchFamily="18" charset="-78"/>
              </a:rPr>
              <a:t>الذي يمثل المثير الغير شرطي، المهم تقديمه بعد المثير الشرطي (المحايد) فوراً </a:t>
            </a:r>
            <a:r>
              <a:rPr lang="ar-SA" dirty="0"/>
              <a:t>خلال عملية الإشراط. فحتى يصبح المثير الشرطي قادراً على إستدعاء الإستجابة الشرطية لا بد من تقديم المثير الغير شرطي. </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79216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ar-SA" sz="3600" b="1" dirty="0">
                <a:latin typeface="Simplified Arabic" pitchFamily="18" charset="-78"/>
                <a:cs typeface="Simplified Arabic" pitchFamily="18" charset="-78"/>
              </a:rPr>
              <a:t>التطبيقات التربوية لنظرية الإشراط الكلاسيكي</a:t>
            </a:r>
            <a:endParaRPr lang="en-US" sz="3600" b="1" dirty="0">
              <a:latin typeface="Simplified Arabic" pitchFamily="18" charset="-78"/>
              <a:cs typeface="Simplified Arabic" pitchFamily="18" charset="-78"/>
            </a:endParaRPr>
          </a:p>
        </p:txBody>
      </p:sp>
      <p:sp>
        <p:nvSpPr>
          <p:cNvPr id="3" name="Content Placeholder 2"/>
          <p:cNvSpPr>
            <a:spLocks noGrp="1"/>
          </p:cNvSpPr>
          <p:nvPr>
            <p:ph idx="1"/>
          </p:nvPr>
        </p:nvSpPr>
        <p:spPr>
          <a:xfrm>
            <a:off x="304800" y="1295400"/>
            <a:ext cx="8077200" cy="5334000"/>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algn="r" rtl="1">
              <a:buFont typeface="Wingdings" pitchFamily="2" charset="2"/>
              <a:buChar char="§"/>
            </a:pPr>
            <a:r>
              <a:rPr lang="ar-SA" sz="2500" dirty="0">
                <a:latin typeface="Simplified Arabic" pitchFamily="18" charset="-78"/>
                <a:cs typeface="Simplified Arabic" pitchFamily="18" charset="-78"/>
              </a:rPr>
              <a:t>تستخدم في علاج الهستيريا والعصاب والفصام وحالات التبول اللاإرادي.</a:t>
            </a:r>
          </a:p>
          <a:p>
            <a:pPr algn="r" rtl="1">
              <a:buFont typeface="Wingdings" pitchFamily="2" charset="2"/>
              <a:buChar char="§"/>
            </a:pPr>
            <a:r>
              <a:rPr lang="ar-SA" sz="2500" dirty="0">
                <a:latin typeface="Simplified Arabic" pitchFamily="18" charset="-78"/>
                <a:cs typeface="Simplified Arabic" pitchFamily="18" charset="-78"/>
              </a:rPr>
              <a:t>يمكن الاعتماد على مبادئ نظرية الإشراط الكلاسيكي في تفسير الكيفية التي يتعلم بها الفرد ردود الفعل الإيجابية كالفرح </a:t>
            </a:r>
            <a:br>
              <a:rPr lang="ar-SA" sz="2500" dirty="0">
                <a:latin typeface="Simplified Arabic" pitchFamily="18" charset="-78"/>
                <a:cs typeface="Simplified Arabic" pitchFamily="18" charset="-78"/>
              </a:rPr>
            </a:br>
            <a:r>
              <a:rPr lang="ar-SA" sz="2500" dirty="0">
                <a:latin typeface="Simplified Arabic" pitchFamily="18" charset="-78"/>
                <a:cs typeface="Simplified Arabic" pitchFamily="18" charset="-78"/>
              </a:rPr>
              <a:t>والسرور، والسلبية كالقلق والخوف والغضب. فهذه الاستجابات يمكن تعلمها وفقاً لمبادئ الإشراط الكلاسيكي. </a:t>
            </a:r>
          </a:p>
          <a:p>
            <a:pPr algn="r" rtl="1">
              <a:buFont typeface="Wingdings" pitchFamily="2" charset="2"/>
              <a:buChar char="§"/>
            </a:pPr>
            <a:r>
              <a:rPr lang="ar-SA" sz="2500" dirty="0">
                <a:latin typeface="Simplified Arabic" pitchFamily="18" charset="-78"/>
                <a:cs typeface="Simplified Arabic" pitchFamily="18" charset="-78"/>
              </a:rPr>
              <a:t> يمكن الاستفده من قانون الانطفاء فى ابطال العادات السيئه التى تظهر عند التلاميذ اثناء القراءه او الكتابه او الحساب. </a:t>
            </a:r>
          </a:p>
          <a:p>
            <a:pPr algn="r" rtl="1">
              <a:buFont typeface="Wingdings" pitchFamily="2" charset="2"/>
              <a:buChar char="§"/>
            </a:pPr>
            <a:r>
              <a:rPr lang="ar-SA" sz="2500" dirty="0">
                <a:latin typeface="Simplified Arabic" pitchFamily="18" charset="-78"/>
                <a:cs typeface="Simplified Arabic" pitchFamily="18" charset="-78"/>
              </a:rPr>
              <a:t>الخوف من الحديث أمام الزملاء. </a:t>
            </a:r>
          </a:p>
          <a:p>
            <a:pPr algn="r" rtl="1">
              <a:buFont typeface="Wingdings" pitchFamily="2" charset="2"/>
              <a:buChar char="§"/>
            </a:pPr>
            <a:r>
              <a:rPr lang="ar-SA" sz="2500" dirty="0">
                <a:latin typeface="Simplified Arabic" pitchFamily="18" charset="-78"/>
                <a:cs typeface="Simplified Arabic" pitchFamily="18" charset="-78"/>
              </a:rPr>
              <a:t>الخوف من الإمتحانات: يمكن خفض القلق لدى الطلبة الذين يعانون من هذه المشكلة من خلال إعطاء يومي أو أسبوعي من دون علامات. </a:t>
            </a:r>
          </a:p>
          <a:p>
            <a:pPr algn="r" rtl="1">
              <a:buFont typeface="Wingdings" pitchFamily="2" charset="2"/>
              <a:buChar char="§"/>
            </a:pPr>
            <a:r>
              <a:rPr lang="ar-SA" sz="2500" dirty="0">
                <a:latin typeface="Simplified Arabic" pitchFamily="18" charset="-78"/>
                <a:cs typeface="Simplified Arabic" pitchFamily="18" charset="-78"/>
              </a:rPr>
              <a:t>الطلبة الذين لديهم قلق من إختبار الثانوية العامة نؤكد لهم حسب قانون التعميم بأنه إمتحان يشبه جميع الإختبارات التحصيلية التي سبق وخضعوا لها في المدرسة. </a:t>
            </a:r>
          </a:p>
          <a:p>
            <a:pPr algn="r" rtl="1">
              <a:buNone/>
            </a:pPr>
            <a:endParaRPr lang="en-US" dirty="0">
              <a:latin typeface="Simplified Arabic" pitchFamily="18" charset="-78"/>
              <a:cs typeface="Simplified Arabic" pitchFamily="18" charset="-7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229600" cy="6248400"/>
          </a:xfrm>
        </p:spPr>
        <p:style>
          <a:lnRef idx="1">
            <a:schemeClr val="accent1"/>
          </a:lnRef>
          <a:fillRef idx="2">
            <a:schemeClr val="accent1"/>
          </a:fillRef>
          <a:effectRef idx="1">
            <a:schemeClr val="accent1"/>
          </a:effectRef>
          <a:fontRef idx="minor">
            <a:schemeClr val="dk1"/>
          </a:fontRef>
        </p:style>
        <p:txBody>
          <a:bodyPr>
            <a:normAutofit/>
          </a:bodyPr>
          <a:lstStyle/>
          <a:p>
            <a:pPr algn="r" rtl="1">
              <a:buFont typeface="Wingdings" pitchFamily="2" charset="2"/>
              <a:buChar char="§"/>
            </a:pPr>
            <a:r>
              <a:rPr lang="ar-SA" sz="2800" dirty="0">
                <a:latin typeface="Simplified Arabic" pitchFamily="18" charset="-78"/>
                <a:cs typeface="Simplified Arabic" pitchFamily="18" charset="-78"/>
              </a:rPr>
              <a:t>مساعدة الأطفال من خلال قانون التمييز على تجنب الغرباء الذين يعرضون الهدايا عليهم لقاء الذهاب معهم، ولكن في الوقت نفسه يمكن تعليمهم أن الوضع يكون آمناً لقبول الهدايا من الكبار بحضور الوالدين. </a:t>
            </a:r>
          </a:p>
          <a:p>
            <a:pPr algn="r" rtl="1">
              <a:buFont typeface="Wingdings" pitchFamily="2" charset="2"/>
              <a:buChar char="§"/>
            </a:pPr>
            <a:r>
              <a:rPr lang="ar-SA" sz="2800" dirty="0">
                <a:latin typeface="Simplified Arabic" pitchFamily="18" charset="-78"/>
                <a:cs typeface="Simplified Arabic" pitchFamily="18" charset="-78"/>
              </a:rPr>
              <a:t>التكرار في فهم وإستيعاب الدرس وخصوصأ إذا كان معقد وصعب. </a:t>
            </a:r>
          </a:p>
          <a:p>
            <a:pPr algn="r" rtl="1">
              <a:buFont typeface="Wingdings" pitchFamily="2" charset="2"/>
              <a:buChar char="§"/>
            </a:pPr>
            <a:r>
              <a:rPr lang="ar-SA" sz="2800" dirty="0">
                <a:latin typeface="Simplified Arabic" pitchFamily="18" charset="-78"/>
                <a:cs typeface="Simplified Arabic" pitchFamily="18" charset="-78"/>
              </a:rPr>
              <a:t>حذف المثيرات المشتتة لإنتباه الطلبة في الموقف التعليمي. </a:t>
            </a:r>
          </a:p>
          <a:p>
            <a:pPr algn="r" rtl="1">
              <a:buFont typeface="Wingdings" pitchFamily="2" charset="2"/>
              <a:buChar char="§"/>
            </a:pPr>
            <a:r>
              <a:rPr lang="ar-SA" sz="2800" dirty="0">
                <a:latin typeface="Simplified Arabic" pitchFamily="18" charset="-78"/>
                <a:cs typeface="Simplified Arabic" pitchFamily="18" charset="-78"/>
              </a:rPr>
              <a:t>التعزيز يلعب دور كبير في تعلم الإستجابات الشرطية، لذا على المعلم تعزيز الإجابات أو السلوكات الصحيحة وعدم تجاهلها مهما كانت بسيطة. </a:t>
            </a:r>
          </a:p>
          <a:p>
            <a:pPr algn="r" rtl="1">
              <a:buFont typeface="Wingdings" pitchFamily="2" charset="2"/>
              <a:buChar char="§"/>
            </a:pPr>
            <a:r>
              <a:rPr lang="ar-SA" sz="2800" dirty="0">
                <a:latin typeface="Simplified Arabic" pitchFamily="18" charset="-78"/>
                <a:cs typeface="Simplified Arabic" pitchFamily="18" charset="-78"/>
              </a:rPr>
              <a:t>المعلم يمثل مثيراً شرطياً في بعض الأحيان دون دراية منه، فقد يكره طالب ما مادة دراسية معينة ليس لصعوبتها بل كإستجابة شرطية لكره مدرس المادة. </a:t>
            </a:r>
            <a:endParaRPr lang="en-US" sz="2800" dirty="0">
              <a:latin typeface="Simplified Arabic" pitchFamily="18" charset="-78"/>
              <a:cs typeface="Simplified Arabic" pitchFamily="18" charset="-78"/>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715962"/>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ar-SA" b="1" dirty="0">
                <a:latin typeface="Simplified Arabic" pitchFamily="18" charset="-78"/>
                <a:cs typeface="Simplified Arabic" pitchFamily="18" charset="-78"/>
              </a:rPr>
              <a:t>مثال (1) </a:t>
            </a:r>
            <a:endParaRPr lang="en-US" b="1" dirty="0">
              <a:latin typeface="Simplified Arabic" pitchFamily="18" charset="-78"/>
              <a:cs typeface="Simplified Arabic" pitchFamily="18" charset="-78"/>
            </a:endParaRPr>
          </a:p>
        </p:txBody>
      </p:sp>
      <p:sp>
        <p:nvSpPr>
          <p:cNvPr id="3" name="Content Placeholder 2"/>
          <p:cNvSpPr>
            <a:spLocks noGrp="1"/>
          </p:cNvSpPr>
          <p:nvPr>
            <p:ph idx="1"/>
          </p:nvPr>
        </p:nvSpPr>
        <p:spPr>
          <a:xfrm>
            <a:off x="457200" y="1600200"/>
            <a:ext cx="8001000" cy="4525963"/>
          </a:xfrm>
        </p:spPr>
        <p:style>
          <a:lnRef idx="1">
            <a:schemeClr val="accent1"/>
          </a:lnRef>
          <a:fillRef idx="2">
            <a:schemeClr val="accent1"/>
          </a:fillRef>
          <a:effectRef idx="1">
            <a:schemeClr val="accent1"/>
          </a:effectRef>
          <a:fontRef idx="minor">
            <a:schemeClr val="dk1"/>
          </a:fontRef>
        </p:style>
        <p:txBody>
          <a:bodyPr/>
          <a:lstStyle/>
          <a:p>
            <a:pPr algn="r" rtl="1">
              <a:buFont typeface="Wingdings" pitchFamily="2" charset="2"/>
              <a:buChar char="§"/>
            </a:pPr>
            <a:r>
              <a:rPr lang="ar-SA" dirty="0">
                <a:latin typeface="Simplified Arabic" pitchFamily="18" charset="-78"/>
                <a:cs typeface="Simplified Arabic" pitchFamily="18" charset="-78"/>
              </a:rPr>
              <a:t>إذا أحب الطفل معلمه أو معلمته أحب المدرسة وأحب النشاطات المدرسية فحبه للمدرسة والنشاطات المدرسية هي</a:t>
            </a:r>
            <a:br>
              <a:rPr lang="ar-SA" dirty="0">
                <a:latin typeface="Simplified Arabic" pitchFamily="18" charset="-78"/>
                <a:cs typeface="Simplified Arabic" pitchFamily="18" charset="-78"/>
              </a:rPr>
            </a:br>
            <a:r>
              <a:rPr lang="ar-SA" dirty="0">
                <a:latin typeface="Simplified Arabic" pitchFamily="18" charset="-78"/>
                <a:cs typeface="Simplified Arabic" pitchFamily="18" charset="-78"/>
              </a:rPr>
              <a:t>استجابات شرطية تعلمها الطفل نتيجة لاقترانها بمثير طبيعي وهو المعلم أو المعلمة.</a:t>
            </a:r>
            <a:endParaRPr lang="en-US" dirty="0">
              <a:latin typeface="Simplified Arabic" pitchFamily="18" charset="-78"/>
              <a:cs typeface="Simplified Arabic" pitchFamily="18" charset="-78"/>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715962"/>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ar-SA" b="1" dirty="0">
                <a:latin typeface="Simplified Arabic" pitchFamily="18" charset="-78"/>
                <a:cs typeface="Simplified Arabic" pitchFamily="18" charset="-78"/>
              </a:rPr>
              <a:t>مثال (2)</a:t>
            </a:r>
            <a:endParaRPr lang="en-US" b="1" dirty="0">
              <a:latin typeface="Simplified Arabic" pitchFamily="18" charset="-78"/>
              <a:cs typeface="Simplified Arabic" pitchFamily="18" charset="-78"/>
            </a:endParaRPr>
          </a:p>
        </p:txBody>
      </p:sp>
      <p:sp>
        <p:nvSpPr>
          <p:cNvPr id="3" name="Content Placeholder 2"/>
          <p:cNvSpPr>
            <a:spLocks noGrp="1"/>
          </p:cNvSpPr>
          <p:nvPr>
            <p:ph idx="1"/>
          </p:nvPr>
        </p:nvSpPr>
        <p:spPr>
          <a:xfrm>
            <a:off x="228600" y="1447800"/>
            <a:ext cx="8229600" cy="5181600"/>
          </a:xfrm>
        </p:spPr>
        <p:style>
          <a:lnRef idx="1">
            <a:schemeClr val="accent1"/>
          </a:lnRef>
          <a:fillRef idx="2">
            <a:schemeClr val="accent1"/>
          </a:fillRef>
          <a:effectRef idx="1">
            <a:schemeClr val="accent1"/>
          </a:effectRef>
          <a:fontRef idx="minor">
            <a:schemeClr val="dk1"/>
          </a:fontRef>
        </p:style>
        <p:txBody>
          <a:bodyPr>
            <a:noAutofit/>
          </a:bodyPr>
          <a:lstStyle/>
          <a:p>
            <a:pPr algn="r" rtl="1">
              <a:buNone/>
            </a:pPr>
            <a:r>
              <a:rPr lang="ar-SA" sz="3100" dirty="0">
                <a:latin typeface="Simplified Arabic" pitchFamily="18" charset="-78"/>
                <a:cs typeface="Simplified Arabic" pitchFamily="18" charset="-78"/>
              </a:rPr>
              <a:t>طفل يخاف من الذهاب إلى المدرسة للمرة الأولى، فاستجابة الخوف من المدرسة تعلمها خطأ، فكيف نجد استجابة بديلة عن الخوف من المدرسة وتكون الاستجابة البديلة مرغوبة وعكسية؟؟؟؟</a:t>
            </a:r>
          </a:p>
          <a:p>
            <a:pPr algn="r" rtl="1">
              <a:buNone/>
            </a:pPr>
            <a:r>
              <a:rPr lang="ar-SA" sz="3100" dirty="0">
                <a:latin typeface="Simplified Arabic" pitchFamily="18" charset="-78"/>
                <a:cs typeface="Simplified Arabic" pitchFamily="18" charset="-78"/>
              </a:rPr>
              <a:t> وهي أن المدرسة مكان محبب: نعمل على إيجاد عملية اشتراط مضاد بين الذهاب للمدرسة "مثير ط " بوجود مثير محبب " الحصول على هدية م ش " ويدخل فيها عملية تعزيز</a:t>
            </a:r>
            <a:br>
              <a:rPr lang="ar-SA" sz="3100" dirty="0">
                <a:latin typeface="Simplified Arabic" pitchFamily="18" charset="-78"/>
                <a:cs typeface="Simplified Arabic" pitchFamily="18" charset="-78"/>
              </a:rPr>
            </a:br>
            <a:r>
              <a:rPr lang="ar-SA" sz="3100" dirty="0">
                <a:latin typeface="Simplified Arabic" pitchFamily="18" charset="-78"/>
                <a:cs typeface="Simplified Arabic" pitchFamily="18" charset="-78"/>
              </a:rPr>
              <a:t>عن طريقة اقتران بين "المدرسة م ط" و "نشاط محبب تدريجيا م ش " وتكون الاستجابة الطبيعية هي الخوف من المدرسة س ط " ونستبدل باستجابة شرطية وهي السرور بالذهاب</a:t>
            </a:r>
            <a:br>
              <a:rPr lang="ar-SA" sz="3100" dirty="0">
                <a:latin typeface="Simplified Arabic" pitchFamily="18" charset="-78"/>
                <a:cs typeface="Simplified Arabic" pitchFamily="18" charset="-78"/>
              </a:rPr>
            </a:br>
            <a:r>
              <a:rPr lang="ar-SA" sz="3100" dirty="0">
                <a:latin typeface="Simplified Arabic" pitchFamily="18" charset="-78"/>
                <a:cs typeface="Simplified Arabic" pitchFamily="18" charset="-78"/>
              </a:rPr>
              <a:t>للمدرسة . </a:t>
            </a:r>
            <a:endParaRPr lang="en-US" sz="3100" dirty="0">
              <a:latin typeface="Simplified Arabic" pitchFamily="18" charset="-78"/>
              <a:cs typeface="Simplified Arabic" pitchFamily="18" charset="-78"/>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8763000" cy="3124199"/>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rtl="1">
              <a:buNone/>
            </a:pPr>
            <a:endParaRPr lang="ar-SA" sz="4400" b="1" dirty="0"/>
          </a:p>
          <a:p>
            <a:pPr algn="ctr" rtl="1">
              <a:buNone/>
            </a:pPr>
            <a:r>
              <a:rPr lang="ar-SA" sz="4400" b="1" dirty="0"/>
              <a:t>نظرية الاشراط الإجرائي </a:t>
            </a:r>
            <a:endParaRPr lang="en-US" sz="4400" b="1" dirty="0"/>
          </a:p>
          <a:p>
            <a:pPr algn="ctr" rtl="1">
              <a:buNone/>
            </a:pPr>
            <a:br>
              <a:rPr lang="ar-SA" sz="4400" b="1" dirty="0"/>
            </a:br>
            <a:r>
              <a:rPr lang="en-US" sz="4400" b="1" dirty="0"/>
              <a:t>(Skinner) Operant Conditioning</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715962"/>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ar-SA" sz="3600" b="1" dirty="0">
                <a:latin typeface="Simplified Arabic" pitchFamily="18" charset="-78"/>
                <a:cs typeface="Simplified Arabic" pitchFamily="18" charset="-78"/>
              </a:rPr>
              <a:t>الإشراط الإجرائي</a:t>
            </a:r>
            <a:endParaRPr lang="en-US" sz="3600" b="1" dirty="0">
              <a:latin typeface="Simplified Arabic" pitchFamily="18" charset="-78"/>
              <a:cs typeface="Simplified Arabic" pitchFamily="18" charset="-78"/>
            </a:endParaRPr>
          </a:p>
        </p:txBody>
      </p:sp>
      <p:sp>
        <p:nvSpPr>
          <p:cNvPr id="3" name="Content Placeholder 2"/>
          <p:cNvSpPr>
            <a:spLocks noGrp="1"/>
          </p:cNvSpPr>
          <p:nvPr>
            <p:ph idx="1"/>
          </p:nvPr>
        </p:nvSpPr>
        <p:spPr>
          <a:xfrm>
            <a:off x="228600" y="1371600"/>
            <a:ext cx="8153400" cy="5257800"/>
          </a:xfrm>
        </p:spPr>
        <p:style>
          <a:lnRef idx="1">
            <a:schemeClr val="accent3"/>
          </a:lnRef>
          <a:fillRef idx="2">
            <a:schemeClr val="accent3"/>
          </a:fillRef>
          <a:effectRef idx="1">
            <a:schemeClr val="accent3"/>
          </a:effectRef>
          <a:fontRef idx="minor">
            <a:schemeClr val="dk1"/>
          </a:fontRef>
        </p:style>
        <p:txBody>
          <a:bodyPr>
            <a:normAutofit/>
          </a:bodyPr>
          <a:lstStyle/>
          <a:p>
            <a:pPr algn="r" rtl="1">
              <a:buFont typeface="Wingdings" pitchFamily="2" charset="2"/>
              <a:buChar char="§"/>
            </a:pPr>
            <a:r>
              <a:rPr lang="ar-SA" dirty="0">
                <a:latin typeface="Simplified Arabic" pitchFamily="18" charset="-78"/>
                <a:cs typeface="Simplified Arabic" pitchFamily="18" charset="-78"/>
              </a:rPr>
              <a:t>هو السلوكيات الإرادية التي نقوم بها للتحكم في البيئة أو لإحداث أثر فيها مثل المشي، الكتابة، ترتيب المنزل، غسل اليدين، السرقة .........إلخ. </a:t>
            </a:r>
          </a:p>
          <a:p>
            <a:pPr algn="r" rtl="1">
              <a:buNone/>
            </a:pPr>
            <a:endParaRPr lang="ar-SA" dirty="0">
              <a:latin typeface="Simplified Arabic" pitchFamily="18" charset="-78"/>
              <a:cs typeface="Simplified Arabic" pitchFamily="18" charset="-78"/>
            </a:endParaRPr>
          </a:p>
          <a:p>
            <a:pPr algn="r" rtl="1">
              <a:buFont typeface="Wingdings" pitchFamily="2" charset="2"/>
              <a:buChar char="§"/>
            </a:pPr>
            <a:r>
              <a:rPr lang="ar-SA" dirty="0">
                <a:latin typeface="Simplified Arabic" pitchFamily="18" charset="-78"/>
                <a:cs typeface="Simplified Arabic" pitchFamily="18" charset="-78"/>
              </a:rPr>
              <a:t>هذه السلوكيات حسب سكنر نتعلم القيام بها من خلال نتائج هذه السلوكيات (السلوك محكوم بنتائجه) أي أن الكائن يربط بين السلوك ونتائجه. فإذا قام بسلوك وكوفيء أو عزز عليه يكرره، أما إذا قام بالسلوك وعوقب عليه لا يكرره. </a:t>
            </a:r>
          </a:p>
          <a:p>
            <a:pPr algn="r" rtl="1">
              <a:buNone/>
            </a:pPr>
            <a:endParaRPr lang="ar-SA" dirty="0">
              <a:latin typeface="Simplified Arabic" pitchFamily="18" charset="-78"/>
              <a:cs typeface="Simplified Arabic" pitchFamily="18" charset="-78"/>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792162"/>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ar-SA" sz="3600" b="1" dirty="0">
                <a:latin typeface="Simplified Arabic" pitchFamily="18" charset="-78"/>
                <a:cs typeface="Simplified Arabic" pitchFamily="18" charset="-78"/>
              </a:rPr>
              <a:t>تجارب سكنر وتشكيل السلوك</a:t>
            </a:r>
            <a:endParaRPr lang="en-US" sz="3600" b="1" dirty="0">
              <a:latin typeface="Simplified Arabic" pitchFamily="18" charset="-78"/>
              <a:cs typeface="Simplified Arabic" pitchFamily="18" charset="-78"/>
            </a:endParaRPr>
          </a:p>
        </p:txBody>
      </p:sp>
      <p:sp>
        <p:nvSpPr>
          <p:cNvPr id="3" name="Content Placeholder 2"/>
          <p:cNvSpPr>
            <a:spLocks noGrp="1"/>
          </p:cNvSpPr>
          <p:nvPr>
            <p:ph idx="1"/>
          </p:nvPr>
        </p:nvSpPr>
        <p:spPr>
          <a:xfrm>
            <a:off x="228600" y="1600200"/>
            <a:ext cx="8153400" cy="5029200"/>
          </a:xfrm>
        </p:spPr>
        <p:style>
          <a:lnRef idx="1">
            <a:schemeClr val="accent3"/>
          </a:lnRef>
          <a:fillRef idx="2">
            <a:schemeClr val="accent3"/>
          </a:fillRef>
          <a:effectRef idx="1">
            <a:schemeClr val="accent3"/>
          </a:effectRef>
          <a:fontRef idx="minor">
            <a:schemeClr val="dk1"/>
          </a:fontRef>
        </p:style>
        <p:txBody>
          <a:bodyPr/>
          <a:lstStyle/>
          <a:p>
            <a:pPr algn="r" rtl="1">
              <a:buFont typeface="Wingdings" pitchFamily="2" charset="2"/>
              <a:buChar char="§"/>
            </a:pPr>
            <a:r>
              <a:rPr lang="ar-SA" dirty="0">
                <a:latin typeface="Simplified Arabic" pitchFamily="18" charset="-78"/>
                <a:cs typeface="Simplified Arabic" pitchFamily="18" charset="-78"/>
              </a:rPr>
              <a:t>إستخدم سكنر مفهوم التشكيل </a:t>
            </a:r>
            <a:r>
              <a:rPr lang="en-US" dirty="0">
                <a:latin typeface="Simplified Arabic" pitchFamily="18" charset="-78"/>
                <a:cs typeface="Simplified Arabic" pitchFamily="18" charset="-78"/>
              </a:rPr>
              <a:t>Shaping</a:t>
            </a:r>
            <a:r>
              <a:rPr lang="ar-SA" dirty="0">
                <a:latin typeface="Simplified Arabic" pitchFamily="18" charset="-78"/>
                <a:cs typeface="Simplified Arabic" pitchFamily="18" charset="-78"/>
              </a:rPr>
              <a:t> وهو إجراء يستخدم خلاله التعزيز مثل الطعام بشكل تدريجي لتوجيه السلوك نحو سلوك مرغوب. </a:t>
            </a:r>
          </a:p>
          <a:p>
            <a:pPr algn="r" rtl="1">
              <a:buFont typeface="Wingdings" pitchFamily="2" charset="2"/>
              <a:buChar char="§"/>
            </a:pPr>
            <a:endParaRPr lang="ar-SA" dirty="0">
              <a:latin typeface="Simplified Arabic" pitchFamily="18" charset="-78"/>
              <a:cs typeface="Simplified Arabic" pitchFamily="18" charset="-78"/>
            </a:endParaRPr>
          </a:p>
          <a:p>
            <a:pPr algn="r" rtl="1">
              <a:buFont typeface="Wingdings" pitchFamily="2" charset="2"/>
              <a:buChar char="§"/>
            </a:pPr>
            <a:r>
              <a:rPr lang="ar-SA" dirty="0">
                <a:latin typeface="Simplified Arabic" pitchFamily="18" charset="-78"/>
                <a:cs typeface="Simplified Arabic" pitchFamily="18" charset="-78"/>
              </a:rPr>
              <a:t>إستخدم التقريب التتابعي وتعزيز الإستجابات التي تقترب تدريجياً من السلوك المرغوب، وتجاهل كل الإستجابات الأخرى يتم تشكيل السلوك. </a:t>
            </a:r>
            <a:endParaRPr lang="en-US" dirty="0">
              <a:latin typeface="Simplified Arabic" pitchFamily="18" charset="-78"/>
              <a:cs typeface="Simplified Arabic" pitchFamily="18" charset="-7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458200" cy="6248400"/>
          </a:xfrm>
        </p:spPr>
        <p:style>
          <a:lnRef idx="1">
            <a:schemeClr val="accent1"/>
          </a:lnRef>
          <a:fillRef idx="2">
            <a:schemeClr val="accent1"/>
          </a:fillRef>
          <a:effectRef idx="1">
            <a:schemeClr val="accent1"/>
          </a:effectRef>
          <a:fontRef idx="minor">
            <a:schemeClr val="dk1"/>
          </a:fontRef>
        </p:style>
        <p:txBody>
          <a:bodyPr/>
          <a:lstStyle/>
          <a:p>
            <a:pPr algn="r" rtl="1">
              <a:buFont typeface="Wingdings" pitchFamily="2" charset="2"/>
              <a:buChar char="§"/>
            </a:pPr>
            <a:r>
              <a:rPr lang="ar-SA" dirty="0"/>
              <a:t>ألبرت باندورا وولترز (1963) يؤكدان على مبدأ الحتمية التبادلية في عملية التعلم  من خلال التفاعل بين 3 مكونات رئيسية: السلوك، المحددات المرتبطة بالشخص، والمحددات البيئية. </a:t>
            </a:r>
          </a:p>
          <a:p>
            <a:pPr algn="r" rtl="1">
              <a:buFont typeface="Wingdings" pitchFamily="2" charset="2"/>
              <a:buChar char="§"/>
            </a:pPr>
            <a:endParaRPr lang="ar-SA" dirty="0"/>
          </a:p>
          <a:p>
            <a:pPr algn="r" rtl="1">
              <a:buNone/>
            </a:pPr>
            <a:endParaRPr lang="ar-SA" dirty="0"/>
          </a:p>
          <a:p>
            <a:pPr algn="ctr" rtl="1">
              <a:buNone/>
            </a:pPr>
            <a:r>
              <a:rPr lang="ar-SA" b="1" dirty="0"/>
              <a:t>الشخص</a:t>
            </a:r>
          </a:p>
          <a:p>
            <a:pPr algn="ctr" rtl="1">
              <a:buNone/>
            </a:pPr>
            <a:endParaRPr lang="ar-SA" dirty="0"/>
          </a:p>
          <a:p>
            <a:pPr algn="ctr" rtl="1">
              <a:buNone/>
            </a:pPr>
            <a:endParaRPr lang="ar-SA" dirty="0"/>
          </a:p>
          <a:p>
            <a:pPr algn="ctr" rtl="1">
              <a:buNone/>
            </a:pPr>
            <a:r>
              <a:rPr lang="ar-SA" b="1" dirty="0"/>
              <a:t>البيئة                    السلوك</a:t>
            </a:r>
            <a:endParaRPr lang="en-US" b="1" dirty="0"/>
          </a:p>
        </p:txBody>
      </p:sp>
      <p:cxnSp>
        <p:nvCxnSpPr>
          <p:cNvPr id="5" name="Straight Arrow Connector 4"/>
          <p:cNvCxnSpPr/>
          <p:nvPr/>
        </p:nvCxnSpPr>
        <p:spPr>
          <a:xfrm rot="5400000">
            <a:off x="2667000" y="4267200"/>
            <a:ext cx="13716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6200000" flipH="1">
            <a:off x="4838700" y="4152900"/>
            <a:ext cx="14478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505200" y="5715000"/>
            <a:ext cx="22098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792162"/>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ar-SA" sz="3600" b="1" dirty="0">
                <a:latin typeface="Simplified Arabic" pitchFamily="18" charset="-78"/>
                <a:cs typeface="Simplified Arabic" pitchFamily="18" charset="-78"/>
              </a:rPr>
              <a:t>توابع السلوك</a:t>
            </a:r>
            <a:endParaRPr lang="en-US" sz="3600" b="1" dirty="0">
              <a:latin typeface="Simplified Arabic" pitchFamily="18" charset="-78"/>
              <a:cs typeface="Simplified Arabic" pitchFamily="18" charset="-78"/>
            </a:endParaRPr>
          </a:p>
        </p:txBody>
      </p:sp>
      <p:sp>
        <p:nvSpPr>
          <p:cNvPr id="3" name="Content Placeholder 2"/>
          <p:cNvSpPr>
            <a:spLocks noGrp="1"/>
          </p:cNvSpPr>
          <p:nvPr>
            <p:ph idx="1"/>
          </p:nvPr>
        </p:nvSpPr>
        <p:spPr>
          <a:xfrm>
            <a:off x="457200" y="1600200"/>
            <a:ext cx="8001000" cy="4953000"/>
          </a:xfrm>
        </p:spPr>
        <p:style>
          <a:lnRef idx="1">
            <a:schemeClr val="accent3"/>
          </a:lnRef>
          <a:fillRef idx="2">
            <a:schemeClr val="accent3"/>
          </a:fillRef>
          <a:effectRef idx="1">
            <a:schemeClr val="accent3"/>
          </a:effectRef>
          <a:fontRef idx="minor">
            <a:schemeClr val="dk1"/>
          </a:fontRef>
        </p:style>
        <p:txBody>
          <a:bodyPr/>
          <a:lstStyle/>
          <a:p>
            <a:pPr marL="514350" indent="-514350" algn="r" rtl="1">
              <a:buAutoNum type="arabicParenR"/>
            </a:pPr>
            <a:r>
              <a:rPr lang="ar-SA" b="1" dirty="0">
                <a:latin typeface="Simplified Arabic" pitchFamily="18" charset="-78"/>
                <a:cs typeface="Simplified Arabic" pitchFamily="18" charset="-78"/>
              </a:rPr>
              <a:t>التعزيز </a:t>
            </a:r>
            <a:r>
              <a:rPr lang="en-US" b="1" dirty="0">
                <a:latin typeface="Simplified Arabic" pitchFamily="18" charset="-78"/>
                <a:cs typeface="Simplified Arabic" pitchFamily="18" charset="-78"/>
              </a:rPr>
              <a:t>Reinforcement</a:t>
            </a:r>
            <a:r>
              <a:rPr lang="ar-SA" b="1" dirty="0">
                <a:latin typeface="Simplified Arabic" pitchFamily="18" charset="-78"/>
                <a:cs typeface="Simplified Arabic" pitchFamily="18" charset="-78"/>
              </a:rPr>
              <a:t> ويقسم إلى: </a:t>
            </a:r>
          </a:p>
          <a:p>
            <a:pPr marL="514350" indent="-514350" algn="r" rtl="1">
              <a:buFont typeface="Wingdings" pitchFamily="2" charset="2"/>
              <a:buChar char="§"/>
            </a:pPr>
            <a:r>
              <a:rPr lang="ar-SA" dirty="0">
                <a:latin typeface="Simplified Arabic" pitchFamily="18" charset="-78"/>
                <a:cs typeface="Simplified Arabic" pitchFamily="18" charset="-78"/>
              </a:rPr>
              <a:t>تعزيز إيجابي. </a:t>
            </a:r>
          </a:p>
          <a:p>
            <a:pPr marL="514350" indent="-514350" algn="r" rtl="1">
              <a:buFont typeface="Wingdings" pitchFamily="2" charset="2"/>
              <a:buChar char="§"/>
            </a:pPr>
            <a:r>
              <a:rPr lang="ar-SA" dirty="0">
                <a:latin typeface="Simplified Arabic" pitchFamily="18" charset="-78"/>
                <a:cs typeface="Simplified Arabic" pitchFamily="18" charset="-78"/>
              </a:rPr>
              <a:t>تعزيز سلبي. </a:t>
            </a:r>
          </a:p>
          <a:p>
            <a:pPr marL="514350" indent="-514350" algn="r" rtl="1">
              <a:buNone/>
            </a:pPr>
            <a:endParaRPr lang="ar-SA" dirty="0">
              <a:latin typeface="Simplified Arabic" pitchFamily="18" charset="-78"/>
              <a:cs typeface="Simplified Arabic" pitchFamily="18" charset="-78"/>
            </a:endParaRPr>
          </a:p>
          <a:p>
            <a:pPr marL="514350" indent="-514350" algn="r" rtl="1">
              <a:buNone/>
            </a:pPr>
            <a:r>
              <a:rPr lang="ar-SA" b="1" dirty="0">
                <a:latin typeface="Simplified Arabic" pitchFamily="18" charset="-78"/>
                <a:cs typeface="Simplified Arabic" pitchFamily="18" charset="-78"/>
              </a:rPr>
              <a:t>2) العقاب ويقسم إلى: </a:t>
            </a:r>
          </a:p>
          <a:p>
            <a:pPr marL="514350" indent="-514350" algn="r" rtl="1">
              <a:buFont typeface="Wingdings" pitchFamily="2" charset="2"/>
              <a:buChar char="§"/>
            </a:pPr>
            <a:r>
              <a:rPr lang="ar-SA" dirty="0">
                <a:latin typeface="Simplified Arabic" pitchFamily="18" charset="-78"/>
                <a:cs typeface="Simplified Arabic" pitchFamily="18" charset="-78"/>
              </a:rPr>
              <a:t>عقاب إيجابي. </a:t>
            </a:r>
          </a:p>
          <a:p>
            <a:pPr marL="514350" indent="-514350" algn="r" rtl="1">
              <a:buFont typeface="Wingdings" pitchFamily="2" charset="2"/>
              <a:buChar char="§"/>
            </a:pPr>
            <a:r>
              <a:rPr lang="ar-SA" dirty="0">
                <a:latin typeface="Simplified Arabic" pitchFamily="18" charset="-78"/>
                <a:cs typeface="Simplified Arabic" pitchFamily="18" charset="-78"/>
              </a:rPr>
              <a:t>عقاب سلبي.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715962"/>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ar-SA" sz="3600" b="1" dirty="0">
                <a:latin typeface="Simplified Arabic" pitchFamily="18" charset="-78"/>
                <a:cs typeface="Simplified Arabic" pitchFamily="18" charset="-78"/>
              </a:rPr>
              <a:t>التعزيز</a:t>
            </a:r>
            <a:endParaRPr lang="en-US" sz="3600" b="1" dirty="0">
              <a:latin typeface="Simplified Arabic" pitchFamily="18" charset="-78"/>
              <a:cs typeface="Simplified Arabic" pitchFamily="18" charset="-78"/>
            </a:endParaRPr>
          </a:p>
        </p:txBody>
      </p:sp>
      <p:sp>
        <p:nvSpPr>
          <p:cNvPr id="3" name="Content Placeholder 2"/>
          <p:cNvSpPr>
            <a:spLocks noGrp="1"/>
          </p:cNvSpPr>
          <p:nvPr>
            <p:ph idx="1"/>
          </p:nvPr>
        </p:nvSpPr>
        <p:spPr>
          <a:xfrm>
            <a:off x="228600" y="1524000"/>
            <a:ext cx="8153400" cy="5105400"/>
          </a:xfrm>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pPr algn="r" rtl="1">
              <a:buFont typeface="Wingdings" pitchFamily="2" charset="2"/>
              <a:buChar char="§"/>
            </a:pPr>
            <a:r>
              <a:rPr lang="ar-SA" dirty="0">
                <a:latin typeface="Simplified Arabic" pitchFamily="18" charset="-78"/>
                <a:cs typeface="Simplified Arabic" pitchFamily="18" charset="-78"/>
              </a:rPr>
              <a:t>هو مثير يزيد من إحتمالية تكرار الإستجابة التي يتبعها (يقوي السلوك أو يزيد من إحتمال تكراره)، ويقسم إلى قسمين: </a:t>
            </a:r>
          </a:p>
          <a:p>
            <a:pPr algn="r" rtl="1">
              <a:buNone/>
            </a:pPr>
            <a:endParaRPr lang="ar-SA" dirty="0">
              <a:latin typeface="Simplified Arabic" pitchFamily="18" charset="-78"/>
              <a:cs typeface="Simplified Arabic" pitchFamily="18" charset="-78"/>
            </a:endParaRPr>
          </a:p>
          <a:p>
            <a:pPr marL="514350" indent="-514350" algn="r" rtl="1">
              <a:buAutoNum type="arabicParenR"/>
            </a:pPr>
            <a:r>
              <a:rPr lang="ar-SA" b="1" dirty="0">
                <a:latin typeface="Simplified Arabic" pitchFamily="18" charset="-78"/>
                <a:cs typeface="Simplified Arabic" pitchFamily="18" charset="-78"/>
              </a:rPr>
              <a:t>التعزيز الإيجابي: </a:t>
            </a:r>
          </a:p>
          <a:p>
            <a:pPr marL="514350" indent="-514350" algn="r" rtl="1">
              <a:buNone/>
            </a:pPr>
            <a:endParaRPr lang="ar-SA" b="1" dirty="0">
              <a:latin typeface="Simplified Arabic" pitchFamily="18" charset="-78"/>
              <a:cs typeface="Simplified Arabic" pitchFamily="18" charset="-78"/>
            </a:endParaRPr>
          </a:p>
          <a:p>
            <a:pPr algn="r" rtl="1">
              <a:buNone/>
            </a:pPr>
            <a:r>
              <a:rPr lang="ar-SA" dirty="0">
                <a:latin typeface="Simplified Arabic" pitchFamily="18" charset="-78"/>
                <a:cs typeface="Simplified Arabic" pitchFamily="18" charset="-78"/>
              </a:rPr>
              <a:t>هو تقديم مثير يزيد من إحتمال تكرار الإستجابة التي يتبعها، والمثير الذي يقدم يكون غالباً مثير مرغوب به. </a:t>
            </a:r>
          </a:p>
          <a:p>
            <a:pPr algn="r" rtl="1">
              <a:buNone/>
            </a:pPr>
            <a:endParaRPr lang="ar-SA" dirty="0">
              <a:latin typeface="Simplified Arabic" pitchFamily="18" charset="-78"/>
              <a:cs typeface="Simplified Arabic" pitchFamily="18" charset="-78"/>
            </a:endParaRPr>
          </a:p>
          <a:p>
            <a:pPr algn="r" rtl="1">
              <a:buNone/>
            </a:pPr>
            <a:r>
              <a:rPr lang="ar-SA" b="1" dirty="0">
                <a:latin typeface="Simplified Arabic" pitchFamily="18" charset="-78"/>
                <a:cs typeface="Simplified Arabic" pitchFamily="18" charset="-78"/>
              </a:rPr>
              <a:t>أمثلة على ذلك: </a:t>
            </a:r>
          </a:p>
          <a:p>
            <a:pPr algn="r" rtl="1">
              <a:buNone/>
            </a:pPr>
            <a:endParaRPr lang="ar-SA" b="1" dirty="0">
              <a:latin typeface="Simplified Arabic" pitchFamily="18" charset="-78"/>
              <a:cs typeface="Simplified Arabic" pitchFamily="18" charset="-78"/>
            </a:endParaRPr>
          </a:p>
          <a:p>
            <a:pPr algn="r" rtl="1">
              <a:buNone/>
            </a:pPr>
            <a:r>
              <a:rPr lang="ar-SA" dirty="0">
                <a:latin typeface="Simplified Arabic" pitchFamily="18" charset="-78"/>
                <a:cs typeface="Simplified Arabic" pitchFamily="18" charset="-78"/>
              </a:rPr>
              <a:t>الطعام، المكافأة، النقود، الثناء، الإبتسامة، الدرجات التحصيلية. </a:t>
            </a:r>
            <a:endParaRPr lang="en-US" dirty="0">
              <a:latin typeface="Simplified Arabic" pitchFamily="18" charset="-78"/>
              <a:cs typeface="Simplified Arabic" pitchFamily="18" charset="-78"/>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153400" cy="6248400"/>
          </a:xfrm>
        </p:spPr>
        <p:style>
          <a:lnRef idx="1">
            <a:schemeClr val="accent3"/>
          </a:lnRef>
          <a:fillRef idx="2">
            <a:schemeClr val="accent3"/>
          </a:fillRef>
          <a:effectRef idx="1">
            <a:schemeClr val="accent3"/>
          </a:effectRef>
          <a:fontRef idx="minor">
            <a:schemeClr val="dk1"/>
          </a:fontRef>
        </p:style>
        <p:txBody>
          <a:bodyPr>
            <a:normAutofit lnSpcReduction="10000"/>
          </a:bodyPr>
          <a:lstStyle/>
          <a:p>
            <a:pPr algn="r" rtl="1">
              <a:buNone/>
            </a:pPr>
            <a:r>
              <a:rPr lang="ar-SA" sz="2800" b="1" dirty="0">
                <a:latin typeface="Simplified Arabic" pitchFamily="18" charset="-78"/>
                <a:cs typeface="Simplified Arabic" pitchFamily="18" charset="-78"/>
              </a:rPr>
              <a:t>2) التعزيز السلبي:</a:t>
            </a:r>
          </a:p>
          <a:p>
            <a:pPr algn="r" rtl="1">
              <a:buNone/>
            </a:pPr>
            <a:endParaRPr lang="ar-SA" sz="2800" dirty="0">
              <a:latin typeface="Simplified Arabic" pitchFamily="18" charset="-78"/>
              <a:cs typeface="Simplified Arabic" pitchFamily="18" charset="-78"/>
            </a:endParaRPr>
          </a:p>
          <a:p>
            <a:pPr algn="r" rtl="1">
              <a:buFont typeface="Wingdings" pitchFamily="2" charset="2"/>
              <a:buChar char="§"/>
            </a:pPr>
            <a:r>
              <a:rPr lang="ar-SA" sz="2800" dirty="0">
                <a:latin typeface="Simplified Arabic" pitchFamily="18" charset="-78"/>
                <a:cs typeface="Simplified Arabic" pitchFamily="18" charset="-78"/>
              </a:rPr>
              <a:t>هو تجنب توابع غير سارة. </a:t>
            </a:r>
          </a:p>
          <a:p>
            <a:pPr algn="r" rtl="1">
              <a:buFont typeface="Wingdings" pitchFamily="2" charset="2"/>
              <a:buChar char="§"/>
            </a:pPr>
            <a:r>
              <a:rPr lang="ar-SA" sz="2800" dirty="0">
                <a:latin typeface="Simplified Arabic" pitchFamily="18" charset="-78"/>
                <a:cs typeface="Simplified Arabic" pitchFamily="18" charset="-78"/>
              </a:rPr>
              <a:t>السلوك يتم إكتسابه من خلال التخلص من توابع غير مرغوبة. </a:t>
            </a:r>
          </a:p>
          <a:p>
            <a:pPr algn="r" rtl="1">
              <a:buFont typeface="Wingdings" pitchFamily="2" charset="2"/>
              <a:buChar char="§"/>
            </a:pPr>
            <a:r>
              <a:rPr lang="ar-SA" sz="2800" dirty="0">
                <a:latin typeface="Simplified Arabic" pitchFamily="18" charset="-78"/>
                <a:cs typeface="Simplified Arabic" pitchFamily="18" charset="-78"/>
              </a:rPr>
              <a:t>هو سحب أو إزالة مثير يزيد من إحتمال تكرار الإستجابة التي يتبعها. والمثير الذي يتم سحبه لتعزيز السلوك هو مثير غير مرغوب به غالباً (نعزز السلوك من خلال إزالة مثير غير مرغوب به). </a:t>
            </a:r>
          </a:p>
          <a:p>
            <a:pPr algn="r" rtl="1">
              <a:buNone/>
            </a:pPr>
            <a:endParaRPr lang="ar-SA" sz="2800" dirty="0">
              <a:latin typeface="Simplified Arabic" pitchFamily="18" charset="-78"/>
              <a:cs typeface="Simplified Arabic" pitchFamily="18" charset="-78"/>
            </a:endParaRPr>
          </a:p>
          <a:p>
            <a:pPr algn="r" rtl="1">
              <a:buNone/>
            </a:pPr>
            <a:r>
              <a:rPr lang="ar-SA" sz="2800" b="1" dirty="0">
                <a:latin typeface="Simplified Arabic" pitchFamily="18" charset="-78"/>
                <a:cs typeface="Simplified Arabic" pitchFamily="18" charset="-78"/>
              </a:rPr>
              <a:t>أمثلة على ذلك: </a:t>
            </a:r>
          </a:p>
          <a:p>
            <a:pPr algn="r" rtl="1">
              <a:buNone/>
            </a:pPr>
            <a:endParaRPr lang="ar-SA" sz="2800" b="1" dirty="0">
              <a:latin typeface="Simplified Arabic" pitchFamily="18" charset="-78"/>
              <a:cs typeface="Simplified Arabic" pitchFamily="18" charset="-78"/>
            </a:endParaRPr>
          </a:p>
          <a:p>
            <a:pPr algn="r" rtl="1">
              <a:buFont typeface="Wingdings" pitchFamily="2" charset="2"/>
              <a:buChar char="§"/>
            </a:pPr>
            <a:r>
              <a:rPr lang="ar-SA" sz="2800" dirty="0">
                <a:latin typeface="Simplified Arabic" pitchFamily="18" charset="-78"/>
                <a:cs typeface="Simplified Arabic" pitchFamily="18" charset="-78"/>
              </a:rPr>
              <a:t>التوقف عند إشارة المرور الحمراء. </a:t>
            </a:r>
          </a:p>
          <a:p>
            <a:pPr algn="r" rtl="1">
              <a:buFont typeface="Wingdings" pitchFamily="2" charset="2"/>
              <a:buChar char="§"/>
            </a:pPr>
            <a:r>
              <a:rPr lang="ar-SA" sz="2800" dirty="0">
                <a:latin typeface="Simplified Arabic" pitchFamily="18" charset="-78"/>
                <a:cs typeface="Simplified Arabic" pitchFamily="18" charset="-78"/>
              </a:rPr>
              <a:t>إستجابة تناول الاسبرين يعزز من خلال خفض آلام الرأس. </a:t>
            </a:r>
          </a:p>
          <a:p>
            <a:pPr algn="r" rtl="1">
              <a:buNone/>
            </a:pPr>
            <a:endParaRPr lang="en-US" sz="2800" dirty="0">
              <a:latin typeface="Simplified Arabic" pitchFamily="18" charset="-78"/>
              <a:cs typeface="Simplified Arabic" pitchFamily="18" charset="-78"/>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868362"/>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ar-SA" sz="3600" b="1" dirty="0">
                <a:latin typeface="Simplified Arabic" pitchFamily="18" charset="-78"/>
                <a:cs typeface="Simplified Arabic" pitchFamily="18" charset="-78"/>
              </a:rPr>
              <a:t>مثال على التعزيز الإيجابي والسلبي</a:t>
            </a:r>
            <a:endParaRPr lang="en-US" sz="3600" b="1" dirty="0">
              <a:latin typeface="Simplified Arabic" pitchFamily="18" charset="-78"/>
              <a:cs typeface="Simplified Arabic" pitchFamily="18" charset="-78"/>
            </a:endParaRPr>
          </a:p>
        </p:txBody>
      </p:sp>
      <p:sp>
        <p:nvSpPr>
          <p:cNvPr id="3" name="Content Placeholder 2"/>
          <p:cNvSpPr>
            <a:spLocks noGrp="1"/>
          </p:cNvSpPr>
          <p:nvPr>
            <p:ph idx="1"/>
          </p:nvPr>
        </p:nvSpPr>
        <p:spPr>
          <a:xfrm>
            <a:off x="228600" y="1752600"/>
            <a:ext cx="8229600" cy="4800600"/>
          </a:xfrm>
        </p:spPr>
        <p:style>
          <a:lnRef idx="1">
            <a:schemeClr val="accent3"/>
          </a:lnRef>
          <a:fillRef idx="2">
            <a:schemeClr val="accent3"/>
          </a:fillRef>
          <a:effectRef idx="1">
            <a:schemeClr val="accent3"/>
          </a:effectRef>
          <a:fontRef idx="minor">
            <a:schemeClr val="dk1"/>
          </a:fontRef>
        </p:style>
        <p:txBody>
          <a:bodyPr/>
          <a:lstStyle/>
          <a:p>
            <a:pPr algn="r" rtl="1">
              <a:buFont typeface="Wingdings" pitchFamily="2" charset="2"/>
              <a:buChar char="§"/>
            </a:pPr>
            <a:r>
              <a:rPr lang="ar-SA" dirty="0">
                <a:latin typeface="Simplified Arabic" pitchFamily="18" charset="-78"/>
                <a:cs typeface="Simplified Arabic" pitchFamily="18" charset="-78"/>
              </a:rPr>
              <a:t>السيدة التي تلبس وتتجمل قبيل حضور زوجها تم تعزيز سلوكها هذا من خلال إبتسامات وإطراء وثناء زوجها (تعزيز إيجابي) ولتتخلص من نظرات أو تعليقات غير سارة من زوجها (تعزيز سلبي). </a:t>
            </a:r>
          </a:p>
          <a:p>
            <a:pPr algn="r" rtl="1">
              <a:buNone/>
            </a:pPr>
            <a:endParaRPr lang="ar-SA" dirty="0">
              <a:latin typeface="Simplified Arabic" pitchFamily="18" charset="-78"/>
              <a:cs typeface="Simplified Arabic" pitchFamily="18" charset="-78"/>
            </a:endParaRPr>
          </a:p>
          <a:p>
            <a:pPr algn="ctr" rtl="1">
              <a:buNone/>
            </a:pPr>
            <a:r>
              <a:rPr lang="ar-SA" sz="3600" b="1" dirty="0">
                <a:latin typeface="Simplified Arabic" pitchFamily="18" charset="-78"/>
                <a:cs typeface="Simplified Arabic" pitchFamily="18" charset="-78"/>
              </a:rPr>
              <a:t>كلمة إيجابي تعني التقديم........وسلبي تعني السحب</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868362"/>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ar-SA" sz="3600" b="1" dirty="0">
                <a:latin typeface="Simplified Arabic" pitchFamily="18" charset="-78"/>
                <a:cs typeface="Simplified Arabic" pitchFamily="18" charset="-78"/>
              </a:rPr>
              <a:t>العقاب</a:t>
            </a:r>
            <a:endParaRPr lang="en-US" sz="3600" b="1" dirty="0">
              <a:latin typeface="Simplified Arabic" pitchFamily="18" charset="-78"/>
              <a:cs typeface="Simplified Arabic" pitchFamily="18" charset="-78"/>
            </a:endParaRPr>
          </a:p>
        </p:txBody>
      </p:sp>
      <p:sp>
        <p:nvSpPr>
          <p:cNvPr id="3" name="Content Placeholder 2"/>
          <p:cNvSpPr>
            <a:spLocks noGrp="1"/>
          </p:cNvSpPr>
          <p:nvPr>
            <p:ph idx="1"/>
          </p:nvPr>
        </p:nvSpPr>
        <p:spPr>
          <a:xfrm>
            <a:off x="228600" y="1524000"/>
            <a:ext cx="8153400" cy="5105400"/>
          </a:xfrm>
        </p:spPr>
        <p:style>
          <a:lnRef idx="1">
            <a:schemeClr val="accent3"/>
          </a:lnRef>
          <a:fillRef idx="2">
            <a:schemeClr val="accent3"/>
          </a:fillRef>
          <a:effectRef idx="1">
            <a:schemeClr val="accent3"/>
          </a:effectRef>
          <a:fontRef idx="minor">
            <a:schemeClr val="dk1"/>
          </a:fontRef>
        </p:style>
        <p:txBody>
          <a:bodyPr>
            <a:normAutofit/>
          </a:bodyPr>
          <a:lstStyle/>
          <a:p>
            <a:pPr algn="r" rtl="1">
              <a:buFont typeface="Wingdings" pitchFamily="2" charset="2"/>
              <a:buChar char="§"/>
            </a:pPr>
            <a:r>
              <a:rPr lang="ar-SA" dirty="0">
                <a:latin typeface="Simplified Arabic" pitchFamily="18" charset="-78"/>
                <a:cs typeface="Simplified Arabic" pitchFamily="18" charset="-78"/>
              </a:rPr>
              <a:t>هو مثير يقلل من إحتمالية تكرار الإستجابة التي يتبعها (يضعف السلوك). </a:t>
            </a:r>
          </a:p>
          <a:p>
            <a:pPr algn="r" rtl="1">
              <a:buFont typeface="Wingdings" pitchFamily="2" charset="2"/>
              <a:buChar char="§"/>
            </a:pPr>
            <a:r>
              <a:rPr lang="ar-SA" dirty="0">
                <a:latin typeface="Simplified Arabic" pitchFamily="18" charset="-78"/>
                <a:cs typeface="Simplified Arabic" pitchFamily="18" charset="-78"/>
              </a:rPr>
              <a:t>أي مثير أو حدث مؤلم أو غير سار يمكن إعتباره مثير عقابي. </a:t>
            </a:r>
          </a:p>
          <a:p>
            <a:pPr algn="r" rtl="1">
              <a:buNone/>
            </a:pPr>
            <a:endParaRPr lang="ar-SA" dirty="0">
              <a:latin typeface="Simplified Arabic" pitchFamily="18" charset="-78"/>
              <a:cs typeface="Simplified Arabic" pitchFamily="18" charset="-78"/>
            </a:endParaRPr>
          </a:p>
          <a:p>
            <a:pPr algn="r" rtl="1">
              <a:buNone/>
            </a:pPr>
            <a:r>
              <a:rPr lang="ar-SA" b="1" dirty="0">
                <a:latin typeface="Simplified Arabic" pitchFamily="18" charset="-78"/>
                <a:cs typeface="Simplified Arabic" pitchFamily="18" charset="-78"/>
              </a:rPr>
              <a:t>يقسم إلى قسمين :</a:t>
            </a:r>
          </a:p>
          <a:p>
            <a:pPr algn="r" rtl="1">
              <a:buNone/>
            </a:pPr>
            <a:endParaRPr lang="ar-SA" dirty="0">
              <a:latin typeface="Simplified Arabic" pitchFamily="18" charset="-78"/>
              <a:cs typeface="Simplified Arabic" pitchFamily="18" charset="-78"/>
            </a:endParaRPr>
          </a:p>
          <a:p>
            <a:pPr marL="514350" indent="-514350" algn="r" rtl="1">
              <a:buAutoNum type="arabicParenR"/>
            </a:pPr>
            <a:r>
              <a:rPr lang="ar-SA" dirty="0">
                <a:latin typeface="Simplified Arabic" pitchFamily="18" charset="-78"/>
                <a:cs typeface="Simplified Arabic" pitchFamily="18" charset="-78"/>
              </a:rPr>
              <a:t>عقاب إيجابي. </a:t>
            </a:r>
          </a:p>
          <a:p>
            <a:pPr marL="514350" indent="-514350" algn="r" rtl="1">
              <a:buAutoNum type="arabicParenR"/>
            </a:pPr>
            <a:r>
              <a:rPr lang="ar-SA" dirty="0">
                <a:latin typeface="Simplified Arabic" pitchFamily="18" charset="-78"/>
                <a:cs typeface="Simplified Arabic" pitchFamily="18" charset="-78"/>
              </a:rPr>
              <a:t>عقاب سلبي. </a:t>
            </a:r>
            <a:endParaRPr lang="en-US" dirty="0">
              <a:latin typeface="Simplified Arabic" pitchFamily="18" charset="-78"/>
              <a:cs typeface="Simplified Arabic" pitchFamily="18" charset="-78"/>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153400" cy="6172200"/>
          </a:xfrm>
        </p:spPr>
        <p:style>
          <a:lnRef idx="1">
            <a:schemeClr val="accent3"/>
          </a:lnRef>
          <a:fillRef idx="2">
            <a:schemeClr val="accent3"/>
          </a:fillRef>
          <a:effectRef idx="1">
            <a:schemeClr val="accent3"/>
          </a:effectRef>
          <a:fontRef idx="minor">
            <a:schemeClr val="dk1"/>
          </a:fontRef>
        </p:style>
        <p:txBody>
          <a:bodyPr>
            <a:normAutofit/>
          </a:bodyPr>
          <a:lstStyle/>
          <a:p>
            <a:pPr algn="r" rtl="1">
              <a:buNone/>
            </a:pPr>
            <a:r>
              <a:rPr lang="ar-SA" b="1" dirty="0">
                <a:latin typeface="Simplified Arabic" pitchFamily="18" charset="-78"/>
                <a:cs typeface="Simplified Arabic" pitchFamily="18" charset="-78"/>
              </a:rPr>
              <a:t>العقاب الإيجابي: </a:t>
            </a:r>
          </a:p>
          <a:p>
            <a:pPr algn="r" rtl="1">
              <a:buNone/>
            </a:pPr>
            <a:endParaRPr lang="ar-SA" b="1" dirty="0">
              <a:latin typeface="Simplified Arabic" pitchFamily="18" charset="-78"/>
              <a:cs typeface="Simplified Arabic" pitchFamily="18" charset="-78"/>
            </a:endParaRPr>
          </a:p>
          <a:p>
            <a:pPr algn="r" rtl="1">
              <a:buFont typeface="Wingdings" pitchFamily="2" charset="2"/>
              <a:buChar char="§"/>
            </a:pPr>
            <a:r>
              <a:rPr lang="ar-SA" dirty="0">
                <a:latin typeface="Simplified Arabic" pitchFamily="18" charset="-78"/>
                <a:cs typeface="Simplified Arabic" pitchFamily="18" charset="-78"/>
              </a:rPr>
              <a:t>هو تقديم مثير مؤلم أو غير مرغوب يقلل من إحتمالية تكرار الإستجابة مثل العقاب البدني، الصدمة الكهربائية، التوبيخ ..........إلخ. </a:t>
            </a:r>
          </a:p>
          <a:p>
            <a:pPr algn="r" rtl="1">
              <a:buNone/>
            </a:pPr>
            <a:endParaRPr lang="ar-SA" dirty="0">
              <a:latin typeface="Simplified Arabic" pitchFamily="18" charset="-78"/>
              <a:cs typeface="Simplified Arabic" pitchFamily="18" charset="-78"/>
            </a:endParaRPr>
          </a:p>
          <a:p>
            <a:pPr algn="r" rtl="1">
              <a:buNone/>
            </a:pPr>
            <a:r>
              <a:rPr lang="ar-SA" b="1" dirty="0">
                <a:latin typeface="Simplified Arabic" pitchFamily="18" charset="-78"/>
                <a:cs typeface="Simplified Arabic" pitchFamily="18" charset="-78"/>
              </a:rPr>
              <a:t>العقاب السلبي: </a:t>
            </a:r>
          </a:p>
          <a:p>
            <a:pPr algn="r" rtl="1">
              <a:buNone/>
            </a:pPr>
            <a:endParaRPr lang="ar-SA" dirty="0">
              <a:latin typeface="Simplified Arabic" pitchFamily="18" charset="-78"/>
              <a:cs typeface="Simplified Arabic" pitchFamily="18" charset="-78"/>
            </a:endParaRPr>
          </a:p>
          <a:p>
            <a:pPr algn="r" rtl="1">
              <a:buFont typeface="Wingdings" pitchFamily="2" charset="2"/>
              <a:buChar char="§"/>
            </a:pPr>
            <a:r>
              <a:rPr lang="ar-SA" dirty="0">
                <a:latin typeface="Simplified Arabic" pitchFamily="18" charset="-78"/>
                <a:cs typeface="Simplified Arabic" pitchFamily="18" charset="-78"/>
              </a:rPr>
              <a:t>هو سحب أو إزالة مثير مرغوب به يقلل من إحتمالية تكرار الإستجابة مثل الحرمان من اللعب فترة من الوقت، الحرمان من المصروف. </a:t>
            </a:r>
            <a:endParaRPr lang="en-US" dirty="0">
              <a:latin typeface="Simplified Arabic" pitchFamily="18" charset="-78"/>
              <a:cs typeface="Simplified Arabic" pitchFamily="18" charset="-78"/>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http://www.edutrapedia.com/uploads/userfiles/2-3.gif"/>
          <p:cNvPicPr>
            <a:picLocks noChangeAspect="1" noChangeArrowheads="1"/>
          </p:cNvPicPr>
          <p:nvPr/>
        </p:nvPicPr>
        <p:blipFill>
          <a:blip r:embed="rId2"/>
          <a:srcRect/>
          <a:stretch>
            <a:fillRect/>
          </a:stretch>
        </p:blipFill>
        <p:spPr bwMode="auto">
          <a:xfrm>
            <a:off x="0" y="0"/>
            <a:ext cx="8534400" cy="68580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001000" cy="838200"/>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ar-SA" sz="3600" b="1" dirty="0">
                <a:latin typeface="Simplified Arabic" pitchFamily="18" charset="-78"/>
                <a:cs typeface="Simplified Arabic" pitchFamily="18" charset="-78"/>
              </a:rPr>
              <a:t>المعززات الأولية والثانوية</a:t>
            </a:r>
            <a:endParaRPr lang="en-US" sz="3600" b="1" dirty="0">
              <a:latin typeface="Simplified Arabic" pitchFamily="18" charset="-78"/>
              <a:cs typeface="Simplified Arabic" pitchFamily="18" charset="-78"/>
            </a:endParaRPr>
          </a:p>
        </p:txBody>
      </p:sp>
      <p:sp>
        <p:nvSpPr>
          <p:cNvPr id="3" name="Content Placeholder 2"/>
          <p:cNvSpPr>
            <a:spLocks noGrp="1"/>
          </p:cNvSpPr>
          <p:nvPr>
            <p:ph idx="1"/>
          </p:nvPr>
        </p:nvSpPr>
        <p:spPr>
          <a:xfrm>
            <a:off x="228600" y="1524000"/>
            <a:ext cx="8153400" cy="5029200"/>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pPr marL="514350" indent="-514350" algn="r" rtl="1">
              <a:buAutoNum type="arabicParenR"/>
            </a:pPr>
            <a:r>
              <a:rPr lang="ar-SA" b="1" dirty="0">
                <a:latin typeface="Simplified Arabic" pitchFamily="18" charset="-78"/>
                <a:cs typeface="Simplified Arabic" pitchFamily="18" charset="-78"/>
              </a:rPr>
              <a:t>المعزز الأولي: </a:t>
            </a:r>
          </a:p>
          <a:p>
            <a:pPr marL="514350" indent="-514350" algn="r" rtl="1">
              <a:buAutoNum type="arabicParenR"/>
            </a:pPr>
            <a:endParaRPr lang="ar-SA" b="1" dirty="0">
              <a:latin typeface="Simplified Arabic" pitchFamily="18" charset="-78"/>
              <a:cs typeface="Simplified Arabic" pitchFamily="18" charset="-78"/>
            </a:endParaRPr>
          </a:p>
          <a:p>
            <a:pPr marL="514350" indent="-514350" algn="r" rtl="1">
              <a:buFont typeface="Wingdings" pitchFamily="2" charset="2"/>
              <a:buChar char="§"/>
            </a:pPr>
            <a:r>
              <a:rPr lang="ar-SA" dirty="0">
                <a:latin typeface="Simplified Arabic" pitchFamily="18" charset="-78"/>
                <a:cs typeface="Simplified Arabic" pitchFamily="18" charset="-78"/>
              </a:rPr>
              <a:t>هو المثير الذي بطبيعته يعزز لإشباعه حاجة بيولوجية مثل: الطعام، التخلص من الصدمة الكهربائية. </a:t>
            </a:r>
          </a:p>
          <a:p>
            <a:pPr marL="514350" indent="-514350" algn="r" rtl="1">
              <a:buNone/>
            </a:pPr>
            <a:endParaRPr lang="ar-SA" b="1" dirty="0">
              <a:latin typeface="Simplified Arabic" pitchFamily="18" charset="-78"/>
              <a:cs typeface="Simplified Arabic" pitchFamily="18" charset="-78"/>
            </a:endParaRPr>
          </a:p>
          <a:p>
            <a:pPr marL="514350" indent="-514350" algn="r" rtl="1">
              <a:buNone/>
            </a:pPr>
            <a:r>
              <a:rPr lang="ar-SA" b="1" dirty="0">
                <a:latin typeface="Simplified Arabic" pitchFamily="18" charset="-78"/>
                <a:cs typeface="Simplified Arabic" pitchFamily="18" charset="-78"/>
              </a:rPr>
              <a:t>2) المعزز الثانوي: </a:t>
            </a:r>
          </a:p>
          <a:p>
            <a:pPr marL="514350" indent="-514350" algn="r" rtl="1">
              <a:buAutoNum type="arabicParenR"/>
            </a:pPr>
            <a:endParaRPr lang="ar-SA" b="1" dirty="0">
              <a:latin typeface="Simplified Arabic" pitchFamily="18" charset="-78"/>
              <a:cs typeface="Simplified Arabic" pitchFamily="18" charset="-78"/>
            </a:endParaRPr>
          </a:p>
          <a:p>
            <a:pPr marL="514350" indent="-514350" algn="r" rtl="1">
              <a:buFont typeface="Wingdings" pitchFamily="2" charset="2"/>
              <a:buChar char="§"/>
            </a:pPr>
            <a:r>
              <a:rPr lang="ar-SA" dirty="0">
                <a:latin typeface="Simplified Arabic" pitchFamily="18" charset="-78"/>
                <a:cs typeface="Simplified Arabic" pitchFamily="18" charset="-78"/>
              </a:rPr>
              <a:t>هو مثير إكتسب خصائصه التعزيزية من خلال إرتباطه مع معززات أخرى من خلال التعلم مثل: النقود، الإبتسامة، المدح، الدرجات المدرسية، النجوم الذهبية .    </a:t>
            </a:r>
            <a:endParaRPr lang="en-US" dirty="0">
              <a:latin typeface="Simplified Arabic" pitchFamily="18" charset="-78"/>
              <a:cs typeface="Simplified Arabic" pitchFamily="18" charset="-78"/>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868362"/>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ar-SA" sz="3600" b="1" dirty="0">
                <a:latin typeface="Simplified Arabic" pitchFamily="18" charset="-78"/>
                <a:cs typeface="Simplified Arabic" pitchFamily="18" charset="-78"/>
              </a:rPr>
              <a:t>العقاب الأولي والثانوي</a:t>
            </a:r>
            <a:endParaRPr lang="en-US" sz="3600" b="1" dirty="0">
              <a:latin typeface="Simplified Arabic" pitchFamily="18" charset="-78"/>
              <a:cs typeface="Simplified Arabic" pitchFamily="18" charset="-78"/>
            </a:endParaRPr>
          </a:p>
        </p:txBody>
      </p:sp>
      <p:sp>
        <p:nvSpPr>
          <p:cNvPr id="3" name="Content Placeholder 2"/>
          <p:cNvSpPr>
            <a:spLocks noGrp="1"/>
          </p:cNvSpPr>
          <p:nvPr>
            <p:ph idx="1"/>
          </p:nvPr>
        </p:nvSpPr>
        <p:spPr>
          <a:xfrm>
            <a:off x="228600" y="1600200"/>
            <a:ext cx="8001000" cy="5029200"/>
          </a:xfrm>
        </p:spPr>
        <p:style>
          <a:lnRef idx="1">
            <a:schemeClr val="accent3"/>
          </a:lnRef>
          <a:fillRef idx="2">
            <a:schemeClr val="accent3"/>
          </a:fillRef>
          <a:effectRef idx="1">
            <a:schemeClr val="accent3"/>
          </a:effectRef>
          <a:fontRef idx="minor">
            <a:schemeClr val="dk1"/>
          </a:fontRef>
        </p:style>
        <p:txBody>
          <a:bodyPr>
            <a:normAutofit fontScale="92500"/>
          </a:bodyPr>
          <a:lstStyle/>
          <a:p>
            <a:pPr marL="514350" indent="-514350" algn="r" rtl="1">
              <a:buAutoNum type="arabicParenR"/>
            </a:pPr>
            <a:r>
              <a:rPr lang="ar-SA" b="1" dirty="0">
                <a:latin typeface="Simplified Arabic" pitchFamily="18" charset="-78"/>
                <a:cs typeface="Simplified Arabic" pitchFamily="18" charset="-78"/>
              </a:rPr>
              <a:t>العقاب الأولي: </a:t>
            </a:r>
          </a:p>
          <a:p>
            <a:pPr marL="514350" indent="-514350" algn="r" rtl="1">
              <a:buAutoNum type="arabicParenR"/>
            </a:pPr>
            <a:endParaRPr lang="ar-SA" dirty="0">
              <a:latin typeface="Simplified Arabic" pitchFamily="18" charset="-78"/>
              <a:cs typeface="Simplified Arabic" pitchFamily="18" charset="-78"/>
            </a:endParaRPr>
          </a:p>
          <a:p>
            <a:pPr marL="514350" indent="-514350" algn="r" rtl="1">
              <a:buNone/>
            </a:pPr>
            <a:r>
              <a:rPr lang="ar-SA" dirty="0">
                <a:latin typeface="Simplified Arabic" pitchFamily="18" charset="-78"/>
                <a:cs typeface="Simplified Arabic" pitchFamily="18" charset="-78"/>
              </a:rPr>
              <a:t>هو المثير الذي بطبيعته يعاقب مثل الصدمة الكهربائية، الحرارة المرتفعة، البرودة الشديدة. </a:t>
            </a:r>
          </a:p>
          <a:p>
            <a:pPr marL="514350" indent="-514350" algn="r" rtl="1">
              <a:buNone/>
            </a:pPr>
            <a:endParaRPr lang="ar-SA" dirty="0">
              <a:latin typeface="Simplified Arabic" pitchFamily="18" charset="-78"/>
              <a:cs typeface="Simplified Arabic" pitchFamily="18" charset="-78"/>
            </a:endParaRPr>
          </a:p>
          <a:p>
            <a:pPr marL="514350" indent="-514350" algn="r" rtl="1">
              <a:buNone/>
            </a:pPr>
            <a:r>
              <a:rPr lang="ar-SA" b="1" dirty="0">
                <a:latin typeface="Simplified Arabic" pitchFamily="18" charset="-78"/>
                <a:cs typeface="Simplified Arabic" pitchFamily="18" charset="-78"/>
              </a:rPr>
              <a:t>2) العقاب الثانوي: </a:t>
            </a:r>
          </a:p>
          <a:p>
            <a:pPr marL="514350" indent="-514350" algn="r" rtl="1">
              <a:buNone/>
            </a:pPr>
            <a:endParaRPr lang="ar-SA" dirty="0">
              <a:latin typeface="Simplified Arabic" pitchFamily="18" charset="-78"/>
              <a:cs typeface="Simplified Arabic" pitchFamily="18" charset="-78"/>
            </a:endParaRPr>
          </a:p>
          <a:p>
            <a:pPr marL="514350" indent="-514350" algn="r" rtl="1">
              <a:buNone/>
            </a:pPr>
            <a:r>
              <a:rPr lang="ar-SA" dirty="0">
                <a:latin typeface="Simplified Arabic" pitchFamily="18" charset="-78"/>
                <a:cs typeface="Simplified Arabic" pitchFamily="18" charset="-78"/>
              </a:rPr>
              <a:t>هو مثير إكتسب خصائصه العقابية من خلال إرتباطه مع عقاب آخر مثل: النقد، التكشير، تعابير الغضب، الدرجات المتدنية </a:t>
            </a:r>
            <a:endParaRPr lang="en-US" dirty="0">
              <a:latin typeface="Simplified Arabic" pitchFamily="18" charset="-78"/>
              <a:cs typeface="Simplified Arabic" pitchFamily="18" charset="-78"/>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458200" cy="6400800"/>
          </a:xfrm>
        </p:spPr>
        <p:txBody>
          <a:bodyPr>
            <a:normAutofit/>
          </a:bodyPr>
          <a:lstStyle/>
          <a:p>
            <a:pPr algn="r" rtl="1">
              <a:buNone/>
            </a:pPr>
            <a:r>
              <a:rPr lang="ar-SA" b="1" dirty="0">
                <a:latin typeface="Simplified Arabic" pitchFamily="18" charset="-78"/>
                <a:cs typeface="Simplified Arabic" pitchFamily="18" charset="-78"/>
              </a:rPr>
              <a:t>          سلبي                  إيجابي</a:t>
            </a:r>
          </a:p>
          <a:p>
            <a:pPr algn="r" rtl="1">
              <a:buNone/>
            </a:pPr>
            <a:r>
              <a:rPr lang="ar-SA" b="1" dirty="0">
                <a:latin typeface="Simplified Arabic" pitchFamily="18" charset="-78"/>
                <a:cs typeface="Simplified Arabic" pitchFamily="18" charset="-78"/>
              </a:rPr>
              <a:t>          (-)                     (+)</a:t>
            </a:r>
          </a:p>
          <a:p>
            <a:pPr algn="r" rtl="1">
              <a:buNone/>
            </a:pPr>
            <a:endParaRPr lang="ar-SA" dirty="0"/>
          </a:p>
          <a:p>
            <a:pPr algn="r" rtl="1">
              <a:buNone/>
            </a:pPr>
            <a:endParaRPr lang="ar-SA" dirty="0"/>
          </a:p>
          <a:p>
            <a:pPr algn="r" rtl="1">
              <a:buNone/>
            </a:pPr>
            <a:r>
              <a:rPr lang="ar-SA" b="1" dirty="0">
                <a:latin typeface="Simplified Arabic" pitchFamily="18" charset="-78"/>
                <a:cs typeface="Simplified Arabic" pitchFamily="18" charset="-78"/>
              </a:rPr>
              <a:t>                                                   (+) إضافة</a:t>
            </a:r>
          </a:p>
          <a:p>
            <a:pPr algn="r" rtl="1">
              <a:buNone/>
            </a:pPr>
            <a:endParaRPr lang="ar-SA" b="1" dirty="0">
              <a:latin typeface="Simplified Arabic" pitchFamily="18" charset="-78"/>
              <a:cs typeface="Simplified Arabic" pitchFamily="18" charset="-78"/>
            </a:endParaRPr>
          </a:p>
          <a:p>
            <a:pPr algn="r" rtl="1">
              <a:buNone/>
            </a:pPr>
            <a:endParaRPr lang="ar-SA" b="1" dirty="0">
              <a:latin typeface="Simplified Arabic" pitchFamily="18" charset="-78"/>
              <a:cs typeface="Simplified Arabic" pitchFamily="18" charset="-78"/>
            </a:endParaRPr>
          </a:p>
          <a:p>
            <a:pPr algn="r" rtl="1">
              <a:buNone/>
            </a:pPr>
            <a:endParaRPr lang="ar-SA" b="1" dirty="0">
              <a:latin typeface="Simplified Arabic" pitchFamily="18" charset="-78"/>
              <a:cs typeface="Simplified Arabic" pitchFamily="18" charset="-78"/>
            </a:endParaRPr>
          </a:p>
          <a:p>
            <a:pPr algn="r" rtl="1">
              <a:buNone/>
            </a:pPr>
            <a:r>
              <a:rPr lang="ar-SA" b="1" dirty="0">
                <a:latin typeface="Simplified Arabic" pitchFamily="18" charset="-78"/>
                <a:cs typeface="Simplified Arabic" pitchFamily="18" charset="-78"/>
              </a:rPr>
              <a:t>                                                  (-) إستبعاد </a:t>
            </a:r>
          </a:p>
        </p:txBody>
      </p:sp>
      <p:graphicFrame>
        <p:nvGraphicFramePr>
          <p:cNvPr id="4" name="Table 3"/>
          <p:cNvGraphicFramePr>
            <a:graphicFrameLocks noGrp="1"/>
          </p:cNvGraphicFramePr>
          <p:nvPr/>
        </p:nvGraphicFramePr>
        <p:xfrm>
          <a:off x="2667000" y="2057400"/>
          <a:ext cx="5638800" cy="4267200"/>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tblGrid>
              <a:tr h="2133600">
                <a:tc>
                  <a:txBody>
                    <a:bodyPr/>
                    <a:lstStyle/>
                    <a:p>
                      <a:pPr algn="ctr"/>
                      <a:r>
                        <a:rPr lang="ar-SA" sz="3200" dirty="0">
                          <a:latin typeface="Simplified Arabic" pitchFamily="18" charset="-78"/>
                          <a:cs typeface="Simplified Arabic" pitchFamily="18" charset="-78"/>
                        </a:rPr>
                        <a:t>+</a:t>
                      </a:r>
                      <a:r>
                        <a:rPr lang="ar-SA" sz="3200" baseline="0" dirty="0">
                          <a:latin typeface="Simplified Arabic" pitchFamily="18" charset="-78"/>
                          <a:cs typeface="Simplified Arabic" pitchFamily="18" charset="-78"/>
                        </a:rPr>
                        <a:t>   +</a:t>
                      </a:r>
                    </a:p>
                    <a:p>
                      <a:pPr algn="ctr"/>
                      <a:endParaRPr lang="ar-SA" baseline="0" dirty="0"/>
                    </a:p>
                    <a:p>
                      <a:pPr algn="ctr"/>
                      <a:r>
                        <a:rPr lang="ar-SA" sz="3200" baseline="0" dirty="0">
                          <a:latin typeface="Simplified Arabic" pitchFamily="18" charset="-78"/>
                          <a:cs typeface="Simplified Arabic" pitchFamily="18" charset="-78"/>
                        </a:rPr>
                        <a:t>تعزيز إيجابي </a:t>
                      </a:r>
                      <a:endParaRPr lang="en-US" sz="3200" dirty="0">
                        <a:latin typeface="Simplified Arabic" pitchFamily="18" charset="-78"/>
                        <a:cs typeface="Simplified Arabic" pitchFamily="18" charset="-78"/>
                      </a:endParaRPr>
                    </a:p>
                  </a:txBody>
                  <a:tcPr/>
                </a:tc>
                <a:tc>
                  <a:txBody>
                    <a:bodyPr/>
                    <a:lstStyle/>
                    <a:p>
                      <a:pPr algn="ctr"/>
                      <a:r>
                        <a:rPr lang="ar-SA" sz="2800" b="1" dirty="0">
                          <a:latin typeface="Simplified Arabic" pitchFamily="18" charset="-78"/>
                          <a:cs typeface="Simplified Arabic" pitchFamily="18" charset="-78"/>
                        </a:rPr>
                        <a:t>-   +</a:t>
                      </a:r>
                    </a:p>
                    <a:p>
                      <a:pPr algn="ctr"/>
                      <a:endParaRPr lang="ar-SA" dirty="0"/>
                    </a:p>
                    <a:p>
                      <a:pPr algn="ctr"/>
                      <a:r>
                        <a:rPr lang="ar-SA" sz="3200" dirty="0">
                          <a:latin typeface="Simplified Arabic" pitchFamily="18" charset="-78"/>
                          <a:cs typeface="Simplified Arabic" pitchFamily="18" charset="-78"/>
                        </a:rPr>
                        <a:t>عقاب إيجابي </a:t>
                      </a:r>
                      <a:endParaRPr lang="en-US" sz="3200" dirty="0">
                        <a:latin typeface="Simplified Arabic" pitchFamily="18" charset="-78"/>
                        <a:cs typeface="Simplified Arabic" pitchFamily="18" charset="-78"/>
                      </a:endParaRPr>
                    </a:p>
                  </a:txBody>
                  <a:tcPr/>
                </a:tc>
                <a:extLst>
                  <a:ext uri="{0D108BD9-81ED-4DB2-BD59-A6C34878D82A}">
                    <a16:rowId xmlns:a16="http://schemas.microsoft.com/office/drawing/2014/main" val="10000"/>
                  </a:ext>
                </a:extLst>
              </a:tr>
              <a:tr h="2133600">
                <a:tc>
                  <a:txBody>
                    <a:bodyPr/>
                    <a:lstStyle/>
                    <a:p>
                      <a:pPr algn="ctr"/>
                      <a:r>
                        <a:rPr lang="ar-SA" sz="3200" b="1" dirty="0">
                          <a:latin typeface="Simplified Arabic" pitchFamily="18" charset="-78"/>
                          <a:cs typeface="Simplified Arabic" pitchFamily="18" charset="-78"/>
                        </a:rPr>
                        <a:t>+   -</a:t>
                      </a:r>
                    </a:p>
                    <a:p>
                      <a:pPr algn="ctr"/>
                      <a:endParaRPr lang="ar-SA" dirty="0"/>
                    </a:p>
                    <a:p>
                      <a:pPr algn="ctr"/>
                      <a:r>
                        <a:rPr lang="ar-SA" sz="3200" b="1" dirty="0">
                          <a:latin typeface="Simplified Arabic" pitchFamily="18" charset="-78"/>
                          <a:cs typeface="Simplified Arabic" pitchFamily="18" charset="-78"/>
                        </a:rPr>
                        <a:t>عقاب سلبي</a:t>
                      </a:r>
                      <a:endParaRPr lang="en-US" sz="3200" b="1" dirty="0">
                        <a:latin typeface="Simplified Arabic" pitchFamily="18" charset="-78"/>
                        <a:cs typeface="Simplified Arabic" pitchFamily="18" charset="-78"/>
                      </a:endParaRPr>
                    </a:p>
                  </a:txBody>
                  <a:tcPr/>
                </a:tc>
                <a:tc>
                  <a:txBody>
                    <a:bodyPr/>
                    <a:lstStyle/>
                    <a:p>
                      <a:pPr algn="ctr"/>
                      <a:r>
                        <a:rPr lang="ar-SA" sz="3200" b="1" dirty="0">
                          <a:latin typeface="Simplified Arabic" pitchFamily="18" charset="-78"/>
                          <a:cs typeface="Simplified Arabic" pitchFamily="18" charset="-78"/>
                        </a:rPr>
                        <a:t>-     -</a:t>
                      </a:r>
                    </a:p>
                    <a:p>
                      <a:pPr algn="ctr"/>
                      <a:endParaRPr lang="ar-SA" dirty="0"/>
                    </a:p>
                    <a:p>
                      <a:pPr algn="ctr"/>
                      <a:r>
                        <a:rPr lang="ar-SA" sz="3200" b="1" dirty="0">
                          <a:latin typeface="Simplified Arabic" pitchFamily="18" charset="-78"/>
                          <a:cs typeface="Simplified Arabic" pitchFamily="18" charset="-78"/>
                        </a:rPr>
                        <a:t>تعزيز</a:t>
                      </a:r>
                      <a:r>
                        <a:rPr lang="ar-SA" sz="3200" b="1" baseline="0" dirty="0">
                          <a:latin typeface="Simplified Arabic" pitchFamily="18" charset="-78"/>
                          <a:cs typeface="Simplified Arabic" pitchFamily="18" charset="-78"/>
                        </a:rPr>
                        <a:t> سلبي</a:t>
                      </a:r>
                      <a:endParaRPr lang="en-US" sz="3200" b="1" dirty="0">
                        <a:latin typeface="Simplified Arabic" pitchFamily="18" charset="-78"/>
                        <a:cs typeface="Simplified Arabic" pitchFamily="18" charset="-78"/>
                      </a:endParaRP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ar-SA" b="1" dirty="0">
                <a:latin typeface="Simplified Arabic" pitchFamily="18" charset="-78"/>
                <a:cs typeface="Simplified Arabic" pitchFamily="18" charset="-78"/>
              </a:rPr>
              <a:t>آليات التعلم الإجتماعي</a:t>
            </a:r>
            <a:endParaRPr lang="en-US" dirty="0"/>
          </a:p>
        </p:txBody>
      </p:sp>
      <p:graphicFrame>
        <p:nvGraphicFramePr>
          <p:cNvPr id="4" name="Content Placeholder 3"/>
          <p:cNvGraphicFramePr>
            <a:graphicFrameLocks noGrp="1"/>
          </p:cNvGraphicFramePr>
          <p:nvPr>
            <p:ph idx="1"/>
          </p:nvPr>
        </p:nvGraphicFramePr>
        <p:xfrm>
          <a:off x="228600" y="1676400"/>
          <a:ext cx="86868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1020762"/>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ar-SA" b="1" dirty="0">
                <a:latin typeface="Simplified Arabic" pitchFamily="18" charset="-78"/>
                <a:cs typeface="Simplified Arabic" pitchFamily="18" charset="-78"/>
              </a:rPr>
              <a:t>أمثلة على ما سبق</a:t>
            </a:r>
            <a:endParaRPr lang="en-US" b="1" dirty="0">
              <a:latin typeface="Simplified Arabic" pitchFamily="18" charset="-78"/>
              <a:cs typeface="Simplified Arabic" pitchFamily="18" charset="-78"/>
            </a:endParaRPr>
          </a:p>
        </p:txBody>
      </p:sp>
      <p:sp>
        <p:nvSpPr>
          <p:cNvPr id="3" name="Content Placeholder 2"/>
          <p:cNvSpPr>
            <a:spLocks noGrp="1"/>
          </p:cNvSpPr>
          <p:nvPr>
            <p:ph idx="1"/>
          </p:nvPr>
        </p:nvSpPr>
        <p:spPr>
          <a:xfrm>
            <a:off x="457200" y="1600200"/>
            <a:ext cx="7924800" cy="5029200"/>
          </a:xfrm>
        </p:spPr>
        <p:txBody>
          <a:bodyPr>
            <a:normAutofit fontScale="85000" lnSpcReduction="10000"/>
          </a:bodyPr>
          <a:lstStyle/>
          <a:p>
            <a:pPr marL="514350" indent="-514350" algn="r" rtl="1">
              <a:buFont typeface="+mj-lt"/>
              <a:buAutoNum type="arabicParenR"/>
            </a:pPr>
            <a:r>
              <a:rPr lang="ar-SA" b="1" dirty="0">
                <a:latin typeface="Simplified Arabic" pitchFamily="18" charset="-78"/>
                <a:cs typeface="Simplified Arabic" pitchFamily="18" charset="-78"/>
              </a:rPr>
              <a:t>التعزيز الإيجابي: </a:t>
            </a:r>
            <a:r>
              <a:rPr lang="ar-SA" dirty="0">
                <a:latin typeface="Simplified Arabic" pitchFamily="18" charset="-78"/>
                <a:cs typeface="Simplified Arabic" pitchFamily="18" charset="-78"/>
              </a:rPr>
              <a:t>الطالب الذي يشكره المعلم لإجابته على السؤال. </a:t>
            </a:r>
          </a:p>
          <a:p>
            <a:pPr marL="514350" indent="-514350" algn="r" rtl="1">
              <a:buFont typeface="+mj-lt"/>
              <a:buAutoNum type="arabicParenR"/>
            </a:pPr>
            <a:endParaRPr lang="ar-SA" dirty="0">
              <a:latin typeface="Simplified Arabic" pitchFamily="18" charset="-78"/>
              <a:cs typeface="Simplified Arabic" pitchFamily="18" charset="-78"/>
            </a:endParaRPr>
          </a:p>
          <a:p>
            <a:pPr marL="514350" indent="-514350" algn="r" rtl="1">
              <a:buFont typeface="+mj-lt"/>
              <a:buAutoNum type="arabicParenR"/>
            </a:pPr>
            <a:r>
              <a:rPr lang="ar-SA" b="1" dirty="0">
                <a:latin typeface="Simplified Arabic" pitchFamily="18" charset="-78"/>
                <a:cs typeface="Simplified Arabic" pitchFamily="18" charset="-78"/>
              </a:rPr>
              <a:t>التعزيز السلبي: </a:t>
            </a:r>
            <a:r>
              <a:rPr lang="ar-SA" dirty="0">
                <a:latin typeface="Simplified Arabic" pitchFamily="18" charset="-78"/>
                <a:cs typeface="Simplified Arabic" pitchFamily="18" charset="-78"/>
              </a:rPr>
              <a:t>الطالب الذي يحضرّ للحصة القادمة لكي يتجنب ما قد يفعله المعلم المعروف بعقابه، ويميل إلى تكرار التحضير للدرس مستقبلاً. </a:t>
            </a:r>
          </a:p>
          <a:p>
            <a:pPr marL="514350" indent="-514350" algn="r" rtl="1">
              <a:buFont typeface="+mj-lt"/>
              <a:buAutoNum type="arabicParenR"/>
            </a:pPr>
            <a:endParaRPr lang="ar-SA" dirty="0">
              <a:latin typeface="Simplified Arabic" pitchFamily="18" charset="-78"/>
              <a:cs typeface="Simplified Arabic" pitchFamily="18" charset="-78"/>
            </a:endParaRPr>
          </a:p>
          <a:p>
            <a:pPr marL="514350" indent="-514350" algn="r" rtl="1">
              <a:buFont typeface="+mj-lt"/>
              <a:buAutoNum type="arabicParenR"/>
            </a:pPr>
            <a:r>
              <a:rPr lang="ar-SA" b="1" dirty="0">
                <a:latin typeface="Simplified Arabic" pitchFamily="18" charset="-78"/>
                <a:cs typeface="Simplified Arabic" pitchFamily="18" charset="-78"/>
              </a:rPr>
              <a:t>العقاب الإيجابي: </a:t>
            </a:r>
            <a:r>
              <a:rPr lang="ar-SA" dirty="0">
                <a:latin typeface="Simplified Arabic" pitchFamily="18" charset="-78"/>
                <a:cs typeface="Simplified Arabic" pitchFamily="18" charset="-78"/>
              </a:rPr>
              <a:t>قيام المعلم بتوبيخ الطالب لعدم الإستئذان للكلام أثناء الحصة. </a:t>
            </a:r>
          </a:p>
          <a:p>
            <a:pPr marL="514350" indent="-514350" algn="r" rtl="1">
              <a:buFont typeface="+mj-lt"/>
              <a:buAutoNum type="arabicParenR"/>
            </a:pPr>
            <a:endParaRPr lang="ar-SA" dirty="0">
              <a:latin typeface="Simplified Arabic" pitchFamily="18" charset="-78"/>
              <a:cs typeface="Simplified Arabic" pitchFamily="18" charset="-78"/>
            </a:endParaRPr>
          </a:p>
          <a:p>
            <a:pPr marL="514350" indent="-514350" algn="r" rtl="1">
              <a:buFont typeface="+mj-lt"/>
              <a:buAutoNum type="arabicParenR"/>
            </a:pPr>
            <a:r>
              <a:rPr lang="ar-SA" b="1" dirty="0">
                <a:latin typeface="Simplified Arabic" pitchFamily="18" charset="-78"/>
                <a:cs typeface="Simplified Arabic" pitchFamily="18" charset="-78"/>
              </a:rPr>
              <a:t>العقاب السلبي: </a:t>
            </a:r>
            <a:r>
              <a:rPr lang="ar-SA" dirty="0">
                <a:latin typeface="Simplified Arabic" pitchFamily="18" charset="-78"/>
                <a:cs typeface="Simplified Arabic" pitchFamily="18" charset="-78"/>
              </a:rPr>
              <a:t>حرمان الطالب من المشاركة في لعبة جماعية يشترك فيها الطلبة في صفه لعدم إنجازه واجباته اليومية. </a:t>
            </a:r>
            <a:endParaRPr lang="en-US" dirty="0">
              <a:latin typeface="Simplified Arabic" pitchFamily="18" charset="-78"/>
              <a:cs typeface="Simplified Arabic" pitchFamily="18" charset="-78"/>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792162"/>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ar-SA" sz="3600" b="1" dirty="0">
                <a:latin typeface="Simplified Arabic" pitchFamily="18" charset="-78"/>
                <a:cs typeface="Simplified Arabic" pitchFamily="18" charset="-78"/>
              </a:rPr>
              <a:t>مباديء الإشراط الإجرائي</a:t>
            </a:r>
            <a:endParaRPr lang="en-US" sz="3600" b="1" dirty="0">
              <a:latin typeface="Simplified Arabic" pitchFamily="18" charset="-78"/>
              <a:cs typeface="Simplified Arabic" pitchFamily="18" charset="-78"/>
            </a:endParaRPr>
          </a:p>
        </p:txBody>
      </p:sp>
      <p:sp>
        <p:nvSpPr>
          <p:cNvPr id="3" name="Content Placeholder 2"/>
          <p:cNvSpPr>
            <a:spLocks noGrp="1"/>
          </p:cNvSpPr>
          <p:nvPr>
            <p:ph idx="1"/>
          </p:nvPr>
        </p:nvSpPr>
        <p:spPr>
          <a:xfrm>
            <a:off x="457200" y="1600200"/>
            <a:ext cx="8001000" cy="4800600"/>
          </a:xfrm>
        </p:spPr>
        <p:style>
          <a:lnRef idx="1">
            <a:schemeClr val="accent3"/>
          </a:lnRef>
          <a:fillRef idx="2">
            <a:schemeClr val="accent3"/>
          </a:fillRef>
          <a:effectRef idx="1">
            <a:schemeClr val="accent3"/>
          </a:effectRef>
          <a:fontRef idx="minor">
            <a:schemeClr val="dk1"/>
          </a:fontRef>
        </p:style>
        <p:txBody>
          <a:bodyPr/>
          <a:lstStyle/>
          <a:p>
            <a:pPr marL="514350" indent="-514350" algn="r" rtl="1">
              <a:buFont typeface="+mj-lt"/>
              <a:buAutoNum type="arabicParenR"/>
            </a:pPr>
            <a:r>
              <a:rPr lang="ar-SA" dirty="0">
                <a:latin typeface="Simplified Arabic" pitchFamily="18" charset="-78"/>
                <a:cs typeface="Simplified Arabic" pitchFamily="18" charset="-78"/>
              </a:rPr>
              <a:t>الإنطفاء. </a:t>
            </a:r>
          </a:p>
          <a:p>
            <a:pPr marL="514350" indent="-514350" algn="r" rtl="1">
              <a:buFont typeface="+mj-lt"/>
              <a:buAutoNum type="arabicParenR"/>
            </a:pPr>
            <a:endParaRPr lang="ar-SA" dirty="0">
              <a:latin typeface="Simplified Arabic" pitchFamily="18" charset="-78"/>
              <a:cs typeface="Simplified Arabic" pitchFamily="18" charset="-78"/>
            </a:endParaRPr>
          </a:p>
          <a:p>
            <a:pPr marL="514350" indent="-514350" algn="r" rtl="1">
              <a:buFont typeface="+mj-lt"/>
              <a:buAutoNum type="arabicParenR"/>
            </a:pPr>
            <a:r>
              <a:rPr lang="ar-SA" dirty="0">
                <a:latin typeface="Simplified Arabic" pitchFamily="18" charset="-78"/>
                <a:cs typeface="Simplified Arabic" pitchFamily="18" charset="-78"/>
              </a:rPr>
              <a:t>التعميم. </a:t>
            </a:r>
          </a:p>
          <a:p>
            <a:pPr marL="514350" indent="-514350" algn="r" rtl="1">
              <a:buFont typeface="+mj-lt"/>
              <a:buAutoNum type="arabicParenR"/>
            </a:pPr>
            <a:endParaRPr lang="ar-SA" dirty="0">
              <a:latin typeface="Simplified Arabic" pitchFamily="18" charset="-78"/>
              <a:cs typeface="Simplified Arabic" pitchFamily="18" charset="-78"/>
            </a:endParaRPr>
          </a:p>
          <a:p>
            <a:pPr marL="514350" indent="-514350" algn="r" rtl="1">
              <a:buFont typeface="+mj-lt"/>
              <a:buAutoNum type="arabicParenR"/>
            </a:pPr>
            <a:r>
              <a:rPr lang="ar-SA" dirty="0">
                <a:latin typeface="Simplified Arabic" pitchFamily="18" charset="-78"/>
                <a:cs typeface="Simplified Arabic" pitchFamily="18" charset="-78"/>
              </a:rPr>
              <a:t>التمييز. </a:t>
            </a:r>
          </a:p>
          <a:p>
            <a:pPr marL="514350" indent="-514350" algn="r" rtl="1">
              <a:buFont typeface="+mj-lt"/>
              <a:buAutoNum type="arabicParenR"/>
            </a:pPr>
            <a:endParaRPr lang="ar-SA" dirty="0">
              <a:latin typeface="Simplified Arabic" pitchFamily="18" charset="-78"/>
              <a:cs typeface="Simplified Arabic" pitchFamily="18" charset="-78"/>
            </a:endParaRPr>
          </a:p>
          <a:p>
            <a:pPr marL="514350" indent="-514350" algn="r" rtl="1">
              <a:buFont typeface="+mj-lt"/>
              <a:buAutoNum type="arabicParenR"/>
            </a:pPr>
            <a:r>
              <a:rPr lang="ar-SA" dirty="0">
                <a:latin typeface="Simplified Arabic" pitchFamily="18" charset="-78"/>
                <a:cs typeface="Simplified Arabic" pitchFamily="18" charset="-78"/>
              </a:rPr>
              <a:t>جداول التعزيز. </a:t>
            </a:r>
            <a:endParaRPr lang="en-US" dirty="0">
              <a:latin typeface="Simplified Arabic" pitchFamily="18" charset="-78"/>
              <a:cs typeface="Simplified Arabic" pitchFamily="18" charset="-78"/>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792162"/>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ar-SA" sz="3600" b="1" dirty="0">
                <a:latin typeface="Simplified Arabic" pitchFamily="18" charset="-78"/>
                <a:cs typeface="Simplified Arabic" pitchFamily="18" charset="-78"/>
              </a:rPr>
              <a:t>جداول التعزيز</a:t>
            </a:r>
            <a:endParaRPr lang="en-US" sz="3600" b="1" dirty="0">
              <a:latin typeface="Simplified Arabic" pitchFamily="18" charset="-78"/>
              <a:cs typeface="Simplified Arabic" pitchFamily="18" charset="-78"/>
            </a:endParaRPr>
          </a:p>
        </p:txBody>
      </p:sp>
      <p:sp>
        <p:nvSpPr>
          <p:cNvPr id="3" name="Content Placeholder 2"/>
          <p:cNvSpPr>
            <a:spLocks noGrp="1"/>
          </p:cNvSpPr>
          <p:nvPr>
            <p:ph idx="1"/>
          </p:nvPr>
        </p:nvSpPr>
        <p:spPr>
          <a:xfrm>
            <a:off x="457200" y="1600200"/>
            <a:ext cx="8001000" cy="5029200"/>
          </a:xfrm>
        </p:spPr>
        <p:style>
          <a:lnRef idx="1">
            <a:schemeClr val="accent3"/>
          </a:lnRef>
          <a:fillRef idx="2">
            <a:schemeClr val="accent3"/>
          </a:fillRef>
          <a:effectRef idx="1">
            <a:schemeClr val="accent3"/>
          </a:effectRef>
          <a:fontRef idx="minor">
            <a:schemeClr val="dk1"/>
          </a:fontRef>
        </p:style>
        <p:txBody>
          <a:bodyPr>
            <a:normAutofit/>
          </a:bodyPr>
          <a:lstStyle/>
          <a:p>
            <a:pPr marL="514350" indent="-514350" algn="r" rtl="1">
              <a:buFont typeface="+mj-lt"/>
              <a:buAutoNum type="arabicParenR"/>
            </a:pPr>
            <a:r>
              <a:rPr lang="ar-SA" dirty="0">
                <a:latin typeface="Simplified Arabic" pitchFamily="18" charset="-78"/>
                <a:cs typeface="Simplified Arabic" pitchFamily="18" charset="-78"/>
              </a:rPr>
              <a:t>جدول تعزيز النسبة الثابتة. </a:t>
            </a:r>
          </a:p>
          <a:p>
            <a:pPr marL="514350" indent="-514350" algn="r" rtl="1">
              <a:buFont typeface="+mj-lt"/>
              <a:buAutoNum type="arabicParenR"/>
            </a:pPr>
            <a:endParaRPr lang="ar-SA" dirty="0">
              <a:latin typeface="Simplified Arabic" pitchFamily="18" charset="-78"/>
              <a:cs typeface="Simplified Arabic" pitchFamily="18" charset="-78"/>
            </a:endParaRPr>
          </a:p>
          <a:p>
            <a:pPr marL="514350" indent="-514350" algn="r" rtl="1">
              <a:buFont typeface="+mj-lt"/>
              <a:buAutoNum type="arabicParenR"/>
            </a:pPr>
            <a:r>
              <a:rPr lang="ar-SA" dirty="0">
                <a:latin typeface="Simplified Arabic" pitchFamily="18" charset="-78"/>
                <a:cs typeface="Simplified Arabic" pitchFamily="18" charset="-78"/>
              </a:rPr>
              <a:t>جدول تعزيز النسبة المتغيرة. </a:t>
            </a:r>
          </a:p>
          <a:p>
            <a:pPr marL="514350" indent="-514350" algn="r" rtl="1">
              <a:buFont typeface="+mj-lt"/>
              <a:buAutoNum type="arabicParenR"/>
            </a:pPr>
            <a:endParaRPr lang="ar-SA" dirty="0">
              <a:latin typeface="Simplified Arabic" pitchFamily="18" charset="-78"/>
              <a:cs typeface="Simplified Arabic" pitchFamily="18" charset="-78"/>
            </a:endParaRPr>
          </a:p>
          <a:p>
            <a:pPr marL="514350" indent="-514350" algn="r" rtl="1">
              <a:buFont typeface="+mj-lt"/>
              <a:buAutoNum type="arabicParenR"/>
            </a:pPr>
            <a:r>
              <a:rPr lang="ar-SA" dirty="0">
                <a:latin typeface="Simplified Arabic" pitchFamily="18" charset="-78"/>
                <a:cs typeface="Simplified Arabic" pitchFamily="18" charset="-78"/>
              </a:rPr>
              <a:t>جدول تعزيز الفترة الثابتة. </a:t>
            </a:r>
          </a:p>
          <a:p>
            <a:pPr marL="514350" indent="-514350" algn="r" rtl="1">
              <a:buFont typeface="+mj-lt"/>
              <a:buAutoNum type="arabicParenR"/>
            </a:pPr>
            <a:endParaRPr lang="ar-SA" dirty="0">
              <a:latin typeface="Simplified Arabic" pitchFamily="18" charset="-78"/>
              <a:cs typeface="Simplified Arabic" pitchFamily="18" charset="-78"/>
            </a:endParaRPr>
          </a:p>
          <a:p>
            <a:pPr marL="514350" indent="-514350" algn="r" rtl="1">
              <a:buFont typeface="+mj-lt"/>
              <a:buAutoNum type="arabicParenR"/>
            </a:pPr>
            <a:r>
              <a:rPr lang="ar-SA" dirty="0">
                <a:latin typeface="Simplified Arabic" pitchFamily="18" charset="-78"/>
                <a:cs typeface="Simplified Arabic" pitchFamily="18" charset="-78"/>
              </a:rPr>
              <a:t>جدول تعزيز الفترة المتغيرة. </a:t>
            </a:r>
            <a:endParaRPr lang="en-US" dirty="0">
              <a:latin typeface="Simplified Arabic" pitchFamily="18" charset="-78"/>
              <a:cs typeface="Simplified Arabic" pitchFamily="18" charset="-78"/>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924800" cy="762000"/>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br>
              <a:rPr lang="ar-SA" sz="3600" b="1" dirty="0">
                <a:latin typeface="Simplified Arabic" pitchFamily="18" charset="-78"/>
                <a:cs typeface="Simplified Arabic" pitchFamily="18" charset="-78"/>
              </a:rPr>
            </a:br>
            <a:r>
              <a:rPr lang="ar-SA" sz="3600" b="1" dirty="0">
                <a:latin typeface="Simplified Arabic" pitchFamily="18" charset="-78"/>
                <a:cs typeface="Simplified Arabic" pitchFamily="18" charset="-78"/>
              </a:rPr>
              <a:t>1) جدول تعزيز النسبة الثابتة. </a:t>
            </a:r>
            <a:br>
              <a:rPr lang="ar-SA" sz="3600" b="1" dirty="0">
                <a:latin typeface="Simplified Arabic" pitchFamily="18" charset="-78"/>
                <a:cs typeface="Simplified Arabic" pitchFamily="18" charset="-78"/>
              </a:rPr>
            </a:br>
            <a:endParaRPr lang="en-US" sz="3600" b="1" dirty="0"/>
          </a:p>
        </p:txBody>
      </p:sp>
      <p:sp>
        <p:nvSpPr>
          <p:cNvPr id="3" name="Content Placeholder 2"/>
          <p:cNvSpPr>
            <a:spLocks noGrp="1"/>
          </p:cNvSpPr>
          <p:nvPr>
            <p:ph idx="1"/>
          </p:nvPr>
        </p:nvSpPr>
        <p:spPr>
          <a:xfrm>
            <a:off x="304800" y="1371600"/>
            <a:ext cx="8077200" cy="5257800"/>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pPr algn="r" rtl="1">
              <a:buFont typeface="Wingdings" pitchFamily="2" charset="2"/>
              <a:buChar char="§"/>
            </a:pPr>
            <a:r>
              <a:rPr lang="ar-SA" dirty="0"/>
              <a:t>وفيه يتم تقديم التعزيز بعد أداء عدد محدد من الإستجابات الصحيحة. </a:t>
            </a:r>
          </a:p>
          <a:p>
            <a:pPr algn="r" rtl="1">
              <a:buFont typeface="Wingdings" pitchFamily="2" charset="2"/>
              <a:buChar char="§"/>
            </a:pPr>
            <a:r>
              <a:rPr lang="ar-SA" dirty="0"/>
              <a:t>من الممزات الخاصة بجدول تعزيز النسبة الثابتة أن مستوى الاداء يتراجع بشكل كبير بعد الحصول على التعزيز مباشرة.</a:t>
            </a:r>
          </a:p>
          <a:p>
            <a:pPr algn="r" rtl="1">
              <a:buNone/>
            </a:pPr>
            <a:endParaRPr lang="ar-SA" dirty="0"/>
          </a:p>
          <a:p>
            <a:pPr algn="r" rtl="1">
              <a:buNone/>
            </a:pPr>
            <a:r>
              <a:rPr lang="ar-SA" dirty="0"/>
              <a:t> </a:t>
            </a:r>
            <a:r>
              <a:rPr lang="ar-SA" b="1" dirty="0"/>
              <a:t>أمثلة على ذلك: </a:t>
            </a:r>
          </a:p>
          <a:p>
            <a:pPr algn="r" rtl="1">
              <a:buNone/>
            </a:pPr>
            <a:endParaRPr lang="ar-SA" b="1" dirty="0"/>
          </a:p>
          <a:p>
            <a:pPr algn="r" rtl="1">
              <a:buFont typeface="Wingdings" pitchFamily="2" charset="2"/>
              <a:buChar char="§"/>
            </a:pPr>
            <a:r>
              <a:rPr lang="ar-SA" dirty="0"/>
              <a:t>كان يقدم التعزيز للحمامة كلما تقوم بالنقر 10 مرات على المفتاح، فالنسبة هنا (1:10). </a:t>
            </a:r>
          </a:p>
          <a:p>
            <a:pPr algn="r" rtl="1">
              <a:buFont typeface="Wingdings" pitchFamily="2" charset="2"/>
              <a:buChar char="§"/>
            </a:pPr>
            <a:r>
              <a:rPr lang="ar-SA" dirty="0"/>
              <a:t>العامل يجب أن ينتج عدد معين من القطع قبل الحصول على التعزيز. </a:t>
            </a:r>
          </a:p>
          <a:p>
            <a:pPr algn="r" rtl="1">
              <a:buNone/>
            </a:pP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792162"/>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br>
              <a:rPr lang="ar-SA" sz="3600" b="1" dirty="0">
                <a:latin typeface="Simplified Arabic" pitchFamily="18" charset="-78"/>
                <a:cs typeface="Simplified Arabic" pitchFamily="18" charset="-78"/>
              </a:rPr>
            </a:br>
            <a:r>
              <a:rPr lang="ar-SA" sz="3600" b="1" dirty="0">
                <a:latin typeface="Simplified Arabic" pitchFamily="18" charset="-78"/>
                <a:cs typeface="Simplified Arabic" pitchFamily="18" charset="-78"/>
              </a:rPr>
              <a:t>2) جدول تعزيز النسبة المتغيرة. </a:t>
            </a:r>
            <a:br>
              <a:rPr lang="ar-SA" sz="3600" b="1" dirty="0">
                <a:latin typeface="Simplified Arabic" pitchFamily="18" charset="-78"/>
                <a:cs typeface="Simplified Arabic" pitchFamily="18" charset="-78"/>
              </a:rPr>
            </a:br>
            <a:endParaRPr lang="en-US" sz="3600" b="1" dirty="0"/>
          </a:p>
        </p:txBody>
      </p:sp>
      <p:sp>
        <p:nvSpPr>
          <p:cNvPr id="3" name="Content Placeholder 2"/>
          <p:cNvSpPr>
            <a:spLocks noGrp="1"/>
          </p:cNvSpPr>
          <p:nvPr>
            <p:ph idx="1"/>
          </p:nvPr>
        </p:nvSpPr>
        <p:spPr>
          <a:xfrm>
            <a:off x="304800" y="1447800"/>
            <a:ext cx="8153400" cy="5181600"/>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pPr algn="r" rtl="1">
              <a:buFont typeface="Wingdings" pitchFamily="2" charset="2"/>
              <a:buChar char="§"/>
            </a:pPr>
            <a:r>
              <a:rPr lang="ar-SA" sz="2800" dirty="0">
                <a:latin typeface="Simplified Arabic" pitchFamily="18" charset="-78"/>
                <a:cs typeface="Simplified Arabic" pitchFamily="18" charset="-78"/>
              </a:rPr>
              <a:t>تقديم التعزيز بعد أداء عدد متغير من الإستجابات الصحيحة، ورغم أن العدد متغير إلى أنه يتراوح حول متوسط محدد (يقدم المتوسط مثلاً كل 5 إستجابات صحيحة). </a:t>
            </a:r>
          </a:p>
          <a:p>
            <a:pPr algn="r" rtl="1">
              <a:buFont typeface="Wingdings" pitchFamily="2" charset="2"/>
              <a:buChar char="§"/>
            </a:pPr>
            <a:r>
              <a:rPr lang="ar-SA" sz="2800" dirty="0">
                <a:latin typeface="Simplified Arabic" pitchFamily="18" charset="-78"/>
                <a:cs typeface="Simplified Arabic" pitchFamily="18" charset="-78"/>
              </a:rPr>
              <a:t>من مميزاته أنه يؤدي إلى نسبة مرتفعة وثابتة في الأداء ويعمل على تقوية السلوك أكثر من غيره من الجداول، بالمقارنة من جدول النسبة الثابتة، أي لا يحدث تراجع في الأداء بعد الحصول على التعزيز.</a:t>
            </a:r>
          </a:p>
          <a:p>
            <a:pPr algn="r" rtl="1">
              <a:buNone/>
            </a:pPr>
            <a:endParaRPr lang="ar-SA" sz="2800" dirty="0">
              <a:latin typeface="Simplified Arabic" pitchFamily="18" charset="-78"/>
              <a:cs typeface="Simplified Arabic" pitchFamily="18" charset="-78"/>
            </a:endParaRPr>
          </a:p>
          <a:p>
            <a:pPr algn="r" rtl="1">
              <a:buNone/>
            </a:pPr>
            <a:r>
              <a:rPr lang="ar-SA" sz="2800" b="1" dirty="0">
                <a:latin typeface="Simplified Arabic" pitchFamily="18" charset="-78"/>
                <a:cs typeface="Simplified Arabic" pitchFamily="18" charset="-78"/>
              </a:rPr>
              <a:t>مثال على ذلك: </a:t>
            </a:r>
          </a:p>
          <a:p>
            <a:pPr algn="r" rtl="1">
              <a:buNone/>
            </a:pPr>
            <a:endParaRPr lang="ar-SA" sz="2800" b="1" dirty="0">
              <a:latin typeface="Simplified Arabic" pitchFamily="18" charset="-78"/>
              <a:cs typeface="Simplified Arabic" pitchFamily="18" charset="-78"/>
            </a:endParaRPr>
          </a:p>
          <a:p>
            <a:pPr algn="r" rtl="1">
              <a:buFont typeface="Wingdings" pitchFamily="2" charset="2"/>
              <a:buChar char="§"/>
            </a:pPr>
            <a:r>
              <a:rPr lang="ar-SA" sz="2800" dirty="0">
                <a:latin typeface="Simplified Arabic" pitchFamily="18" charset="-78"/>
                <a:cs typeface="Simplified Arabic" pitchFamily="18" charset="-78"/>
              </a:rPr>
              <a:t>مندوب الميعات المتجول يعزز سلوكه بهذه الطريقة، فهو قد يبيع عند طرقه أول باب أو الثاني أو غير ذلك، فسلوكه يعزز بشكل متقطع وبنسبة متغيرة. </a:t>
            </a:r>
          </a:p>
          <a:p>
            <a:pPr algn="r" rtl="1">
              <a:buNone/>
            </a:pPr>
            <a:endParaRPr lang="en-US" sz="2800" dirty="0">
              <a:latin typeface="Simplified Arabic" pitchFamily="18" charset="-78"/>
              <a:cs typeface="Simplified Arabic" pitchFamily="18" charset="-78"/>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868362"/>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br>
              <a:rPr lang="ar-SA" sz="3600" b="1" dirty="0">
                <a:latin typeface="Simplified Arabic" pitchFamily="18" charset="-78"/>
                <a:cs typeface="Simplified Arabic" pitchFamily="18" charset="-78"/>
              </a:rPr>
            </a:br>
            <a:r>
              <a:rPr lang="ar-SA" sz="3600" b="1" dirty="0">
                <a:latin typeface="Simplified Arabic" pitchFamily="18" charset="-78"/>
                <a:cs typeface="Simplified Arabic" pitchFamily="18" charset="-78"/>
              </a:rPr>
              <a:t>3) جدول تعزيز الفترة الثابتة. </a:t>
            </a:r>
            <a:br>
              <a:rPr lang="ar-SA" sz="3600" b="1" dirty="0">
                <a:latin typeface="Simplified Arabic" pitchFamily="18" charset="-78"/>
                <a:cs typeface="Simplified Arabic" pitchFamily="18" charset="-78"/>
              </a:rPr>
            </a:br>
            <a:endParaRPr lang="en-US" sz="3600" b="1" dirty="0"/>
          </a:p>
        </p:txBody>
      </p:sp>
      <p:sp>
        <p:nvSpPr>
          <p:cNvPr id="3" name="Content Placeholder 2"/>
          <p:cNvSpPr>
            <a:spLocks noGrp="1"/>
          </p:cNvSpPr>
          <p:nvPr>
            <p:ph idx="1"/>
          </p:nvPr>
        </p:nvSpPr>
        <p:spPr>
          <a:xfrm>
            <a:off x="228600" y="1524000"/>
            <a:ext cx="8229600" cy="5105400"/>
          </a:xfrm>
        </p:spPr>
        <p:style>
          <a:lnRef idx="1">
            <a:schemeClr val="accent3"/>
          </a:lnRef>
          <a:fillRef idx="2">
            <a:schemeClr val="accent3"/>
          </a:fillRef>
          <a:effectRef idx="1">
            <a:schemeClr val="accent3"/>
          </a:effectRef>
          <a:fontRef idx="minor">
            <a:schemeClr val="dk1"/>
          </a:fontRef>
        </p:style>
        <p:txBody>
          <a:bodyPr>
            <a:normAutofit lnSpcReduction="10000"/>
          </a:bodyPr>
          <a:lstStyle/>
          <a:p>
            <a:pPr algn="r" rtl="1">
              <a:buFont typeface="Wingdings" pitchFamily="2" charset="2"/>
              <a:buChar char="§"/>
            </a:pPr>
            <a:r>
              <a:rPr lang="ar-SA" sz="2800" dirty="0">
                <a:latin typeface="Simplified Arabic" pitchFamily="18" charset="-78"/>
                <a:cs typeface="Simplified Arabic" pitchFamily="18" charset="-78"/>
              </a:rPr>
              <a:t>تقديم التعزيز بعد إنقضاء فترة محدد من الوقت بعد التعزيز السابق، مثلاً: يقدم التعزيز للحمامة بعد أول إستجابة صحيحة بعد إنقضاء 10 ثوان، والإستجابات الصحيحة قبل إنقضاء الوقت لا تعزز. </a:t>
            </a:r>
          </a:p>
          <a:p>
            <a:pPr algn="r" rtl="1">
              <a:buFont typeface="Wingdings" pitchFamily="2" charset="2"/>
              <a:buChar char="§"/>
            </a:pPr>
            <a:r>
              <a:rPr lang="ar-SA" sz="2800" dirty="0">
                <a:latin typeface="Simplified Arabic" pitchFamily="18" charset="-78"/>
                <a:cs typeface="Simplified Arabic" pitchFamily="18" charset="-78"/>
              </a:rPr>
              <a:t>يلاحظ في هذا النوع من الجداول بأن الكائن يخفت أداءه كثيراً بعد الحصول على التعزيز مباشرة، ويتزايد الأداء عند إقتراب موعد التعزيز ليصل أعلى نسبة أداء قبل موعد التعزيز مباشرة. </a:t>
            </a:r>
          </a:p>
          <a:p>
            <a:pPr algn="r" rtl="1">
              <a:buNone/>
            </a:pPr>
            <a:endParaRPr lang="ar-SA" sz="2800" dirty="0">
              <a:latin typeface="Simplified Arabic" pitchFamily="18" charset="-78"/>
              <a:cs typeface="Simplified Arabic" pitchFamily="18" charset="-78"/>
            </a:endParaRPr>
          </a:p>
          <a:p>
            <a:pPr algn="r" rtl="1">
              <a:buNone/>
            </a:pPr>
            <a:r>
              <a:rPr lang="ar-SA" sz="2800" b="1" dirty="0">
                <a:latin typeface="Simplified Arabic" pitchFamily="18" charset="-78"/>
                <a:cs typeface="Simplified Arabic" pitchFamily="18" charset="-78"/>
              </a:rPr>
              <a:t>مثال على ذك: </a:t>
            </a:r>
          </a:p>
          <a:p>
            <a:pPr algn="r" rtl="1">
              <a:buNone/>
            </a:pPr>
            <a:endParaRPr lang="ar-SA" sz="2800" b="1" dirty="0">
              <a:latin typeface="Simplified Arabic" pitchFamily="18" charset="-78"/>
              <a:cs typeface="Simplified Arabic" pitchFamily="18" charset="-78"/>
            </a:endParaRPr>
          </a:p>
          <a:p>
            <a:pPr algn="r" rtl="1">
              <a:buFont typeface="Wingdings" pitchFamily="2" charset="2"/>
              <a:buChar char="§"/>
            </a:pPr>
            <a:r>
              <a:rPr lang="ar-SA" sz="2800" dirty="0">
                <a:latin typeface="Simplified Arabic" pitchFamily="18" charset="-78"/>
                <a:cs typeface="Simplified Arabic" pitchFamily="18" charset="-78"/>
              </a:rPr>
              <a:t>الموظف يتقاضى الراتب بعد إنقضاء فترة معينة بغض النظر عن عدد الإستجابات التي يقوم بها في العمل. </a:t>
            </a:r>
            <a:endParaRPr lang="en-US" sz="2800" dirty="0">
              <a:latin typeface="Simplified Arabic" pitchFamily="18" charset="-78"/>
              <a:cs typeface="Simplified Arabic" pitchFamily="18" charset="-78"/>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715962"/>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br>
              <a:rPr lang="ar-SA" sz="3600" b="1" dirty="0">
                <a:latin typeface="Simplified Arabic" pitchFamily="18" charset="-78"/>
                <a:cs typeface="Simplified Arabic" pitchFamily="18" charset="-78"/>
              </a:rPr>
            </a:br>
            <a:r>
              <a:rPr lang="ar-SA" sz="3600" b="1" dirty="0">
                <a:latin typeface="Simplified Arabic" pitchFamily="18" charset="-78"/>
                <a:cs typeface="Simplified Arabic" pitchFamily="18" charset="-78"/>
              </a:rPr>
              <a:t>4) جدول تعزيز الفترة المتغيرة. </a:t>
            </a:r>
            <a:br>
              <a:rPr lang="en-US" sz="3600" b="1" dirty="0">
                <a:latin typeface="Simplified Arabic" pitchFamily="18" charset="-78"/>
                <a:cs typeface="Simplified Arabic" pitchFamily="18" charset="-78"/>
              </a:rPr>
            </a:br>
            <a:endParaRPr lang="en-US" sz="3600" b="1" dirty="0"/>
          </a:p>
        </p:txBody>
      </p:sp>
      <p:sp>
        <p:nvSpPr>
          <p:cNvPr id="3" name="Content Placeholder 2"/>
          <p:cNvSpPr>
            <a:spLocks noGrp="1"/>
          </p:cNvSpPr>
          <p:nvPr>
            <p:ph idx="1"/>
          </p:nvPr>
        </p:nvSpPr>
        <p:spPr>
          <a:xfrm>
            <a:off x="228600" y="1295400"/>
            <a:ext cx="8229600" cy="5334000"/>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pPr algn="r" rtl="1">
              <a:buFont typeface="Wingdings" pitchFamily="2" charset="2"/>
              <a:buChar char="§"/>
            </a:pPr>
            <a:r>
              <a:rPr lang="ar-SA" dirty="0">
                <a:latin typeface="Simplified Arabic" pitchFamily="18" charset="-78"/>
                <a:cs typeface="Simplified Arabic" pitchFamily="18" charset="-78"/>
              </a:rPr>
              <a:t>يقدم التعزيز بعد مرور فترة متغيرة من الوقت عن التعزيز السابق. يعني التعزيز سيقدم في المتوسط بعد 10 ثواني ولكن الفترة تتغير من تعزيز لآخر. </a:t>
            </a:r>
          </a:p>
          <a:p>
            <a:pPr algn="r" rtl="1">
              <a:buFont typeface="Wingdings" pitchFamily="2" charset="2"/>
              <a:buChar char="§"/>
            </a:pPr>
            <a:r>
              <a:rPr lang="ar-SA" dirty="0">
                <a:latin typeface="Simplified Arabic" pitchFamily="18" charset="-78"/>
                <a:cs typeface="Simplified Arabic" pitchFamily="18" charset="-78"/>
              </a:rPr>
              <a:t>الكائن لا يستطيع توقع موعد تقديم التعزيز فإن الأداء يبقى ثابت، لكنه منخفض. </a:t>
            </a:r>
          </a:p>
          <a:p>
            <a:pPr algn="r" rtl="1">
              <a:buNone/>
            </a:pPr>
            <a:endParaRPr lang="ar-SA" dirty="0">
              <a:latin typeface="Simplified Arabic" pitchFamily="18" charset="-78"/>
              <a:cs typeface="Simplified Arabic" pitchFamily="18" charset="-78"/>
            </a:endParaRPr>
          </a:p>
          <a:p>
            <a:pPr algn="r" rtl="1">
              <a:buNone/>
            </a:pPr>
            <a:r>
              <a:rPr lang="ar-SA" b="1" dirty="0">
                <a:latin typeface="Simplified Arabic" pitchFamily="18" charset="-78"/>
                <a:cs typeface="Simplified Arabic" pitchFamily="18" charset="-78"/>
              </a:rPr>
              <a:t>أمثلة على ذلك: </a:t>
            </a:r>
          </a:p>
          <a:p>
            <a:pPr algn="r" rtl="1">
              <a:buNone/>
            </a:pPr>
            <a:endParaRPr lang="ar-SA" b="1" dirty="0">
              <a:latin typeface="Simplified Arabic" pitchFamily="18" charset="-78"/>
              <a:cs typeface="Simplified Arabic" pitchFamily="18" charset="-78"/>
            </a:endParaRPr>
          </a:p>
          <a:p>
            <a:pPr algn="r" rtl="1">
              <a:buFont typeface="Wingdings" pitchFamily="2" charset="2"/>
              <a:buChar char="§"/>
            </a:pPr>
            <a:r>
              <a:rPr lang="ar-SA" dirty="0">
                <a:latin typeface="Simplified Arabic" pitchFamily="18" charset="-78"/>
                <a:cs typeface="Simplified Arabic" pitchFamily="18" charset="-78"/>
              </a:rPr>
              <a:t>صياد السمك يواظب على وضع الصنارة في الماء ويتفقدها كل بضعة دقائق لأنه لا يعرف موعد صيد السمكة.</a:t>
            </a:r>
          </a:p>
          <a:p>
            <a:pPr algn="r" rtl="1">
              <a:buFont typeface="Wingdings" pitchFamily="2" charset="2"/>
              <a:buChar char="§"/>
            </a:pPr>
            <a:r>
              <a:rPr lang="ar-SA" dirty="0">
                <a:latin typeface="Simplified Arabic" pitchFamily="18" charset="-78"/>
                <a:cs typeface="Simplified Arabic" pitchFamily="18" charset="-78"/>
              </a:rPr>
              <a:t>المدرس الذي يجري لطلبته إمتحان مفاجيء مرة كل 20 يوم.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5714" name="Picture 2" descr="http://images.slideplayer.com/16/5122743/slides/slide_30.jpg"/>
          <p:cNvPicPr>
            <a:picLocks noChangeAspect="1" noChangeArrowheads="1"/>
          </p:cNvPicPr>
          <p:nvPr/>
        </p:nvPicPr>
        <p:blipFill>
          <a:blip r:embed="rId2"/>
          <a:srcRect/>
          <a:stretch>
            <a:fillRect/>
          </a:stretch>
        </p:blipFill>
        <p:spPr bwMode="auto">
          <a:xfrm>
            <a:off x="0" y="0"/>
            <a:ext cx="8763000" cy="6858001"/>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819656"/>
          </a:xfrm>
        </p:spPr>
        <p:txBody>
          <a:bodyPr>
            <a:noAutofit/>
          </a:bodyPr>
          <a:lstStyle/>
          <a:p>
            <a:pPr rtl="1"/>
            <a:r>
              <a:rPr lang="ar-SA" sz="4000" b="1" dirty="0">
                <a:latin typeface="Simplified Arabic" panose="02020603050405020304" pitchFamily="18" charset="-78"/>
                <a:cs typeface="Simplified Arabic" panose="02020603050405020304" pitchFamily="18" charset="-78"/>
              </a:rPr>
              <a:t>نظرية التعلم </a:t>
            </a:r>
            <a:r>
              <a:rPr lang="ar-SA" sz="4000" b="1" dirty="0" err="1">
                <a:latin typeface="Simplified Arabic" panose="02020603050405020304" pitchFamily="18" charset="-78"/>
                <a:cs typeface="Simplified Arabic" panose="02020603050405020304" pitchFamily="18" charset="-78"/>
              </a:rPr>
              <a:t>بالإستبصار</a:t>
            </a:r>
            <a:r>
              <a:rPr lang="ar-JO" sz="4000" b="1" dirty="0">
                <a:latin typeface="Simplified Arabic" panose="02020603050405020304" pitchFamily="18" charset="-78"/>
                <a:cs typeface="Simplified Arabic" panose="02020603050405020304" pitchFamily="18" charset="-78"/>
              </a:rPr>
              <a:t> </a:t>
            </a:r>
            <a:r>
              <a:rPr lang="ar-SA" sz="4000" b="1" dirty="0">
                <a:latin typeface="Simplified Arabic" panose="02020603050405020304" pitchFamily="18" charset="-78"/>
                <a:cs typeface="Simplified Arabic" panose="02020603050405020304" pitchFamily="18" charset="-78"/>
              </a:rPr>
              <a:t>(</a:t>
            </a:r>
            <a:r>
              <a:rPr lang="ar-SA" sz="4000" b="1" dirty="0" err="1">
                <a:latin typeface="Simplified Arabic" panose="02020603050405020304" pitchFamily="18" charset="-78"/>
                <a:cs typeface="Simplified Arabic" panose="02020603050405020304" pitchFamily="18" charset="-78"/>
              </a:rPr>
              <a:t>الجشطلت</a:t>
            </a:r>
            <a:r>
              <a:rPr lang="ar-SA" sz="4000" b="1" dirty="0">
                <a:latin typeface="Simplified Arabic" panose="02020603050405020304" pitchFamily="18" charset="-78"/>
                <a:cs typeface="Simplified Arabic" panose="02020603050405020304" pitchFamily="18" charset="-78"/>
              </a:rPr>
              <a:t>) </a:t>
            </a:r>
            <a:br>
              <a:rPr lang="ar-SA" sz="4000" b="1" dirty="0">
                <a:latin typeface="Simplified Arabic" panose="02020603050405020304" pitchFamily="18" charset="-78"/>
                <a:cs typeface="Simplified Arabic" panose="02020603050405020304" pitchFamily="18" charset="-78"/>
              </a:rPr>
            </a:br>
            <a:br>
              <a:rPr lang="ar-SA" sz="4000" b="1" dirty="0">
                <a:latin typeface="Simplified Arabic" panose="02020603050405020304" pitchFamily="18" charset="-78"/>
                <a:cs typeface="Simplified Arabic" panose="02020603050405020304" pitchFamily="18" charset="-78"/>
              </a:rPr>
            </a:br>
            <a:r>
              <a:rPr lang="ar-SA" sz="4000" b="1" dirty="0">
                <a:latin typeface="Simplified Arabic" panose="02020603050405020304" pitchFamily="18" charset="-78"/>
                <a:cs typeface="Simplified Arabic" panose="02020603050405020304" pitchFamily="18" charset="-78"/>
              </a:rPr>
              <a:t>إعداد: أ. لؤي فواضله</a:t>
            </a:r>
            <a:endParaRPr lang="en-US" sz="4000" b="1" dirty="0">
              <a:latin typeface="Simplified Arabic" panose="02020603050405020304" pitchFamily="18" charset="-78"/>
              <a:cs typeface="Simplified Arabic" panose="02020603050405020304" pitchFamily="18" charset="-78"/>
            </a:endParaRPr>
          </a:p>
        </p:txBody>
      </p:sp>
      <p:pic>
        <p:nvPicPr>
          <p:cNvPr id="4" name="Picture 4" descr="85e5d7dd5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143000" y="2819400"/>
            <a:ext cx="7086600" cy="374370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566507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913" y="2192274"/>
            <a:ext cx="8147303" cy="3808477"/>
          </a:xfrm>
          <a:prstGeom prst="rect">
            <a:avLst/>
          </a:prstGeom>
          <a:solidFill>
            <a:srgbClr val="339966">
              <a:alpha val="58823"/>
            </a:srgbClr>
          </a:solidFill>
          <a:ln w="9525">
            <a:solidFill>
              <a:srgbClr val="C0C0C0"/>
            </a:solidFill>
            <a:miter lim="800000"/>
            <a:headEnd/>
            <a:tailEnd/>
          </a:ln>
        </p:spPr>
      </p:pic>
      <p:sp>
        <p:nvSpPr>
          <p:cNvPr id="135171" name="Text Box 3"/>
          <p:cNvSpPr txBox="1">
            <a:spLocks noChangeArrowheads="1"/>
          </p:cNvSpPr>
          <p:nvPr/>
        </p:nvSpPr>
        <p:spPr bwMode="auto">
          <a:xfrm>
            <a:off x="945714" y="3369391"/>
            <a:ext cx="7360920" cy="1477328"/>
          </a:xfrm>
          <a:prstGeom prst="rect">
            <a:avLst/>
          </a:prstGeom>
          <a:solidFill>
            <a:srgbClr val="DDDDDD"/>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rtl="1" eaLnBrk="1" hangingPunct="1">
              <a:spcBef>
                <a:spcPct val="0"/>
              </a:spcBef>
              <a:buFontTx/>
              <a:buNone/>
            </a:pPr>
            <a:r>
              <a:rPr lang="ar-SA" altLang="en-US" sz="3000" b="1" dirty="0">
                <a:latin typeface="Simplified Arabic" panose="02020603050405020304" pitchFamily="18" charset="-78"/>
                <a:cs typeface="Simplified Arabic" panose="02020603050405020304" pitchFamily="18" charset="-78"/>
              </a:rPr>
              <a:t>ترى بان السلوك عبارة عن وحدة كلية واحدة غير قابلة للتحليل ولا التجزيء  ...وهي بذلك تختلف عن النظريات السلوكية</a:t>
            </a:r>
            <a:r>
              <a:rPr lang="en-US" altLang="en-US" sz="3000" b="1" dirty="0">
                <a:latin typeface="Simplified Arabic" panose="02020603050405020304" pitchFamily="18" charset="-78"/>
                <a:cs typeface="Simplified Arabic" panose="02020603050405020304" pitchFamily="18" charset="-78"/>
              </a:rPr>
              <a:t> </a:t>
            </a:r>
          </a:p>
        </p:txBody>
      </p:sp>
      <p:sp>
        <p:nvSpPr>
          <p:cNvPr id="135172" name="AutoShape 4"/>
          <p:cNvSpPr>
            <a:spLocks noChangeArrowheads="1"/>
          </p:cNvSpPr>
          <p:nvPr/>
        </p:nvSpPr>
        <p:spPr bwMode="auto">
          <a:xfrm>
            <a:off x="1439466" y="641280"/>
            <a:ext cx="6373415" cy="793924"/>
          </a:xfrm>
          <a:prstGeom prst="ribbon">
            <a:avLst>
              <a:gd name="adj1" fmla="val 33333"/>
              <a:gd name="adj2" fmla="val 75000"/>
            </a:avLst>
          </a:prstGeom>
          <a:solidFill>
            <a:srgbClr val="FFCC99">
              <a:alpha val="67058"/>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4950" b="1" dirty="0">
                <a:cs typeface="Kufi20 Normal" pitchFamily="2" charset="-78"/>
              </a:rPr>
              <a:t>نظرية الجشطلت</a:t>
            </a:r>
            <a:endParaRPr lang="en-US" altLang="en-US" sz="4950" b="1" dirty="0">
              <a:cs typeface="Kufi20 Normal" pitchFamily="2" charset="-78"/>
            </a:endParaRPr>
          </a:p>
        </p:txBody>
      </p:sp>
    </p:spTree>
    <p:extLst>
      <p:ext uri="{BB962C8B-B14F-4D97-AF65-F5344CB8AC3E}">
        <p14:creationId xmlns:p14="http://schemas.microsoft.com/office/powerpoint/2010/main" val="13417266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35172"/>
                                        </p:tgtEl>
                                        <p:attrNameLst>
                                          <p:attrName>style.visibility</p:attrName>
                                        </p:attrNameLst>
                                      </p:cBhvr>
                                      <p:to>
                                        <p:strVal val="visible"/>
                                      </p:to>
                                    </p:set>
                                    <p:anim calcmode="lin" valueType="num">
                                      <p:cBhvr>
                                        <p:cTn id="7" dur="500" fill="hold"/>
                                        <p:tgtEl>
                                          <p:spTgt spid="13517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5172"/>
                                        </p:tgtEl>
                                        <p:attrNameLst>
                                          <p:attrName>ppt_y</p:attrName>
                                        </p:attrNameLst>
                                      </p:cBhvr>
                                      <p:tavLst>
                                        <p:tav tm="0">
                                          <p:val>
                                            <p:strVal val="#ppt_y"/>
                                          </p:val>
                                        </p:tav>
                                        <p:tav tm="100000">
                                          <p:val>
                                            <p:strVal val="#ppt_y"/>
                                          </p:val>
                                        </p:tav>
                                      </p:tavLst>
                                    </p:anim>
                                    <p:anim calcmode="lin" valueType="num">
                                      <p:cBhvr>
                                        <p:cTn id="9" dur="500" fill="hold"/>
                                        <p:tgtEl>
                                          <p:spTgt spid="13517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517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517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0" presetClass="entr" presetSubtype="0" fill="hold" nodeType="clickEffect">
                                  <p:stCondLst>
                                    <p:cond delay="0"/>
                                  </p:stCondLst>
                                  <p:childTnLst>
                                    <p:set>
                                      <p:cBhvr>
                                        <p:cTn id="15" dur="1" fill="hold">
                                          <p:stCondLst>
                                            <p:cond delay="0"/>
                                          </p:stCondLst>
                                        </p:cTn>
                                        <p:tgtEl>
                                          <p:spTgt spid="135170"/>
                                        </p:tgtEl>
                                        <p:attrNameLst>
                                          <p:attrName>style.visibility</p:attrName>
                                        </p:attrNameLst>
                                      </p:cBhvr>
                                      <p:to>
                                        <p:strVal val="visible"/>
                                      </p:to>
                                    </p:set>
                                    <p:animEffect transition="in" filter="fade">
                                      <p:cBhvr>
                                        <p:cTn id="16" dur="800" decel="100000"/>
                                        <p:tgtEl>
                                          <p:spTgt spid="135170"/>
                                        </p:tgtEl>
                                      </p:cBhvr>
                                    </p:animEffect>
                                    <p:anim calcmode="lin" valueType="num">
                                      <p:cBhvr>
                                        <p:cTn id="17" dur="800" decel="100000" fill="hold"/>
                                        <p:tgtEl>
                                          <p:spTgt spid="135170"/>
                                        </p:tgtEl>
                                        <p:attrNameLst>
                                          <p:attrName>style.rotation</p:attrName>
                                        </p:attrNameLst>
                                      </p:cBhvr>
                                      <p:tavLst>
                                        <p:tav tm="0">
                                          <p:val>
                                            <p:fltVal val="-90"/>
                                          </p:val>
                                        </p:tav>
                                        <p:tav tm="100000">
                                          <p:val>
                                            <p:fltVal val="0"/>
                                          </p:val>
                                        </p:tav>
                                      </p:tavLst>
                                    </p:anim>
                                    <p:anim calcmode="lin" valueType="num">
                                      <p:cBhvr>
                                        <p:cTn id="18" dur="800" decel="100000" fill="hold"/>
                                        <p:tgtEl>
                                          <p:spTgt spid="135170"/>
                                        </p:tgtEl>
                                        <p:attrNameLst>
                                          <p:attrName>ppt_x</p:attrName>
                                        </p:attrNameLst>
                                      </p:cBhvr>
                                      <p:tavLst>
                                        <p:tav tm="0">
                                          <p:val>
                                            <p:strVal val="#ppt_x+0.4"/>
                                          </p:val>
                                        </p:tav>
                                        <p:tav tm="100000">
                                          <p:val>
                                            <p:strVal val="#ppt_x-0.05"/>
                                          </p:val>
                                        </p:tav>
                                      </p:tavLst>
                                    </p:anim>
                                    <p:anim calcmode="lin" valueType="num">
                                      <p:cBhvr>
                                        <p:cTn id="19" dur="800" decel="100000" fill="hold"/>
                                        <p:tgtEl>
                                          <p:spTgt spid="135170"/>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135170"/>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135170"/>
                                        </p:tgtEl>
                                        <p:attrNameLst>
                                          <p:attrName>ppt_y</p:attrName>
                                        </p:attrNameLst>
                                      </p:cBhvr>
                                      <p:tavLst>
                                        <p:tav tm="0">
                                          <p:val>
                                            <p:strVal val="#ppt_y+0.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39" presetClass="entr" presetSubtype="0" accel="100000" fill="hold" grpId="0" nodeType="clickEffect">
                                  <p:stCondLst>
                                    <p:cond delay="0"/>
                                  </p:stCondLst>
                                  <p:childTnLst>
                                    <p:set>
                                      <p:cBhvr>
                                        <p:cTn id="25" dur="1" fill="hold">
                                          <p:stCondLst>
                                            <p:cond delay="0"/>
                                          </p:stCondLst>
                                        </p:cTn>
                                        <p:tgtEl>
                                          <p:spTgt spid="135171"/>
                                        </p:tgtEl>
                                        <p:attrNameLst>
                                          <p:attrName>style.visibility</p:attrName>
                                        </p:attrNameLst>
                                      </p:cBhvr>
                                      <p:to>
                                        <p:strVal val="visible"/>
                                      </p:to>
                                    </p:set>
                                    <p:anim calcmode="lin" valueType="num">
                                      <p:cBhvr>
                                        <p:cTn id="26" dur="500" fill="hold"/>
                                        <p:tgtEl>
                                          <p:spTgt spid="135171"/>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135171"/>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135171"/>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1351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animBg="1"/>
      <p:bldP spid="13517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lvl="0" algn="r" rtl="1"/>
            <a:r>
              <a:rPr lang="ar-SA" sz="3600" b="1" dirty="0"/>
              <a:t>1) العمليات الإبدالية </a:t>
            </a:r>
            <a:r>
              <a:rPr lang="en-US" sz="3600" b="1" dirty="0"/>
              <a:t>Reciprocal processes</a:t>
            </a:r>
            <a:r>
              <a:rPr lang="ar-SA" sz="3600" b="1" dirty="0"/>
              <a:t>. </a:t>
            </a:r>
            <a:endParaRPr lang="en-US" sz="3600" dirty="0"/>
          </a:p>
        </p:txBody>
      </p:sp>
      <p:sp>
        <p:nvSpPr>
          <p:cNvPr id="3" name="Content Placeholder 2"/>
          <p:cNvSpPr>
            <a:spLocks noGrp="1"/>
          </p:cNvSpPr>
          <p:nvPr>
            <p:ph idx="1"/>
          </p:nvPr>
        </p:nvSpPr>
        <p:spPr>
          <a:xfrm>
            <a:off x="228600" y="1295400"/>
            <a:ext cx="8458200" cy="5334000"/>
          </a:xfrm>
        </p:spPr>
        <p:style>
          <a:lnRef idx="1">
            <a:schemeClr val="accent1"/>
          </a:lnRef>
          <a:fillRef idx="2">
            <a:schemeClr val="accent1"/>
          </a:fillRef>
          <a:effectRef idx="1">
            <a:schemeClr val="accent1"/>
          </a:effectRef>
          <a:fontRef idx="minor">
            <a:schemeClr val="dk1"/>
          </a:fontRef>
        </p:style>
        <p:txBody>
          <a:bodyPr>
            <a:normAutofit/>
          </a:bodyPr>
          <a:lstStyle/>
          <a:p>
            <a:pPr algn="r" rtl="1">
              <a:buFont typeface="Wingdings" pitchFamily="2" charset="2"/>
              <a:buChar char="§"/>
            </a:pPr>
            <a:r>
              <a:rPr lang="ar-SA" sz="2800" dirty="0">
                <a:latin typeface="Simplified Arabic" pitchFamily="18" charset="-78"/>
                <a:cs typeface="Simplified Arabic" pitchFamily="18" charset="-78"/>
              </a:rPr>
              <a:t>وفقاً لهذه الآلية ليس بالضرورة أن يتعرض الفرد مباشرة إلى الخبرات المتعددة كي يتعلمها، ولكن يمكن له ملاحظة النماذج المختلفة وهي تمارس مثل هذه الخبرات. </a:t>
            </a:r>
          </a:p>
          <a:p>
            <a:pPr algn="r" rtl="1">
              <a:buNone/>
            </a:pPr>
            <a:endParaRPr lang="ar-SA" sz="2800" dirty="0">
              <a:latin typeface="Simplified Arabic" pitchFamily="18" charset="-78"/>
              <a:cs typeface="Simplified Arabic" pitchFamily="18" charset="-78"/>
            </a:endParaRPr>
          </a:p>
          <a:p>
            <a:pPr algn="r" rtl="1">
              <a:buFont typeface="Wingdings" pitchFamily="2" charset="2"/>
              <a:buChar char="§"/>
            </a:pPr>
            <a:r>
              <a:rPr lang="ar-SA" sz="2800" dirty="0">
                <a:latin typeface="Simplified Arabic" pitchFamily="18" charset="-78"/>
                <a:cs typeface="Simplified Arabic" pitchFamily="18" charset="-78"/>
              </a:rPr>
              <a:t>إن تعلم الخبرات والأنماط السلوكية المختلفة يمكن إكتسابها على نحو بديلي من خلال ملاحظة الآخرين دون الحاجة إلى مرور الفرد الملاحظ بهذه الخبرات على نحو مباشر، أي من خلال ملاحظة سلوك الآخرين ونتائجه على الشخص الملاحظ. </a:t>
            </a:r>
          </a:p>
          <a:p>
            <a:pPr algn="r" rtl="1">
              <a:buNone/>
            </a:pPr>
            <a:endParaRPr lang="ar-SA" sz="2800" dirty="0">
              <a:latin typeface="Simplified Arabic" pitchFamily="18" charset="-78"/>
              <a:cs typeface="Simplified Arabic" pitchFamily="18" charset="-78"/>
            </a:endParaRPr>
          </a:p>
          <a:p>
            <a:pPr algn="r" rtl="1">
              <a:buFont typeface="Wingdings" pitchFamily="2" charset="2"/>
              <a:buChar char="§"/>
            </a:pPr>
            <a:r>
              <a:rPr lang="ar-SA" sz="2800" dirty="0">
                <a:latin typeface="Simplified Arabic" pitchFamily="18" charset="-78"/>
                <a:cs typeface="Simplified Arabic" pitchFamily="18" charset="-78"/>
              </a:rPr>
              <a:t>مثال: الخوف من الحيوانات، تعلم الرياضة، قيادة السيارات. </a:t>
            </a:r>
            <a:endParaRPr lang="en-US" sz="2800" dirty="0">
              <a:latin typeface="Simplified Arabic" pitchFamily="18" charset="-78"/>
              <a:cs typeface="Simplified Arabic" pitchFamily="18" charset="-78"/>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049" y="2147455"/>
            <a:ext cx="8302751" cy="3853296"/>
          </a:xfrm>
          <a:prstGeom prst="rect">
            <a:avLst/>
          </a:prstGeom>
          <a:solidFill>
            <a:srgbClr val="339966">
              <a:alpha val="58823"/>
            </a:srgbClr>
          </a:solidFill>
          <a:ln w="9525">
            <a:solidFill>
              <a:srgbClr val="C0C0C0"/>
            </a:solidFill>
            <a:miter lim="800000"/>
            <a:headEnd/>
            <a:tailEnd/>
          </a:ln>
        </p:spPr>
      </p:pic>
      <p:sp>
        <p:nvSpPr>
          <p:cNvPr id="135171" name="Text Box 3"/>
          <p:cNvSpPr txBox="1">
            <a:spLocks noChangeArrowheads="1"/>
          </p:cNvSpPr>
          <p:nvPr/>
        </p:nvSpPr>
        <p:spPr bwMode="auto">
          <a:xfrm>
            <a:off x="1069848" y="3341959"/>
            <a:ext cx="7434072" cy="1477328"/>
          </a:xfrm>
          <a:prstGeom prst="rect">
            <a:avLst/>
          </a:prstGeom>
          <a:solidFill>
            <a:srgbClr val="DDDDDD"/>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rtl="1" eaLnBrk="1" hangingPunct="1">
              <a:spcBef>
                <a:spcPct val="0"/>
              </a:spcBef>
              <a:buFontTx/>
              <a:buNone/>
            </a:pPr>
            <a:r>
              <a:rPr lang="ar-SA" altLang="en-US" sz="3000" b="1" dirty="0">
                <a:latin typeface="Simplified Arabic" panose="02020603050405020304" pitchFamily="18" charset="-78"/>
                <a:cs typeface="Simplified Arabic" panose="02020603050405020304" pitchFamily="18" charset="-78"/>
              </a:rPr>
              <a:t>هو الأساس في نظرية الجشطلت وكما نعلم فالإدراك يكون اجمالا كليا، ثم يندرج الي التفاصيل فيما بعد، فنحن لا نفهم التفاصيل إلا في اطار الكل. </a:t>
            </a:r>
            <a:endParaRPr lang="en-US" altLang="en-US" sz="3000" b="1" dirty="0">
              <a:latin typeface="Simplified Arabic" panose="02020603050405020304" pitchFamily="18" charset="-78"/>
              <a:cs typeface="Simplified Arabic" panose="02020603050405020304" pitchFamily="18" charset="-78"/>
            </a:endParaRPr>
          </a:p>
        </p:txBody>
      </p:sp>
      <p:sp>
        <p:nvSpPr>
          <p:cNvPr id="135172" name="AutoShape 4"/>
          <p:cNvSpPr>
            <a:spLocks noChangeArrowheads="1"/>
          </p:cNvSpPr>
          <p:nvPr/>
        </p:nvSpPr>
        <p:spPr bwMode="auto">
          <a:xfrm>
            <a:off x="1348716" y="573517"/>
            <a:ext cx="6373415" cy="764857"/>
          </a:xfrm>
          <a:prstGeom prst="ribbon">
            <a:avLst>
              <a:gd name="adj1" fmla="val 33333"/>
              <a:gd name="adj2" fmla="val 75000"/>
            </a:avLst>
          </a:prstGeom>
          <a:solidFill>
            <a:srgbClr val="FFCC99">
              <a:alpha val="67058"/>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4950" b="1" dirty="0"/>
              <a:t>الادراك</a:t>
            </a:r>
            <a:endParaRPr lang="en-US" altLang="en-US" sz="4950" b="1" dirty="0"/>
          </a:p>
        </p:txBody>
      </p:sp>
    </p:spTree>
    <p:extLst>
      <p:ext uri="{BB962C8B-B14F-4D97-AF65-F5344CB8AC3E}">
        <p14:creationId xmlns:p14="http://schemas.microsoft.com/office/powerpoint/2010/main" val="39169010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35172"/>
                                        </p:tgtEl>
                                        <p:attrNameLst>
                                          <p:attrName>style.visibility</p:attrName>
                                        </p:attrNameLst>
                                      </p:cBhvr>
                                      <p:to>
                                        <p:strVal val="visible"/>
                                      </p:to>
                                    </p:set>
                                    <p:anim calcmode="lin" valueType="num">
                                      <p:cBhvr>
                                        <p:cTn id="7" dur="500" fill="hold"/>
                                        <p:tgtEl>
                                          <p:spTgt spid="13517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5172"/>
                                        </p:tgtEl>
                                        <p:attrNameLst>
                                          <p:attrName>ppt_y</p:attrName>
                                        </p:attrNameLst>
                                      </p:cBhvr>
                                      <p:tavLst>
                                        <p:tav tm="0">
                                          <p:val>
                                            <p:strVal val="#ppt_y"/>
                                          </p:val>
                                        </p:tav>
                                        <p:tav tm="100000">
                                          <p:val>
                                            <p:strVal val="#ppt_y"/>
                                          </p:val>
                                        </p:tav>
                                      </p:tavLst>
                                    </p:anim>
                                    <p:anim calcmode="lin" valueType="num">
                                      <p:cBhvr>
                                        <p:cTn id="9" dur="500" fill="hold"/>
                                        <p:tgtEl>
                                          <p:spTgt spid="13517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517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517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0" presetClass="entr" presetSubtype="0" fill="hold" nodeType="clickEffect">
                                  <p:stCondLst>
                                    <p:cond delay="0"/>
                                  </p:stCondLst>
                                  <p:childTnLst>
                                    <p:set>
                                      <p:cBhvr>
                                        <p:cTn id="15" dur="1" fill="hold">
                                          <p:stCondLst>
                                            <p:cond delay="0"/>
                                          </p:stCondLst>
                                        </p:cTn>
                                        <p:tgtEl>
                                          <p:spTgt spid="135170"/>
                                        </p:tgtEl>
                                        <p:attrNameLst>
                                          <p:attrName>style.visibility</p:attrName>
                                        </p:attrNameLst>
                                      </p:cBhvr>
                                      <p:to>
                                        <p:strVal val="visible"/>
                                      </p:to>
                                    </p:set>
                                    <p:animEffect transition="in" filter="fade">
                                      <p:cBhvr>
                                        <p:cTn id="16" dur="800" decel="100000"/>
                                        <p:tgtEl>
                                          <p:spTgt spid="135170"/>
                                        </p:tgtEl>
                                      </p:cBhvr>
                                    </p:animEffect>
                                    <p:anim calcmode="lin" valueType="num">
                                      <p:cBhvr>
                                        <p:cTn id="17" dur="800" decel="100000" fill="hold"/>
                                        <p:tgtEl>
                                          <p:spTgt spid="135170"/>
                                        </p:tgtEl>
                                        <p:attrNameLst>
                                          <p:attrName>style.rotation</p:attrName>
                                        </p:attrNameLst>
                                      </p:cBhvr>
                                      <p:tavLst>
                                        <p:tav tm="0">
                                          <p:val>
                                            <p:fltVal val="-90"/>
                                          </p:val>
                                        </p:tav>
                                        <p:tav tm="100000">
                                          <p:val>
                                            <p:fltVal val="0"/>
                                          </p:val>
                                        </p:tav>
                                      </p:tavLst>
                                    </p:anim>
                                    <p:anim calcmode="lin" valueType="num">
                                      <p:cBhvr>
                                        <p:cTn id="18" dur="800" decel="100000" fill="hold"/>
                                        <p:tgtEl>
                                          <p:spTgt spid="135170"/>
                                        </p:tgtEl>
                                        <p:attrNameLst>
                                          <p:attrName>ppt_x</p:attrName>
                                        </p:attrNameLst>
                                      </p:cBhvr>
                                      <p:tavLst>
                                        <p:tav tm="0">
                                          <p:val>
                                            <p:strVal val="#ppt_x+0.4"/>
                                          </p:val>
                                        </p:tav>
                                        <p:tav tm="100000">
                                          <p:val>
                                            <p:strVal val="#ppt_x-0.05"/>
                                          </p:val>
                                        </p:tav>
                                      </p:tavLst>
                                    </p:anim>
                                    <p:anim calcmode="lin" valueType="num">
                                      <p:cBhvr>
                                        <p:cTn id="19" dur="800" decel="100000" fill="hold"/>
                                        <p:tgtEl>
                                          <p:spTgt spid="135170"/>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135170"/>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135170"/>
                                        </p:tgtEl>
                                        <p:attrNameLst>
                                          <p:attrName>ppt_y</p:attrName>
                                        </p:attrNameLst>
                                      </p:cBhvr>
                                      <p:tavLst>
                                        <p:tav tm="0">
                                          <p:val>
                                            <p:strVal val="#ppt_y+0.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39" presetClass="entr" presetSubtype="0" accel="100000" fill="hold" grpId="0" nodeType="clickEffect">
                                  <p:stCondLst>
                                    <p:cond delay="0"/>
                                  </p:stCondLst>
                                  <p:childTnLst>
                                    <p:set>
                                      <p:cBhvr>
                                        <p:cTn id="25" dur="1" fill="hold">
                                          <p:stCondLst>
                                            <p:cond delay="0"/>
                                          </p:stCondLst>
                                        </p:cTn>
                                        <p:tgtEl>
                                          <p:spTgt spid="135171"/>
                                        </p:tgtEl>
                                        <p:attrNameLst>
                                          <p:attrName>style.visibility</p:attrName>
                                        </p:attrNameLst>
                                      </p:cBhvr>
                                      <p:to>
                                        <p:strVal val="visible"/>
                                      </p:to>
                                    </p:set>
                                    <p:anim calcmode="lin" valueType="num">
                                      <p:cBhvr>
                                        <p:cTn id="26" dur="500" fill="hold"/>
                                        <p:tgtEl>
                                          <p:spTgt spid="135171"/>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135171"/>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135171"/>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1351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animBg="1"/>
      <p:bldP spid="13517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049" y="2294336"/>
            <a:ext cx="8284463" cy="3706415"/>
          </a:xfrm>
          <a:prstGeom prst="rect">
            <a:avLst/>
          </a:prstGeom>
          <a:solidFill>
            <a:srgbClr val="339966">
              <a:alpha val="58823"/>
            </a:srgbClr>
          </a:solidFill>
          <a:ln w="9525">
            <a:solidFill>
              <a:srgbClr val="C0C0C0"/>
            </a:solidFill>
            <a:miter lim="800000"/>
            <a:headEnd/>
            <a:tailEnd/>
          </a:ln>
        </p:spPr>
      </p:pic>
      <p:sp>
        <p:nvSpPr>
          <p:cNvPr id="135171" name="Text Box 3"/>
          <p:cNvSpPr txBox="1">
            <a:spLocks noChangeArrowheads="1"/>
          </p:cNvSpPr>
          <p:nvPr/>
        </p:nvSpPr>
        <p:spPr bwMode="auto">
          <a:xfrm>
            <a:off x="1014984" y="2958755"/>
            <a:ext cx="7397496" cy="2400657"/>
          </a:xfrm>
          <a:prstGeom prst="rect">
            <a:avLst/>
          </a:prstGeom>
          <a:solidFill>
            <a:srgbClr val="DDDDDD"/>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rtl="1" eaLnBrk="1" hangingPunct="1">
              <a:spcBef>
                <a:spcPct val="0"/>
              </a:spcBef>
            </a:pPr>
            <a:r>
              <a:rPr lang="ar-SA" altLang="en-US" sz="3000" b="1" dirty="0">
                <a:latin typeface="Simplified Arabic" panose="02020603050405020304" pitchFamily="18" charset="-78"/>
                <a:cs typeface="Simplified Arabic" panose="02020603050405020304" pitchFamily="18" charset="-78"/>
              </a:rPr>
              <a:t> هو استبصار لهذا الكل وفهم حقيقي للعلاقات القائمة بين أجزائه..</a:t>
            </a:r>
            <a:endParaRPr lang="en-US" altLang="en-US" sz="3000" b="1" dirty="0">
              <a:latin typeface="Simplified Arabic" panose="02020603050405020304" pitchFamily="18" charset="-78"/>
              <a:cs typeface="Simplified Arabic" panose="02020603050405020304" pitchFamily="18" charset="-78"/>
            </a:endParaRPr>
          </a:p>
          <a:p>
            <a:pPr algn="r" rtl="1" eaLnBrk="1" hangingPunct="1">
              <a:spcBef>
                <a:spcPct val="0"/>
              </a:spcBef>
            </a:pPr>
            <a:r>
              <a:rPr lang="ar-SA" altLang="en-US" sz="3000" b="1" dirty="0">
                <a:latin typeface="Simplified Arabic" panose="02020603050405020304" pitchFamily="18" charset="-78"/>
                <a:cs typeface="Simplified Arabic" panose="02020603050405020304" pitchFamily="18" charset="-78"/>
              </a:rPr>
              <a:t> وهو يعتمد علي تنظيم المواقف ،وليس عملية آلية يقوم علي التكرار أو يقوى بالتعزيز ،فعندما ينظم الإنسان محيطه من السهل عليه أن يدركه ويتعلمه </a:t>
            </a:r>
            <a:endParaRPr lang="en-US" altLang="en-US" sz="3000" b="1" dirty="0">
              <a:latin typeface="Simplified Arabic" panose="02020603050405020304" pitchFamily="18" charset="-78"/>
              <a:cs typeface="Simplified Arabic" panose="02020603050405020304" pitchFamily="18" charset="-78"/>
            </a:endParaRPr>
          </a:p>
        </p:txBody>
      </p:sp>
      <p:sp>
        <p:nvSpPr>
          <p:cNvPr id="135172" name="AutoShape 4"/>
          <p:cNvSpPr>
            <a:spLocks noChangeArrowheads="1"/>
          </p:cNvSpPr>
          <p:nvPr/>
        </p:nvSpPr>
        <p:spPr bwMode="auto">
          <a:xfrm>
            <a:off x="1527024" y="834214"/>
            <a:ext cx="6373415" cy="810577"/>
          </a:xfrm>
          <a:prstGeom prst="ribbon">
            <a:avLst>
              <a:gd name="adj1" fmla="val 33333"/>
              <a:gd name="adj2" fmla="val 75000"/>
            </a:avLst>
          </a:prstGeom>
          <a:solidFill>
            <a:srgbClr val="FFCC99">
              <a:alpha val="67058"/>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4950" b="1" dirty="0">
                <a:cs typeface="Kufi20 Normal" pitchFamily="2" charset="-78"/>
              </a:rPr>
              <a:t>التعلــــم</a:t>
            </a:r>
            <a:endParaRPr lang="en-US" altLang="en-US" sz="4950" b="1" dirty="0">
              <a:cs typeface="Kufi20 Normal" pitchFamily="2" charset="-78"/>
            </a:endParaRPr>
          </a:p>
        </p:txBody>
      </p:sp>
    </p:spTree>
    <p:extLst>
      <p:ext uri="{BB962C8B-B14F-4D97-AF65-F5344CB8AC3E}">
        <p14:creationId xmlns:p14="http://schemas.microsoft.com/office/powerpoint/2010/main" val="34748528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35172"/>
                                        </p:tgtEl>
                                        <p:attrNameLst>
                                          <p:attrName>style.visibility</p:attrName>
                                        </p:attrNameLst>
                                      </p:cBhvr>
                                      <p:to>
                                        <p:strVal val="visible"/>
                                      </p:to>
                                    </p:set>
                                    <p:anim calcmode="lin" valueType="num">
                                      <p:cBhvr>
                                        <p:cTn id="7" dur="500" fill="hold"/>
                                        <p:tgtEl>
                                          <p:spTgt spid="13517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5172"/>
                                        </p:tgtEl>
                                        <p:attrNameLst>
                                          <p:attrName>ppt_y</p:attrName>
                                        </p:attrNameLst>
                                      </p:cBhvr>
                                      <p:tavLst>
                                        <p:tav tm="0">
                                          <p:val>
                                            <p:strVal val="#ppt_y"/>
                                          </p:val>
                                        </p:tav>
                                        <p:tav tm="100000">
                                          <p:val>
                                            <p:strVal val="#ppt_y"/>
                                          </p:val>
                                        </p:tav>
                                      </p:tavLst>
                                    </p:anim>
                                    <p:anim calcmode="lin" valueType="num">
                                      <p:cBhvr>
                                        <p:cTn id="9" dur="500" fill="hold"/>
                                        <p:tgtEl>
                                          <p:spTgt spid="13517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517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517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0" presetClass="entr" presetSubtype="0" fill="hold" nodeType="clickEffect">
                                  <p:stCondLst>
                                    <p:cond delay="0"/>
                                  </p:stCondLst>
                                  <p:childTnLst>
                                    <p:set>
                                      <p:cBhvr>
                                        <p:cTn id="15" dur="1" fill="hold">
                                          <p:stCondLst>
                                            <p:cond delay="0"/>
                                          </p:stCondLst>
                                        </p:cTn>
                                        <p:tgtEl>
                                          <p:spTgt spid="135170"/>
                                        </p:tgtEl>
                                        <p:attrNameLst>
                                          <p:attrName>style.visibility</p:attrName>
                                        </p:attrNameLst>
                                      </p:cBhvr>
                                      <p:to>
                                        <p:strVal val="visible"/>
                                      </p:to>
                                    </p:set>
                                    <p:animEffect transition="in" filter="fade">
                                      <p:cBhvr>
                                        <p:cTn id="16" dur="800" decel="100000"/>
                                        <p:tgtEl>
                                          <p:spTgt spid="135170"/>
                                        </p:tgtEl>
                                      </p:cBhvr>
                                    </p:animEffect>
                                    <p:anim calcmode="lin" valueType="num">
                                      <p:cBhvr>
                                        <p:cTn id="17" dur="800" decel="100000" fill="hold"/>
                                        <p:tgtEl>
                                          <p:spTgt spid="135170"/>
                                        </p:tgtEl>
                                        <p:attrNameLst>
                                          <p:attrName>style.rotation</p:attrName>
                                        </p:attrNameLst>
                                      </p:cBhvr>
                                      <p:tavLst>
                                        <p:tav tm="0">
                                          <p:val>
                                            <p:fltVal val="-90"/>
                                          </p:val>
                                        </p:tav>
                                        <p:tav tm="100000">
                                          <p:val>
                                            <p:fltVal val="0"/>
                                          </p:val>
                                        </p:tav>
                                      </p:tavLst>
                                    </p:anim>
                                    <p:anim calcmode="lin" valueType="num">
                                      <p:cBhvr>
                                        <p:cTn id="18" dur="800" decel="100000" fill="hold"/>
                                        <p:tgtEl>
                                          <p:spTgt spid="135170"/>
                                        </p:tgtEl>
                                        <p:attrNameLst>
                                          <p:attrName>ppt_x</p:attrName>
                                        </p:attrNameLst>
                                      </p:cBhvr>
                                      <p:tavLst>
                                        <p:tav tm="0">
                                          <p:val>
                                            <p:strVal val="#ppt_x+0.4"/>
                                          </p:val>
                                        </p:tav>
                                        <p:tav tm="100000">
                                          <p:val>
                                            <p:strVal val="#ppt_x-0.05"/>
                                          </p:val>
                                        </p:tav>
                                      </p:tavLst>
                                    </p:anim>
                                    <p:anim calcmode="lin" valueType="num">
                                      <p:cBhvr>
                                        <p:cTn id="19" dur="800" decel="100000" fill="hold"/>
                                        <p:tgtEl>
                                          <p:spTgt spid="135170"/>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135170"/>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135170"/>
                                        </p:tgtEl>
                                        <p:attrNameLst>
                                          <p:attrName>ppt_y</p:attrName>
                                        </p:attrNameLst>
                                      </p:cBhvr>
                                      <p:tavLst>
                                        <p:tav tm="0">
                                          <p:val>
                                            <p:strVal val="#ppt_y+0.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39" presetClass="entr" presetSubtype="0" accel="100000" fill="hold" grpId="0" nodeType="clickEffect">
                                  <p:stCondLst>
                                    <p:cond delay="0"/>
                                  </p:stCondLst>
                                  <p:childTnLst>
                                    <p:set>
                                      <p:cBhvr>
                                        <p:cTn id="25" dur="1" fill="hold">
                                          <p:stCondLst>
                                            <p:cond delay="0"/>
                                          </p:stCondLst>
                                        </p:cTn>
                                        <p:tgtEl>
                                          <p:spTgt spid="135171"/>
                                        </p:tgtEl>
                                        <p:attrNameLst>
                                          <p:attrName>style.visibility</p:attrName>
                                        </p:attrNameLst>
                                      </p:cBhvr>
                                      <p:to>
                                        <p:strVal val="visible"/>
                                      </p:to>
                                    </p:set>
                                    <p:anim calcmode="lin" valueType="num">
                                      <p:cBhvr>
                                        <p:cTn id="26" dur="500" fill="hold"/>
                                        <p:tgtEl>
                                          <p:spTgt spid="135171"/>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135171"/>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135171"/>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1351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animBg="1"/>
      <p:bldP spid="13517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329" y="2294336"/>
            <a:ext cx="8513063" cy="4106464"/>
          </a:xfrm>
          <a:prstGeom prst="rect">
            <a:avLst/>
          </a:prstGeom>
          <a:solidFill>
            <a:srgbClr val="339966">
              <a:alpha val="58823"/>
            </a:srgbClr>
          </a:solidFill>
          <a:ln w="9525">
            <a:solidFill>
              <a:srgbClr val="C0C0C0"/>
            </a:solidFill>
            <a:miter lim="800000"/>
            <a:headEnd/>
            <a:tailEnd/>
          </a:ln>
        </p:spPr>
      </p:pic>
      <p:sp>
        <p:nvSpPr>
          <p:cNvPr id="135171" name="Text Box 3"/>
          <p:cNvSpPr txBox="1">
            <a:spLocks noChangeArrowheads="1"/>
          </p:cNvSpPr>
          <p:nvPr/>
        </p:nvSpPr>
        <p:spPr bwMode="auto">
          <a:xfrm>
            <a:off x="850392" y="3147239"/>
            <a:ext cx="7488936" cy="2400657"/>
          </a:xfrm>
          <a:prstGeom prst="rect">
            <a:avLst/>
          </a:prstGeom>
          <a:solidFill>
            <a:srgbClr val="DDDDDD"/>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rtl="1" eaLnBrk="1" hangingPunct="1">
              <a:spcBef>
                <a:spcPct val="0"/>
              </a:spcBef>
              <a:buFontTx/>
              <a:buNone/>
            </a:pPr>
            <a:r>
              <a:rPr lang="ar-SA" altLang="en-US" sz="3000" b="1" dirty="0">
                <a:latin typeface="Simplified Arabic" panose="02020603050405020304" pitchFamily="18" charset="-78"/>
                <a:cs typeface="Simplified Arabic" panose="02020603050405020304" pitchFamily="18" charset="-78"/>
              </a:rPr>
              <a:t>يعتمد علي إدراك الكائن الحي للعلاقات الموجودة في مكونات الموقف التعليمي وهم بذلك لا يؤكدون ارتباطات المثير بالاستجابة بل يؤكدون أهمية الموقف الكلي وأهمية المجال.</a:t>
            </a:r>
          </a:p>
          <a:p>
            <a:pPr algn="ctr" rtl="1" eaLnBrk="1" hangingPunct="1">
              <a:spcBef>
                <a:spcPct val="0"/>
              </a:spcBef>
              <a:buFontTx/>
              <a:buNone/>
            </a:pPr>
            <a:r>
              <a:rPr lang="ar-SA" altLang="en-US" sz="3000" b="1" dirty="0">
                <a:latin typeface="Simplified Arabic" panose="02020603050405020304" pitchFamily="18" charset="-78"/>
                <a:cs typeface="Simplified Arabic" panose="02020603050405020304" pitchFamily="18" charset="-78"/>
              </a:rPr>
              <a:t>ومن هنا يوجهون انتقادا لنظرية المحاولة والخطأ</a:t>
            </a:r>
            <a:endParaRPr lang="en-US" altLang="en-US" sz="3000" b="1" dirty="0">
              <a:latin typeface="Simplified Arabic" panose="02020603050405020304" pitchFamily="18" charset="-78"/>
              <a:cs typeface="Simplified Arabic" panose="02020603050405020304" pitchFamily="18" charset="-78"/>
            </a:endParaRPr>
          </a:p>
        </p:txBody>
      </p:sp>
      <p:sp>
        <p:nvSpPr>
          <p:cNvPr id="135172" name="AutoShape 4"/>
          <p:cNvSpPr>
            <a:spLocks noChangeArrowheads="1"/>
          </p:cNvSpPr>
          <p:nvPr/>
        </p:nvSpPr>
        <p:spPr bwMode="auto">
          <a:xfrm>
            <a:off x="1439467" y="1052514"/>
            <a:ext cx="6373415" cy="774001"/>
          </a:xfrm>
          <a:prstGeom prst="ribbon">
            <a:avLst>
              <a:gd name="adj1" fmla="val 33333"/>
              <a:gd name="adj2" fmla="val 75000"/>
            </a:avLst>
          </a:prstGeom>
          <a:solidFill>
            <a:srgbClr val="FFCC99">
              <a:alpha val="67058"/>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4950" b="1"/>
              <a:t>التعلم</a:t>
            </a:r>
            <a:endParaRPr lang="en-US" altLang="en-US" sz="4950" b="1"/>
          </a:p>
        </p:txBody>
      </p:sp>
    </p:spTree>
    <p:extLst>
      <p:ext uri="{BB962C8B-B14F-4D97-AF65-F5344CB8AC3E}">
        <p14:creationId xmlns:p14="http://schemas.microsoft.com/office/powerpoint/2010/main" val="9544808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35172"/>
                                        </p:tgtEl>
                                        <p:attrNameLst>
                                          <p:attrName>style.visibility</p:attrName>
                                        </p:attrNameLst>
                                      </p:cBhvr>
                                      <p:to>
                                        <p:strVal val="visible"/>
                                      </p:to>
                                    </p:set>
                                    <p:anim calcmode="lin" valueType="num">
                                      <p:cBhvr>
                                        <p:cTn id="7" dur="500" fill="hold"/>
                                        <p:tgtEl>
                                          <p:spTgt spid="13517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5172"/>
                                        </p:tgtEl>
                                        <p:attrNameLst>
                                          <p:attrName>ppt_y</p:attrName>
                                        </p:attrNameLst>
                                      </p:cBhvr>
                                      <p:tavLst>
                                        <p:tav tm="0">
                                          <p:val>
                                            <p:strVal val="#ppt_y"/>
                                          </p:val>
                                        </p:tav>
                                        <p:tav tm="100000">
                                          <p:val>
                                            <p:strVal val="#ppt_y"/>
                                          </p:val>
                                        </p:tav>
                                      </p:tavLst>
                                    </p:anim>
                                    <p:anim calcmode="lin" valueType="num">
                                      <p:cBhvr>
                                        <p:cTn id="9" dur="500" fill="hold"/>
                                        <p:tgtEl>
                                          <p:spTgt spid="13517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517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517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0" presetClass="entr" presetSubtype="0" fill="hold" nodeType="clickEffect">
                                  <p:stCondLst>
                                    <p:cond delay="0"/>
                                  </p:stCondLst>
                                  <p:childTnLst>
                                    <p:set>
                                      <p:cBhvr>
                                        <p:cTn id="15" dur="1" fill="hold">
                                          <p:stCondLst>
                                            <p:cond delay="0"/>
                                          </p:stCondLst>
                                        </p:cTn>
                                        <p:tgtEl>
                                          <p:spTgt spid="135170"/>
                                        </p:tgtEl>
                                        <p:attrNameLst>
                                          <p:attrName>style.visibility</p:attrName>
                                        </p:attrNameLst>
                                      </p:cBhvr>
                                      <p:to>
                                        <p:strVal val="visible"/>
                                      </p:to>
                                    </p:set>
                                    <p:animEffect transition="in" filter="fade">
                                      <p:cBhvr>
                                        <p:cTn id="16" dur="800" decel="100000"/>
                                        <p:tgtEl>
                                          <p:spTgt spid="135170"/>
                                        </p:tgtEl>
                                      </p:cBhvr>
                                    </p:animEffect>
                                    <p:anim calcmode="lin" valueType="num">
                                      <p:cBhvr>
                                        <p:cTn id="17" dur="800" decel="100000" fill="hold"/>
                                        <p:tgtEl>
                                          <p:spTgt spid="135170"/>
                                        </p:tgtEl>
                                        <p:attrNameLst>
                                          <p:attrName>style.rotation</p:attrName>
                                        </p:attrNameLst>
                                      </p:cBhvr>
                                      <p:tavLst>
                                        <p:tav tm="0">
                                          <p:val>
                                            <p:fltVal val="-90"/>
                                          </p:val>
                                        </p:tav>
                                        <p:tav tm="100000">
                                          <p:val>
                                            <p:fltVal val="0"/>
                                          </p:val>
                                        </p:tav>
                                      </p:tavLst>
                                    </p:anim>
                                    <p:anim calcmode="lin" valueType="num">
                                      <p:cBhvr>
                                        <p:cTn id="18" dur="800" decel="100000" fill="hold"/>
                                        <p:tgtEl>
                                          <p:spTgt spid="135170"/>
                                        </p:tgtEl>
                                        <p:attrNameLst>
                                          <p:attrName>ppt_x</p:attrName>
                                        </p:attrNameLst>
                                      </p:cBhvr>
                                      <p:tavLst>
                                        <p:tav tm="0">
                                          <p:val>
                                            <p:strVal val="#ppt_x+0.4"/>
                                          </p:val>
                                        </p:tav>
                                        <p:tav tm="100000">
                                          <p:val>
                                            <p:strVal val="#ppt_x-0.05"/>
                                          </p:val>
                                        </p:tav>
                                      </p:tavLst>
                                    </p:anim>
                                    <p:anim calcmode="lin" valueType="num">
                                      <p:cBhvr>
                                        <p:cTn id="19" dur="800" decel="100000" fill="hold"/>
                                        <p:tgtEl>
                                          <p:spTgt spid="135170"/>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135170"/>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135170"/>
                                        </p:tgtEl>
                                        <p:attrNameLst>
                                          <p:attrName>ppt_y</p:attrName>
                                        </p:attrNameLst>
                                      </p:cBhvr>
                                      <p:tavLst>
                                        <p:tav tm="0">
                                          <p:val>
                                            <p:strVal val="#ppt_y+0.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39" presetClass="entr" presetSubtype="0" accel="100000" fill="hold" grpId="0" nodeType="clickEffect">
                                  <p:stCondLst>
                                    <p:cond delay="0"/>
                                  </p:stCondLst>
                                  <p:childTnLst>
                                    <p:set>
                                      <p:cBhvr>
                                        <p:cTn id="25" dur="1" fill="hold">
                                          <p:stCondLst>
                                            <p:cond delay="0"/>
                                          </p:stCondLst>
                                        </p:cTn>
                                        <p:tgtEl>
                                          <p:spTgt spid="135171"/>
                                        </p:tgtEl>
                                        <p:attrNameLst>
                                          <p:attrName>style.visibility</p:attrName>
                                        </p:attrNameLst>
                                      </p:cBhvr>
                                      <p:to>
                                        <p:strVal val="visible"/>
                                      </p:to>
                                    </p:set>
                                    <p:anim calcmode="lin" valueType="num">
                                      <p:cBhvr>
                                        <p:cTn id="26" dur="500" fill="hold"/>
                                        <p:tgtEl>
                                          <p:spTgt spid="135171"/>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135171"/>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135171"/>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1351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animBg="1"/>
      <p:bldP spid="13517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Oval 2"/>
          <p:cNvSpPr>
            <a:spLocks noChangeArrowheads="1"/>
          </p:cNvSpPr>
          <p:nvPr/>
        </p:nvSpPr>
        <p:spPr bwMode="auto">
          <a:xfrm>
            <a:off x="1889803" y="1208061"/>
            <a:ext cx="5311151" cy="1024231"/>
          </a:xfrm>
          <a:prstGeom prst="ellipse">
            <a:avLst/>
          </a:prstGeom>
          <a:gradFill rotWithShape="1">
            <a:gsLst>
              <a:gs pos="0">
                <a:srgbClr val="FFFFFF"/>
              </a:gs>
              <a:gs pos="7001">
                <a:srgbClr val="E6E6E6">
                  <a:alpha val="96430"/>
                </a:srgbClr>
              </a:gs>
              <a:gs pos="32001">
                <a:srgbClr val="7D8496">
                  <a:alpha val="83680"/>
                </a:srgbClr>
              </a:gs>
              <a:gs pos="47000">
                <a:srgbClr val="E6E6E6">
                  <a:alpha val="76030"/>
                </a:srgbClr>
              </a:gs>
              <a:gs pos="85001">
                <a:srgbClr val="7D8496">
                  <a:alpha val="56650"/>
                </a:srgbClr>
              </a:gs>
              <a:gs pos="100000">
                <a:srgbClr val="E6E6E6">
                  <a:alpha val="49001"/>
                </a:srgbClr>
              </a:gs>
            </a:gsLst>
            <a:path path="rect">
              <a:fillToRect l="100000" t="100000"/>
            </a:path>
          </a:gradFill>
          <a:ln w="9525">
            <a:round/>
            <a:headEnd/>
            <a:tailEnd/>
          </a:ln>
          <a:effectLst/>
          <a:scene3d>
            <a:camera prst="legacyObliqueTopRight"/>
            <a:lightRig rig="legacyFlat3" dir="b"/>
          </a:scene3d>
          <a:sp3d extrusionH="430200" prstMaterial="legacyMatte">
            <a:bevelT w="13500" h="13500" prst="angle"/>
            <a:bevelB w="13500" h="13500" prst="angle"/>
            <a:extrusionClr>
              <a:schemeClr val="tx2"/>
            </a:extrusionClr>
          </a:sp3d>
        </p:spPr>
        <p:txBody>
          <a:bodyPr wrap="none" anchor="ctr">
            <a:flatTx/>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algn="r" rtl="1" fontAlgn="base">
              <a:spcBef>
                <a:spcPct val="0"/>
              </a:spcBef>
              <a:spcAft>
                <a:spcPct val="0"/>
              </a:spcAft>
              <a:defRPr>
                <a:solidFill>
                  <a:schemeClr val="tx1"/>
                </a:solidFill>
                <a:latin typeface="Arial" charset="0"/>
                <a:cs typeface="Arial" charset="0"/>
              </a:defRPr>
            </a:lvl6pPr>
            <a:lvl7pPr marL="2971800" indent="-228600" algn="r" rtl="1" fontAlgn="base">
              <a:spcBef>
                <a:spcPct val="0"/>
              </a:spcBef>
              <a:spcAft>
                <a:spcPct val="0"/>
              </a:spcAft>
              <a:defRPr>
                <a:solidFill>
                  <a:schemeClr val="tx1"/>
                </a:solidFill>
                <a:latin typeface="Arial" charset="0"/>
                <a:cs typeface="Arial" charset="0"/>
              </a:defRPr>
            </a:lvl7pPr>
            <a:lvl8pPr marL="3429000" indent="-228600" algn="r" rtl="1" fontAlgn="base">
              <a:spcBef>
                <a:spcPct val="0"/>
              </a:spcBef>
              <a:spcAft>
                <a:spcPct val="0"/>
              </a:spcAft>
              <a:defRPr>
                <a:solidFill>
                  <a:schemeClr val="tx1"/>
                </a:solidFill>
                <a:latin typeface="Arial" charset="0"/>
                <a:cs typeface="Arial" charset="0"/>
              </a:defRPr>
            </a:lvl8pPr>
            <a:lvl9pPr marL="3886200" indent="-228600" algn="r" rtl="1" fontAlgn="base">
              <a:spcBef>
                <a:spcPct val="0"/>
              </a:spcBef>
              <a:spcAft>
                <a:spcPct val="0"/>
              </a:spcAft>
              <a:defRPr>
                <a:solidFill>
                  <a:schemeClr val="tx1"/>
                </a:solidFill>
                <a:latin typeface="Arial" charset="0"/>
                <a:cs typeface="Arial" charset="0"/>
              </a:defRPr>
            </a:lvl9pPr>
          </a:lstStyle>
          <a:p>
            <a:pPr algn="ctr">
              <a:defRPr/>
            </a:pPr>
            <a:r>
              <a:rPr lang="ar-SA" altLang="en-US" sz="2850" b="1" i="1">
                <a:effectLst>
                  <a:outerShdw blurRad="38100" dist="38100" dir="2700000" algn="tl">
                    <a:srgbClr val="C0C0C0"/>
                  </a:outerShdw>
                </a:effectLst>
              </a:rPr>
              <a:t>العوامل التي تؤثر علي الاستبصار</a:t>
            </a:r>
            <a:endParaRPr lang="en-US" altLang="en-US" sz="2850" b="1" i="1">
              <a:effectLst>
                <a:outerShdw blurRad="38100" dist="38100" dir="2700000" algn="tl">
                  <a:srgbClr val="C0C0C0"/>
                </a:outerShdw>
              </a:effectLst>
            </a:endParaRPr>
          </a:p>
        </p:txBody>
      </p:sp>
      <p:sp>
        <p:nvSpPr>
          <p:cNvPr id="44035" name="Rectangle 3"/>
          <p:cNvSpPr>
            <a:spLocks noChangeArrowheads="1"/>
          </p:cNvSpPr>
          <p:nvPr/>
        </p:nvSpPr>
        <p:spPr bwMode="auto">
          <a:xfrm>
            <a:off x="4896445" y="2668200"/>
            <a:ext cx="2376488" cy="1188244"/>
          </a:xfrm>
          <a:prstGeom prst="rect">
            <a:avLst/>
          </a:prstGeom>
          <a:gradFill rotWithShape="1">
            <a:gsLst>
              <a:gs pos="0">
                <a:srgbClr val="454545"/>
              </a:gs>
              <a:gs pos="50000">
                <a:srgbClr val="969696"/>
              </a:gs>
              <a:gs pos="100000">
                <a:srgbClr val="454545"/>
              </a:gs>
            </a:gsLst>
            <a:lin ang="27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FFFFFF"/>
            </a:extrusionClr>
            <a:contourClr>
              <a:srgbClr val="454545"/>
            </a:contourClr>
          </a:sp3d>
        </p:spPr>
        <p:txBody>
          <a:bodyPr wrap="none" anchor="ctr">
            <a:flatTx/>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3000" b="1"/>
              <a:t>النضج الجسمي</a:t>
            </a:r>
            <a:endParaRPr lang="en-US" altLang="en-US" sz="3000"/>
          </a:p>
        </p:txBody>
      </p:sp>
      <p:sp>
        <p:nvSpPr>
          <p:cNvPr id="44039" name="Rectangle 7"/>
          <p:cNvSpPr>
            <a:spLocks noChangeArrowheads="1"/>
          </p:cNvSpPr>
          <p:nvPr/>
        </p:nvSpPr>
        <p:spPr bwMode="auto">
          <a:xfrm>
            <a:off x="2196704" y="4507707"/>
            <a:ext cx="1943100" cy="1081088"/>
          </a:xfrm>
          <a:prstGeom prst="rect">
            <a:avLst/>
          </a:prstGeom>
          <a:gradFill rotWithShape="1">
            <a:gsLst>
              <a:gs pos="0">
                <a:srgbClr val="454545"/>
              </a:gs>
              <a:gs pos="50000">
                <a:srgbClr val="969696"/>
              </a:gs>
              <a:gs pos="100000">
                <a:srgbClr val="454545"/>
              </a:gs>
            </a:gsLst>
            <a:lin ang="189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FFFF99"/>
            </a:extrusionClr>
            <a:contourClr>
              <a:srgbClr val="454545"/>
            </a:contourClr>
          </a:sp3d>
        </p:spPr>
        <p:txBody>
          <a:bodyPr wrap="none" anchor="ctr">
            <a:flatTx/>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3000" b="1">
                <a:latin typeface="Times New Roman" panose="02020603050405020304" pitchFamily="18" charset="0"/>
              </a:rPr>
              <a:t>الخبرة</a:t>
            </a:r>
            <a:endParaRPr lang="en-US" altLang="en-US" sz="3000" b="1">
              <a:latin typeface="Times New Roman" panose="02020603050405020304" pitchFamily="18" charset="0"/>
            </a:endParaRPr>
          </a:p>
        </p:txBody>
      </p:sp>
      <p:sp>
        <p:nvSpPr>
          <p:cNvPr id="44040" name="Rectangle 8"/>
          <p:cNvSpPr>
            <a:spLocks noChangeArrowheads="1"/>
          </p:cNvSpPr>
          <p:nvPr/>
        </p:nvSpPr>
        <p:spPr bwMode="auto">
          <a:xfrm>
            <a:off x="4896446" y="4563667"/>
            <a:ext cx="1944290" cy="1025128"/>
          </a:xfrm>
          <a:prstGeom prst="rect">
            <a:avLst/>
          </a:prstGeom>
          <a:gradFill rotWithShape="1">
            <a:gsLst>
              <a:gs pos="0">
                <a:srgbClr val="454545"/>
              </a:gs>
              <a:gs pos="50000">
                <a:srgbClr val="969696"/>
              </a:gs>
              <a:gs pos="100000">
                <a:srgbClr val="454545"/>
              </a:gs>
            </a:gsLst>
            <a:lin ang="27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FFFF99"/>
            </a:extrusionClr>
            <a:contourClr>
              <a:srgbClr val="454545"/>
            </a:contourClr>
          </a:sp3d>
        </p:spPr>
        <p:txBody>
          <a:bodyPr wrap="none" anchor="ctr">
            <a:flatTx/>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3000" b="1"/>
              <a:t>تنظيم المجال</a:t>
            </a:r>
            <a:r>
              <a:rPr lang="en-US" altLang="en-US" sz="3000"/>
              <a:t> </a:t>
            </a:r>
          </a:p>
        </p:txBody>
      </p:sp>
      <p:sp>
        <p:nvSpPr>
          <p:cNvPr id="44042" name="Rectangle 10"/>
          <p:cNvSpPr>
            <a:spLocks noChangeArrowheads="1"/>
          </p:cNvSpPr>
          <p:nvPr/>
        </p:nvSpPr>
        <p:spPr bwMode="auto">
          <a:xfrm>
            <a:off x="1889802" y="2668200"/>
            <a:ext cx="2268141" cy="1188244"/>
          </a:xfrm>
          <a:prstGeom prst="rect">
            <a:avLst/>
          </a:prstGeom>
          <a:gradFill rotWithShape="1">
            <a:gsLst>
              <a:gs pos="0">
                <a:srgbClr val="454545"/>
              </a:gs>
              <a:gs pos="50000">
                <a:srgbClr val="969696"/>
              </a:gs>
              <a:gs pos="100000">
                <a:srgbClr val="454545"/>
              </a:gs>
            </a:gsLst>
            <a:lin ang="189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FFFFFF"/>
            </a:extrusionClr>
            <a:contourClr>
              <a:srgbClr val="454545"/>
            </a:contourClr>
          </a:sp3d>
        </p:spPr>
        <p:txBody>
          <a:bodyPr wrap="none" anchor="ctr">
            <a:flatTx/>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3000" b="1"/>
              <a:t>النضج العقلي</a:t>
            </a:r>
            <a:r>
              <a:rPr lang="ar-SA" altLang="en-US" sz="3000"/>
              <a:t> </a:t>
            </a:r>
            <a:endParaRPr lang="en-US" altLang="en-US" sz="3000"/>
          </a:p>
        </p:txBody>
      </p:sp>
    </p:spTree>
    <p:extLst>
      <p:ext uri="{BB962C8B-B14F-4D97-AF65-F5344CB8AC3E}">
        <p14:creationId xmlns:p14="http://schemas.microsoft.com/office/powerpoint/2010/main" val="35077557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ppt_x"/>
                                          </p:val>
                                        </p:tav>
                                        <p:tav tm="100000">
                                          <p:val>
                                            <p:strVal val="#ppt_x"/>
                                          </p:val>
                                        </p:tav>
                                      </p:tavLst>
                                    </p:anim>
                                    <p:anim calcmode="lin" valueType="num">
                                      <p:cBhvr additive="base">
                                        <p:cTn id="8" dur="500" fill="hold"/>
                                        <p:tgtEl>
                                          <p:spTgt spid="4403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xit" presetSubtype="4" fill="hold" nodeType="afterEffect">
                                  <p:stCondLst>
                                    <p:cond delay="0"/>
                                  </p:stCondLst>
                                  <p:childTnLst>
                                    <p:anim calcmode="lin" valueType="num">
                                      <p:cBhvr additive="base">
                                        <p:cTn id="11" dur="500"/>
                                        <p:tgtEl>
                                          <p:spTgt spid="44034"/>
                                        </p:tgtEl>
                                        <p:attrNameLst>
                                          <p:attrName>ppt_x</p:attrName>
                                        </p:attrNameLst>
                                      </p:cBhvr>
                                      <p:tavLst>
                                        <p:tav tm="0">
                                          <p:val>
                                            <p:strVal val="ppt_x"/>
                                          </p:val>
                                        </p:tav>
                                        <p:tav tm="100000">
                                          <p:val>
                                            <p:strVal val="ppt_x"/>
                                          </p:val>
                                        </p:tav>
                                      </p:tavLst>
                                    </p:anim>
                                    <p:anim calcmode="lin" valueType="num">
                                      <p:cBhvr additive="base">
                                        <p:cTn id="12" dur="500"/>
                                        <p:tgtEl>
                                          <p:spTgt spid="44034"/>
                                        </p:tgtEl>
                                        <p:attrNameLst>
                                          <p:attrName>ppt_y</p:attrName>
                                        </p:attrNameLst>
                                      </p:cBhvr>
                                      <p:tavLst>
                                        <p:tav tm="0">
                                          <p:val>
                                            <p:strVal val="ppt_y"/>
                                          </p:val>
                                        </p:tav>
                                        <p:tav tm="100000">
                                          <p:val>
                                            <p:strVal val="1+ppt_h/2"/>
                                          </p:val>
                                        </p:tav>
                                      </p:tavLst>
                                    </p:anim>
                                    <p:set>
                                      <p:cBhvr>
                                        <p:cTn id="13" dur="1" fill="hold">
                                          <p:stCondLst>
                                            <p:cond delay="499"/>
                                          </p:stCondLst>
                                        </p:cTn>
                                        <p:tgtEl>
                                          <p:spTgt spid="44034"/>
                                        </p:tgtEl>
                                        <p:attrNameLst>
                                          <p:attrName>style.visibility</p:attrName>
                                        </p:attrNameLst>
                                      </p:cBhvr>
                                      <p:to>
                                        <p:strVal val="hidden"/>
                                      </p:to>
                                    </p:set>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44034"/>
                                        </p:tgtEl>
                                        <p:attrNameLst>
                                          <p:attrName>style.visibility</p:attrName>
                                        </p:attrNameLst>
                                      </p:cBhvr>
                                      <p:to>
                                        <p:strVal val="visible"/>
                                      </p:to>
                                    </p:set>
                                    <p:anim calcmode="lin" valueType="num">
                                      <p:cBhvr additive="base">
                                        <p:cTn id="17" dur="500" fill="hold"/>
                                        <p:tgtEl>
                                          <p:spTgt spid="44034"/>
                                        </p:tgtEl>
                                        <p:attrNameLst>
                                          <p:attrName>ppt_x</p:attrName>
                                        </p:attrNameLst>
                                      </p:cBhvr>
                                      <p:tavLst>
                                        <p:tav tm="0">
                                          <p:val>
                                            <p:strVal val="#ppt_x"/>
                                          </p:val>
                                        </p:tav>
                                        <p:tav tm="100000">
                                          <p:val>
                                            <p:strVal val="#ppt_x"/>
                                          </p:val>
                                        </p:tav>
                                      </p:tavLst>
                                    </p:anim>
                                    <p:anim calcmode="lin" valueType="num">
                                      <p:cBhvr additive="base">
                                        <p:cTn id="18" dur="500" fill="hold"/>
                                        <p:tgtEl>
                                          <p:spTgt spid="44034"/>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44035"/>
                                        </p:tgtEl>
                                        <p:attrNameLst>
                                          <p:attrName>style.visibility</p:attrName>
                                        </p:attrNameLst>
                                      </p:cBhvr>
                                      <p:to>
                                        <p:strVal val="visible"/>
                                      </p:to>
                                    </p:set>
                                    <p:animEffect transition="in" filter="dissolve">
                                      <p:cBhvr>
                                        <p:cTn id="23" dur="500"/>
                                        <p:tgtEl>
                                          <p:spTgt spid="4403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44042"/>
                                        </p:tgtEl>
                                        <p:attrNameLst>
                                          <p:attrName>style.visibility</p:attrName>
                                        </p:attrNameLst>
                                      </p:cBhvr>
                                      <p:to>
                                        <p:strVal val="visible"/>
                                      </p:to>
                                    </p:set>
                                    <p:animEffect transition="in" filter="dissolve">
                                      <p:cBhvr>
                                        <p:cTn id="28" dur="500"/>
                                        <p:tgtEl>
                                          <p:spTgt spid="4404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44040"/>
                                        </p:tgtEl>
                                        <p:attrNameLst>
                                          <p:attrName>style.visibility</p:attrName>
                                        </p:attrNameLst>
                                      </p:cBhvr>
                                      <p:to>
                                        <p:strVal val="visible"/>
                                      </p:to>
                                    </p:set>
                                    <p:animEffect transition="in" filter="dissolve">
                                      <p:cBhvr>
                                        <p:cTn id="33" dur="500"/>
                                        <p:tgtEl>
                                          <p:spTgt spid="4404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44039"/>
                                        </p:tgtEl>
                                        <p:attrNameLst>
                                          <p:attrName>style.visibility</p:attrName>
                                        </p:attrNameLst>
                                      </p:cBhvr>
                                      <p:to>
                                        <p:strVal val="visible"/>
                                      </p:to>
                                    </p:set>
                                    <p:animEffect transition="in" filter="dissolve">
                                      <p:cBhvr>
                                        <p:cTn id="38" dur="500"/>
                                        <p:tgtEl>
                                          <p:spTgt spid="44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animBg="1"/>
      <p:bldP spid="44039" grpId="0" animBg="1"/>
      <p:bldP spid="44040" grpId="0" animBg="1"/>
      <p:bldP spid="4404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686050"/>
            <a:ext cx="7886700" cy="2803922"/>
          </a:xfrm>
        </p:spPr>
        <p:txBody>
          <a:bodyPr>
            <a:normAutofit/>
          </a:bodyPr>
          <a:lstStyle/>
          <a:p>
            <a:pPr marL="0" indent="0" algn="ctr" rtl="1">
              <a:buNone/>
            </a:pPr>
            <a:r>
              <a:rPr lang="ar-SA" sz="4800" b="1" dirty="0">
                <a:latin typeface="Simplified Arabic" panose="02020603050405020304" pitchFamily="18" charset="-78"/>
                <a:cs typeface="Simplified Arabic" panose="02020603050405020304" pitchFamily="18" charset="-78"/>
              </a:rPr>
              <a:t>خصائص التعلم الاستبصاري:</a:t>
            </a:r>
            <a:endParaRPr lang="en-US" sz="4800" dirty="0"/>
          </a:p>
        </p:txBody>
      </p:sp>
    </p:spTree>
    <p:extLst>
      <p:ext uri="{BB962C8B-B14F-4D97-AF65-F5344CB8AC3E}">
        <p14:creationId xmlns:p14="http://schemas.microsoft.com/office/powerpoint/2010/main" val="407547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37744" y="228600"/>
            <a:ext cx="8631936" cy="5772150"/>
          </a:xfrm>
        </p:spPr>
        <p:txBody>
          <a:bodyPr>
            <a:noAutofit/>
          </a:bodyPr>
          <a:lstStyle/>
          <a:p>
            <a:pPr marL="0" indent="0" algn="r" rtl="1">
              <a:buNone/>
            </a:pPr>
            <a:r>
              <a:rPr lang="ar-SA" sz="2800" b="1" dirty="0">
                <a:latin typeface="Arial" pitchFamily="34" charset="0"/>
                <a:cs typeface="Arial" pitchFamily="34" charset="0"/>
              </a:rPr>
              <a:t>اولا: التعلم من خلال الاستبصار. </a:t>
            </a:r>
            <a:endParaRPr lang="ar-SA" sz="2800" dirty="0">
              <a:latin typeface="Simplified Arabic" pitchFamily="18" charset="-78"/>
              <a:cs typeface="Simplified Arabic" pitchFamily="18" charset="-78"/>
            </a:endParaRPr>
          </a:p>
          <a:p>
            <a:pPr marL="272654" indent="-272654" algn="r" rtl="1"/>
            <a:r>
              <a:rPr lang="ar-SA" sz="2800" dirty="0">
                <a:solidFill>
                  <a:schemeClr val="dk1"/>
                </a:solidFill>
                <a:latin typeface="Simplified Arabic" pitchFamily="18" charset="-78"/>
                <a:cs typeface="Simplified Arabic" pitchFamily="18" charset="-78"/>
              </a:rPr>
              <a:t> تؤكد النظرية ان التعلم يعتمد علی قدرة الفرد علی إدراك الموقف الكلي والعلاقات القائمة بين عناصر الموقف فالتعلم ليس تشكيل ارتباطات بين مثير واستجابة تقوی وتضعف بالتعزيز او العقاب، ولا يتم تشكيل الارتباطات بالمحاولة والخطأ انما تتوقف علی إدراك عناصر الموقف فهي تری ان عملية اكتساب السلوك تتم بشكل مفاجئ يتم اكتشافه من خلال الاستبصار فالسلوك الذي يتم تعلمه من خلال الاستبصار يمكن ان يتكرر في ذلك الموقف ويمكن تعميمه علی مواقف اخری مماثلة. </a:t>
            </a:r>
          </a:p>
          <a:p>
            <a:pPr marL="272654" indent="-272654" algn="r" rtl="1"/>
            <a:endParaRPr lang="ar-SA" sz="2800" b="1" dirty="0">
              <a:solidFill>
                <a:schemeClr val="dk1"/>
              </a:solidFill>
              <a:latin typeface="Simplified Arabic" pitchFamily="18" charset="-78"/>
              <a:cs typeface="Simplified Arabic" pitchFamily="18" charset="-78"/>
            </a:endParaRPr>
          </a:p>
          <a:p>
            <a:pPr marL="0" indent="0" algn="r" rtl="1">
              <a:buNone/>
            </a:pPr>
            <a:r>
              <a:rPr lang="ar-SA" sz="2800" b="1" dirty="0">
                <a:solidFill>
                  <a:schemeClr val="dk1"/>
                </a:solidFill>
                <a:latin typeface="Simplified Arabic" pitchFamily="18" charset="-78"/>
                <a:cs typeface="Simplified Arabic" pitchFamily="18" charset="-78"/>
              </a:rPr>
              <a:t>ثانيا: يعتمد التعلم علی الإدراك. </a:t>
            </a:r>
          </a:p>
          <a:p>
            <a:pPr marL="272654" indent="-272654" algn="r" rtl="1"/>
            <a:r>
              <a:rPr lang="ar-SA" sz="2800" dirty="0">
                <a:solidFill>
                  <a:schemeClr val="dk1"/>
                </a:solidFill>
                <a:latin typeface="Simplified Arabic" pitchFamily="18" charset="-78"/>
                <a:cs typeface="Simplified Arabic" pitchFamily="18" charset="-78"/>
              </a:rPr>
              <a:t> يتوقف التعلم علی الطريقة التي يدرك فيها الفرد الموقف والعلاقات بين عناصر الموقف فاذا كان التعلم غير واضح او عديم المعنی عند الفرد فادراكه سيكون باهت ولن يتشكل لديه دافع لتعلم السلوك علی العكس ان كان الموقف والعلاقات واضحة فالتعلم يتم بشكل سريع. </a:t>
            </a:r>
          </a:p>
          <a:p>
            <a:pPr marL="272654" indent="-272654" algn="r" rtl="1"/>
            <a:endParaRPr lang="en-US" sz="2800" dirty="0">
              <a:solidFill>
                <a:schemeClr val="dk1"/>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17305489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46888" y="304800"/>
            <a:ext cx="8567928" cy="5581650"/>
          </a:xfrm>
        </p:spPr>
        <p:txBody>
          <a:bodyPr>
            <a:noAutofit/>
          </a:bodyPr>
          <a:lstStyle/>
          <a:p>
            <a:pPr marL="0" indent="0" algn="r" rtl="1">
              <a:buNone/>
            </a:pPr>
            <a:r>
              <a:rPr lang="ar-SA" sz="2800" b="1" dirty="0">
                <a:solidFill>
                  <a:schemeClr val="dk1"/>
                </a:solidFill>
                <a:latin typeface="Simplified Arabic" panose="02020603050405020304" pitchFamily="18" charset="-78"/>
                <a:cs typeface="Simplified Arabic" pitchFamily="18" charset="-78"/>
              </a:rPr>
              <a:t>ثالثا: يعتمد التعلم علی إعادة التنظيم. </a:t>
            </a:r>
          </a:p>
          <a:p>
            <a:pPr marL="272654" indent="-272654" algn="r" rtl="1"/>
            <a:r>
              <a:rPr lang="ar-SA" sz="2800" dirty="0">
                <a:solidFill>
                  <a:schemeClr val="dk1"/>
                </a:solidFill>
                <a:latin typeface="Simplified Arabic" pitchFamily="18" charset="-78"/>
                <a:cs typeface="Simplified Arabic" pitchFamily="18" charset="-78"/>
              </a:rPr>
              <a:t>يتضمن هذا المفهوم إعادة تنظيم عناصر الموقف من حالة تكون فيها العناصر والعلاقات غير واضحة الی وضع جديد يكون فيه العناصر والعلاقات ذات معنى واضح للفرد وبالتالي الخروج بصورة جديدة للموقف تحمل معنی خاص للفرد.</a:t>
            </a:r>
          </a:p>
          <a:p>
            <a:pPr algn="r">
              <a:buNone/>
            </a:pPr>
            <a:endParaRPr lang="ar-SA" sz="2800" dirty="0">
              <a:latin typeface="Simplified Arabic" panose="02020603050405020304" pitchFamily="18" charset="-78"/>
              <a:cs typeface="Simplified Arabic" panose="02020603050405020304" pitchFamily="18" charset="-78"/>
            </a:endParaRPr>
          </a:p>
          <a:p>
            <a:pPr marL="272654" indent="-272654" algn="r" rtl="1">
              <a:buNone/>
            </a:pPr>
            <a:r>
              <a:rPr lang="ar-SA" sz="2800" b="1" dirty="0">
                <a:solidFill>
                  <a:schemeClr val="dk1"/>
                </a:solidFill>
                <a:latin typeface="Simplified Arabic" pitchFamily="18" charset="-78"/>
                <a:cs typeface="Simplified Arabic" pitchFamily="18" charset="-78"/>
              </a:rPr>
              <a:t>رابعا: يعتمد التعلم علی إدراك البنية الداخلية لما يتم تعلمه. </a:t>
            </a:r>
          </a:p>
          <a:p>
            <a:pPr marL="272654" indent="-272654" algn="r" rtl="1"/>
            <a:r>
              <a:rPr lang="ar-SA" sz="2800" dirty="0">
                <a:solidFill>
                  <a:schemeClr val="dk1"/>
                </a:solidFill>
                <a:latin typeface="Simplified Arabic" pitchFamily="18" charset="-78"/>
                <a:cs typeface="Simplified Arabic" pitchFamily="18" charset="-78"/>
              </a:rPr>
              <a:t> يتضمن التعلم جوانب معرفية فهو ليس مجرد تشكيل ارتباطات بطريقة آلية ميكانيكية بل التعرف علی جميع العلاقات الداخلية في الموقف المراد تعلمه، فجوهر التعلم يعتمد علی التعرف علی القوانين الداخلية. </a:t>
            </a:r>
          </a:p>
          <a:p>
            <a:pPr marL="272654" indent="-272654" algn="r" rtl="1"/>
            <a:endParaRPr lang="ar-SA" sz="2800" dirty="0">
              <a:solidFill>
                <a:schemeClr val="dk1"/>
              </a:solidFill>
              <a:latin typeface="Simplified Arabic" pitchFamily="18" charset="-78"/>
              <a:cs typeface="Simplified Arabic" pitchFamily="18" charset="-78"/>
            </a:endParaRPr>
          </a:p>
          <a:p>
            <a:pPr>
              <a:buNone/>
            </a:pPr>
            <a:br>
              <a:rPr lang="ar-SA" sz="2800" dirty="0">
                <a:latin typeface="Simplified Arabic" panose="02020603050405020304" pitchFamily="18" charset="-78"/>
                <a:cs typeface="Simplified Arabic" panose="02020603050405020304" pitchFamily="18" charset="-78"/>
              </a:rPr>
            </a:br>
            <a:endParaRPr lang="en-US" sz="2800" dirty="0">
              <a:latin typeface="Simplified Arabic" panose="02020603050405020304" pitchFamily="18" charset="-78"/>
              <a:cs typeface="Simplified Arabic" panose="02020603050405020304" pitchFamily="18" charset="-78"/>
            </a:endParaRPr>
          </a:p>
          <a:p>
            <a:pPr algn="r">
              <a:buNone/>
            </a:pPr>
            <a:br>
              <a:rPr lang="ar-SA" sz="2800" dirty="0">
                <a:latin typeface="Simplified Arabic" panose="02020603050405020304" pitchFamily="18" charset="-78"/>
                <a:cs typeface="Simplified Arabic" panose="02020603050405020304" pitchFamily="18" charset="-78"/>
              </a:rPr>
            </a:br>
            <a:endParaRPr lang="en-US" sz="28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2528977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64592" y="457200"/>
            <a:ext cx="8732520" cy="5429250"/>
          </a:xfrm>
        </p:spPr>
        <p:txBody>
          <a:bodyPr>
            <a:noAutofit/>
          </a:bodyPr>
          <a:lstStyle/>
          <a:p>
            <a:pPr marL="272654" indent="-272654" algn="r" rtl="1">
              <a:buNone/>
            </a:pPr>
            <a:r>
              <a:rPr lang="ar-SA" sz="2800" b="1" dirty="0">
                <a:solidFill>
                  <a:schemeClr val="dk1"/>
                </a:solidFill>
                <a:latin typeface="Simplified Arabic" pitchFamily="18" charset="-78"/>
                <a:cs typeface="Simplified Arabic" panose="02010000000000000000" pitchFamily="2" charset="-78"/>
              </a:rPr>
              <a:t>خامسا: يعنی التعلم بالوسائل و النتائج. </a:t>
            </a:r>
          </a:p>
          <a:p>
            <a:pPr marL="272654" indent="-272654" algn="r" rtl="1"/>
            <a:r>
              <a:rPr lang="ar-SA" sz="2800" dirty="0">
                <a:solidFill>
                  <a:schemeClr val="dk1"/>
                </a:solidFill>
                <a:latin typeface="Simplified Arabic" pitchFamily="18" charset="-78"/>
                <a:cs typeface="Simplified Arabic" panose="02010000000000000000" pitchFamily="2" charset="-78"/>
              </a:rPr>
              <a:t> يرتبط التعلم بماذا يؤدي والی ماذا حيث ان ما نتعلمه يتعلق بالنتائج المترتبة علی الاعمال التي نقوم بها فمثلا عندما نضع المفتاح في خرم الباب وادارته الی اليمين فمن الطبيعي ان يفتح. </a:t>
            </a:r>
          </a:p>
          <a:p>
            <a:pPr marL="272654" indent="-272654" algn="r" rtl="1">
              <a:buNone/>
            </a:pPr>
            <a:endParaRPr lang="ar-SA" sz="2800" b="1" dirty="0">
              <a:solidFill>
                <a:schemeClr val="dk1"/>
              </a:solidFill>
              <a:latin typeface="Simplified Arabic" pitchFamily="18" charset="-78"/>
              <a:cs typeface="Simplified Arabic" panose="02010000000000000000" pitchFamily="2" charset="-78"/>
            </a:endParaRPr>
          </a:p>
          <a:p>
            <a:pPr marL="272654" indent="-272654" algn="r" rtl="1">
              <a:buNone/>
            </a:pPr>
            <a:r>
              <a:rPr lang="ar-SA" sz="2800" b="1" dirty="0">
                <a:solidFill>
                  <a:schemeClr val="dk1"/>
                </a:solidFill>
                <a:latin typeface="Simplified Arabic" pitchFamily="18" charset="-78"/>
                <a:cs typeface="Simplified Arabic" panose="02010000000000000000" pitchFamily="2" charset="-78"/>
              </a:rPr>
              <a:t>سادسا: التعلم القائم علی الاستبصار يجتب الوقوع في الأخطاء. </a:t>
            </a:r>
          </a:p>
          <a:p>
            <a:pPr marL="272654" indent="-272654" algn="r" rtl="1"/>
            <a:r>
              <a:rPr lang="ar-SA" sz="2800" dirty="0">
                <a:solidFill>
                  <a:schemeClr val="dk1"/>
                </a:solidFill>
                <a:latin typeface="Simplified Arabic" pitchFamily="18" charset="-78"/>
                <a:cs typeface="Simplified Arabic" panose="02010000000000000000" pitchFamily="2" charset="-78"/>
              </a:rPr>
              <a:t> حسب وجهة نظر الجشطلتية ان التعلم القائم علی تشكيل الارتباطات قد يؤدي الی وقوع الأخطاء، أما التعلم القائم علی فهم الموقف والاستبصار يجنب الفرد الوقوع في الأخطاء لان السلوك الناجم لن يكون عشوائيا وانما يكون مرتبط بالموقف. </a:t>
            </a:r>
          </a:p>
          <a:p>
            <a:endParaRPr lang="ar-SA" sz="2800" dirty="0">
              <a:cs typeface="Simplified Arabic" panose="02010000000000000000" pitchFamily="2" charset="-78"/>
            </a:endParaRPr>
          </a:p>
          <a:p>
            <a:pPr>
              <a:buNone/>
            </a:pPr>
            <a:endParaRPr lang="en-US" sz="2800" dirty="0">
              <a:cs typeface="Simplified Arabic" panose="02010000000000000000" pitchFamily="2" charset="-78"/>
            </a:endParaRPr>
          </a:p>
        </p:txBody>
      </p:sp>
    </p:spTree>
    <p:extLst>
      <p:ext uri="{BB962C8B-B14F-4D97-AF65-F5344CB8AC3E}">
        <p14:creationId xmlns:p14="http://schemas.microsoft.com/office/powerpoint/2010/main" val="27811460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01168" y="609600"/>
            <a:ext cx="8741664" cy="5162550"/>
          </a:xfrm>
        </p:spPr>
        <p:txBody>
          <a:bodyPr>
            <a:noAutofit/>
          </a:bodyPr>
          <a:lstStyle/>
          <a:p>
            <a:pPr marL="272654" indent="-272654" algn="r" rtl="1">
              <a:buNone/>
            </a:pPr>
            <a:r>
              <a:rPr lang="ar-SA" sz="2800" b="1" dirty="0">
                <a:solidFill>
                  <a:schemeClr val="dk1"/>
                </a:solidFill>
                <a:latin typeface="Simplified Arabic" pitchFamily="18" charset="-78"/>
                <a:cs typeface="Simplified Arabic" pitchFamily="18" charset="-78"/>
              </a:rPr>
              <a:t>سابعا: الفهم و الاستبصار يسمحان بانتقال اثر التعلم. </a:t>
            </a:r>
            <a:endParaRPr lang="ar-JO" sz="2800" b="1" dirty="0">
              <a:solidFill>
                <a:schemeClr val="dk1"/>
              </a:solidFill>
              <a:latin typeface="Simplified Arabic" pitchFamily="18" charset="-78"/>
              <a:cs typeface="Simplified Arabic" pitchFamily="18" charset="-78"/>
            </a:endParaRPr>
          </a:p>
          <a:p>
            <a:pPr marL="272654" indent="-272654" algn="r" rtl="1">
              <a:buNone/>
            </a:pPr>
            <a:endParaRPr lang="ar-SA" sz="2800" b="1" dirty="0">
              <a:solidFill>
                <a:schemeClr val="dk1"/>
              </a:solidFill>
              <a:latin typeface="Simplified Arabic" pitchFamily="18" charset="-78"/>
              <a:cs typeface="Simplified Arabic" pitchFamily="18" charset="-78"/>
            </a:endParaRPr>
          </a:p>
          <a:p>
            <a:pPr marL="272654" indent="-272654" algn="r" rtl="1"/>
            <a:r>
              <a:rPr lang="ar-SA" sz="2800" dirty="0">
                <a:solidFill>
                  <a:schemeClr val="dk1"/>
                </a:solidFill>
                <a:latin typeface="Simplified Arabic" pitchFamily="18" charset="-78"/>
                <a:cs typeface="Simplified Arabic" pitchFamily="18" charset="-78"/>
              </a:rPr>
              <a:t> تری نظرية الجشتلت ان الفهم والاستبصار يؤدي الی اكتساب مبدأ يرتبط بموقف معين، وهذا المبدأ يمكن تطبيقه في مواقف اخری مشابهة للموقف الذي تم تعلمه، فالتعلم القائم علی الحفظ والاستظهار يرتبط بموقف معين هو سريع النسيان والزوال وليس قابل للانتقال، اما التعلم القائم علی الاستبصار فهو اكثر بقاء وأكثر قابلية للانتقال وغير قابل للانطفاء او النسيان. </a:t>
            </a:r>
          </a:p>
          <a:p>
            <a:pPr marL="272654" indent="-272654" algn="r" rtl="1">
              <a:buNone/>
            </a:pPr>
            <a:endParaRPr lang="ar-SA" sz="2800" b="1" dirty="0">
              <a:solidFill>
                <a:schemeClr val="dk1"/>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27616692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lnSpcReduction="10000"/>
          </a:bodyPr>
          <a:lstStyle/>
          <a:p>
            <a:pPr marL="272654" indent="-272654" algn="r" rtl="1">
              <a:buNone/>
            </a:pPr>
            <a:r>
              <a:rPr lang="ar-SA" b="1" dirty="0">
                <a:solidFill>
                  <a:schemeClr val="dk1"/>
                </a:solidFill>
                <a:latin typeface="Simplified Arabic" pitchFamily="18" charset="-78"/>
                <a:cs typeface="Simplified Arabic" pitchFamily="18" charset="-78"/>
              </a:rPr>
              <a:t>ثامنا: التعلم بالاستبصار هو مكافأة بحد ذاته للتعلم. </a:t>
            </a:r>
            <a:endParaRPr lang="ar-JO" b="1" dirty="0">
              <a:solidFill>
                <a:schemeClr val="dk1"/>
              </a:solidFill>
              <a:latin typeface="Simplified Arabic" pitchFamily="18" charset="-78"/>
              <a:cs typeface="Simplified Arabic" pitchFamily="18" charset="-78"/>
            </a:endParaRPr>
          </a:p>
          <a:p>
            <a:pPr marL="272654" indent="-272654" algn="r" rtl="1">
              <a:buNone/>
            </a:pPr>
            <a:endParaRPr lang="en-US" b="1" dirty="0">
              <a:solidFill>
                <a:schemeClr val="dk1"/>
              </a:solidFill>
              <a:latin typeface="Simplified Arabic" pitchFamily="18" charset="-78"/>
              <a:cs typeface="Simplified Arabic" pitchFamily="18" charset="-78"/>
            </a:endParaRPr>
          </a:p>
          <a:p>
            <a:pPr marL="272654" indent="-272654" algn="r" rtl="1"/>
            <a:r>
              <a:rPr lang="ar-SA" dirty="0" err="1">
                <a:solidFill>
                  <a:schemeClr val="dk1"/>
                </a:solidFill>
                <a:latin typeface="Simplified Arabic" pitchFamily="18" charset="-78"/>
                <a:cs typeface="Simplified Arabic" pitchFamily="18" charset="-78"/>
              </a:rPr>
              <a:t>تری</a:t>
            </a:r>
            <a:r>
              <a:rPr lang="ar-SA" dirty="0">
                <a:solidFill>
                  <a:schemeClr val="dk1"/>
                </a:solidFill>
                <a:latin typeface="Simplified Arabic" pitchFamily="18" charset="-78"/>
                <a:cs typeface="Simplified Arabic" pitchFamily="18" charset="-78"/>
              </a:rPr>
              <a:t> نظرية </a:t>
            </a:r>
            <a:r>
              <a:rPr lang="ar-SA" dirty="0" err="1">
                <a:solidFill>
                  <a:schemeClr val="dk1"/>
                </a:solidFill>
                <a:latin typeface="Simplified Arabic" pitchFamily="18" charset="-78"/>
                <a:cs typeface="Simplified Arabic" pitchFamily="18" charset="-78"/>
              </a:rPr>
              <a:t>الجشطلت</a:t>
            </a:r>
            <a:r>
              <a:rPr lang="ar-SA" dirty="0">
                <a:solidFill>
                  <a:schemeClr val="dk1"/>
                </a:solidFill>
                <a:latin typeface="Simplified Arabic" pitchFamily="18" charset="-78"/>
                <a:cs typeface="Simplified Arabic" pitchFamily="18" charset="-78"/>
              </a:rPr>
              <a:t> ان نتائج التعلم من خلال الاستبصار هي بحد ذاتها معززات للتعلم، فالرضا والابتهاج الناتج من إدراك العلاقات في الموقف يشكل خبرة سارة للفرد وهي بمثابة مكافأة للتعلم،  لذلك لا تؤيد النظرية استخدام المعززات او المكافآت الخارجية إنما تدعو </a:t>
            </a:r>
            <a:r>
              <a:rPr lang="ar-SA" dirty="0" err="1">
                <a:solidFill>
                  <a:schemeClr val="dk1"/>
                </a:solidFill>
                <a:latin typeface="Simplified Arabic" pitchFamily="18" charset="-78"/>
                <a:cs typeface="Simplified Arabic" pitchFamily="18" charset="-78"/>
              </a:rPr>
              <a:t>الی</a:t>
            </a:r>
            <a:r>
              <a:rPr lang="ar-SA" dirty="0">
                <a:solidFill>
                  <a:schemeClr val="dk1"/>
                </a:solidFill>
                <a:latin typeface="Simplified Arabic" pitchFamily="18" charset="-78"/>
                <a:cs typeface="Simplified Arabic" pitchFamily="18" charset="-78"/>
              </a:rPr>
              <a:t> إعداد الموقف بشكل يساعد الفرد إدراك عناصره والعلاقات القائمة بين تلك العناصر و الوصول </a:t>
            </a:r>
            <a:r>
              <a:rPr lang="ar-SA" dirty="0" err="1">
                <a:solidFill>
                  <a:schemeClr val="dk1"/>
                </a:solidFill>
                <a:latin typeface="Simplified Arabic" pitchFamily="18" charset="-78"/>
                <a:cs typeface="Simplified Arabic" pitchFamily="18" charset="-78"/>
              </a:rPr>
              <a:t>الی</a:t>
            </a:r>
            <a:r>
              <a:rPr lang="ar-SA" dirty="0">
                <a:solidFill>
                  <a:schemeClr val="dk1"/>
                </a:solidFill>
                <a:latin typeface="Simplified Arabic" pitchFamily="18" charset="-78"/>
                <a:cs typeface="Simplified Arabic" pitchFamily="18" charset="-78"/>
              </a:rPr>
              <a:t> الحلول وهو بحد ذاته معزز حقيقي اما المعززات الخارجية والمكافآت فقد تشكل عائقا يؤدي </a:t>
            </a:r>
            <a:r>
              <a:rPr lang="ar-SA" dirty="0" err="1">
                <a:solidFill>
                  <a:schemeClr val="dk1"/>
                </a:solidFill>
                <a:latin typeface="Simplified Arabic" pitchFamily="18" charset="-78"/>
                <a:cs typeface="Simplified Arabic" pitchFamily="18" charset="-78"/>
              </a:rPr>
              <a:t>الی</a:t>
            </a:r>
            <a:r>
              <a:rPr lang="ar-SA" dirty="0">
                <a:solidFill>
                  <a:schemeClr val="dk1"/>
                </a:solidFill>
                <a:latin typeface="Simplified Arabic" pitchFamily="18" charset="-78"/>
                <a:cs typeface="Simplified Arabic" pitchFamily="18" charset="-78"/>
              </a:rPr>
              <a:t> تشتيت ذهن المتعلم لفهم واستحضار الموقف.</a:t>
            </a:r>
            <a:endParaRPr lang="en-US" dirty="0">
              <a:solidFill>
                <a:schemeClr val="dk1"/>
              </a:solidFill>
              <a:latin typeface="Simplified Arabic" pitchFamily="18" charset="-78"/>
              <a:cs typeface="Simplified Arabic" pitchFamily="18" charset="-78"/>
            </a:endParaRPr>
          </a:p>
          <a:p>
            <a:endParaRPr lang="en-US" dirty="0"/>
          </a:p>
        </p:txBody>
      </p:sp>
    </p:spTree>
    <p:extLst>
      <p:ext uri="{BB962C8B-B14F-4D97-AF65-F5344CB8AC3E}">
        <p14:creationId xmlns:p14="http://schemas.microsoft.com/office/powerpoint/2010/main" val="320616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lvl="0" algn="r" rtl="1"/>
            <a:br>
              <a:rPr lang="ar-SA" sz="3600" b="1" dirty="0"/>
            </a:br>
            <a:r>
              <a:rPr lang="ar-SA" sz="3600" b="1" dirty="0"/>
              <a:t>2) العمليات المعرفية  </a:t>
            </a:r>
            <a:r>
              <a:rPr lang="en-US" sz="3600" b="1" dirty="0"/>
              <a:t>Cognitive processes</a:t>
            </a:r>
            <a:r>
              <a:rPr lang="ar-SA" sz="3600" b="1" dirty="0"/>
              <a:t>. </a:t>
            </a:r>
            <a:br>
              <a:rPr lang="en-US" sz="3600" b="1" dirty="0"/>
            </a:br>
            <a:endParaRPr lang="en-US" sz="3600" dirty="0"/>
          </a:p>
        </p:txBody>
      </p:sp>
      <p:sp>
        <p:nvSpPr>
          <p:cNvPr id="3" name="Content Placeholder 2"/>
          <p:cNvSpPr>
            <a:spLocks noGrp="1"/>
          </p:cNvSpPr>
          <p:nvPr>
            <p:ph idx="1"/>
          </p:nvPr>
        </p:nvSpPr>
        <p:spPr>
          <a:xfrm>
            <a:off x="228600" y="1447800"/>
            <a:ext cx="8458200" cy="5257800"/>
          </a:xfrm>
        </p:spPr>
        <p:style>
          <a:lnRef idx="1">
            <a:schemeClr val="accent1"/>
          </a:lnRef>
          <a:fillRef idx="2">
            <a:schemeClr val="accent1"/>
          </a:fillRef>
          <a:effectRef idx="1">
            <a:schemeClr val="accent1"/>
          </a:effectRef>
          <a:fontRef idx="minor">
            <a:schemeClr val="dk1"/>
          </a:fontRef>
        </p:style>
        <p:txBody>
          <a:bodyPr>
            <a:normAutofit fontScale="92500"/>
          </a:bodyPr>
          <a:lstStyle/>
          <a:p>
            <a:pPr algn="r" rtl="1">
              <a:buFont typeface="Wingdings" pitchFamily="2" charset="2"/>
              <a:buChar char="§"/>
            </a:pPr>
            <a:r>
              <a:rPr lang="ar-SA" sz="3000" dirty="0">
                <a:latin typeface="Simplified Arabic" pitchFamily="18" charset="-78"/>
                <a:cs typeface="Simplified Arabic" pitchFamily="18" charset="-78"/>
              </a:rPr>
              <a:t>عمليات التعلم للأنماط السلوكية من خلال الملاحظة لا تتم على نحو أتوماتيكي، فمثل هذه العمليات تتم على نحو إنتقائي وتتأثر إلى درجة كبيرة بالعديد من العمليات المعرفية لدى الفرد الملاحظ.</a:t>
            </a:r>
          </a:p>
          <a:p>
            <a:pPr algn="r" rtl="1">
              <a:buNone/>
            </a:pPr>
            <a:r>
              <a:rPr lang="ar-SA" sz="3000" dirty="0">
                <a:latin typeface="Simplified Arabic" pitchFamily="18" charset="-78"/>
                <a:cs typeface="Simplified Arabic" pitchFamily="18" charset="-78"/>
              </a:rPr>
              <a:t> </a:t>
            </a:r>
          </a:p>
          <a:p>
            <a:pPr algn="r" rtl="1">
              <a:buFont typeface="Wingdings" pitchFamily="2" charset="2"/>
              <a:buChar char="§"/>
            </a:pPr>
            <a:r>
              <a:rPr lang="ar-SA" sz="3000" dirty="0">
                <a:latin typeface="Simplified Arabic" pitchFamily="18" charset="-78"/>
                <a:cs typeface="Simplified Arabic" pitchFamily="18" charset="-78"/>
              </a:rPr>
              <a:t>عملية تعلم الإستجابة تخضع إلى عمليات وسيطية مثل الإستدلال والتوقع والقصد والإدراك وعمليات التمثيل الرمزي. </a:t>
            </a:r>
          </a:p>
          <a:p>
            <a:pPr algn="r" rtl="1">
              <a:buNone/>
            </a:pPr>
            <a:endParaRPr lang="ar-SA" sz="3000" dirty="0">
              <a:latin typeface="Simplified Arabic" pitchFamily="18" charset="-78"/>
              <a:cs typeface="Simplified Arabic" pitchFamily="18" charset="-78"/>
            </a:endParaRPr>
          </a:p>
          <a:p>
            <a:pPr algn="r" rtl="1">
              <a:buFont typeface="Wingdings" pitchFamily="2" charset="2"/>
              <a:buChar char="§"/>
            </a:pPr>
            <a:r>
              <a:rPr lang="ar-SA" sz="3000" dirty="0">
                <a:latin typeface="Simplified Arabic" pitchFamily="18" charset="-78"/>
                <a:cs typeface="Simplified Arabic" pitchFamily="18" charset="-78"/>
              </a:rPr>
              <a:t>في هذا النوع من التعلم يعمد المتعلم إلى تمثل الأنماط السلوكية الملاحظة بطريقة ما على نحو يساعده لاحقاً في الإستفادة منها وإعادة إنتاجها سلوكياً، وهو ما يعرف بالتسجيل الرمزي للمخبرات </a:t>
            </a:r>
            <a:r>
              <a:rPr lang="en-US" sz="3000" dirty="0" err="1">
                <a:latin typeface="Simplified Arabic" pitchFamily="18" charset="-78"/>
                <a:cs typeface="Simplified Arabic" pitchFamily="18" charset="-78"/>
              </a:rPr>
              <a:t>Symbilic</a:t>
            </a:r>
            <a:r>
              <a:rPr lang="en-US" sz="3000" dirty="0">
                <a:latin typeface="Simplified Arabic" pitchFamily="18" charset="-78"/>
                <a:cs typeface="Simplified Arabic" pitchFamily="18" charset="-78"/>
              </a:rPr>
              <a:t> </a:t>
            </a:r>
            <a:r>
              <a:rPr lang="en-US" sz="3000" dirty="0" err="1">
                <a:latin typeface="Simplified Arabic" pitchFamily="18" charset="-78"/>
                <a:cs typeface="Simplified Arabic" pitchFamily="18" charset="-78"/>
              </a:rPr>
              <a:t>Conding</a:t>
            </a:r>
            <a:r>
              <a:rPr lang="ar-SA" dirty="0"/>
              <a:t>. </a:t>
            </a: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930" y="2737246"/>
            <a:ext cx="7886700" cy="3263504"/>
          </a:xfrm>
        </p:spPr>
        <p:txBody>
          <a:bodyPr>
            <a:normAutofit/>
          </a:bodyPr>
          <a:lstStyle/>
          <a:p>
            <a:pPr marL="0" indent="0" algn="ctr" rtl="1">
              <a:buNone/>
            </a:pPr>
            <a:r>
              <a:rPr lang="ar-IQ" sz="4400" b="1" dirty="0">
                <a:latin typeface="Simplified Arabic" panose="02020603050405020304" pitchFamily="18" charset="-78"/>
                <a:cs typeface="Simplified Arabic" panose="02020603050405020304" pitchFamily="18" charset="-78"/>
              </a:rPr>
              <a:t>قوانين التنظيم الادراكي في نظرية التعلم بالاستبصار</a:t>
            </a:r>
            <a:endParaRPr lang="en-US" sz="4400"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5375490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235" y="445085"/>
            <a:ext cx="7886700" cy="430244"/>
          </a:xfrm>
        </p:spPr>
        <p:txBody>
          <a:bodyPr>
            <a:noAutofit/>
          </a:bodyPr>
          <a:lstStyle/>
          <a:p>
            <a:pPr algn="r" rtl="1"/>
            <a:r>
              <a:rPr lang="ar-SA" sz="2800" b="1" dirty="0">
                <a:latin typeface="Simplified Arabic" panose="02020603050405020304" pitchFamily="18" charset="-78"/>
                <a:cs typeface="Simplified Arabic" panose="02020603050405020304" pitchFamily="18" charset="-78"/>
              </a:rPr>
              <a:t>1) </a:t>
            </a:r>
            <a:r>
              <a:rPr lang="ar-IQ" sz="2800" b="1" dirty="0">
                <a:latin typeface="Simplified Arabic" panose="02020603050405020304" pitchFamily="18" charset="-78"/>
                <a:cs typeface="Simplified Arabic" panose="02020603050405020304" pitchFamily="18" charset="-78"/>
              </a:rPr>
              <a:t>قانون التقارب:</a:t>
            </a:r>
          </a:p>
        </p:txBody>
      </p:sp>
      <p:sp>
        <p:nvSpPr>
          <p:cNvPr id="3" name="Content Placeholder 2"/>
          <p:cNvSpPr>
            <a:spLocks noGrp="1"/>
          </p:cNvSpPr>
          <p:nvPr>
            <p:ph idx="1"/>
          </p:nvPr>
        </p:nvSpPr>
        <p:spPr>
          <a:xfrm>
            <a:off x="628650" y="1447800"/>
            <a:ext cx="7886700" cy="4484370"/>
          </a:xfrm>
        </p:spPr>
        <p:txBody>
          <a:bodyPr>
            <a:normAutofit/>
          </a:bodyPr>
          <a:lstStyle/>
          <a:p>
            <a:pPr algn="r" rtl="1">
              <a:buFont typeface="Wingdings" panose="05000000000000000000" pitchFamily="2" charset="2"/>
              <a:buChar char="q"/>
            </a:pPr>
            <a:r>
              <a:rPr lang="ar-SA" sz="2800" dirty="0">
                <a:latin typeface="Simplified Arabic" panose="02020603050405020304" pitchFamily="18" charset="-78"/>
                <a:cs typeface="Simplified Arabic" panose="02020603050405020304" pitchFamily="18" charset="-78"/>
              </a:rPr>
              <a:t> </a:t>
            </a:r>
            <a:r>
              <a:rPr lang="ar-IQ" sz="2800" dirty="0">
                <a:latin typeface="Simplified Arabic" panose="02020603050405020304" pitchFamily="18" charset="-78"/>
                <a:cs typeface="Simplified Arabic" panose="02020603050405020304" pitchFamily="18" charset="-78"/>
              </a:rPr>
              <a:t>محتوى هذا القانون انه يسهل إدراك الاشياء المتقاربة في الزمان والمكان حيث يتم ادراكها على هيئة صيغ مستقلة بعكس الاشياء المتباعدة.</a:t>
            </a:r>
            <a:endParaRPr lang="ar-SA" sz="2800" dirty="0">
              <a:latin typeface="Simplified Arabic" panose="02020603050405020304" pitchFamily="18" charset="-78"/>
              <a:cs typeface="Simplified Arabic" panose="02020603050405020304" pitchFamily="18" charset="-78"/>
            </a:endParaRPr>
          </a:p>
          <a:p>
            <a:pPr algn="r" rtl="1">
              <a:buFont typeface="Wingdings" panose="05000000000000000000" pitchFamily="2" charset="2"/>
              <a:buChar char="q"/>
            </a:pPr>
            <a:endParaRPr lang="ar-SA" sz="2800" dirty="0">
              <a:latin typeface="Simplified Arabic" panose="02020603050405020304" pitchFamily="18" charset="-78"/>
              <a:cs typeface="Simplified Arabic" panose="02020603050405020304" pitchFamily="18" charset="-78"/>
            </a:endParaRPr>
          </a:p>
          <a:p>
            <a:pPr marL="0" indent="0" algn="r" rtl="1">
              <a:buNone/>
            </a:pPr>
            <a:endParaRPr lang="ar-IQ" sz="2800" dirty="0">
              <a:latin typeface="Simplified Arabic" panose="02020603050405020304" pitchFamily="18" charset="-78"/>
              <a:cs typeface="Simplified Arabic" panose="02020603050405020304" pitchFamily="18"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9968" y="3033522"/>
            <a:ext cx="5084064" cy="2898648"/>
          </a:xfrm>
          <a:prstGeom prst="rect">
            <a:avLst/>
          </a:prstGeom>
        </p:spPr>
      </p:pic>
    </p:spTree>
    <p:extLst>
      <p:ext uri="{BB962C8B-B14F-4D97-AF65-F5344CB8AC3E}">
        <p14:creationId xmlns:p14="http://schemas.microsoft.com/office/powerpoint/2010/main" val="20805467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38746"/>
            <a:ext cx="7886700" cy="475964"/>
          </a:xfrm>
        </p:spPr>
        <p:txBody>
          <a:bodyPr>
            <a:noAutofit/>
          </a:bodyPr>
          <a:lstStyle/>
          <a:p>
            <a:pPr algn="r" rtl="1"/>
            <a:r>
              <a:rPr lang="ar-SA" sz="2800" b="1" dirty="0">
                <a:latin typeface="Simplified Arabic" panose="02020603050405020304" pitchFamily="18" charset="-78"/>
                <a:cs typeface="Simplified Arabic" panose="02020603050405020304" pitchFamily="18" charset="-78"/>
              </a:rPr>
              <a:t>2) </a:t>
            </a:r>
            <a:r>
              <a:rPr lang="ar-IQ" sz="2800" b="1" dirty="0">
                <a:latin typeface="Simplified Arabic" panose="02020603050405020304" pitchFamily="18" charset="-78"/>
                <a:cs typeface="Simplified Arabic" panose="02020603050405020304" pitchFamily="18" charset="-78"/>
              </a:rPr>
              <a:t>مبدأ الشكل على ارضية:</a:t>
            </a:r>
            <a:endParaRPr lang="en-US" sz="2800" b="1" dirty="0">
              <a:latin typeface="Simplified Arabic" panose="02020603050405020304" pitchFamily="18" charset="-78"/>
              <a:cs typeface="Simplified Arabic" panose="02020603050405020304" pitchFamily="18" charset="-78"/>
            </a:endParaRPr>
          </a:p>
        </p:txBody>
      </p:sp>
      <p:sp>
        <p:nvSpPr>
          <p:cNvPr id="3" name="Content Placeholder 2"/>
          <p:cNvSpPr>
            <a:spLocks noGrp="1"/>
          </p:cNvSpPr>
          <p:nvPr>
            <p:ph idx="1"/>
          </p:nvPr>
        </p:nvSpPr>
        <p:spPr>
          <a:xfrm>
            <a:off x="457200" y="1295400"/>
            <a:ext cx="8229600" cy="5257800"/>
          </a:xfrm>
        </p:spPr>
        <p:txBody>
          <a:bodyPr/>
          <a:lstStyle/>
          <a:p>
            <a:pPr algn="r" rtl="1">
              <a:buFont typeface="Wingdings" panose="05000000000000000000" pitchFamily="2" charset="2"/>
              <a:buChar char="q"/>
            </a:pPr>
            <a:r>
              <a:rPr lang="ar-SA" dirty="0">
                <a:latin typeface="Simplified Arabic" panose="02020603050405020304" pitchFamily="18" charset="-78"/>
                <a:cs typeface="Simplified Arabic" panose="02020603050405020304" pitchFamily="18" charset="-78"/>
              </a:rPr>
              <a:t> </a:t>
            </a:r>
            <a:r>
              <a:rPr lang="ar-IQ" dirty="0">
                <a:latin typeface="Simplified Arabic" panose="02020603050405020304" pitchFamily="18" charset="-78"/>
                <a:cs typeface="Simplified Arabic" panose="02020603050405020304" pitchFamily="18" charset="-78"/>
              </a:rPr>
              <a:t>ويعتبر هذا القانون اساس عملية الادراك اذ ينقسم المجال الادراكي لظاهرة ما على قسمين القسم المهم هو الشكل وهو الجزء السائد الموحد الذي يكون مركز للانتباه اما الجزء الثاني فهو الارضية وهو بقية المجال الذي يعمل كخلفية متناسقة ومنتشرة يبرز عليها الشكل في البيئة.</a:t>
            </a:r>
            <a:endParaRPr lang="ar-SA" dirty="0">
              <a:latin typeface="Simplified Arabic" panose="02020603050405020304" pitchFamily="18" charset="-78"/>
              <a:cs typeface="Simplified Arabic" panose="02020603050405020304" pitchFamily="18" charset="-78"/>
            </a:endParaRPr>
          </a:p>
          <a:p>
            <a:pPr algn="r" rtl="1">
              <a:buFont typeface="Wingdings" panose="05000000000000000000" pitchFamily="2" charset="2"/>
              <a:buChar char="q"/>
            </a:pPr>
            <a:endParaRPr lang="ar-SA" dirty="0">
              <a:latin typeface="Simplified Arabic" panose="02020603050405020304" pitchFamily="18" charset="-78"/>
              <a:cs typeface="Simplified Arabic" panose="02020603050405020304" pitchFamily="18" charset="-78"/>
            </a:endParaRPr>
          </a:p>
          <a:p>
            <a:pPr marL="0" indent="0" algn="r" rtl="1">
              <a:buNone/>
            </a:pPr>
            <a:endParaRPr lang="ar-IQ" dirty="0">
              <a:latin typeface="Simplified Arabic" panose="02020603050405020304" pitchFamily="18" charset="-78"/>
              <a:cs typeface="Simplified Arabic" panose="02020603050405020304" pitchFamily="18" charset="-78"/>
            </a:endParaRPr>
          </a:p>
          <a:p>
            <a:pPr algn="r" rtl="1"/>
            <a:endParaRPr lang="en-US" dirty="0">
              <a:latin typeface="Simplified Arabic" panose="02020603050405020304" pitchFamily="18" charset="-78"/>
              <a:cs typeface="Simplified Arabic" panose="02020603050405020304" pitchFamily="18"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4094819"/>
            <a:ext cx="3077528" cy="243259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4155779"/>
            <a:ext cx="3008376" cy="2432590"/>
          </a:xfrm>
          <a:prstGeom prst="rect">
            <a:avLst/>
          </a:prstGeom>
        </p:spPr>
      </p:pic>
    </p:spTree>
    <p:extLst>
      <p:ext uri="{BB962C8B-B14F-4D97-AF65-F5344CB8AC3E}">
        <p14:creationId xmlns:p14="http://schemas.microsoft.com/office/powerpoint/2010/main" val="2516869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886700" cy="439388"/>
          </a:xfrm>
        </p:spPr>
        <p:txBody>
          <a:bodyPr>
            <a:noAutofit/>
          </a:bodyPr>
          <a:lstStyle/>
          <a:p>
            <a:pPr algn="r" rtl="1"/>
            <a:r>
              <a:rPr lang="ar-SA" sz="2800" b="1" dirty="0">
                <a:latin typeface="Simplified Arabic" panose="02020603050405020304" pitchFamily="18" charset="-78"/>
                <a:cs typeface="Simplified Arabic" panose="02020603050405020304" pitchFamily="18" charset="-78"/>
              </a:rPr>
              <a:t>3) </a:t>
            </a:r>
            <a:r>
              <a:rPr lang="ar-IQ" sz="2800" b="1" dirty="0">
                <a:latin typeface="Simplified Arabic" panose="02020603050405020304" pitchFamily="18" charset="-78"/>
                <a:cs typeface="Simplified Arabic" panose="02020603050405020304" pitchFamily="18" charset="-78"/>
              </a:rPr>
              <a:t>قانون التشابه:</a:t>
            </a:r>
            <a:endParaRPr lang="en-US" sz="2800" b="1" dirty="0">
              <a:latin typeface="Simplified Arabic" panose="02020603050405020304" pitchFamily="18" charset="-78"/>
              <a:cs typeface="Simplified Arabic" panose="02020603050405020304" pitchFamily="18" charset="-78"/>
            </a:endParaRPr>
          </a:p>
        </p:txBody>
      </p:sp>
      <p:sp>
        <p:nvSpPr>
          <p:cNvPr id="3" name="Content Placeholder 2"/>
          <p:cNvSpPr>
            <a:spLocks noGrp="1"/>
          </p:cNvSpPr>
          <p:nvPr>
            <p:ph idx="1"/>
          </p:nvPr>
        </p:nvSpPr>
        <p:spPr>
          <a:xfrm>
            <a:off x="628650" y="1219200"/>
            <a:ext cx="7886700" cy="5410200"/>
          </a:xfrm>
        </p:spPr>
        <p:txBody>
          <a:bodyPr/>
          <a:lstStyle/>
          <a:p>
            <a:pPr algn="r" rtl="1">
              <a:buFont typeface="Wingdings" panose="05000000000000000000" pitchFamily="2" charset="2"/>
              <a:buChar char="q"/>
            </a:pPr>
            <a:r>
              <a:rPr lang="ar-SA" dirty="0">
                <a:latin typeface="Simplified Arabic" panose="02020603050405020304" pitchFamily="18" charset="-78"/>
                <a:cs typeface="Simplified Arabic" panose="02020603050405020304" pitchFamily="18" charset="-78"/>
              </a:rPr>
              <a:t> </a:t>
            </a:r>
            <a:r>
              <a:rPr lang="ar-IQ" dirty="0">
                <a:latin typeface="Simplified Arabic" panose="02020603050405020304" pitchFamily="18" charset="-78"/>
                <a:cs typeface="Simplified Arabic" panose="02020603050405020304" pitchFamily="18" charset="-78"/>
              </a:rPr>
              <a:t>حيث يتم ادراك الاشياء المتشابهة في الشكل او الوزن او الاتجاه كصيغ كلية.</a:t>
            </a:r>
            <a:endParaRPr lang="ar-SA" dirty="0">
              <a:latin typeface="Simplified Arabic" panose="02020603050405020304" pitchFamily="18" charset="-78"/>
              <a:cs typeface="Simplified Arabic" panose="02020603050405020304" pitchFamily="18" charset="-78"/>
            </a:endParaRPr>
          </a:p>
          <a:p>
            <a:pPr marL="0" indent="0" algn="r" rtl="1">
              <a:buNone/>
            </a:pPr>
            <a:endParaRPr lang="ar-SA" dirty="0">
              <a:latin typeface="Simplified Arabic" panose="02020603050405020304" pitchFamily="18" charset="-78"/>
              <a:cs typeface="Simplified Arabic" panose="02020603050405020304" pitchFamily="18" charset="-78"/>
            </a:endParaRPr>
          </a:p>
          <a:p>
            <a:pPr marL="0" indent="0" algn="r" rtl="1">
              <a:buNone/>
            </a:pPr>
            <a:endParaRPr lang="ar-IQ" dirty="0">
              <a:latin typeface="Simplified Arabic" panose="02020603050405020304" pitchFamily="18" charset="-78"/>
              <a:cs typeface="Simplified Arabic" panose="02020603050405020304" pitchFamily="18" charset="-78"/>
            </a:endParaRPr>
          </a:p>
          <a:p>
            <a:pPr algn="r" rtl="1">
              <a:buFont typeface="Wingdings" panose="05000000000000000000" pitchFamily="2" charset="2"/>
              <a:buChar char="q"/>
            </a:pPr>
            <a:endParaRPr lang="en-US" dirty="0">
              <a:latin typeface="Simplified Arabic" panose="02020603050405020304" pitchFamily="18" charset="-78"/>
              <a:cs typeface="Simplified Arabic" panose="02020603050405020304" pitchFamily="18"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3124200"/>
            <a:ext cx="5029200" cy="2898648"/>
          </a:xfrm>
          <a:prstGeom prst="rect">
            <a:avLst/>
          </a:prstGeom>
        </p:spPr>
      </p:pic>
    </p:spTree>
    <p:extLst>
      <p:ext uri="{BB962C8B-B14F-4D97-AF65-F5344CB8AC3E}">
        <p14:creationId xmlns:p14="http://schemas.microsoft.com/office/powerpoint/2010/main" val="27013395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47166"/>
            <a:ext cx="7886700" cy="512540"/>
          </a:xfrm>
        </p:spPr>
        <p:txBody>
          <a:bodyPr>
            <a:noAutofit/>
          </a:bodyPr>
          <a:lstStyle/>
          <a:p>
            <a:pPr algn="r" rtl="1"/>
            <a:r>
              <a:rPr lang="ar-SA" sz="2800" b="1" dirty="0">
                <a:latin typeface="Simplified Arabic" panose="02020603050405020304" pitchFamily="18" charset="-78"/>
                <a:cs typeface="Simplified Arabic" panose="02020603050405020304" pitchFamily="18" charset="-78"/>
              </a:rPr>
              <a:t>4) </a:t>
            </a:r>
            <a:r>
              <a:rPr lang="ar-IQ" sz="2800" b="1" dirty="0">
                <a:latin typeface="Simplified Arabic" panose="02020603050405020304" pitchFamily="18" charset="-78"/>
                <a:cs typeface="Simplified Arabic" panose="02020603050405020304" pitchFamily="18" charset="-78"/>
              </a:rPr>
              <a:t>قانون الاستمرارية:</a:t>
            </a:r>
            <a:endParaRPr lang="en-US" sz="2800" b="1" dirty="0">
              <a:latin typeface="Simplified Arabic" panose="02020603050405020304" pitchFamily="18" charset="-78"/>
              <a:cs typeface="Simplified Arabic" panose="02020603050405020304" pitchFamily="18" charset="-78"/>
            </a:endParaRPr>
          </a:p>
        </p:txBody>
      </p:sp>
      <p:sp>
        <p:nvSpPr>
          <p:cNvPr id="3" name="Content Placeholder 2"/>
          <p:cNvSpPr>
            <a:spLocks noGrp="1"/>
          </p:cNvSpPr>
          <p:nvPr>
            <p:ph idx="1"/>
          </p:nvPr>
        </p:nvSpPr>
        <p:spPr>
          <a:xfrm>
            <a:off x="628650" y="1371600"/>
            <a:ext cx="7886700" cy="5257800"/>
          </a:xfrm>
        </p:spPr>
        <p:txBody>
          <a:bodyPr/>
          <a:lstStyle/>
          <a:p>
            <a:pPr algn="r" rtl="1">
              <a:buFont typeface="Wingdings" panose="05000000000000000000" pitchFamily="2" charset="2"/>
              <a:buChar char="q"/>
            </a:pPr>
            <a:r>
              <a:rPr lang="ar-SA" dirty="0"/>
              <a:t> </a:t>
            </a:r>
            <a:r>
              <a:rPr lang="ar-IQ" dirty="0"/>
              <a:t>الاشياء غير المتصلة مثل الخطوط المستقيمة تدرك كصيغ فاذا نظر الفرد الى الطريق السريع الذي ينقسم الى مسارات بواسطة خطوط متقطعة فانه يرى هذه الخطوط من بعيد على انها خطوط مستقيمة مكتملة.</a:t>
            </a:r>
            <a:endParaRPr lang="ar-SA" dirty="0"/>
          </a:p>
          <a:p>
            <a:pPr algn="r" rtl="1">
              <a:buFont typeface="Wingdings" panose="05000000000000000000" pitchFamily="2" charset="2"/>
              <a:buChar char="q"/>
            </a:pPr>
            <a:endParaRPr lang="ar-SA" dirty="0"/>
          </a:p>
          <a:p>
            <a:pPr marL="0" indent="0" algn="r" rtl="1">
              <a:buNone/>
            </a:pPr>
            <a:endParaRPr lang="ar-IQ" dirty="0"/>
          </a:p>
          <a:p>
            <a:pPr algn="r" rtl="1">
              <a:buFont typeface="Wingdings" panose="05000000000000000000" pitchFamily="2" charset="2"/>
              <a:buChar char="q"/>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8792" y="3629302"/>
            <a:ext cx="4247428" cy="296375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676195"/>
            <a:ext cx="3749040" cy="2963756"/>
          </a:xfrm>
          <a:prstGeom prst="rect">
            <a:avLst/>
          </a:prstGeom>
        </p:spPr>
      </p:pic>
    </p:spTree>
    <p:extLst>
      <p:ext uri="{BB962C8B-B14F-4D97-AF65-F5344CB8AC3E}">
        <p14:creationId xmlns:p14="http://schemas.microsoft.com/office/powerpoint/2010/main" val="25574834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jjj"/>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1792" y="1232154"/>
            <a:ext cx="7580376" cy="4471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12966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268" y="457200"/>
            <a:ext cx="7886700" cy="457676"/>
          </a:xfrm>
        </p:spPr>
        <p:txBody>
          <a:bodyPr>
            <a:noAutofit/>
          </a:bodyPr>
          <a:lstStyle/>
          <a:p>
            <a:pPr algn="r" rtl="1"/>
            <a:r>
              <a:rPr lang="ar-SA" sz="2800" b="1" dirty="0">
                <a:latin typeface="Simplified Arabic" panose="02020603050405020304" pitchFamily="18" charset="-78"/>
                <a:cs typeface="Simplified Arabic" panose="02020603050405020304" pitchFamily="18" charset="-78"/>
              </a:rPr>
              <a:t>5) </a:t>
            </a:r>
            <a:r>
              <a:rPr lang="ar-IQ" sz="2800" b="1" dirty="0">
                <a:latin typeface="Simplified Arabic" panose="02020603050405020304" pitchFamily="18" charset="-78"/>
                <a:cs typeface="Simplified Arabic" panose="02020603050405020304" pitchFamily="18" charset="-78"/>
              </a:rPr>
              <a:t>قانون الاغلاق:</a:t>
            </a:r>
            <a:endParaRPr lang="en-US" sz="2800" b="1" dirty="0">
              <a:latin typeface="Simplified Arabic" panose="02020603050405020304" pitchFamily="18" charset="-78"/>
              <a:cs typeface="Simplified Arabic" panose="02020603050405020304" pitchFamily="18" charset="-78"/>
            </a:endParaRPr>
          </a:p>
        </p:txBody>
      </p:sp>
      <p:sp>
        <p:nvSpPr>
          <p:cNvPr id="3" name="Content Placeholder 2"/>
          <p:cNvSpPr>
            <a:spLocks noGrp="1"/>
          </p:cNvSpPr>
          <p:nvPr>
            <p:ph idx="1"/>
          </p:nvPr>
        </p:nvSpPr>
        <p:spPr>
          <a:xfrm>
            <a:off x="628650" y="1219200"/>
            <a:ext cx="7886700" cy="4270773"/>
          </a:xfrm>
        </p:spPr>
        <p:txBody>
          <a:bodyPr/>
          <a:lstStyle/>
          <a:p>
            <a:pPr algn="r" rtl="1">
              <a:buFont typeface="Wingdings" panose="05000000000000000000" pitchFamily="2" charset="2"/>
              <a:buChar char="q"/>
            </a:pPr>
            <a:r>
              <a:rPr lang="ar-SA" dirty="0">
                <a:latin typeface="Simplified Arabic" panose="02020603050405020304" pitchFamily="18" charset="-78"/>
                <a:cs typeface="Simplified Arabic" panose="02020603050405020304" pitchFamily="18" charset="-78"/>
              </a:rPr>
              <a:t> </a:t>
            </a:r>
            <a:r>
              <a:rPr lang="ar-IQ" dirty="0">
                <a:latin typeface="Simplified Arabic" panose="02020603050405020304" pitchFamily="18" charset="-78"/>
                <a:cs typeface="Simplified Arabic" panose="02020603050405020304" pitchFamily="18" charset="-78"/>
              </a:rPr>
              <a:t>حيث ندرك الاشياء الناقصة على انها مكتملة، ويرى الجشتالتيون ان الاشياء الناقصة او الاجزاء غير المكتملة تسبب نوعا من التوتر عند الفرد وان هذا التوتر لايزال الا باكمال الشكل.</a:t>
            </a:r>
            <a:endParaRPr lang="ar-SA" dirty="0">
              <a:latin typeface="Simplified Arabic" panose="02020603050405020304" pitchFamily="18" charset="-78"/>
              <a:cs typeface="Simplified Arabic" panose="02020603050405020304" pitchFamily="18" charset="-78"/>
            </a:endParaRPr>
          </a:p>
          <a:p>
            <a:pPr algn="r" rtl="1">
              <a:buFont typeface="Wingdings" panose="05000000000000000000" pitchFamily="2" charset="2"/>
              <a:buChar char="q"/>
            </a:pPr>
            <a:endParaRPr lang="ar-SA" dirty="0">
              <a:latin typeface="Simplified Arabic" panose="02020603050405020304" pitchFamily="18" charset="-78"/>
              <a:cs typeface="Simplified Arabic" panose="02020603050405020304" pitchFamily="18" charset="-78"/>
            </a:endParaRPr>
          </a:p>
          <a:p>
            <a:pPr algn="r" rtl="1">
              <a:buFont typeface="Wingdings" panose="05000000000000000000" pitchFamily="2" charset="2"/>
              <a:buChar char="q"/>
            </a:pPr>
            <a:endParaRPr lang="ar-IQ" dirty="0">
              <a:latin typeface="Simplified Arabic" panose="02020603050405020304" pitchFamily="18" charset="-78"/>
              <a:cs typeface="Simplified Arabic" panose="02020603050405020304" pitchFamily="18" charset="-78"/>
            </a:endParaRPr>
          </a:p>
          <a:p>
            <a:pPr marL="0" indent="0" algn="r" rtl="1">
              <a:buNone/>
            </a:pPr>
            <a:endParaRPr lang="ar-SA" dirty="0">
              <a:latin typeface="Simplified Arabic" panose="02020603050405020304" pitchFamily="18" charset="-78"/>
              <a:cs typeface="Simplified Arabic" panose="02020603050405020304" pitchFamily="18" charset="-78"/>
            </a:endParaRPr>
          </a:p>
          <a:p>
            <a:pPr marL="0" indent="0" algn="r" rtl="1">
              <a:buNone/>
            </a:pPr>
            <a:endParaRPr lang="en-US" dirty="0">
              <a:latin typeface="Simplified Arabic" panose="02020603050405020304" pitchFamily="18" charset="-78"/>
              <a:cs typeface="Simplified Arabic" panose="02020603050405020304" pitchFamily="18" charset="-78"/>
            </a:endParaRPr>
          </a:p>
        </p:txBody>
      </p:sp>
      <p:pic>
        <p:nvPicPr>
          <p:cNvPr id="4" name="Picture 4" descr="m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354586"/>
            <a:ext cx="6165342" cy="2986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93558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09600" y="457200"/>
            <a:ext cx="7886700" cy="622268"/>
          </a:xfrm>
        </p:spPr>
        <p:txBody>
          <a:bodyPr>
            <a:normAutofit/>
          </a:bodyPr>
          <a:lstStyle/>
          <a:p>
            <a:pPr algn="r" rtl="1" eaLnBrk="1" hangingPunct="1"/>
            <a:r>
              <a:rPr lang="ar-SA" altLang="en-US" sz="2800" b="1" dirty="0">
                <a:cs typeface="Simplified Arabic" panose="02010000000000000000" pitchFamily="2" charset="-78"/>
              </a:rPr>
              <a:t>6) قانون السياق</a:t>
            </a:r>
            <a:endParaRPr lang="en-US" altLang="en-US" sz="2800" b="1" dirty="0">
              <a:cs typeface="Simplified Arabic" panose="02010000000000000000" pitchFamily="2" charset="-78"/>
            </a:endParaRPr>
          </a:p>
        </p:txBody>
      </p:sp>
      <p:pic>
        <p:nvPicPr>
          <p:cNvPr id="23556" name="Picture 4" descr="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272" y="1972818"/>
            <a:ext cx="6793992" cy="3904488"/>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10829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7200"/>
            <a:ext cx="7191756" cy="691586"/>
          </a:xfrm>
        </p:spPr>
        <p:txBody>
          <a:bodyPr>
            <a:noAutofit/>
          </a:bodyPr>
          <a:lstStyle/>
          <a:p>
            <a:pPr algn="r" rtl="1"/>
            <a:r>
              <a:rPr lang="ar-SA" sz="2800" b="1" dirty="0">
                <a:latin typeface="Simplified Arabic" panose="02020603050405020304" pitchFamily="18" charset="-78"/>
                <a:cs typeface="Simplified Arabic" panose="02020603050405020304" pitchFamily="18" charset="-78"/>
              </a:rPr>
              <a:t>7) </a:t>
            </a:r>
            <a:r>
              <a:rPr lang="ar-JO" sz="2800" b="1" dirty="0">
                <a:latin typeface="Simplified Arabic" panose="02020603050405020304" pitchFamily="18" charset="-78"/>
                <a:cs typeface="Simplified Arabic" panose="02020603050405020304" pitchFamily="18" charset="-78"/>
              </a:rPr>
              <a:t>قانون  </a:t>
            </a:r>
            <a:r>
              <a:rPr lang="ar-SA" sz="2800" b="1" dirty="0">
                <a:latin typeface="Simplified Arabic" panose="02020603050405020304" pitchFamily="18" charset="-78"/>
                <a:cs typeface="Simplified Arabic" panose="02020603050405020304" pitchFamily="18" charset="-78"/>
              </a:rPr>
              <a:t>البساطة</a:t>
            </a:r>
            <a:r>
              <a:rPr lang="en-US" sz="2800" b="1" dirty="0">
                <a:latin typeface="Simplified Arabic" panose="02020603050405020304" pitchFamily="18" charset="-78"/>
                <a:cs typeface="Simplified Arabic" panose="02020603050405020304" pitchFamily="18" charset="-78"/>
              </a:rPr>
              <a:t>simplicity </a:t>
            </a:r>
          </a:p>
        </p:txBody>
      </p:sp>
      <p:sp>
        <p:nvSpPr>
          <p:cNvPr id="3" name="Content Placeholder 2"/>
          <p:cNvSpPr>
            <a:spLocks noGrp="1"/>
          </p:cNvSpPr>
          <p:nvPr>
            <p:ph idx="1"/>
          </p:nvPr>
        </p:nvSpPr>
        <p:spPr>
          <a:xfrm>
            <a:off x="3099816" y="1371600"/>
            <a:ext cx="5705856" cy="5181600"/>
          </a:xfrm>
        </p:spPr>
        <p:txBody>
          <a:bodyPr>
            <a:normAutofit fontScale="85000" lnSpcReduction="10000"/>
          </a:bodyPr>
          <a:lstStyle/>
          <a:p>
            <a:pPr marL="272654" indent="-272654" algn="r" rtl="1"/>
            <a:r>
              <a:rPr lang="ar-JO" dirty="0">
                <a:solidFill>
                  <a:schemeClr val="dk1"/>
                </a:solidFill>
                <a:latin typeface="Simplified Arabic" pitchFamily="18" charset="-78"/>
                <a:cs typeface="Simplified Arabic" pitchFamily="18" charset="-78"/>
              </a:rPr>
              <a:t>يشير هذا المبدأ إلى الطبيعة التبسيطية التي يمتاز بها النظام الإدراكي لدينا.</a:t>
            </a:r>
          </a:p>
          <a:p>
            <a:pPr marL="272654" indent="-272654" algn="r" rtl="1"/>
            <a:r>
              <a:rPr lang="ar-JO" dirty="0">
                <a:solidFill>
                  <a:schemeClr val="dk1"/>
                </a:solidFill>
                <a:latin typeface="Simplified Arabic" pitchFamily="18" charset="-78"/>
                <a:cs typeface="Simplified Arabic" pitchFamily="18" charset="-78"/>
              </a:rPr>
              <a:t>فنحن نسعى إلى إدراك المجال على أنه كل منظم يشتمل على أشكال منتظمة وبسيطة. </a:t>
            </a:r>
          </a:p>
          <a:p>
            <a:pPr marL="272654" indent="-272654" algn="r" rtl="1"/>
            <a:r>
              <a:rPr lang="ar-JO" dirty="0">
                <a:solidFill>
                  <a:schemeClr val="dk1"/>
                </a:solidFill>
                <a:latin typeface="Simplified Arabic" pitchFamily="18" charset="-78"/>
                <a:cs typeface="Simplified Arabic" pitchFamily="18" charset="-78"/>
              </a:rPr>
              <a:t>يعكس الميل إلى تكوين ما يسمى بالجشطالت الجيد الذي يمتاز بالإنسجام والإنتظام والإتساق.</a:t>
            </a:r>
          </a:p>
          <a:p>
            <a:pPr marL="272654" indent="-272654" algn="r" rtl="1"/>
            <a:r>
              <a:rPr lang="ar-JO" dirty="0">
                <a:solidFill>
                  <a:schemeClr val="dk1"/>
                </a:solidFill>
                <a:latin typeface="Simplified Arabic" pitchFamily="18" charset="-78"/>
                <a:cs typeface="Simplified Arabic" pitchFamily="18" charset="-78"/>
              </a:rPr>
              <a:t>فنحن نقارن الأشياء حين إدراكها بحثاً عن خصائص مشتركة لنعممها على أشياء أخرى في عملية التعلم.</a:t>
            </a:r>
            <a:endParaRPr lang="en-US" dirty="0">
              <a:solidFill>
                <a:schemeClr val="dk1"/>
              </a:solidFill>
              <a:latin typeface="Simplified Arabic" pitchFamily="18" charset="-78"/>
              <a:cs typeface="Simplified Arabic" pitchFamily="18" charset="-78"/>
            </a:endParaRPr>
          </a:p>
          <a:p>
            <a:pPr marL="272654" indent="-272654" algn="r" rtl="1"/>
            <a:r>
              <a:rPr lang="ar-SA" dirty="0">
                <a:solidFill>
                  <a:schemeClr val="dk1"/>
                </a:solidFill>
                <a:latin typeface="Simplified Arabic" pitchFamily="18" charset="-78"/>
                <a:cs typeface="Simplified Arabic" pitchFamily="18" charset="-78"/>
              </a:rPr>
              <a:t>يفيد هذا القانون أن الافراد يميلون لأدراك الصور بشكلها الابسط والاسهل للتذكر والفهم فيدركها في أشكال بسيطة ومنظمة.</a:t>
            </a:r>
            <a:endParaRPr lang="ar-JO" dirty="0">
              <a:solidFill>
                <a:schemeClr val="dk1"/>
              </a:solidFill>
              <a:latin typeface="Simplified Arabic" pitchFamily="18" charset="-78"/>
              <a:cs typeface="Simplified Arabic" pitchFamily="18" charset="-78"/>
            </a:endParaRPr>
          </a:p>
        </p:txBody>
      </p:sp>
      <p:pic>
        <p:nvPicPr>
          <p:cNvPr id="4" name="Content Placeholder 3" descr="011-530x391.jpg"/>
          <p:cNvPicPr>
            <a:picLocks noChangeAspect="1"/>
          </p:cNvPicPr>
          <p:nvPr/>
        </p:nvPicPr>
        <p:blipFill>
          <a:blip r:embed="rId2" cstate="print"/>
          <a:stretch>
            <a:fillRect/>
          </a:stretch>
        </p:blipFill>
        <p:spPr>
          <a:xfrm>
            <a:off x="109234" y="2201418"/>
            <a:ext cx="2990582" cy="3310128"/>
          </a:xfrm>
          <a:prstGeom prst="rect">
            <a:avLst/>
          </a:prstGeom>
        </p:spPr>
      </p:pic>
    </p:spTree>
    <p:extLst>
      <p:ext uri="{BB962C8B-B14F-4D97-AF65-F5344CB8AC3E}">
        <p14:creationId xmlns:p14="http://schemas.microsoft.com/office/powerpoint/2010/main" val="176715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392382" y="762000"/>
            <a:ext cx="6400800" cy="1828800"/>
          </a:xfrm>
        </p:spPr>
        <p:txBody>
          <a:bodyPr>
            <a:normAutofit lnSpcReduction="10000"/>
          </a:bodyPr>
          <a:lstStyle/>
          <a:p>
            <a:pPr rtl="1" eaLnBrk="1" hangingPunct="1">
              <a:lnSpc>
                <a:spcPct val="80000"/>
              </a:lnSpc>
            </a:pPr>
            <a:r>
              <a:rPr lang="ar-JO" sz="4400" b="1" dirty="0">
                <a:solidFill>
                  <a:schemeClr val="tx1"/>
                </a:solidFill>
                <a:cs typeface="Simplified Arabic" panose="02010000000000000000" pitchFamily="2" charset="-78"/>
              </a:rPr>
              <a:t>التعلم بالمحاولة والخطأ: </a:t>
            </a:r>
          </a:p>
          <a:p>
            <a:pPr rtl="1" eaLnBrk="1" hangingPunct="1">
              <a:lnSpc>
                <a:spcPct val="80000"/>
              </a:lnSpc>
            </a:pPr>
            <a:endParaRPr lang="ar-JO" sz="4400" b="1" dirty="0">
              <a:solidFill>
                <a:schemeClr val="tx1"/>
              </a:solidFill>
              <a:cs typeface="Simplified Arabic" panose="02010000000000000000" pitchFamily="2" charset="-78"/>
            </a:endParaRPr>
          </a:p>
          <a:p>
            <a:pPr rtl="1" eaLnBrk="1" hangingPunct="1">
              <a:lnSpc>
                <a:spcPct val="80000"/>
              </a:lnSpc>
            </a:pPr>
            <a:r>
              <a:rPr lang="ar-JO" sz="4400" b="1" dirty="0">
                <a:solidFill>
                  <a:schemeClr val="tx1"/>
                </a:solidFill>
                <a:cs typeface="Simplified Arabic" panose="02010000000000000000" pitchFamily="2" charset="-78"/>
              </a:rPr>
              <a:t>إدوارد </a:t>
            </a:r>
            <a:r>
              <a:rPr lang="ar-JO" sz="4400" b="1" dirty="0" err="1">
                <a:solidFill>
                  <a:schemeClr val="tx1"/>
                </a:solidFill>
                <a:cs typeface="Simplified Arabic" panose="02010000000000000000" pitchFamily="2" charset="-78"/>
              </a:rPr>
              <a:t>ثورندايك</a:t>
            </a:r>
            <a:r>
              <a:rPr lang="ar-JO" sz="4400" b="1" dirty="0">
                <a:solidFill>
                  <a:schemeClr val="tx1"/>
                </a:solidFill>
                <a:cs typeface="Simplified Arabic" panose="02010000000000000000" pitchFamily="2" charset="-78"/>
              </a:rPr>
              <a:t> </a:t>
            </a:r>
            <a:endParaRPr lang="ar-SA" sz="4400" b="1" dirty="0">
              <a:solidFill>
                <a:schemeClr val="tx1"/>
              </a:solidFill>
              <a:cs typeface="Simplified Arabic" panose="020100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2819400"/>
            <a:ext cx="5943600" cy="35052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715962"/>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lvl="0" algn="r" rtl="1"/>
            <a:br>
              <a:rPr lang="ar-SA" sz="3200" b="1" dirty="0"/>
            </a:br>
            <a:r>
              <a:rPr lang="ar-SA" sz="3200" b="1" dirty="0"/>
              <a:t>3) عمليات التنظيم الذاتي </a:t>
            </a:r>
            <a:r>
              <a:rPr lang="en-US" sz="3200" b="1" dirty="0"/>
              <a:t>Self- Regularity processes</a:t>
            </a:r>
            <a:r>
              <a:rPr lang="ar-SA" sz="3200" b="1" dirty="0"/>
              <a:t>. </a:t>
            </a:r>
            <a:br>
              <a:rPr lang="en-US" sz="3200" b="1" dirty="0"/>
            </a:br>
            <a:endParaRPr lang="en-US" sz="3200" dirty="0"/>
          </a:p>
        </p:txBody>
      </p:sp>
      <p:sp>
        <p:nvSpPr>
          <p:cNvPr id="3" name="Content Placeholder 2"/>
          <p:cNvSpPr>
            <a:spLocks noGrp="1"/>
          </p:cNvSpPr>
          <p:nvPr>
            <p:ph idx="1"/>
          </p:nvPr>
        </p:nvSpPr>
        <p:spPr>
          <a:xfrm>
            <a:off x="228600" y="1600200"/>
            <a:ext cx="8458200" cy="4525963"/>
          </a:xfrm>
        </p:spPr>
        <p:style>
          <a:lnRef idx="1">
            <a:schemeClr val="accent1"/>
          </a:lnRef>
          <a:fillRef idx="2">
            <a:schemeClr val="accent1"/>
          </a:fillRef>
          <a:effectRef idx="1">
            <a:schemeClr val="accent1"/>
          </a:effectRef>
          <a:fontRef idx="minor">
            <a:schemeClr val="dk1"/>
          </a:fontRef>
        </p:style>
        <p:txBody>
          <a:bodyPr>
            <a:normAutofit/>
          </a:bodyPr>
          <a:lstStyle/>
          <a:p>
            <a:pPr algn="r" rtl="1">
              <a:buFont typeface="Wingdings" pitchFamily="2" charset="2"/>
              <a:buChar char="§"/>
            </a:pPr>
            <a:r>
              <a:rPr lang="ar-SA" sz="2800" dirty="0">
                <a:latin typeface="Simplified Arabic" pitchFamily="18" charset="-78"/>
                <a:cs typeface="Simplified Arabic" pitchFamily="18" charset="-78"/>
              </a:rPr>
              <a:t>الأفراد يعملون على تنظيم سلوكياتهم وتحديد آلية تنفيذها في ضوء النتائج التي يتوقعون تحقيقها من جراء القيام بها. </a:t>
            </a:r>
          </a:p>
          <a:p>
            <a:pPr algn="r" rtl="1">
              <a:buNone/>
            </a:pPr>
            <a:endParaRPr lang="ar-SA" sz="2800" dirty="0">
              <a:latin typeface="Simplified Arabic" pitchFamily="18" charset="-78"/>
              <a:cs typeface="Simplified Arabic" pitchFamily="18" charset="-78"/>
            </a:endParaRPr>
          </a:p>
          <a:p>
            <a:pPr algn="r" rtl="1">
              <a:buFont typeface="Wingdings" pitchFamily="2" charset="2"/>
              <a:buChar char="§"/>
            </a:pPr>
            <a:r>
              <a:rPr lang="ar-SA" sz="2800" dirty="0">
                <a:latin typeface="Simplified Arabic" pitchFamily="18" charset="-78"/>
                <a:cs typeface="Simplified Arabic" pitchFamily="18" charset="-78"/>
              </a:rPr>
              <a:t>فالتوقع بالنتائج المترتبة على السلوك هو الذي يحدد إمكانية تعلم هذا السوك أو عدم ذلك. كما ويعلب التوقع أيضاً دوراً هاماً في أداء مثل هذا السلوك وتحت أي ظروف يكون من المناسب القيام به. </a:t>
            </a:r>
            <a:endParaRPr lang="en-US" sz="2800" dirty="0">
              <a:latin typeface="Simplified Arabic" pitchFamily="18" charset="-78"/>
              <a:cs typeface="Simplified Arabic" pitchFamily="18" charset="-78"/>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63562"/>
          </a:xfrm>
        </p:spPr>
        <p:txBody>
          <a:bodyPr>
            <a:normAutofit fontScale="90000"/>
          </a:bodyPr>
          <a:lstStyle/>
          <a:p>
            <a:pPr rtl="1"/>
            <a:br>
              <a:rPr lang="ar-JO" b="1" dirty="0"/>
            </a:br>
            <a:r>
              <a:rPr lang="ar-JO" b="1" dirty="0"/>
              <a:t>ما هي نظرية التعلم بالمحاولة والخطأ</a:t>
            </a:r>
            <a:br>
              <a:rPr lang="ar-JO" b="1" dirty="0"/>
            </a:br>
            <a:endParaRPr lang="en-US" dirty="0"/>
          </a:p>
        </p:txBody>
      </p:sp>
      <p:sp>
        <p:nvSpPr>
          <p:cNvPr id="3" name="Content Placeholder 2"/>
          <p:cNvSpPr>
            <a:spLocks noGrp="1"/>
          </p:cNvSpPr>
          <p:nvPr>
            <p:ph idx="1"/>
          </p:nvPr>
        </p:nvSpPr>
        <p:spPr>
          <a:xfrm>
            <a:off x="457200" y="1524000"/>
            <a:ext cx="8458200" cy="4602163"/>
          </a:xfrm>
        </p:spPr>
        <p:txBody>
          <a:bodyPr>
            <a:normAutofit lnSpcReduction="10000"/>
          </a:bodyPr>
          <a:lstStyle/>
          <a:p>
            <a:pPr algn="r" rtl="1"/>
            <a:r>
              <a:rPr lang="ar-JO" sz="2400" dirty="0">
                <a:cs typeface="Simplified Arabic" panose="02010000000000000000" pitchFamily="2" charset="-78"/>
              </a:rPr>
              <a:t>وفقًا </a:t>
            </a:r>
            <a:r>
              <a:rPr lang="ar-JO" sz="2400" dirty="0" err="1">
                <a:cs typeface="Simplified Arabic" panose="02010000000000000000" pitchFamily="2" charset="-78"/>
              </a:rPr>
              <a:t>لثورندايك</a:t>
            </a:r>
            <a:r>
              <a:rPr lang="ar-JO" sz="2400" dirty="0">
                <a:cs typeface="Simplified Arabic" panose="02010000000000000000" pitchFamily="2" charset="-78"/>
              </a:rPr>
              <a:t> يتم التعلم عن طريق التجربة والخطأ ، ويسميها بعض الناس التعلم عن طريق اختيار البديل الناجح، تبعاً لذلك عندما لا يكون المتعلم حلاً جاهزاً للمشكلة ، فإنه يعتمد طريقة التجربة والخطأ يحاول أولاً حل واحد ، إذا لم يساعده يرفضها ثم يحاول مرة آخري وهكذا وبهذه الطريقة يزيل الأخطاء أو الاستجابات غير ذات الصلة التي لا تخدم الغرض ويكتشف في النهاية الحل الصحيح.</a:t>
            </a:r>
          </a:p>
          <a:p>
            <a:pPr marL="0" indent="0" algn="r" rtl="1">
              <a:buNone/>
            </a:pPr>
            <a:endParaRPr lang="ar-JO" sz="2400" dirty="0">
              <a:cs typeface="Simplified Arabic" panose="02010000000000000000" pitchFamily="2" charset="-78"/>
            </a:endParaRPr>
          </a:p>
          <a:p>
            <a:pPr algn="r" rtl="1"/>
            <a:r>
              <a:rPr lang="ar-JO" sz="2400" dirty="0">
                <a:cs typeface="Simplified Arabic" panose="02010000000000000000" pitchFamily="2" charset="-78"/>
              </a:rPr>
              <a:t>وهكذا في طريقة التجربة والخطأ ، يقوم المتعلم بأنشطة عشوائية ويصل في النهاية إلى الهدف عن طريق الخطأ ، هنا يجب تذكر شيء واحد أنه في التجربة والخطأ أيضًا ، غالبًا ما تكون هناك ردود منهجية وذات صلة ، الأنشطة ليست عشوائية كليا ، كل هذه الأنشطة على الرغم من أنها تبدو عشوائية مقترحة له من قبل الوضع ويستمر المتعلم وفقًا لذلك. المراحل التي يمر بها المتعلم هي الهدف، والكتلة (العوائق)، والحركات العشوائية أو الاستجابة المتعددة ، والنجاح المحتمل، والاختيار والتثبيت.</a:t>
            </a:r>
          </a:p>
          <a:p>
            <a:pPr algn="r" rtl="1"/>
            <a:endParaRPr lang="en-US" sz="2400" dirty="0">
              <a:cs typeface="Simplified Arabic" panose="02010000000000000000" pitchFamily="2" charset="-78"/>
            </a:endParaRPr>
          </a:p>
        </p:txBody>
      </p:sp>
    </p:spTree>
    <p:extLst>
      <p:ext uri="{BB962C8B-B14F-4D97-AF65-F5344CB8AC3E}">
        <p14:creationId xmlns:p14="http://schemas.microsoft.com/office/powerpoint/2010/main" val="8772064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381000"/>
            <a:ext cx="8929688" cy="714375"/>
          </a:xfrm>
        </p:spPr>
        <p:txBody>
          <a:bodyPr rtlCol="0">
            <a:normAutofit/>
          </a:bodyPr>
          <a:lstStyle/>
          <a:p>
            <a:pPr eaLnBrk="1" fontAlgn="auto" hangingPunct="1">
              <a:spcAft>
                <a:spcPts val="0"/>
              </a:spcAft>
              <a:defRPr/>
            </a:pPr>
            <a:r>
              <a:rPr lang="ar-SA" sz="3600" b="1" dirty="0"/>
              <a:t>نموذج التعلم بالمحاولة والخطأ</a:t>
            </a:r>
            <a:endParaRPr lang="en-US" sz="3600" b="1" dirty="0"/>
          </a:p>
        </p:txBody>
      </p:sp>
      <p:sp>
        <p:nvSpPr>
          <p:cNvPr id="60419" name="Rectangle 3"/>
          <p:cNvSpPr>
            <a:spLocks noGrp="1" noChangeArrowheads="1"/>
          </p:cNvSpPr>
          <p:nvPr>
            <p:ph idx="1"/>
          </p:nvPr>
        </p:nvSpPr>
        <p:spPr>
          <a:xfrm>
            <a:off x="304800" y="1371600"/>
            <a:ext cx="8696325" cy="5343524"/>
          </a:xfrm>
        </p:spPr>
        <p:txBody>
          <a:bodyPr rtlCol="0">
            <a:normAutofit/>
          </a:bodyPr>
          <a:lstStyle/>
          <a:p>
            <a:pPr lvl="1" algn="r" rtl="1" fontAlgn="auto">
              <a:spcAft>
                <a:spcPts val="0"/>
              </a:spcAft>
              <a:buFont typeface="Arial" charset="0"/>
              <a:buChar char="•"/>
              <a:defRPr/>
            </a:pPr>
            <a:r>
              <a:rPr lang="ar-SA" dirty="0">
                <a:solidFill>
                  <a:schemeClr val="dk1"/>
                </a:solidFill>
                <a:latin typeface="Simplified Arabic" pitchFamily="18" charset="-78"/>
                <a:cs typeface="Simplified Arabic" pitchFamily="18" charset="-78"/>
              </a:rPr>
              <a:t> يصنف نموذج التعلم بالمحاولة والخطأ ضمن النظريات السلوكية ا</a:t>
            </a:r>
            <a:r>
              <a:rPr lang="ar-AE" dirty="0">
                <a:solidFill>
                  <a:schemeClr val="dk1"/>
                </a:solidFill>
                <a:latin typeface="Simplified Arabic" pitchFamily="18" charset="-78"/>
                <a:cs typeface="Simplified Arabic" pitchFamily="18" charset="-78"/>
              </a:rPr>
              <a:t>لإرتباطيه</a:t>
            </a:r>
            <a:r>
              <a:rPr lang="ar-SA" dirty="0">
                <a:solidFill>
                  <a:schemeClr val="dk1"/>
                </a:solidFill>
                <a:latin typeface="Simplified Arabic" pitchFamily="18" charset="-78"/>
                <a:cs typeface="Simplified Arabic" pitchFamily="18" charset="-78"/>
              </a:rPr>
              <a:t> ولا سيما الوظيفية منها، فبالاضافة الى كونه يعتبر التعلم على انه عملية تشكيل ارتباطات بين مواقف مثيرية واستجابات معينة. الا انه يرى ان السلوك الذي يصدر عن الفرد هو موجه لكى يؤدى وظيفة محددة</a:t>
            </a:r>
            <a:r>
              <a:rPr lang="ar-JO" dirty="0">
                <a:solidFill>
                  <a:schemeClr val="dk1"/>
                </a:solidFill>
                <a:latin typeface="Simplified Arabic" pitchFamily="18" charset="-78"/>
                <a:cs typeface="Simplified Arabic" pitchFamily="18" charset="-78"/>
              </a:rPr>
              <a:t>.</a:t>
            </a:r>
          </a:p>
          <a:p>
            <a:pPr lvl="1" algn="r" rtl="1" fontAlgn="auto">
              <a:spcAft>
                <a:spcPts val="0"/>
              </a:spcAft>
              <a:buFont typeface="Arial" charset="0"/>
              <a:buChar char="•"/>
              <a:defRPr/>
            </a:pPr>
            <a:endParaRPr lang="ar-JO" dirty="0">
              <a:solidFill>
                <a:schemeClr val="dk1"/>
              </a:solidFill>
              <a:latin typeface="Simplified Arabic" pitchFamily="18" charset="-78"/>
              <a:cs typeface="Simplified Arabic" pitchFamily="18" charset="-78"/>
            </a:endParaRPr>
          </a:p>
          <a:p>
            <a:pPr lvl="1" algn="r" rtl="1" fontAlgn="auto">
              <a:spcAft>
                <a:spcPts val="0"/>
              </a:spcAft>
              <a:buFont typeface="Arial" charset="0"/>
              <a:buChar char="•"/>
              <a:defRPr/>
            </a:pPr>
            <a:r>
              <a:rPr lang="ar-SA" dirty="0">
                <a:solidFill>
                  <a:schemeClr val="dk1"/>
                </a:solidFill>
                <a:latin typeface="Simplified Arabic" pitchFamily="18" charset="-78"/>
                <a:cs typeface="Simplified Arabic" pitchFamily="18" charset="-78"/>
              </a:rPr>
              <a:t>وينطلق هذا النموذج في تفسيره لحدوث عملية التعلم وفقاً لمبدأ المحاولة والتجربة؛ أي أن الارتباطات بين الاستجابات والمثيرات تتشكل اعتماداً على خبرات الفرد بنتائج المحاولات السلوكية التي يقوم بها حيال المواقف المثيرة التي يواجهها ويتفاعل معها، بحيث </a:t>
            </a:r>
            <a:r>
              <a:rPr lang="ar-JO" dirty="0">
                <a:solidFill>
                  <a:schemeClr val="dk1"/>
                </a:solidFill>
                <a:latin typeface="Simplified Arabic" pitchFamily="18" charset="-78"/>
                <a:cs typeface="Simplified Arabic" pitchFamily="18" charset="-78"/>
              </a:rPr>
              <a:t>ي</a:t>
            </a:r>
            <a:r>
              <a:rPr lang="ar-SA" dirty="0">
                <a:solidFill>
                  <a:schemeClr val="dk1"/>
                </a:solidFill>
                <a:latin typeface="Simplified Arabic" pitchFamily="18" charset="-78"/>
                <a:cs typeface="Simplified Arabic" pitchFamily="18" charset="-78"/>
              </a:rPr>
              <a:t>تعلم الاستجابة المناسبة من خلال المحاولة والخطأ.</a:t>
            </a:r>
          </a:p>
          <a:p>
            <a:pPr algn="r" rtl="1" eaLnBrk="1" fontAlgn="auto" hangingPunct="1">
              <a:spcAft>
                <a:spcPts val="0"/>
              </a:spcAft>
              <a:defRPr/>
            </a:pPr>
            <a:endParaRPr lang="en-US" sz="2800" dirty="0"/>
          </a:p>
          <a:p>
            <a:pPr marL="0" indent="0" algn="r" rtl="1" eaLnBrk="1" fontAlgn="auto" hangingPunct="1">
              <a:spcAft>
                <a:spcPts val="0"/>
              </a:spcAft>
              <a:buFont typeface="Arial" pitchFamily="34" charset="0"/>
              <a:buNone/>
              <a:defRPr/>
            </a:pPr>
            <a:endParaRPr lang="en-US" sz="2800" dirty="0"/>
          </a:p>
          <a:p>
            <a:pPr marL="0" indent="0" algn="r" rtl="1" eaLnBrk="1" fontAlgn="auto" hangingPunct="1">
              <a:spcAft>
                <a:spcPts val="0"/>
              </a:spcAft>
              <a:buFont typeface="Arial" pitchFamily="34" charset="0"/>
              <a:buNone/>
              <a:defRPr/>
            </a:pPr>
            <a:endParaRPr lang="ar-SA" sz="2800" b="1"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ar-JO" sz="3600" dirty="0"/>
              <a:t>ا</a:t>
            </a:r>
            <a:r>
              <a:rPr lang="ar-JO" sz="3600" b="1" dirty="0"/>
              <a:t>لمفاهيم الأساسية التي وردت في نظرية ثورندايك</a:t>
            </a:r>
            <a:r>
              <a:rPr lang="ar-JO" sz="3600" dirty="0"/>
              <a:t> </a:t>
            </a:r>
            <a:endParaRPr lang="en-US" sz="3600" dirty="0"/>
          </a:p>
        </p:txBody>
      </p:sp>
      <p:sp>
        <p:nvSpPr>
          <p:cNvPr id="3" name="Content Placeholder 2"/>
          <p:cNvSpPr>
            <a:spLocks noGrp="1"/>
          </p:cNvSpPr>
          <p:nvPr>
            <p:ph idx="1"/>
          </p:nvPr>
        </p:nvSpPr>
        <p:spPr>
          <a:xfrm>
            <a:off x="457200" y="1447800"/>
            <a:ext cx="8229600" cy="4678363"/>
          </a:xfrm>
        </p:spPr>
        <p:txBody>
          <a:bodyPr rtlCol="0">
            <a:normAutofit/>
          </a:bodyPr>
          <a:lstStyle/>
          <a:p>
            <a:pPr lvl="1" algn="r" rtl="1" fontAlgn="auto">
              <a:spcAft>
                <a:spcPts val="0"/>
              </a:spcAft>
              <a:buFont typeface="Arial" charset="0"/>
              <a:buChar char="•"/>
              <a:defRPr/>
            </a:pPr>
            <a:r>
              <a:rPr lang="ar-JO" dirty="0">
                <a:solidFill>
                  <a:schemeClr val="dk1"/>
                </a:solidFill>
                <a:latin typeface="Simplified Arabic" pitchFamily="18" charset="-78"/>
                <a:cs typeface="Simplified Arabic" pitchFamily="18" charset="-78"/>
              </a:rPr>
              <a:t>المثير : هو أى شى يتعرض له الكائن الحى سواء كان مصدر داخلي أو خارجي </a:t>
            </a:r>
          </a:p>
          <a:p>
            <a:pPr lvl="1" algn="r" rtl="1" fontAlgn="auto">
              <a:spcAft>
                <a:spcPts val="0"/>
              </a:spcAft>
              <a:buFont typeface="Arial" charset="0"/>
              <a:buChar char="•"/>
              <a:defRPr/>
            </a:pPr>
            <a:r>
              <a:rPr lang="ar-JO" dirty="0">
                <a:solidFill>
                  <a:schemeClr val="dk1"/>
                </a:solidFill>
                <a:latin typeface="Simplified Arabic" pitchFamily="18" charset="-78"/>
                <a:cs typeface="Simplified Arabic" pitchFamily="18" charset="-78"/>
              </a:rPr>
              <a:t>الإستجابة : هو السلوك العضلي أو الغددى أو الكلامي أو الإنفعالي أو الإجتماعي أو العقلي الناتج عن المثير الذى إستقبلة </a:t>
            </a:r>
          </a:p>
          <a:p>
            <a:pPr lvl="1" algn="r" rtl="1" fontAlgn="auto">
              <a:spcAft>
                <a:spcPts val="0"/>
              </a:spcAft>
              <a:buFont typeface="Arial" charset="0"/>
              <a:buChar char="•"/>
              <a:defRPr/>
            </a:pPr>
            <a:r>
              <a:rPr lang="ar-JO" dirty="0">
                <a:solidFill>
                  <a:schemeClr val="dk1"/>
                </a:solidFill>
                <a:latin typeface="Simplified Arabic" pitchFamily="18" charset="-78"/>
                <a:cs typeface="Simplified Arabic" pitchFamily="18" charset="-78"/>
              </a:rPr>
              <a:t>الإرتباط : إرتباط بين المثير والإستجابة </a:t>
            </a:r>
          </a:p>
          <a:p>
            <a:pPr lvl="1" algn="r" rtl="1" fontAlgn="auto">
              <a:spcAft>
                <a:spcPts val="0"/>
              </a:spcAft>
              <a:buFont typeface="Arial" charset="0"/>
              <a:buChar char="•"/>
              <a:defRPr/>
            </a:pPr>
            <a:r>
              <a:rPr lang="ar-JO" dirty="0">
                <a:solidFill>
                  <a:schemeClr val="dk1"/>
                </a:solidFill>
                <a:latin typeface="Simplified Arabic" pitchFamily="18" charset="-78"/>
                <a:cs typeface="Simplified Arabic" pitchFamily="18" charset="-78"/>
              </a:rPr>
              <a:t>الإستعداد: يقصد بة القدرة على إكتساب أنماط من المعرفة أو المهارة </a:t>
            </a:r>
          </a:p>
          <a:p>
            <a:pPr lvl="1" algn="r" rtl="1" fontAlgn="auto">
              <a:spcAft>
                <a:spcPts val="0"/>
              </a:spcAft>
              <a:buFont typeface="Arial" charset="0"/>
              <a:buChar char="•"/>
              <a:defRPr/>
            </a:pPr>
            <a:r>
              <a:rPr lang="ar-JO" dirty="0">
                <a:solidFill>
                  <a:schemeClr val="dk1"/>
                </a:solidFill>
                <a:latin typeface="Simplified Arabic" pitchFamily="18" charset="-78"/>
                <a:cs typeface="Simplified Arabic" pitchFamily="18" charset="-78"/>
              </a:rPr>
              <a:t>الأثر : حالة الإشباع أو الضيق التي ترافق الإستجابة الناتجة أو الفاشلة . </a:t>
            </a:r>
            <a:endParaRPr lang="en-US" dirty="0">
              <a:solidFill>
                <a:schemeClr val="dk1"/>
              </a:solidFill>
              <a:latin typeface="Simplified Arabic" pitchFamily="18" charset="-78"/>
              <a:cs typeface="Simplified Arabic" pitchFamily="18" charset="-78"/>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idx="1"/>
          </p:nvPr>
        </p:nvSpPr>
        <p:spPr>
          <a:xfrm>
            <a:off x="457200" y="2362200"/>
            <a:ext cx="8229600" cy="3763963"/>
          </a:xfrm>
        </p:spPr>
        <p:txBody>
          <a:bodyPr rtlCol="0">
            <a:normAutofit/>
          </a:bodyPr>
          <a:lstStyle/>
          <a:p>
            <a:pPr marL="0" indent="0" algn="ctr" rtl="1" eaLnBrk="1" fontAlgn="auto" hangingPunct="1">
              <a:spcAft>
                <a:spcPts val="0"/>
              </a:spcAft>
              <a:buNone/>
              <a:defRPr/>
            </a:pPr>
            <a:r>
              <a:rPr lang="ar-SA" sz="3600" b="1" dirty="0"/>
              <a:t>قوانين التعلم الرئيسية لدى ثورانديك</a:t>
            </a:r>
            <a:endParaRPr lang="en-US" sz="3600" b="1" dirty="0"/>
          </a:p>
        </p:txBody>
      </p:sp>
    </p:spTree>
    <p:extLst>
      <p:ext uri="{BB962C8B-B14F-4D97-AF65-F5344CB8AC3E}">
        <p14:creationId xmlns:p14="http://schemas.microsoft.com/office/powerpoint/2010/main" val="265126925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304800" y="457200"/>
            <a:ext cx="8696325" cy="6257924"/>
          </a:xfrm>
        </p:spPr>
        <p:txBody>
          <a:bodyPr rtlCol="0">
            <a:normAutofit/>
          </a:bodyPr>
          <a:lstStyle/>
          <a:p>
            <a:pPr marL="457200" lvl="1" indent="0" algn="r" rtl="1" fontAlgn="auto">
              <a:lnSpc>
                <a:spcPct val="90000"/>
              </a:lnSpc>
              <a:spcAft>
                <a:spcPts val="0"/>
              </a:spcAft>
              <a:buNone/>
              <a:defRPr/>
            </a:pPr>
            <a:r>
              <a:rPr lang="ar-JO" b="1" dirty="0">
                <a:solidFill>
                  <a:schemeClr val="dk1"/>
                </a:solidFill>
                <a:latin typeface="Simplified Arabic" pitchFamily="18" charset="-78"/>
                <a:cs typeface="Simplified Arabic" pitchFamily="18" charset="-78"/>
              </a:rPr>
              <a:t>1) </a:t>
            </a:r>
            <a:r>
              <a:rPr lang="ar-SA" b="1" dirty="0">
                <a:solidFill>
                  <a:schemeClr val="dk1"/>
                </a:solidFill>
                <a:latin typeface="Simplified Arabic" pitchFamily="18" charset="-78"/>
                <a:cs typeface="Simplified Arabic" pitchFamily="18" charset="-78"/>
              </a:rPr>
              <a:t>قانون الأثر: </a:t>
            </a:r>
            <a:r>
              <a:rPr lang="ar-SA" dirty="0">
                <a:solidFill>
                  <a:schemeClr val="dk1"/>
                </a:solidFill>
                <a:latin typeface="Simplified Arabic" pitchFamily="18" charset="-78"/>
                <a:cs typeface="Simplified Arabic" pitchFamily="18" charset="-78"/>
              </a:rPr>
              <a:t>تقوى الرابطة بين الم</a:t>
            </a:r>
            <a:r>
              <a:rPr lang="ar-AE" dirty="0">
                <a:solidFill>
                  <a:schemeClr val="dk1"/>
                </a:solidFill>
                <a:latin typeface="Simplified Arabic" pitchFamily="18" charset="-78"/>
                <a:cs typeface="Simplified Arabic" pitchFamily="18" charset="-78"/>
              </a:rPr>
              <a:t>وقف </a:t>
            </a:r>
            <a:r>
              <a:rPr lang="ar-SA" dirty="0">
                <a:solidFill>
                  <a:schemeClr val="dk1"/>
                </a:solidFill>
                <a:latin typeface="Simplified Arabic" pitchFamily="18" charset="-78"/>
                <a:cs typeface="Simplified Arabic" pitchFamily="18" charset="-78"/>
              </a:rPr>
              <a:t> والاستجابة، إذا كانت هذه الاستجابة متبوعة بحالة رضا أو إشباع</a:t>
            </a:r>
            <a:r>
              <a:rPr lang="ar-JO" dirty="0">
                <a:solidFill>
                  <a:schemeClr val="dk1"/>
                </a:solidFill>
                <a:latin typeface="Simplified Arabic" pitchFamily="18" charset="-78"/>
                <a:cs typeface="Simplified Arabic" pitchFamily="18" charset="-78"/>
              </a:rPr>
              <a:t>( تعطي إستجابة)</a:t>
            </a:r>
            <a:r>
              <a:rPr lang="ar-SA" dirty="0">
                <a:solidFill>
                  <a:schemeClr val="dk1"/>
                </a:solidFill>
                <a:latin typeface="Simplified Arabic" pitchFamily="18" charset="-78"/>
                <a:cs typeface="Simplified Arabic" pitchFamily="18" charset="-78"/>
              </a:rPr>
              <a:t>. وتضعف الرابطة بين المثير والاستجابة، إذا كانت هذه الاستجابة متبوعة بحالة ضيق أو انزعاج. </a:t>
            </a:r>
            <a:br>
              <a:rPr lang="en-US" dirty="0">
                <a:solidFill>
                  <a:schemeClr val="dk1"/>
                </a:solidFill>
                <a:latin typeface="Simplified Arabic" pitchFamily="18" charset="-78"/>
                <a:cs typeface="Simplified Arabic" pitchFamily="18" charset="-78"/>
              </a:rPr>
            </a:br>
            <a:endParaRPr lang="ar-JO" dirty="0">
              <a:solidFill>
                <a:schemeClr val="dk1"/>
              </a:solidFill>
              <a:latin typeface="Simplified Arabic" pitchFamily="18" charset="-78"/>
              <a:cs typeface="Simplified Arabic" pitchFamily="18" charset="-78"/>
            </a:endParaRPr>
          </a:p>
          <a:p>
            <a:pPr marL="457200" lvl="1" indent="0" algn="r" rtl="1" fontAlgn="auto">
              <a:lnSpc>
                <a:spcPct val="90000"/>
              </a:lnSpc>
              <a:spcAft>
                <a:spcPts val="0"/>
              </a:spcAft>
              <a:buNone/>
              <a:defRPr/>
            </a:pPr>
            <a:r>
              <a:rPr lang="ar-JO" b="1" dirty="0">
                <a:solidFill>
                  <a:schemeClr val="dk1"/>
                </a:solidFill>
                <a:latin typeface="Simplified Arabic" pitchFamily="18" charset="-78"/>
                <a:cs typeface="Simplified Arabic" pitchFamily="18" charset="-78"/>
              </a:rPr>
              <a:t>2) </a:t>
            </a:r>
            <a:r>
              <a:rPr lang="ar-SA" b="1" dirty="0">
                <a:solidFill>
                  <a:schemeClr val="dk1"/>
                </a:solidFill>
                <a:latin typeface="Simplified Arabic" pitchFamily="18" charset="-78"/>
                <a:cs typeface="Simplified Arabic" pitchFamily="18" charset="-78"/>
              </a:rPr>
              <a:t>قانون الاستعداد: </a:t>
            </a:r>
            <a:r>
              <a:rPr lang="ar-JO" b="1" dirty="0">
                <a:solidFill>
                  <a:schemeClr val="dk1"/>
                </a:solidFill>
                <a:latin typeface="Simplified Arabic" pitchFamily="18" charset="-78"/>
                <a:cs typeface="Simplified Arabic" pitchFamily="18" charset="-78"/>
              </a:rPr>
              <a:t>(النضج): </a:t>
            </a:r>
            <a:r>
              <a:rPr lang="ar-SA" dirty="0">
                <a:solidFill>
                  <a:schemeClr val="dk1"/>
                </a:solidFill>
                <a:latin typeface="Simplified Arabic" pitchFamily="18" charset="-78"/>
                <a:cs typeface="Simplified Arabic" pitchFamily="18" charset="-78"/>
              </a:rPr>
              <a:t>يشير هذا القانون إلى اعتماد شعـور المتعلم بحالتي الرضا أو الضيق على استعداد وحدات التوصيل العصبية للعمل. وتشير وحدة التوصيل إلى نزعة دافعية تؤهل الكائن للقيام باستجابة محددة للحصول على شيء يرغب فيه. </a:t>
            </a:r>
            <a:r>
              <a:rPr lang="ar-JO" dirty="0">
                <a:solidFill>
                  <a:schemeClr val="dk1"/>
                </a:solidFill>
                <a:latin typeface="Simplified Arabic" pitchFamily="18" charset="-78"/>
                <a:cs typeface="Simplified Arabic" pitchFamily="18" charset="-78"/>
              </a:rPr>
              <a:t>مثلا كان نقاش على العمر المناسب للدخول المدرسة.</a:t>
            </a:r>
            <a:endParaRPr lang="en-US" dirty="0">
              <a:solidFill>
                <a:schemeClr val="dk1"/>
              </a:solidFill>
              <a:latin typeface="Simplified Arabic" pitchFamily="18" charset="-78"/>
              <a:cs typeface="Simplified Arabic" pitchFamily="18" charset="-78"/>
            </a:endParaRPr>
          </a:p>
          <a:p>
            <a:pPr marL="0" indent="0" algn="r" rtl="1" eaLnBrk="1" fontAlgn="auto" hangingPunct="1">
              <a:spcAft>
                <a:spcPts val="0"/>
              </a:spcAft>
              <a:buFont typeface="Arial" pitchFamily="34" charset="0"/>
              <a:buNone/>
              <a:defRPr/>
            </a:pPr>
            <a:endParaRPr lang="en-US" sz="2800" dirty="0"/>
          </a:p>
          <a:p>
            <a:pPr marL="0" indent="0" algn="r" rtl="1" eaLnBrk="1" fontAlgn="auto" hangingPunct="1">
              <a:spcAft>
                <a:spcPts val="0"/>
              </a:spcAft>
              <a:buFont typeface="Arial" pitchFamily="34" charset="0"/>
              <a:buNone/>
              <a:defRPr/>
            </a:pPr>
            <a:endParaRPr lang="en-US" sz="2800" dirty="0"/>
          </a:p>
          <a:p>
            <a:pPr marL="0" indent="0" algn="r" rtl="1" eaLnBrk="1" fontAlgn="auto" hangingPunct="1">
              <a:spcAft>
                <a:spcPts val="0"/>
              </a:spcAft>
              <a:buFont typeface="Arial" pitchFamily="34" charset="0"/>
              <a:buNone/>
              <a:defRPr/>
            </a:pPr>
            <a:endParaRPr lang="ar-SA" sz="2800" b="1"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626" name="Group 42"/>
          <p:cNvGraphicFramePr>
            <a:graphicFrameLocks noGrp="1"/>
          </p:cNvGraphicFramePr>
          <p:nvPr>
            <p:ph sz="half" idx="2"/>
            <p:extLst>
              <p:ext uri="{D42A27DB-BD31-4B8C-83A1-F6EECF244321}">
                <p14:modId xmlns:p14="http://schemas.microsoft.com/office/powerpoint/2010/main" val="1264352231"/>
              </p:ext>
            </p:extLst>
          </p:nvPr>
        </p:nvGraphicFramePr>
        <p:xfrm>
          <a:off x="431800" y="1066801"/>
          <a:ext cx="8407400" cy="4440254"/>
        </p:xfrm>
        <a:graphic>
          <a:graphicData uri="http://schemas.openxmlformats.org/drawingml/2006/table">
            <a:tbl>
              <a:tblPr rtl="1"/>
              <a:tblGrid>
                <a:gridCol w="4267548">
                  <a:extLst>
                    <a:ext uri="{9D8B030D-6E8A-4147-A177-3AD203B41FA5}">
                      <a16:colId xmlns:a16="http://schemas.microsoft.com/office/drawing/2014/main" val="20000"/>
                    </a:ext>
                  </a:extLst>
                </a:gridCol>
                <a:gridCol w="1752743">
                  <a:extLst>
                    <a:ext uri="{9D8B030D-6E8A-4147-A177-3AD203B41FA5}">
                      <a16:colId xmlns:a16="http://schemas.microsoft.com/office/drawing/2014/main" val="20001"/>
                    </a:ext>
                  </a:extLst>
                </a:gridCol>
                <a:gridCol w="2387109">
                  <a:extLst>
                    <a:ext uri="{9D8B030D-6E8A-4147-A177-3AD203B41FA5}">
                      <a16:colId xmlns:a16="http://schemas.microsoft.com/office/drawing/2014/main" val="20002"/>
                    </a:ext>
                  </a:extLst>
                </a:gridCol>
              </a:tblGrid>
              <a:tr h="1298759">
                <a:tc>
                  <a:txBody>
                    <a:bodyPr/>
                    <a:lstStyle/>
                    <a:p>
                      <a:pPr marL="0" marR="0" lvl="0" indent="0" algn="r" defTabSz="914400" rtl="1" eaLnBrk="1" fontAlgn="base" latinLnBrk="0" hangingPunct="1">
                        <a:lnSpc>
                          <a:spcPct val="100000"/>
                        </a:lnSpc>
                        <a:spcBef>
                          <a:spcPct val="20000"/>
                        </a:spcBef>
                        <a:spcAft>
                          <a:spcPct val="0"/>
                        </a:spcAft>
                        <a:buClr>
                          <a:schemeClr val="hlink"/>
                        </a:buClr>
                        <a:buSzTx/>
                        <a:buFont typeface="Wingdings" pitchFamily="2" charset="2"/>
                        <a:buNone/>
                        <a:tabLst/>
                      </a:pPr>
                      <a:r>
                        <a:rPr kumimoji="0" lang="ar-SA" sz="2000" b="0" i="0" u="none" strike="noStrike" cap="none" normalizeH="0" baseline="0" dirty="0">
                          <a:ln>
                            <a:noFill/>
                          </a:ln>
                          <a:solidFill>
                            <a:schemeClr val="tx1"/>
                          </a:solidFill>
                          <a:effectLst>
                            <a:outerShdw blurRad="38100" dist="38100" dir="2700000" algn="tl">
                              <a:srgbClr val="000000"/>
                            </a:outerShdw>
                          </a:effectLst>
                          <a:latin typeface="Arial" pitchFamily="34" charset="0"/>
                          <a:cs typeface="Arial" pitchFamily="34" charset="0"/>
                        </a:rPr>
                        <a:t>الوصلة العصبية مستعدة للتوصيل.</a:t>
                      </a:r>
                      <a:endParaRPr kumimoji="0" lang="ar-JO" sz="2000" b="0" i="0" u="none" strike="noStrike" cap="none" normalizeH="0" baseline="0" dirty="0">
                        <a:ln>
                          <a:noFill/>
                        </a:ln>
                        <a:solidFill>
                          <a:schemeClr val="tx1"/>
                        </a:solidFill>
                        <a:effectLst>
                          <a:outerShdw blurRad="38100" dist="38100" dir="2700000" algn="tl">
                            <a:srgbClr val="000000"/>
                          </a:outerShdw>
                        </a:effectLst>
                        <a:latin typeface="Arial" pitchFamily="34" charset="0"/>
                        <a:cs typeface="Arial" pitchFamily="34" charset="0"/>
                      </a:endParaRPr>
                    </a:p>
                    <a:p>
                      <a:pPr marL="0" marR="0" lvl="0" indent="0" algn="r" defTabSz="914400" rtl="1" eaLnBrk="1" fontAlgn="base" latinLnBrk="0" hangingPunct="1">
                        <a:lnSpc>
                          <a:spcPct val="100000"/>
                        </a:lnSpc>
                        <a:spcBef>
                          <a:spcPct val="20000"/>
                        </a:spcBef>
                        <a:spcAft>
                          <a:spcPct val="0"/>
                        </a:spcAft>
                        <a:buClr>
                          <a:schemeClr val="hlink"/>
                        </a:buClr>
                        <a:buSzTx/>
                        <a:buFont typeface="Wingdings" pitchFamily="2" charset="2"/>
                        <a:buNone/>
                        <a:tabLst/>
                      </a:pPr>
                      <a:r>
                        <a:rPr kumimoji="0" lang="ar-JO" sz="2000" b="0" i="0" u="none" strike="noStrike" cap="none" normalizeH="0" baseline="0" dirty="0">
                          <a:ln>
                            <a:noFill/>
                          </a:ln>
                          <a:solidFill>
                            <a:schemeClr val="tx1"/>
                          </a:solidFill>
                          <a:effectLst>
                            <a:outerShdw blurRad="38100" dist="38100" dir="2700000" algn="tl">
                              <a:srgbClr val="000000"/>
                            </a:outerShdw>
                          </a:effectLst>
                          <a:latin typeface="Arial" pitchFamily="34" charset="0"/>
                          <a:cs typeface="Simplified Arabic" panose="02010000000000000000" pitchFamily="2" charset="-78"/>
                        </a:rPr>
                        <a:t>مثال : سالتك سؤال كنت عارف الإجابة</a:t>
                      </a:r>
                      <a:endPar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34" charset="0"/>
                        <a:cs typeface="Simplified Arabic" panose="02010000000000000000" pitchFamily="2" charset="-78"/>
                      </a:endParaRPr>
                    </a:p>
                  </a:txBody>
                  <a:tcPr marL="91447" marR="91447"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Tx/>
                        <a:buFont typeface="Wingdings" pitchFamily="2" charset="2"/>
                        <a:buNone/>
                        <a:tabLst/>
                      </a:pPr>
                      <a:r>
                        <a:rPr kumimoji="0" lang="ar-SA" sz="2000" b="0" i="0" u="none" strike="noStrike" cap="none" normalizeH="0" baseline="0">
                          <a:ln>
                            <a:noFill/>
                          </a:ln>
                          <a:solidFill>
                            <a:schemeClr val="tx1"/>
                          </a:solidFill>
                          <a:effectLst>
                            <a:outerShdw blurRad="38100" dist="38100" dir="2700000" algn="tl">
                              <a:srgbClr val="000000"/>
                            </a:outerShdw>
                          </a:effectLst>
                          <a:latin typeface="Arial" pitchFamily="34" charset="0"/>
                          <a:cs typeface="Arial" pitchFamily="34" charset="0"/>
                        </a:rPr>
                        <a:t>التعلم والأداء يحدث</a:t>
                      </a:r>
                      <a:endParaRPr kumimoji="0" lang="en-US" sz="2000" b="0" i="0" u="none" strike="noStrike" cap="none" normalizeH="0" baseline="0">
                        <a:ln>
                          <a:noFill/>
                        </a:ln>
                        <a:solidFill>
                          <a:schemeClr val="tx1"/>
                        </a:solidFill>
                        <a:effectLst>
                          <a:outerShdw blurRad="38100" dist="38100" dir="2700000" algn="tl">
                            <a:srgbClr val="000000"/>
                          </a:outerShdw>
                        </a:effectLst>
                        <a:latin typeface="Arial" pitchFamily="34" charset="0"/>
                        <a:cs typeface="Arial" pitchFamily="34" charset="0"/>
                      </a:endParaRPr>
                    </a:p>
                  </a:txBody>
                  <a:tcPr marL="91447" marR="91447"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Tx/>
                        <a:buFont typeface="Wingdings" pitchFamily="2" charset="2"/>
                        <a:buNone/>
                        <a:tabLst/>
                      </a:pPr>
                      <a:r>
                        <a:rPr kumimoji="0" lang="ar-SA" sz="2000" b="0" i="0" u="none" strike="noStrike" cap="none" normalizeH="0" baseline="0" dirty="0">
                          <a:ln>
                            <a:noFill/>
                          </a:ln>
                          <a:solidFill>
                            <a:schemeClr val="tx1"/>
                          </a:solidFill>
                          <a:effectLst>
                            <a:outerShdw blurRad="38100" dist="38100" dir="2700000" algn="tl">
                              <a:srgbClr val="000000"/>
                            </a:outerShdw>
                          </a:effectLst>
                          <a:latin typeface="Arial" pitchFamily="34" charset="0"/>
                          <a:cs typeface="Arial" pitchFamily="34" charset="0"/>
                        </a:rPr>
                        <a:t>الشعور بالرضا والارتياح.</a:t>
                      </a:r>
                      <a:endParaRPr kumimoji="0" lang="ar-JO" sz="2000" b="0" i="0" u="none" strike="noStrike" cap="none" normalizeH="0" baseline="0" dirty="0">
                        <a:ln>
                          <a:noFill/>
                        </a:ln>
                        <a:solidFill>
                          <a:schemeClr val="tx1"/>
                        </a:solidFill>
                        <a:effectLst>
                          <a:outerShdw blurRad="38100" dist="38100" dir="2700000" algn="tl">
                            <a:srgbClr val="000000"/>
                          </a:outerShdw>
                        </a:effectLst>
                        <a:latin typeface="Arial" pitchFamily="34" charset="0"/>
                        <a:cs typeface="Arial" pitchFamily="34" charset="0"/>
                      </a:endParaRPr>
                    </a:p>
                  </a:txBody>
                  <a:tcPr marL="91447" marR="91447"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74404">
                <a:tc>
                  <a:txBody>
                    <a:bodyPr/>
                    <a:lstStyle/>
                    <a:p>
                      <a:pPr marL="0" marR="0" lvl="0" indent="0" algn="r" defTabSz="914400" rtl="1" eaLnBrk="1" fontAlgn="base" latinLnBrk="0" hangingPunct="1">
                        <a:lnSpc>
                          <a:spcPct val="100000"/>
                        </a:lnSpc>
                        <a:spcBef>
                          <a:spcPct val="20000"/>
                        </a:spcBef>
                        <a:spcAft>
                          <a:spcPct val="0"/>
                        </a:spcAft>
                        <a:buClr>
                          <a:schemeClr val="hlink"/>
                        </a:buClr>
                        <a:buSzTx/>
                        <a:buFont typeface="Wingdings" pitchFamily="2" charset="2"/>
                        <a:buNone/>
                        <a:tabLst/>
                      </a:pPr>
                      <a:r>
                        <a:rPr kumimoji="0" lang="ar-SA" sz="2000" b="0" i="0" u="none" strike="noStrike" cap="none" normalizeH="0" baseline="0" dirty="0">
                          <a:ln>
                            <a:noFill/>
                          </a:ln>
                          <a:solidFill>
                            <a:schemeClr val="tx1"/>
                          </a:solidFill>
                          <a:effectLst>
                            <a:outerShdw blurRad="38100" dist="38100" dir="2700000" algn="tl">
                              <a:srgbClr val="000000"/>
                            </a:outerShdw>
                          </a:effectLst>
                          <a:latin typeface="Arial" pitchFamily="34" charset="0"/>
                          <a:cs typeface="Arial" pitchFamily="34" charset="0"/>
                        </a:rPr>
                        <a:t>الوصلة العصبية مستعدة للتوصيل ويوجد ما يعيقها</a:t>
                      </a:r>
                      <a:endParaRPr kumimoji="0" lang="ar-JO" sz="2000" b="0" i="0" u="none" strike="noStrike" cap="none" normalizeH="0" baseline="0" dirty="0">
                        <a:ln>
                          <a:noFill/>
                        </a:ln>
                        <a:solidFill>
                          <a:schemeClr val="tx1"/>
                        </a:solidFill>
                        <a:effectLst>
                          <a:outerShdw blurRad="38100" dist="38100" dir="2700000" algn="tl">
                            <a:srgbClr val="000000"/>
                          </a:outerShdw>
                        </a:effectLst>
                        <a:latin typeface="Arial" pitchFamily="34" charset="0"/>
                        <a:cs typeface="Arial" pitchFamily="34" charset="0"/>
                      </a:endParaRPr>
                    </a:p>
                    <a:p>
                      <a:pPr marL="0" marR="0" lvl="0" indent="0" algn="r" defTabSz="914400" rtl="1" eaLnBrk="1" fontAlgn="base" latinLnBrk="0" hangingPunct="1">
                        <a:lnSpc>
                          <a:spcPct val="100000"/>
                        </a:lnSpc>
                        <a:spcBef>
                          <a:spcPct val="20000"/>
                        </a:spcBef>
                        <a:spcAft>
                          <a:spcPct val="0"/>
                        </a:spcAft>
                        <a:buClr>
                          <a:schemeClr val="hlink"/>
                        </a:buClr>
                        <a:buSzTx/>
                        <a:buFont typeface="Wingdings" pitchFamily="2" charset="2"/>
                        <a:buNone/>
                        <a:tabLst/>
                      </a:pPr>
                      <a:r>
                        <a:rPr kumimoji="0" lang="ar-JO" sz="2000" b="0" i="0" u="none" strike="noStrike" cap="none" normalizeH="0" baseline="0" dirty="0">
                          <a:ln>
                            <a:noFill/>
                          </a:ln>
                          <a:solidFill>
                            <a:schemeClr val="tx1"/>
                          </a:solidFill>
                          <a:effectLst>
                            <a:outerShdw blurRad="38100" dist="38100" dir="2700000" algn="tl">
                              <a:srgbClr val="000000"/>
                            </a:outerShdw>
                          </a:effectLst>
                          <a:latin typeface="Arial" pitchFamily="34" charset="0"/>
                          <a:cs typeface="Arial" pitchFamily="34" charset="0"/>
                        </a:rPr>
                        <a:t>مثال: سالتك سؤال كنت عارف الإجابة ولم اطلب أن تجاوب </a:t>
                      </a:r>
                      <a:r>
                        <a:rPr kumimoji="0" lang="ar-SA" sz="2000" b="0" i="0" u="none" strike="noStrike" cap="none" normalizeH="0" baseline="0" dirty="0">
                          <a:ln>
                            <a:noFill/>
                          </a:ln>
                          <a:solidFill>
                            <a:schemeClr val="tx1"/>
                          </a:solidFill>
                          <a:effectLst>
                            <a:outerShdw blurRad="38100" dist="38100" dir="2700000" algn="tl">
                              <a:srgbClr val="000000"/>
                            </a:outerShdw>
                          </a:effectLst>
                          <a:latin typeface="Arial" pitchFamily="34" charset="0"/>
                          <a:cs typeface="Arial" pitchFamily="34" charset="0"/>
                        </a:rPr>
                        <a:t> </a:t>
                      </a:r>
                      <a:endParaRPr kumimoji="0" lang="ar-JO" sz="2000" b="0" i="0" u="none" strike="noStrike" cap="none" normalizeH="0" baseline="0" dirty="0">
                        <a:ln>
                          <a:noFill/>
                        </a:ln>
                        <a:solidFill>
                          <a:schemeClr val="tx1"/>
                        </a:solidFill>
                        <a:effectLst>
                          <a:outerShdw blurRad="38100" dist="38100" dir="2700000" algn="tl">
                            <a:srgbClr val="000000"/>
                          </a:outerShdw>
                        </a:effectLst>
                        <a:latin typeface="Arial" pitchFamily="34" charset="0"/>
                        <a:cs typeface="Arial" pitchFamily="34" charset="0"/>
                      </a:endParaRPr>
                    </a:p>
                  </a:txBody>
                  <a:tcPr marL="91447" marR="91447"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Tx/>
                        <a:buFont typeface="Wingdings" pitchFamily="2" charset="2"/>
                        <a:buNone/>
                        <a:tabLst/>
                      </a:pPr>
                      <a:r>
                        <a:rPr kumimoji="0" lang="ar-SA" sz="2000" b="0" i="0" u="none" strike="noStrike" cap="none" normalizeH="0" baseline="0">
                          <a:ln>
                            <a:noFill/>
                          </a:ln>
                          <a:solidFill>
                            <a:schemeClr val="tx1"/>
                          </a:solidFill>
                          <a:effectLst>
                            <a:outerShdw blurRad="38100" dist="38100" dir="2700000" algn="tl">
                              <a:srgbClr val="000000"/>
                            </a:outerShdw>
                          </a:effectLst>
                          <a:latin typeface="Arial" pitchFamily="34" charset="0"/>
                          <a:cs typeface="Arial" pitchFamily="34" charset="0"/>
                        </a:rPr>
                        <a:t>التعلم أو الأداء ربما لا يحدث</a:t>
                      </a:r>
                      <a:endParaRPr kumimoji="0" lang="en-US" sz="2000" b="0" i="0" u="none" strike="noStrike" cap="none" normalizeH="0" baseline="0">
                        <a:ln>
                          <a:noFill/>
                        </a:ln>
                        <a:solidFill>
                          <a:schemeClr val="tx1"/>
                        </a:solidFill>
                        <a:effectLst>
                          <a:outerShdw blurRad="38100" dist="38100" dir="2700000" algn="tl">
                            <a:srgbClr val="000000"/>
                          </a:outerShdw>
                        </a:effectLst>
                        <a:latin typeface="Arial" pitchFamily="34" charset="0"/>
                        <a:cs typeface="Arial" pitchFamily="34" charset="0"/>
                      </a:endParaRPr>
                    </a:p>
                  </a:txBody>
                  <a:tcPr marL="91447" marR="91447"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Tx/>
                        <a:buFont typeface="Wingdings" pitchFamily="2" charset="2"/>
                        <a:buNone/>
                        <a:tabLst/>
                      </a:pPr>
                      <a:r>
                        <a:rPr kumimoji="0" lang="ar-SA" sz="2000" b="0" i="0" u="none" strike="noStrike" cap="none" normalizeH="0" baseline="0">
                          <a:ln>
                            <a:noFill/>
                          </a:ln>
                          <a:solidFill>
                            <a:schemeClr val="tx1"/>
                          </a:solidFill>
                          <a:effectLst>
                            <a:outerShdw blurRad="38100" dist="38100" dir="2700000" algn="tl">
                              <a:srgbClr val="000000"/>
                            </a:outerShdw>
                          </a:effectLst>
                          <a:latin typeface="Arial" pitchFamily="34" charset="0"/>
                          <a:cs typeface="Arial" pitchFamily="34" charset="0"/>
                        </a:rPr>
                        <a:t>الانزعاج وعدم الارتياح</a:t>
                      </a:r>
                    </a:p>
                    <a:p>
                      <a:pPr marL="0" marR="0" lvl="0" indent="0" algn="r" defTabSz="914400" rtl="1" eaLnBrk="1" fontAlgn="base" latinLnBrk="0" hangingPunct="1">
                        <a:lnSpc>
                          <a:spcPct val="100000"/>
                        </a:lnSpc>
                        <a:spcBef>
                          <a:spcPct val="20000"/>
                        </a:spcBef>
                        <a:spcAft>
                          <a:spcPct val="0"/>
                        </a:spcAft>
                        <a:buClr>
                          <a:schemeClr val="hlink"/>
                        </a:buClr>
                        <a:buSzTx/>
                        <a:buFont typeface="Wingdings" pitchFamily="2" charset="2"/>
                        <a:buNone/>
                        <a:tabLst/>
                      </a:pPr>
                      <a:r>
                        <a:rPr kumimoji="0" lang="ar-SA" sz="2000" b="0" i="0" u="none" strike="noStrike" cap="none" normalizeH="0" baseline="0">
                          <a:ln>
                            <a:noFill/>
                          </a:ln>
                          <a:solidFill>
                            <a:schemeClr val="tx1"/>
                          </a:solidFill>
                          <a:effectLst>
                            <a:outerShdw blurRad="38100" dist="38100" dir="2700000" algn="tl">
                              <a:srgbClr val="000000"/>
                            </a:outerShdw>
                          </a:effectLst>
                          <a:latin typeface="Arial" pitchFamily="34" charset="0"/>
                          <a:cs typeface="Arial" pitchFamily="34" charset="0"/>
                        </a:rPr>
                        <a:t>ويحدث الاحباط.</a:t>
                      </a:r>
                      <a:endParaRPr kumimoji="0" lang="en-US" sz="2000" b="0" i="0" u="none" strike="noStrike" cap="none" normalizeH="0" baseline="0">
                        <a:ln>
                          <a:noFill/>
                        </a:ln>
                        <a:solidFill>
                          <a:schemeClr val="tx1"/>
                        </a:solidFill>
                        <a:effectLst>
                          <a:outerShdw blurRad="38100" dist="38100" dir="2700000" algn="tl">
                            <a:srgbClr val="000000"/>
                          </a:outerShdw>
                        </a:effectLst>
                        <a:latin typeface="Arial" pitchFamily="34" charset="0"/>
                        <a:cs typeface="Arial" pitchFamily="34" charset="0"/>
                      </a:endParaRPr>
                    </a:p>
                  </a:txBody>
                  <a:tcPr marL="91447" marR="91447"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67091">
                <a:tc>
                  <a:txBody>
                    <a:bodyPr/>
                    <a:lstStyle/>
                    <a:p>
                      <a:pPr marL="0" marR="0" lvl="0" indent="0" algn="r" defTabSz="914400" rtl="1" eaLnBrk="1" fontAlgn="base" latinLnBrk="0" hangingPunct="1">
                        <a:lnSpc>
                          <a:spcPct val="100000"/>
                        </a:lnSpc>
                        <a:spcBef>
                          <a:spcPct val="20000"/>
                        </a:spcBef>
                        <a:spcAft>
                          <a:spcPct val="0"/>
                        </a:spcAft>
                        <a:buClr>
                          <a:schemeClr val="hlink"/>
                        </a:buClr>
                        <a:buSzTx/>
                        <a:buFont typeface="Wingdings" pitchFamily="2" charset="2"/>
                        <a:buNone/>
                        <a:tabLst/>
                      </a:pPr>
                      <a:r>
                        <a:rPr kumimoji="0" lang="ar-SA" sz="2000" b="0" i="0" u="none" strike="noStrike" cap="none" normalizeH="0" baseline="0" dirty="0">
                          <a:ln>
                            <a:noFill/>
                          </a:ln>
                          <a:solidFill>
                            <a:schemeClr val="tx1"/>
                          </a:solidFill>
                          <a:effectLst>
                            <a:outerShdw blurRad="38100" dist="38100" dir="2700000" algn="tl">
                              <a:srgbClr val="000000"/>
                            </a:outerShdw>
                          </a:effectLst>
                          <a:latin typeface="Arial" pitchFamily="34" charset="0"/>
                          <a:cs typeface="Arial" pitchFamily="34" charset="0"/>
                        </a:rPr>
                        <a:t>الوصلة العصبية غير مستعدة للتوصيل وأجبرت على التعلم والأداء.</a:t>
                      </a:r>
                      <a:endParaRPr kumimoji="0" lang="ar-JO" sz="2000" b="0" i="0" u="none" strike="noStrike" cap="none" normalizeH="0" baseline="0" dirty="0">
                        <a:ln>
                          <a:noFill/>
                        </a:ln>
                        <a:solidFill>
                          <a:schemeClr val="tx1"/>
                        </a:solidFill>
                        <a:effectLst>
                          <a:outerShdw blurRad="38100" dist="38100" dir="2700000" algn="tl">
                            <a:srgbClr val="000000"/>
                          </a:outerShdw>
                        </a:effectLst>
                        <a:latin typeface="Arial" pitchFamily="34" charset="0"/>
                        <a:cs typeface="Arial" pitchFamily="34" charset="0"/>
                      </a:endParaRPr>
                    </a:p>
                    <a:p>
                      <a:pPr marL="0" marR="0" lvl="0" indent="0" algn="r" defTabSz="914400" rtl="1" eaLnBrk="1" fontAlgn="base" latinLnBrk="0" hangingPunct="1">
                        <a:lnSpc>
                          <a:spcPct val="100000"/>
                        </a:lnSpc>
                        <a:spcBef>
                          <a:spcPct val="20000"/>
                        </a:spcBef>
                        <a:spcAft>
                          <a:spcPct val="0"/>
                        </a:spcAft>
                        <a:buClr>
                          <a:schemeClr val="hlink"/>
                        </a:buClr>
                        <a:buSzTx/>
                        <a:buFont typeface="Wingdings" pitchFamily="2" charset="2"/>
                        <a:buNone/>
                        <a:tabLst/>
                      </a:pPr>
                      <a:r>
                        <a:rPr kumimoji="0" lang="ar-JO" sz="2000" b="0" i="0" u="none" strike="noStrike" cap="none" normalizeH="0" baseline="0" dirty="0">
                          <a:ln>
                            <a:noFill/>
                          </a:ln>
                          <a:solidFill>
                            <a:schemeClr val="tx1"/>
                          </a:solidFill>
                          <a:effectLst>
                            <a:outerShdw blurRad="38100" dist="38100" dir="2700000" algn="tl">
                              <a:srgbClr val="000000"/>
                            </a:outerShdw>
                          </a:effectLst>
                          <a:latin typeface="Arial" pitchFamily="34" charset="0"/>
                          <a:cs typeface="Arial" pitchFamily="34" charset="0"/>
                        </a:rPr>
                        <a:t>مثال:غير مهيئ وسالتك سؤال وأجبرتك على الإجابة </a:t>
                      </a:r>
                    </a:p>
                  </a:txBody>
                  <a:tcPr marL="91447" marR="91447"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Tx/>
                        <a:buFont typeface="Wingdings" pitchFamily="2" charset="2"/>
                        <a:buNone/>
                        <a:tabLst/>
                      </a:pPr>
                      <a:r>
                        <a:rPr kumimoji="0" lang="ar-SA" sz="2000" b="0" i="0" u="none" strike="noStrike" cap="none" normalizeH="0" baseline="0" dirty="0">
                          <a:ln>
                            <a:noFill/>
                          </a:ln>
                          <a:solidFill>
                            <a:schemeClr val="tx1"/>
                          </a:solidFill>
                          <a:effectLst>
                            <a:outerShdw blurRad="38100" dist="38100" dir="2700000" algn="tl">
                              <a:srgbClr val="000000"/>
                            </a:outerShdw>
                          </a:effectLst>
                          <a:latin typeface="Arial" pitchFamily="34" charset="0"/>
                          <a:cs typeface="Arial" pitchFamily="34" charset="0"/>
                        </a:rPr>
                        <a:t>التعلم أو الاداء ربما لا يحدث</a:t>
                      </a:r>
                      <a:endPar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34" charset="0"/>
                        <a:cs typeface="Arial" pitchFamily="34" charset="0"/>
                      </a:endParaRPr>
                    </a:p>
                  </a:txBody>
                  <a:tcPr marL="91447" marR="91447"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Tx/>
                        <a:buFont typeface="Wingdings" pitchFamily="2" charset="2"/>
                        <a:buNone/>
                        <a:tabLst/>
                      </a:pPr>
                      <a:r>
                        <a:rPr kumimoji="0" lang="ar-SA" sz="2000" b="0" i="0" u="none" strike="noStrike" cap="none" normalizeH="0" baseline="0" dirty="0">
                          <a:ln>
                            <a:noFill/>
                          </a:ln>
                          <a:solidFill>
                            <a:schemeClr val="tx1"/>
                          </a:solidFill>
                          <a:effectLst>
                            <a:outerShdw blurRad="38100" dist="38100" dir="2700000" algn="tl">
                              <a:srgbClr val="000000"/>
                            </a:outerShdw>
                          </a:effectLst>
                          <a:latin typeface="Arial" pitchFamily="34" charset="0"/>
                          <a:cs typeface="Arial" pitchFamily="34" charset="0"/>
                        </a:rPr>
                        <a:t>الانزعاج وعدم الرتياح و ضعف الدافعية.</a:t>
                      </a:r>
                      <a:endPar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34" charset="0"/>
                        <a:cs typeface="Arial" pitchFamily="34" charset="0"/>
                      </a:endParaRPr>
                    </a:p>
                  </a:txBody>
                  <a:tcPr marL="91447" marR="91447"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6404" name="Rectangle 2"/>
          <p:cNvSpPr>
            <a:spLocks noChangeArrowheads="1"/>
          </p:cNvSpPr>
          <p:nvPr/>
        </p:nvSpPr>
        <p:spPr bwMode="auto">
          <a:xfrm>
            <a:off x="990600" y="304800"/>
            <a:ext cx="7704138" cy="490904"/>
          </a:xfrm>
          <a:prstGeom prst="rect">
            <a:avLst/>
          </a:prstGeom>
          <a:noFill/>
          <a:ln w="9525">
            <a:noFill/>
            <a:miter lim="800000"/>
            <a:headEnd/>
            <a:tailEnd/>
          </a:ln>
        </p:spPr>
        <p:txBody>
          <a:bodyPr>
            <a:spAutoFit/>
          </a:bodyPr>
          <a:lstStyle/>
          <a:p>
            <a:pPr marL="742950" lvl="1" indent="-285750" algn="r" rtl="1">
              <a:lnSpc>
                <a:spcPct val="90000"/>
              </a:lnSpc>
              <a:spcBef>
                <a:spcPct val="20000"/>
              </a:spcBef>
            </a:pPr>
            <a:r>
              <a:rPr lang="ar-SA" sz="2800" b="1" dirty="0">
                <a:solidFill>
                  <a:schemeClr val="dk1"/>
                </a:solidFill>
                <a:latin typeface="Simplified Arabic" pitchFamily="18" charset="-78"/>
                <a:cs typeface="Simplified Arabic" pitchFamily="18" charset="-78"/>
              </a:rPr>
              <a:t>يأخذ الاستعداد أشكالاً ثلاثة هي:</a:t>
            </a:r>
            <a:endParaRPr lang="en-US" sz="2800" b="1" dirty="0">
              <a:solidFill>
                <a:schemeClr val="dk1"/>
              </a:solidFill>
              <a:latin typeface="Simplified Arabic" pitchFamily="18" charset="-78"/>
              <a:cs typeface="Simplified Arabic" pitchFamily="18" charset="-78"/>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533400" y="381000"/>
            <a:ext cx="8467725" cy="6334124"/>
          </a:xfrm>
        </p:spPr>
        <p:txBody>
          <a:bodyPr rtlCol="0">
            <a:normAutofit/>
          </a:bodyPr>
          <a:lstStyle/>
          <a:p>
            <a:pPr marL="457200" lvl="1" indent="0" algn="r" rtl="1" fontAlgn="auto">
              <a:lnSpc>
                <a:spcPct val="90000"/>
              </a:lnSpc>
              <a:spcAft>
                <a:spcPts val="0"/>
              </a:spcAft>
              <a:buNone/>
              <a:defRPr/>
            </a:pPr>
            <a:r>
              <a:rPr lang="ar-JO" b="1" dirty="0">
                <a:solidFill>
                  <a:schemeClr val="dk1"/>
                </a:solidFill>
                <a:latin typeface="Simplified Arabic" pitchFamily="18" charset="-78"/>
                <a:cs typeface="Simplified Arabic" panose="02010000000000000000" pitchFamily="2" charset="-78"/>
              </a:rPr>
              <a:t>3) </a:t>
            </a:r>
            <a:r>
              <a:rPr lang="ar-SA" b="1" dirty="0">
                <a:solidFill>
                  <a:schemeClr val="dk1"/>
                </a:solidFill>
                <a:latin typeface="Simplified Arabic" pitchFamily="18" charset="-78"/>
                <a:cs typeface="Simplified Arabic" panose="02010000000000000000" pitchFamily="2" charset="-78"/>
              </a:rPr>
              <a:t>قانون التدريب</a:t>
            </a:r>
            <a:r>
              <a:rPr lang="ar-AE" b="1" dirty="0">
                <a:solidFill>
                  <a:schemeClr val="dk1"/>
                </a:solidFill>
                <a:latin typeface="Simplified Arabic" pitchFamily="18" charset="-78"/>
                <a:cs typeface="Simplified Arabic" panose="02010000000000000000" pitchFamily="2" charset="-78"/>
              </a:rPr>
              <a:t> (</a:t>
            </a:r>
            <a:r>
              <a:rPr lang="ar-SA" b="1" dirty="0">
                <a:solidFill>
                  <a:schemeClr val="dk1"/>
                </a:solidFill>
                <a:latin typeface="Simplified Arabic" pitchFamily="18" charset="-78"/>
                <a:cs typeface="Simplified Arabic" panose="02010000000000000000" pitchFamily="2" charset="-78"/>
              </a:rPr>
              <a:t>الممارسة والتكرار</a:t>
            </a:r>
            <a:r>
              <a:rPr lang="ar-AE" b="1" dirty="0">
                <a:solidFill>
                  <a:schemeClr val="dk1"/>
                </a:solidFill>
                <a:latin typeface="Simplified Arabic" pitchFamily="18" charset="-78"/>
                <a:cs typeface="Simplified Arabic" panose="02010000000000000000" pitchFamily="2" charset="-78"/>
              </a:rPr>
              <a:t>، والأهمال)</a:t>
            </a:r>
            <a:r>
              <a:rPr lang="ar-SA" b="1" dirty="0">
                <a:solidFill>
                  <a:schemeClr val="dk1"/>
                </a:solidFill>
                <a:latin typeface="Simplified Arabic" pitchFamily="18" charset="-78"/>
                <a:cs typeface="Simplified Arabic" panose="02010000000000000000" pitchFamily="2" charset="-78"/>
              </a:rPr>
              <a:t>: </a:t>
            </a:r>
            <a:r>
              <a:rPr lang="ar-SA" dirty="0">
                <a:solidFill>
                  <a:schemeClr val="dk1"/>
                </a:solidFill>
                <a:latin typeface="Simplified Arabic" pitchFamily="18" charset="-78"/>
                <a:cs typeface="Simplified Arabic" panose="02010000000000000000" pitchFamily="2" charset="-78"/>
              </a:rPr>
              <a:t>يشير هذا القانون إلى تأثير الممارسة والتكرار في تقوية الرابطة بين المثير والاستجابة أو إضعافها. ويرى ثورندايك أن لهذا القانون شقين هما</a:t>
            </a:r>
            <a:r>
              <a:rPr lang="en-US" dirty="0">
                <a:solidFill>
                  <a:schemeClr val="dk1"/>
                </a:solidFill>
                <a:latin typeface="Simplified Arabic" pitchFamily="18" charset="-78"/>
                <a:cs typeface="Simplified Arabic" panose="02010000000000000000" pitchFamily="2" charset="-78"/>
              </a:rPr>
              <a:t>:</a:t>
            </a:r>
          </a:p>
          <a:p>
            <a:pPr lvl="1" algn="r" rtl="1" fontAlgn="auto">
              <a:lnSpc>
                <a:spcPct val="90000"/>
              </a:lnSpc>
              <a:spcAft>
                <a:spcPts val="0"/>
              </a:spcAft>
              <a:buFont typeface="Arial" charset="0"/>
              <a:buChar char="•"/>
              <a:defRPr/>
            </a:pPr>
            <a:endParaRPr lang="en-US" b="1" dirty="0">
              <a:solidFill>
                <a:schemeClr val="dk1"/>
              </a:solidFill>
              <a:latin typeface="Simplified Arabic" pitchFamily="18" charset="-78"/>
              <a:cs typeface="Simplified Arabic" panose="02010000000000000000" pitchFamily="2" charset="-78"/>
            </a:endParaRPr>
          </a:p>
          <a:p>
            <a:pPr lvl="1" algn="r" rtl="1">
              <a:lnSpc>
                <a:spcPct val="90000"/>
              </a:lnSpc>
              <a:buFont typeface="Wingdings" panose="05000000000000000000" pitchFamily="2" charset="2"/>
              <a:buChar char="v"/>
              <a:defRPr/>
            </a:pPr>
            <a:r>
              <a:rPr lang="ar-JO" b="1" dirty="0">
                <a:solidFill>
                  <a:schemeClr val="dk1"/>
                </a:solidFill>
                <a:latin typeface="Simplified Arabic" pitchFamily="18" charset="-78"/>
                <a:cs typeface="Simplified Arabic" panose="02010000000000000000" pitchFamily="2" charset="-78"/>
              </a:rPr>
              <a:t> </a:t>
            </a:r>
            <a:r>
              <a:rPr lang="ar-SA" b="1" dirty="0">
                <a:solidFill>
                  <a:schemeClr val="dk1"/>
                </a:solidFill>
                <a:latin typeface="Simplified Arabic" pitchFamily="18" charset="-78"/>
                <a:cs typeface="Simplified Arabic" panose="02010000000000000000" pitchFamily="2" charset="-78"/>
              </a:rPr>
              <a:t>قانون الاستعمال: </a:t>
            </a:r>
            <a:r>
              <a:rPr lang="ar-SA" dirty="0">
                <a:solidFill>
                  <a:schemeClr val="dk1"/>
                </a:solidFill>
                <a:latin typeface="Simplified Arabic" pitchFamily="18" charset="-78"/>
                <a:cs typeface="Simplified Arabic" panose="02010000000000000000" pitchFamily="2" charset="-78"/>
              </a:rPr>
              <a:t>ويشير إلى تقوية الارتباط بين المثير والاستجابة نتيجة للتكرار والممارسة.   </a:t>
            </a:r>
            <a:endParaRPr lang="en-US" dirty="0">
              <a:solidFill>
                <a:schemeClr val="dk1"/>
              </a:solidFill>
              <a:latin typeface="Simplified Arabic" pitchFamily="18" charset="-78"/>
              <a:cs typeface="Simplified Arabic" panose="02010000000000000000" pitchFamily="2" charset="-78"/>
            </a:endParaRPr>
          </a:p>
          <a:p>
            <a:pPr marL="457200" lvl="1" indent="0" algn="r" rtl="1">
              <a:lnSpc>
                <a:spcPct val="90000"/>
              </a:lnSpc>
              <a:buNone/>
              <a:defRPr/>
            </a:pPr>
            <a:r>
              <a:rPr lang="ar-SA" dirty="0">
                <a:solidFill>
                  <a:schemeClr val="dk1"/>
                </a:solidFill>
                <a:latin typeface="Simplified Arabic" pitchFamily="18" charset="-78"/>
                <a:cs typeface="Simplified Arabic" panose="02010000000000000000" pitchFamily="2" charset="-78"/>
              </a:rPr>
              <a:t>         </a:t>
            </a:r>
            <a:endParaRPr lang="en-US" dirty="0">
              <a:solidFill>
                <a:schemeClr val="dk1"/>
              </a:solidFill>
              <a:latin typeface="Simplified Arabic" pitchFamily="18" charset="-78"/>
              <a:cs typeface="Simplified Arabic" panose="02010000000000000000" pitchFamily="2" charset="-78"/>
            </a:endParaRPr>
          </a:p>
          <a:p>
            <a:pPr lvl="1" algn="r" rtl="1">
              <a:lnSpc>
                <a:spcPct val="90000"/>
              </a:lnSpc>
              <a:buFont typeface="Wingdings" panose="05000000000000000000" pitchFamily="2" charset="2"/>
              <a:buChar char="v"/>
              <a:defRPr/>
            </a:pPr>
            <a:r>
              <a:rPr lang="ar-SA" b="1" dirty="0">
                <a:solidFill>
                  <a:schemeClr val="dk1"/>
                </a:solidFill>
                <a:latin typeface="Simplified Arabic" pitchFamily="18" charset="-78"/>
                <a:cs typeface="Simplified Arabic" panose="02010000000000000000" pitchFamily="2" charset="-78"/>
              </a:rPr>
              <a:t> قانون الإهمال</a:t>
            </a:r>
            <a:r>
              <a:rPr lang="ar-AE" b="1" dirty="0">
                <a:solidFill>
                  <a:schemeClr val="dk1"/>
                </a:solidFill>
                <a:latin typeface="Simplified Arabic" pitchFamily="18" charset="-78"/>
                <a:cs typeface="Simplified Arabic" panose="02010000000000000000" pitchFamily="2" charset="-78"/>
              </a:rPr>
              <a:t>(النسيان)</a:t>
            </a:r>
            <a:r>
              <a:rPr lang="ar-SA" b="1" dirty="0">
                <a:solidFill>
                  <a:schemeClr val="dk1"/>
                </a:solidFill>
                <a:latin typeface="Simplified Arabic" pitchFamily="18" charset="-78"/>
                <a:cs typeface="Simplified Arabic" panose="02010000000000000000" pitchFamily="2" charset="-78"/>
              </a:rPr>
              <a:t>: </a:t>
            </a:r>
            <a:r>
              <a:rPr lang="ar-SA" dirty="0">
                <a:solidFill>
                  <a:schemeClr val="dk1"/>
                </a:solidFill>
                <a:latin typeface="Simplified Arabic" pitchFamily="18" charset="-78"/>
                <a:cs typeface="Simplified Arabic" panose="02010000000000000000" pitchFamily="2" charset="-78"/>
              </a:rPr>
              <a:t>يشير إلى إضعاف الارتباط بين المثير والاستجابة نتيجة للإهمال وعدم الاستعمال.</a:t>
            </a:r>
            <a:endParaRPr lang="en-US" dirty="0">
              <a:solidFill>
                <a:schemeClr val="dk1"/>
              </a:solidFill>
              <a:latin typeface="Simplified Arabic" pitchFamily="18" charset="-78"/>
              <a:cs typeface="Simplified Arabic" panose="02010000000000000000" pitchFamily="2" charset="-78"/>
            </a:endParaRPr>
          </a:p>
          <a:p>
            <a:pPr algn="r" rtl="1" eaLnBrk="1" fontAlgn="auto" hangingPunct="1">
              <a:spcAft>
                <a:spcPts val="0"/>
              </a:spcAft>
              <a:defRPr/>
            </a:pPr>
            <a:endParaRPr lang="en-US" sz="2800" dirty="0">
              <a:cs typeface="Simplified Arabic" panose="02010000000000000000" pitchFamily="2" charset="-78"/>
            </a:endParaRPr>
          </a:p>
          <a:p>
            <a:pPr algn="just" eaLnBrk="1" fontAlgn="auto" hangingPunct="1">
              <a:spcAft>
                <a:spcPts val="0"/>
              </a:spcAft>
              <a:buFont typeface="Wingdings" pitchFamily="2" charset="2"/>
              <a:buNone/>
              <a:defRPr/>
            </a:pPr>
            <a:endParaRPr lang="ar-SA" sz="2800" b="1" dirty="0">
              <a:cs typeface="Simplified Arabic" panose="02010000000000000000" pitchFamily="2" charset="-78"/>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a:bodyPr>
          <a:lstStyle/>
          <a:p>
            <a:pPr marL="0" indent="0" algn="r" rtl="1">
              <a:buNone/>
            </a:pPr>
            <a:r>
              <a:rPr lang="ar-JO" sz="2800" b="1" dirty="0">
                <a:solidFill>
                  <a:schemeClr val="dk1"/>
                </a:solidFill>
                <a:latin typeface="Simplified Arabic" pitchFamily="18" charset="-78"/>
                <a:cs typeface="Simplified Arabic" panose="02010000000000000000" pitchFamily="2" charset="-78"/>
              </a:rPr>
              <a:t>4) قانون انتشار الأثر</a:t>
            </a:r>
            <a:r>
              <a:rPr lang="ar-SA" sz="2800" b="1" dirty="0">
                <a:solidFill>
                  <a:schemeClr val="dk1"/>
                </a:solidFill>
                <a:latin typeface="Simplified Arabic" pitchFamily="18" charset="-78"/>
                <a:cs typeface="Simplified Arabic" panose="02010000000000000000" pitchFamily="2" charset="-78"/>
              </a:rPr>
              <a:t>:</a:t>
            </a:r>
            <a:r>
              <a:rPr lang="ar-JO" sz="2800" b="1" dirty="0">
                <a:solidFill>
                  <a:schemeClr val="dk1"/>
                </a:solidFill>
                <a:latin typeface="Simplified Arabic" pitchFamily="18" charset="-78"/>
                <a:cs typeface="Simplified Arabic" panose="02010000000000000000" pitchFamily="2" charset="-78"/>
              </a:rPr>
              <a:t> </a:t>
            </a:r>
            <a:r>
              <a:rPr lang="ar-JO" sz="2800" dirty="0">
                <a:solidFill>
                  <a:schemeClr val="dk1"/>
                </a:solidFill>
                <a:latin typeface="Simplified Arabic" pitchFamily="18" charset="-78"/>
                <a:cs typeface="Simplified Arabic" panose="02010000000000000000" pitchFamily="2" charset="-78"/>
              </a:rPr>
              <a:t>أكد </a:t>
            </a:r>
            <a:r>
              <a:rPr lang="ar-JO" sz="2800" dirty="0" err="1">
                <a:solidFill>
                  <a:schemeClr val="dk1"/>
                </a:solidFill>
                <a:latin typeface="Simplified Arabic" pitchFamily="18" charset="-78"/>
                <a:cs typeface="Simplified Arabic" panose="02010000000000000000" pitchFamily="2" charset="-78"/>
              </a:rPr>
              <a:t>ثورندايك</a:t>
            </a:r>
            <a:r>
              <a:rPr lang="ar-JO" sz="2800" dirty="0">
                <a:solidFill>
                  <a:schemeClr val="dk1"/>
                </a:solidFill>
                <a:latin typeface="Simplified Arabic" pitchFamily="18" charset="-78"/>
                <a:cs typeface="Simplified Arabic" panose="02010000000000000000" pitchFamily="2" charset="-78"/>
              </a:rPr>
              <a:t> على فكرة السلسلة في التعزيز أي أن المعزز لا يقتصر أثرة على الرابط فقط وإنما يمتد إلى الروابط المجاورة التي تتكون قبل تعزيز الرابطة الأصلية . فعلى سبيل المثال فاذا عزز المعلم حركة رياضية معينة خلال التدريب ، فإن التعزيز ينتقل إلى الحركات الرياضية الأخرى </a:t>
            </a:r>
            <a:r>
              <a:rPr lang="ar-AE" sz="2800" dirty="0">
                <a:solidFill>
                  <a:schemeClr val="dk1"/>
                </a:solidFill>
                <a:latin typeface="Simplified Arabic" pitchFamily="18" charset="-78"/>
                <a:cs typeface="Simplified Arabic" panose="02010000000000000000" pitchFamily="2" charset="-78"/>
              </a:rPr>
              <a:t>ل</a:t>
            </a:r>
            <a:r>
              <a:rPr lang="ar-JO" sz="2800" dirty="0">
                <a:solidFill>
                  <a:schemeClr val="dk1"/>
                </a:solidFill>
                <a:latin typeface="Simplified Arabic" pitchFamily="18" charset="-78"/>
                <a:cs typeface="Simplified Arabic" panose="02010000000000000000" pitchFamily="2" charset="-78"/>
              </a:rPr>
              <a:t>هذه الحركة .</a:t>
            </a:r>
            <a:r>
              <a:rPr lang="ar-JO" sz="2800" dirty="0">
                <a:cs typeface="Simplified Arabic" panose="02010000000000000000" pitchFamily="2" charset="-78"/>
              </a:rPr>
              <a:t> </a:t>
            </a:r>
            <a:endParaRPr lang="en-US" sz="2800" dirty="0">
              <a:cs typeface="Simplified Arabic" panose="02010000000000000000" pitchFamily="2" charset="-78"/>
            </a:endParaRPr>
          </a:p>
          <a:p>
            <a:pPr marL="0" indent="0" algn="r" rtl="1">
              <a:buNone/>
            </a:pPr>
            <a:endParaRPr lang="en-US" sz="2800" dirty="0">
              <a:cs typeface="Simplified Arabic" panose="02010000000000000000" pitchFamily="2" charset="-78"/>
            </a:endParaRPr>
          </a:p>
        </p:txBody>
      </p:sp>
    </p:spTree>
    <p:extLst>
      <p:ext uri="{BB962C8B-B14F-4D97-AF65-F5344CB8AC3E}">
        <p14:creationId xmlns:p14="http://schemas.microsoft.com/office/powerpoint/2010/main" val="44619252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62200"/>
            <a:ext cx="8229600" cy="3763963"/>
          </a:xfrm>
        </p:spPr>
        <p:txBody>
          <a:bodyPr/>
          <a:lstStyle/>
          <a:p>
            <a:pPr marL="0" indent="0" algn="ctr" rtl="1">
              <a:buNone/>
            </a:pPr>
            <a:r>
              <a:rPr lang="ar-SA" b="1" dirty="0">
                <a:solidFill>
                  <a:schemeClr val="dk1"/>
                </a:solidFill>
                <a:latin typeface="Simplified Arabic" pitchFamily="18" charset="-78"/>
                <a:cs typeface="Simplified Arabic" pitchFamily="18" charset="-78"/>
              </a:rPr>
              <a:t>القوانين الثانوية للتعلم في نظرية </a:t>
            </a:r>
            <a:r>
              <a:rPr lang="ar-SA" b="1" dirty="0" err="1">
                <a:solidFill>
                  <a:schemeClr val="dk1"/>
                </a:solidFill>
                <a:latin typeface="Simplified Arabic" pitchFamily="18" charset="-78"/>
                <a:cs typeface="Simplified Arabic" pitchFamily="18" charset="-78"/>
              </a:rPr>
              <a:t>ثورندايك</a:t>
            </a:r>
            <a:endParaRPr lang="en-US" b="1" dirty="0">
              <a:solidFill>
                <a:schemeClr val="dk1"/>
              </a:solidFill>
              <a:latin typeface="Simplified Arabic" pitchFamily="18" charset="-78"/>
              <a:cs typeface="Simplified Arabic" pitchFamily="18" charset="-78"/>
            </a:endParaRPr>
          </a:p>
          <a:p>
            <a:endParaRPr lang="en-US" dirty="0"/>
          </a:p>
        </p:txBody>
      </p:sp>
    </p:spTree>
    <p:extLst>
      <p:ext uri="{BB962C8B-B14F-4D97-AF65-F5344CB8AC3E}">
        <p14:creationId xmlns:p14="http://schemas.microsoft.com/office/powerpoint/2010/main" val="52700071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0" y="228600"/>
            <a:ext cx="9001125" cy="6486525"/>
          </a:xfrm>
        </p:spPr>
        <p:txBody>
          <a:bodyPr rtlCol="0">
            <a:normAutofit/>
          </a:bodyPr>
          <a:lstStyle/>
          <a:p>
            <a:pPr marL="457200" lvl="1" indent="0" algn="r" rtl="1">
              <a:lnSpc>
                <a:spcPct val="90000"/>
              </a:lnSpc>
              <a:buNone/>
              <a:defRPr/>
            </a:pPr>
            <a:endParaRPr lang="ar-JO" dirty="0">
              <a:solidFill>
                <a:schemeClr val="dk1"/>
              </a:solidFill>
              <a:latin typeface="Simplified Arabic" pitchFamily="18" charset="-78"/>
              <a:cs typeface="Simplified Arabic" pitchFamily="18" charset="-78"/>
            </a:endParaRPr>
          </a:p>
          <a:p>
            <a:pPr marL="457200" lvl="1" indent="0" algn="r" rtl="1">
              <a:lnSpc>
                <a:spcPct val="90000"/>
              </a:lnSpc>
              <a:buNone/>
              <a:defRPr/>
            </a:pPr>
            <a:r>
              <a:rPr lang="ar-JO" b="1" dirty="0">
                <a:solidFill>
                  <a:schemeClr val="dk1"/>
                </a:solidFill>
                <a:latin typeface="Simplified Arabic" pitchFamily="18" charset="-78"/>
                <a:cs typeface="Simplified Arabic" pitchFamily="18" charset="-78"/>
              </a:rPr>
              <a:t>1) </a:t>
            </a:r>
            <a:r>
              <a:rPr lang="ar-SA" b="1" dirty="0">
                <a:solidFill>
                  <a:schemeClr val="dk1"/>
                </a:solidFill>
                <a:latin typeface="Simplified Arabic" pitchFamily="18" charset="-78"/>
                <a:cs typeface="Simplified Arabic" pitchFamily="18" charset="-78"/>
              </a:rPr>
              <a:t>قانون الاستجابة المتعددة</a:t>
            </a:r>
            <a:r>
              <a:rPr lang="ar-JO" b="1" dirty="0">
                <a:solidFill>
                  <a:schemeClr val="dk1"/>
                </a:solidFill>
                <a:latin typeface="Simplified Arabic" pitchFamily="18" charset="-78"/>
                <a:cs typeface="Simplified Arabic" pitchFamily="18" charset="-78"/>
              </a:rPr>
              <a:t>/ تنوع الاستجابة</a:t>
            </a:r>
            <a:r>
              <a:rPr lang="ar-SA" b="1" dirty="0">
                <a:solidFill>
                  <a:schemeClr val="dk1"/>
                </a:solidFill>
                <a:latin typeface="Simplified Arabic" pitchFamily="18" charset="-78"/>
                <a:cs typeface="Simplified Arabic" pitchFamily="18" charset="-78"/>
              </a:rPr>
              <a:t>: </a:t>
            </a:r>
            <a:r>
              <a:rPr lang="ar-SA" dirty="0">
                <a:solidFill>
                  <a:schemeClr val="dk1"/>
                </a:solidFill>
                <a:latin typeface="Simplified Arabic" pitchFamily="18" charset="-78"/>
                <a:cs typeface="Simplified Arabic" pitchFamily="18" charset="-78"/>
              </a:rPr>
              <a:t>يشير إلى قدرة الكائن على القيام </a:t>
            </a:r>
            <a:r>
              <a:rPr lang="ar-AE" dirty="0">
                <a:solidFill>
                  <a:schemeClr val="dk1"/>
                </a:solidFill>
                <a:latin typeface="Simplified Arabic" pitchFamily="18" charset="-78"/>
                <a:cs typeface="Simplified Arabic" pitchFamily="18" charset="-78"/>
              </a:rPr>
              <a:t>التنوع في الإستجابات </a:t>
            </a:r>
            <a:r>
              <a:rPr lang="ar-SA" dirty="0">
                <a:solidFill>
                  <a:schemeClr val="dk1"/>
                </a:solidFill>
                <a:latin typeface="Simplified Arabic" pitchFamily="18" charset="-78"/>
                <a:cs typeface="Simplified Arabic" pitchFamily="18" charset="-78"/>
              </a:rPr>
              <a:t>للوصول إلى الاستجابة الصحيحة المؤدية إلى حالة الرضا والارتياح </a:t>
            </a:r>
            <a:r>
              <a:rPr lang="ar-AE" dirty="0">
                <a:solidFill>
                  <a:schemeClr val="dk1"/>
                </a:solidFill>
                <a:latin typeface="Simplified Arabic" pitchFamily="18" charset="-78"/>
                <a:cs typeface="Simplified Arabic" pitchFamily="18" charset="-78"/>
              </a:rPr>
              <a:t>(القفز، الركض، أعلى، أسفل)</a:t>
            </a:r>
            <a:r>
              <a:rPr lang="ar-SA" dirty="0">
                <a:solidFill>
                  <a:schemeClr val="dk1"/>
                </a:solidFill>
                <a:latin typeface="Simplified Arabic" pitchFamily="18" charset="-78"/>
                <a:cs typeface="Simplified Arabic" pitchFamily="18" charset="-78"/>
              </a:rPr>
              <a:t>.</a:t>
            </a:r>
            <a:endParaRPr lang="ar-JO" dirty="0">
              <a:solidFill>
                <a:schemeClr val="dk1"/>
              </a:solidFill>
              <a:latin typeface="Simplified Arabic" pitchFamily="18" charset="-78"/>
              <a:cs typeface="Simplified Arabic" pitchFamily="18" charset="-78"/>
            </a:endParaRPr>
          </a:p>
          <a:p>
            <a:pPr marL="457200" lvl="1" indent="0" algn="r" rtl="1">
              <a:lnSpc>
                <a:spcPct val="90000"/>
              </a:lnSpc>
              <a:buNone/>
              <a:defRPr/>
            </a:pPr>
            <a:endParaRPr lang="en-US" dirty="0">
              <a:solidFill>
                <a:schemeClr val="dk1"/>
              </a:solidFill>
              <a:latin typeface="Simplified Arabic" pitchFamily="18" charset="-78"/>
              <a:cs typeface="Simplified Arabic" pitchFamily="18" charset="-78"/>
            </a:endParaRPr>
          </a:p>
          <a:p>
            <a:pPr marL="457200" lvl="1" indent="0" algn="r" rtl="1">
              <a:lnSpc>
                <a:spcPct val="90000"/>
              </a:lnSpc>
              <a:buNone/>
              <a:defRPr/>
            </a:pPr>
            <a:r>
              <a:rPr lang="ar-JO" b="1" dirty="0">
                <a:solidFill>
                  <a:schemeClr val="dk1"/>
                </a:solidFill>
                <a:latin typeface="Simplified Arabic" pitchFamily="18" charset="-78"/>
                <a:cs typeface="Simplified Arabic" pitchFamily="18" charset="-78"/>
              </a:rPr>
              <a:t>2) </a:t>
            </a:r>
            <a:r>
              <a:rPr lang="ar-SA" b="1" dirty="0">
                <a:solidFill>
                  <a:schemeClr val="dk1"/>
                </a:solidFill>
                <a:latin typeface="Simplified Arabic" pitchFamily="18" charset="-78"/>
                <a:cs typeface="Simplified Arabic" pitchFamily="18" charset="-78"/>
              </a:rPr>
              <a:t>قانون الاتجاه </a:t>
            </a:r>
            <a:r>
              <a:rPr lang="ar-JO" b="1" dirty="0">
                <a:solidFill>
                  <a:schemeClr val="dk1"/>
                </a:solidFill>
                <a:latin typeface="Simplified Arabic" pitchFamily="18" charset="-78"/>
                <a:cs typeface="Simplified Arabic" pitchFamily="18" charset="-78"/>
              </a:rPr>
              <a:t>أو الموقف</a:t>
            </a:r>
            <a:r>
              <a:rPr lang="ar-SA" b="1" dirty="0">
                <a:solidFill>
                  <a:schemeClr val="dk1"/>
                </a:solidFill>
                <a:latin typeface="Simplified Arabic" pitchFamily="18" charset="-78"/>
                <a:cs typeface="Simplified Arabic" pitchFamily="18" charset="-78"/>
              </a:rPr>
              <a:t>: </a:t>
            </a:r>
            <a:r>
              <a:rPr lang="ar-SA" dirty="0">
                <a:solidFill>
                  <a:schemeClr val="dk1"/>
                </a:solidFill>
                <a:latin typeface="Simplified Arabic" pitchFamily="18" charset="-78"/>
                <a:cs typeface="Simplified Arabic" pitchFamily="18" charset="-78"/>
              </a:rPr>
              <a:t>تتأثر عملية التعلم بالاتجاهات </a:t>
            </a:r>
            <a:r>
              <a:rPr lang="en-US" dirty="0">
                <a:solidFill>
                  <a:schemeClr val="dk1"/>
                </a:solidFill>
                <a:latin typeface="Simplified Arabic" pitchFamily="18" charset="-78"/>
                <a:cs typeface="Simplified Arabic" pitchFamily="18" charset="-78"/>
              </a:rPr>
              <a:t>)</a:t>
            </a:r>
            <a:r>
              <a:rPr lang="ar-AE" dirty="0">
                <a:solidFill>
                  <a:schemeClr val="dk1"/>
                </a:solidFill>
                <a:latin typeface="Simplified Arabic" pitchFamily="18" charset="-78"/>
                <a:cs typeface="Simplified Arabic" pitchFamily="18" charset="-78"/>
              </a:rPr>
              <a:t>إستجابة إنفعالية)</a:t>
            </a:r>
            <a:r>
              <a:rPr lang="ar-SA" dirty="0">
                <a:solidFill>
                  <a:schemeClr val="dk1"/>
                </a:solidFill>
                <a:latin typeface="Simplified Arabic" pitchFamily="18" charset="-78"/>
                <a:cs typeface="Simplified Arabic" pitchFamily="18" charset="-78"/>
              </a:rPr>
              <a:t> التي يتبناها المتعلم</a:t>
            </a:r>
            <a:r>
              <a:rPr lang="ar-AE" dirty="0">
                <a:solidFill>
                  <a:schemeClr val="dk1"/>
                </a:solidFill>
                <a:latin typeface="Simplified Arabic" pitchFamily="18" charset="-78"/>
                <a:cs typeface="Simplified Arabic" pitchFamily="18" charset="-78"/>
              </a:rPr>
              <a:t>( حب ، كراهية، مؤيد ،معارض) </a:t>
            </a:r>
            <a:r>
              <a:rPr lang="ar-SA" dirty="0">
                <a:solidFill>
                  <a:schemeClr val="dk1"/>
                </a:solidFill>
                <a:latin typeface="Simplified Arabic" pitchFamily="18" charset="-78"/>
                <a:cs typeface="Simplified Arabic" pitchFamily="18" charset="-78"/>
              </a:rPr>
              <a:t>،</a:t>
            </a:r>
            <a:r>
              <a:rPr lang="ar-AE" dirty="0">
                <a:solidFill>
                  <a:schemeClr val="dk1"/>
                </a:solidFill>
                <a:latin typeface="Simplified Arabic" pitchFamily="18" charset="-78"/>
                <a:cs typeface="Simplified Arabic" pitchFamily="18" charset="-78"/>
              </a:rPr>
              <a:t>وهذا ما يحدد طبيعة سلوكة إتجاه هذا الموقف</a:t>
            </a:r>
            <a:r>
              <a:rPr lang="ar-SA" dirty="0">
                <a:solidFill>
                  <a:schemeClr val="dk1"/>
                </a:solidFill>
                <a:latin typeface="Simplified Arabic" pitchFamily="18" charset="-78"/>
                <a:cs typeface="Simplified Arabic" pitchFamily="18" charset="-78"/>
              </a:rPr>
              <a:t>.</a:t>
            </a:r>
            <a:endParaRPr lang="ar-JO" dirty="0">
              <a:solidFill>
                <a:schemeClr val="dk1"/>
              </a:solidFill>
              <a:latin typeface="Simplified Arabic" pitchFamily="18" charset="-78"/>
              <a:cs typeface="Simplified Arabic" pitchFamily="18" charset="-78"/>
            </a:endParaRPr>
          </a:p>
          <a:p>
            <a:pPr marL="457200" lvl="1" indent="0" algn="r" rtl="1">
              <a:lnSpc>
                <a:spcPct val="90000"/>
              </a:lnSpc>
              <a:buNone/>
              <a:defRPr/>
            </a:pPr>
            <a:endParaRPr lang="en-US" dirty="0">
              <a:solidFill>
                <a:schemeClr val="dk1"/>
              </a:solidFill>
              <a:latin typeface="Simplified Arabic" pitchFamily="18" charset="-78"/>
              <a:cs typeface="Simplified Arabic" pitchFamily="18" charset="-78"/>
            </a:endParaRPr>
          </a:p>
          <a:p>
            <a:pPr marL="457200" lvl="1" indent="0" algn="r" rtl="1">
              <a:lnSpc>
                <a:spcPct val="90000"/>
              </a:lnSpc>
              <a:buNone/>
              <a:defRPr/>
            </a:pPr>
            <a:r>
              <a:rPr lang="ar-JO" b="1" dirty="0">
                <a:solidFill>
                  <a:schemeClr val="dk1"/>
                </a:solidFill>
                <a:latin typeface="Simplified Arabic" pitchFamily="18" charset="-78"/>
                <a:cs typeface="Simplified Arabic" pitchFamily="18" charset="-78"/>
              </a:rPr>
              <a:t>3) </a:t>
            </a:r>
            <a:r>
              <a:rPr lang="ar-SA" b="1" dirty="0">
                <a:solidFill>
                  <a:schemeClr val="dk1"/>
                </a:solidFill>
                <a:latin typeface="Simplified Arabic" pitchFamily="18" charset="-78"/>
                <a:cs typeface="Simplified Arabic" pitchFamily="18" charset="-78"/>
              </a:rPr>
              <a:t>قانون الاستجابة </a:t>
            </a:r>
            <a:r>
              <a:rPr lang="ar-JO" b="1" dirty="0">
                <a:solidFill>
                  <a:schemeClr val="dk1"/>
                </a:solidFill>
                <a:latin typeface="Simplified Arabic" pitchFamily="18" charset="-78"/>
                <a:cs typeface="Simplified Arabic" pitchFamily="18" charset="-78"/>
              </a:rPr>
              <a:t>ب</a:t>
            </a:r>
            <a:r>
              <a:rPr lang="ar-SA" b="1" dirty="0">
                <a:solidFill>
                  <a:schemeClr val="dk1"/>
                </a:solidFill>
                <a:latin typeface="Simplified Arabic" pitchFamily="18" charset="-78"/>
                <a:cs typeface="Simplified Arabic" pitchFamily="18" charset="-78"/>
              </a:rPr>
              <a:t>المماثلة</a:t>
            </a:r>
            <a:r>
              <a:rPr lang="ar-JO" b="1" dirty="0">
                <a:solidFill>
                  <a:schemeClr val="dk1"/>
                </a:solidFill>
                <a:latin typeface="Simplified Arabic" pitchFamily="18" charset="-78"/>
                <a:cs typeface="Simplified Arabic" pitchFamily="18" charset="-78"/>
              </a:rPr>
              <a:t> او المناظرة</a:t>
            </a:r>
            <a:r>
              <a:rPr lang="ar-SA" b="1" dirty="0">
                <a:solidFill>
                  <a:schemeClr val="dk1"/>
                </a:solidFill>
                <a:latin typeface="Simplified Arabic" pitchFamily="18" charset="-78"/>
                <a:cs typeface="Simplified Arabic" pitchFamily="18" charset="-78"/>
              </a:rPr>
              <a:t>: </a:t>
            </a:r>
            <a:r>
              <a:rPr lang="ar-AE" dirty="0">
                <a:solidFill>
                  <a:schemeClr val="dk1"/>
                </a:solidFill>
                <a:latin typeface="Simplified Arabic" pitchFamily="18" charset="-78"/>
                <a:cs typeface="Simplified Arabic" pitchFamily="18" charset="-78"/>
              </a:rPr>
              <a:t>(مبدأ التعميم)</a:t>
            </a:r>
            <a:r>
              <a:rPr lang="ar-SA" dirty="0">
                <a:solidFill>
                  <a:schemeClr val="dk1"/>
                </a:solidFill>
                <a:latin typeface="Simplified Arabic" pitchFamily="18" charset="-78"/>
                <a:cs typeface="Simplified Arabic" pitchFamily="18" charset="-78"/>
              </a:rPr>
              <a:t> يستفيد الكائن من خبراته السابقة في التعامل مع مواقف التعلم الجديدة.</a:t>
            </a:r>
            <a:endParaRPr lang="en-US" dirty="0">
              <a:solidFill>
                <a:schemeClr val="dk1"/>
              </a:solidFill>
              <a:latin typeface="Simplified Arabic" pitchFamily="18" charset="-78"/>
              <a:cs typeface="Simplified Arabic" pitchFamily="18" charset="-78"/>
            </a:endParaRPr>
          </a:p>
          <a:p>
            <a:pPr marL="0" indent="0" algn="r" rtl="1" eaLnBrk="1" fontAlgn="auto" hangingPunct="1">
              <a:spcAft>
                <a:spcPts val="0"/>
              </a:spcAft>
              <a:buFont typeface="Arial" pitchFamily="34" charset="0"/>
              <a:buNone/>
              <a:defRPr/>
            </a:pPr>
            <a:endParaRPr lang="en-US" sz="2800" dirty="0"/>
          </a:p>
          <a:p>
            <a:pPr marL="0" indent="0" algn="r" rtl="1" eaLnBrk="1" fontAlgn="auto" hangingPunct="1">
              <a:spcAft>
                <a:spcPts val="0"/>
              </a:spcAft>
              <a:buFont typeface="Arial" pitchFamily="34" charset="0"/>
              <a:buNone/>
              <a:defRPr/>
            </a:pPr>
            <a:endParaRPr lang="ar-SA" sz="28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6866" name="Picture 2" descr="http://image.slidesharecdn.com/random-141217011254-conversion-gate02/95/-8-638.jpg?cb=1418778925"/>
          <p:cNvPicPr>
            <a:picLocks noChangeAspect="1" noChangeArrowheads="1"/>
          </p:cNvPicPr>
          <p:nvPr/>
        </p:nvPicPr>
        <p:blipFill>
          <a:blip r:embed="rId2"/>
          <a:srcRect/>
          <a:stretch>
            <a:fillRect/>
          </a:stretch>
        </p:blipFill>
        <p:spPr bwMode="auto">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457200" y="457200"/>
            <a:ext cx="8686800" cy="6400800"/>
          </a:xfrm>
        </p:spPr>
        <p:txBody>
          <a:bodyPr rtlCol="0">
            <a:normAutofit/>
          </a:bodyPr>
          <a:lstStyle/>
          <a:p>
            <a:pPr marL="457200" lvl="1" indent="0" algn="r" rtl="1">
              <a:lnSpc>
                <a:spcPct val="90000"/>
              </a:lnSpc>
              <a:buNone/>
              <a:defRPr/>
            </a:pPr>
            <a:r>
              <a:rPr lang="ar-JO" b="1" dirty="0">
                <a:solidFill>
                  <a:schemeClr val="dk1"/>
                </a:solidFill>
                <a:latin typeface="Simplified Arabic" pitchFamily="18" charset="-78"/>
                <a:cs typeface="Simplified Arabic" panose="02010000000000000000" pitchFamily="2" charset="-78"/>
              </a:rPr>
              <a:t>4) </a:t>
            </a:r>
            <a:r>
              <a:rPr lang="ar-SA" b="1" dirty="0">
                <a:solidFill>
                  <a:schemeClr val="dk1"/>
                </a:solidFill>
                <a:latin typeface="Simplified Arabic" pitchFamily="18" charset="-78"/>
                <a:cs typeface="Simplified Arabic" panose="02010000000000000000" pitchFamily="2" charset="-78"/>
              </a:rPr>
              <a:t>قانون الانتماء: </a:t>
            </a:r>
            <a:r>
              <a:rPr lang="ar-SA" dirty="0">
                <a:solidFill>
                  <a:schemeClr val="dk1"/>
                </a:solidFill>
                <a:latin typeface="Simplified Arabic" pitchFamily="18" charset="-78"/>
                <a:cs typeface="Simplified Arabic" panose="02010000000000000000" pitchFamily="2" charset="-78"/>
              </a:rPr>
              <a:t>يشير إلى أنّ الرابطة تقوى بين الم</a:t>
            </a:r>
            <a:r>
              <a:rPr lang="ar-AE" dirty="0">
                <a:solidFill>
                  <a:schemeClr val="dk1"/>
                </a:solidFill>
                <a:latin typeface="Simplified Arabic" pitchFamily="18" charset="-78"/>
                <a:cs typeface="Simplified Arabic" panose="02010000000000000000" pitchFamily="2" charset="-78"/>
              </a:rPr>
              <a:t>وقف </a:t>
            </a:r>
            <a:r>
              <a:rPr lang="ar-SA" dirty="0">
                <a:solidFill>
                  <a:schemeClr val="dk1"/>
                </a:solidFill>
                <a:latin typeface="Simplified Arabic" pitchFamily="18" charset="-78"/>
                <a:cs typeface="Simplified Arabic" panose="02010000000000000000" pitchFamily="2" charset="-78"/>
              </a:rPr>
              <a:t> والاستجابة الصحيحة كلما كانت الاستجابة أكثر انتماءًا للموقف، </a:t>
            </a:r>
            <a:r>
              <a:rPr lang="ar-AE" dirty="0">
                <a:solidFill>
                  <a:schemeClr val="dk1"/>
                </a:solidFill>
                <a:latin typeface="Simplified Arabic" pitchFamily="18" charset="-78"/>
                <a:cs typeface="Simplified Arabic" panose="02010000000000000000" pitchFamily="2" charset="-78"/>
              </a:rPr>
              <a:t>إستجابة العطشان لشرب الماء تكون أقوي من إستجابتة من مشاهدة فلم  مح</a:t>
            </a:r>
            <a:r>
              <a:rPr lang="ar-JO" dirty="0">
                <a:solidFill>
                  <a:schemeClr val="dk1"/>
                </a:solidFill>
                <a:latin typeface="Simplified Arabic" pitchFamily="18" charset="-78"/>
                <a:cs typeface="Simplified Arabic" panose="02010000000000000000" pitchFamily="2" charset="-78"/>
              </a:rPr>
              <a:t>ب</a:t>
            </a:r>
            <a:r>
              <a:rPr lang="ar-AE" dirty="0">
                <a:solidFill>
                  <a:schemeClr val="dk1"/>
                </a:solidFill>
                <a:latin typeface="Simplified Arabic" pitchFamily="18" charset="-78"/>
                <a:cs typeface="Simplified Arabic" panose="02010000000000000000" pitchFamily="2" charset="-78"/>
              </a:rPr>
              <a:t>ب </a:t>
            </a:r>
            <a:r>
              <a:rPr lang="ar-JO" dirty="0">
                <a:solidFill>
                  <a:schemeClr val="dk1"/>
                </a:solidFill>
                <a:latin typeface="Simplified Arabic" pitchFamily="18" charset="-78"/>
                <a:cs typeface="Simplified Arabic" panose="02010000000000000000" pitchFamily="2" charset="-78"/>
              </a:rPr>
              <a:t>له. </a:t>
            </a:r>
          </a:p>
          <a:p>
            <a:pPr marL="457200" lvl="1" indent="0" algn="r" rtl="1">
              <a:lnSpc>
                <a:spcPct val="90000"/>
              </a:lnSpc>
              <a:buNone/>
              <a:defRPr/>
            </a:pPr>
            <a:r>
              <a:rPr lang="ar-AE" dirty="0">
                <a:solidFill>
                  <a:schemeClr val="dk1"/>
                </a:solidFill>
                <a:latin typeface="Simplified Arabic" pitchFamily="18" charset="-78"/>
                <a:cs typeface="Simplified Arabic" panose="02010000000000000000" pitchFamily="2" charset="-78"/>
              </a:rPr>
              <a:t>(قريب من مبدأ التنظيم الإدراكي</a:t>
            </a:r>
            <a:r>
              <a:rPr lang="ar-JO" dirty="0">
                <a:solidFill>
                  <a:schemeClr val="dk1"/>
                </a:solidFill>
                <a:latin typeface="Simplified Arabic" pitchFamily="18" charset="-78"/>
                <a:cs typeface="Simplified Arabic" panose="02010000000000000000" pitchFamily="2" charset="-78"/>
              </a:rPr>
              <a:t>/ </a:t>
            </a:r>
            <a:r>
              <a:rPr lang="ar-AE" dirty="0">
                <a:solidFill>
                  <a:schemeClr val="dk1"/>
                </a:solidFill>
                <a:latin typeface="Simplified Arabic" pitchFamily="18" charset="-78"/>
                <a:cs typeface="Simplified Arabic" panose="02010000000000000000" pitchFamily="2" charset="-78"/>
              </a:rPr>
              <a:t>التقارب)</a:t>
            </a:r>
            <a:endParaRPr lang="ar-JO" dirty="0">
              <a:solidFill>
                <a:schemeClr val="dk1"/>
              </a:solidFill>
              <a:latin typeface="Simplified Arabic" pitchFamily="18" charset="-78"/>
              <a:cs typeface="Simplified Arabic" panose="02010000000000000000" pitchFamily="2" charset="-78"/>
            </a:endParaRPr>
          </a:p>
          <a:p>
            <a:pPr lvl="1" algn="r" rtl="1">
              <a:lnSpc>
                <a:spcPct val="90000"/>
              </a:lnSpc>
              <a:buFont typeface="Arial" charset="0"/>
              <a:buChar char="•"/>
              <a:defRPr/>
            </a:pPr>
            <a:endParaRPr lang="ar-AE" dirty="0">
              <a:solidFill>
                <a:schemeClr val="dk1"/>
              </a:solidFill>
              <a:latin typeface="Simplified Arabic" pitchFamily="18" charset="-78"/>
              <a:cs typeface="Simplified Arabic" panose="02010000000000000000" pitchFamily="2" charset="-78"/>
            </a:endParaRPr>
          </a:p>
          <a:p>
            <a:pPr marL="457200" lvl="1" indent="0" algn="r" rtl="1">
              <a:lnSpc>
                <a:spcPct val="90000"/>
              </a:lnSpc>
              <a:buNone/>
              <a:defRPr/>
            </a:pPr>
            <a:r>
              <a:rPr lang="ar-JO" b="1" dirty="0">
                <a:solidFill>
                  <a:schemeClr val="dk1"/>
                </a:solidFill>
                <a:latin typeface="Simplified Arabic" pitchFamily="18" charset="-78"/>
                <a:cs typeface="Simplified Arabic" panose="02010000000000000000" pitchFamily="2" charset="-78"/>
              </a:rPr>
              <a:t>5) </a:t>
            </a:r>
            <a:r>
              <a:rPr lang="ar-SA" b="1" dirty="0">
                <a:solidFill>
                  <a:schemeClr val="dk1"/>
                </a:solidFill>
                <a:latin typeface="Simplified Arabic" pitchFamily="18" charset="-78"/>
                <a:cs typeface="Simplified Arabic" panose="02010000000000000000" pitchFamily="2" charset="-78"/>
              </a:rPr>
              <a:t>قانون الاستقطاب:</a:t>
            </a:r>
            <a:r>
              <a:rPr lang="ar-JO" b="1" dirty="0">
                <a:solidFill>
                  <a:schemeClr val="dk1"/>
                </a:solidFill>
                <a:latin typeface="Simplified Arabic" pitchFamily="18" charset="-78"/>
                <a:cs typeface="Simplified Arabic" panose="02010000000000000000" pitchFamily="2" charset="-78"/>
              </a:rPr>
              <a:t> </a:t>
            </a:r>
            <a:r>
              <a:rPr lang="ar-JO" dirty="0">
                <a:solidFill>
                  <a:schemeClr val="dk1"/>
                </a:solidFill>
                <a:latin typeface="Simplified Arabic" pitchFamily="18" charset="-78"/>
                <a:cs typeface="Simplified Arabic" panose="02010000000000000000" pitchFamily="2" charset="-78"/>
              </a:rPr>
              <a:t>يشير ثورندايك الإستقطاب يشير أن المتعلم سوف يسير بنفس الإتجاة </a:t>
            </a:r>
            <a:r>
              <a:rPr lang="ar-AE" dirty="0">
                <a:solidFill>
                  <a:schemeClr val="dk1"/>
                </a:solidFill>
                <a:latin typeface="Simplified Arabic" pitchFamily="18" charset="-78"/>
                <a:cs typeface="Simplified Arabic" panose="02010000000000000000" pitchFamily="2" charset="-78"/>
              </a:rPr>
              <a:t>(</a:t>
            </a:r>
            <a:r>
              <a:rPr lang="ar-JO" dirty="0">
                <a:solidFill>
                  <a:schemeClr val="dk1"/>
                </a:solidFill>
                <a:latin typeface="Simplified Arabic" pitchFamily="18" charset="-78"/>
                <a:cs typeface="Simplified Arabic" panose="02010000000000000000" pitchFamily="2" charset="-78"/>
              </a:rPr>
              <a:t>قطب </a:t>
            </a:r>
            <a:r>
              <a:rPr lang="ar-AE" dirty="0">
                <a:solidFill>
                  <a:schemeClr val="dk1"/>
                </a:solidFill>
                <a:latin typeface="Simplified Arabic" pitchFamily="18" charset="-78"/>
                <a:cs typeface="Simplified Arabic" panose="02010000000000000000" pitchFamily="2" charset="-78"/>
              </a:rPr>
              <a:t>) </a:t>
            </a:r>
            <a:r>
              <a:rPr lang="ar-JO" dirty="0">
                <a:solidFill>
                  <a:schemeClr val="dk1"/>
                </a:solidFill>
                <a:latin typeface="Simplified Arabic" pitchFamily="18" charset="-78"/>
                <a:cs typeface="Simplified Arabic" panose="02010000000000000000" pitchFamily="2" charset="-78"/>
              </a:rPr>
              <a:t>الذى سار فية سابقة لنفس </a:t>
            </a:r>
            <a:r>
              <a:rPr lang="ar-AE" dirty="0">
                <a:solidFill>
                  <a:schemeClr val="dk1"/>
                </a:solidFill>
                <a:latin typeface="Simplified Arabic" pitchFamily="18" charset="-78"/>
                <a:cs typeface="Simplified Arabic" panose="02010000000000000000" pitchFamily="2" charset="-78"/>
              </a:rPr>
              <a:t>المواقف </a:t>
            </a:r>
            <a:r>
              <a:rPr lang="ar-JO" dirty="0">
                <a:solidFill>
                  <a:schemeClr val="dk1"/>
                </a:solidFill>
                <a:latin typeface="Simplified Arabic" pitchFamily="18" charset="-78"/>
                <a:cs typeface="Simplified Arabic" panose="02010000000000000000" pitchFamily="2" charset="-78"/>
              </a:rPr>
              <a:t>المشابهة </a:t>
            </a:r>
            <a:r>
              <a:rPr lang="ar-SA" dirty="0">
                <a:solidFill>
                  <a:schemeClr val="dk1"/>
                </a:solidFill>
                <a:latin typeface="Simplified Arabic" pitchFamily="18" charset="-78"/>
                <a:cs typeface="Simplified Arabic" panose="02010000000000000000" pitchFamily="2" charset="-78"/>
              </a:rPr>
              <a:t>فإذا تعلم الفرد قائمة مفردات عربية انجليزية فان الاستجابة للكلمة العربيـة بمـا يقابلهـا بالانجليزية يكـون أكثـر سهولـة مـن الاستجـابة العكسيــة. </a:t>
            </a:r>
            <a:endParaRPr lang="en-US" dirty="0">
              <a:solidFill>
                <a:schemeClr val="dk1"/>
              </a:solidFill>
              <a:latin typeface="Simplified Arabic" pitchFamily="18" charset="-78"/>
              <a:cs typeface="Simplified Arabic" panose="02010000000000000000" pitchFamily="2" charset="-78"/>
            </a:endParaRPr>
          </a:p>
          <a:p>
            <a:pPr algn="just" eaLnBrk="1" fontAlgn="auto" hangingPunct="1">
              <a:spcAft>
                <a:spcPts val="0"/>
              </a:spcAft>
              <a:buFont typeface="Wingdings" pitchFamily="2" charset="2"/>
              <a:buNone/>
              <a:defRPr/>
            </a:pPr>
            <a:endParaRPr lang="ar-SA" sz="2800" b="1" dirty="0">
              <a:cs typeface="Simplified Arabic" panose="02010000000000000000" pitchFamily="2" charset="-78"/>
            </a:endParaRPr>
          </a:p>
          <a:p>
            <a:pPr marL="0" indent="0" algn="r" rtl="1" eaLnBrk="1" fontAlgn="auto" hangingPunct="1">
              <a:spcAft>
                <a:spcPts val="0"/>
              </a:spcAft>
              <a:buFont typeface="Arial" pitchFamily="34" charset="0"/>
              <a:buNone/>
              <a:defRPr/>
            </a:pPr>
            <a:endParaRPr lang="ar-SA" sz="2800" b="1" dirty="0">
              <a:cs typeface="Simplified Arabic" panose="02010000000000000000" pitchFamily="2" charset="-78"/>
            </a:endParaRPr>
          </a:p>
          <a:p>
            <a:pPr marL="0" indent="0" algn="just" eaLnBrk="1" fontAlgn="auto" hangingPunct="1">
              <a:spcAft>
                <a:spcPts val="0"/>
              </a:spcAft>
              <a:buFont typeface="Arial" pitchFamily="34" charset="0"/>
              <a:buNone/>
              <a:defRPr/>
            </a:pPr>
            <a:endParaRPr lang="ar-SA" sz="2800" b="1" dirty="0">
              <a:cs typeface="Simplified Arabic" panose="02010000000000000000" pitchFamily="2" charset="-78"/>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marL="457200" lvl="1" indent="0" algn="r" rtl="1">
              <a:lnSpc>
                <a:spcPct val="90000"/>
              </a:lnSpc>
              <a:buNone/>
              <a:defRPr/>
            </a:pPr>
            <a:r>
              <a:rPr lang="ar-JO" b="1" dirty="0">
                <a:solidFill>
                  <a:schemeClr val="dk1"/>
                </a:solidFill>
                <a:latin typeface="Simplified Arabic" pitchFamily="18" charset="-78"/>
                <a:cs typeface="Simplified Arabic" panose="02010000000000000000" pitchFamily="2" charset="-78"/>
              </a:rPr>
              <a:t>6) </a:t>
            </a:r>
            <a:r>
              <a:rPr lang="ar-SA" b="1" dirty="0">
                <a:solidFill>
                  <a:schemeClr val="dk1"/>
                </a:solidFill>
                <a:latin typeface="Simplified Arabic" pitchFamily="18" charset="-78"/>
                <a:cs typeface="Simplified Arabic" panose="02010000000000000000" pitchFamily="2" charset="-78"/>
              </a:rPr>
              <a:t>قانون التعرف: </a:t>
            </a:r>
            <a:r>
              <a:rPr lang="ar-SA" dirty="0">
                <a:solidFill>
                  <a:schemeClr val="dk1"/>
                </a:solidFill>
                <a:latin typeface="Simplified Arabic" pitchFamily="18" charset="-78"/>
                <a:cs typeface="Simplified Arabic" panose="02010000000000000000" pitchFamily="2" charset="-78"/>
              </a:rPr>
              <a:t>يسهل على المتعلم ربط م</a:t>
            </a:r>
            <a:r>
              <a:rPr lang="ar-AE" dirty="0">
                <a:solidFill>
                  <a:schemeClr val="dk1"/>
                </a:solidFill>
                <a:latin typeface="Simplified Arabic" pitchFamily="18" charset="-78"/>
                <a:cs typeface="Simplified Arabic" panose="02010000000000000000" pitchFamily="2" charset="-78"/>
              </a:rPr>
              <a:t>وقف </a:t>
            </a:r>
            <a:r>
              <a:rPr lang="ar-SA" dirty="0">
                <a:solidFill>
                  <a:schemeClr val="dk1"/>
                </a:solidFill>
                <a:latin typeface="Simplified Arabic" pitchFamily="18" charset="-78"/>
                <a:cs typeface="Simplified Arabic" panose="02010000000000000000" pitchFamily="2" charset="-78"/>
              </a:rPr>
              <a:t> معين باستجابة معينة، إذا تمكن من التعرف على الم</a:t>
            </a:r>
            <a:r>
              <a:rPr lang="ar-AE" dirty="0">
                <a:solidFill>
                  <a:schemeClr val="dk1"/>
                </a:solidFill>
                <a:latin typeface="Simplified Arabic" pitchFamily="18" charset="-78"/>
                <a:cs typeface="Simplified Arabic" panose="02010000000000000000" pitchFamily="2" charset="-78"/>
              </a:rPr>
              <a:t>وقف </a:t>
            </a:r>
            <a:r>
              <a:rPr lang="ar-AE" dirty="0" err="1">
                <a:solidFill>
                  <a:schemeClr val="dk1"/>
                </a:solidFill>
                <a:latin typeface="Simplified Arabic" pitchFamily="18" charset="-78"/>
                <a:cs typeface="Simplified Arabic" panose="02010000000000000000" pitchFamily="2" charset="-78"/>
              </a:rPr>
              <a:t>ومحتوياتة</a:t>
            </a:r>
            <a:r>
              <a:rPr lang="ar-AE" dirty="0">
                <a:solidFill>
                  <a:schemeClr val="dk1"/>
                </a:solidFill>
                <a:latin typeface="Simplified Arabic" pitchFamily="18" charset="-78"/>
                <a:cs typeface="Simplified Arabic" panose="02010000000000000000" pitchFamily="2" charset="-78"/>
              </a:rPr>
              <a:t> </a:t>
            </a:r>
            <a:r>
              <a:rPr lang="ar-SA" dirty="0">
                <a:solidFill>
                  <a:schemeClr val="dk1"/>
                </a:solidFill>
                <a:latin typeface="Simplified Arabic" pitchFamily="18" charset="-78"/>
                <a:cs typeface="Simplified Arabic" panose="02010000000000000000" pitchFamily="2" charset="-78"/>
              </a:rPr>
              <a:t> وتمييزه نتيجة مروره بخبرات سابقة، فمثلا يسهل على المتعلم حل مسألة حسابية إذا تعرف على الأرقام والرموز المستعملة فيها.</a:t>
            </a:r>
            <a:endParaRPr lang="ar-JO" dirty="0">
              <a:solidFill>
                <a:schemeClr val="dk1"/>
              </a:solidFill>
              <a:latin typeface="Simplified Arabic" pitchFamily="18" charset="-78"/>
              <a:cs typeface="Simplified Arabic" panose="02010000000000000000" pitchFamily="2" charset="-78"/>
            </a:endParaRPr>
          </a:p>
          <a:p>
            <a:pPr marL="457200" lvl="1" indent="0" algn="r" rtl="1">
              <a:lnSpc>
                <a:spcPct val="90000"/>
              </a:lnSpc>
              <a:buNone/>
              <a:defRPr/>
            </a:pPr>
            <a:endParaRPr lang="ar-JO" dirty="0">
              <a:solidFill>
                <a:schemeClr val="dk1"/>
              </a:solidFill>
              <a:latin typeface="Simplified Arabic" pitchFamily="18" charset="-78"/>
              <a:cs typeface="Simplified Arabic" panose="02010000000000000000" pitchFamily="2" charset="-78"/>
            </a:endParaRPr>
          </a:p>
          <a:p>
            <a:pPr marL="457200" lvl="1" indent="0" algn="r" rtl="1">
              <a:lnSpc>
                <a:spcPct val="90000"/>
              </a:lnSpc>
              <a:buNone/>
              <a:defRPr/>
            </a:pPr>
            <a:r>
              <a:rPr lang="ar-JO" b="1" dirty="0">
                <a:cs typeface="Simplified Arabic" panose="02010000000000000000" pitchFamily="2" charset="-78"/>
              </a:rPr>
              <a:t>7) قانون قوة العناصر: </a:t>
            </a:r>
            <a:r>
              <a:rPr lang="ar-JO" dirty="0">
                <a:cs typeface="Simplified Arabic" panose="02010000000000000000" pitchFamily="2" charset="-78"/>
              </a:rPr>
              <a:t>وفقًا لهذا القانون يتفاعل المتعلم بشكل انتقائي مع العنصر المهم أو الأساسي في الموقف ويتجاهل الميزات أو العناصر الأخرى التي قد تكون غير ذات صلة أو غير ضرورية.  </a:t>
            </a:r>
            <a:endParaRPr lang="ar-JO" dirty="0">
              <a:solidFill>
                <a:schemeClr val="dk1"/>
              </a:solidFill>
              <a:latin typeface="Simplified Arabic" pitchFamily="18" charset="-78"/>
              <a:cs typeface="Simplified Arabic" panose="02010000000000000000" pitchFamily="2" charset="-78"/>
            </a:endParaRPr>
          </a:p>
          <a:p>
            <a:pPr lvl="1" algn="r" rtl="1">
              <a:lnSpc>
                <a:spcPct val="90000"/>
              </a:lnSpc>
              <a:buFont typeface="Arial" charset="0"/>
              <a:buChar char="•"/>
              <a:defRPr/>
            </a:pPr>
            <a:endParaRPr lang="en-US" dirty="0">
              <a:solidFill>
                <a:schemeClr val="dk1"/>
              </a:solidFill>
              <a:latin typeface="Simplified Arabic" pitchFamily="18" charset="-78"/>
              <a:cs typeface="Simplified Arabic" panose="02010000000000000000" pitchFamily="2" charset="-78"/>
            </a:endParaRPr>
          </a:p>
          <a:p>
            <a:pPr marL="0" indent="0">
              <a:buNone/>
            </a:pPr>
            <a:endParaRPr lang="en-US" sz="2800" dirty="0">
              <a:cs typeface="Simplified Arabic" panose="02010000000000000000" pitchFamily="2" charset="-78"/>
            </a:endParaRPr>
          </a:p>
        </p:txBody>
      </p:sp>
    </p:spTree>
    <p:extLst>
      <p:ext uri="{BB962C8B-B14F-4D97-AF65-F5344CB8AC3E}">
        <p14:creationId xmlns:p14="http://schemas.microsoft.com/office/powerpoint/2010/main" val="15748739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681287" y="2625233"/>
            <a:ext cx="3835004" cy="1754326"/>
          </a:xfrm>
          <a:prstGeom prst="rect">
            <a:avLst/>
          </a:prstGeom>
          <a:gradFill rotWithShape="1">
            <a:gsLst>
              <a:gs pos="0">
                <a:srgbClr val="4D0808"/>
              </a:gs>
              <a:gs pos="14999">
                <a:srgbClr val="FF0300"/>
              </a:gs>
              <a:gs pos="27499">
                <a:srgbClr val="FF7A00"/>
              </a:gs>
              <a:gs pos="50000">
                <a:srgbClr val="FFF200"/>
              </a:gs>
              <a:gs pos="72501">
                <a:srgbClr val="FF7A00"/>
              </a:gs>
              <a:gs pos="85001">
                <a:srgbClr val="FF0300"/>
              </a:gs>
              <a:gs pos="100000">
                <a:srgbClr val="4D080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3600" b="1" dirty="0"/>
              <a:t> قارن بين تجربة المحاولة والخطأ وبين تجربة الجشطلت؟؟</a:t>
            </a:r>
            <a:endParaRPr lang="en-US" altLang="en-US" sz="3600" b="1" dirty="0"/>
          </a:p>
        </p:txBody>
      </p:sp>
      <p:pic>
        <p:nvPicPr>
          <p:cNvPr id="9219" name="Picture 3" descr="j0089048"/>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393193" y="1646635"/>
            <a:ext cx="2261903" cy="3672887"/>
          </a:xfrm>
          <a:noFill/>
        </p:spPr>
      </p:pic>
      <p:pic>
        <p:nvPicPr>
          <p:cNvPr id="9220" name="Picture 4" descr="j0254501"/>
          <p:cNvPicPr>
            <a:picLocks noGrp="1" noChangeAspect="1" noChangeArrowheads="1" noCrop="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6542483" y="1646636"/>
            <a:ext cx="2382061" cy="3672886"/>
          </a:xfrm>
          <a:noFill/>
        </p:spPr>
      </p:pic>
    </p:spTree>
    <p:extLst>
      <p:ext uri="{BB962C8B-B14F-4D97-AF65-F5344CB8AC3E}">
        <p14:creationId xmlns:p14="http://schemas.microsoft.com/office/powerpoint/2010/main" val="1202668259"/>
      </p:ext>
    </p:extLst>
  </p:cSld>
  <p:clrMapOvr>
    <a:masterClrMapping/>
  </p:clrMapOvr>
  <p:transition spd="med">
    <p:push/>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1203</TotalTime>
  <Words>4933</Words>
  <Application>Microsoft Office PowerPoint</Application>
  <PresentationFormat>On-screen Show (4:3)</PresentationFormat>
  <Paragraphs>472</Paragraphs>
  <Slides>92</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92</vt:i4>
      </vt:variant>
    </vt:vector>
  </HeadingPairs>
  <TitlesOfParts>
    <vt:vector size="98" baseType="lpstr">
      <vt:lpstr>Arial</vt:lpstr>
      <vt:lpstr>Calibri</vt:lpstr>
      <vt:lpstr>Simplified Arabic</vt:lpstr>
      <vt:lpstr>Times New Roman</vt:lpstr>
      <vt:lpstr>Wingdings</vt:lpstr>
      <vt:lpstr>Office Theme</vt:lpstr>
      <vt:lpstr>دائرة العلوم الاجتماعية والسلوكية Department of Social and Behavioral Science</vt:lpstr>
      <vt:lpstr>PowerPoint Presentation</vt:lpstr>
      <vt:lpstr> نظرية التعلم الاجتماعي  (Bandura and Walters)</vt:lpstr>
      <vt:lpstr>PowerPoint Presentation</vt:lpstr>
      <vt:lpstr>آليات التعلم الإجتماعي</vt:lpstr>
      <vt:lpstr>1) العمليات الإبدالية Reciprocal processes. </vt:lpstr>
      <vt:lpstr> 2) العمليات المعرفية  Cognitive processes.  </vt:lpstr>
      <vt:lpstr> 3) عمليات التنظيم الذاتي Self- Regularity processes.  </vt:lpstr>
      <vt:lpstr>PowerPoint Presentation</vt:lpstr>
      <vt:lpstr>PowerPoint Presentation</vt:lpstr>
      <vt:lpstr>مراحل التعلم بالملاحظة</vt:lpstr>
      <vt:lpstr>نواتج التعلم الإجتماعي</vt:lpstr>
      <vt:lpstr>مصادر التعلم الاجتماعي </vt:lpstr>
      <vt:lpstr>PowerPoint Presentation</vt:lpstr>
      <vt:lpstr>تطبيقات نموذج التعلم الإجتماعي</vt:lpstr>
      <vt:lpstr>PowerPoint Presentation</vt:lpstr>
      <vt:lpstr>PowerPoint Presentation</vt:lpstr>
      <vt:lpstr>1) المثير غير الشرطي:</vt:lpstr>
      <vt:lpstr>2) الإستجابة غير الشرطية: </vt:lpstr>
      <vt:lpstr>3) المثير المحايد: </vt:lpstr>
      <vt:lpstr>4) المثير الشرطي: </vt:lpstr>
      <vt:lpstr>5) الإستجابة الشرطية: </vt:lpstr>
      <vt:lpstr>PowerPoint Presentation</vt:lpstr>
      <vt:lpstr>PowerPoint Presentation</vt:lpstr>
      <vt:lpstr>مبادىء/ قوانين الإشراط الكلاسيكي: </vt:lpstr>
      <vt:lpstr>1) الإنطفاء Extinction: </vt:lpstr>
      <vt:lpstr>2) التعميم Generalization</vt:lpstr>
      <vt:lpstr>3) التمييز Discrimination</vt:lpstr>
      <vt:lpstr>4) الإسترجاع التلقائي Spontaneous Recovery</vt:lpstr>
      <vt:lpstr>5) الإشراط من الدرجة الأعلى   Higher Order Conditioning</vt:lpstr>
      <vt:lpstr>6) الإشراط المضاد Counter conditioning</vt:lpstr>
      <vt:lpstr>شروط حدوث التعلم</vt:lpstr>
      <vt:lpstr>التطبيقات التربوية لنظرية الإشراط الكلاسيكي</vt:lpstr>
      <vt:lpstr>PowerPoint Presentation</vt:lpstr>
      <vt:lpstr>مثال (1) </vt:lpstr>
      <vt:lpstr>مثال (2)</vt:lpstr>
      <vt:lpstr>PowerPoint Presentation</vt:lpstr>
      <vt:lpstr>الإشراط الإجرائي</vt:lpstr>
      <vt:lpstr>تجارب سكنر وتشكيل السلوك</vt:lpstr>
      <vt:lpstr>توابع السلوك</vt:lpstr>
      <vt:lpstr>التعزيز</vt:lpstr>
      <vt:lpstr>PowerPoint Presentation</vt:lpstr>
      <vt:lpstr>مثال على التعزيز الإيجابي والسلبي</vt:lpstr>
      <vt:lpstr>العقاب</vt:lpstr>
      <vt:lpstr>PowerPoint Presentation</vt:lpstr>
      <vt:lpstr>PowerPoint Presentation</vt:lpstr>
      <vt:lpstr>المعززات الأولية والثانوية</vt:lpstr>
      <vt:lpstr>العقاب الأولي والثانوي</vt:lpstr>
      <vt:lpstr>PowerPoint Presentation</vt:lpstr>
      <vt:lpstr>أمثلة على ما سبق</vt:lpstr>
      <vt:lpstr>مباديء الإشراط الإجرائي</vt:lpstr>
      <vt:lpstr>جداول التعزيز</vt:lpstr>
      <vt:lpstr> 1) جدول تعزيز النسبة الثابتة.  </vt:lpstr>
      <vt:lpstr> 2) جدول تعزيز النسبة المتغيرة.  </vt:lpstr>
      <vt:lpstr> 3) جدول تعزيز الفترة الثابتة.  </vt:lpstr>
      <vt:lpstr> 4) جدول تعزيز الفترة المتغيرة.  </vt:lpstr>
      <vt:lpstr>PowerPoint Presentation</vt:lpstr>
      <vt:lpstr>نظرية التعلم بالإستبصار (الجشطلت)   إعداد: أ. لؤي فواضله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قانون التقارب:</vt:lpstr>
      <vt:lpstr>2) مبدأ الشكل على ارضية:</vt:lpstr>
      <vt:lpstr>3) قانون التشابه:</vt:lpstr>
      <vt:lpstr>4) قانون الاستمرارية:</vt:lpstr>
      <vt:lpstr>PowerPoint Presentation</vt:lpstr>
      <vt:lpstr>5) قانون الاغلاق:</vt:lpstr>
      <vt:lpstr>6) قانون السياق</vt:lpstr>
      <vt:lpstr>7) قانون  البساطةsimplicity </vt:lpstr>
      <vt:lpstr>PowerPoint Presentation</vt:lpstr>
      <vt:lpstr> ما هي نظرية التعلم بالمحاولة والخطأ </vt:lpstr>
      <vt:lpstr>نموذج التعلم بالمحاولة والخطأ</vt:lpstr>
      <vt:lpstr>المفاهيم الأساسية التي وردت في نظرية ثورندايك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louy george fawadleh</dc:creator>
  <cp:lastModifiedBy>Yafa Abu Layya</cp:lastModifiedBy>
  <cp:revision>128</cp:revision>
  <dcterms:created xsi:type="dcterms:W3CDTF">2016-03-25T05:28:09Z</dcterms:created>
  <dcterms:modified xsi:type="dcterms:W3CDTF">2021-08-27T11:36:50Z</dcterms:modified>
</cp:coreProperties>
</file>