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607" r:id="rId2"/>
    <p:sldId id="608" r:id="rId3"/>
    <p:sldId id="609" r:id="rId4"/>
    <p:sldId id="351" r:id="rId5"/>
    <p:sldId id="593" r:id="rId6"/>
    <p:sldId id="594" r:id="rId7"/>
    <p:sldId id="596" r:id="rId8"/>
    <p:sldId id="597" r:id="rId9"/>
    <p:sldId id="598" r:id="rId10"/>
    <p:sldId id="314" r:id="rId11"/>
    <p:sldId id="315" r:id="rId12"/>
    <p:sldId id="268" r:id="rId13"/>
    <p:sldId id="269" r:id="rId14"/>
    <p:sldId id="270" r:id="rId15"/>
    <p:sldId id="271" r:id="rId16"/>
    <p:sldId id="272" r:id="rId17"/>
    <p:sldId id="274" r:id="rId18"/>
    <p:sldId id="319" r:id="rId19"/>
    <p:sldId id="288" r:id="rId20"/>
    <p:sldId id="290" r:id="rId21"/>
    <p:sldId id="292" r:id="rId22"/>
    <p:sldId id="294" r:id="rId23"/>
    <p:sldId id="602" r:id="rId24"/>
    <p:sldId id="603" r:id="rId25"/>
    <p:sldId id="604" r:id="rId26"/>
    <p:sldId id="605"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9DC4B2-99E7-426D-B9B6-B361593F614B}" type="datetimeFigureOut">
              <a:rPr lang="en-US" smtClean="0"/>
              <a:pPr/>
              <a:t>8/18/2021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BEE372-4151-4ED8-81AD-34F865567FF2}" type="slidenum">
              <a:rPr lang="en-US" smtClean="0"/>
              <a:pPr/>
              <a:t>‹#›</a:t>
            </a:fld>
            <a:endParaRPr lang="en-US"/>
          </a:p>
        </p:txBody>
      </p:sp>
    </p:spTree>
    <p:extLst>
      <p:ext uri="{BB962C8B-B14F-4D97-AF65-F5344CB8AC3E}">
        <p14:creationId xmlns:p14="http://schemas.microsoft.com/office/powerpoint/2010/main" val="28776042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714F6CB-BC4E-4F57-9345-F4A99A4AF46D}" type="datetimeFigureOut">
              <a:rPr lang="en-US" smtClean="0"/>
              <a:pPr/>
              <a:t>8/18/2021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476A3E-B749-4121-9DAC-E59D586636D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14F6CB-BC4E-4F57-9345-F4A99A4AF46D}" type="datetimeFigureOut">
              <a:rPr lang="en-US" smtClean="0"/>
              <a:pPr/>
              <a:t>8/18/2021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476A3E-B749-4121-9DAC-E59D586636D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14F6CB-BC4E-4F57-9345-F4A99A4AF46D}" type="datetimeFigureOut">
              <a:rPr lang="en-US" smtClean="0"/>
              <a:pPr/>
              <a:t>8/18/2021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476A3E-B749-4121-9DAC-E59D586636D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14F6CB-BC4E-4F57-9345-F4A99A4AF46D}" type="datetimeFigureOut">
              <a:rPr lang="en-US" smtClean="0"/>
              <a:pPr/>
              <a:t>8/18/2021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476A3E-B749-4121-9DAC-E59D586636D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14F6CB-BC4E-4F57-9345-F4A99A4AF46D}" type="datetimeFigureOut">
              <a:rPr lang="en-US" smtClean="0"/>
              <a:pPr/>
              <a:t>8/18/2021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476A3E-B749-4121-9DAC-E59D586636D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714F6CB-BC4E-4F57-9345-F4A99A4AF46D}" type="datetimeFigureOut">
              <a:rPr lang="en-US" smtClean="0"/>
              <a:pPr/>
              <a:t>8/18/2021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476A3E-B749-4121-9DAC-E59D586636D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714F6CB-BC4E-4F57-9345-F4A99A4AF46D}" type="datetimeFigureOut">
              <a:rPr lang="en-US" smtClean="0"/>
              <a:pPr/>
              <a:t>8/18/2021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476A3E-B749-4121-9DAC-E59D586636D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714F6CB-BC4E-4F57-9345-F4A99A4AF46D}" type="datetimeFigureOut">
              <a:rPr lang="en-US" smtClean="0"/>
              <a:pPr/>
              <a:t>8/18/2021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476A3E-B749-4121-9DAC-E59D586636D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14F6CB-BC4E-4F57-9345-F4A99A4AF46D}" type="datetimeFigureOut">
              <a:rPr lang="en-US" smtClean="0"/>
              <a:pPr/>
              <a:t>8/18/2021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476A3E-B749-4121-9DAC-E59D586636D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14F6CB-BC4E-4F57-9345-F4A99A4AF46D}" type="datetimeFigureOut">
              <a:rPr lang="en-US" smtClean="0"/>
              <a:pPr/>
              <a:t>8/18/2021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476A3E-B749-4121-9DAC-E59D586636D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14F6CB-BC4E-4F57-9345-F4A99A4AF46D}" type="datetimeFigureOut">
              <a:rPr lang="en-US" smtClean="0"/>
              <a:pPr/>
              <a:t>8/18/2021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476A3E-B749-4121-9DAC-E59D586636D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14F6CB-BC4E-4F57-9345-F4A99A4AF46D}" type="datetimeFigureOut">
              <a:rPr lang="en-US" smtClean="0"/>
              <a:pPr/>
              <a:t>8/18/2021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476A3E-B749-4121-9DAC-E59D586636D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581400"/>
            <a:ext cx="6400800" cy="3124200"/>
          </a:xfrm>
        </p:spPr>
        <p:txBody>
          <a:bodyPr/>
          <a:lstStyle/>
          <a:p>
            <a:r>
              <a:rPr lang="ar-SA" sz="3600" b="1" dirty="0" smtClean="0">
                <a:solidFill>
                  <a:schemeClr val="tx1"/>
                </a:solidFill>
                <a:latin typeface="Simplified Arabic" pitchFamily="18" charset="-78"/>
                <a:cs typeface="Simplified Arabic" pitchFamily="18" charset="-78"/>
              </a:rPr>
              <a:t>الإضطرابات النفسية</a:t>
            </a:r>
          </a:p>
          <a:p>
            <a:endParaRPr lang="ar-SA" sz="3600" b="1" dirty="0" smtClean="0">
              <a:solidFill>
                <a:schemeClr val="tx1"/>
              </a:solidFill>
              <a:latin typeface="Simplified Arabic" pitchFamily="18" charset="-78"/>
              <a:cs typeface="Simplified Arabic" pitchFamily="18" charset="-78"/>
            </a:endParaRPr>
          </a:p>
          <a:p>
            <a:r>
              <a:rPr lang="ar-SA" sz="3600" b="1" dirty="0" smtClean="0">
                <a:solidFill>
                  <a:schemeClr val="tx1"/>
                </a:solidFill>
                <a:latin typeface="Simplified Arabic" pitchFamily="18" charset="-78"/>
                <a:cs typeface="Simplified Arabic" pitchFamily="18" charset="-78"/>
              </a:rPr>
              <a:t>إعداد:  </a:t>
            </a:r>
          </a:p>
          <a:p>
            <a:r>
              <a:rPr lang="ar-SA" sz="3600" b="1" dirty="0" smtClean="0">
                <a:solidFill>
                  <a:schemeClr val="tx1"/>
                </a:solidFill>
                <a:latin typeface="Simplified Arabic" pitchFamily="18" charset="-78"/>
                <a:cs typeface="Simplified Arabic" pitchFamily="18" charset="-78"/>
              </a:rPr>
              <a:t>أ. لؤي فواضله</a:t>
            </a:r>
          </a:p>
        </p:txBody>
      </p:sp>
      <p:pic>
        <p:nvPicPr>
          <p:cNvPr id="4" name="Picture 1"/>
          <p:cNvPicPr>
            <a:picLocks noChangeAspect="1" noChangeArrowheads="1"/>
          </p:cNvPicPr>
          <p:nvPr/>
        </p:nvPicPr>
        <p:blipFill>
          <a:blip r:embed="rId2"/>
          <a:srcRect/>
          <a:stretch>
            <a:fillRect/>
          </a:stretch>
        </p:blipFill>
        <p:spPr bwMode="auto">
          <a:xfrm>
            <a:off x="2209800" y="381000"/>
            <a:ext cx="4595812" cy="1366838"/>
          </a:xfrm>
          <a:prstGeom prst="rect">
            <a:avLst/>
          </a:prstGeom>
          <a:noFill/>
          <a:ln w="9525">
            <a:noFill/>
            <a:miter lim="800000"/>
            <a:headEnd/>
            <a:tailEnd/>
          </a:ln>
        </p:spPr>
      </p:pic>
      <p:sp>
        <p:nvSpPr>
          <p:cNvPr id="5" name="Title 1"/>
          <p:cNvSpPr>
            <a:spLocks noGrp="1"/>
          </p:cNvSpPr>
          <p:nvPr>
            <p:ph type="ctrTitle"/>
          </p:nvPr>
        </p:nvSpPr>
        <p:spPr>
          <a:xfrm>
            <a:off x="685800" y="2130425"/>
            <a:ext cx="7772400" cy="841375"/>
          </a:xfrm>
        </p:spPr>
        <p:style>
          <a:lnRef idx="1">
            <a:schemeClr val="accent2"/>
          </a:lnRef>
          <a:fillRef idx="2">
            <a:schemeClr val="accent2"/>
          </a:fillRef>
          <a:effectRef idx="1">
            <a:schemeClr val="accent2"/>
          </a:effectRef>
          <a:fontRef idx="minor">
            <a:schemeClr val="dk1"/>
          </a:fontRef>
        </p:style>
        <p:txBody>
          <a:bodyPr>
            <a:normAutofit/>
          </a:bodyPr>
          <a:lstStyle/>
          <a:p>
            <a:r>
              <a:rPr lang="ar-SA" sz="2400" b="1" dirty="0" smtClean="0">
                <a:latin typeface="Simplified Arabic" pitchFamily="18" charset="-78"/>
                <a:cs typeface="Simplified Arabic" pitchFamily="18" charset="-78"/>
              </a:rPr>
              <a:t>دائرة العلوم الاجتماعية والسلوكية</a:t>
            </a:r>
            <a:r>
              <a:rPr lang="en-US" sz="2400" b="1" dirty="0" smtClean="0">
                <a:latin typeface="Simplified Arabic" pitchFamily="18" charset="-78"/>
                <a:cs typeface="Simplified Arabic" pitchFamily="18" charset="-78"/>
              </a:rPr>
              <a:t/>
            </a:r>
            <a:br>
              <a:rPr lang="en-US" sz="2400" b="1" dirty="0" smtClean="0">
                <a:latin typeface="Simplified Arabic" pitchFamily="18" charset="-78"/>
                <a:cs typeface="Simplified Arabic" pitchFamily="18" charset="-78"/>
              </a:rPr>
            </a:br>
            <a:r>
              <a:rPr lang="en-US" sz="2400" b="1" dirty="0" smtClean="0">
                <a:latin typeface="Simplified Arabic" pitchFamily="18" charset="-78"/>
                <a:cs typeface="Simplified Arabic" pitchFamily="18" charset="-78"/>
              </a:rPr>
              <a:t>Department of Social and Behavioral Science</a:t>
            </a:r>
            <a:endParaRPr lang="en-US" sz="2400" dirty="0"/>
          </a:p>
        </p:txBody>
      </p:sp>
    </p:spTree>
    <p:extLst>
      <p:ext uri="{BB962C8B-B14F-4D97-AF65-F5344CB8AC3E}">
        <p14:creationId xmlns:p14="http://schemas.microsoft.com/office/powerpoint/2010/main" val="9510422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382000" cy="6248400"/>
          </a:xfrm>
        </p:spPr>
        <p:txBody>
          <a:bodyPr>
            <a:noAutofit/>
          </a:bodyPr>
          <a:lstStyle/>
          <a:p>
            <a:pPr>
              <a:buNone/>
            </a:pPr>
            <a:r>
              <a:rPr lang="en-US" sz="2400" b="1" dirty="0" smtClean="0">
                <a:latin typeface="Times New Roman" pitchFamily="18" charset="0"/>
                <a:cs typeface="Times New Roman" pitchFamily="18" charset="0"/>
              </a:rPr>
              <a:t>Mental illness is brain dysfunction, affecting: </a:t>
            </a:r>
          </a:p>
          <a:p>
            <a:pPr>
              <a:buNone/>
            </a:pPr>
            <a:endParaRPr lang="en-US" sz="2400" dirty="0" smtClean="0">
              <a:latin typeface="Times New Roman" pitchFamily="18" charset="0"/>
              <a:cs typeface="Times New Roman" pitchFamily="18" charset="0"/>
            </a:endParaRPr>
          </a:p>
          <a:p>
            <a:pPr>
              <a:buNone/>
            </a:pPr>
            <a:r>
              <a:rPr lang="en-US" sz="2000" b="1" dirty="0" smtClean="0">
                <a:latin typeface="Times New Roman" pitchFamily="18" charset="0"/>
                <a:cs typeface="Times New Roman" pitchFamily="18" charset="0"/>
              </a:rPr>
              <a:t>A. Perception: </a:t>
            </a:r>
            <a:r>
              <a:rPr lang="en-US" sz="2000" dirty="0" smtClean="0">
                <a:latin typeface="Times New Roman" pitchFamily="18" charset="0"/>
                <a:cs typeface="Times New Roman" pitchFamily="18" charset="0"/>
              </a:rPr>
              <a:t>People may experience the world with their senses (vision, smell, taste, touch, hearing) in unusual and/or strange ways (e.g., hearing voices, seeing things that others do not see). </a:t>
            </a:r>
          </a:p>
          <a:p>
            <a:pPr>
              <a:buNone/>
            </a:pPr>
            <a:endParaRPr lang="en-US" sz="100" dirty="0" smtClean="0">
              <a:latin typeface="Times New Roman" pitchFamily="18" charset="0"/>
              <a:cs typeface="Times New Roman" pitchFamily="18" charset="0"/>
            </a:endParaRPr>
          </a:p>
          <a:p>
            <a:pPr>
              <a:buNone/>
            </a:pPr>
            <a:endParaRPr lang="en-US" sz="100" dirty="0" smtClean="0">
              <a:latin typeface="Times New Roman" pitchFamily="18" charset="0"/>
              <a:cs typeface="Times New Roman" pitchFamily="18" charset="0"/>
            </a:endParaRPr>
          </a:p>
          <a:p>
            <a:pPr>
              <a:buNone/>
            </a:pPr>
            <a:endParaRPr lang="en-US" sz="100" dirty="0" smtClean="0">
              <a:latin typeface="Times New Roman" pitchFamily="18" charset="0"/>
              <a:cs typeface="Times New Roman" pitchFamily="18" charset="0"/>
            </a:endParaRPr>
          </a:p>
          <a:p>
            <a:pPr>
              <a:buNone/>
            </a:pPr>
            <a:endParaRPr lang="en-US" sz="100" dirty="0" smtClean="0">
              <a:latin typeface="Times New Roman" pitchFamily="18" charset="0"/>
              <a:cs typeface="Times New Roman" pitchFamily="18" charset="0"/>
            </a:endParaRPr>
          </a:p>
          <a:p>
            <a:pPr>
              <a:buNone/>
            </a:pPr>
            <a:endParaRPr lang="en-US" sz="100" dirty="0" smtClean="0">
              <a:latin typeface="Times New Roman" pitchFamily="18" charset="0"/>
              <a:cs typeface="Times New Roman" pitchFamily="18" charset="0"/>
            </a:endParaRPr>
          </a:p>
          <a:p>
            <a:pPr>
              <a:buNone/>
            </a:pPr>
            <a:endParaRPr lang="en-US" sz="100" dirty="0" smtClean="0">
              <a:latin typeface="Times New Roman" pitchFamily="18" charset="0"/>
              <a:cs typeface="Times New Roman" pitchFamily="18" charset="0"/>
            </a:endParaRPr>
          </a:p>
          <a:p>
            <a:pPr>
              <a:buNone/>
            </a:pPr>
            <a:endParaRPr lang="en-US" sz="100" dirty="0" smtClean="0">
              <a:latin typeface="Times New Roman" pitchFamily="18" charset="0"/>
              <a:cs typeface="Times New Roman" pitchFamily="18" charset="0"/>
            </a:endParaRPr>
          </a:p>
          <a:p>
            <a:pPr>
              <a:buNone/>
            </a:pPr>
            <a:endParaRPr lang="en-US" sz="100" dirty="0" smtClean="0">
              <a:latin typeface="Times New Roman" pitchFamily="18" charset="0"/>
              <a:cs typeface="Times New Roman" pitchFamily="18" charset="0"/>
            </a:endParaRPr>
          </a:p>
          <a:p>
            <a:pPr>
              <a:buNone/>
            </a:pPr>
            <a:endParaRPr lang="en-US" sz="100" dirty="0" smtClean="0">
              <a:latin typeface="Times New Roman" pitchFamily="18" charset="0"/>
              <a:cs typeface="Times New Roman" pitchFamily="18" charset="0"/>
            </a:endParaRPr>
          </a:p>
          <a:p>
            <a:pPr>
              <a:buNone/>
            </a:pPr>
            <a:endParaRPr lang="en-US" sz="100" dirty="0" smtClean="0">
              <a:latin typeface="Times New Roman" pitchFamily="18" charset="0"/>
              <a:cs typeface="Times New Roman" pitchFamily="18" charset="0"/>
            </a:endParaRPr>
          </a:p>
          <a:p>
            <a:pPr>
              <a:buNone/>
            </a:pPr>
            <a:endParaRPr lang="en-US" sz="100" dirty="0" smtClean="0">
              <a:latin typeface="Times New Roman" pitchFamily="18" charset="0"/>
              <a:cs typeface="Times New Roman" pitchFamily="18" charset="0"/>
            </a:endParaRPr>
          </a:p>
          <a:p>
            <a:pPr>
              <a:buNone/>
            </a:pPr>
            <a:endParaRPr lang="en-US" sz="100" dirty="0" smtClean="0">
              <a:latin typeface="Times New Roman" pitchFamily="18" charset="0"/>
              <a:cs typeface="Times New Roman" pitchFamily="18" charset="0"/>
            </a:endParaRPr>
          </a:p>
          <a:p>
            <a:pPr>
              <a:buNone/>
            </a:pPr>
            <a:r>
              <a:rPr lang="en-US" sz="2000" b="1" dirty="0" smtClean="0">
                <a:latin typeface="Times New Roman" pitchFamily="18" charset="0"/>
                <a:cs typeface="Times New Roman" pitchFamily="18" charset="0"/>
              </a:rPr>
              <a:t>B.</a:t>
            </a:r>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Thinking: </a:t>
            </a:r>
            <a:r>
              <a:rPr lang="en-US" sz="2000" dirty="0" smtClean="0">
                <a:latin typeface="Times New Roman" pitchFamily="18" charset="0"/>
                <a:cs typeface="Times New Roman" pitchFamily="18" charset="0"/>
              </a:rPr>
              <a:t>Thoughts may occur very quickly/slowly, may be poorly organized, confusing, illogical, irrational, etc. </a:t>
            </a:r>
          </a:p>
          <a:p>
            <a:pPr>
              <a:buNone/>
            </a:pPr>
            <a:endParaRPr lang="en-US" sz="100" dirty="0" smtClean="0">
              <a:latin typeface="Times New Roman" pitchFamily="18" charset="0"/>
              <a:cs typeface="Times New Roman" pitchFamily="18" charset="0"/>
            </a:endParaRPr>
          </a:p>
          <a:p>
            <a:pPr>
              <a:buNone/>
            </a:pPr>
            <a:endParaRPr lang="en-US" sz="100" dirty="0" smtClean="0">
              <a:latin typeface="Times New Roman" pitchFamily="18" charset="0"/>
              <a:cs typeface="Times New Roman" pitchFamily="18" charset="0"/>
            </a:endParaRPr>
          </a:p>
          <a:p>
            <a:pPr>
              <a:buNone/>
            </a:pPr>
            <a:endParaRPr lang="en-US" sz="100" dirty="0" smtClean="0">
              <a:latin typeface="Times New Roman" pitchFamily="18" charset="0"/>
              <a:cs typeface="Times New Roman" pitchFamily="18" charset="0"/>
            </a:endParaRPr>
          </a:p>
          <a:p>
            <a:pPr>
              <a:buNone/>
            </a:pPr>
            <a:endParaRPr lang="en-US" sz="100" dirty="0" smtClean="0">
              <a:latin typeface="Times New Roman" pitchFamily="18" charset="0"/>
              <a:cs typeface="Times New Roman" pitchFamily="18" charset="0"/>
            </a:endParaRPr>
          </a:p>
          <a:p>
            <a:pPr>
              <a:buNone/>
            </a:pPr>
            <a:endParaRPr lang="en-US" sz="100" dirty="0" smtClean="0">
              <a:latin typeface="Times New Roman" pitchFamily="18" charset="0"/>
              <a:cs typeface="Times New Roman" pitchFamily="18" charset="0"/>
            </a:endParaRPr>
          </a:p>
          <a:p>
            <a:pPr>
              <a:buNone/>
            </a:pPr>
            <a:endParaRPr lang="en-US" sz="100" dirty="0" smtClean="0">
              <a:latin typeface="Times New Roman" pitchFamily="18" charset="0"/>
              <a:cs typeface="Times New Roman" pitchFamily="18" charset="0"/>
            </a:endParaRPr>
          </a:p>
          <a:p>
            <a:pPr>
              <a:buNone/>
            </a:pPr>
            <a:endParaRPr lang="en-US" sz="100" dirty="0" smtClean="0">
              <a:latin typeface="Times New Roman" pitchFamily="18" charset="0"/>
              <a:cs typeface="Times New Roman" pitchFamily="18" charset="0"/>
            </a:endParaRPr>
          </a:p>
          <a:p>
            <a:pPr>
              <a:buNone/>
            </a:pPr>
            <a:endParaRPr lang="en-US" sz="100" dirty="0" smtClean="0">
              <a:latin typeface="Times New Roman" pitchFamily="18" charset="0"/>
              <a:cs typeface="Times New Roman" pitchFamily="18" charset="0"/>
            </a:endParaRPr>
          </a:p>
          <a:p>
            <a:pPr>
              <a:buNone/>
            </a:pPr>
            <a:endParaRPr lang="en-US" sz="100" dirty="0" smtClean="0">
              <a:latin typeface="Times New Roman" pitchFamily="18" charset="0"/>
              <a:cs typeface="Times New Roman" pitchFamily="18" charset="0"/>
            </a:endParaRPr>
          </a:p>
          <a:p>
            <a:pPr>
              <a:buNone/>
            </a:pPr>
            <a:endParaRPr lang="en-US" sz="100" dirty="0" smtClean="0">
              <a:latin typeface="Times New Roman" pitchFamily="18" charset="0"/>
              <a:cs typeface="Times New Roman" pitchFamily="18" charset="0"/>
            </a:endParaRPr>
          </a:p>
          <a:p>
            <a:pPr>
              <a:buNone/>
            </a:pPr>
            <a:endParaRPr lang="en-US" sz="100" dirty="0" smtClean="0">
              <a:latin typeface="Times New Roman" pitchFamily="18" charset="0"/>
              <a:cs typeface="Times New Roman" pitchFamily="18" charset="0"/>
            </a:endParaRPr>
          </a:p>
          <a:p>
            <a:pPr>
              <a:buNone/>
            </a:pPr>
            <a:endParaRPr lang="en-US" sz="100" dirty="0" smtClean="0">
              <a:latin typeface="Times New Roman" pitchFamily="18" charset="0"/>
              <a:cs typeface="Times New Roman" pitchFamily="18" charset="0"/>
            </a:endParaRPr>
          </a:p>
          <a:p>
            <a:pPr>
              <a:buNone/>
            </a:pPr>
            <a:r>
              <a:rPr lang="en-US" sz="2000" b="1" dirty="0" smtClean="0">
                <a:latin typeface="Times New Roman" pitchFamily="18" charset="0"/>
                <a:cs typeface="Times New Roman" pitchFamily="18" charset="0"/>
              </a:rPr>
              <a:t>C. Mood: </a:t>
            </a:r>
            <a:r>
              <a:rPr lang="en-US" sz="2000" dirty="0" smtClean="0">
                <a:latin typeface="Times New Roman" pitchFamily="18" charset="0"/>
                <a:cs typeface="Times New Roman" pitchFamily="18" charset="0"/>
              </a:rPr>
              <a:t>All human beings experience a variety of moods (e.g., depression, anxiety, mania) and mood changes. Mental illness can emerge when symptoms cause significant distress over time and impair one’s ability to function in daily life.</a:t>
            </a:r>
          </a:p>
          <a:p>
            <a:pPr>
              <a:buNone/>
            </a:pPr>
            <a:endParaRPr lang="en-US" sz="100" dirty="0" smtClean="0">
              <a:latin typeface="Times New Roman" pitchFamily="18" charset="0"/>
              <a:cs typeface="Times New Roman" pitchFamily="18" charset="0"/>
            </a:endParaRPr>
          </a:p>
          <a:p>
            <a:pPr>
              <a:buNone/>
            </a:pPr>
            <a:endParaRPr lang="en-US" sz="100" dirty="0" smtClean="0">
              <a:latin typeface="Times New Roman" pitchFamily="18" charset="0"/>
              <a:cs typeface="Times New Roman" pitchFamily="18" charset="0"/>
            </a:endParaRPr>
          </a:p>
          <a:p>
            <a:pPr>
              <a:buNone/>
            </a:pPr>
            <a:endParaRPr lang="en-US" sz="100" dirty="0" smtClean="0">
              <a:latin typeface="Times New Roman" pitchFamily="18" charset="0"/>
              <a:cs typeface="Times New Roman" pitchFamily="18" charset="0"/>
            </a:endParaRPr>
          </a:p>
          <a:p>
            <a:pPr>
              <a:buNone/>
            </a:pPr>
            <a:endParaRPr lang="en-US" sz="100" dirty="0" smtClean="0">
              <a:latin typeface="Times New Roman" pitchFamily="18" charset="0"/>
              <a:cs typeface="Times New Roman" pitchFamily="18" charset="0"/>
            </a:endParaRPr>
          </a:p>
          <a:p>
            <a:pPr>
              <a:buNone/>
            </a:pPr>
            <a:endParaRPr lang="en-US" sz="100" dirty="0" smtClean="0">
              <a:latin typeface="Times New Roman" pitchFamily="18" charset="0"/>
              <a:cs typeface="Times New Roman" pitchFamily="18" charset="0"/>
            </a:endParaRPr>
          </a:p>
          <a:p>
            <a:pPr>
              <a:buNone/>
            </a:pPr>
            <a:endParaRPr lang="en-US" sz="100" dirty="0" smtClean="0">
              <a:latin typeface="Times New Roman" pitchFamily="18" charset="0"/>
              <a:cs typeface="Times New Roman" pitchFamily="18" charset="0"/>
            </a:endParaRPr>
          </a:p>
          <a:p>
            <a:pPr>
              <a:buNone/>
            </a:pPr>
            <a:endParaRPr lang="en-US" sz="100" dirty="0" smtClean="0">
              <a:latin typeface="Times New Roman" pitchFamily="18" charset="0"/>
              <a:cs typeface="Times New Roman" pitchFamily="18" charset="0"/>
            </a:endParaRPr>
          </a:p>
          <a:p>
            <a:pPr>
              <a:buNone/>
            </a:pPr>
            <a:endParaRPr lang="en-US" sz="100" dirty="0" smtClean="0">
              <a:latin typeface="Times New Roman" pitchFamily="18" charset="0"/>
              <a:cs typeface="Times New Roman" pitchFamily="18" charset="0"/>
            </a:endParaRPr>
          </a:p>
          <a:p>
            <a:pPr>
              <a:buNone/>
            </a:pPr>
            <a:endParaRPr lang="en-US" sz="100" dirty="0" smtClean="0">
              <a:latin typeface="Times New Roman" pitchFamily="18" charset="0"/>
              <a:cs typeface="Times New Roman" pitchFamily="18" charset="0"/>
            </a:endParaRPr>
          </a:p>
          <a:p>
            <a:pPr>
              <a:buNone/>
            </a:pPr>
            <a:endParaRPr lang="en-US" sz="100" dirty="0" smtClean="0">
              <a:latin typeface="Times New Roman" pitchFamily="18" charset="0"/>
              <a:cs typeface="Times New Roman" pitchFamily="18" charset="0"/>
            </a:endParaRPr>
          </a:p>
          <a:p>
            <a:pPr>
              <a:buNone/>
            </a:pPr>
            <a:endParaRPr lang="en-US" sz="100" dirty="0" smtClean="0">
              <a:latin typeface="Times New Roman" pitchFamily="18" charset="0"/>
              <a:cs typeface="Times New Roman" pitchFamily="18" charset="0"/>
            </a:endParaRPr>
          </a:p>
          <a:p>
            <a:pPr>
              <a:buNone/>
            </a:pPr>
            <a:r>
              <a:rPr lang="en-US" sz="2000" b="1" dirty="0" smtClean="0"/>
              <a:t>D. Behavior : </a:t>
            </a:r>
            <a:r>
              <a:rPr lang="en-US" sz="2000" dirty="0" smtClean="0"/>
              <a:t>People’s behavior may be quite bizarre and confusing for those who do not understand mental illness (e.g., someone with PTSD hiding in the closet when he/she hears helicopters; an individual with obsessive-compulsive disorder checking the stove 20 times before leaving the house; a depressed individual lying in bed for days at a time</a:t>
            </a:r>
            <a:r>
              <a:rPr lang="en-US" sz="2400" dirty="0" smtClean="0"/>
              <a:t>) </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38400"/>
            <a:ext cx="8229600" cy="3687763"/>
          </a:xfrm>
        </p:spPr>
        <p:txBody>
          <a:bodyPr/>
          <a:lstStyle/>
          <a:p>
            <a:pPr algn="ctr" rtl="1">
              <a:buNone/>
            </a:pPr>
            <a:r>
              <a:rPr lang="ar-SA" sz="4000" b="1" dirty="0" smtClean="0">
                <a:latin typeface="Simplified Arabic" pitchFamily="18" charset="-78"/>
                <a:cs typeface="Simplified Arabic" pitchFamily="18" charset="-78"/>
              </a:rPr>
              <a:t>أذكر أسباب الأمراض النفسية؟</a:t>
            </a:r>
            <a:endParaRPr lang="en-US" sz="4000" b="1" dirty="0" smtClean="0">
              <a:latin typeface="Simplified Arabic" pitchFamily="18" charset="-78"/>
              <a:cs typeface="Simplified Arabic" pitchFamily="18" charset="-78"/>
            </a:endParaRPr>
          </a:p>
          <a:p>
            <a:pPr>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ar-SA" sz="3600" b="1" dirty="0" smtClean="0">
                <a:latin typeface="Simplified Arabic" pitchFamily="18" charset="-78"/>
                <a:cs typeface="Simplified Arabic" pitchFamily="18" charset="-78"/>
              </a:rPr>
              <a:t>أسباب الأمراض النفسية </a:t>
            </a:r>
            <a:endParaRPr lang="en-US" sz="3600" dirty="0">
              <a:latin typeface="Simplified Arabic" pitchFamily="18" charset="-78"/>
              <a:cs typeface="Simplified Arabic" pitchFamily="18" charset="-78"/>
            </a:endParaRPr>
          </a:p>
        </p:txBody>
      </p:sp>
      <p:sp>
        <p:nvSpPr>
          <p:cNvPr id="3" name="Content Placeholder 2"/>
          <p:cNvSpPr>
            <a:spLocks noGrp="1"/>
          </p:cNvSpPr>
          <p:nvPr>
            <p:ph idx="1"/>
          </p:nvPr>
        </p:nvSpPr>
        <p:spPr>
          <a:xfrm>
            <a:off x="457200" y="1600200"/>
            <a:ext cx="8001000" cy="4876800"/>
          </a:xfrm>
        </p:spPr>
        <p:txBody>
          <a:bodyPr/>
          <a:lstStyle/>
          <a:p>
            <a:pPr marL="514350" indent="-514350" algn="r" rtl="1">
              <a:buFont typeface="+mj-lt"/>
              <a:buAutoNum type="arabicParenR"/>
            </a:pPr>
            <a:r>
              <a:rPr lang="ar-SA" dirty="0" smtClean="0">
                <a:latin typeface="Simplified Arabic" pitchFamily="18" charset="-78"/>
                <a:cs typeface="Simplified Arabic" pitchFamily="18" charset="-78"/>
              </a:rPr>
              <a:t>العوامل الوراثية   </a:t>
            </a:r>
            <a:r>
              <a:rPr lang="en-US" dirty="0" smtClean="0">
                <a:latin typeface="Simplified Arabic" pitchFamily="18" charset="-78"/>
                <a:cs typeface="Simplified Arabic" pitchFamily="18" charset="-78"/>
              </a:rPr>
              <a:t>Genetic factors </a:t>
            </a:r>
          </a:p>
          <a:p>
            <a:pPr marL="514350" indent="-514350" algn="r" rtl="1">
              <a:buFont typeface="+mj-lt"/>
              <a:buAutoNum type="arabicParenR"/>
            </a:pPr>
            <a:endParaRPr lang="en-US" dirty="0" smtClean="0">
              <a:latin typeface="Simplified Arabic" pitchFamily="18" charset="-78"/>
              <a:cs typeface="Simplified Arabic" pitchFamily="18" charset="-78"/>
            </a:endParaRPr>
          </a:p>
          <a:p>
            <a:pPr marL="514350" indent="-514350" algn="r" rtl="1">
              <a:buFont typeface="+mj-lt"/>
              <a:buAutoNum type="arabicParenR"/>
            </a:pPr>
            <a:r>
              <a:rPr lang="ar-SA" dirty="0" smtClean="0">
                <a:latin typeface="Simplified Arabic" pitchFamily="18" charset="-78"/>
                <a:cs typeface="Simplified Arabic" pitchFamily="18" charset="-78"/>
              </a:rPr>
              <a:t>العوامل النفسية </a:t>
            </a:r>
            <a:r>
              <a:rPr lang="en-US" dirty="0" smtClean="0">
                <a:latin typeface="Simplified Arabic" pitchFamily="18" charset="-78"/>
                <a:cs typeface="Simplified Arabic" pitchFamily="18" charset="-78"/>
              </a:rPr>
              <a:t>Psychological factors   </a:t>
            </a:r>
            <a:r>
              <a:rPr lang="ar-SA" dirty="0" smtClean="0">
                <a:latin typeface="Simplified Arabic" pitchFamily="18" charset="-78"/>
                <a:cs typeface="Simplified Arabic" pitchFamily="18" charset="-78"/>
              </a:rPr>
              <a:t>  </a:t>
            </a:r>
            <a:endParaRPr lang="en-US" dirty="0" smtClean="0">
              <a:latin typeface="Simplified Arabic" pitchFamily="18" charset="-78"/>
              <a:cs typeface="Simplified Arabic" pitchFamily="18" charset="-78"/>
            </a:endParaRPr>
          </a:p>
          <a:p>
            <a:pPr marL="514350" indent="-514350" algn="r" rtl="1">
              <a:buFont typeface="+mj-lt"/>
              <a:buAutoNum type="arabicParenR"/>
            </a:pPr>
            <a:endParaRPr lang="en-US" dirty="0" smtClean="0">
              <a:latin typeface="Simplified Arabic" pitchFamily="18" charset="-78"/>
              <a:cs typeface="Simplified Arabic" pitchFamily="18" charset="-78"/>
            </a:endParaRPr>
          </a:p>
          <a:p>
            <a:pPr marL="514350" indent="-514350" algn="r" rtl="1">
              <a:buFont typeface="+mj-lt"/>
              <a:buAutoNum type="arabicParenR"/>
            </a:pPr>
            <a:r>
              <a:rPr lang="ar-SA" dirty="0" smtClean="0">
                <a:latin typeface="Simplified Arabic" pitchFamily="18" charset="-78"/>
                <a:cs typeface="Simplified Arabic" pitchFamily="18" charset="-78"/>
              </a:rPr>
              <a:t>العوامل الثقافية   </a:t>
            </a:r>
            <a:r>
              <a:rPr lang="en-US" dirty="0" smtClean="0">
                <a:latin typeface="Simplified Arabic" pitchFamily="18" charset="-78"/>
                <a:cs typeface="Simplified Arabic" pitchFamily="18" charset="-78"/>
              </a:rPr>
              <a:t>Cultural and social factors</a:t>
            </a:r>
            <a:r>
              <a:rPr lang="ar-SA" dirty="0" smtClean="0">
                <a:latin typeface="Simplified Arabic" pitchFamily="18" charset="-78"/>
                <a:cs typeface="Simplified Arabic" pitchFamily="18" charset="-78"/>
              </a:rPr>
              <a:t> </a:t>
            </a:r>
            <a:endParaRPr lang="en-US" dirty="0" smtClean="0">
              <a:latin typeface="Simplified Arabic" pitchFamily="18" charset="-78"/>
              <a:cs typeface="Simplified Arabic" pitchFamily="18" charset="-78"/>
            </a:endParaRPr>
          </a:p>
          <a:p>
            <a:pPr marL="514350" indent="-514350" algn="r" rtl="1">
              <a:buNone/>
            </a:pPr>
            <a:r>
              <a:rPr lang="ar-SA" dirty="0" smtClean="0">
                <a:latin typeface="Simplified Arabic" pitchFamily="18" charset="-78"/>
                <a:cs typeface="Simplified Arabic" pitchFamily="18" charset="-78"/>
              </a:rPr>
              <a:t> </a:t>
            </a:r>
            <a:endParaRPr lang="en-US" dirty="0" smtClean="0">
              <a:latin typeface="Simplified Arabic" pitchFamily="18" charset="-78"/>
              <a:cs typeface="Simplified Arabic" pitchFamily="18" charset="-78"/>
            </a:endParaRPr>
          </a:p>
          <a:p>
            <a:pPr marL="514350" indent="-514350" algn="r" rtl="1">
              <a:buNone/>
            </a:pPr>
            <a:r>
              <a:rPr lang="ar-SA" dirty="0" smtClean="0">
                <a:latin typeface="Simplified Arabic" pitchFamily="18" charset="-78"/>
                <a:cs typeface="Simplified Arabic" pitchFamily="18" charset="-78"/>
              </a:rPr>
              <a:t>4) العوامل الجسمية   </a:t>
            </a:r>
            <a:r>
              <a:rPr lang="en-US" dirty="0" smtClean="0">
                <a:latin typeface="Simplified Arabic" pitchFamily="18" charset="-78"/>
                <a:cs typeface="Simplified Arabic" pitchFamily="18" charset="-78"/>
              </a:rPr>
              <a:t>Physical factors </a:t>
            </a:r>
            <a:endParaRPr lang="en-US"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pPr rtl="1"/>
            <a:r>
              <a:rPr lang="ar-SA" sz="3600" b="1" dirty="0" smtClean="0">
                <a:latin typeface="Simplified Arabic" pitchFamily="18" charset="-78"/>
                <a:cs typeface="Simplified Arabic" pitchFamily="18" charset="-78"/>
              </a:rPr>
              <a:t/>
            </a:r>
            <a:br>
              <a:rPr lang="ar-SA" sz="3600" b="1" dirty="0" smtClean="0">
                <a:latin typeface="Simplified Arabic" pitchFamily="18" charset="-78"/>
                <a:cs typeface="Simplified Arabic" pitchFamily="18" charset="-78"/>
              </a:rPr>
            </a:br>
            <a:r>
              <a:rPr lang="ar-SA" sz="3600" b="1" dirty="0" smtClean="0">
                <a:latin typeface="Simplified Arabic" pitchFamily="18" charset="-78"/>
                <a:cs typeface="Simplified Arabic" pitchFamily="18" charset="-78"/>
              </a:rPr>
              <a:t>1) العوامل الوراثية </a:t>
            </a:r>
            <a:r>
              <a:rPr lang="en-US" sz="3600" b="1" dirty="0" smtClean="0">
                <a:latin typeface="Simplified Arabic" pitchFamily="18" charset="-78"/>
                <a:cs typeface="Simplified Arabic" pitchFamily="18" charset="-78"/>
              </a:rPr>
              <a:t>Genetic factors</a:t>
            </a:r>
            <a:br>
              <a:rPr lang="en-US" sz="3600" b="1" dirty="0" smtClean="0">
                <a:latin typeface="Simplified Arabic" pitchFamily="18" charset="-78"/>
                <a:cs typeface="Simplified Arabic" pitchFamily="18" charset="-78"/>
              </a:rPr>
            </a:br>
            <a:endParaRPr lang="en-US" sz="3600" b="1" dirty="0"/>
          </a:p>
        </p:txBody>
      </p:sp>
      <p:sp>
        <p:nvSpPr>
          <p:cNvPr id="3" name="Content Placeholder 2"/>
          <p:cNvSpPr>
            <a:spLocks noGrp="1"/>
          </p:cNvSpPr>
          <p:nvPr>
            <p:ph idx="1"/>
          </p:nvPr>
        </p:nvSpPr>
        <p:spPr>
          <a:xfrm>
            <a:off x="228600" y="1524000"/>
            <a:ext cx="8458200" cy="5105400"/>
          </a:xfrm>
        </p:spPr>
        <p:txBody>
          <a:bodyPr>
            <a:noAutofit/>
          </a:bodyPr>
          <a:lstStyle/>
          <a:p>
            <a:pPr algn="r" rtl="1">
              <a:buFont typeface="Wingdings" pitchFamily="2" charset="2"/>
              <a:buChar char="§"/>
            </a:pPr>
            <a:r>
              <a:rPr lang="ar-SA" sz="2800" dirty="0" smtClean="0">
                <a:latin typeface="Simplified Arabic" pitchFamily="18" charset="-78"/>
                <a:cs typeface="Simplified Arabic" pitchFamily="18" charset="-78"/>
              </a:rPr>
              <a:t>إن للعوامل الوراثية أثرا في تشكيل وإنتاج الاضطراب النفسي، وهناك عدة دراسات علمية تشير الى وجود عناصر وراثية واستعدادات تكوينية عند بعض الناس تؤدي للإصابة بالمرض النفسي لديهم وما يؤيد ذلك هو الدراسات والبحوث التي أجريت على الأطفال التوائم المصابين ببعض الأمراض النفسية.</a:t>
            </a: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en-US" sz="100" dirty="0" smtClean="0">
              <a:latin typeface="Simplified Arabic" pitchFamily="18" charset="-78"/>
              <a:cs typeface="Simplified Arabic" pitchFamily="18" charset="-78"/>
            </a:endParaRPr>
          </a:p>
          <a:p>
            <a:pPr algn="r" rtl="1">
              <a:buFont typeface="Wingdings" pitchFamily="2" charset="2"/>
              <a:buChar char="§"/>
            </a:pPr>
            <a:r>
              <a:rPr lang="ar-SA" sz="2800" dirty="0" smtClean="0">
                <a:latin typeface="Simplified Arabic" pitchFamily="18" charset="-78"/>
                <a:cs typeface="Simplified Arabic" pitchFamily="18" charset="-78"/>
              </a:rPr>
              <a:t>إن العوامل الوراثية لا تعمل بعزلة عن الظروف البيئية بل ان الظروف البيئية تدعم العوامل الوراثية لذا فان الوراثة السيئة مع البيئة السيئة تكون عاملاً موجداً للاضطرابات النفسية والعكس صحيح.</a:t>
            </a: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en-US" sz="100" dirty="0" smtClean="0">
              <a:latin typeface="Simplified Arabic" pitchFamily="18" charset="-78"/>
              <a:cs typeface="Simplified Arabic" pitchFamily="18" charset="-7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pPr rtl="1"/>
            <a:r>
              <a:rPr lang="ar-SA" sz="3600" b="1" dirty="0" smtClean="0">
                <a:latin typeface="Simplified Arabic" pitchFamily="18" charset="-78"/>
                <a:cs typeface="Simplified Arabic" pitchFamily="18" charset="-78"/>
              </a:rPr>
              <a:t/>
            </a:r>
            <a:br>
              <a:rPr lang="ar-SA" sz="3600" b="1" dirty="0" smtClean="0">
                <a:latin typeface="Simplified Arabic" pitchFamily="18" charset="-78"/>
                <a:cs typeface="Simplified Arabic" pitchFamily="18" charset="-78"/>
              </a:rPr>
            </a:br>
            <a:r>
              <a:rPr lang="ar-SA" sz="3600" b="1" dirty="0" smtClean="0">
                <a:latin typeface="Simplified Arabic" pitchFamily="18" charset="-78"/>
                <a:cs typeface="Simplified Arabic" pitchFamily="18" charset="-78"/>
              </a:rPr>
              <a:t>2) العوامل النفسية </a:t>
            </a:r>
            <a:r>
              <a:rPr lang="en-US" sz="3600" b="1" dirty="0" smtClean="0">
                <a:latin typeface="Simplified Arabic" pitchFamily="18" charset="-78"/>
                <a:cs typeface="Simplified Arabic" pitchFamily="18" charset="-78"/>
              </a:rPr>
              <a:t>Psychological factors</a:t>
            </a:r>
            <a:r>
              <a:rPr lang="ar-SA" sz="3600" b="1" dirty="0" smtClean="0">
                <a:latin typeface="Simplified Arabic" pitchFamily="18" charset="-78"/>
                <a:cs typeface="Simplified Arabic" pitchFamily="18" charset="-78"/>
              </a:rPr>
              <a:t>  </a:t>
            </a:r>
            <a:r>
              <a:rPr lang="en-US" sz="3600" b="1" dirty="0" smtClean="0">
                <a:latin typeface="Simplified Arabic" pitchFamily="18" charset="-78"/>
                <a:cs typeface="Simplified Arabic" pitchFamily="18" charset="-78"/>
              </a:rPr>
              <a:t/>
            </a:r>
            <a:br>
              <a:rPr lang="en-US" sz="3600" b="1" dirty="0" smtClean="0">
                <a:latin typeface="Simplified Arabic" pitchFamily="18" charset="-78"/>
                <a:cs typeface="Simplified Arabic" pitchFamily="18" charset="-78"/>
              </a:rPr>
            </a:br>
            <a:endParaRPr lang="en-US" sz="3600" b="1" dirty="0"/>
          </a:p>
        </p:txBody>
      </p:sp>
      <p:sp>
        <p:nvSpPr>
          <p:cNvPr id="3" name="Content Placeholder 2"/>
          <p:cNvSpPr>
            <a:spLocks noGrp="1"/>
          </p:cNvSpPr>
          <p:nvPr>
            <p:ph idx="1"/>
          </p:nvPr>
        </p:nvSpPr>
        <p:spPr/>
        <p:txBody>
          <a:bodyPr>
            <a:normAutofit/>
          </a:bodyPr>
          <a:lstStyle/>
          <a:p>
            <a:pPr algn="r" rtl="1">
              <a:buFont typeface="Wingdings" pitchFamily="2" charset="2"/>
              <a:buChar char="§"/>
            </a:pPr>
            <a:r>
              <a:rPr lang="ar-SA" sz="2800" dirty="0" smtClean="0">
                <a:latin typeface="Simplified Arabic" pitchFamily="18" charset="-78"/>
                <a:cs typeface="Simplified Arabic" pitchFamily="18" charset="-78"/>
              </a:rPr>
              <a:t>ويقصد بها العوامل التي تتعلق بالنمو النفسي المضطرب وخاصة في مرحلة الطفولة وعدم إشباع الحاجات النفسية والاجتماعية والأمنية الضرورية للفرد.</a:t>
            </a:r>
          </a:p>
          <a:p>
            <a:pPr algn="r" rtl="1">
              <a:buNone/>
            </a:pPr>
            <a:endParaRPr lang="en-US" sz="2800" dirty="0" smtClean="0">
              <a:latin typeface="Simplified Arabic" pitchFamily="18" charset="-78"/>
              <a:cs typeface="Simplified Arabic" pitchFamily="18" charset="-78"/>
            </a:endParaRPr>
          </a:p>
          <a:p>
            <a:pPr algn="r" rtl="1">
              <a:buFont typeface="Wingdings" pitchFamily="2" charset="2"/>
              <a:buChar char="§"/>
            </a:pPr>
            <a:r>
              <a:rPr lang="ar-SA" sz="2800" dirty="0" smtClean="0">
                <a:latin typeface="Simplified Arabic" pitchFamily="18" charset="-78"/>
                <a:cs typeface="Simplified Arabic" pitchFamily="18" charset="-78"/>
              </a:rPr>
              <a:t>يعتبر الصراع والإحباط والحرمان والخبرات المؤلمة والضغوط النفسية والتناقض الوجداني من أهم الأسباب النفسية المؤدية الى المرض النفسي</a:t>
            </a:r>
            <a:endParaRPr lang="en-US" sz="2800" dirty="0">
              <a:latin typeface="Simplified Arabic" pitchFamily="18" charset="-78"/>
              <a:cs typeface="Simplified Arabic" pitchFamily="18"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pPr rtl="1"/>
            <a:r>
              <a:rPr lang="ar-SA" sz="3500" b="1" dirty="0" smtClean="0">
                <a:latin typeface="Simplified Arabic" pitchFamily="18" charset="-78"/>
                <a:cs typeface="Simplified Arabic" pitchFamily="18" charset="-78"/>
              </a:rPr>
              <a:t/>
            </a:r>
            <a:br>
              <a:rPr lang="ar-SA" sz="3500" b="1" dirty="0" smtClean="0">
                <a:latin typeface="Simplified Arabic" pitchFamily="18" charset="-78"/>
                <a:cs typeface="Simplified Arabic" pitchFamily="18" charset="-78"/>
              </a:rPr>
            </a:br>
            <a:r>
              <a:rPr lang="ar-SA" sz="3500" b="1" dirty="0" smtClean="0">
                <a:latin typeface="Simplified Arabic" pitchFamily="18" charset="-78"/>
                <a:cs typeface="Simplified Arabic" pitchFamily="18" charset="-78"/>
              </a:rPr>
              <a:t>3) العوامل الثقافية </a:t>
            </a:r>
            <a:r>
              <a:rPr lang="en-US" sz="3500" b="1" dirty="0" smtClean="0">
                <a:latin typeface="Simplified Arabic" pitchFamily="18" charset="-78"/>
                <a:cs typeface="Simplified Arabic" pitchFamily="18" charset="-78"/>
              </a:rPr>
              <a:t>Cultural and social factors</a:t>
            </a:r>
            <a:r>
              <a:rPr lang="ar-SA" sz="3500" b="1" dirty="0" smtClean="0">
                <a:latin typeface="Simplified Arabic" pitchFamily="18" charset="-78"/>
                <a:cs typeface="Simplified Arabic" pitchFamily="18" charset="-78"/>
              </a:rPr>
              <a:t> </a:t>
            </a:r>
            <a:r>
              <a:rPr lang="en-US" sz="3500" b="1" dirty="0" smtClean="0">
                <a:latin typeface="Simplified Arabic" pitchFamily="18" charset="-78"/>
                <a:cs typeface="Simplified Arabic" pitchFamily="18" charset="-78"/>
              </a:rPr>
              <a:t/>
            </a:r>
            <a:br>
              <a:rPr lang="en-US" sz="3500" b="1" dirty="0" smtClean="0">
                <a:latin typeface="Simplified Arabic" pitchFamily="18" charset="-78"/>
                <a:cs typeface="Simplified Arabic" pitchFamily="18" charset="-78"/>
              </a:rPr>
            </a:br>
            <a:endParaRPr lang="en-US" sz="3500" b="1" dirty="0"/>
          </a:p>
        </p:txBody>
      </p:sp>
      <p:sp>
        <p:nvSpPr>
          <p:cNvPr id="3" name="Content Placeholder 2"/>
          <p:cNvSpPr>
            <a:spLocks noGrp="1"/>
          </p:cNvSpPr>
          <p:nvPr>
            <p:ph idx="1"/>
          </p:nvPr>
        </p:nvSpPr>
        <p:spPr>
          <a:xfrm>
            <a:off x="304800" y="1295400"/>
            <a:ext cx="8229600" cy="5257800"/>
          </a:xfrm>
        </p:spPr>
        <p:txBody>
          <a:bodyPr>
            <a:normAutofit lnSpcReduction="10000"/>
          </a:bodyPr>
          <a:lstStyle/>
          <a:p>
            <a:pPr algn="r" rtl="1">
              <a:buFont typeface="Wingdings" pitchFamily="2" charset="2"/>
              <a:buChar char="§"/>
            </a:pPr>
            <a:r>
              <a:rPr lang="ar-SA" sz="2800" dirty="0" smtClean="0">
                <a:latin typeface="Simplified Arabic" pitchFamily="18" charset="-78"/>
                <a:cs typeface="Simplified Arabic" pitchFamily="18" charset="-78"/>
              </a:rPr>
              <a:t>ويقصد بها العوامل الحضارية والثقافية والاجتماعية المحيطة بالفرد والتي تؤثر في بناء شخصيته ولها أثرا غير مباشراً في حدوث المرض النفسي.</a:t>
            </a: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en-US" sz="100" dirty="0" smtClean="0">
              <a:latin typeface="Simplified Arabic" pitchFamily="18" charset="-78"/>
              <a:cs typeface="Simplified Arabic" pitchFamily="18" charset="-78"/>
            </a:endParaRPr>
          </a:p>
          <a:p>
            <a:pPr algn="r" rtl="1">
              <a:buFont typeface="Wingdings" pitchFamily="2" charset="2"/>
              <a:buChar char="§"/>
            </a:pPr>
            <a:r>
              <a:rPr lang="ar-SA" sz="2800" dirty="0" smtClean="0">
                <a:latin typeface="Simplified Arabic" pitchFamily="18" charset="-78"/>
                <a:cs typeface="Simplified Arabic" pitchFamily="18" charset="-78"/>
              </a:rPr>
              <a:t>فعوامل التنشئة الاجتماعية بما فيها من تغذية ونظافة وتعبير عاطفي وتربية جنسية وإعداد للحياة الاجتماعية وكذلك القيم السائدة في المجتمع التي تتدخل في تكوين الأنا الأعلى للإنسان والتي تحدد سلوكه.</a:t>
            </a:r>
            <a:endParaRPr lang="en-US" sz="28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r>
              <a:rPr lang="ar-SA" sz="2800" dirty="0" smtClean="0">
                <a:latin typeface="Simplified Arabic" pitchFamily="18" charset="-78"/>
                <a:cs typeface="Simplified Arabic" pitchFamily="18" charset="-78"/>
              </a:rPr>
              <a:t>أحداث وتوترات الحياة السلبية المستمرة لفرتة طويلة. </a:t>
            </a: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Font typeface="Wingdings" pitchFamily="2" charset="2"/>
              <a:buChar char="§"/>
            </a:pPr>
            <a:r>
              <a:rPr lang="ar-SA" sz="2800" dirty="0" smtClean="0">
                <a:latin typeface="Simplified Arabic" pitchFamily="18" charset="-78"/>
                <a:cs typeface="Simplified Arabic" pitchFamily="18" charset="-78"/>
              </a:rPr>
              <a:t>الفقر، العنف الأسري والإهمال والإستغلال، الإدمان، العزلة والوحدة الإجتماعية، موت شخص عزيز، البطالة وفقدان العمل. </a:t>
            </a:r>
            <a:endParaRPr lang="en-US" sz="2800" dirty="0" smtClean="0">
              <a:latin typeface="Simplified Arabic" pitchFamily="18" charset="-78"/>
              <a:cs typeface="Simplified Arabic" pitchFamily="18" charset="-78"/>
            </a:endParaRPr>
          </a:p>
          <a:p>
            <a:pPr algn="r" rtl="1">
              <a:buFont typeface="Wingdings" pitchFamily="2" charset="2"/>
              <a:buChar char="§"/>
            </a:pPr>
            <a:endParaRPr lang="en-US" sz="2800" dirty="0">
              <a:latin typeface="Simplified Arabic" pitchFamily="18" charset="-78"/>
              <a:cs typeface="Simplified Arabic" pitchFamily="18" charset="-7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pPr rtl="1"/>
            <a:r>
              <a:rPr lang="ar-SA" sz="3600" b="1" dirty="0" smtClean="0">
                <a:latin typeface="Simplified Arabic" pitchFamily="18" charset="-78"/>
                <a:cs typeface="Simplified Arabic" pitchFamily="18" charset="-78"/>
              </a:rPr>
              <a:t/>
            </a:r>
            <a:br>
              <a:rPr lang="ar-SA" sz="3600" b="1" dirty="0" smtClean="0">
                <a:latin typeface="Simplified Arabic" pitchFamily="18" charset="-78"/>
                <a:cs typeface="Simplified Arabic" pitchFamily="18" charset="-78"/>
              </a:rPr>
            </a:br>
            <a:r>
              <a:rPr lang="ar-SA" sz="3600" b="1" dirty="0" smtClean="0">
                <a:latin typeface="Simplified Arabic" pitchFamily="18" charset="-78"/>
                <a:cs typeface="Simplified Arabic" pitchFamily="18" charset="-78"/>
              </a:rPr>
              <a:t>4) العوامل الجسمية</a:t>
            </a:r>
            <a:r>
              <a:rPr lang="en-US" sz="3600" b="1" dirty="0" smtClean="0">
                <a:latin typeface="Simplified Arabic" pitchFamily="18" charset="-78"/>
                <a:cs typeface="Simplified Arabic" pitchFamily="18" charset="-78"/>
              </a:rPr>
              <a:t>Physical factors </a:t>
            </a:r>
            <a:br>
              <a:rPr lang="en-US" sz="3600" b="1" dirty="0" smtClean="0">
                <a:latin typeface="Simplified Arabic" pitchFamily="18" charset="-78"/>
                <a:cs typeface="Simplified Arabic" pitchFamily="18" charset="-78"/>
              </a:rPr>
            </a:br>
            <a:endParaRPr lang="en-US" sz="3600" b="1" dirty="0"/>
          </a:p>
        </p:txBody>
      </p:sp>
      <p:sp>
        <p:nvSpPr>
          <p:cNvPr id="3" name="Content Placeholder 2"/>
          <p:cNvSpPr>
            <a:spLocks noGrp="1"/>
          </p:cNvSpPr>
          <p:nvPr>
            <p:ph idx="1"/>
          </p:nvPr>
        </p:nvSpPr>
        <p:spPr>
          <a:xfrm>
            <a:off x="228600" y="1295400"/>
            <a:ext cx="8229600" cy="5410200"/>
          </a:xfrm>
        </p:spPr>
        <p:txBody>
          <a:bodyPr>
            <a:noAutofit/>
          </a:bodyPr>
          <a:lstStyle/>
          <a:p>
            <a:pPr algn="r" rtl="1">
              <a:buNone/>
            </a:pPr>
            <a:r>
              <a:rPr lang="ar-SA" sz="2400" dirty="0" smtClean="0">
                <a:latin typeface="Simplified Arabic" pitchFamily="18" charset="-78"/>
                <a:cs typeface="Simplified Arabic" pitchFamily="18" charset="-78"/>
              </a:rPr>
              <a:t>ويقصد بها العوامل البيولوجية التي تؤثر في الجسم ووظائفه وتشمل:</a:t>
            </a: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en-US" sz="100" dirty="0" smtClean="0">
              <a:latin typeface="Simplified Arabic" pitchFamily="18" charset="-78"/>
              <a:cs typeface="Simplified Arabic" pitchFamily="18" charset="-78"/>
            </a:endParaRPr>
          </a:p>
          <a:p>
            <a:pPr algn="r" rtl="1">
              <a:buNone/>
            </a:pPr>
            <a:r>
              <a:rPr lang="ar-SA" sz="2200" b="1" dirty="0" smtClean="0">
                <a:latin typeface="Simplified Arabic" pitchFamily="18" charset="-78"/>
                <a:cs typeface="Simplified Arabic" pitchFamily="18" charset="-78"/>
              </a:rPr>
              <a:t>1) الأمراض البدنية الحادة</a:t>
            </a:r>
            <a:r>
              <a:rPr lang="ar-SA" sz="2200" dirty="0" smtClean="0">
                <a:latin typeface="Simplified Arabic" pitchFamily="18" charset="-78"/>
                <a:cs typeface="Simplified Arabic" pitchFamily="18" charset="-78"/>
              </a:rPr>
              <a:t> مثل الحمى الشديدة التي تؤدي الى حالة تشوش واضطراب الوعي والذاكرة أو ذات الرئة والتيفوئيد الذي يؤدي الى حالة الكآبة.</a:t>
            </a: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en-US" sz="100" dirty="0" smtClean="0">
              <a:latin typeface="Simplified Arabic" pitchFamily="18" charset="-78"/>
              <a:cs typeface="Simplified Arabic" pitchFamily="18" charset="-78"/>
            </a:endParaRPr>
          </a:p>
          <a:p>
            <a:pPr algn="r" rtl="1">
              <a:buNone/>
            </a:pPr>
            <a:r>
              <a:rPr lang="ar-SA" sz="2200" b="1" dirty="0" smtClean="0">
                <a:latin typeface="Simplified Arabic" pitchFamily="18" charset="-78"/>
                <a:cs typeface="Simplified Arabic" pitchFamily="18" charset="-78"/>
              </a:rPr>
              <a:t>2) السموم والأدوية</a:t>
            </a:r>
            <a:r>
              <a:rPr lang="ar-SA" sz="2200" dirty="0" smtClean="0">
                <a:latin typeface="Simplified Arabic" pitchFamily="18" charset="-78"/>
                <a:cs typeface="Simplified Arabic" pitchFamily="18" charset="-78"/>
              </a:rPr>
              <a:t> :مثل الكحول الذي يؤدي الى الإدمان الذي يصل أحيانا الى حدود الذهان الكحولي واضطراب وفقدان الذاكرة. أو بعض الأدوية مثل المورفين والكوكايين والبرومايد وغيرها التي تؤدي الى حدوث أعراض واضطرابات نفسية.</a:t>
            </a: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ar-SA" sz="100" dirty="0" smtClean="0">
              <a:latin typeface="Simplified Arabic" pitchFamily="18" charset="-78"/>
              <a:cs typeface="Simplified Arabic" pitchFamily="18" charset="-78"/>
            </a:endParaRPr>
          </a:p>
          <a:p>
            <a:pPr algn="r" rtl="1">
              <a:buNone/>
            </a:pPr>
            <a:endParaRPr lang="en-US" sz="100" dirty="0" smtClean="0">
              <a:latin typeface="Simplified Arabic" pitchFamily="18" charset="-78"/>
              <a:cs typeface="Simplified Arabic" pitchFamily="18" charset="-78"/>
            </a:endParaRPr>
          </a:p>
          <a:p>
            <a:pPr algn="r" rtl="1">
              <a:buNone/>
            </a:pPr>
            <a:r>
              <a:rPr lang="ar-SA" sz="2200" b="1" dirty="0" smtClean="0">
                <a:latin typeface="Simplified Arabic" pitchFamily="18" charset="-78"/>
                <a:cs typeface="Simplified Arabic" pitchFamily="18" charset="-78"/>
              </a:rPr>
              <a:t>3) اضطراب الفعاليات الايضية (التمثيل الغذائي)</a:t>
            </a:r>
            <a:r>
              <a:rPr lang="ar-SA" sz="2200" dirty="0" smtClean="0">
                <a:latin typeface="Simplified Arabic" pitchFamily="18" charset="-78"/>
                <a:cs typeface="Simplified Arabic" pitchFamily="18" charset="-78"/>
              </a:rPr>
              <a:t> : مثل مرض السكر الذي يرفع تركيز السكر بالدم ، أو عجز الكليتين الذي يرفع تركيز اليوريا بالدم التي تؤثر على اختلال التوازن النفسي للمريض. أو اضطراب عمل الغدة الدرقية وازدياد إفرازها لهرمون الثايروكسين الذي يؤدي الى ظهور أعراض نفسية مثل القلق والكآبة واضطراب النوم.</a:t>
            </a:r>
          </a:p>
          <a:p>
            <a:pPr algn="r" rtl="1">
              <a:buNone/>
            </a:pPr>
            <a:endParaRPr lang="ar-SA" sz="2200" dirty="0" smtClean="0">
              <a:latin typeface="Simplified Arabic" pitchFamily="18" charset="-78"/>
              <a:cs typeface="Simplified Arabic" pitchFamily="18" charset="-78"/>
            </a:endParaRPr>
          </a:p>
          <a:p>
            <a:pPr algn="r">
              <a:buNone/>
            </a:pPr>
            <a:endParaRPr lang="en-US" sz="2800" dirty="0">
              <a:latin typeface="Simplified Arabic" pitchFamily="18" charset="-78"/>
              <a:cs typeface="Simplified Arabic" pitchFamily="18" charset="-7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077200" cy="6096000"/>
          </a:xfrm>
        </p:spPr>
        <p:txBody>
          <a:bodyPr>
            <a:noAutofit/>
          </a:bodyPr>
          <a:lstStyle/>
          <a:p>
            <a:pPr algn="r" rtl="1">
              <a:buNone/>
            </a:pPr>
            <a:r>
              <a:rPr lang="ar-SA" sz="2800" b="1" dirty="0" smtClean="0">
                <a:latin typeface="Simplified Arabic" pitchFamily="18" charset="-78"/>
                <a:cs typeface="Simplified Arabic" pitchFamily="18" charset="-78"/>
              </a:rPr>
              <a:t>4) أمراض الدماغ واعتلاله، ويشمل:</a:t>
            </a:r>
          </a:p>
          <a:p>
            <a:pPr algn="r" rtl="1">
              <a:buFont typeface="Wingdings" pitchFamily="2" charset="2"/>
              <a:buChar char="§"/>
            </a:pPr>
            <a:endParaRPr lang="en-US" sz="2800" dirty="0" smtClean="0">
              <a:latin typeface="Simplified Arabic" pitchFamily="18" charset="-78"/>
              <a:cs typeface="Simplified Arabic" pitchFamily="18" charset="-78"/>
            </a:endParaRPr>
          </a:p>
          <a:p>
            <a:pPr algn="r" rtl="1">
              <a:buFont typeface="Wingdings" pitchFamily="2" charset="2"/>
              <a:buChar char="§"/>
            </a:pPr>
            <a:r>
              <a:rPr lang="ar-SA" sz="2800" dirty="0" smtClean="0">
                <a:latin typeface="Simplified Arabic" pitchFamily="18" charset="-78"/>
                <a:cs typeface="Simplified Arabic" pitchFamily="18" charset="-78"/>
              </a:rPr>
              <a:t>ضربات الرأس</a:t>
            </a:r>
            <a:r>
              <a:rPr lang="en-US" sz="2800" dirty="0" smtClean="0">
                <a:latin typeface="Simplified Arabic" pitchFamily="18" charset="-78"/>
                <a:cs typeface="Simplified Arabic" pitchFamily="18" charset="-78"/>
              </a:rPr>
              <a:t>(Head injury)  </a:t>
            </a:r>
            <a:r>
              <a:rPr lang="ar-SA" sz="2800" dirty="0" smtClean="0">
                <a:latin typeface="Simplified Arabic" pitchFamily="18" charset="-78"/>
                <a:cs typeface="Simplified Arabic" pitchFamily="18" charset="-78"/>
              </a:rPr>
              <a:t>: تؤدي إلى خلل في عمل الجهاز العصبي مع ظهور أعراض واضطرابات نفسية.</a:t>
            </a: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en-US" sz="100" dirty="0" smtClean="0">
              <a:latin typeface="Simplified Arabic" pitchFamily="18" charset="-78"/>
              <a:cs typeface="Simplified Arabic" pitchFamily="18" charset="-78"/>
            </a:endParaRPr>
          </a:p>
          <a:p>
            <a:pPr algn="r" rtl="1">
              <a:buFont typeface="Wingdings" pitchFamily="2" charset="2"/>
              <a:buChar char="§"/>
            </a:pPr>
            <a:r>
              <a:rPr lang="ar-SA" sz="2800" dirty="0" smtClean="0">
                <a:latin typeface="Simplified Arabic" pitchFamily="18" charset="-78"/>
                <a:cs typeface="Simplified Arabic" pitchFamily="18" charset="-78"/>
              </a:rPr>
              <a:t>أورام الدماغ : قد تؤدي الى حالات الاكتئاب والذهان العضوي.</a:t>
            </a: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en-US" sz="100" dirty="0" smtClean="0">
              <a:latin typeface="Simplified Arabic" pitchFamily="18" charset="-78"/>
              <a:cs typeface="Simplified Arabic" pitchFamily="18" charset="-78"/>
            </a:endParaRPr>
          </a:p>
          <a:p>
            <a:pPr algn="r" rtl="1">
              <a:buFont typeface="Wingdings" pitchFamily="2" charset="2"/>
              <a:buChar char="§"/>
            </a:pPr>
            <a:r>
              <a:rPr lang="ar-SA" sz="2800" dirty="0" smtClean="0">
                <a:latin typeface="Simplified Arabic" pitchFamily="18" charset="-78"/>
                <a:cs typeface="Simplified Arabic" pitchFamily="18" charset="-78"/>
              </a:rPr>
              <a:t>الصرع : الذي يؤدي إلى اعتلال الشخصية وحالات ذهانية وسلوكية.</a:t>
            </a: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en-US" sz="100" dirty="0" smtClean="0">
              <a:latin typeface="Simplified Arabic" pitchFamily="18" charset="-78"/>
              <a:cs typeface="Simplified Arabic" pitchFamily="18" charset="-78"/>
            </a:endParaRPr>
          </a:p>
          <a:p>
            <a:pPr algn="r" rtl="1">
              <a:buFont typeface="Wingdings" pitchFamily="2" charset="2"/>
              <a:buChar char="§"/>
            </a:pPr>
            <a:r>
              <a:rPr lang="ar-SA" sz="2800" dirty="0" smtClean="0">
                <a:latin typeface="Simplified Arabic" pitchFamily="18" charset="-78"/>
                <a:cs typeface="Simplified Arabic" pitchFamily="18" charset="-78"/>
              </a:rPr>
              <a:t>التهاب الدماغ والسحايا.</a:t>
            </a: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en-US" sz="100" dirty="0" smtClean="0">
              <a:latin typeface="Simplified Arabic" pitchFamily="18" charset="-78"/>
              <a:cs typeface="Simplified Arabic" pitchFamily="18" charset="-78"/>
            </a:endParaRPr>
          </a:p>
          <a:p>
            <a:pPr algn="r" rtl="1">
              <a:buFont typeface="Wingdings" pitchFamily="2" charset="2"/>
              <a:buChar char="§"/>
            </a:pPr>
            <a:r>
              <a:rPr lang="ar-SA" sz="2800" dirty="0" smtClean="0">
                <a:latin typeface="Simplified Arabic" pitchFamily="18" charset="-78"/>
                <a:cs typeface="Simplified Arabic" pitchFamily="18" charset="-78"/>
              </a:rPr>
              <a:t>اعتلال الدورة الدموية الدماغية.</a:t>
            </a: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ar-SA" sz="100" dirty="0" smtClean="0">
              <a:latin typeface="Simplified Arabic" pitchFamily="18" charset="-78"/>
              <a:cs typeface="Simplified Arabic" pitchFamily="18" charset="-78"/>
            </a:endParaRPr>
          </a:p>
          <a:p>
            <a:pPr algn="r" rtl="1">
              <a:buFont typeface="Wingdings" pitchFamily="2" charset="2"/>
              <a:buChar char="§"/>
            </a:pPr>
            <a:endParaRPr lang="en-US" sz="100" dirty="0" smtClean="0">
              <a:latin typeface="Simplified Arabic" pitchFamily="18" charset="-78"/>
              <a:cs typeface="Simplified Arabic" pitchFamily="18" charset="-78"/>
            </a:endParaRPr>
          </a:p>
          <a:p>
            <a:pPr algn="r" rtl="1">
              <a:buFont typeface="Wingdings" pitchFamily="2" charset="2"/>
              <a:buChar char="§"/>
            </a:pPr>
            <a:r>
              <a:rPr lang="ar-SA" sz="2800" dirty="0" smtClean="0">
                <a:latin typeface="Simplified Arabic" pitchFamily="18" charset="-78"/>
                <a:cs typeface="Simplified Arabic" pitchFamily="18" charset="-78"/>
              </a:rPr>
              <a:t>أمراض الشيخوخة والخرف المبكر.</a:t>
            </a:r>
            <a:endParaRPr lang="en-US" sz="2800" dirty="0" smtClean="0">
              <a:latin typeface="Simplified Arabic" pitchFamily="18" charset="-78"/>
              <a:cs typeface="Simplified Arabic" pitchFamily="18" charset="-78"/>
            </a:endParaRPr>
          </a:p>
          <a:p>
            <a:pPr algn="r"/>
            <a:endParaRPr lang="en-US" sz="2800" dirty="0">
              <a:latin typeface="Simplified Arabic" pitchFamily="18" charset="-78"/>
              <a:cs typeface="Simplified Arabic" pitchFamily="18" charset="-7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944562"/>
          </a:xfrm>
        </p:spPr>
        <p:txBody>
          <a:bodyPr>
            <a:noAutofit/>
          </a:bodyPr>
          <a:lstStyle/>
          <a:p>
            <a:r>
              <a:rPr lang="en-US" sz="3400" b="1" dirty="0" smtClean="0">
                <a:latin typeface="Simplified Arabic" pitchFamily="18" charset="-78"/>
                <a:cs typeface="Simplified Arabic" pitchFamily="18" charset="-78"/>
              </a:rPr>
              <a:t/>
            </a:r>
            <a:br>
              <a:rPr lang="en-US" sz="3400" b="1" dirty="0" smtClean="0">
                <a:latin typeface="Simplified Arabic" pitchFamily="18" charset="-78"/>
                <a:cs typeface="Simplified Arabic" pitchFamily="18" charset="-78"/>
              </a:rPr>
            </a:br>
            <a:r>
              <a:rPr lang="en-US" sz="3400" b="1" dirty="0" smtClean="0">
                <a:latin typeface="Simplified Arabic" pitchFamily="18" charset="-78"/>
                <a:cs typeface="Simplified Arabic" pitchFamily="18" charset="-78"/>
              </a:rPr>
              <a:t/>
            </a:r>
            <a:br>
              <a:rPr lang="en-US" sz="3400" b="1" dirty="0" smtClean="0">
                <a:latin typeface="Simplified Arabic" pitchFamily="18" charset="-78"/>
                <a:cs typeface="Simplified Arabic" pitchFamily="18" charset="-78"/>
              </a:rPr>
            </a:br>
            <a:r>
              <a:rPr lang="en-US" sz="3400" b="1" dirty="0" smtClean="0">
                <a:latin typeface="Simplified Arabic" pitchFamily="18" charset="-78"/>
                <a:cs typeface="Simplified Arabic" pitchFamily="18" charset="-78"/>
              </a:rPr>
              <a:t>How are mental heal problems diagnosed</a:t>
            </a:r>
            <a:br>
              <a:rPr lang="en-US" sz="3400" b="1" dirty="0" smtClean="0">
                <a:latin typeface="Simplified Arabic" pitchFamily="18" charset="-78"/>
                <a:cs typeface="Simplified Arabic" pitchFamily="18" charset="-78"/>
              </a:rPr>
            </a:br>
            <a:r>
              <a:rPr lang="ar-SA" sz="3400" b="1" dirty="0" smtClean="0">
                <a:latin typeface="Simplified Arabic" pitchFamily="18" charset="-78"/>
                <a:cs typeface="Simplified Arabic" pitchFamily="18" charset="-78"/>
              </a:rPr>
              <a:t> </a:t>
            </a:r>
            <a:r>
              <a:rPr lang="en-US" sz="3400" b="1" dirty="0" smtClean="0">
                <a:latin typeface="Simplified Arabic" pitchFamily="18" charset="-78"/>
                <a:cs typeface="Simplified Arabic" pitchFamily="18" charset="-78"/>
              </a:rPr>
              <a:t/>
            </a:r>
            <a:br>
              <a:rPr lang="en-US" sz="3400" b="1" dirty="0" smtClean="0">
                <a:latin typeface="Simplified Arabic" pitchFamily="18" charset="-78"/>
                <a:cs typeface="Simplified Arabic" pitchFamily="18" charset="-78"/>
              </a:rPr>
            </a:br>
            <a:endParaRPr lang="en-US" sz="3400" b="1" dirty="0">
              <a:latin typeface="Simplified Arabic" pitchFamily="18" charset="-78"/>
              <a:cs typeface="Simplified Arabic" pitchFamily="18" charset="-78"/>
            </a:endParaRPr>
          </a:p>
        </p:txBody>
      </p:sp>
      <p:sp>
        <p:nvSpPr>
          <p:cNvPr id="3" name="Content Placeholder 2"/>
          <p:cNvSpPr>
            <a:spLocks noGrp="1"/>
          </p:cNvSpPr>
          <p:nvPr>
            <p:ph idx="1"/>
          </p:nvPr>
        </p:nvSpPr>
        <p:spPr/>
        <p:txBody>
          <a:bodyPr/>
          <a:lstStyle/>
          <a:p>
            <a:pPr marL="514350" indent="-514350">
              <a:buAutoNum type="arabicParenR"/>
            </a:pPr>
            <a:r>
              <a:rPr lang="en-US" dirty="0" smtClean="0">
                <a:latin typeface="Times New Roman" pitchFamily="18" charset="0"/>
                <a:cs typeface="Times New Roman" pitchFamily="18" charset="0"/>
              </a:rPr>
              <a:t>What symptoms you are experiencing (Grouping symptoms together) or (</a:t>
            </a:r>
            <a:r>
              <a:rPr lang="en-US" b="1" dirty="0" smtClean="0">
                <a:latin typeface="Times New Roman" pitchFamily="18" charset="0"/>
                <a:cs typeface="Times New Roman" pitchFamily="18" charset="0"/>
              </a:rPr>
              <a:t>Labeling</a:t>
            </a:r>
            <a:r>
              <a:rPr lang="en-US" dirty="0" smtClean="0">
                <a:latin typeface="Times New Roman" pitchFamily="18" charset="0"/>
                <a:cs typeface="Times New Roman" pitchFamily="18" charset="0"/>
              </a:rPr>
              <a:t>).</a:t>
            </a:r>
          </a:p>
          <a:p>
            <a:pPr marL="514350" indent="-514350">
              <a:buAutoNum type="arabicParenR"/>
            </a:pPr>
            <a:endParaRPr lang="en-US" dirty="0" smtClean="0">
              <a:latin typeface="Times New Roman" pitchFamily="18" charset="0"/>
              <a:cs typeface="Times New Roman" pitchFamily="18" charset="0"/>
            </a:endParaRPr>
          </a:p>
          <a:p>
            <a:pPr marL="514350" indent="-514350">
              <a:buAutoNum type="arabicParenR"/>
            </a:pPr>
            <a:r>
              <a:rPr lang="en-US" dirty="0" smtClean="0">
                <a:latin typeface="Times New Roman" pitchFamily="18" charset="0"/>
                <a:cs typeface="Times New Roman" pitchFamily="18" charset="0"/>
              </a:rPr>
              <a:t>How long you have experiencing these symptoms (</a:t>
            </a:r>
            <a:r>
              <a:rPr lang="en-US" b="1" dirty="0" smtClean="0">
                <a:latin typeface="Times New Roman" pitchFamily="18" charset="0"/>
                <a:cs typeface="Times New Roman" pitchFamily="18" charset="0"/>
              </a:rPr>
              <a:t>Period</a:t>
            </a:r>
            <a:r>
              <a:rPr lang="en-US" dirty="0" smtClean="0">
                <a:latin typeface="Times New Roman" pitchFamily="18" charset="0"/>
                <a:cs typeface="Times New Roman" pitchFamily="18" charset="0"/>
              </a:rPr>
              <a:t>). </a:t>
            </a:r>
          </a:p>
          <a:p>
            <a:pPr marL="514350" indent="-514350">
              <a:buAutoNum type="arabicParenR"/>
            </a:pPr>
            <a:endParaRPr lang="en-US" dirty="0" smtClean="0">
              <a:latin typeface="Times New Roman" pitchFamily="18" charset="0"/>
              <a:cs typeface="Times New Roman" pitchFamily="18" charset="0"/>
            </a:endParaRPr>
          </a:p>
          <a:p>
            <a:pPr marL="514350" indent="-514350">
              <a:buAutoNum type="arabicParenR"/>
            </a:pPr>
            <a:r>
              <a:rPr lang="en-US" dirty="0" smtClean="0">
                <a:latin typeface="Times New Roman" pitchFamily="18" charset="0"/>
                <a:cs typeface="Times New Roman" pitchFamily="18" charset="0"/>
              </a:rPr>
              <a:t>The impact they're on your life.</a:t>
            </a:r>
          </a:p>
          <a:p>
            <a:pPr marL="514350" indent="-514350" algn="r">
              <a:buAutoNum type="arabicParenR"/>
            </a:pPr>
            <a:endParaRPr lang="en-US"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idx="1"/>
          </p:nvPr>
        </p:nvSpPr>
        <p:spPr>
          <a:xfrm>
            <a:off x="0" y="76200"/>
            <a:ext cx="8991600" cy="6781800"/>
          </a:xfrm>
        </p:spPr>
        <p:txBody>
          <a:bodyPr>
            <a:normAutofit/>
          </a:bodyPr>
          <a:lstStyle/>
          <a:p>
            <a:pPr marL="0" indent="0" algn="r" rtl="1" eaLnBrk="1" fontAlgn="auto" hangingPunct="1">
              <a:spcAft>
                <a:spcPts val="0"/>
              </a:spcAft>
              <a:buFont typeface="Wingdings 2" pitchFamily="18" charset="2"/>
              <a:buNone/>
              <a:defRPr/>
            </a:pPr>
            <a:endParaRPr lang="en-US" sz="2400" dirty="0" smtClean="0">
              <a:latin typeface="Simplified Arabic" pitchFamily="18" charset="-78"/>
              <a:cs typeface="Simplified Arabic" pitchFamily="18" charset="-78"/>
            </a:endParaRPr>
          </a:p>
          <a:p>
            <a:pPr marL="0" indent="0" algn="ctr" rtl="1" eaLnBrk="1" fontAlgn="auto" hangingPunct="1">
              <a:spcAft>
                <a:spcPts val="0"/>
              </a:spcAft>
              <a:buFont typeface="Wingdings 2" pitchFamily="18" charset="2"/>
              <a:buNone/>
              <a:defRPr/>
            </a:pPr>
            <a:r>
              <a:rPr lang="ar-SA" sz="2400" b="1" dirty="0" smtClean="0">
                <a:latin typeface="Simplified Arabic" pitchFamily="18" charset="-78"/>
                <a:cs typeface="Simplified Arabic" pitchFamily="18" charset="-78"/>
              </a:rPr>
              <a:t>مهم التركيز على: </a:t>
            </a:r>
          </a:p>
          <a:p>
            <a:pPr marL="0" indent="0" algn="r" rtl="1" eaLnBrk="1" fontAlgn="auto" hangingPunct="1">
              <a:spcAft>
                <a:spcPts val="0"/>
              </a:spcAft>
              <a:buFont typeface="Wingdings 2" pitchFamily="18" charset="2"/>
              <a:buNone/>
              <a:defRPr/>
            </a:pPr>
            <a:endParaRPr lang="en-US" sz="2400" dirty="0">
              <a:latin typeface="Simplified Arabic" pitchFamily="18" charset="-78"/>
              <a:cs typeface="Simplified Arabic" pitchFamily="18" charset="-78"/>
            </a:endParaRPr>
          </a:p>
          <a:p>
            <a:pPr marL="0" indent="0" algn="r" rtl="1" eaLnBrk="1" fontAlgn="auto" hangingPunct="1">
              <a:spcAft>
                <a:spcPts val="0"/>
              </a:spcAft>
              <a:buFont typeface="Wingdings 2" pitchFamily="18" charset="2"/>
              <a:buNone/>
              <a:defRPr/>
            </a:pPr>
            <a:r>
              <a:rPr lang="en-US" sz="2400" dirty="0" smtClean="0">
                <a:latin typeface="Simplified Arabic" pitchFamily="18" charset="-78"/>
                <a:cs typeface="Simplified Arabic" pitchFamily="18" charset="-78"/>
              </a:rPr>
              <a:t>1</a:t>
            </a:r>
            <a:r>
              <a:rPr lang="ar-SA" sz="2400" dirty="0" smtClean="0">
                <a:latin typeface="Simplified Arabic" pitchFamily="18" charset="-78"/>
                <a:cs typeface="Simplified Arabic" pitchFamily="18" charset="-78"/>
              </a:rPr>
              <a:t>) الأعراض </a:t>
            </a:r>
            <a:r>
              <a:rPr lang="ar-SA" sz="2400" dirty="0">
                <a:latin typeface="Simplified Arabic" pitchFamily="18" charset="-78"/>
                <a:cs typeface="Simplified Arabic" pitchFamily="18" charset="-78"/>
              </a:rPr>
              <a:t>الأساسية: </a:t>
            </a:r>
            <a:endParaRPr lang="ar-SA" sz="2400" dirty="0" smtClean="0">
              <a:latin typeface="Simplified Arabic" pitchFamily="18" charset="-78"/>
              <a:cs typeface="Simplified Arabic" pitchFamily="18" charset="-78"/>
            </a:endParaRPr>
          </a:p>
          <a:p>
            <a:pPr marL="0" indent="0" algn="r" rtl="1" eaLnBrk="1" fontAlgn="auto" hangingPunct="1">
              <a:spcAft>
                <a:spcPts val="0"/>
              </a:spcAft>
              <a:buFont typeface="Wingdings 2" pitchFamily="18" charset="2"/>
              <a:buNone/>
              <a:defRPr/>
            </a:pPr>
            <a:endParaRPr lang="en-US" sz="2400" dirty="0">
              <a:latin typeface="Simplified Arabic" pitchFamily="18" charset="-78"/>
              <a:cs typeface="Simplified Arabic" pitchFamily="18" charset="-78"/>
            </a:endParaRPr>
          </a:p>
          <a:p>
            <a:pPr algn="r" rtl="1" eaLnBrk="1" fontAlgn="auto" hangingPunct="1">
              <a:spcAft>
                <a:spcPts val="0"/>
              </a:spcAft>
              <a:buFont typeface="Wingdings 2"/>
              <a:buChar char=""/>
              <a:defRPr/>
            </a:pPr>
            <a:r>
              <a:rPr lang="ar-SA" sz="2400" dirty="0" smtClean="0">
                <a:latin typeface="Simplified Arabic" pitchFamily="18" charset="-78"/>
                <a:cs typeface="Simplified Arabic" pitchFamily="18" charset="-78"/>
              </a:rPr>
              <a:t>الشدة.</a:t>
            </a:r>
            <a:endParaRPr lang="en-US" sz="2400" dirty="0">
              <a:latin typeface="Simplified Arabic" pitchFamily="18" charset="-78"/>
              <a:cs typeface="Simplified Arabic" pitchFamily="18" charset="-78"/>
            </a:endParaRPr>
          </a:p>
          <a:p>
            <a:pPr algn="r" rtl="1" eaLnBrk="1" fontAlgn="auto" hangingPunct="1">
              <a:spcAft>
                <a:spcPts val="0"/>
              </a:spcAft>
              <a:buFont typeface="Wingdings 2"/>
              <a:buChar char=""/>
              <a:defRPr/>
            </a:pPr>
            <a:r>
              <a:rPr lang="ar-SA" sz="2400" dirty="0" smtClean="0">
                <a:latin typeface="Simplified Arabic" pitchFamily="18" charset="-78"/>
                <a:cs typeface="Simplified Arabic" pitchFamily="18" charset="-78"/>
              </a:rPr>
              <a:t>التكرار. </a:t>
            </a:r>
            <a:endParaRPr lang="en-US" sz="2400" dirty="0">
              <a:latin typeface="Simplified Arabic" pitchFamily="18" charset="-78"/>
              <a:cs typeface="Simplified Arabic" pitchFamily="18" charset="-78"/>
            </a:endParaRPr>
          </a:p>
          <a:p>
            <a:pPr algn="r" rtl="1" eaLnBrk="1" fontAlgn="auto" hangingPunct="1">
              <a:spcAft>
                <a:spcPts val="0"/>
              </a:spcAft>
              <a:buFont typeface="Wingdings 2"/>
              <a:buChar char=""/>
              <a:defRPr/>
            </a:pPr>
            <a:r>
              <a:rPr lang="ar-SA" sz="2400" dirty="0">
                <a:latin typeface="Simplified Arabic" pitchFamily="18" charset="-78"/>
                <a:cs typeface="Simplified Arabic" pitchFamily="18" charset="-78"/>
              </a:rPr>
              <a:t>الغرابة (سلوكياً، مجتمعياً). </a:t>
            </a:r>
            <a:endParaRPr lang="en-US" sz="2400" dirty="0">
              <a:latin typeface="Simplified Arabic" pitchFamily="18" charset="-78"/>
              <a:cs typeface="Simplified Arabic" pitchFamily="18" charset="-78"/>
            </a:endParaRPr>
          </a:p>
          <a:p>
            <a:pPr marL="0" indent="0" algn="r" rtl="1" eaLnBrk="1" fontAlgn="auto" hangingPunct="1">
              <a:spcAft>
                <a:spcPts val="0"/>
              </a:spcAft>
              <a:buFont typeface="Wingdings 2" pitchFamily="18" charset="2"/>
              <a:buNone/>
              <a:defRPr/>
            </a:pPr>
            <a:endParaRPr lang="en-US" sz="2400" dirty="0">
              <a:latin typeface="Simplified Arabic" pitchFamily="18" charset="-78"/>
              <a:cs typeface="Simplified Arabic" pitchFamily="18" charset="-78"/>
            </a:endParaRPr>
          </a:p>
          <a:p>
            <a:pPr marL="0" indent="0" algn="r" rtl="1" eaLnBrk="1" fontAlgn="auto" hangingPunct="1">
              <a:spcAft>
                <a:spcPts val="0"/>
              </a:spcAft>
              <a:buFont typeface="Wingdings 2" pitchFamily="18" charset="2"/>
              <a:buNone/>
              <a:defRPr/>
            </a:pPr>
            <a:r>
              <a:rPr lang="ar-SA" sz="2400" dirty="0">
                <a:latin typeface="Simplified Arabic" pitchFamily="18" charset="-78"/>
                <a:cs typeface="Simplified Arabic" pitchFamily="18" charset="-78"/>
              </a:rPr>
              <a:t>2</a:t>
            </a:r>
            <a:r>
              <a:rPr lang="ar-SA" sz="2400" dirty="0" smtClean="0">
                <a:latin typeface="Simplified Arabic" pitchFamily="18" charset="-78"/>
                <a:cs typeface="Simplified Arabic" pitchFamily="18" charset="-78"/>
              </a:rPr>
              <a:t>) </a:t>
            </a:r>
            <a:r>
              <a:rPr lang="ar-SA" sz="2400" dirty="0">
                <a:latin typeface="Simplified Arabic" pitchFamily="18" charset="-78"/>
                <a:cs typeface="Simplified Arabic" pitchFamily="18" charset="-78"/>
              </a:rPr>
              <a:t>خراب وعطل في الروتين اليومي للشخص. </a:t>
            </a:r>
            <a:endParaRPr lang="en-US" sz="2400" dirty="0">
              <a:latin typeface="Simplified Arabic" pitchFamily="18" charset="-78"/>
              <a:cs typeface="Simplified Arabic" pitchFamily="18" charset="-78"/>
            </a:endParaRPr>
          </a:p>
          <a:p>
            <a:pPr marL="0" indent="0" algn="r" rtl="1" eaLnBrk="1" fontAlgn="auto" hangingPunct="1">
              <a:spcAft>
                <a:spcPts val="0"/>
              </a:spcAft>
              <a:buFont typeface="Wingdings 2" pitchFamily="18" charset="2"/>
              <a:buNone/>
              <a:defRPr/>
            </a:pPr>
            <a:endParaRPr lang="en-US" sz="2400" dirty="0">
              <a:latin typeface="Simplified Arabic" pitchFamily="18" charset="-78"/>
              <a:cs typeface="Simplified Arabic" pitchFamily="18" charset="-78"/>
            </a:endParaRPr>
          </a:p>
          <a:p>
            <a:pPr marL="0" indent="0" algn="r" rtl="1" eaLnBrk="1" fontAlgn="auto" hangingPunct="1">
              <a:spcAft>
                <a:spcPts val="0"/>
              </a:spcAft>
              <a:buFont typeface="Wingdings 2" pitchFamily="18" charset="2"/>
              <a:buNone/>
              <a:defRPr/>
            </a:pPr>
            <a:r>
              <a:rPr lang="ar-SA" sz="2400" dirty="0">
                <a:latin typeface="Simplified Arabic" pitchFamily="18" charset="-78"/>
                <a:cs typeface="Simplified Arabic" pitchFamily="18" charset="-78"/>
              </a:rPr>
              <a:t>3</a:t>
            </a:r>
            <a:r>
              <a:rPr lang="ar-SA" sz="2400" dirty="0" smtClean="0">
                <a:latin typeface="Simplified Arabic" pitchFamily="18" charset="-78"/>
                <a:cs typeface="Simplified Arabic" pitchFamily="18" charset="-78"/>
              </a:rPr>
              <a:t>) </a:t>
            </a:r>
            <a:r>
              <a:rPr lang="ar-SA" sz="2400" dirty="0">
                <a:latin typeface="Simplified Arabic" pitchFamily="18" charset="-78"/>
                <a:cs typeface="Simplified Arabic" pitchFamily="18" charset="-78"/>
              </a:rPr>
              <a:t>درجة قلق عالية (توتر، قلق، شكوى مستمرة</a:t>
            </a:r>
            <a:r>
              <a:rPr lang="ar-SA" sz="2400" dirty="0" smtClean="0">
                <a:latin typeface="Simplified Arabic" pitchFamily="18" charset="-78"/>
                <a:cs typeface="Simplified Arabic" pitchFamily="18" charset="-78"/>
              </a:rPr>
              <a:t>).</a:t>
            </a:r>
          </a:p>
          <a:p>
            <a:pPr marL="0" indent="0" algn="r" rtl="1" eaLnBrk="1" fontAlgn="auto" hangingPunct="1">
              <a:spcAft>
                <a:spcPts val="0"/>
              </a:spcAft>
              <a:buFont typeface="Wingdings 2" pitchFamily="18" charset="2"/>
              <a:buNone/>
              <a:defRPr/>
            </a:pPr>
            <a:endParaRPr lang="en-US" sz="2400" dirty="0" smtClean="0">
              <a:latin typeface="Simplified Arabic" pitchFamily="18" charset="-78"/>
              <a:cs typeface="Simplified Arabic" pitchFamily="18" charset="-78"/>
            </a:endParaRPr>
          </a:p>
          <a:p>
            <a:pPr marL="0" indent="0" algn="r" rtl="1" eaLnBrk="1" fontAlgn="auto" hangingPunct="1">
              <a:spcAft>
                <a:spcPts val="0"/>
              </a:spcAft>
              <a:buFont typeface="Wingdings 2" pitchFamily="18" charset="2"/>
              <a:buNone/>
              <a:defRPr/>
            </a:pPr>
            <a:r>
              <a:rPr lang="en-US" sz="2400" dirty="0" smtClean="0">
                <a:latin typeface="Simplified Arabic" pitchFamily="18" charset="-78"/>
                <a:cs typeface="Simplified Arabic" pitchFamily="18" charset="-78"/>
              </a:rPr>
              <a:t>4</a:t>
            </a:r>
            <a:r>
              <a:rPr lang="ar-SA" sz="2400" dirty="0" smtClean="0">
                <a:latin typeface="Simplified Arabic" pitchFamily="18" charset="-78"/>
                <a:cs typeface="Simplified Arabic" pitchFamily="18" charset="-78"/>
              </a:rPr>
              <a:t>) فحص مدى الخطورة على الذات وعلى الآخرين. </a:t>
            </a:r>
          </a:p>
          <a:p>
            <a:pPr marL="0" indent="0" algn="r" rtl="1" eaLnBrk="1" fontAlgn="auto" hangingPunct="1">
              <a:spcAft>
                <a:spcPts val="0"/>
              </a:spcAft>
              <a:buFont typeface="Wingdings 2" pitchFamily="18" charset="2"/>
              <a:buNone/>
              <a:defRPr/>
            </a:pPr>
            <a:r>
              <a:rPr lang="ar-SA" sz="2400" dirty="0" smtClean="0">
                <a:latin typeface="Simplified Arabic" pitchFamily="18" charset="-78"/>
                <a:cs typeface="Simplified Arabic" pitchFamily="18" charset="-78"/>
              </a:rPr>
              <a:t> </a:t>
            </a:r>
            <a:endParaRPr lang="en-US" sz="2400" dirty="0">
              <a:latin typeface="Simplified Arabic" pitchFamily="18" charset="-78"/>
              <a:cs typeface="Simplified Arabic" pitchFamily="18" charset="-78"/>
            </a:endParaRPr>
          </a:p>
          <a:p>
            <a:pPr marL="0" indent="0" algn="r" rtl="1" eaLnBrk="1" fontAlgn="auto" hangingPunct="1">
              <a:spcAft>
                <a:spcPts val="0"/>
              </a:spcAft>
              <a:buFont typeface="Wingdings 2" pitchFamily="18" charset="2"/>
              <a:buNone/>
              <a:defRPr/>
            </a:pPr>
            <a:endParaRPr lang="en-US" sz="2400" dirty="0">
              <a:latin typeface="Simplified Arabic" pitchFamily="18" charset="-78"/>
              <a:cs typeface="Simplified Arabic" pitchFamily="18" charset="-78"/>
            </a:endParaRPr>
          </a:p>
          <a:p>
            <a:pPr algn="r" rtl="1" eaLnBrk="1" fontAlgn="auto" hangingPunct="1">
              <a:spcAft>
                <a:spcPts val="0"/>
              </a:spcAft>
              <a:buFont typeface="Wingdings 2"/>
              <a:buChar char=""/>
              <a:defRPr/>
            </a:pPr>
            <a:endParaRPr lang="en-US" sz="2400"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ar-SA" sz="3600" b="1" dirty="0" smtClean="0">
                <a:latin typeface="Simplified Arabic" pitchFamily="18" charset="-78"/>
                <a:cs typeface="Simplified Arabic" pitchFamily="18" charset="-78"/>
              </a:rPr>
              <a:t>تعريف السلوك اللاسوي أو الشاذ</a:t>
            </a:r>
            <a:endParaRPr lang="en-US" sz="3600" b="1" dirty="0">
              <a:latin typeface="Simplified Arabic" pitchFamily="18" charset="-78"/>
              <a:cs typeface="Simplified Arabic" pitchFamily="18" charset="-78"/>
            </a:endParaRPr>
          </a:p>
        </p:txBody>
      </p:sp>
      <p:sp>
        <p:nvSpPr>
          <p:cNvPr id="3" name="Content Placeholder 2"/>
          <p:cNvSpPr>
            <a:spLocks noGrp="1"/>
          </p:cNvSpPr>
          <p:nvPr>
            <p:ph idx="1"/>
          </p:nvPr>
        </p:nvSpPr>
        <p:spPr>
          <a:xfrm>
            <a:off x="457200" y="1600200"/>
            <a:ext cx="7924800" cy="4525963"/>
          </a:xfrm>
        </p:spPr>
        <p:txBody>
          <a:bodyPr>
            <a:normAutofit/>
          </a:bodyPr>
          <a:lstStyle/>
          <a:p>
            <a:pPr marL="514350" indent="-514350" algn="just" rtl="1">
              <a:buFont typeface="+mj-lt"/>
              <a:buAutoNum type="arabicParenR"/>
            </a:pPr>
            <a:r>
              <a:rPr lang="ar-SA" sz="2800" b="1" dirty="0" smtClean="0">
                <a:latin typeface="Simplified Arabic" pitchFamily="18" charset="-78"/>
                <a:cs typeface="Simplified Arabic" pitchFamily="18" charset="-78"/>
              </a:rPr>
              <a:t>سلوك منحرف: </a:t>
            </a:r>
            <a:r>
              <a:rPr lang="ar-SA" sz="2800" dirty="0" smtClean="0">
                <a:latin typeface="Simplified Arabic" pitchFamily="18" charset="-78"/>
                <a:cs typeface="Simplified Arabic" pitchFamily="18" charset="-78"/>
              </a:rPr>
              <a:t>منحرف عن الثقافة. </a:t>
            </a:r>
          </a:p>
          <a:p>
            <a:pPr marL="514350" indent="-514350" algn="just" rtl="1">
              <a:buFont typeface="+mj-lt"/>
              <a:buAutoNum type="arabicParenR"/>
            </a:pPr>
            <a:r>
              <a:rPr lang="ar-SA" sz="2800" b="1" dirty="0" smtClean="0">
                <a:latin typeface="Simplified Arabic" pitchFamily="18" charset="-78"/>
                <a:cs typeface="Simplified Arabic" pitchFamily="18" charset="-78"/>
              </a:rPr>
              <a:t>غير تكيفي: </a:t>
            </a:r>
            <a:r>
              <a:rPr lang="ar-SA" sz="2800" dirty="0" smtClean="0">
                <a:latin typeface="Simplified Arabic" pitchFamily="18" charset="-78"/>
                <a:cs typeface="Simplified Arabic" pitchFamily="18" charset="-78"/>
              </a:rPr>
              <a:t>يعرقل قدرة الفرد على أداء وظائفه وأعماله اليومية بفعالية. </a:t>
            </a:r>
          </a:p>
          <a:p>
            <a:pPr marL="514350" indent="-514350" algn="just" rtl="1">
              <a:buFont typeface="+mj-lt"/>
              <a:buAutoNum type="arabicParenR"/>
            </a:pPr>
            <a:r>
              <a:rPr lang="ar-SA" sz="2800" b="1" dirty="0" smtClean="0">
                <a:latin typeface="Simplified Arabic" pitchFamily="18" charset="-78"/>
                <a:cs typeface="Simplified Arabic" pitchFamily="18" charset="-78"/>
              </a:rPr>
              <a:t>مؤلم للشخص: </a:t>
            </a:r>
            <a:r>
              <a:rPr lang="ar-SA" sz="2800" dirty="0" smtClean="0">
                <a:latin typeface="Simplified Arabic" pitchFamily="18" charset="-78"/>
                <a:cs typeface="Simplified Arabic" pitchFamily="18" charset="-78"/>
              </a:rPr>
              <a:t>تظهر في التوتر الذي يشعر به الفرد </a:t>
            </a:r>
          </a:p>
          <a:p>
            <a:pPr algn="ctr" rtl="1">
              <a:buNone/>
            </a:pPr>
            <a:endParaRPr lang="ar-SA" sz="2800" dirty="0" smtClean="0">
              <a:latin typeface="Simplified Arabic" pitchFamily="18" charset="-78"/>
              <a:cs typeface="Simplified Arabic" pitchFamily="18" charset="-78"/>
            </a:endParaRPr>
          </a:p>
          <a:p>
            <a:pPr algn="ctr" rtl="1">
              <a:buNone/>
            </a:pPr>
            <a:r>
              <a:rPr lang="ar-SA" sz="2800" dirty="0" smtClean="0">
                <a:latin typeface="Simplified Arabic" pitchFamily="18" charset="-78"/>
                <a:cs typeface="Simplified Arabic" pitchFamily="18" charset="-78"/>
              </a:rPr>
              <a:t>يكفي محك واحد للحكم على السلوك بأنه شاذ. </a:t>
            </a:r>
          </a:p>
          <a:p>
            <a:pPr algn="ctr" rtl="1">
              <a:buNone/>
            </a:pPr>
            <a:endParaRPr lang="ar-SA" sz="2800" dirty="0">
              <a:latin typeface="Simplified Arabic" pitchFamily="18" charset="-78"/>
              <a:cs typeface="Simplified Arabic" pitchFamily="18" charset="-78"/>
            </a:endParaRPr>
          </a:p>
          <a:p>
            <a:pPr algn="r" rtl="1">
              <a:buNone/>
            </a:pPr>
            <a:endParaRPr lang="en-US" sz="2800" dirty="0">
              <a:latin typeface="Simplified Arabic" pitchFamily="18" charset="-78"/>
              <a:cs typeface="Simplified Arabic" pitchFamily="18" charset="-78"/>
            </a:endParaRPr>
          </a:p>
        </p:txBody>
      </p:sp>
    </p:spTree>
    <p:extLst>
      <p:ext uri="{BB962C8B-B14F-4D97-AF65-F5344CB8AC3E}">
        <p14:creationId xmlns:p14="http://schemas.microsoft.com/office/powerpoint/2010/main" val="42605220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228600"/>
            <a:ext cx="8915400" cy="6477000"/>
          </a:xfrm>
        </p:spPr>
        <p:txBody>
          <a:bodyPr>
            <a:noAutofit/>
          </a:bodyPr>
          <a:lstStyle/>
          <a:p>
            <a:pPr marL="0" indent="0" algn="r" rtl="1" eaLnBrk="1" fontAlgn="auto" hangingPunct="1">
              <a:spcAft>
                <a:spcPts val="0"/>
              </a:spcAft>
              <a:buFont typeface="Wingdings 2" pitchFamily="18" charset="2"/>
              <a:buNone/>
              <a:defRPr/>
            </a:pPr>
            <a:r>
              <a:rPr lang="ar-SA" sz="2400" b="1" dirty="0">
                <a:latin typeface="Simplified Arabic" pitchFamily="18" charset="-78"/>
                <a:cs typeface="Simplified Arabic" pitchFamily="18" charset="-78"/>
              </a:rPr>
              <a:t>ما هي الأعراض؟ </a:t>
            </a:r>
            <a:endParaRPr lang="en-US" sz="2400" dirty="0">
              <a:latin typeface="Simplified Arabic" pitchFamily="18" charset="-78"/>
              <a:cs typeface="Simplified Arabic" pitchFamily="18" charset="-78"/>
            </a:endParaRPr>
          </a:p>
          <a:p>
            <a:pPr marL="0" indent="0" algn="r" rtl="1" eaLnBrk="1" fontAlgn="auto" hangingPunct="1">
              <a:spcAft>
                <a:spcPts val="0"/>
              </a:spcAft>
              <a:buFont typeface="Wingdings 2" pitchFamily="18" charset="2"/>
              <a:buNone/>
              <a:defRPr/>
            </a:pPr>
            <a:endParaRPr lang="en-US" sz="2400" dirty="0">
              <a:latin typeface="Simplified Arabic" pitchFamily="18" charset="-78"/>
              <a:cs typeface="Simplified Arabic" pitchFamily="18" charset="-78"/>
            </a:endParaRPr>
          </a:p>
          <a:p>
            <a:pPr marL="0" indent="0" algn="r" rtl="1" eaLnBrk="1" fontAlgn="auto" hangingPunct="1">
              <a:spcAft>
                <a:spcPts val="0"/>
              </a:spcAft>
              <a:buFont typeface="Wingdings 2" pitchFamily="18" charset="2"/>
              <a:buNone/>
              <a:defRPr/>
            </a:pPr>
            <a:r>
              <a:rPr lang="ar-SA" sz="2400" b="1" dirty="0">
                <a:latin typeface="Simplified Arabic" pitchFamily="18" charset="-78"/>
                <a:cs typeface="Simplified Arabic" pitchFamily="18" charset="-78"/>
              </a:rPr>
              <a:t>1</a:t>
            </a:r>
            <a:r>
              <a:rPr lang="ar-SA" sz="2400" b="1" dirty="0" smtClean="0">
                <a:latin typeface="Simplified Arabic" pitchFamily="18" charset="-78"/>
                <a:cs typeface="Simplified Arabic" pitchFamily="18" charset="-78"/>
              </a:rPr>
              <a:t>) أعراض </a:t>
            </a:r>
            <a:r>
              <a:rPr lang="ar-SA" sz="2400" b="1" dirty="0">
                <a:latin typeface="Simplified Arabic" pitchFamily="18" charset="-78"/>
                <a:cs typeface="Simplified Arabic" pitchFamily="18" charset="-78"/>
              </a:rPr>
              <a:t>جسدية: </a:t>
            </a:r>
            <a:endParaRPr lang="en-US" sz="2400" dirty="0">
              <a:latin typeface="Simplified Arabic" pitchFamily="18" charset="-78"/>
              <a:cs typeface="Simplified Arabic" pitchFamily="18" charset="-78"/>
            </a:endParaRPr>
          </a:p>
          <a:p>
            <a:pPr marL="0" indent="0" algn="r" rtl="1" eaLnBrk="1" fontAlgn="auto" hangingPunct="1">
              <a:spcAft>
                <a:spcPts val="0"/>
              </a:spcAft>
              <a:buFont typeface="Wingdings 2" pitchFamily="18" charset="2"/>
              <a:buNone/>
              <a:defRPr/>
            </a:pPr>
            <a:endParaRPr lang="ar-SA" sz="100" dirty="0" smtClean="0">
              <a:latin typeface="Simplified Arabic" pitchFamily="18" charset="-78"/>
              <a:cs typeface="Simplified Arabic" pitchFamily="18" charset="-78"/>
            </a:endParaRPr>
          </a:p>
          <a:p>
            <a:pPr marL="0" indent="0" algn="r" rtl="1" eaLnBrk="1" fontAlgn="auto" hangingPunct="1">
              <a:spcAft>
                <a:spcPts val="0"/>
              </a:spcAft>
              <a:buFont typeface="Wingdings 2" pitchFamily="18" charset="2"/>
              <a:buNone/>
              <a:defRPr/>
            </a:pPr>
            <a:endParaRPr lang="ar-SA" sz="100" dirty="0" smtClean="0">
              <a:latin typeface="Simplified Arabic" pitchFamily="18" charset="-78"/>
              <a:cs typeface="Simplified Arabic" pitchFamily="18" charset="-78"/>
            </a:endParaRPr>
          </a:p>
          <a:p>
            <a:pPr marL="0" indent="0" algn="r" rtl="1" eaLnBrk="1" fontAlgn="auto" hangingPunct="1">
              <a:spcAft>
                <a:spcPts val="0"/>
              </a:spcAft>
              <a:buFont typeface="Wingdings 2" pitchFamily="18" charset="2"/>
              <a:buNone/>
              <a:defRPr/>
            </a:pPr>
            <a:endParaRPr lang="en-US" sz="100" dirty="0">
              <a:latin typeface="Simplified Arabic" pitchFamily="18" charset="-78"/>
              <a:cs typeface="Simplified Arabic" pitchFamily="18" charset="-78"/>
            </a:endParaRPr>
          </a:p>
          <a:p>
            <a:pPr algn="r" rtl="1" eaLnBrk="1" fontAlgn="auto" hangingPunct="1">
              <a:spcAft>
                <a:spcPts val="0"/>
              </a:spcAft>
              <a:buFont typeface="Wingdings 2"/>
              <a:buChar char=""/>
              <a:defRPr/>
            </a:pPr>
            <a:r>
              <a:rPr lang="ar-SA" sz="2400" dirty="0">
                <a:latin typeface="Simplified Arabic" pitchFamily="18" charset="-78"/>
                <a:cs typeface="Simplified Arabic" pitchFamily="18" charset="-78"/>
              </a:rPr>
              <a:t>أوجاع جسمية (صدر، رأس، بطن). </a:t>
            </a:r>
            <a:endParaRPr lang="en-US" sz="2400" dirty="0">
              <a:latin typeface="Simplified Arabic" pitchFamily="18" charset="-78"/>
              <a:cs typeface="Simplified Arabic" pitchFamily="18" charset="-78"/>
            </a:endParaRPr>
          </a:p>
          <a:p>
            <a:pPr algn="r" rtl="1" eaLnBrk="1" fontAlgn="auto" hangingPunct="1">
              <a:spcAft>
                <a:spcPts val="0"/>
              </a:spcAft>
              <a:buFont typeface="Wingdings 2"/>
              <a:buChar char=""/>
              <a:defRPr/>
            </a:pPr>
            <a:r>
              <a:rPr lang="ar-SA" sz="2400" dirty="0">
                <a:latin typeface="Simplified Arabic" pitchFamily="18" charset="-78"/>
                <a:cs typeface="Simplified Arabic" pitchFamily="18" charset="-78"/>
              </a:rPr>
              <a:t>مشاكل في النوم. </a:t>
            </a:r>
            <a:endParaRPr lang="en-US" sz="2400" dirty="0">
              <a:latin typeface="Simplified Arabic" pitchFamily="18" charset="-78"/>
              <a:cs typeface="Simplified Arabic" pitchFamily="18" charset="-78"/>
            </a:endParaRPr>
          </a:p>
          <a:p>
            <a:pPr algn="r" rtl="1" eaLnBrk="1" fontAlgn="auto" hangingPunct="1">
              <a:spcAft>
                <a:spcPts val="0"/>
              </a:spcAft>
              <a:buFont typeface="Wingdings 2"/>
              <a:buChar char=""/>
              <a:defRPr/>
            </a:pPr>
            <a:r>
              <a:rPr lang="ar-SA" sz="2400" dirty="0">
                <a:latin typeface="Simplified Arabic" pitchFamily="18" charset="-78"/>
                <a:cs typeface="Simplified Arabic" pitchFamily="18" charset="-78"/>
              </a:rPr>
              <a:t>الشعور بالتعب وقلة الطاقة. </a:t>
            </a:r>
            <a:endParaRPr lang="en-US" sz="2400" dirty="0">
              <a:latin typeface="Simplified Arabic" pitchFamily="18" charset="-78"/>
              <a:cs typeface="Simplified Arabic" pitchFamily="18" charset="-78"/>
            </a:endParaRPr>
          </a:p>
          <a:p>
            <a:pPr algn="r" rtl="1" eaLnBrk="1" fontAlgn="auto" hangingPunct="1">
              <a:spcAft>
                <a:spcPts val="0"/>
              </a:spcAft>
              <a:buFont typeface="Wingdings 2"/>
              <a:buChar char=""/>
              <a:defRPr/>
            </a:pPr>
            <a:r>
              <a:rPr lang="ar-SA" sz="2400" dirty="0">
                <a:latin typeface="Simplified Arabic" pitchFamily="18" charset="-78"/>
                <a:cs typeface="Simplified Arabic" pitchFamily="18" charset="-78"/>
              </a:rPr>
              <a:t>تدني أو زيادة في الرغبة الجنسية. </a:t>
            </a:r>
            <a:endParaRPr lang="en-US" sz="2400" dirty="0">
              <a:latin typeface="Simplified Arabic" pitchFamily="18" charset="-78"/>
              <a:cs typeface="Simplified Arabic" pitchFamily="18" charset="-78"/>
            </a:endParaRPr>
          </a:p>
          <a:p>
            <a:pPr marL="0" indent="0" algn="r" rtl="1" eaLnBrk="1" fontAlgn="auto" hangingPunct="1">
              <a:spcAft>
                <a:spcPts val="0"/>
              </a:spcAft>
              <a:buFont typeface="Wingdings 2" pitchFamily="18" charset="2"/>
              <a:buNone/>
              <a:defRPr/>
            </a:pPr>
            <a:endParaRPr lang="en-US" sz="2400" dirty="0">
              <a:latin typeface="Simplified Arabic" pitchFamily="18" charset="-78"/>
              <a:cs typeface="Simplified Arabic" pitchFamily="18" charset="-78"/>
            </a:endParaRPr>
          </a:p>
          <a:p>
            <a:pPr marL="0" indent="0" algn="r" rtl="1" eaLnBrk="1" fontAlgn="auto" hangingPunct="1">
              <a:spcAft>
                <a:spcPts val="0"/>
              </a:spcAft>
              <a:buFont typeface="Wingdings 2" pitchFamily="18" charset="2"/>
              <a:buNone/>
              <a:defRPr/>
            </a:pPr>
            <a:r>
              <a:rPr lang="ar-SA" sz="2400" b="1" dirty="0">
                <a:latin typeface="Simplified Arabic" pitchFamily="18" charset="-78"/>
                <a:cs typeface="Simplified Arabic" pitchFamily="18" charset="-78"/>
              </a:rPr>
              <a:t>2</a:t>
            </a:r>
            <a:r>
              <a:rPr lang="ar-SA" sz="2400" b="1" dirty="0" smtClean="0">
                <a:latin typeface="Simplified Arabic" pitchFamily="18" charset="-78"/>
                <a:cs typeface="Simplified Arabic" pitchFamily="18" charset="-78"/>
              </a:rPr>
              <a:t>) </a:t>
            </a:r>
            <a:r>
              <a:rPr lang="ar-SA" sz="2400" b="1" dirty="0">
                <a:latin typeface="Simplified Arabic" pitchFamily="18" charset="-78"/>
                <a:cs typeface="Simplified Arabic" pitchFamily="18" charset="-78"/>
              </a:rPr>
              <a:t>أعراض عاطفية: </a:t>
            </a:r>
            <a:endParaRPr lang="ar-SA" sz="2400" b="1" dirty="0" smtClean="0">
              <a:latin typeface="Simplified Arabic" pitchFamily="18" charset="-78"/>
              <a:cs typeface="Simplified Arabic" pitchFamily="18" charset="-78"/>
            </a:endParaRPr>
          </a:p>
          <a:p>
            <a:pPr marL="0" indent="0" algn="r" rtl="1" eaLnBrk="1" fontAlgn="auto" hangingPunct="1">
              <a:spcAft>
                <a:spcPts val="0"/>
              </a:spcAft>
              <a:buFont typeface="Wingdings 2" pitchFamily="18" charset="2"/>
              <a:buNone/>
              <a:defRPr/>
            </a:pPr>
            <a:endParaRPr lang="ar-SA" sz="100" b="1" dirty="0" smtClean="0">
              <a:latin typeface="Simplified Arabic" pitchFamily="18" charset="-78"/>
              <a:cs typeface="Simplified Arabic" pitchFamily="18" charset="-78"/>
            </a:endParaRPr>
          </a:p>
          <a:p>
            <a:pPr marL="0" indent="0" algn="r" rtl="1" eaLnBrk="1" fontAlgn="auto" hangingPunct="1">
              <a:spcAft>
                <a:spcPts val="0"/>
              </a:spcAft>
              <a:buFont typeface="Wingdings 2" pitchFamily="18" charset="2"/>
              <a:buNone/>
              <a:defRPr/>
            </a:pPr>
            <a:endParaRPr lang="ar-SA" sz="100" b="1" dirty="0" smtClean="0">
              <a:latin typeface="Simplified Arabic" pitchFamily="18" charset="-78"/>
              <a:cs typeface="Simplified Arabic" pitchFamily="18" charset="-78"/>
            </a:endParaRPr>
          </a:p>
          <a:p>
            <a:pPr marL="0" indent="0" algn="r" rtl="1" eaLnBrk="1" fontAlgn="auto" hangingPunct="1">
              <a:spcAft>
                <a:spcPts val="0"/>
              </a:spcAft>
              <a:buFont typeface="Wingdings 2" pitchFamily="18" charset="2"/>
              <a:buNone/>
              <a:defRPr/>
            </a:pPr>
            <a:endParaRPr lang="ar-SA" sz="100" b="1" dirty="0" smtClean="0">
              <a:latin typeface="Simplified Arabic" pitchFamily="18" charset="-78"/>
              <a:cs typeface="Simplified Arabic" pitchFamily="18" charset="-78"/>
            </a:endParaRPr>
          </a:p>
          <a:p>
            <a:pPr marL="0" indent="0" algn="r" rtl="1" eaLnBrk="1" fontAlgn="auto" hangingPunct="1">
              <a:spcAft>
                <a:spcPts val="0"/>
              </a:spcAft>
              <a:buFont typeface="Wingdings 2" pitchFamily="18" charset="2"/>
              <a:buNone/>
              <a:defRPr/>
            </a:pPr>
            <a:endParaRPr lang="ar-SA" sz="100" b="1" dirty="0" smtClean="0">
              <a:latin typeface="Simplified Arabic" pitchFamily="18" charset="-78"/>
              <a:cs typeface="Simplified Arabic" pitchFamily="18" charset="-78"/>
            </a:endParaRPr>
          </a:p>
          <a:p>
            <a:pPr marL="0" indent="0" algn="r" rtl="1" eaLnBrk="1" fontAlgn="auto" hangingPunct="1">
              <a:spcAft>
                <a:spcPts val="0"/>
              </a:spcAft>
              <a:buFont typeface="Wingdings 2" pitchFamily="18" charset="2"/>
              <a:buNone/>
              <a:defRPr/>
            </a:pPr>
            <a:endParaRPr lang="ar-SA" sz="100" b="1" dirty="0" smtClean="0">
              <a:latin typeface="Simplified Arabic" pitchFamily="18" charset="-78"/>
              <a:cs typeface="Simplified Arabic" pitchFamily="18" charset="-78"/>
            </a:endParaRPr>
          </a:p>
          <a:p>
            <a:pPr marL="0" indent="0" algn="r" rtl="1" eaLnBrk="1" fontAlgn="auto" hangingPunct="1">
              <a:spcAft>
                <a:spcPts val="0"/>
              </a:spcAft>
              <a:buFont typeface="Wingdings 2" pitchFamily="18" charset="2"/>
              <a:buNone/>
              <a:defRPr/>
            </a:pPr>
            <a:endParaRPr lang="ar-SA" sz="100" b="1" dirty="0" smtClean="0">
              <a:latin typeface="Simplified Arabic" pitchFamily="18" charset="-78"/>
              <a:cs typeface="Simplified Arabic" pitchFamily="18" charset="-78"/>
            </a:endParaRPr>
          </a:p>
          <a:p>
            <a:pPr marL="0" indent="0" algn="r" rtl="1" eaLnBrk="1" fontAlgn="auto" hangingPunct="1">
              <a:spcAft>
                <a:spcPts val="0"/>
              </a:spcAft>
              <a:buFont typeface="Wingdings 2" pitchFamily="18" charset="2"/>
              <a:buNone/>
              <a:defRPr/>
            </a:pPr>
            <a:endParaRPr lang="ar-SA" sz="100" b="1" dirty="0" smtClean="0">
              <a:latin typeface="Simplified Arabic" pitchFamily="18" charset="-78"/>
              <a:cs typeface="Simplified Arabic" pitchFamily="18" charset="-78"/>
            </a:endParaRPr>
          </a:p>
          <a:p>
            <a:pPr marL="0" indent="0" algn="r" rtl="1" eaLnBrk="1" fontAlgn="auto" hangingPunct="1">
              <a:spcAft>
                <a:spcPts val="0"/>
              </a:spcAft>
              <a:buFont typeface="Wingdings 2" pitchFamily="18" charset="2"/>
              <a:buNone/>
              <a:defRPr/>
            </a:pPr>
            <a:endParaRPr lang="ar-SA" sz="100" b="1" dirty="0" smtClean="0">
              <a:latin typeface="Simplified Arabic" pitchFamily="18" charset="-78"/>
              <a:cs typeface="Simplified Arabic" pitchFamily="18" charset="-78"/>
            </a:endParaRPr>
          </a:p>
          <a:p>
            <a:pPr marL="0" indent="0" algn="r" rtl="1" eaLnBrk="1" fontAlgn="auto" hangingPunct="1">
              <a:spcAft>
                <a:spcPts val="0"/>
              </a:spcAft>
              <a:buFont typeface="Wingdings 2" pitchFamily="18" charset="2"/>
              <a:buNone/>
              <a:defRPr/>
            </a:pPr>
            <a:endParaRPr lang="ar-SA" sz="100" b="1" dirty="0" smtClean="0">
              <a:latin typeface="Simplified Arabic" pitchFamily="18" charset="-78"/>
              <a:cs typeface="Simplified Arabic" pitchFamily="18" charset="-78"/>
            </a:endParaRPr>
          </a:p>
          <a:p>
            <a:pPr marL="0" indent="0" algn="r" rtl="1" eaLnBrk="1" fontAlgn="auto" hangingPunct="1">
              <a:spcAft>
                <a:spcPts val="0"/>
              </a:spcAft>
              <a:buFont typeface="Wingdings 2" pitchFamily="18" charset="2"/>
              <a:buNone/>
              <a:defRPr/>
            </a:pPr>
            <a:endParaRPr lang="ar-SA" sz="100" b="1" dirty="0" smtClean="0">
              <a:latin typeface="Simplified Arabic" pitchFamily="18" charset="-78"/>
              <a:cs typeface="Simplified Arabic" pitchFamily="18" charset="-78"/>
            </a:endParaRPr>
          </a:p>
          <a:p>
            <a:pPr marL="0" indent="0" algn="r" rtl="1" eaLnBrk="1" fontAlgn="auto" hangingPunct="1">
              <a:spcAft>
                <a:spcPts val="0"/>
              </a:spcAft>
              <a:buFont typeface="Wingdings 2" pitchFamily="18" charset="2"/>
              <a:buNone/>
              <a:defRPr/>
            </a:pPr>
            <a:endParaRPr lang="ar-SA" sz="100" b="1" dirty="0" smtClean="0">
              <a:latin typeface="Simplified Arabic" pitchFamily="18" charset="-78"/>
              <a:cs typeface="Simplified Arabic" pitchFamily="18" charset="-78"/>
            </a:endParaRPr>
          </a:p>
          <a:p>
            <a:pPr marL="0" indent="0" algn="r" rtl="1" eaLnBrk="1" fontAlgn="auto" hangingPunct="1">
              <a:spcAft>
                <a:spcPts val="0"/>
              </a:spcAft>
              <a:buFont typeface="Wingdings 2" pitchFamily="18" charset="2"/>
              <a:buNone/>
              <a:defRPr/>
            </a:pPr>
            <a:endParaRPr lang="ar-SA" sz="100" b="1" dirty="0" smtClean="0">
              <a:latin typeface="Simplified Arabic" pitchFamily="18" charset="-78"/>
              <a:cs typeface="Simplified Arabic" pitchFamily="18" charset="-78"/>
            </a:endParaRPr>
          </a:p>
          <a:p>
            <a:pPr marL="0" indent="0" algn="r" rtl="1" eaLnBrk="1" fontAlgn="auto" hangingPunct="1">
              <a:spcAft>
                <a:spcPts val="0"/>
              </a:spcAft>
              <a:buFont typeface="Wingdings 2" pitchFamily="18" charset="2"/>
              <a:buNone/>
              <a:defRPr/>
            </a:pPr>
            <a:endParaRPr lang="ar-SA" sz="100" b="1" dirty="0" smtClean="0">
              <a:latin typeface="Simplified Arabic" pitchFamily="18" charset="-78"/>
              <a:cs typeface="Simplified Arabic" pitchFamily="18" charset="-78"/>
            </a:endParaRPr>
          </a:p>
          <a:p>
            <a:pPr marL="0" indent="0" algn="r" rtl="1" eaLnBrk="1" fontAlgn="auto" hangingPunct="1">
              <a:spcAft>
                <a:spcPts val="0"/>
              </a:spcAft>
              <a:buFont typeface="Wingdings 2" pitchFamily="18" charset="2"/>
              <a:buNone/>
              <a:defRPr/>
            </a:pPr>
            <a:endParaRPr lang="en-US" sz="100" dirty="0">
              <a:latin typeface="Simplified Arabic" pitchFamily="18" charset="-78"/>
              <a:cs typeface="Simplified Arabic" pitchFamily="18" charset="-78"/>
            </a:endParaRPr>
          </a:p>
          <a:p>
            <a:pPr algn="r" rtl="1" eaLnBrk="1" fontAlgn="auto" hangingPunct="1">
              <a:spcAft>
                <a:spcPts val="0"/>
              </a:spcAft>
              <a:buFont typeface="Wingdings 2"/>
              <a:buChar char=""/>
              <a:defRPr/>
            </a:pPr>
            <a:r>
              <a:rPr lang="ar-SA" sz="2400" dirty="0">
                <a:latin typeface="Simplified Arabic" pitchFamily="18" charset="-78"/>
                <a:cs typeface="Simplified Arabic" pitchFamily="18" charset="-78"/>
              </a:rPr>
              <a:t>الشعور بالحزن، الخوف، الغضب.  </a:t>
            </a:r>
            <a:endParaRPr lang="en-US" sz="2400" dirty="0">
              <a:latin typeface="Simplified Arabic" pitchFamily="18" charset="-78"/>
              <a:cs typeface="Simplified Arabic" pitchFamily="18" charset="-78"/>
            </a:endParaRPr>
          </a:p>
          <a:p>
            <a:pPr algn="r" rtl="1" eaLnBrk="1" fontAlgn="auto" hangingPunct="1">
              <a:spcAft>
                <a:spcPts val="0"/>
              </a:spcAft>
              <a:buFont typeface="Wingdings 2"/>
              <a:buChar char=""/>
              <a:defRPr/>
            </a:pPr>
            <a:r>
              <a:rPr lang="ar-SA" sz="2400" dirty="0">
                <a:latin typeface="Simplified Arabic" pitchFamily="18" charset="-78"/>
                <a:cs typeface="Simplified Arabic" pitchFamily="18" charset="-78"/>
              </a:rPr>
              <a:t>زيادة القلق. </a:t>
            </a:r>
            <a:endParaRPr lang="en-US" sz="2400" dirty="0">
              <a:latin typeface="Simplified Arabic" pitchFamily="18" charset="-78"/>
              <a:cs typeface="Simplified Arabic" pitchFamily="18" charset="-78"/>
            </a:endParaRPr>
          </a:p>
          <a:p>
            <a:pPr algn="r" rtl="1" eaLnBrk="1" fontAlgn="auto" hangingPunct="1">
              <a:spcAft>
                <a:spcPts val="0"/>
              </a:spcAft>
              <a:buFont typeface="Wingdings 2"/>
              <a:buChar char=""/>
              <a:defRPr/>
            </a:pPr>
            <a:r>
              <a:rPr lang="ar-SA" sz="2400" dirty="0">
                <a:latin typeface="Simplified Arabic" pitchFamily="18" charset="-78"/>
                <a:cs typeface="Simplified Arabic" pitchFamily="18" charset="-78"/>
              </a:rPr>
              <a:t>تدني الاستمتاع في الأنشطة التي كان يستمتع بها في السابق. </a:t>
            </a:r>
            <a:endParaRPr lang="en-US" sz="2400" dirty="0">
              <a:latin typeface="Simplified Arabic" pitchFamily="18" charset="-78"/>
              <a:cs typeface="Simplified Arabic" pitchFamily="18" charset="-78"/>
            </a:endParaRPr>
          </a:p>
          <a:p>
            <a:pPr algn="r" rtl="1" eaLnBrk="1" fontAlgn="auto" hangingPunct="1">
              <a:spcAft>
                <a:spcPts val="0"/>
              </a:spcAft>
              <a:buFont typeface="Wingdings 2"/>
              <a:buChar char=""/>
              <a:defRPr/>
            </a:pPr>
            <a:r>
              <a:rPr lang="ar-SA" sz="2400" dirty="0">
                <a:latin typeface="Simplified Arabic" pitchFamily="18" charset="-78"/>
                <a:cs typeface="Simplified Arabic" pitchFamily="18" charset="-78"/>
              </a:rPr>
              <a:t>التغير السريع والتأرجح في المزاج. </a:t>
            </a:r>
            <a:endParaRPr lang="en-US" sz="2400" dirty="0">
              <a:latin typeface="Simplified Arabic" pitchFamily="18" charset="-78"/>
              <a:cs typeface="Simplified Arabic" pitchFamily="18" charset="-78"/>
            </a:endParaRPr>
          </a:p>
          <a:p>
            <a:pPr algn="r" eaLnBrk="1" fontAlgn="auto" hangingPunct="1">
              <a:spcAft>
                <a:spcPts val="0"/>
              </a:spcAft>
              <a:buFont typeface="Wingdings 2"/>
              <a:buChar char=""/>
              <a:defRPr/>
            </a:pPr>
            <a:endParaRPr lang="en-US" sz="2400"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idx="4294967295"/>
          </p:nvPr>
        </p:nvSpPr>
        <p:spPr>
          <a:xfrm>
            <a:off x="0" y="152400"/>
            <a:ext cx="8991600" cy="6400800"/>
          </a:xfrm>
        </p:spPr>
        <p:txBody>
          <a:bodyPr>
            <a:normAutofit fontScale="92500" lnSpcReduction="20000"/>
          </a:bodyPr>
          <a:lstStyle/>
          <a:p>
            <a:pPr marL="0" indent="0" algn="r" rtl="1" eaLnBrk="1" fontAlgn="auto" hangingPunct="1">
              <a:spcAft>
                <a:spcPts val="0"/>
              </a:spcAft>
              <a:buFont typeface="Wingdings 2" pitchFamily="18" charset="2"/>
              <a:buNone/>
              <a:defRPr/>
            </a:pPr>
            <a:r>
              <a:rPr lang="ar-SA" sz="2600" dirty="0">
                <a:latin typeface="Simplified Arabic" pitchFamily="18" charset="-78"/>
                <a:cs typeface="Simplified Arabic" pitchFamily="18" charset="-78"/>
              </a:rPr>
              <a:t>3</a:t>
            </a:r>
            <a:r>
              <a:rPr lang="ar-SA" sz="2600" b="1" dirty="0" smtClean="0">
                <a:latin typeface="Simplified Arabic" pitchFamily="18" charset="-78"/>
                <a:cs typeface="Simplified Arabic" pitchFamily="18" charset="-78"/>
              </a:rPr>
              <a:t>) </a:t>
            </a:r>
            <a:r>
              <a:rPr lang="ar-SA" sz="2600" b="1" dirty="0">
                <a:latin typeface="Simplified Arabic" pitchFamily="18" charset="-78"/>
                <a:cs typeface="Simplified Arabic" pitchFamily="18" charset="-78"/>
              </a:rPr>
              <a:t>أعراض معرفية/ ذهنية: </a:t>
            </a:r>
            <a:endParaRPr lang="en-US" sz="2600" dirty="0">
              <a:latin typeface="Simplified Arabic" pitchFamily="18" charset="-78"/>
              <a:cs typeface="Simplified Arabic" pitchFamily="18" charset="-78"/>
            </a:endParaRPr>
          </a:p>
          <a:p>
            <a:pPr algn="r" rtl="1" eaLnBrk="1" fontAlgn="auto" hangingPunct="1">
              <a:spcAft>
                <a:spcPts val="0"/>
              </a:spcAft>
              <a:buFont typeface="Wingdings 2"/>
              <a:buChar char=""/>
              <a:defRPr/>
            </a:pPr>
            <a:r>
              <a:rPr lang="ar-SA" sz="2600" dirty="0">
                <a:latin typeface="Simplified Arabic" pitchFamily="18" charset="-78"/>
                <a:cs typeface="Simplified Arabic" pitchFamily="18" charset="-78"/>
              </a:rPr>
              <a:t>صعوبة في التفكير والتذكر</a:t>
            </a:r>
            <a:r>
              <a:rPr lang="ar-SA" sz="2600" dirty="0" smtClean="0">
                <a:latin typeface="Simplified Arabic" pitchFamily="18" charset="-78"/>
                <a:cs typeface="Simplified Arabic" pitchFamily="18" charset="-78"/>
              </a:rPr>
              <a:t>.</a:t>
            </a:r>
            <a:endParaRPr lang="ar-JO" sz="2600" dirty="0" smtClean="0">
              <a:latin typeface="Simplified Arabic" pitchFamily="18" charset="-78"/>
              <a:cs typeface="Simplified Arabic" pitchFamily="18" charset="-78"/>
            </a:endParaRPr>
          </a:p>
          <a:p>
            <a:pPr algn="r" rtl="1" eaLnBrk="1" fontAlgn="auto" hangingPunct="1">
              <a:spcAft>
                <a:spcPts val="0"/>
              </a:spcAft>
              <a:buFont typeface="Wingdings 2"/>
              <a:buChar char=""/>
              <a:defRPr/>
            </a:pPr>
            <a:r>
              <a:rPr lang="ar-JO" sz="2600" dirty="0" smtClean="0">
                <a:latin typeface="Simplified Arabic" pitchFamily="18" charset="-78"/>
                <a:cs typeface="Simplified Arabic" pitchFamily="18" charset="-78"/>
              </a:rPr>
              <a:t>النسيان</a:t>
            </a:r>
          </a:p>
          <a:p>
            <a:pPr algn="r" rtl="1" eaLnBrk="1" fontAlgn="auto" hangingPunct="1">
              <a:spcAft>
                <a:spcPts val="0"/>
              </a:spcAft>
              <a:buFont typeface="Wingdings 2"/>
              <a:buChar char=""/>
              <a:defRPr/>
            </a:pPr>
            <a:r>
              <a:rPr lang="ar-JO" sz="2600" dirty="0" smtClean="0">
                <a:latin typeface="Simplified Arabic" pitchFamily="18" charset="-78"/>
                <a:cs typeface="Simplified Arabic" pitchFamily="18" charset="-78"/>
              </a:rPr>
              <a:t>عدم القدرة على حل المشاكل</a:t>
            </a:r>
          </a:p>
          <a:p>
            <a:pPr algn="r" rtl="1" eaLnBrk="1" fontAlgn="auto" hangingPunct="1">
              <a:spcAft>
                <a:spcPts val="0"/>
              </a:spcAft>
              <a:buFont typeface="Wingdings 2"/>
              <a:buChar char=""/>
              <a:defRPr/>
            </a:pPr>
            <a:r>
              <a:rPr lang="ar-JO" sz="2600" dirty="0" smtClean="0">
                <a:latin typeface="Simplified Arabic" pitchFamily="18" charset="-78"/>
                <a:cs typeface="Simplified Arabic" pitchFamily="18" charset="-78"/>
              </a:rPr>
              <a:t>عدم القدرة على اتخاذ القرارات </a:t>
            </a:r>
          </a:p>
          <a:p>
            <a:pPr algn="r" rtl="1" eaLnBrk="1" fontAlgn="auto" hangingPunct="1">
              <a:spcAft>
                <a:spcPts val="0"/>
              </a:spcAft>
              <a:buFont typeface="Wingdings 2"/>
              <a:buChar char=""/>
              <a:defRPr/>
            </a:pPr>
            <a:r>
              <a:rPr lang="ar-JO" sz="2600" dirty="0" smtClean="0">
                <a:latin typeface="Simplified Arabic" pitchFamily="18" charset="-78"/>
                <a:cs typeface="Simplified Arabic" pitchFamily="18" charset="-78"/>
              </a:rPr>
              <a:t>التشتت قلة الانتباه </a:t>
            </a:r>
            <a:endParaRPr lang="en-US" sz="2600" dirty="0">
              <a:latin typeface="Simplified Arabic" pitchFamily="18" charset="-78"/>
              <a:cs typeface="Simplified Arabic" pitchFamily="18" charset="-78"/>
            </a:endParaRPr>
          </a:p>
          <a:p>
            <a:pPr marL="0" indent="0" algn="r" rtl="1" eaLnBrk="1" fontAlgn="auto" hangingPunct="1">
              <a:spcAft>
                <a:spcPts val="0"/>
              </a:spcAft>
              <a:buFont typeface="Wingdings 2" pitchFamily="18" charset="2"/>
              <a:buNone/>
              <a:defRPr/>
            </a:pPr>
            <a:endParaRPr lang="en-US" sz="2600" dirty="0">
              <a:latin typeface="Simplified Arabic" pitchFamily="18" charset="-78"/>
              <a:cs typeface="Simplified Arabic" pitchFamily="18" charset="-78"/>
            </a:endParaRPr>
          </a:p>
          <a:p>
            <a:pPr marL="0" indent="0" algn="r" rtl="1" eaLnBrk="1" fontAlgn="auto" hangingPunct="1">
              <a:spcAft>
                <a:spcPts val="0"/>
              </a:spcAft>
              <a:buFont typeface="Wingdings 2" pitchFamily="18" charset="2"/>
              <a:buNone/>
              <a:defRPr/>
            </a:pPr>
            <a:r>
              <a:rPr lang="ar-SA" sz="2600" b="1" dirty="0">
                <a:latin typeface="Simplified Arabic" pitchFamily="18" charset="-78"/>
                <a:cs typeface="Simplified Arabic" pitchFamily="18" charset="-78"/>
              </a:rPr>
              <a:t>4</a:t>
            </a:r>
            <a:r>
              <a:rPr lang="ar-SA" sz="2600" b="1" dirty="0" smtClean="0">
                <a:latin typeface="Simplified Arabic" pitchFamily="18" charset="-78"/>
                <a:cs typeface="Simplified Arabic" pitchFamily="18" charset="-78"/>
              </a:rPr>
              <a:t>) </a:t>
            </a:r>
            <a:r>
              <a:rPr lang="ar-SA" sz="2600" b="1" dirty="0">
                <a:latin typeface="Simplified Arabic" pitchFamily="18" charset="-78"/>
                <a:cs typeface="Simplified Arabic" pitchFamily="18" charset="-78"/>
              </a:rPr>
              <a:t>أعراض سلوكية: </a:t>
            </a:r>
            <a:endParaRPr lang="en-US" sz="2600" dirty="0">
              <a:latin typeface="Simplified Arabic" pitchFamily="18" charset="-78"/>
              <a:cs typeface="Simplified Arabic" pitchFamily="18" charset="-78"/>
            </a:endParaRPr>
          </a:p>
          <a:p>
            <a:pPr algn="r" rtl="1" eaLnBrk="1" fontAlgn="auto" hangingPunct="1">
              <a:spcAft>
                <a:spcPts val="0"/>
              </a:spcAft>
              <a:buFont typeface="Wingdings 2"/>
              <a:buChar char=""/>
              <a:defRPr/>
            </a:pPr>
            <a:r>
              <a:rPr lang="ar-SA" sz="2600" dirty="0">
                <a:latin typeface="Simplified Arabic" pitchFamily="18" charset="-78"/>
                <a:cs typeface="Simplified Arabic" pitchFamily="18" charset="-78"/>
              </a:rPr>
              <a:t>عدائية. </a:t>
            </a:r>
            <a:endParaRPr lang="en-US" sz="2600" dirty="0">
              <a:latin typeface="Simplified Arabic" pitchFamily="18" charset="-78"/>
              <a:cs typeface="Simplified Arabic" pitchFamily="18" charset="-78"/>
            </a:endParaRPr>
          </a:p>
          <a:p>
            <a:pPr algn="r" rtl="1" eaLnBrk="1" fontAlgn="auto" hangingPunct="1">
              <a:spcAft>
                <a:spcPts val="0"/>
              </a:spcAft>
              <a:buFont typeface="Wingdings 2"/>
              <a:buChar char=""/>
              <a:defRPr/>
            </a:pPr>
            <a:r>
              <a:rPr lang="ar-SA" sz="2600" dirty="0">
                <a:latin typeface="Simplified Arabic" pitchFamily="18" charset="-78"/>
                <a:cs typeface="Simplified Arabic" pitchFamily="18" charset="-78"/>
              </a:rPr>
              <a:t>عجز في أداء وظائف الحياة الروتينية. </a:t>
            </a:r>
            <a:endParaRPr lang="en-US" sz="2600" dirty="0">
              <a:latin typeface="Simplified Arabic" pitchFamily="18" charset="-78"/>
              <a:cs typeface="Simplified Arabic" pitchFamily="18" charset="-78"/>
            </a:endParaRPr>
          </a:p>
          <a:p>
            <a:pPr algn="r" rtl="1" eaLnBrk="1" fontAlgn="auto" hangingPunct="1">
              <a:spcAft>
                <a:spcPts val="0"/>
              </a:spcAft>
              <a:buFont typeface="Wingdings 2"/>
              <a:buChar char=""/>
              <a:defRPr/>
            </a:pPr>
            <a:r>
              <a:rPr lang="ar-SA" sz="2600" dirty="0">
                <a:latin typeface="Simplified Arabic" pitchFamily="18" charset="-78"/>
                <a:cs typeface="Simplified Arabic" pitchFamily="18" charset="-78"/>
              </a:rPr>
              <a:t>استخدام العقاقير، الكحول أو المخدرات. </a:t>
            </a:r>
            <a:endParaRPr lang="en-US" sz="2600" dirty="0">
              <a:latin typeface="Simplified Arabic" pitchFamily="18" charset="-78"/>
              <a:cs typeface="Simplified Arabic" pitchFamily="18" charset="-78"/>
            </a:endParaRPr>
          </a:p>
          <a:p>
            <a:pPr algn="r" rtl="1" eaLnBrk="1" fontAlgn="auto" hangingPunct="1">
              <a:spcAft>
                <a:spcPts val="0"/>
              </a:spcAft>
              <a:buFont typeface="Wingdings 2"/>
              <a:buChar char=""/>
              <a:defRPr/>
            </a:pPr>
            <a:r>
              <a:rPr lang="ar-SA" sz="2600" dirty="0">
                <a:latin typeface="Simplified Arabic" pitchFamily="18" charset="-78"/>
                <a:cs typeface="Simplified Arabic" pitchFamily="18" charset="-78"/>
              </a:rPr>
              <a:t>سلوكيات إيذاء الذات. </a:t>
            </a:r>
            <a:endParaRPr lang="en-US" sz="2600" dirty="0">
              <a:latin typeface="Simplified Arabic" pitchFamily="18" charset="-78"/>
              <a:cs typeface="Simplified Arabic" pitchFamily="18" charset="-78"/>
            </a:endParaRPr>
          </a:p>
          <a:p>
            <a:pPr algn="r" rtl="1" eaLnBrk="1" fontAlgn="auto" hangingPunct="1">
              <a:spcAft>
                <a:spcPts val="0"/>
              </a:spcAft>
              <a:buFont typeface="Wingdings 2"/>
              <a:buChar char=""/>
              <a:defRPr/>
            </a:pPr>
            <a:r>
              <a:rPr lang="ar-SA" sz="2600" dirty="0">
                <a:latin typeface="Simplified Arabic" pitchFamily="18" charset="-78"/>
                <a:cs typeface="Simplified Arabic" pitchFamily="18" charset="-78"/>
              </a:rPr>
              <a:t>العزلة الاجتماعية. </a:t>
            </a:r>
            <a:endParaRPr lang="en-US" sz="2600" dirty="0">
              <a:latin typeface="Simplified Arabic" pitchFamily="18" charset="-78"/>
              <a:cs typeface="Simplified Arabic" pitchFamily="18" charset="-78"/>
            </a:endParaRPr>
          </a:p>
          <a:p>
            <a:pPr marL="0" indent="0" algn="r" rtl="1" eaLnBrk="1" fontAlgn="auto" hangingPunct="1">
              <a:spcAft>
                <a:spcPts val="0"/>
              </a:spcAft>
              <a:buFont typeface="Wingdings 2" pitchFamily="18" charset="2"/>
              <a:buNone/>
              <a:defRPr/>
            </a:pPr>
            <a:r>
              <a:rPr lang="ar-SA" sz="2600" dirty="0">
                <a:latin typeface="Simplified Arabic" pitchFamily="18" charset="-78"/>
                <a:cs typeface="Simplified Arabic" pitchFamily="18" charset="-78"/>
              </a:rPr>
              <a:t> </a:t>
            </a:r>
            <a:endParaRPr lang="en-US" sz="2600" dirty="0">
              <a:latin typeface="Simplified Arabic" pitchFamily="18" charset="-78"/>
              <a:cs typeface="Simplified Arabic" pitchFamily="18" charset="-78"/>
            </a:endParaRPr>
          </a:p>
          <a:p>
            <a:pPr marL="0" indent="0" algn="r" rtl="1" eaLnBrk="1" fontAlgn="auto" hangingPunct="1">
              <a:spcAft>
                <a:spcPts val="0"/>
              </a:spcAft>
              <a:buFont typeface="Wingdings 2" pitchFamily="18" charset="2"/>
              <a:buNone/>
              <a:defRPr/>
            </a:pPr>
            <a:r>
              <a:rPr lang="ar-SA" sz="2600" b="1" dirty="0">
                <a:latin typeface="Simplified Arabic" pitchFamily="18" charset="-78"/>
                <a:cs typeface="Simplified Arabic" pitchFamily="18" charset="-78"/>
              </a:rPr>
              <a:t>5</a:t>
            </a:r>
            <a:r>
              <a:rPr lang="ar-SA" sz="2600" b="1" dirty="0" smtClean="0">
                <a:latin typeface="Simplified Arabic" pitchFamily="18" charset="-78"/>
                <a:cs typeface="Simplified Arabic" pitchFamily="18" charset="-78"/>
              </a:rPr>
              <a:t>) </a:t>
            </a:r>
            <a:r>
              <a:rPr lang="ar-SA" sz="2600" b="1" dirty="0">
                <a:latin typeface="Simplified Arabic" pitchFamily="18" charset="-78"/>
                <a:cs typeface="Simplified Arabic" pitchFamily="18" charset="-78"/>
              </a:rPr>
              <a:t>أعراض إدراكية/ حسية: </a:t>
            </a:r>
            <a:endParaRPr lang="en-US" sz="2600" dirty="0">
              <a:latin typeface="Simplified Arabic" pitchFamily="18" charset="-78"/>
              <a:cs typeface="Simplified Arabic" pitchFamily="18" charset="-78"/>
            </a:endParaRPr>
          </a:p>
          <a:p>
            <a:pPr algn="r" rtl="1" eaLnBrk="1" fontAlgn="auto" hangingPunct="1">
              <a:spcAft>
                <a:spcPts val="0"/>
              </a:spcAft>
              <a:buFont typeface="Wingdings 2"/>
              <a:buChar char=""/>
              <a:defRPr/>
            </a:pPr>
            <a:r>
              <a:rPr lang="ar-SA" sz="2600" dirty="0">
                <a:latin typeface="Simplified Arabic" pitchFamily="18" charset="-78"/>
                <a:cs typeface="Simplified Arabic" pitchFamily="18" charset="-78"/>
              </a:rPr>
              <a:t>رؤية أو سماع أشياء، الآخرين لا يمكنهم رؤيتها أو سماعها. </a:t>
            </a:r>
            <a:endParaRPr lang="ar-JO" sz="2600" dirty="0" smtClean="0">
              <a:latin typeface="Simplified Arabic" pitchFamily="18" charset="-78"/>
              <a:cs typeface="Simplified Arabic" pitchFamily="18" charset="-78"/>
            </a:endParaRPr>
          </a:p>
          <a:p>
            <a:pPr algn="r" rtl="1" eaLnBrk="1" fontAlgn="auto" hangingPunct="1">
              <a:spcAft>
                <a:spcPts val="0"/>
              </a:spcAft>
              <a:buFont typeface="Wingdings 2"/>
              <a:buChar char=""/>
              <a:defRPr/>
            </a:pPr>
            <a:r>
              <a:rPr lang="ar-JO" sz="2600" dirty="0" smtClean="0">
                <a:latin typeface="Simplified Arabic" pitchFamily="18" charset="-78"/>
                <a:cs typeface="Simplified Arabic" pitchFamily="18" charset="-78"/>
              </a:rPr>
              <a:t>التفكير بأنه المخلص</a:t>
            </a:r>
            <a:endParaRPr lang="en-US" sz="2600" dirty="0">
              <a:latin typeface="Simplified Arabic" pitchFamily="18" charset="-78"/>
              <a:cs typeface="Simplified Arabic" pitchFamily="18" charset="-78"/>
            </a:endParaRPr>
          </a:p>
          <a:p>
            <a:pPr algn="r" rtl="1" eaLnBrk="1" fontAlgn="auto" hangingPunct="1">
              <a:spcAft>
                <a:spcPts val="0"/>
              </a:spcAft>
              <a:buFont typeface="Wingdings 2" pitchFamily="18" charset="2"/>
              <a:buNone/>
              <a:defRPr/>
            </a:pPr>
            <a:endParaRPr lang="en-US" sz="2400"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idx="1"/>
          </p:nvPr>
        </p:nvSpPr>
        <p:spPr>
          <a:xfrm>
            <a:off x="0" y="304800"/>
            <a:ext cx="8915400" cy="6553200"/>
          </a:xfrm>
        </p:spPr>
        <p:txBody>
          <a:bodyPr>
            <a:normAutofit/>
          </a:bodyPr>
          <a:lstStyle/>
          <a:p>
            <a:pPr marL="0" indent="0" algn="r" rtl="1" eaLnBrk="1" fontAlgn="auto" hangingPunct="1">
              <a:spcAft>
                <a:spcPts val="0"/>
              </a:spcAft>
              <a:buFont typeface="Wingdings 2" pitchFamily="18" charset="2"/>
              <a:buNone/>
              <a:defRPr/>
            </a:pPr>
            <a:r>
              <a:rPr lang="ar-SA" b="1" dirty="0">
                <a:latin typeface="Simplified Arabic" pitchFamily="18" charset="-78"/>
                <a:cs typeface="Simplified Arabic" pitchFamily="18" charset="-78"/>
              </a:rPr>
              <a:t>مفتاح الأسئلة لجمع المعلومات، عن طريق </a:t>
            </a:r>
            <a:r>
              <a:rPr lang="en-US" b="1" dirty="0">
                <a:latin typeface="Simplified Arabic" pitchFamily="18" charset="-78"/>
                <a:cs typeface="Simplified Arabic" pitchFamily="18" charset="-78"/>
              </a:rPr>
              <a:t>Finds</a:t>
            </a:r>
            <a:r>
              <a:rPr lang="ar-SA" b="1" dirty="0">
                <a:latin typeface="Simplified Arabic" pitchFamily="18" charset="-78"/>
                <a:cs typeface="Simplified Arabic" pitchFamily="18" charset="-78"/>
              </a:rPr>
              <a:t>: </a:t>
            </a:r>
            <a:endParaRPr lang="ar-SA" b="1" dirty="0" smtClean="0">
              <a:latin typeface="Simplified Arabic" pitchFamily="18" charset="-78"/>
              <a:cs typeface="Simplified Arabic" pitchFamily="18" charset="-78"/>
            </a:endParaRPr>
          </a:p>
          <a:p>
            <a:pPr marL="0" indent="0" algn="r" rtl="1" eaLnBrk="1" fontAlgn="auto" hangingPunct="1">
              <a:spcAft>
                <a:spcPts val="0"/>
              </a:spcAft>
              <a:buFont typeface="Wingdings 2" pitchFamily="18" charset="2"/>
              <a:buNone/>
              <a:defRPr/>
            </a:pPr>
            <a:endParaRPr lang="en-US" dirty="0">
              <a:latin typeface="Simplified Arabic" pitchFamily="18" charset="-78"/>
              <a:cs typeface="Simplified Arabic" pitchFamily="18" charset="-78"/>
            </a:endParaRPr>
          </a:p>
          <a:p>
            <a:pPr algn="l" eaLnBrk="1" fontAlgn="auto" hangingPunct="1">
              <a:spcAft>
                <a:spcPts val="0"/>
              </a:spcAft>
              <a:buFont typeface="Wingdings 2"/>
              <a:buChar char=""/>
              <a:defRPr/>
            </a:pPr>
            <a:r>
              <a:rPr lang="en-US" dirty="0" smtClean="0">
                <a:latin typeface="Simplified Arabic" pitchFamily="18" charset="-78"/>
                <a:cs typeface="Simplified Arabic" pitchFamily="18" charset="-78"/>
              </a:rPr>
              <a:t>Frequency</a:t>
            </a:r>
            <a:r>
              <a:rPr lang="ar-SA" dirty="0" smtClean="0">
                <a:latin typeface="Simplified Arabic" pitchFamily="18" charset="-78"/>
                <a:cs typeface="Simplified Arabic" pitchFamily="18" charset="-78"/>
              </a:rPr>
              <a:t>       </a:t>
            </a:r>
            <a:r>
              <a:rPr lang="ar-SA" dirty="0">
                <a:latin typeface="Simplified Arabic" pitchFamily="18" charset="-78"/>
                <a:cs typeface="Simplified Arabic" pitchFamily="18" charset="-78"/>
              </a:rPr>
              <a:t>تعداد/ كم </a:t>
            </a:r>
            <a:r>
              <a:rPr lang="ar-SA" dirty="0" smtClean="0">
                <a:latin typeface="Simplified Arabic" pitchFamily="18" charset="-78"/>
                <a:cs typeface="Simplified Arabic" pitchFamily="18" charset="-78"/>
              </a:rPr>
              <a:t>مرة</a:t>
            </a:r>
            <a:r>
              <a:rPr lang="en-US" dirty="0" smtClean="0">
                <a:latin typeface="Simplified Arabic" pitchFamily="18" charset="-78"/>
                <a:cs typeface="Simplified Arabic" pitchFamily="18" charset="-78"/>
              </a:rPr>
              <a:t>   </a:t>
            </a:r>
            <a:endParaRPr lang="en-US" dirty="0">
              <a:latin typeface="Simplified Arabic" pitchFamily="18" charset="-78"/>
              <a:cs typeface="Simplified Arabic" pitchFamily="18" charset="-78"/>
            </a:endParaRPr>
          </a:p>
          <a:p>
            <a:pPr algn="l" eaLnBrk="1" fontAlgn="auto" hangingPunct="1">
              <a:spcAft>
                <a:spcPts val="0"/>
              </a:spcAft>
              <a:buFont typeface="Wingdings 2"/>
              <a:buChar char=""/>
              <a:defRPr/>
            </a:pPr>
            <a:r>
              <a:rPr lang="en-US" dirty="0" smtClean="0">
                <a:latin typeface="Simplified Arabic" pitchFamily="18" charset="-78"/>
                <a:cs typeface="Simplified Arabic" pitchFamily="18" charset="-78"/>
              </a:rPr>
              <a:t>Intensity</a:t>
            </a:r>
            <a:r>
              <a:rPr lang="ar-SA" dirty="0" smtClean="0">
                <a:latin typeface="Simplified Arabic" pitchFamily="18" charset="-78"/>
                <a:cs typeface="Simplified Arabic" pitchFamily="18" charset="-78"/>
              </a:rPr>
              <a:t> </a:t>
            </a:r>
            <a:r>
              <a:rPr lang="ar-SA" dirty="0">
                <a:latin typeface="Simplified Arabic" pitchFamily="18" charset="-78"/>
                <a:cs typeface="Simplified Arabic" pitchFamily="18" charset="-78"/>
              </a:rPr>
              <a:t>الشدة ونقيسها من </a:t>
            </a:r>
            <a:r>
              <a:rPr lang="ar-SA" dirty="0" smtClean="0">
                <a:latin typeface="Simplified Arabic" pitchFamily="18" charset="-78"/>
                <a:cs typeface="Simplified Arabic" pitchFamily="18" charset="-78"/>
              </a:rPr>
              <a:t>0 - 100%</a:t>
            </a:r>
            <a:r>
              <a:rPr lang="ar-SA" dirty="0">
                <a:latin typeface="Simplified Arabic" pitchFamily="18" charset="-78"/>
                <a:cs typeface="Simplified Arabic" pitchFamily="18" charset="-78"/>
              </a:rPr>
              <a:t> </a:t>
            </a:r>
            <a:endParaRPr lang="en-US" dirty="0">
              <a:latin typeface="Simplified Arabic" pitchFamily="18" charset="-78"/>
              <a:cs typeface="Simplified Arabic" pitchFamily="18" charset="-78"/>
            </a:endParaRPr>
          </a:p>
          <a:p>
            <a:pPr algn="l" eaLnBrk="1" fontAlgn="auto" hangingPunct="1">
              <a:spcAft>
                <a:spcPts val="0"/>
              </a:spcAft>
              <a:buFont typeface="Wingdings 2"/>
              <a:buChar char=""/>
              <a:defRPr/>
            </a:pPr>
            <a:r>
              <a:rPr lang="en-US" dirty="0">
                <a:latin typeface="Simplified Arabic" pitchFamily="18" charset="-78"/>
                <a:cs typeface="Simplified Arabic" pitchFamily="18" charset="-78"/>
              </a:rPr>
              <a:t>Number</a:t>
            </a:r>
            <a:r>
              <a:rPr lang="ar-SA" dirty="0">
                <a:latin typeface="Simplified Arabic" pitchFamily="18" charset="-78"/>
                <a:cs typeface="Simplified Arabic" pitchFamily="18" charset="-78"/>
              </a:rPr>
              <a:t> الرقم من أول ما بدأ ولغاية </a:t>
            </a:r>
            <a:r>
              <a:rPr lang="ar-SA" dirty="0" smtClean="0">
                <a:latin typeface="Simplified Arabic" pitchFamily="18" charset="-78"/>
                <a:cs typeface="Simplified Arabic" pitchFamily="18" charset="-78"/>
              </a:rPr>
              <a:t>الآن </a:t>
            </a:r>
            <a:endParaRPr lang="en-US" dirty="0">
              <a:latin typeface="Simplified Arabic" pitchFamily="18" charset="-78"/>
              <a:cs typeface="Simplified Arabic" pitchFamily="18" charset="-78"/>
            </a:endParaRPr>
          </a:p>
          <a:p>
            <a:pPr algn="l" eaLnBrk="1" fontAlgn="auto" hangingPunct="1">
              <a:spcAft>
                <a:spcPts val="0"/>
              </a:spcAft>
              <a:buFont typeface="Wingdings 2"/>
              <a:buChar char=""/>
              <a:defRPr/>
            </a:pPr>
            <a:r>
              <a:rPr lang="en-US" dirty="0">
                <a:latin typeface="Simplified Arabic" pitchFamily="18" charset="-78"/>
                <a:cs typeface="Simplified Arabic" pitchFamily="18" charset="-78"/>
              </a:rPr>
              <a:t>Duration</a:t>
            </a:r>
            <a:r>
              <a:rPr lang="ar-SA" dirty="0">
                <a:latin typeface="Simplified Arabic" pitchFamily="18" charset="-78"/>
                <a:cs typeface="Simplified Arabic" pitchFamily="18" charset="-78"/>
              </a:rPr>
              <a:t> المدة </a:t>
            </a:r>
            <a:r>
              <a:rPr lang="ar-SA" dirty="0" smtClean="0">
                <a:latin typeface="Simplified Arabic" pitchFamily="18" charset="-78"/>
                <a:cs typeface="Simplified Arabic" pitchFamily="18" charset="-78"/>
              </a:rPr>
              <a:t>الزمنية/ </a:t>
            </a:r>
            <a:r>
              <a:rPr lang="ar-SA" dirty="0">
                <a:latin typeface="Simplified Arabic" pitchFamily="18" charset="-78"/>
                <a:cs typeface="Simplified Arabic" pitchFamily="18" charset="-78"/>
              </a:rPr>
              <a:t>قديش استمرت </a:t>
            </a:r>
            <a:r>
              <a:rPr lang="ar-SA" dirty="0" smtClean="0">
                <a:latin typeface="Simplified Arabic" pitchFamily="18" charset="-78"/>
                <a:cs typeface="Simplified Arabic" pitchFamily="18" charset="-78"/>
              </a:rPr>
              <a:t>بالوقت</a:t>
            </a:r>
            <a:r>
              <a:rPr lang="ar-SA" dirty="0">
                <a:latin typeface="Simplified Arabic" pitchFamily="18" charset="-78"/>
                <a:cs typeface="Simplified Arabic" pitchFamily="18" charset="-78"/>
              </a:rPr>
              <a:t> </a:t>
            </a:r>
            <a:endParaRPr lang="en-US" dirty="0">
              <a:latin typeface="Simplified Arabic" pitchFamily="18" charset="-78"/>
              <a:cs typeface="Simplified Arabic" pitchFamily="18" charset="-78"/>
            </a:endParaRPr>
          </a:p>
          <a:p>
            <a:pPr algn="l" eaLnBrk="1" fontAlgn="auto" hangingPunct="1">
              <a:spcAft>
                <a:spcPts val="0"/>
              </a:spcAft>
              <a:buFont typeface="Wingdings 2"/>
              <a:buChar char=""/>
              <a:defRPr/>
            </a:pPr>
            <a:r>
              <a:rPr lang="en-US" dirty="0">
                <a:latin typeface="Simplified Arabic" pitchFamily="18" charset="-78"/>
                <a:cs typeface="Simplified Arabic" pitchFamily="18" charset="-78"/>
              </a:rPr>
              <a:t>Sense (Meaning</a:t>
            </a:r>
            <a:r>
              <a:rPr lang="en-US" dirty="0" smtClean="0">
                <a:latin typeface="Simplified Arabic" pitchFamily="18" charset="-78"/>
                <a:cs typeface="Simplified Arabic" pitchFamily="18" charset="-78"/>
              </a:rPr>
              <a:t>)</a:t>
            </a:r>
            <a:r>
              <a:rPr lang="ar-SA" dirty="0" smtClean="0">
                <a:latin typeface="Simplified Arabic" pitchFamily="18" charset="-78"/>
                <a:cs typeface="Simplified Arabic" pitchFamily="18" charset="-78"/>
              </a:rPr>
              <a:t> </a:t>
            </a:r>
            <a:r>
              <a:rPr lang="ar-SA" dirty="0">
                <a:latin typeface="Simplified Arabic" pitchFamily="18" charset="-78"/>
                <a:cs typeface="Simplified Arabic" pitchFamily="18" charset="-78"/>
              </a:rPr>
              <a:t>المعنى الذي وضعه المنتفع </a:t>
            </a:r>
            <a:r>
              <a:rPr lang="ar-SA" dirty="0" smtClean="0">
                <a:latin typeface="Simplified Arabic" pitchFamily="18" charset="-78"/>
                <a:cs typeface="Simplified Arabic" pitchFamily="18" charset="-78"/>
              </a:rPr>
              <a:t>لنفسه </a:t>
            </a:r>
            <a:endParaRPr lang="en-US" dirty="0">
              <a:latin typeface="Simplified Arabic" pitchFamily="18" charset="-78"/>
              <a:cs typeface="Simplified Arabic" pitchFamily="18" charset="-78"/>
            </a:endParaRPr>
          </a:p>
          <a:p>
            <a:pPr algn="r" rtl="1" eaLnBrk="1" fontAlgn="auto" hangingPunct="1">
              <a:spcAft>
                <a:spcPts val="0"/>
              </a:spcAft>
              <a:buFont typeface="Wingdings 2" pitchFamily="18" charset="2"/>
              <a:buNone/>
              <a:defRPr/>
            </a:pPr>
            <a:endParaRPr lang="en-US"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699022"/>
            <a:ext cx="6858000" cy="1117656"/>
          </a:xfrm>
        </p:spPr>
        <p:txBody>
          <a:bodyPr>
            <a:normAutofit/>
          </a:bodyPr>
          <a:lstStyle/>
          <a:p>
            <a:r>
              <a:rPr lang="ar-JO" sz="3300" b="1" dirty="0"/>
              <a:t>خارطة </a:t>
            </a:r>
            <a:r>
              <a:rPr lang="ar-JO" sz="3300" b="1" dirty="0" smtClean="0"/>
              <a:t>تشخيص </a:t>
            </a:r>
            <a:r>
              <a:rPr lang="ar-JO" sz="3300" b="1" dirty="0"/>
              <a:t>الاضطرابات النفسية لدى البالغين</a:t>
            </a:r>
            <a:endParaRPr lang="en-US" sz="3300" b="1" dirty="0"/>
          </a:p>
        </p:txBody>
      </p:sp>
      <p:sp>
        <p:nvSpPr>
          <p:cNvPr id="3" name="Subtitle 2"/>
          <p:cNvSpPr>
            <a:spLocks noGrp="1"/>
          </p:cNvSpPr>
          <p:nvPr>
            <p:ph type="subTitle" idx="1"/>
          </p:nvPr>
        </p:nvSpPr>
        <p:spPr/>
        <p:txBody>
          <a:bodyPr/>
          <a:lstStyle/>
          <a:p>
            <a:endParaRPr lang="ar-JO" dirty="0" smtClean="0"/>
          </a:p>
          <a:p>
            <a:r>
              <a:rPr lang="ar-JO" sz="2400" b="1" dirty="0">
                <a:solidFill>
                  <a:schemeClr val="tx1"/>
                </a:solidFill>
              </a:rPr>
              <a:t>إعداد: أ. لؤي فواضله</a:t>
            </a:r>
            <a:endParaRPr lang="en-US" sz="2400" b="1" dirty="0">
              <a:solidFill>
                <a:schemeClr val="tx1"/>
              </a:solidFill>
            </a:endParaRPr>
          </a:p>
        </p:txBody>
      </p:sp>
    </p:spTree>
    <p:extLst>
      <p:ext uri="{BB962C8B-B14F-4D97-AF65-F5344CB8AC3E}">
        <p14:creationId xmlns:p14="http://schemas.microsoft.com/office/powerpoint/2010/main" val="26499342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4725" y="228600"/>
            <a:ext cx="8856617" cy="6476999"/>
          </a:xfrm>
        </p:spPr>
        <p:txBody>
          <a:bodyPr/>
          <a:lstStyle/>
          <a:p>
            <a:pPr marL="0" indent="0" algn="r" rtl="1">
              <a:buNone/>
            </a:pPr>
            <a:endParaRPr lang="en-US" dirty="0"/>
          </a:p>
        </p:txBody>
      </p:sp>
      <p:sp>
        <p:nvSpPr>
          <p:cNvPr id="4" name="Rounded Rectangle 3"/>
          <p:cNvSpPr/>
          <p:nvPr/>
        </p:nvSpPr>
        <p:spPr>
          <a:xfrm>
            <a:off x="7298872" y="1038497"/>
            <a:ext cx="1058091"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400" b="1" dirty="0">
                <a:solidFill>
                  <a:schemeClr val="tx1"/>
                </a:solidFill>
              </a:rPr>
              <a:t>مرض</a:t>
            </a:r>
            <a:endParaRPr lang="en-US" sz="2400" b="1" dirty="0">
              <a:solidFill>
                <a:schemeClr val="tx1"/>
              </a:solidFill>
            </a:endParaRPr>
          </a:p>
        </p:txBody>
      </p:sp>
      <p:sp>
        <p:nvSpPr>
          <p:cNvPr id="5" name="Rounded Rectangle 4"/>
          <p:cNvSpPr/>
          <p:nvPr/>
        </p:nvSpPr>
        <p:spPr>
          <a:xfrm>
            <a:off x="730105" y="989514"/>
            <a:ext cx="2380706" cy="81316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400" b="1" dirty="0">
                <a:solidFill>
                  <a:schemeClr val="tx1"/>
                </a:solidFill>
              </a:rPr>
              <a:t>سوء تكيف وتوافق </a:t>
            </a:r>
            <a:endParaRPr lang="en-US" sz="2400" b="1" dirty="0">
              <a:solidFill>
                <a:schemeClr val="tx1"/>
              </a:solidFill>
            </a:endParaRPr>
          </a:p>
        </p:txBody>
      </p:sp>
      <p:sp>
        <p:nvSpPr>
          <p:cNvPr id="7" name="Oval 6"/>
          <p:cNvSpPr/>
          <p:nvPr/>
        </p:nvSpPr>
        <p:spPr>
          <a:xfrm>
            <a:off x="7196002" y="2282734"/>
            <a:ext cx="1263831" cy="685800"/>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ar-JO" sz="2400" b="1" dirty="0">
                <a:solidFill>
                  <a:schemeClr val="tx1"/>
                </a:solidFill>
              </a:rPr>
              <a:t>جسمي </a:t>
            </a:r>
            <a:endParaRPr lang="en-US" sz="2400" b="1" dirty="0">
              <a:solidFill>
                <a:schemeClr val="tx1"/>
              </a:solidFill>
            </a:endParaRPr>
          </a:p>
        </p:txBody>
      </p:sp>
      <p:sp>
        <p:nvSpPr>
          <p:cNvPr id="8" name="Oval 7"/>
          <p:cNvSpPr/>
          <p:nvPr/>
        </p:nvSpPr>
        <p:spPr>
          <a:xfrm>
            <a:off x="3693523" y="2062300"/>
            <a:ext cx="1792876" cy="884190"/>
          </a:xfrm>
          <a:prstGeom prst="ellipse">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ar-JO" sz="2400" b="1" dirty="0">
                <a:solidFill>
                  <a:schemeClr val="tx1"/>
                </a:solidFill>
              </a:rPr>
              <a:t>اضطراب عقلي</a:t>
            </a:r>
            <a:endParaRPr lang="en-US" sz="2400" b="1" dirty="0">
              <a:solidFill>
                <a:schemeClr val="tx1"/>
              </a:solidFill>
            </a:endParaRPr>
          </a:p>
        </p:txBody>
      </p:sp>
      <p:sp>
        <p:nvSpPr>
          <p:cNvPr id="9" name="Rounded Rectangle 8"/>
          <p:cNvSpPr/>
          <p:nvPr/>
        </p:nvSpPr>
        <p:spPr>
          <a:xfrm>
            <a:off x="7549923" y="3453493"/>
            <a:ext cx="1121773" cy="1528355"/>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ar-JO" sz="2400" b="1" dirty="0">
                <a:solidFill>
                  <a:schemeClr val="tx1"/>
                </a:solidFill>
              </a:rPr>
              <a:t>عضوي</a:t>
            </a:r>
            <a:endParaRPr lang="en-US" sz="2400" b="1" dirty="0">
              <a:solidFill>
                <a:schemeClr val="tx1"/>
              </a:solidFill>
            </a:endParaRPr>
          </a:p>
        </p:txBody>
      </p:sp>
      <p:sp>
        <p:nvSpPr>
          <p:cNvPr id="10" name="Rounded Rectangle 9"/>
          <p:cNvSpPr/>
          <p:nvPr/>
        </p:nvSpPr>
        <p:spPr>
          <a:xfrm>
            <a:off x="6201592" y="3453493"/>
            <a:ext cx="1097279" cy="1528355"/>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ar-JO" sz="2400" b="1" dirty="0">
                <a:solidFill>
                  <a:schemeClr val="tx1"/>
                </a:solidFill>
              </a:rPr>
              <a:t>نفسي</a:t>
            </a:r>
            <a:endParaRPr lang="en-US" sz="2400" b="1" dirty="0">
              <a:solidFill>
                <a:schemeClr val="tx1"/>
              </a:solidFill>
            </a:endParaRPr>
          </a:p>
        </p:txBody>
      </p:sp>
      <p:sp>
        <p:nvSpPr>
          <p:cNvPr id="13" name="Rounded Rectangle 12"/>
          <p:cNvSpPr/>
          <p:nvPr/>
        </p:nvSpPr>
        <p:spPr>
          <a:xfrm>
            <a:off x="3889466" y="3384911"/>
            <a:ext cx="1038497" cy="685800"/>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ar-JO" sz="2100" b="1" dirty="0">
                <a:solidFill>
                  <a:schemeClr val="tx1"/>
                </a:solidFill>
              </a:rPr>
              <a:t>عقلي</a:t>
            </a:r>
            <a:endParaRPr lang="en-US" sz="2100" b="1" dirty="0">
              <a:solidFill>
                <a:schemeClr val="tx1"/>
              </a:solidFill>
            </a:endParaRPr>
          </a:p>
        </p:txBody>
      </p:sp>
      <p:sp>
        <p:nvSpPr>
          <p:cNvPr id="14" name="Rounded Rectangle 13"/>
          <p:cNvSpPr/>
          <p:nvPr/>
        </p:nvSpPr>
        <p:spPr>
          <a:xfrm>
            <a:off x="862148" y="3289390"/>
            <a:ext cx="999308" cy="685800"/>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ar-JO" sz="2100" b="1" dirty="0">
                <a:solidFill>
                  <a:schemeClr val="tx1"/>
                </a:solidFill>
              </a:rPr>
              <a:t>وظيفي</a:t>
            </a:r>
            <a:endParaRPr lang="en-US" sz="2100" b="1" dirty="0">
              <a:solidFill>
                <a:schemeClr val="tx1"/>
              </a:solidFill>
            </a:endParaRPr>
          </a:p>
        </p:txBody>
      </p:sp>
      <p:sp>
        <p:nvSpPr>
          <p:cNvPr id="15" name="Rounded Rectangle 14"/>
          <p:cNvSpPr/>
          <p:nvPr/>
        </p:nvSpPr>
        <p:spPr>
          <a:xfrm>
            <a:off x="4565468" y="4433207"/>
            <a:ext cx="901337" cy="1391195"/>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JO" sz="2400" b="1" dirty="0">
                <a:solidFill>
                  <a:schemeClr val="tx1"/>
                </a:solidFill>
              </a:rPr>
              <a:t>نقص</a:t>
            </a:r>
            <a:endParaRPr lang="en-US" sz="2400" b="1" dirty="0">
              <a:solidFill>
                <a:schemeClr val="tx1"/>
              </a:solidFill>
            </a:endParaRPr>
          </a:p>
        </p:txBody>
      </p:sp>
      <p:sp>
        <p:nvSpPr>
          <p:cNvPr id="16" name="Rounded Rectangle 15"/>
          <p:cNvSpPr/>
          <p:nvPr/>
        </p:nvSpPr>
        <p:spPr>
          <a:xfrm>
            <a:off x="3272245" y="4433207"/>
            <a:ext cx="911134" cy="1391195"/>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JO" sz="2400" b="1" dirty="0">
                <a:solidFill>
                  <a:schemeClr val="tx1"/>
                </a:solidFill>
              </a:rPr>
              <a:t>خلل</a:t>
            </a:r>
            <a:endParaRPr lang="en-US" sz="2400" b="1" dirty="0">
              <a:solidFill>
                <a:schemeClr val="tx1"/>
              </a:solidFill>
            </a:endParaRPr>
          </a:p>
        </p:txBody>
      </p:sp>
      <p:sp>
        <p:nvSpPr>
          <p:cNvPr id="18" name="Rounded Rectangle 17"/>
          <p:cNvSpPr/>
          <p:nvPr/>
        </p:nvSpPr>
        <p:spPr>
          <a:xfrm>
            <a:off x="1773283" y="4433207"/>
            <a:ext cx="1038497" cy="144018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JO" sz="2400" b="1" dirty="0">
                <a:solidFill>
                  <a:schemeClr val="tx1"/>
                </a:solidFill>
              </a:rPr>
              <a:t>عصابي</a:t>
            </a:r>
          </a:p>
          <a:p>
            <a:pPr algn="ctr"/>
            <a:r>
              <a:rPr lang="ar-JO" sz="2400" b="1" dirty="0">
                <a:solidFill>
                  <a:schemeClr val="tx1"/>
                </a:solidFill>
              </a:rPr>
              <a:t>(نفسي)</a:t>
            </a:r>
            <a:endParaRPr lang="en-US" sz="2400" b="1" dirty="0">
              <a:solidFill>
                <a:schemeClr val="tx1"/>
              </a:solidFill>
            </a:endParaRPr>
          </a:p>
        </p:txBody>
      </p:sp>
      <p:sp>
        <p:nvSpPr>
          <p:cNvPr id="19" name="Rounded Rectangle 18"/>
          <p:cNvSpPr/>
          <p:nvPr/>
        </p:nvSpPr>
        <p:spPr>
          <a:xfrm>
            <a:off x="254725" y="4472396"/>
            <a:ext cx="1058092" cy="1400991"/>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JO" sz="2400" b="1" dirty="0">
                <a:solidFill>
                  <a:schemeClr val="tx1"/>
                </a:solidFill>
              </a:rPr>
              <a:t>ذهاني</a:t>
            </a:r>
          </a:p>
          <a:p>
            <a:pPr algn="ctr"/>
            <a:r>
              <a:rPr lang="ar-JO" sz="2400" b="1" dirty="0">
                <a:solidFill>
                  <a:schemeClr val="tx1"/>
                </a:solidFill>
              </a:rPr>
              <a:t>(عقلي)</a:t>
            </a:r>
            <a:endParaRPr lang="en-US" sz="2400" b="1" dirty="0">
              <a:solidFill>
                <a:schemeClr val="tx1"/>
              </a:solidFill>
            </a:endParaRPr>
          </a:p>
        </p:txBody>
      </p:sp>
      <p:cxnSp>
        <p:nvCxnSpPr>
          <p:cNvPr id="23" name="Straight Arrow Connector 22"/>
          <p:cNvCxnSpPr>
            <a:stCxn id="4" idx="2"/>
            <a:endCxn id="7" idx="0"/>
          </p:cNvCxnSpPr>
          <p:nvPr/>
        </p:nvCxnSpPr>
        <p:spPr>
          <a:xfrm>
            <a:off x="7827917" y="1724297"/>
            <a:ext cx="0" cy="5584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a:off x="5442532" y="1761036"/>
            <a:ext cx="2375588" cy="6049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7955280" y="2968534"/>
            <a:ext cx="235132" cy="4849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H="1">
            <a:off x="6848203" y="2968534"/>
            <a:ext cx="773975" cy="4849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flipH="1">
            <a:off x="4487092" y="2968534"/>
            <a:ext cx="156754" cy="4163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H="1">
            <a:off x="1361802" y="2564402"/>
            <a:ext cx="2331721" cy="6857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endCxn id="15" idx="0"/>
          </p:cNvCxnSpPr>
          <p:nvPr/>
        </p:nvCxnSpPr>
        <p:spPr>
          <a:xfrm>
            <a:off x="4487092" y="4070711"/>
            <a:ext cx="529045" cy="3624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H="1">
            <a:off x="3693523" y="4070711"/>
            <a:ext cx="602303" cy="3624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stCxn id="14" idx="2"/>
          </p:cNvCxnSpPr>
          <p:nvPr/>
        </p:nvCxnSpPr>
        <p:spPr>
          <a:xfrm>
            <a:off x="1361802" y="3975190"/>
            <a:ext cx="499654" cy="4972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flipH="1">
            <a:off x="749701" y="3975190"/>
            <a:ext cx="563117" cy="4776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2057398" y="3110593"/>
            <a:ext cx="1392422"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1500" b="1" dirty="0">
                <a:solidFill>
                  <a:schemeClr val="tx1"/>
                </a:solidFill>
              </a:rPr>
              <a:t>زملات فسيولوجية عصبية</a:t>
            </a:r>
            <a:endParaRPr lang="en-US" sz="1500" b="1" dirty="0">
              <a:solidFill>
                <a:schemeClr val="tx1"/>
              </a:solidFill>
            </a:endParaRPr>
          </a:p>
        </p:txBody>
      </p:sp>
      <p:cxnSp>
        <p:nvCxnSpPr>
          <p:cNvPr id="36" name="Straight Connector 35"/>
          <p:cNvCxnSpPr/>
          <p:nvPr/>
        </p:nvCxnSpPr>
        <p:spPr>
          <a:xfrm flipV="1">
            <a:off x="2811780" y="5060225"/>
            <a:ext cx="269642" cy="39189"/>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flipV="1">
            <a:off x="3081422" y="3796393"/>
            <a:ext cx="0" cy="12638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4" name="Rounded Rectangle 43"/>
          <p:cNvSpPr/>
          <p:nvPr/>
        </p:nvSpPr>
        <p:spPr>
          <a:xfrm>
            <a:off x="3977640" y="1023802"/>
            <a:ext cx="2292532" cy="8192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400" b="1" dirty="0">
                <a:solidFill>
                  <a:schemeClr val="tx1"/>
                </a:solidFill>
              </a:rPr>
              <a:t>الاضطرابات والأمراض النفسية</a:t>
            </a:r>
            <a:endParaRPr lang="en-US" sz="2400" b="1" dirty="0">
              <a:solidFill>
                <a:schemeClr val="tx1"/>
              </a:solidFill>
            </a:endParaRPr>
          </a:p>
        </p:txBody>
      </p:sp>
      <p:sp>
        <p:nvSpPr>
          <p:cNvPr id="48" name="Left Arrow 47"/>
          <p:cNvSpPr/>
          <p:nvPr/>
        </p:nvSpPr>
        <p:spPr>
          <a:xfrm>
            <a:off x="3110811" y="1226032"/>
            <a:ext cx="866830" cy="27431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9" name="Right Arrow 48"/>
          <p:cNvSpPr/>
          <p:nvPr/>
        </p:nvSpPr>
        <p:spPr>
          <a:xfrm>
            <a:off x="6270172" y="1268731"/>
            <a:ext cx="1028699" cy="2316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18864536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2983230"/>
            <a:ext cx="7886700" cy="2506742"/>
          </a:xfrm>
        </p:spPr>
        <p:txBody>
          <a:bodyPr>
            <a:normAutofit/>
          </a:bodyPr>
          <a:lstStyle/>
          <a:p>
            <a:pPr marL="0" indent="0" algn="ctr" rtl="1">
              <a:buNone/>
            </a:pPr>
            <a:r>
              <a:rPr lang="ar-JO" sz="3300" b="1" dirty="0"/>
              <a:t>خارطة تشخصي الاضطرابات النفسية لدى الأطفال</a:t>
            </a:r>
            <a:endParaRPr lang="en-US" sz="3300" dirty="0"/>
          </a:p>
        </p:txBody>
      </p:sp>
    </p:spTree>
    <p:extLst>
      <p:ext uri="{BB962C8B-B14F-4D97-AF65-F5344CB8AC3E}">
        <p14:creationId xmlns:p14="http://schemas.microsoft.com/office/powerpoint/2010/main" val="7835017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538" y="1004207"/>
            <a:ext cx="8748848" cy="4888775"/>
          </a:xfrm>
        </p:spPr>
        <p:txBody>
          <a:bodyPr/>
          <a:lstStyle/>
          <a:p>
            <a:pPr marL="0" indent="0">
              <a:buNone/>
            </a:pPr>
            <a:endParaRPr lang="en-US" dirty="0"/>
          </a:p>
        </p:txBody>
      </p:sp>
      <p:sp>
        <p:nvSpPr>
          <p:cNvPr id="4" name="Rounded Rectangle 3"/>
          <p:cNvSpPr/>
          <p:nvPr/>
        </p:nvSpPr>
        <p:spPr>
          <a:xfrm>
            <a:off x="7612380" y="1209947"/>
            <a:ext cx="1185455"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400" b="1" dirty="0">
                <a:solidFill>
                  <a:schemeClr val="tx1"/>
                </a:solidFill>
              </a:rPr>
              <a:t>تطوري</a:t>
            </a:r>
            <a:endParaRPr lang="en-US" sz="2400" b="1" dirty="0">
              <a:solidFill>
                <a:schemeClr val="tx1"/>
              </a:solidFill>
            </a:endParaRPr>
          </a:p>
        </p:txBody>
      </p:sp>
      <p:sp>
        <p:nvSpPr>
          <p:cNvPr id="5" name="Rounded Rectangle 4"/>
          <p:cNvSpPr/>
          <p:nvPr/>
        </p:nvSpPr>
        <p:spPr>
          <a:xfrm>
            <a:off x="6103619" y="1209947"/>
            <a:ext cx="1097280" cy="685800"/>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ar-JO" sz="2400" b="1" dirty="0">
                <a:solidFill>
                  <a:schemeClr val="tx1"/>
                </a:solidFill>
              </a:rPr>
              <a:t>تواصل</a:t>
            </a:r>
            <a:endParaRPr lang="en-US" sz="2400" b="1" dirty="0">
              <a:solidFill>
                <a:schemeClr val="tx1"/>
              </a:solidFill>
            </a:endParaRPr>
          </a:p>
        </p:txBody>
      </p:sp>
      <p:sp>
        <p:nvSpPr>
          <p:cNvPr id="6" name="Rounded Rectangle 5"/>
          <p:cNvSpPr/>
          <p:nvPr/>
        </p:nvSpPr>
        <p:spPr>
          <a:xfrm>
            <a:off x="2988128" y="1258933"/>
            <a:ext cx="1097280" cy="685800"/>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ar-JO" sz="2400" b="1" dirty="0">
                <a:solidFill>
                  <a:schemeClr val="tx1"/>
                </a:solidFill>
              </a:rPr>
              <a:t>انتباه</a:t>
            </a:r>
            <a:endParaRPr lang="en-US" sz="2400" b="1" dirty="0">
              <a:solidFill>
                <a:schemeClr val="tx1"/>
              </a:solidFill>
            </a:endParaRPr>
          </a:p>
        </p:txBody>
      </p:sp>
      <p:sp>
        <p:nvSpPr>
          <p:cNvPr id="7" name="Rounded Rectangle 6"/>
          <p:cNvSpPr/>
          <p:nvPr/>
        </p:nvSpPr>
        <p:spPr>
          <a:xfrm>
            <a:off x="718866" y="1229541"/>
            <a:ext cx="969917" cy="6858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JO" sz="2400" b="1" dirty="0">
                <a:solidFill>
                  <a:schemeClr val="tx1"/>
                </a:solidFill>
              </a:rPr>
              <a:t>قلق</a:t>
            </a:r>
            <a:endParaRPr lang="en-US" sz="2400" b="1" dirty="0">
              <a:solidFill>
                <a:schemeClr val="tx1"/>
              </a:solidFill>
            </a:endParaRPr>
          </a:p>
        </p:txBody>
      </p:sp>
      <p:sp>
        <p:nvSpPr>
          <p:cNvPr id="8" name="Rounded Rectangle 7"/>
          <p:cNvSpPr/>
          <p:nvPr/>
        </p:nvSpPr>
        <p:spPr>
          <a:xfrm>
            <a:off x="819291" y="3855176"/>
            <a:ext cx="1067889" cy="6858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JO" sz="2400" b="1" dirty="0">
                <a:solidFill>
                  <a:schemeClr val="tx1"/>
                </a:solidFill>
              </a:rPr>
              <a:t>مزاج</a:t>
            </a:r>
            <a:endParaRPr lang="en-US" sz="2400" b="1" dirty="0">
              <a:solidFill>
                <a:schemeClr val="tx1"/>
              </a:solidFill>
            </a:endParaRPr>
          </a:p>
        </p:txBody>
      </p:sp>
      <p:sp>
        <p:nvSpPr>
          <p:cNvPr id="10" name="Rounded Rectangle 9"/>
          <p:cNvSpPr/>
          <p:nvPr/>
        </p:nvSpPr>
        <p:spPr>
          <a:xfrm>
            <a:off x="4589961" y="1258933"/>
            <a:ext cx="1087483" cy="6858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JO" sz="2400" b="1" dirty="0">
                <a:solidFill>
                  <a:schemeClr val="tx1"/>
                </a:solidFill>
              </a:rPr>
              <a:t>عادات</a:t>
            </a:r>
            <a:endParaRPr lang="en-US" sz="2400" b="1" dirty="0">
              <a:solidFill>
                <a:schemeClr val="tx1"/>
              </a:solidFill>
            </a:endParaRPr>
          </a:p>
        </p:txBody>
      </p:sp>
      <p:sp>
        <p:nvSpPr>
          <p:cNvPr id="11" name="Rounded Rectangle 10"/>
          <p:cNvSpPr/>
          <p:nvPr/>
        </p:nvSpPr>
        <p:spPr>
          <a:xfrm>
            <a:off x="7298871" y="4002134"/>
            <a:ext cx="1175657" cy="6858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JO" sz="2400" b="1" dirty="0">
                <a:solidFill>
                  <a:schemeClr val="tx1"/>
                </a:solidFill>
              </a:rPr>
              <a:t>طعام</a:t>
            </a:r>
            <a:endParaRPr lang="en-US" sz="2400" b="1" dirty="0">
              <a:solidFill>
                <a:schemeClr val="tx1"/>
              </a:solidFill>
            </a:endParaRPr>
          </a:p>
        </p:txBody>
      </p:sp>
      <p:sp>
        <p:nvSpPr>
          <p:cNvPr id="12" name="Rounded Rectangle 11"/>
          <p:cNvSpPr/>
          <p:nvPr/>
        </p:nvSpPr>
        <p:spPr>
          <a:xfrm>
            <a:off x="3780170" y="4247063"/>
            <a:ext cx="1038497"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400" b="1" dirty="0">
                <a:solidFill>
                  <a:schemeClr val="tx1"/>
                </a:solidFill>
              </a:rPr>
              <a:t>فصام</a:t>
            </a:r>
            <a:endParaRPr lang="en-US" sz="2400" b="1" dirty="0">
              <a:solidFill>
                <a:schemeClr val="tx1"/>
              </a:solidFill>
            </a:endParaRPr>
          </a:p>
        </p:txBody>
      </p:sp>
      <p:sp>
        <p:nvSpPr>
          <p:cNvPr id="13" name="Oval 12"/>
          <p:cNvSpPr/>
          <p:nvPr/>
        </p:nvSpPr>
        <p:spPr>
          <a:xfrm>
            <a:off x="8278586" y="2277836"/>
            <a:ext cx="685800" cy="685800"/>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350"/>
          </a:p>
        </p:txBody>
      </p:sp>
      <p:sp>
        <p:nvSpPr>
          <p:cNvPr id="14" name="Oval 13"/>
          <p:cNvSpPr/>
          <p:nvPr/>
        </p:nvSpPr>
        <p:spPr>
          <a:xfrm>
            <a:off x="7592786" y="2297430"/>
            <a:ext cx="685800" cy="685800"/>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sz="1350"/>
          </a:p>
        </p:txBody>
      </p:sp>
      <p:sp>
        <p:nvSpPr>
          <p:cNvPr id="15" name="Oval 14"/>
          <p:cNvSpPr/>
          <p:nvPr/>
        </p:nvSpPr>
        <p:spPr>
          <a:xfrm>
            <a:off x="7960178" y="2846070"/>
            <a:ext cx="685800" cy="685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 name="Oval 15"/>
          <p:cNvSpPr/>
          <p:nvPr/>
        </p:nvSpPr>
        <p:spPr>
          <a:xfrm>
            <a:off x="3781697" y="2258241"/>
            <a:ext cx="685800" cy="6858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1350"/>
          </a:p>
        </p:txBody>
      </p:sp>
      <p:sp>
        <p:nvSpPr>
          <p:cNvPr id="17" name="Oval 16"/>
          <p:cNvSpPr/>
          <p:nvPr/>
        </p:nvSpPr>
        <p:spPr>
          <a:xfrm>
            <a:off x="3193868" y="2493373"/>
            <a:ext cx="685800" cy="685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sz="1350" dirty="0"/>
          </a:p>
        </p:txBody>
      </p:sp>
      <p:sp>
        <p:nvSpPr>
          <p:cNvPr id="18" name="Oval 17"/>
          <p:cNvSpPr/>
          <p:nvPr/>
        </p:nvSpPr>
        <p:spPr>
          <a:xfrm>
            <a:off x="2569301" y="2248445"/>
            <a:ext cx="685800" cy="685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350" dirty="0"/>
          </a:p>
        </p:txBody>
      </p:sp>
      <p:sp>
        <p:nvSpPr>
          <p:cNvPr id="19" name="Oval 18"/>
          <p:cNvSpPr/>
          <p:nvPr/>
        </p:nvSpPr>
        <p:spPr>
          <a:xfrm>
            <a:off x="6403656" y="2326820"/>
            <a:ext cx="685800" cy="685800"/>
          </a:xfrm>
          <a:prstGeom prst="ellipse">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sz="1350"/>
          </a:p>
        </p:txBody>
      </p:sp>
      <p:sp>
        <p:nvSpPr>
          <p:cNvPr id="20" name="Oval 19"/>
          <p:cNvSpPr/>
          <p:nvPr/>
        </p:nvSpPr>
        <p:spPr>
          <a:xfrm>
            <a:off x="5310049" y="2248445"/>
            <a:ext cx="685800" cy="685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350"/>
          </a:p>
        </p:txBody>
      </p:sp>
      <p:sp>
        <p:nvSpPr>
          <p:cNvPr id="21" name="Oval 20"/>
          <p:cNvSpPr/>
          <p:nvPr/>
        </p:nvSpPr>
        <p:spPr>
          <a:xfrm>
            <a:off x="4624249" y="2277836"/>
            <a:ext cx="685800" cy="685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2" name="Oval 21"/>
          <p:cNvSpPr/>
          <p:nvPr/>
        </p:nvSpPr>
        <p:spPr>
          <a:xfrm>
            <a:off x="5535387" y="2855867"/>
            <a:ext cx="685800" cy="6858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350"/>
          </a:p>
        </p:txBody>
      </p:sp>
      <p:sp>
        <p:nvSpPr>
          <p:cNvPr id="23" name="Oval 22"/>
          <p:cNvSpPr/>
          <p:nvPr/>
        </p:nvSpPr>
        <p:spPr>
          <a:xfrm>
            <a:off x="4577716" y="2934245"/>
            <a:ext cx="685800" cy="685800"/>
          </a:xfrm>
          <a:prstGeom prst="ellipse">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sz="1350"/>
          </a:p>
        </p:txBody>
      </p:sp>
      <p:sp>
        <p:nvSpPr>
          <p:cNvPr id="24" name="Oval 23"/>
          <p:cNvSpPr/>
          <p:nvPr/>
        </p:nvSpPr>
        <p:spPr>
          <a:xfrm>
            <a:off x="5079818" y="3296738"/>
            <a:ext cx="685800" cy="6858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sz="1350"/>
          </a:p>
        </p:txBody>
      </p:sp>
      <p:sp>
        <p:nvSpPr>
          <p:cNvPr id="27" name="Oval 26"/>
          <p:cNvSpPr/>
          <p:nvPr/>
        </p:nvSpPr>
        <p:spPr>
          <a:xfrm>
            <a:off x="459239" y="2503170"/>
            <a:ext cx="685800" cy="68580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1350"/>
          </a:p>
        </p:txBody>
      </p:sp>
      <p:sp>
        <p:nvSpPr>
          <p:cNvPr id="28" name="Oval 27"/>
          <p:cNvSpPr/>
          <p:nvPr/>
        </p:nvSpPr>
        <p:spPr>
          <a:xfrm>
            <a:off x="1578569" y="1964327"/>
            <a:ext cx="685800" cy="6858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350"/>
          </a:p>
        </p:txBody>
      </p:sp>
      <p:sp>
        <p:nvSpPr>
          <p:cNvPr id="29" name="Oval 28"/>
          <p:cNvSpPr/>
          <p:nvPr/>
        </p:nvSpPr>
        <p:spPr>
          <a:xfrm>
            <a:off x="1062992" y="2366009"/>
            <a:ext cx="685800" cy="685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sz="1350"/>
          </a:p>
        </p:txBody>
      </p:sp>
      <p:sp>
        <p:nvSpPr>
          <p:cNvPr id="30" name="Oval 29"/>
          <p:cNvSpPr/>
          <p:nvPr/>
        </p:nvSpPr>
        <p:spPr>
          <a:xfrm>
            <a:off x="91847" y="1954530"/>
            <a:ext cx="685800" cy="6858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350"/>
          </a:p>
        </p:txBody>
      </p:sp>
      <p:sp>
        <p:nvSpPr>
          <p:cNvPr id="31" name="Down Arrow 30"/>
          <p:cNvSpPr/>
          <p:nvPr/>
        </p:nvSpPr>
        <p:spPr>
          <a:xfrm>
            <a:off x="963797" y="1944733"/>
            <a:ext cx="181242" cy="6466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2" name="Down Arrow 31"/>
          <p:cNvSpPr/>
          <p:nvPr/>
        </p:nvSpPr>
        <p:spPr>
          <a:xfrm>
            <a:off x="3493912" y="1964326"/>
            <a:ext cx="215534" cy="5388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3" name="Down Arrow 32"/>
          <p:cNvSpPr/>
          <p:nvPr/>
        </p:nvSpPr>
        <p:spPr>
          <a:xfrm>
            <a:off x="5179016" y="1944733"/>
            <a:ext cx="243703" cy="49965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4" name="Down Arrow 33"/>
          <p:cNvSpPr/>
          <p:nvPr/>
        </p:nvSpPr>
        <p:spPr>
          <a:xfrm>
            <a:off x="6652259" y="1915342"/>
            <a:ext cx="179409" cy="41147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5" name="Down Arrow 34"/>
          <p:cNvSpPr/>
          <p:nvPr/>
        </p:nvSpPr>
        <p:spPr>
          <a:xfrm>
            <a:off x="8205107" y="1915342"/>
            <a:ext cx="132258" cy="52904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6" name="Oval 35"/>
          <p:cNvSpPr/>
          <p:nvPr/>
        </p:nvSpPr>
        <p:spPr>
          <a:xfrm>
            <a:off x="8210006" y="5006341"/>
            <a:ext cx="685800" cy="685800"/>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sz="1350"/>
          </a:p>
        </p:txBody>
      </p:sp>
      <p:sp>
        <p:nvSpPr>
          <p:cNvPr id="37" name="Oval 36"/>
          <p:cNvSpPr/>
          <p:nvPr/>
        </p:nvSpPr>
        <p:spPr>
          <a:xfrm>
            <a:off x="7617278" y="5256168"/>
            <a:ext cx="685800" cy="685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8" name="Oval 37"/>
          <p:cNvSpPr/>
          <p:nvPr/>
        </p:nvSpPr>
        <p:spPr>
          <a:xfrm>
            <a:off x="6955970" y="5241473"/>
            <a:ext cx="685800" cy="685800"/>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sz="1350"/>
          </a:p>
        </p:txBody>
      </p:sp>
      <p:sp>
        <p:nvSpPr>
          <p:cNvPr id="39" name="Oval 38"/>
          <p:cNvSpPr/>
          <p:nvPr/>
        </p:nvSpPr>
        <p:spPr>
          <a:xfrm>
            <a:off x="6387735" y="4932863"/>
            <a:ext cx="685800" cy="6858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350"/>
          </a:p>
        </p:txBody>
      </p:sp>
      <p:sp>
        <p:nvSpPr>
          <p:cNvPr id="40" name="Down Arrow 39"/>
          <p:cNvSpPr/>
          <p:nvPr/>
        </p:nvSpPr>
        <p:spPr>
          <a:xfrm>
            <a:off x="7805260" y="4687933"/>
            <a:ext cx="189209" cy="56823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2" name="Oval 41"/>
          <p:cNvSpPr/>
          <p:nvPr/>
        </p:nvSpPr>
        <p:spPr>
          <a:xfrm>
            <a:off x="1877072" y="4854485"/>
            <a:ext cx="685800" cy="685800"/>
          </a:xfrm>
          <a:prstGeom prst="ellipse">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US" sz="1350"/>
          </a:p>
        </p:txBody>
      </p:sp>
      <p:sp>
        <p:nvSpPr>
          <p:cNvPr id="43" name="Oval 42"/>
          <p:cNvSpPr/>
          <p:nvPr/>
        </p:nvSpPr>
        <p:spPr>
          <a:xfrm>
            <a:off x="1168310" y="5006341"/>
            <a:ext cx="685800" cy="6858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350"/>
          </a:p>
        </p:txBody>
      </p:sp>
      <p:sp>
        <p:nvSpPr>
          <p:cNvPr id="44" name="Oval 43"/>
          <p:cNvSpPr/>
          <p:nvPr/>
        </p:nvSpPr>
        <p:spPr>
          <a:xfrm>
            <a:off x="466594" y="4898572"/>
            <a:ext cx="685800" cy="68580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sz="1350"/>
          </a:p>
        </p:txBody>
      </p:sp>
      <p:sp>
        <p:nvSpPr>
          <p:cNvPr id="45" name="Down Arrow 44"/>
          <p:cNvSpPr/>
          <p:nvPr/>
        </p:nvSpPr>
        <p:spPr>
          <a:xfrm>
            <a:off x="1367932" y="4540976"/>
            <a:ext cx="143279" cy="53884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062457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68362"/>
          </a:xfrm>
        </p:spPr>
        <p:txBody>
          <a:bodyPr>
            <a:normAutofit/>
          </a:bodyPr>
          <a:lstStyle/>
          <a:p>
            <a:r>
              <a:rPr lang="ar-SA" sz="3600" b="1" dirty="0" smtClean="0">
                <a:latin typeface="Simplified Arabic" pitchFamily="18" charset="-78"/>
                <a:cs typeface="Simplified Arabic" pitchFamily="18" charset="-78"/>
              </a:rPr>
              <a:t>تعريف الإضطرابات النفسية والسلوكية</a:t>
            </a:r>
            <a:endParaRPr lang="en-US" sz="3600" b="1" dirty="0">
              <a:latin typeface="Simplified Arabic" pitchFamily="18" charset="-78"/>
              <a:cs typeface="Simplified Arabic" pitchFamily="18" charset="-78"/>
            </a:endParaRPr>
          </a:p>
        </p:txBody>
      </p:sp>
      <p:sp>
        <p:nvSpPr>
          <p:cNvPr id="3" name="Content Placeholder 2"/>
          <p:cNvSpPr>
            <a:spLocks noGrp="1"/>
          </p:cNvSpPr>
          <p:nvPr>
            <p:ph idx="1"/>
          </p:nvPr>
        </p:nvSpPr>
        <p:spPr>
          <a:xfrm>
            <a:off x="457200" y="1905000"/>
            <a:ext cx="7848600" cy="4221163"/>
          </a:xfrm>
        </p:spPr>
        <p:txBody>
          <a:bodyPr>
            <a:normAutofit/>
          </a:bodyPr>
          <a:lstStyle/>
          <a:p>
            <a:pPr algn="just" rtl="1">
              <a:buFont typeface="Wingdings" pitchFamily="2" charset="2"/>
              <a:buChar char="§"/>
            </a:pPr>
            <a:r>
              <a:rPr lang="ar-SA" sz="2800" dirty="0" smtClean="0">
                <a:latin typeface="Simplified Arabic" pitchFamily="18" charset="-78"/>
                <a:cs typeface="Simplified Arabic" pitchFamily="18" charset="-78"/>
              </a:rPr>
              <a:t>هي حالات مرضية تتميز بتغير التفكير أو المزاج أو الإنفعالات أو السلوك شريطة أن يكون هذا التغير شديداً، وأدى إلى المعاناة وعدم الإرتياح لدى الشخص، وأثر في أدائه. </a:t>
            </a:r>
          </a:p>
        </p:txBody>
      </p:sp>
    </p:spTree>
    <p:extLst>
      <p:ext uri="{BB962C8B-B14F-4D97-AF65-F5344CB8AC3E}">
        <p14:creationId xmlns:p14="http://schemas.microsoft.com/office/powerpoint/2010/main" val="3381155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ar-JO" sz="4000" b="1" dirty="0" smtClean="0">
                <a:cs typeface="+mn-cs"/>
              </a:rPr>
              <a:t>الصحة العقلية السوية .... ما هي؟</a:t>
            </a:r>
            <a:endParaRPr lang="en-US" sz="4000" b="1" dirty="0">
              <a:cs typeface="+mn-cs"/>
            </a:endParaRPr>
          </a:p>
        </p:txBody>
      </p:sp>
      <p:sp>
        <p:nvSpPr>
          <p:cNvPr id="3" name="Content Placeholder 2"/>
          <p:cNvSpPr>
            <a:spLocks noGrp="1"/>
          </p:cNvSpPr>
          <p:nvPr>
            <p:ph idx="1"/>
          </p:nvPr>
        </p:nvSpPr>
        <p:spPr>
          <a:xfrm>
            <a:off x="228600" y="1828800"/>
            <a:ext cx="8458200" cy="4297363"/>
          </a:xfrm>
        </p:spPr>
        <p:txBody>
          <a:bodyPr>
            <a:normAutofit/>
          </a:bodyPr>
          <a:lstStyle/>
          <a:p>
            <a:pPr algn="r" rtl="1">
              <a:buFont typeface="Wingdings" panose="05000000000000000000" pitchFamily="2" charset="2"/>
              <a:buChar char="v"/>
            </a:pPr>
            <a:r>
              <a:rPr lang="ar-JO" sz="2800" dirty="0" smtClean="0"/>
              <a:t>هي الكفاءة العقلية والانسجام النفسي الداخلي الذي لا يعرقل الإنتاج الفردي أو حركة الجهاز الاجتماعي والثقافي العام، ويكون مصحوباً بشعور من الارتياح والسعادة. </a:t>
            </a:r>
          </a:p>
          <a:p>
            <a:pPr marL="0" indent="0" algn="r" rtl="1">
              <a:buNone/>
            </a:pPr>
            <a:endParaRPr lang="ar-JO" sz="2800" dirty="0" smtClean="0"/>
          </a:p>
        </p:txBody>
      </p:sp>
    </p:spTree>
    <p:extLst>
      <p:ext uri="{BB962C8B-B14F-4D97-AF65-F5344CB8AC3E}">
        <p14:creationId xmlns:p14="http://schemas.microsoft.com/office/powerpoint/2010/main" val="30421174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ar-JO" sz="3600" b="1" dirty="0" smtClean="0">
                <a:solidFill>
                  <a:schemeClr val="tx1"/>
                </a:solidFill>
                <a:cs typeface="Simplified Arabic" panose="02010000000000000000" pitchFamily="2" charset="-78"/>
              </a:rPr>
              <a:t>الأمراض النفسية</a:t>
            </a:r>
            <a:endParaRPr lang="en-US" sz="3600" b="1" dirty="0">
              <a:solidFill>
                <a:schemeClr val="tx1"/>
              </a:solidFill>
              <a:cs typeface="Simplified Arabic" panose="02010000000000000000" pitchFamily="2" charset="-78"/>
            </a:endParaRPr>
          </a:p>
        </p:txBody>
      </p:sp>
      <p:sp>
        <p:nvSpPr>
          <p:cNvPr id="3" name="Content Placeholder 2"/>
          <p:cNvSpPr>
            <a:spLocks noGrp="1"/>
          </p:cNvSpPr>
          <p:nvPr>
            <p:ph idx="1"/>
          </p:nvPr>
        </p:nvSpPr>
        <p:spPr/>
        <p:txBody>
          <a:bodyPr>
            <a:normAutofit/>
          </a:bodyPr>
          <a:lstStyle/>
          <a:p>
            <a:pPr algn="r" rtl="1"/>
            <a:r>
              <a:rPr lang="ar-JO" sz="2800" dirty="0" smtClean="0">
                <a:cs typeface="Simplified Arabic" panose="02010000000000000000" pitchFamily="2" charset="-78"/>
              </a:rPr>
              <a:t>اضطرابات سلوكية أو عاطفية تحدث نتيجة للتعرض لصدمات أو ضغوطات من خلال التعامل مع المحيطين والمواقف اليومية ما يؤثر سلبا على إحساس المريض بالأشياء من حول وعلى سماته الشخصية مثل فقدان الثقة بالنفس او الحزن الشديد أو </a:t>
            </a:r>
            <a:r>
              <a:rPr lang="ar-JO" sz="2800" smtClean="0">
                <a:cs typeface="Simplified Arabic" panose="02010000000000000000" pitchFamily="2" charset="-78"/>
              </a:rPr>
              <a:t>القلق المستمر. </a:t>
            </a:r>
            <a:endParaRPr lang="en-US" sz="2800" dirty="0">
              <a:cs typeface="Simplified Arabic" panose="02010000000000000000" pitchFamily="2" charset="-78"/>
            </a:endParaRPr>
          </a:p>
        </p:txBody>
      </p:sp>
    </p:spTree>
    <p:extLst>
      <p:ext uri="{BB962C8B-B14F-4D97-AF65-F5344CB8AC3E}">
        <p14:creationId xmlns:p14="http://schemas.microsoft.com/office/powerpoint/2010/main" val="3898565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normAutofit/>
          </a:bodyPr>
          <a:lstStyle/>
          <a:p>
            <a:r>
              <a:rPr lang="ar-JO" sz="3600" b="1" dirty="0" smtClean="0">
                <a:cs typeface="Simplified Arabic" panose="02010000000000000000" pitchFamily="2" charset="-78"/>
              </a:rPr>
              <a:t>الأمراض العقلية</a:t>
            </a:r>
            <a:endParaRPr lang="en-US" sz="3600" b="1" dirty="0">
              <a:cs typeface="Simplified Arabic" panose="02010000000000000000" pitchFamily="2" charset="-78"/>
            </a:endParaRPr>
          </a:p>
        </p:txBody>
      </p:sp>
      <p:sp>
        <p:nvSpPr>
          <p:cNvPr id="3" name="Content Placeholder 2"/>
          <p:cNvSpPr>
            <a:spLocks noGrp="1"/>
          </p:cNvSpPr>
          <p:nvPr>
            <p:ph idx="1"/>
          </p:nvPr>
        </p:nvSpPr>
        <p:spPr/>
        <p:txBody>
          <a:bodyPr>
            <a:normAutofit/>
          </a:bodyPr>
          <a:lstStyle/>
          <a:p>
            <a:pPr algn="r" rtl="1"/>
            <a:r>
              <a:rPr lang="ar-JO" sz="2800" dirty="0" smtClean="0">
                <a:cs typeface="Simplified Arabic" panose="02010000000000000000" pitchFamily="2" charset="-78"/>
              </a:rPr>
              <a:t>تصيب كيمياء الخ، عن طريق هرمونات مبالغ فيها أو يمتنع عن افرازها من الأساس.</a:t>
            </a:r>
            <a:r>
              <a:rPr lang="ar-JO" sz="2800" dirty="0">
                <a:cs typeface="Simplified Arabic" panose="02010000000000000000" pitchFamily="2" charset="-78"/>
              </a:rPr>
              <a:t> </a:t>
            </a:r>
            <a:r>
              <a:rPr lang="ar-JO" sz="2800" dirty="0" smtClean="0">
                <a:cs typeface="Simplified Arabic" panose="02010000000000000000" pitchFamily="2" charset="-78"/>
              </a:rPr>
              <a:t>فهو </a:t>
            </a:r>
            <a:r>
              <a:rPr lang="ar-JO" sz="2800" dirty="0">
                <a:cs typeface="Simplified Arabic" panose="02010000000000000000" pitchFamily="2" charset="-78"/>
              </a:rPr>
              <a:t>عبارة عن مجموعة من المعتقدات الوهمية </a:t>
            </a:r>
            <a:r>
              <a:rPr lang="ar-JO" sz="2800" dirty="0" err="1">
                <a:cs typeface="Simplified Arabic" panose="02010000000000000000" pitchFamily="2" charset="-78"/>
              </a:rPr>
              <a:t>والهلاوس</a:t>
            </a:r>
            <a:r>
              <a:rPr lang="ar-JO" sz="2800" dirty="0">
                <a:cs typeface="Simplified Arabic" panose="02010000000000000000" pitchFamily="2" charset="-78"/>
              </a:rPr>
              <a:t> السمعية والبصرية </a:t>
            </a:r>
            <a:r>
              <a:rPr lang="ar-JO" sz="2800" dirty="0" err="1">
                <a:cs typeface="Simplified Arabic" panose="02010000000000000000" pitchFamily="2" charset="-78"/>
              </a:rPr>
              <a:t>والبارانوايا</a:t>
            </a:r>
            <a:r>
              <a:rPr lang="ar-JO" sz="2800" dirty="0">
                <a:cs typeface="Simplified Arabic" panose="02010000000000000000" pitchFamily="2" charset="-78"/>
              </a:rPr>
              <a:t> التي تقود صاحبها إلي حد الجنون، وفيها أيضاً يكون المريض ضعيف الإدراك لسلوكه العاطفي ولمشاعره، حتي يصل إلي نوبات من </a:t>
            </a:r>
            <a:r>
              <a:rPr lang="ar-JO" sz="2800" dirty="0" err="1">
                <a:cs typeface="Simplified Arabic" panose="02010000000000000000" pitchFamily="2" charset="-78"/>
              </a:rPr>
              <a:t>الإنهيار</a:t>
            </a:r>
            <a:r>
              <a:rPr lang="ar-JO" sz="2800" dirty="0">
                <a:cs typeface="Simplified Arabic" panose="02010000000000000000" pitchFamily="2" charset="-78"/>
              </a:rPr>
              <a:t> </a:t>
            </a:r>
            <a:r>
              <a:rPr lang="ar-JO" sz="2800" dirty="0" err="1">
                <a:cs typeface="Simplified Arabic" panose="02010000000000000000" pitchFamily="2" charset="-78"/>
              </a:rPr>
              <a:t>الذهاني</a:t>
            </a:r>
            <a:r>
              <a:rPr lang="ar-JO" sz="2800" dirty="0">
                <a:cs typeface="Simplified Arabic" panose="02010000000000000000" pitchFamily="2" charset="-78"/>
              </a:rPr>
              <a:t> المفاجئ.</a:t>
            </a:r>
            <a:r>
              <a:rPr lang="ar-JO" sz="2800" dirty="0" smtClean="0">
                <a:cs typeface="Simplified Arabic" panose="02010000000000000000" pitchFamily="2" charset="-78"/>
              </a:rPr>
              <a:t> </a:t>
            </a:r>
            <a:endParaRPr lang="en-US" sz="2800" dirty="0">
              <a:cs typeface="Simplified Arabic" panose="02010000000000000000" pitchFamily="2" charset="-78"/>
            </a:endParaRPr>
          </a:p>
        </p:txBody>
      </p:sp>
    </p:spTree>
    <p:extLst>
      <p:ext uri="{BB962C8B-B14F-4D97-AF65-F5344CB8AC3E}">
        <p14:creationId xmlns:p14="http://schemas.microsoft.com/office/powerpoint/2010/main" val="2891902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0"/>
            <a:ext cx="8229600" cy="3840163"/>
          </a:xfrm>
        </p:spPr>
        <p:txBody>
          <a:bodyPr>
            <a:normAutofit/>
          </a:bodyPr>
          <a:lstStyle/>
          <a:p>
            <a:pPr marL="0" indent="0" algn="ctr">
              <a:buNone/>
            </a:pPr>
            <a:r>
              <a:rPr lang="ar-SA" sz="4000" b="1" dirty="0" smtClean="0">
                <a:latin typeface="Simplified Arabic" panose="02020603050405020304" pitchFamily="18" charset="-78"/>
                <a:cs typeface="Simplified Arabic" panose="02020603050405020304" pitchFamily="18" charset="-78"/>
              </a:rPr>
              <a:t>ما هو الفرق بين العصاب والذهان </a:t>
            </a:r>
            <a:endParaRPr lang="en-GB" sz="4000" b="1"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697921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52399" y="310118"/>
          <a:ext cx="8839201" cy="6618065"/>
        </p:xfrm>
        <a:graphic>
          <a:graphicData uri="http://schemas.openxmlformats.org/drawingml/2006/table">
            <a:tbl>
              <a:tblPr rtl="1"/>
              <a:tblGrid>
                <a:gridCol w="1632678">
                  <a:extLst>
                    <a:ext uri="{9D8B030D-6E8A-4147-A177-3AD203B41FA5}">
                      <a16:colId xmlns:a16="http://schemas.microsoft.com/office/drawing/2014/main" val="20000"/>
                    </a:ext>
                  </a:extLst>
                </a:gridCol>
                <a:gridCol w="3362794">
                  <a:extLst>
                    <a:ext uri="{9D8B030D-6E8A-4147-A177-3AD203B41FA5}">
                      <a16:colId xmlns:a16="http://schemas.microsoft.com/office/drawing/2014/main" val="20001"/>
                    </a:ext>
                  </a:extLst>
                </a:gridCol>
                <a:gridCol w="3843729">
                  <a:extLst>
                    <a:ext uri="{9D8B030D-6E8A-4147-A177-3AD203B41FA5}">
                      <a16:colId xmlns:a16="http://schemas.microsoft.com/office/drawing/2014/main" val="20002"/>
                    </a:ext>
                  </a:extLst>
                </a:gridCol>
              </a:tblGrid>
              <a:tr h="398038">
                <a:tc>
                  <a:txBody>
                    <a:bodyPr/>
                    <a:lstStyle/>
                    <a:p>
                      <a:pPr marL="0" marR="0" algn="ctr" rtl="1">
                        <a:spcBef>
                          <a:spcPts val="0"/>
                        </a:spcBef>
                        <a:spcAft>
                          <a:spcPts val="0"/>
                        </a:spcAft>
                      </a:pPr>
                      <a:r>
                        <a:rPr lang="ar-SA" sz="1600" b="1" dirty="0">
                          <a:latin typeface="Times New Roman"/>
                          <a:ea typeface="Times New Roman"/>
                          <a:cs typeface="Simplified Arabic"/>
                        </a:rPr>
                        <a:t>الفرق</a:t>
                      </a:r>
                      <a:endParaRPr lang="en-US" sz="1600" dirty="0">
                        <a:latin typeface="Times New Roman"/>
                        <a:ea typeface="Times New Roman"/>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SA" sz="1600" b="1" dirty="0">
                          <a:latin typeface="Times New Roman"/>
                          <a:ea typeface="Times New Roman"/>
                          <a:cs typeface="Simplified Arabic"/>
                        </a:rPr>
                        <a:t>الإضرابات العصابية</a:t>
                      </a:r>
                      <a:endParaRPr lang="en-US" sz="1600" dirty="0">
                        <a:latin typeface="Times New Roman"/>
                        <a:ea typeface="Times New Roman"/>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rtl="1">
                        <a:spcBef>
                          <a:spcPts val="0"/>
                        </a:spcBef>
                        <a:spcAft>
                          <a:spcPts val="0"/>
                        </a:spcAft>
                      </a:pPr>
                      <a:r>
                        <a:rPr lang="ar-SA" sz="1600" b="1">
                          <a:latin typeface="Times New Roman"/>
                          <a:ea typeface="Times New Roman"/>
                          <a:cs typeface="Simplified Arabic"/>
                        </a:rPr>
                        <a:t>الأمراض الذهانية</a:t>
                      </a:r>
                      <a:endParaRPr lang="en-US" sz="1600">
                        <a:latin typeface="Times New Roman"/>
                        <a:ea typeface="Times New Roman"/>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68221">
                <a:tc>
                  <a:txBody>
                    <a:bodyPr/>
                    <a:lstStyle/>
                    <a:p>
                      <a:pPr marL="0" marR="0" algn="r" rtl="1">
                        <a:spcBef>
                          <a:spcPts val="0"/>
                        </a:spcBef>
                        <a:spcAft>
                          <a:spcPts val="0"/>
                        </a:spcAft>
                      </a:pPr>
                      <a:r>
                        <a:rPr lang="ar-SA" sz="1600" b="1" dirty="0">
                          <a:latin typeface="Times New Roman"/>
                          <a:ea typeface="Times New Roman"/>
                          <a:cs typeface="Simplified Arabic"/>
                        </a:rPr>
                        <a:t>الشخصية </a:t>
                      </a:r>
                      <a:endParaRPr lang="en-US" sz="1600" b="1" dirty="0">
                        <a:latin typeface="Times New Roman"/>
                        <a:ea typeface="Times New Roman"/>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SA" sz="1600" dirty="0">
                          <a:latin typeface="Times New Roman"/>
                          <a:ea typeface="Times New Roman"/>
                          <a:cs typeface="Simplified Arabic"/>
                        </a:rPr>
                        <a:t>الشخصية تظل متماسكة، وإن وجد فالتغيير يكون بسيط</a:t>
                      </a:r>
                      <a:endParaRPr lang="en-US" sz="1600" dirty="0">
                        <a:latin typeface="Times New Roman"/>
                        <a:ea typeface="Times New Roman"/>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SA" sz="1600" dirty="0">
                          <a:latin typeface="Times New Roman"/>
                          <a:ea typeface="Times New Roman"/>
                          <a:cs typeface="Simplified Arabic"/>
                        </a:rPr>
                        <a:t>تغير جذري في الشخصية، تتدهور في معظم الحالات المزمنة. </a:t>
                      </a:r>
                      <a:endParaRPr lang="en-US" sz="1600" dirty="0">
                        <a:latin typeface="Times New Roman"/>
                        <a:ea typeface="Times New Roman"/>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194112">
                <a:tc>
                  <a:txBody>
                    <a:bodyPr/>
                    <a:lstStyle/>
                    <a:p>
                      <a:pPr marL="0" marR="0" algn="r" rtl="1">
                        <a:spcBef>
                          <a:spcPts val="0"/>
                        </a:spcBef>
                        <a:spcAft>
                          <a:spcPts val="0"/>
                        </a:spcAft>
                      </a:pPr>
                      <a:r>
                        <a:rPr lang="ar-SA" sz="1600" b="1" dirty="0">
                          <a:latin typeface="Times New Roman"/>
                          <a:ea typeface="Times New Roman"/>
                          <a:cs typeface="Simplified Arabic"/>
                        </a:rPr>
                        <a:t>الصلة بالواقع</a:t>
                      </a:r>
                      <a:endParaRPr lang="en-US" sz="1600" b="1" dirty="0">
                        <a:latin typeface="Times New Roman"/>
                        <a:ea typeface="Times New Roman"/>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SA" sz="1600">
                          <a:latin typeface="Times New Roman"/>
                          <a:ea typeface="Times New Roman"/>
                          <a:cs typeface="Simplified Arabic"/>
                        </a:rPr>
                        <a:t>الصلة بالواقع تكون سليمة</a:t>
                      </a:r>
                      <a:endParaRPr lang="en-US" sz="1600">
                        <a:latin typeface="Times New Roman"/>
                        <a:ea typeface="Times New Roman"/>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SA" sz="1600" dirty="0">
                          <a:latin typeface="Times New Roman"/>
                          <a:ea typeface="Times New Roman"/>
                          <a:cs typeface="Simplified Arabic"/>
                        </a:rPr>
                        <a:t>تضطرب الصلة بالواقع إضطراب بالغ، فيكون المريض بعيداً عن الواقع، ويفشل في التكيف مع المجتمع والبيئة الواقعية، ويخلق لنفسه عالم وهمي ليتعايش معه ويكون ذلك نتيجة لاضطراب التفكير. </a:t>
                      </a:r>
                      <a:endParaRPr lang="en-US" sz="1600" dirty="0">
                        <a:latin typeface="Times New Roman"/>
                        <a:ea typeface="Times New Roman"/>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194112">
                <a:tc>
                  <a:txBody>
                    <a:bodyPr/>
                    <a:lstStyle/>
                    <a:p>
                      <a:pPr marL="0" marR="0" algn="r" rtl="1">
                        <a:spcBef>
                          <a:spcPts val="0"/>
                        </a:spcBef>
                        <a:spcAft>
                          <a:spcPts val="0"/>
                        </a:spcAft>
                      </a:pPr>
                      <a:r>
                        <a:rPr lang="ar-SA" sz="1600" b="1" dirty="0">
                          <a:latin typeface="Times New Roman"/>
                          <a:ea typeface="Times New Roman"/>
                          <a:cs typeface="Simplified Arabic"/>
                        </a:rPr>
                        <a:t>السلوك العام</a:t>
                      </a:r>
                      <a:endParaRPr lang="en-US" sz="1600" b="1" dirty="0">
                        <a:latin typeface="Times New Roman"/>
                        <a:ea typeface="Times New Roman"/>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SA" sz="1600">
                          <a:latin typeface="Times New Roman"/>
                          <a:ea typeface="Times New Roman"/>
                          <a:cs typeface="Simplified Arabic"/>
                        </a:rPr>
                        <a:t>يظل السلوك ضمن الحدود الطبيعية أو المقبولة اجتماعيا </a:t>
                      </a:r>
                      <a:endParaRPr lang="en-US" sz="1600">
                        <a:latin typeface="Times New Roman"/>
                        <a:ea typeface="Times New Roman"/>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SA" sz="1600" dirty="0">
                          <a:latin typeface="Times New Roman"/>
                          <a:ea typeface="Times New Roman"/>
                          <a:cs typeface="Simplified Arabic"/>
                        </a:rPr>
                        <a:t>اضطراب واضح في السلوك من انطواء وعزلة عن الناس والمجتمع، وإهمال الذات والعمل، والقيام بتصرفات غير طبيعية وغير مقبولة اجتماعيا. </a:t>
                      </a:r>
                      <a:endParaRPr lang="en-US" sz="1600" dirty="0">
                        <a:latin typeface="Times New Roman"/>
                        <a:ea typeface="Times New Roman"/>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796074">
                <a:tc>
                  <a:txBody>
                    <a:bodyPr/>
                    <a:lstStyle/>
                    <a:p>
                      <a:pPr marL="0" marR="0" algn="r" rtl="1">
                        <a:spcBef>
                          <a:spcPts val="0"/>
                        </a:spcBef>
                        <a:spcAft>
                          <a:spcPts val="0"/>
                        </a:spcAft>
                      </a:pPr>
                      <a:r>
                        <a:rPr lang="ar-SA" sz="1600" b="1" dirty="0">
                          <a:latin typeface="Times New Roman"/>
                          <a:ea typeface="Times New Roman"/>
                          <a:cs typeface="Simplified Arabic"/>
                        </a:rPr>
                        <a:t>اضطراب المزاج والعاطفة</a:t>
                      </a:r>
                      <a:endParaRPr lang="en-US" sz="1600" b="1" dirty="0">
                        <a:latin typeface="Times New Roman"/>
                        <a:ea typeface="Times New Roman"/>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SA" sz="1600">
                          <a:latin typeface="Times New Roman"/>
                          <a:ea typeface="Times New Roman"/>
                          <a:cs typeface="Simplified Arabic"/>
                        </a:rPr>
                        <a:t>اضطراب كمي وطفيف</a:t>
                      </a:r>
                      <a:endParaRPr lang="en-US" sz="1600">
                        <a:latin typeface="Times New Roman"/>
                        <a:ea typeface="Times New Roman"/>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SA" sz="1600" dirty="0">
                          <a:latin typeface="Times New Roman"/>
                          <a:ea typeface="Times New Roman"/>
                          <a:cs typeface="Simplified Arabic"/>
                        </a:rPr>
                        <a:t>اضطرابات كمية ونوعية شديدة </a:t>
                      </a:r>
                      <a:endParaRPr lang="en-US" sz="1600" dirty="0">
                        <a:latin typeface="Times New Roman"/>
                        <a:ea typeface="Times New Roman"/>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98038">
                <a:tc>
                  <a:txBody>
                    <a:bodyPr/>
                    <a:lstStyle/>
                    <a:p>
                      <a:pPr marL="0" marR="0" algn="r" rtl="1">
                        <a:spcBef>
                          <a:spcPts val="0"/>
                        </a:spcBef>
                        <a:spcAft>
                          <a:spcPts val="0"/>
                        </a:spcAft>
                      </a:pPr>
                      <a:r>
                        <a:rPr lang="ar-SA" sz="1600" b="1" dirty="0">
                          <a:latin typeface="Times New Roman"/>
                          <a:ea typeface="Times New Roman"/>
                          <a:cs typeface="Simplified Arabic"/>
                        </a:rPr>
                        <a:t>اضطراب التفكير</a:t>
                      </a:r>
                      <a:endParaRPr lang="en-US" sz="1600" b="1" dirty="0">
                        <a:latin typeface="Times New Roman"/>
                        <a:ea typeface="Times New Roman"/>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SA" sz="1600">
                          <a:latin typeface="Times New Roman"/>
                          <a:ea typeface="Times New Roman"/>
                          <a:cs typeface="Simplified Arabic"/>
                        </a:rPr>
                        <a:t>قليل إن وجد مثل الوسواس وعدم القدرة على التركيز. </a:t>
                      </a:r>
                      <a:endParaRPr lang="en-US" sz="1600">
                        <a:latin typeface="Times New Roman"/>
                        <a:ea typeface="Times New Roman"/>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SA" sz="1600" dirty="0">
                          <a:latin typeface="Times New Roman"/>
                          <a:ea typeface="Times New Roman"/>
                          <a:cs typeface="Simplified Arabic"/>
                        </a:rPr>
                        <a:t>إضطراب كمي وكيفي في التفكير. </a:t>
                      </a:r>
                      <a:endParaRPr lang="en-US" sz="1600" dirty="0">
                        <a:latin typeface="Times New Roman"/>
                        <a:ea typeface="Times New Roman"/>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68221">
                <a:tc>
                  <a:txBody>
                    <a:bodyPr/>
                    <a:lstStyle/>
                    <a:p>
                      <a:pPr marL="0" marR="0" algn="r" rtl="1">
                        <a:spcBef>
                          <a:spcPts val="0"/>
                        </a:spcBef>
                        <a:spcAft>
                          <a:spcPts val="0"/>
                        </a:spcAft>
                      </a:pPr>
                      <a:r>
                        <a:rPr lang="ar-SA" sz="1600" b="1" dirty="0">
                          <a:latin typeface="Times New Roman"/>
                          <a:ea typeface="Times New Roman"/>
                          <a:cs typeface="Simplified Arabic"/>
                        </a:rPr>
                        <a:t>الضلالات والهلاوس</a:t>
                      </a:r>
                      <a:endParaRPr lang="en-US" sz="1600" b="1" dirty="0">
                        <a:latin typeface="Times New Roman"/>
                        <a:ea typeface="Times New Roman"/>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SA" sz="1600">
                          <a:latin typeface="Times New Roman"/>
                          <a:ea typeface="Times New Roman"/>
                          <a:cs typeface="Simplified Arabic"/>
                        </a:rPr>
                        <a:t>لا يوجد</a:t>
                      </a:r>
                      <a:endParaRPr lang="en-US" sz="1600">
                        <a:latin typeface="Times New Roman"/>
                        <a:ea typeface="Times New Roman"/>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SA" sz="1600" dirty="0">
                          <a:latin typeface="Times New Roman"/>
                          <a:ea typeface="Times New Roman"/>
                          <a:cs typeface="Simplified Arabic"/>
                        </a:rPr>
                        <a:t>توجد</a:t>
                      </a:r>
                      <a:endParaRPr lang="en-US" sz="1600" dirty="0">
                        <a:latin typeface="Times New Roman"/>
                        <a:ea typeface="Times New Roman"/>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796074">
                <a:tc>
                  <a:txBody>
                    <a:bodyPr/>
                    <a:lstStyle/>
                    <a:p>
                      <a:pPr marL="0" marR="0" algn="r" rtl="1">
                        <a:spcBef>
                          <a:spcPts val="0"/>
                        </a:spcBef>
                        <a:spcAft>
                          <a:spcPts val="0"/>
                        </a:spcAft>
                      </a:pPr>
                      <a:r>
                        <a:rPr lang="ar-SA" sz="1600" b="1" dirty="0">
                          <a:latin typeface="Times New Roman"/>
                          <a:ea typeface="Times New Roman"/>
                          <a:cs typeface="Simplified Arabic"/>
                        </a:rPr>
                        <a:t>الاستبصار بالمرض</a:t>
                      </a:r>
                      <a:endParaRPr lang="en-US" sz="1600" b="1" dirty="0">
                        <a:latin typeface="Times New Roman"/>
                        <a:ea typeface="Times New Roman"/>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SA" sz="1600">
                          <a:latin typeface="Times New Roman"/>
                          <a:ea typeface="Times New Roman"/>
                          <a:cs typeface="Simplified Arabic"/>
                        </a:rPr>
                        <a:t>عنده استبصار (حيث يحضر المريض بنفسه للعلاج، ويعرف ما يعاني ويشكو منه). </a:t>
                      </a:r>
                      <a:endParaRPr lang="en-US" sz="1600">
                        <a:latin typeface="Times New Roman"/>
                        <a:ea typeface="Times New Roman"/>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SA" sz="1600" dirty="0">
                          <a:latin typeface="Times New Roman"/>
                          <a:ea typeface="Times New Roman"/>
                          <a:cs typeface="Simplified Arabic"/>
                        </a:rPr>
                        <a:t>لا يشعر ولا يكون واعي بمرضه، ويحضر للعلاج عن طريق الأهل. </a:t>
                      </a:r>
                      <a:endParaRPr lang="en-US" sz="1600" dirty="0">
                        <a:latin typeface="Times New Roman"/>
                        <a:ea typeface="Times New Roman"/>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796074">
                <a:tc>
                  <a:txBody>
                    <a:bodyPr/>
                    <a:lstStyle/>
                    <a:p>
                      <a:pPr marL="0" marR="0" algn="r" rtl="1">
                        <a:spcBef>
                          <a:spcPts val="0"/>
                        </a:spcBef>
                        <a:spcAft>
                          <a:spcPts val="0"/>
                        </a:spcAft>
                      </a:pPr>
                      <a:r>
                        <a:rPr lang="ar-SA" sz="1600" b="1" dirty="0">
                          <a:latin typeface="Times New Roman"/>
                          <a:ea typeface="Times New Roman"/>
                          <a:cs typeface="Simplified Arabic"/>
                        </a:rPr>
                        <a:t>الإدراك للزمان والمكان والأشخاص</a:t>
                      </a:r>
                      <a:endParaRPr lang="en-US" sz="1600" b="1" dirty="0">
                        <a:latin typeface="Times New Roman"/>
                        <a:ea typeface="Times New Roman"/>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SA" sz="1600">
                          <a:latin typeface="Times New Roman"/>
                          <a:ea typeface="Times New Roman"/>
                          <a:cs typeface="Simplified Arabic"/>
                        </a:rPr>
                        <a:t>عنده إدراك للزمان والمكان والأشخاص</a:t>
                      </a:r>
                      <a:endParaRPr lang="en-US" sz="1600">
                        <a:latin typeface="Times New Roman"/>
                        <a:ea typeface="Times New Roman"/>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spcBef>
                          <a:spcPts val="0"/>
                        </a:spcBef>
                        <a:spcAft>
                          <a:spcPts val="0"/>
                        </a:spcAft>
                      </a:pPr>
                      <a:r>
                        <a:rPr lang="ar-SA" sz="1600" dirty="0">
                          <a:latin typeface="Times New Roman"/>
                          <a:ea typeface="Times New Roman"/>
                          <a:cs typeface="Simplified Arabic"/>
                        </a:rPr>
                        <a:t>لا يوجد عنده إدراك للزمان والمكان والأشخاص</a:t>
                      </a:r>
                      <a:endParaRPr lang="en-US" sz="1600" dirty="0">
                        <a:latin typeface="Times New Roman"/>
                        <a:ea typeface="Times New Roman"/>
                      </a:endParaRPr>
                    </a:p>
                  </a:txBody>
                  <a:tcPr marL="40640" marR="406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5860156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248400" y="2362200"/>
            <a:ext cx="2438400" cy="2514600"/>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ar-JO" sz="4000" b="1" dirty="0" smtClean="0">
                <a:solidFill>
                  <a:schemeClr val="tx1"/>
                </a:solidFill>
              </a:rPr>
              <a:t>العصاب </a:t>
            </a:r>
            <a:endParaRPr lang="en-US" sz="4000" b="1" dirty="0">
              <a:solidFill>
                <a:schemeClr val="tx1"/>
              </a:solidFill>
            </a:endParaRPr>
          </a:p>
        </p:txBody>
      </p:sp>
      <p:sp>
        <p:nvSpPr>
          <p:cNvPr id="5" name="Rectangle 4"/>
          <p:cNvSpPr/>
          <p:nvPr/>
        </p:nvSpPr>
        <p:spPr>
          <a:xfrm>
            <a:off x="457200" y="2362200"/>
            <a:ext cx="2438400" cy="251460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ar-JO" sz="4000" b="1" dirty="0" smtClean="0">
                <a:solidFill>
                  <a:schemeClr val="tx1"/>
                </a:solidFill>
              </a:rPr>
              <a:t>الذهان</a:t>
            </a:r>
            <a:endParaRPr lang="en-US" sz="4000" b="1" dirty="0">
              <a:solidFill>
                <a:schemeClr val="tx1"/>
              </a:solidFill>
            </a:endParaRPr>
          </a:p>
        </p:txBody>
      </p:sp>
      <p:sp>
        <p:nvSpPr>
          <p:cNvPr id="7" name="Left Arrow 6"/>
          <p:cNvSpPr/>
          <p:nvPr/>
        </p:nvSpPr>
        <p:spPr>
          <a:xfrm>
            <a:off x="2971800" y="2971800"/>
            <a:ext cx="3048000" cy="12954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3200" b="1" dirty="0" smtClean="0">
                <a:solidFill>
                  <a:schemeClr val="tx1"/>
                </a:solidFill>
              </a:rPr>
              <a:t>يتطور مع الزمن </a:t>
            </a:r>
            <a:endParaRPr lang="en-US" sz="3200" b="1" dirty="0">
              <a:solidFill>
                <a:schemeClr val="tx1"/>
              </a:solidFill>
            </a:endParaRPr>
          </a:p>
        </p:txBody>
      </p:sp>
    </p:spTree>
    <p:extLst>
      <p:ext uri="{BB962C8B-B14F-4D97-AF65-F5344CB8AC3E}">
        <p14:creationId xmlns:p14="http://schemas.microsoft.com/office/powerpoint/2010/main" val="16022679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1645</TotalTime>
  <Words>1310</Words>
  <Application>Microsoft Office PowerPoint</Application>
  <PresentationFormat>On-screen Show (4:3)</PresentationFormat>
  <Paragraphs>432</Paragraphs>
  <Slides>26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Simplified Arabic</vt:lpstr>
      <vt:lpstr>Times New Roman</vt:lpstr>
      <vt:lpstr>Wingdings</vt:lpstr>
      <vt:lpstr>Wingdings 2</vt:lpstr>
      <vt:lpstr>Office Theme</vt:lpstr>
      <vt:lpstr>دائرة العلوم الاجتماعية والسلوكية Department of Social and Behavioral Science</vt:lpstr>
      <vt:lpstr>تعريف السلوك اللاسوي أو الشاذ</vt:lpstr>
      <vt:lpstr>تعريف الإضطرابات النفسية والسلوكية</vt:lpstr>
      <vt:lpstr>الصحة العقلية السوية .... ما هي؟</vt:lpstr>
      <vt:lpstr>الأمراض النفسية</vt:lpstr>
      <vt:lpstr>الأمراض العقلية</vt:lpstr>
      <vt:lpstr>PowerPoint Presentation</vt:lpstr>
      <vt:lpstr>PowerPoint Presentation</vt:lpstr>
      <vt:lpstr>PowerPoint Presentation</vt:lpstr>
      <vt:lpstr>PowerPoint Presentation</vt:lpstr>
      <vt:lpstr>PowerPoint Presentation</vt:lpstr>
      <vt:lpstr>أسباب الأمراض النفسية </vt:lpstr>
      <vt:lpstr> 1) العوامل الوراثية Genetic factors </vt:lpstr>
      <vt:lpstr> 2) العوامل النفسية Psychological factors   </vt:lpstr>
      <vt:lpstr> 3) العوامل الثقافية Cultural and social factors  </vt:lpstr>
      <vt:lpstr> 4) العوامل الجسميةPhysical factors  </vt:lpstr>
      <vt:lpstr>PowerPoint Presentation</vt:lpstr>
      <vt:lpstr>  How are mental heal problems diagnosed   </vt:lpstr>
      <vt:lpstr>PowerPoint Presentation</vt:lpstr>
      <vt:lpstr>PowerPoint Presentation</vt:lpstr>
      <vt:lpstr>PowerPoint Presentation</vt:lpstr>
      <vt:lpstr>PowerPoint Presentation</vt:lpstr>
      <vt:lpstr>خارطة تشخيص الاضطرابات النفسية لدى البالغين</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louy george fawadleh</dc:creator>
  <cp:lastModifiedBy>User</cp:lastModifiedBy>
  <cp:revision>119</cp:revision>
  <dcterms:created xsi:type="dcterms:W3CDTF">2017-06-25T04:35:33Z</dcterms:created>
  <dcterms:modified xsi:type="dcterms:W3CDTF">2021-08-18T10:58:46Z</dcterms:modified>
</cp:coreProperties>
</file>