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1" roundtripDataSignature="AMtx7mi7KOmUuNc3OJ8/W/h17G+Y3Sjk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Othman\Desktop\New folder (6)\0321433726_02_CH01A_001.jpg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228600" y="0"/>
            <a:ext cx="84582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1AB4D"/>
              </a:buClr>
              <a:buSzPct val="100000"/>
              <a:buFont typeface="Calibri"/>
              <a:buNone/>
            </a:pPr>
            <a:r>
              <a:rPr b="1" lang="en-US">
                <a:solidFill>
                  <a:srgbClr val="F1AB4D"/>
                </a:solidFill>
              </a:rPr>
              <a:t>Aggregate Output &amp; Aggregate Income</a:t>
            </a:r>
            <a:endParaRPr/>
          </a:p>
        </p:txBody>
      </p:sp>
      <p:sp>
        <p:nvSpPr>
          <p:cNvPr id="90" name="Google Shape;90;p2"/>
          <p:cNvSpPr txBox="1"/>
          <p:nvPr>
            <p:ph idx="1" type="body"/>
          </p:nvPr>
        </p:nvSpPr>
        <p:spPr>
          <a:xfrm>
            <a:off x="0" y="838200"/>
            <a:ext cx="93726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 Aggregate Output</a:t>
            </a:r>
            <a:endParaRPr/>
          </a:p>
          <a:p>
            <a:pPr indent="-342900" lvl="0" marL="3429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Gross Domestic Product (GDP) </a:t>
            </a:r>
            <a:r>
              <a:rPr lang="en-US" sz="3000">
                <a:solidFill>
                  <a:srgbClr val="FF0000"/>
                </a:solidFill>
              </a:rPr>
              <a:t>is the market value of all final goods and services produced in the domestic economy during a particular year</a:t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 </a:t>
            </a:r>
            <a:r>
              <a:rPr b="1" lang="en-US"/>
              <a:t>Aggregate Income</a:t>
            </a:r>
            <a:br>
              <a:rPr b="1" lang="en-US"/>
            </a:br>
            <a:r>
              <a:rPr lang="en-US" sz="3000"/>
              <a:t>It </a:t>
            </a:r>
            <a:r>
              <a:rPr lang="en-US" sz="3000">
                <a:solidFill>
                  <a:srgbClr val="FF0000"/>
                </a:solidFill>
              </a:rPr>
              <a:t>is total income received by all factors of production (land, capital, labor, entrepreneurship) that are used in the production process during a particular year</a:t>
            </a:r>
            <a:endParaRPr sz="3000"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 Distinction Between Nominal and Real</a:t>
            </a:r>
            <a:br>
              <a:rPr b="1" lang="en-US"/>
            </a:br>
            <a:r>
              <a:rPr b="1" lang="en-US"/>
              <a:t>  </a:t>
            </a:r>
            <a:r>
              <a:rPr lang="en-US" sz="3000"/>
              <a:t>Nominal = values of Q’s measured using current prices</a:t>
            </a:r>
            <a:br>
              <a:rPr lang="en-US" sz="3000"/>
            </a:br>
            <a:r>
              <a:rPr lang="en-US" sz="3000"/>
              <a:t>  Real = values of Q’s measured using constant prices 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1AB4D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1AB4D"/>
                </a:solidFill>
              </a:rPr>
              <a:t>Aggregate Price Level</a:t>
            </a:r>
            <a:endParaRPr/>
          </a:p>
        </p:txBody>
      </p:sp>
      <p:sp>
        <p:nvSpPr>
          <p:cNvPr id="96" name="Google Shape;96;p3"/>
          <p:cNvSpPr txBox="1"/>
          <p:nvPr>
            <p:ph idx="1" type="body"/>
          </p:nvPr>
        </p:nvSpPr>
        <p:spPr>
          <a:xfrm>
            <a:off x="228600" y="1295400"/>
            <a:ext cx="8686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Aggregate price level </a:t>
            </a:r>
            <a:r>
              <a:rPr lang="en-US">
                <a:solidFill>
                  <a:srgbClr val="FF0000"/>
                </a:solidFill>
              </a:rPr>
              <a:t>is a measure of average prices in the economy.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One measure of the price level is the GDP Deflator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Char char="•"/>
            </a:pPr>
            <a:r>
              <a:rPr lang="en-US">
                <a:solidFill>
                  <a:srgbClr val="FF0000"/>
                </a:solidFill>
              </a:rPr>
              <a:t>GDP Deflator = nominal GDP ÷ real GDP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Another measure of the aggregate price level is the Consumer Price Index (CPI)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CPI </a:t>
            </a:r>
            <a:r>
              <a:rPr lang="en-US">
                <a:solidFill>
                  <a:srgbClr val="FF0000"/>
                </a:solidFill>
              </a:rPr>
              <a:t>is a measure of the average change over time in the prices paid by urban consumer for a market basket of goods and services.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1AB4D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1AB4D"/>
                </a:solidFill>
              </a:rPr>
              <a:t>Growth Rates</a:t>
            </a:r>
            <a:endParaRPr/>
          </a:p>
        </p:txBody>
      </p:sp>
      <p:sp>
        <p:nvSpPr>
          <p:cNvPr id="102" name="Google Shape;102;p4"/>
          <p:cNvSpPr txBox="1"/>
          <p:nvPr>
            <p:ph idx="1" type="body"/>
          </p:nvPr>
        </p:nvSpPr>
        <p:spPr>
          <a:xfrm>
            <a:off x="76200" y="1600201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growth rate is a percentage change in a variable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GDP growth is the percentage change in GDP relative to the previous year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Inflation rate is the percentage change in the CPI relative to the previous year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Investment growth is the percentage change in investment relative to the previous year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1AB4D"/>
              </a:buClr>
              <a:buSzPct val="100000"/>
              <a:buFont typeface="Calibri"/>
              <a:buNone/>
            </a:pPr>
            <a:r>
              <a:rPr b="1" lang="en-US">
                <a:solidFill>
                  <a:srgbClr val="F1AB4D"/>
                </a:solidFill>
              </a:rPr>
              <a:t>Calculation of GDP Growth and the Inflation Rate</a:t>
            </a:r>
            <a:endParaRPr/>
          </a:p>
        </p:txBody>
      </p:sp>
      <p:pic>
        <p:nvPicPr>
          <p:cNvPr id="108" name="Google Shape;10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981200"/>
            <a:ext cx="4648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3581400"/>
            <a:ext cx="7010400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3400" y="5257800"/>
            <a:ext cx="6019799" cy="9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Othman</dc:creator>
</cp:coreProperties>
</file>