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he3K2PdZ7dGD8yaWhAa00/IaPX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9" name="Google Shape;21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ctrTitle"/>
          </p:nvPr>
        </p:nvSpPr>
        <p:spPr>
          <a:xfrm>
            <a:off x="5194300" y="857250"/>
            <a:ext cx="35210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3E536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5194300" y="2209800"/>
            <a:ext cx="3521075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960"/>
              </a:spcBef>
              <a:spcAft>
                <a:spcPts val="0"/>
              </a:spcAft>
              <a:buSzPts val="3200"/>
              <a:buFont typeface="Times"/>
              <a:buNone/>
              <a:defRPr/>
            </a:lvl1pPr>
            <a:lvl2pPr lvl="1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lvl="2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lvl="4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990600" y="1752600"/>
            <a:ext cx="387985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20040" lvl="1" marL="914400" algn="l">
              <a:spcBef>
                <a:spcPts val="720"/>
              </a:spcBef>
              <a:spcAft>
                <a:spcPts val="0"/>
              </a:spcAft>
              <a:buSzPts val="1440"/>
              <a:buChar char="◆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 sz="1800"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31"/>
          <p:cNvSpPr txBox="1"/>
          <p:nvPr>
            <p:ph idx="2" type="body"/>
          </p:nvPr>
        </p:nvSpPr>
        <p:spPr>
          <a:xfrm>
            <a:off x="5022850" y="1752600"/>
            <a:ext cx="387985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20040" lvl="1" marL="914400" algn="l">
              <a:spcBef>
                <a:spcPts val="720"/>
              </a:spcBef>
              <a:spcAft>
                <a:spcPts val="0"/>
              </a:spcAft>
              <a:buSzPts val="1440"/>
              <a:buChar char="◆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 sz="1800"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SzPts val="840"/>
              <a:buNone/>
              <a:defRPr sz="14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1" name="Google Shape;71;p32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 rot="5400000">
            <a:off x="4960144" y="2153444"/>
            <a:ext cx="5907087" cy="1978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 rot="5400000">
            <a:off x="927894" y="251619"/>
            <a:ext cx="5907087" cy="578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 rot="5400000">
            <a:off x="2774950" y="-31750"/>
            <a:ext cx="4343400" cy="79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7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96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335280" lvl="1" marL="914400" algn="l">
              <a:spcBef>
                <a:spcPts val="840"/>
              </a:spcBef>
              <a:spcAft>
                <a:spcPts val="0"/>
              </a:spcAft>
              <a:buSzPts val="1680"/>
              <a:buChar char="◆"/>
              <a:defRPr sz="2800"/>
            </a:lvl2pPr>
            <a:lvl3pPr indent="-381000" lvl="2" marL="1371600" algn="l"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7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54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04800" lvl="1" marL="914400" algn="l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2000"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289560" lvl="3" marL="1828800" algn="l">
              <a:spcBef>
                <a:spcPts val="480"/>
              </a:spcBef>
              <a:spcAft>
                <a:spcPts val="0"/>
              </a:spcAft>
              <a:buSzPts val="960"/>
              <a:buChar char="◆"/>
              <a:defRPr sz="1600"/>
            </a:lvl4pPr>
            <a:lvl5pPr indent="-330200" lvl="4" marL="22860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54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04800" lvl="1" marL="914400" algn="l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2000"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289560" lvl="3" marL="1828800" algn="l">
              <a:spcBef>
                <a:spcPts val="480"/>
              </a:spcBef>
              <a:spcAft>
                <a:spcPts val="0"/>
              </a:spcAft>
              <a:buSzPts val="960"/>
              <a:buChar char="◆"/>
              <a:defRPr sz="1600"/>
            </a:lvl4pPr>
            <a:lvl5pPr indent="-330200" lvl="4" marL="22860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194300" y="857250"/>
            <a:ext cx="35210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364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3E5364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194300" y="2209800"/>
            <a:ext cx="3521075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Overview </a:t>
            </a:r>
            <a:b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Financial System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2t02"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00" y="925512"/>
            <a:ext cx="7543800" cy="500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63" name="Google Shape;163;p11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4" name="Google Shape;164;p11"/>
          <p:cNvSpPr txBox="1"/>
          <p:nvPr>
            <p:ph type="title"/>
          </p:nvPr>
        </p:nvSpPr>
        <p:spPr>
          <a:xfrm>
            <a:off x="755650" y="0"/>
            <a:ext cx="8497887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400"/>
              <a:buFont typeface="Arial"/>
              <a:buNone/>
            </a:pPr>
            <a:r>
              <a:rPr b="1" i="0" lang="en-US" sz="34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Internationalization of Financial Markets</a:t>
            </a:r>
            <a:endParaRPr/>
          </a:p>
        </p:txBody>
      </p:sp>
      <p:sp>
        <p:nvSpPr>
          <p:cNvPr id="165" name="Google Shape;165;p11"/>
          <p:cNvSpPr txBox="1"/>
          <p:nvPr>
            <p:ph idx="1" type="body"/>
          </p:nvPr>
        </p:nvSpPr>
        <p:spPr>
          <a:xfrm>
            <a:off x="857250" y="836612"/>
            <a:ext cx="8286750" cy="568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trend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dominance of the US financial market is disappearing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of international financial markets is due to: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arenR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savings (Japan)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arenR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Deregulation of financial markets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 made: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Borrowing from foreign countries (Bonds)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Investing in foreign countries (Stocks)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Instruments of international fin. Market (Next)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72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72" name="Google Shape;172;p12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3" name="Google Shape;173;p12"/>
          <p:cNvSpPr txBox="1"/>
          <p:nvPr>
            <p:ph type="title"/>
          </p:nvPr>
        </p:nvSpPr>
        <p:spPr>
          <a:xfrm>
            <a:off x="755650" y="44450"/>
            <a:ext cx="8497887" cy="1008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400"/>
              <a:buFont typeface="Arial"/>
              <a:buNone/>
            </a:pPr>
            <a:r>
              <a:rPr b="1" i="0" lang="en-US" sz="34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Instruments of International F. Markets</a:t>
            </a:r>
            <a:endParaRPr/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785812" y="981075"/>
            <a:ext cx="8358187" cy="554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Foreign Bonds—bonds sold in a foreign country and denominated in that country’s currency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(German firm sells bonds in the US in $)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Eurobonds—bonds denominated in a currency other than that of the country in which it is sold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(bonds in $ sold in London)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Eurocurrencies—foreign currencies deposited in banks outside the home country or in foreign branches of national banks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Eurodollars—U.S. dollars deposited in foreign banks outside the U.S. or in foreign branches of U.S. banks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Stock Markets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2" name="Google Shape;182;p13"/>
          <p:cNvSpPr txBox="1"/>
          <p:nvPr>
            <p:ph type="title"/>
          </p:nvPr>
        </p:nvSpPr>
        <p:spPr>
          <a:xfrm>
            <a:off x="990600" y="0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Function of Financial Intermediaries: Indirect Finance</a:t>
            </a:r>
            <a:endParaRPr/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928687" y="1196975"/>
            <a:ext cx="8072437" cy="5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transaction costs: time and money spent in carrying financial transactions: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Economies of scale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Liquidity services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Risk: uncertainty about returns earnings: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 Sharing (Asset Transformation)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Diversification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Asymmetric Information: unequal knowledge (L - B)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 Selection (before the transaction)—more likely to select risky borrower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Moral Hazard (after the transaction)—undesirable behavior of a party to others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2t03" id="191" name="Google Shape;1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475" y="595312"/>
            <a:ext cx="7383462" cy="56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2t04" id="199" name="Google Shape;1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989012"/>
            <a:ext cx="7620000" cy="487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7" name="Google Shape;207;p16"/>
          <p:cNvSpPr txBox="1"/>
          <p:nvPr>
            <p:ph type="title"/>
          </p:nvPr>
        </p:nvSpPr>
        <p:spPr>
          <a:xfrm>
            <a:off x="990600" y="-1000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Regulation of the Financial System</a:t>
            </a:r>
            <a:endParaRPr/>
          </a:p>
        </p:txBody>
      </p:sp>
      <p:sp>
        <p:nvSpPr>
          <p:cNvPr id="208" name="Google Shape;208;p16"/>
          <p:cNvSpPr txBox="1"/>
          <p:nvPr>
            <p:ph idx="1" type="body"/>
          </p:nvPr>
        </p:nvSpPr>
        <p:spPr>
          <a:xfrm>
            <a:off x="755650" y="1071562"/>
            <a:ext cx="8856662" cy="542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increase the information available to investors: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adverse selection and moral hazard problems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insider trading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ensure the soundness of financial intermediaries: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Restrictions on entry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Disclosure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Restrictions on Assets and Activities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 Insurance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Limits on Competition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Restrictions on Interest Rates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2t05_1of2" id="216" name="Google Shape;2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125537"/>
            <a:ext cx="7467600" cy="46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2t05_2of2" id="224" name="Google Shape;2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5412" y="685800"/>
            <a:ext cx="71135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31" name="Google Shape;231;p19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2t05_whole" id="232" name="Google Shape;2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4450" y="495300"/>
            <a:ext cx="47371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7" name="Google Shape;87;p2"/>
          <p:cNvSpPr txBox="1"/>
          <p:nvPr>
            <p:ph type="title"/>
          </p:nvPr>
        </p:nvSpPr>
        <p:spPr>
          <a:xfrm>
            <a:off x="990600" y="44450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Functions of Financial Markets</a:t>
            </a:r>
            <a:endParaRPr/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893762" y="1341437"/>
            <a:ext cx="82185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the essential function of channeling funds from economic players that have 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saved surplus funds to those that have a shortage of funds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economic efficiency by producing </a:t>
            </a:r>
            <a:b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efficient allocation of capital, which increases production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Directly improve the well-being of consumers by allowing them to time purchases better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2F01"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00" y="1266825"/>
            <a:ext cx="7543800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4" name="Google Shape;104;p4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Structure of Financial Markets</a:t>
            </a:r>
            <a:br>
              <a:rPr b="1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(Classifications of them)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990600" y="1412875"/>
            <a:ext cx="7912100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Debt and Equity Markets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and Secondary Markets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Exchange and Over-the-Counter (OTC) Markets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and Capital Markets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990600" y="-242887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Debt and Equity Markets</a:t>
            </a:r>
            <a:endParaRPr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755650" y="692150"/>
            <a:ext cx="8569325" cy="619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methods to obtain funds (Debt &amp; Equity)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 Debt instruments (bond or mortgage)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debt is paid at regular intervals (principal + interest)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Maturity of the debt: number of years until expiration date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SR-term, LR-term, and intermediate.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 Equities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claims to share net income and assets of firms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Dividends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Voting and electing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Disadvantage: residual claimant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Advantage: profitability and assets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21" name="Google Shape;121;p6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2" name="Google Shape;122;p6"/>
          <p:cNvSpPr txBox="1"/>
          <p:nvPr>
            <p:ph type="title"/>
          </p:nvPr>
        </p:nvSpPr>
        <p:spPr>
          <a:xfrm>
            <a:off x="900112" y="4445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Primary and Secondary Markets</a:t>
            </a:r>
            <a:endParaRPr/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990600" y="1214437"/>
            <a:ext cx="7912100" cy="5214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 in which new issues of securities (B &amp; S) are sold to initial buyers by a firm or the gov. that borrow funds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 Banks </a:t>
            </a:r>
            <a:r>
              <a:rPr b="0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underwrite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securities in primary markets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very well-known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 in which securities that have been previously issued can be resold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hand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well-known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Brokers and dealers work in these markets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Brokers are agents of investors who match buyers &amp; sellers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Dealers link buyers and sellers at a specific price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1" name="Google Shape;131;p7"/>
          <p:cNvSpPr txBox="1"/>
          <p:nvPr>
            <p:ph type="title"/>
          </p:nvPr>
        </p:nvSpPr>
        <p:spPr>
          <a:xfrm>
            <a:off x="990600" y="-26987"/>
            <a:ext cx="7912100" cy="936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Exchange and (OTC) Markets</a:t>
            </a:r>
            <a:endParaRPr/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990600" y="692150"/>
            <a:ext cx="79121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methods to organize secondary markets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Exchange Markets: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Buyers and sellers of securities meet in one central location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Recall brokers and dealers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 stock exchange market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Over-the-Counter (OTC) Markets: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Dealers at different locations stand ready to buy and sell securities OTC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contact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competitive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Gov. bonds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exchange markets are more popular than the (OTC)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Money and Capital Markets</a:t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900112" y="1571625"/>
            <a:ext cx="8243887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markets are financial markets in which only SR-term debt instrument are traded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maturity is less than one year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 markets are financial markets in which longer-term debt instrument are traded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maturity is one year or more</a:t>
            </a:r>
            <a:endParaRPr/>
          </a:p>
        </p:txBody>
      </p:sp>
      <p:sp>
        <p:nvSpPr>
          <p:cNvPr id="139" name="Google Shape;139;p8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47" name="Google Shape;147;p9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2t01"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984250"/>
            <a:ext cx="7696200" cy="488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2006-02-08T21:35:15Z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