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11.xml"/>
  <Override ContentType="application/vnd.openxmlformats-officedocument.presentationml.slideMaster+xml" PartName="/ppt/slideMasters/slideMaster12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6.xml"/>
  <Override ContentType="application/vnd.openxmlformats-officedocument.theme+xml" PartName="/ppt/theme/theme3.xml"/>
  <Override ContentType="application/vnd.openxmlformats-officedocument.theme+xml" PartName="/ppt/theme/theme11.xml"/>
  <Override ContentType="application/vnd.openxmlformats-officedocument.theme+xml" PartName="/ppt/theme/theme5.xml"/>
  <Override ContentType="application/vnd.openxmlformats-officedocument.theme+xml" PartName="/ppt/theme/theme9.xml"/>
  <Override ContentType="application/vnd.openxmlformats-officedocument.theme+xml" PartName="/ppt/theme/theme13.xml"/>
  <Override ContentType="application/vnd.openxmlformats-officedocument.theme+xml" PartName="/ppt/theme/theme7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8.xml"/>
  <Override ContentType="application/vnd.openxmlformats-officedocument.theme+xml" PartName="/ppt/theme/theme10.xml"/>
  <Override ContentType="application/vnd.openxmlformats-officedocument.theme+xml" PartName="/ppt/theme/theme1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  <p:sldMasterId id="2147483652" r:id="rId6"/>
    <p:sldMasterId id="2147483654" r:id="rId7"/>
    <p:sldMasterId id="2147483655" r:id="rId8"/>
    <p:sldMasterId id="2147483657" r:id="rId9"/>
    <p:sldMasterId id="2147483659" r:id="rId10"/>
    <p:sldMasterId id="2147483661" r:id="rId11"/>
    <p:sldMasterId id="2147483663" r:id="rId12"/>
    <p:sldMasterId id="2147483665" r:id="rId13"/>
    <p:sldMasterId id="2147483667" r:id="rId14"/>
    <p:sldMasterId id="2147483669" r:id="rId15"/>
  </p:sldMasterIdLst>
  <p:notesMasterIdLst>
    <p:notesMasterId r:id="rId16"/>
  </p:notesMasterIdLst>
  <p:sldIdLst>
    <p:sldId id="256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72" r:id="rId33"/>
    <p:sldId id="273" r:id="rId34"/>
    <p:sldId id="274" r:id="rId35"/>
    <p:sldId id="275" r:id="rId36"/>
    <p:sldId id="276" r:id="rId37"/>
    <p:sldId id="277" r:id="rId38"/>
    <p:sldId id="278" r:id="rId3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12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40" roundtripDataSignature="AMtx7mhdhoI6idt0zkLYID1E1wpUXedo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12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customschemas.google.com/relationships/presentationmetadata" Target="metadata"/><Relationship Id="rId20" Type="http://schemas.openxmlformats.org/officeDocument/2006/relationships/slide" Target="slides/slide4.xml"/><Relationship Id="rId22" Type="http://schemas.openxmlformats.org/officeDocument/2006/relationships/slide" Target="slides/slide6.xml"/><Relationship Id="rId21" Type="http://schemas.openxmlformats.org/officeDocument/2006/relationships/slide" Target="slides/slide5.xml"/><Relationship Id="rId24" Type="http://schemas.openxmlformats.org/officeDocument/2006/relationships/slide" Target="slides/slide8.xml"/><Relationship Id="rId23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26" Type="http://schemas.openxmlformats.org/officeDocument/2006/relationships/slide" Target="slides/slide10.xml"/><Relationship Id="rId25" Type="http://schemas.openxmlformats.org/officeDocument/2006/relationships/slide" Target="slides/slide9.xml"/><Relationship Id="rId28" Type="http://schemas.openxmlformats.org/officeDocument/2006/relationships/slide" Target="slides/slide12.xml"/><Relationship Id="rId27" Type="http://schemas.openxmlformats.org/officeDocument/2006/relationships/slide" Target="slides/slide11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29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Relationship Id="rId31" Type="http://schemas.openxmlformats.org/officeDocument/2006/relationships/slide" Target="slides/slide15.xml"/><Relationship Id="rId30" Type="http://schemas.openxmlformats.org/officeDocument/2006/relationships/slide" Target="slides/slide14.xml"/><Relationship Id="rId11" Type="http://schemas.openxmlformats.org/officeDocument/2006/relationships/slideMaster" Target="slideMasters/slideMaster8.xml"/><Relationship Id="rId33" Type="http://schemas.openxmlformats.org/officeDocument/2006/relationships/slide" Target="slides/slide17.xml"/><Relationship Id="rId10" Type="http://schemas.openxmlformats.org/officeDocument/2006/relationships/slideMaster" Target="slideMasters/slideMaster7.xml"/><Relationship Id="rId32" Type="http://schemas.openxmlformats.org/officeDocument/2006/relationships/slide" Target="slides/slide16.xml"/><Relationship Id="rId13" Type="http://schemas.openxmlformats.org/officeDocument/2006/relationships/slideMaster" Target="slideMasters/slideMaster10.xml"/><Relationship Id="rId35" Type="http://schemas.openxmlformats.org/officeDocument/2006/relationships/slide" Target="slides/slide19.xml"/><Relationship Id="rId12" Type="http://schemas.openxmlformats.org/officeDocument/2006/relationships/slideMaster" Target="slideMasters/slideMaster9.xml"/><Relationship Id="rId34" Type="http://schemas.openxmlformats.org/officeDocument/2006/relationships/slide" Target="slides/slide18.xml"/><Relationship Id="rId15" Type="http://schemas.openxmlformats.org/officeDocument/2006/relationships/slideMaster" Target="slideMasters/slideMaster12.xml"/><Relationship Id="rId37" Type="http://schemas.openxmlformats.org/officeDocument/2006/relationships/slide" Target="slides/slide21.xml"/><Relationship Id="rId14" Type="http://schemas.openxmlformats.org/officeDocument/2006/relationships/slideMaster" Target="slideMasters/slideMaster11.xml"/><Relationship Id="rId36" Type="http://schemas.openxmlformats.org/officeDocument/2006/relationships/slide" Target="slides/slide20.xml"/><Relationship Id="rId17" Type="http://schemas.openxmlformats.org/officeDocument/2006/relationships/slide" Target="slides/slide1.xml"/><Relationship Id="rId39" Type="http://schemas.openxmlformats.org/officeDocument/2006/relationships/slide" Target="slides/slide23.xml"/><Relationship Id="rId16" Type="http://schemas.openxmlformats.org/officeDocument/2006/relationships/notesMaster" Target="notesMasters/notesMaster1.xml"/><Relationship Id="rId38" Type="http://schemas.openxmlformats.org/officeDocument/2006/relationships/slide" Target="slides/slide22.xml"/><Relationship Id="rId19" Type="http://schemas.openxmlformats.org/officeDocument/2006/relationships/slide" Target="slides/slide3.xml"/><Relationship Id="rId1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25" name="Google Shape;12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6" name="Google Shape;126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0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94" name="Google Shape;194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5" name="Google Shape;195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32" name="Google Shape;13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3" name="Google Shape;133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0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275" name="Google Shape;275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6" name="Google Shape;276;p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1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283" name="Google Shape;283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4" name="Google Shape;284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2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292" name="Google Shape;292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3" name="Google Shape;293;p2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3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300" name="Google Shape;300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1" name="Google Shape;301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57" name="Google Shape;157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8" name="Google Shape;158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5"/>
          <p:cNvSpPr txBox="1"/>
          <p:nvPr>
            <p:ph type="ctrTitle"/>
          </p:nvPr>
        </p:nvSpPr>
        <p:spPr>
          <a:xfrm>
            <a:off x="5194300" y="857250"/>
            <a:ext cx="3521075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rgbClr val="3E5364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5"/>
          <p:cNvSpPr txBox="1"/>
          <p:nvPr>
            <p:ph idx="1" type="subTitle"/>
          </p:nvPr>
        </p:nvSpPr>
        <p:spPr>
          <a:xfrm>
            <a:off x="5194300" y="2209800"/>
            <a:ext cx="3521075" cy="3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960"/>
              </a:spcBef>
              <a:spcAft>
                <a:spcPts val="0"/>
              </a:spcAft>
              <a:buSzPts val="3200"/>
              <a:buFont typeface="Times"/>
              <a:buNone/>
              <a:defRPr/>
            </a:lvl1pPr>
            <a:lvl2pPr lvl="1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2pPr>
            <a:lvl3pPr lvl="2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4pPr>
            <a:lvl5pPr lvl="4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5pPr>
            <a:lvl6pPr lvl="5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6pPr>
            <a:lvl7pPr lvl="6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7pPr>
            <a:lvl8pPr lvl="7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8pPr>
            <a:lvl9pPr lvl="8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4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44"/>
          <p:cNvSpPr txBox="1"/>
          <p:nvPr>
            <p:ph idx="1" type="body"/>
          </p:nvPr>
        </p:nvSpPr>
        <p:spPr>
          <a:xfrm rot="5400000">
            <a:off x="2774950" y="-31750"/>
            <a:ext cx="4343400" cy="79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1pPr>
            <a:lvl2pPr indent="-297180" lvl="1" marL="9144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2pPr>
            <a:lvl3pPr indent="-342900" lvl="2" marL="1371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3pPr>
            <a:lvl4pPr indent="-297180" lvl="3" marL="18288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4pPr>
            <a:lvl5pPr indent="-342900" lvl="4" marL="22860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44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44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6"/>
          <p:cNvSpPr txBox="1"/>
          <p:nvPr>
            <p:ph type="title"/>
          </p:nvPr>
        </p:nvSpPr>
        <p:spPr>
          <a:xfrm rot="5400000">
            <a:off x="4960144" y="2153444"/>
            <a:ext cx="5907087" cy="1978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46"/>
          <p:cNvSpPr txBox="1"/>
          <p:nvPr>
            <p:ph idx="1" type="body"/>
          </p:nvPr>
        </p:nvSpPr>
        <p:spPr>
          <a:xfrm rot="5400000">
            <a:off x="927894" y="251619"/>
            <a:ext cx="5907087" cy="578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1pPr>
            <a:lvl2pPr indent="-297180" lvl="1" marL="9144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2pPr>
            <a:lvl3pPr indent="-342900" lvl="2" marL="1371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3pPr>
            <a:lvl4pPr indent="-297180" lvl="3" marL="18288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4pPr>
            <a:lvl5pPr indent="-342900" lvl="4" marL="22860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46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46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7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7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1pPr>
            <a:lvl2pPr indent="-297180" lvl="1" marL="9144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2pPr>
            <a:lvl3pPr indent="-342900" lvl="2" marL="1371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3pPr>
            <a:lvl4pPr indent="-297180" lvl="3" marL="18288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/>
            </a:lvl4pPr>
            <a:lvl5pPr indent="-342900" lvl="4" marL="22860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27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7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algn="l">
              <a:spcBef>
                <a:spcPts val="540"/>
              </a:spcBef>
              <a:spcAft>
                <a:spcPts val="0"/>
              </a:spcAft>
              <a:buSzPts val="1080"/>
              <a:buNone/>
              <a:defRPr sz="1800"/>
            </a:lvl2pPr>
            <a:lvl3pPr indent="-228600" lvl="2" marL="1371600" algn="l">
              <a:spcBef>
                <a:spcPts val="480"/>
              </a:spcBef>
              <a:spcAft>
                <a:spcPts val="0"/>
              </a:spcAft>
              <a:buSzPts val="1600"/>
              <a:buNone/>
              <a:defRPr sz="1600"/>
            </a:lvl3pPr>
            <a:lvl4pPr indent="-228600" lvl="3" marL="1828800" algn="l">
              <a:spcBef>
                <a:spcPts val="420"/>
              </a:spcBef>
              <a:spcAft>
                <a:spcPts val="0"/>
              </a:spcAft>
              <a:buSzPts val="840"/>
              <a:buNone/>
              <a:defRPr sz="1400"/>
            </a:lvl4pPr>
            <a:lvl5pPr indent="-228600" lvl="4" marL="2286000" algn="l">
              <a:spcBef>
                <a:spcPts val="420"/>
              </a:spcBef>
              <a:spcAft>
                <a:spcPts val="0"/>
              </a:spcAft>
              <a:buSzPts val="1400"/>
              <a:buNone/>
              <a:defRPr sz="1400"/>
            </a:lvl5pPr>
            <a:lvl6pPr indent="-228600" lvl="5" marL="2743200" algn="l">
              <a:spcBef>
                <a:spcPts val="420"/>
              </a:spcBef>
              <a:spcAft>
                <a:spcPts val="0"/>
              </a:spcAft>
              <a:buSzPts val="1400"/>
              <a:buNone/>
              <a:defRPr sz="1400"/>
            </a:lvl6pPr>
            <a:lvl7pPr indent="-228600" lvl="6" marL="3200400" algn="l">
              <a:spcBef>
                <a:spcPts val="420"/>
              </a:spcBef>
              <a:spcAft>
                <a:spcPts val="0"/>
              </a:spcAft>
              <a:buSzPts val="1400"/>
              <a:buNone/>
              <a:defRPr sz="1400"/>
            </a:lvl7pPr>
            <a:lvl8pPr indent="-228600" lvl="7" marL="3657600" algn="l">
              <a:spcBef>
                <a:spcPts val="420"/>
              </a:spcBef>
              <a:spcAft>
                <a:spcPts val="0"/>
              </a:spcAft>
              <a:buSzPts val="1400"/>
              <a:buNone/>
              <a:defRPr sz="1400"/>
            </a:lvl8pPr>
            <a:lvl9pPr indent="-228600" lvl="8" marL="4114800" algn="l">
              <a:spcBef>
                <a:spcPts val="42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46" name="Google Shape;46;p32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2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4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4"/>
          <p:cNvSpPr txBox="1"/>
          <p:nvPr>
            <p:ph idx="1" type="body"/>
          </p:nvPr>
        </p:nvSpPr>
        <p:spPr>
          <a:xfrm>
            <a:off x="990600" y="1752600"/>
            <a:ext cx="387985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84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20040" lvl="1" marL="914400" algn="l">
              <a:spcBef>
                <a:spcPts val="720"/>
              </a:spcBef>
              <a:spcAft>
                <a:spcPts val="0"/>
              </a:spcAft>
              <a:buSzPts val="1440"/>
              <a:buChar char="◆"/>
              <a:defRPr sz="2400"/>
            </a:lvl2pPr>
            <a:lvl3pPr indent="-355600" lvl="2" marL="13716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297180" lvl="3" marL="18288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 sz="1800"/>
            </a:lvl4pPr>
            <a:lvl5pPr indent="-342900" lvl="4" marL="22860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56" name="Google Shape;56;p34"/>
          <p:cNvSpPr txBox="1"/>
          <p:nvPr>
            <p:ph idx="2" type="body"/>
          </p:nvPr>
        </p:nvSpPr>
        <p:spPr>
          <a:xfrm>
            <a:off x="5022850" y="1752600"/>
            <a:ext cx="387985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84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20040" lvl="1" marL="914400" algn="l">
              <a:spcBef>
                <a:spcPts val="720"/>
              </a:spcBef>
              <a:spcAft>
                <a:spcPts val="0"/>
              </a:spcAft>
              <a:buSzPts val="1440"/>
              <a:buChar char="◆"/>
              <a:defRPr sz="2400"/>
            </a:lvl2pPr>
            <a:lvl3pPr indent="-355600" lvl="2" marL="13716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297180" lvl="3" marL="1828800" algn="l">
              <a:spcBef>
                <a:spcPts val="540"/>
              </a:spcBef>
              <a:spcAft>
                <a:spcPts val="0"/>
              </a:spcAft>
              <a:buSzPts val="1080"/>
              <a:buChar char="◆"/>
              <a:defRPr sz="1800"/>
            </a:lvl4pPr>
            <a:lvl5pPr indent="-342900" lvl="4" marL="22860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57" name="Google Shape;57;p34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34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72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b="1" sz="2000"/>
            </a:lvl2pPr>
            <a:lvl3pPr indent="-228600" lvl="2" marL="1371600" algn="l">
              <a:spcBef>
                <a:spcPts val="54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480"/>
              </a:spcBef>
              <a:spcAft>
                <a:spcPts val="0"/>
              </a:spcAft>
              <a:buSzPts val="960"/>
              <a:buNone/>
              <a:defRPr b="1" sz="1600"/>
            </a:lvl4pPr>
            <a:lvl5pPr indent="-228600" lvl="4" marL="22860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7" name="Google Shape;67;p3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72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04800" lvl="1" marL="914400" algn="l">
              <a:spcBef>
                <a:spcPts val="600"/>
              </a:spcBef>
              <a:spcAft>
                <a:spcPts val="0"/>
              </a:spcAft>
              <a:buSzPts val="1200"/>
              <a:buChar char="◆"/>
              <a:defRPr sz="2000"/>
            </a:lvl2pPr>
            <a:lvl3pPr indent="-342900" lvl="2" marL="1371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289560" lvl="3" marL="1828800" algn="l">
              <a:spcBef>
                <a:spcPts val="480"/>
              </a:spcBef>
              <a:spcAft>
                <a:spcPts val="0"/>
              </a:spcAft>
              <a:buSzPts val="960"/>
              <a:buChar char="◆"/>
              <a:defRPr sz="1600"/>
            </a:lvl4pPr>
            <a:lvl5pPr indent="-330200" lvl="4" marL="22860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68" name="Google Shape;68;p3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72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b="1" sz="2000"/>
            </a:lvl2pPr>
            <a:lvl3pPr indent="-228600" lvl="2" marL="1371600" algn="l">
              <a:spcBef>
                <a:spcPts val="54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480"/>
              </a:spcBef>
              <a:spcAft>
                <a:spcPts val="0"/>
              </a:spcAft>
              <a:buSzPts val="960"/>
              <a:buNone/>
              <a:defRPr b="1" sz="1600"/>
            </a:lvl4pPr>
            <a:lvl5pPr indent="-228600" lvl="4" marL="22860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48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9" name="Google Shape;69;p3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72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04800" lvl="1" marL="914400" algn="l">
              <a:spcBef>
                <a:spcPts val="600"/>
              </a:spcBef>
              <a:spcAft>
                <a:spcPts val="0"/>
              </a:spcAft>
              <a:buSzPts val="1200"/>
              <a:buChar char="◆"/>
              <a:defRPr sz="2000"/>
            </a:lvl2pPr>
            <a:lvl3pPr indent="-342900" lvl="2" marL="1371600" algn="l">
              <a:spcBef>
                <a:spcPts val="54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289560" lvl="3" marL="1828800" algn="l">
              <a:spcBef>
                <a:spcPts val="480"/>
              </a:spcBef>
              <a:spcAft>
                <a:spcPts val="0"/>
              </a:spcAft>
              <a:buSzPts val="960"/>
              <a:buChar char="◆"/>
              <a:defRPr sz="1600"/>
            </a:lvl4pPr>
            <a:lvl5pPr indent="-330200" lvl="4" marL="22860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48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70" name="Google Shape;70;p36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6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8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8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8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4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96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335280" lvl="1" marL="914400" algn="l">
              <a:spcBef>
                <a:spcPts val="840"/>
              </a:spcBef>
              <a:spcAft>
                <a:spcPts val="0"/>
              </a:spcAft>
              <a:buSzPts val="1680"/>
              <a:buChar char="◆"/>
              <a:defRPr sz="2800"/>
            </a:lvl2pPr>
            <a:lvl3pPr indent="-381000" lvl="2" marL="1371600" algn="l">
              <a:spcBef>
                <a:spcPts val="72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04800" lvl="3" marL="1828800" algn="l">
              <a:spcBef>
                <a:spcPts val="600"/>
              </a:spcBef>
              <a:spcAft>
                <a:spcPts val="0"/>
              </a:spcAft>
              <a:buSzPts val="1200"/>
              <a:buChar char="◆"/>
              <a:defRPr sz="2000"/>
            </a:lvl4pPr>
            <a:lvl5pPr indent="-355600" lvl="4" marL="22860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89" name="Google Shape;89;p4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2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720"/>
              <a:buNone/>
              <a:defRPr sz="12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270"/>
              </a:spcBef>
              <a:spcAft>
                <a:spcPts val="0"/>
              </a:spcAft>
              <a:buSzPts val="540"/>
              <a:buNone/>
              <a:defRPr sz="900"/>
            </a:lvl4pPr>
            <a:lvl5pPr indent="-228600" lvl="4" marL="22860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0" name="Google Shape;90;p40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40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4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00" name="Google Shape;100;p4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2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720"/>
              <a:buNone/>
              <a:defRPr sz="12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270"/>
              </a:spcBef>
              <a:spcAft>
                <a:spcPts val="0"/>
              </a:spcAft>
              <a:buSzPts val="540"/>
              <a:buNone/>
              <a:defRPr sz="900"/>
            </a:lvl4pPr>
            <a:lvl5pPr indent="-228600" lvl="4" marL="22860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27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1" name="Google Shape;101;p42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42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3.xml"/></Relationships>
</file>

<file path=ppt/slideMasters/_rels/slideMaster10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9.xml"/><Relationship Id="rId3" Type="http://schemas.openxmlformats.org/officeDocument/2006/relationships/theme" Target="../theme/theme12.xml"/></Relationships>
</file>

<file path=ppt/slideMasters/_rels/slideMaster1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0.xml"/><Relationship Id="rId3" Type="http://schemas.openxmlformats.org/officeDocument/2006/relationships/theme" Target="../theme/theme13.xml"/></Relationships>
</file>

<file path=ppt/slideMasters/_rels/slideMaster12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1.xml"/><Relationship Id="rId3" Type="http://schemas.openxmlformats.org/officeDocument/2006/relationships/theme" Target="../theme/theme4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7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3.xml"/><Relationship Id="rId3" Type="http://schemas.openxmlformats.org/officeDocument/2006/relationships/theme" Target="../theme/theme10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theme" Target="../theme/theme6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2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5.xml"/><Relationship Id="rId3" Type="http://schemas.openxmlformats.org/officeDocument/2006/relationships/theme" Target="../theme/theme11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6.xml"/><Relationship Id="rId3" Type="http://schemas.openxmlformats.org/officeDocument/2006/relationships/theme" Target="../theme/theme9.xml"/></Relationships>
</file>

<file path=ppt/slideMasters/_rels/slideMaster8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7.xml"/><Relationship Id="rId3" Type="http://schemas.openxmlformats.org/officeDocument/2006/relationships/theme" Target="../theme/theme1.xml"/></Relationships>
</file>

<file path=ppt/slideMasters/_rels/slideMaster9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8.xml"/><Relationship Id="rId3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4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1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41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41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6" name="Google Shape;96;p41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6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3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Google Shape;105;p43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Google Shape;106;p43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7" name="Google Shape;107;p43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8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5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Google Shape;115;p45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Google Shape;116;p45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7" name="Google Shape;117;p45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6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6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6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" name="Google Shape;19;p26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8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28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28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9" name="Google Shape;29;p28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30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6" name="Google Shape;36;p30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sp>
        <p:nvSpPr>
          <p:cNvPr id="37" name="Google Shape;37;p30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1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31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31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2" name="Google Shape;42;p31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3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33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33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2" name="Google Shape;52;p33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5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35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35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3" name="Google Shape;63;p35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7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37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37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6" name="Google Shape;76;p37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9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39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◆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◆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p39"/>
          <p:cNvSpPr txBox="1"/>
          <p:nvPr>
            <p:ph idx="11" type="ftr"/>
          </p:nvPr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5" name="Google Shape;85;p39"/>
          <p:cNvSpPr txBox="1"/>
          <p:nvPr>
            <p:ph idx="12" type="sldNum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</a:t>
            </a: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4" r:id="rId2"/>
  </p:sldLayoutIdLst>
  <p:transition spd="med">
    <p:push dir="r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5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"/>
          <p:cNvSpPr txBox="1"/>
          <p:nvPr>
            <p:ph type="ctrTitle"/>
          </p:nvPr>
        </p:nvSpPr>
        <p:spPr>
          <a:xfrm>
            <a:off x="5194300" y="857250"/>
            <a:ext cx="3521075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E5364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3E5364"/>
                </a:solidFill>
                <a:latin typeface="Arial"/>
                <a:ea typeface="Arial"/>
                <a:cs typeface="Arial"/>
                <a:sym typeface="Arial"/>
              </a:rPr>
              <a:t>Chapter 3</a:t>
            </a:r>
            <a:endParaRPr/>
          </a:p>
        </p:txBody>
      </p:sp>
      <p:sp>
        <p:nvSpPr>
          <p:cNvPr id="129" name="Google Shape;129;p1"/>
          <p:cNvSpPr txBox="1"/>
          <p:nvPr>
            <p:ph idx="1" type="subTitle"/>
          </p:nvPr>
        </p:nvSpPr>
        <p:spPr>
          <a:xfrm>
            <a:off x="5194300" y="2209800"/>
            <a:ext cx="3521075" cy="3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Money?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0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198" name="Google Shape;198;p10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99" name="Google Shape;199;p10"/>
          <p:cNvSpPr txBox="1"/>
          <p:nvPr>
            <p:ph type="title"/>
          </p:nvPr>
        </p:nvSpPr>
        <p:spPr>
          <a:xfrm>
            <a:off x="838200" y="188912"/>
            <a:ext cx="8064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Evolution of the Payments System</a:t>
            </a:r>
            <a:endParaRPr/>
          </a:p>
        </p:txBody>
      </p:sp>
      <p:sp>
        <p:nvSpPr>
          <p:cNvPr id="200" name="Google Shape;200;p10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payment system is the method of conducting transaction in the economy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payment system and the form of money have been evolving</a:t>
            </a:r>
            <a:endParaRPr/>
          </a:p>
          <a:p>
            <a:pPr indent="-114300" lvl="0" marL="342900" rtl="0" algn="l">
              <a:spcBef>
                <a:spcPts val="108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 b="0" i="0" sz="3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push dir="r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1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Types of Payment Systems (Forms of Money)</a:t>
            </a:r>
            <a:endParaRPr/>
          </a:p>
        </p:txBody>
      </p:sp>
      <p:sp>
        <p:nvSpPr>
          <p:cNvPr id="206" name="Google Shape;206;p11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Commodity Money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Fiat Money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Checks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Electronic Payment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E-Money</a:t>
            </a:r>
            <a:endParaRPr/>
          </a:p>
        </p:txBody>
      </p:sp>
      <p:sp>
        <p:nvSpPr>
          <p:cNvPr id="207" name="Google Shape;207;p11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08" name="Google Shape;208;p11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2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Commodity Money</a:t>
            </a:r>
            <a:endParaRPr/>
          </a:p>
        </p:txBody>
      </p:sp>
      <p:sp>
        <p:nvSpPr>
          <p:cNvPr id="214" name="Google Shape;214;p12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Money made up of precious metals or other valuable commodity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Gold and silver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Problem: very heavy and difficult to transport.</a:t>
            </a:r>
            <a:endParaRPr/>
          </a:p>
        </p:txBody>
      </p:sp>
      <p:sp>
        <p:nvSpPr>
          <p:cNvPr id="215" name="Google Shape;215;p12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16" name="Google Shape;216;p12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3"/>
          <p:cNvSpPr txBox="1"/>
          <p:nvPr>
            <p:ph type="title"/>
          </p:nvPr>
        </p:nvSpPr>
        <p:spPr>
          <a:xfrm>
            <a:off x="990600" y="0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Fiat Money</a:t>
            </a:r>
            <a:endParaRPr/>
          </a:p>
        </p:txBody>
      </p:sp>
      <p:sp>
        <p:nvSpPr>
          <p:cNvPr id="222" name="Google Shape;222;p13"/>
          <p:cNvSpPr txBox="1"/>
          <p:nvPr>
            <p:ph idx="1" type="body"/>
          </p:nvPr>
        </p:nvSpPr>
        <p:spPr>
          <a:xfrm>
            <a:off x="304800" y="914400"/>
            <a:ext cx="8991600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paper money decreed by the gov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a legal tender but not convertible into precious metals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much lighter than coins and precious metals, and there is a trust in the issuer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Problems: easily stolen and expensive to transport</a:t>
            </a:r>
            <a:endParaRPr/>
          </a:p>
          <a:p>
            <a:pPr indent="-88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r>
              <a:t/>
            </a:r>
            <a:endParaRPr b="0" i="0" sz="4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3429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r>
              <a:t/>
            </a:r>
            <a:endParaRPr b="0" i="0" sz="4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13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24" name="Google Shape;224;p13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4"/>
          <p:cNvSpPr txBox="1"/>
          <p:nvPr>
            <p:ph type="title"/>
          </p:nvPr>
        </p:nvSpPr>
        <p:spPr>
          <a:xfrm>
            <a:off x="990600" y="76200"/>
            <a:ext cx="7912100" cy="801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Checks</a:t>
            </a:r>
            <a:endParaRPr/>
          </a:p>
        </p:txBody>
      </p:sp>
      <p:sp>
        <p:nvSpPr>
          <p:cNvPr id="230" name="Google Shape;230;p14"/>
          <p:cNvSpPr txBox="1"/>
          <p:nvPr>
            <p:ph idx="1" type="body"/>
          </p:nvPr>
        </p:nvSpPr>
        <p:spPr>
          <a:xfrm>
            <a:off x="609600" y="990600"/>
            <a:ext cx="8763000" cy="5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check is an instrument (order) from you to your bank to pay a certain amount of money from your account to someone else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do not need to carry large amounts of currency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improve efficiency in the payment system (reduce the transaction cost)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Payment for large amounts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Loss from theft is reduced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Convenient receipts for purchases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Problems: time to be cleared, shuffling of paper is costly</a:t>
            </a:r>
            <a:endParaRPr/>
          </a:p>
        </p:txBody>
      </p:sp>
      <p:sp>
        <p:nvSpPr>
          <p:cNvPr id="231" name="Google Shape;231;p14"/>
          <p:cNvSpPr txBox="1"/>
          <p:nvPr/>
        </p:nvSpPr>
        <p:spPr>
          <a:xfrm flipH="1" rot="10800000">
            <a:off x="1020762" y="6705600"/>
            <a:ext cx="5900737" cy="15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32" name="Google Shape;232;p14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5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Electronic Payment</a:t>
            </a:r>
            <a:endParaRPr/>
          </a:p>
        </p:txBody>
      </p:sp>
      <p:sp>
        <p:nvSpPr>
          <p:cNvPr id="238" name="Google Shape;238;p15"/>
          <p:cNvSpPr txBox="1"/>
          <p:nvPr>
            <p:ph idx="1" type="body"/>
          </p:nvPr>
        </p:nvSpPr>
        <p:spPr>
          <a:xfrm>
            <a:off x="990600" y="1371600"/>
            <a:ext cx="79121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Payments of bills through the computer and the internet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Cheap, fast, less effort, fun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Europeans, then Americans, then the rest of developed countries and some of the developing countries</a:t>
            </a:r>
            <a:endParaRPr/>
          </a:p>
        </p:txBody>
      </p:sp>
      <p:sp>
        <p:nvSpPr>
          <p:cNvPr id="239" name="Google Shape;239;p15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40" name="Google Shape;240;p15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6"/>
          <p:cNvSpPr txBox="1"/>
          <p:nvPr>
            <p:ph type="title"/>
          </p:nvPr>
        </p:nvSpPr>
        <p:spPr>
          <a:xfrm>
            <a:off x="990600" y="0"/>
            <a:ext cx="79121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e-Money</a:t>
            </a:r>
            <a:endParaRPr/>
          </a:p>
        </p:txBody>
      </p:sp>
      <p:sp>
        <p:nvSpPr>
          <p:cNvPr id="246" name="Google Shape;246;p16"/>
          <p:cNvSpPr txBox="1"/>
          <p:nvPr>
            <p:ph idx="1" type="body"/>
          </p:nvPr>
        </p:nvSpPr>
        <p:spPr>
          <a:xfrm>
            <a:off x="762000" y="990600"/>
            <a:ext cx="89916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Money that exists only in electronic form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are substitutes for cash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Three types of them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debit cards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stored-value cards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e-cash</a:t>
            </a:r>
            <a:endParaRPr/>
          </a:p>
        </p:txBody>
      </p:sp>
      <p:sp>
        <p:nvSpPr>
          <p:cNvPr id="247" name="Google Shape;247;p16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48" name="Google Shape;248;p16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7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Debit Cards</a:t>
            </a:r>
            <a:endParaRPr/>
          </a:p>
        </p:txBody>
      </p:sp>
      <p:sp>
        <p:nvSpPr>
          <p:cNvPr id="254" name="Google Shape;254;p17"/>
          <p:cNvSpPr txBox="1"/>
          <p:nvPr>
            <p:ph idx="1" type="body"/>
          </p:nvPr>
        </p:nvSpPr>
        <p:spPr>
          <a:xfrm>
            <a:off x="762000" y="1752600"/>
            <a:ext cx="81407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enable consumers to purchase G&amp;S by electronically transferring funds directly from their bank accounts to a merchant account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are used in the same places that accept credit cards</a:t>
            </a:r>
            <a:endParaRPr/>
          </a:p>
        </p:txBody>
      </p:sp>
      <p:sp>
        <p:nvSpPr>
          <p:cNvPr id="255" name="Google Shape;255;p17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56" name="Google Shape;256;p17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8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Stored-Value Cards</a:t>
            </a:r>
            <a:endParaRPr/>
          </a:p>
        </p:txBody>
      </p:sp>
      <p:sp>
        <p:nvSpPr>
          <p:cNvPr id="262" name="Google Shape;262;p18"/>
          <p:cNvSpPr txBox="1"/>
          <p:nvPr>
            <p:ph idx="1" type="body"/>
          </p:nvPr>
        </p:nvSpPr>
        <p:spPr>
          <a:xfrm>
            <a:off x="228600" y="1600200"/>
            <a:ext cx="8915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are more advanced than the debit cards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simplest form of them is the prepaid cards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more sophisticated form is called smart cards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smart card contains a computer chip that allows it to be loaded with digital cash from the owner’s bank account whenever needed </a:t>
            </a:r>
            <a:endParaRPr/>
          </a:p>
        </p:txBody>
      </p:sp>
      <p:sp>
        <p:nvSpPr>
          <p:cNvPr id="263" name="Google Shape;263;p18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64" name="Google Shape;264;p18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9"/>
          <p:cNvSpPr txBox="1"/>
          <p:nvPr>
            <p:ph type="title"/>
          </p:nvPr>
        </p:nvSpPr>
        <p:spPr>
          <a:xfrm>
            <a:off x="990600" y="-76200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e-cash</a:t>
            </a:r>
            <a:endParaRPr/>
          </a:p>
        </p:txBody>
      </p:sp>
      <p:sp>
        <p:nvSpPr>
          <p:cNvPr id="270" name="Google Shape;270;p19"/>
          <p:cNvSpPr txBox="1"/>
          <p:nvPr>
            <p:ph idx="1" type="body"/>
          </p:nvPr>
        </p:nvSpPr>
        <p:spPr>
          <a:xfrm>
            <a:off x="0" y="1143000"/>
            <a:ext cx="92964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used on the internet to purchase G&amp;S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consumer sets up an account with a bank that has links to the internet and then has the e-cash transferred from her PC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She surfs to a store on the web and click “buy”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E-cash transfers from her account to the merchant account</a:t>
            </a:r>
            <a:endParaRPr/>
          </a:p>
        </p:txBody>
      </p:sp>
      <p:sp>
        <p:nvSpPr>
          <p:cNvPr id="271" name="Google Shape;271;p19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72" name="Google Shape;272;p19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136" name="Google Shape;136;p2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37" name="Google Shape;137;p2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Meaning of Money</a:t>
            </a:r>
            <a:endParaRPr/>
          </a:p>
        </p:txBody>
      </p:sp>
      <p:sp>
        <p:nvSpPr>
          <p:cNvPr id="138" name="Google Shape;138;p2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anything that is generally accepted in payment for goods or services or in the repayment of debts; (stock concept)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includes currency (coins &amp; bills) and checking account deposits.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Narrow vs. broad definition of money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0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79" name="Google Shape;279;p20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pic>
        <p:nvPicPr>
          <p:cNvPr descr="Mishkin_c03t01" id="280" name="Google Shape;280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81100" y="914400"/>
            <a:ext cx="7543800" cy="502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push dir="r"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1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87" name="Google Shape;287;p21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88" name="Google Shape;288;p21"/>
          <p:cNvSpPr txBox="1"/>
          <p:nvPr>
            <p:ph type="title"/>
          </p:nvPr>
        </p:nvSpPr>
        <p:spPr>
          <a:xfrm>
            <a:off x="1066800" y="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How Reliable are the Money Data?</a:t>
            </a:r>
            <a:endParaRPr/>
          </a:p>
        </p:txBody>
      </p:sp>
      <p:sp>
        <p:nvSpPr>
          <p:cNvPr id="289" name="Google Shape;289;p21"/>
          <p:cNvSpPr txBox="1"/>
          <p:nvPr>
            <p:ph idx="1" type="body"/>
          </p:nvPr>
        </p:nvSpPr>
        <p:spPr>
          <a:xfrm>
            <a:off x="533400" y="914400"/>
            <a:ext cx="8610600" cy="56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Revisions are issued because: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Noto Sans Symbols"/>
              <a:buChar char="◆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Small depository institutions report infrequently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Noto Sans Symbols"/>
              <a:buChar char="◆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Adjustments must be made for seasonal variation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probably should not pay much attention to short-run movements in the M</a:t>
            </a:r>
            <a:r>
              <a:rPr b="0" baseline="3000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numbers, but should be concerned only with longer-run movements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2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296" name="Google Shape;296;p22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pic>
        <p:nvPicPr>
          <p:cNvPr descr="Mishkin_c03F01" id="297" name="Google Shape;297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81100" y="1101725"/>
            <a:ext cx="7543800" cy="4652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push dir="r"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3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304" name="Google Shape;304;p23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pic>
        <p:nvPicPr>
          <p:cNvPr descr="Mishkin_c03t02" id="305" name="Google Shape;30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3000" y="642937"/>
            <a:ext cx="7620000" cy="557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Wealth and Income</a:t>
            </a:r>
            <a:endParaRPr/>
          </a:p>
        </p:txBody>
      </p:sp>
      <p:sp>
        <p:nvSpPr>
          <p:cNvPr id="144" name="Google Shape;144;p3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Wealth—the total collection of pieces of property that serve to store value (stock)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 of collections: bonds, stocks, land, art, furniture, cars, houses, …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Income—flow of earnings per unit </a:t>
            </a:r>
            <a:b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time</a:t>
            </a:r>
            <a:endParaRPr/>
          </a:p>
          <a:p>
            <a:pPr indent="-139700" lvl="0" marL="3429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3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146" name="Google Shape;146;p3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4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152" name="Google Shape;152;p4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53" name="Google Shape;153;p4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Functions of Money</a:t>
            </a:r>
            <a:endParaRPr/>
          </a:p>
        </p:txBody>
      </p:sp>
      <p:sp>
        <p:nvSpPr>
          <p:cNvPr id="154" name="Google Shape;154;p4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Medium of Exchange—</a:t>
            </a:r>
            <a:b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exchanging goods and services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Unit of Account—</a:t>
            </a:r>
            <a:b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measure values in the economy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Store of Value—</a:t>
            </a:r>
            <a:b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save purchasing power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161" name="Google Shape;161;p5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62" name="Google Shape;162;p5"/>
          <p:cNvSpPr txBox="1"/>
          <p:nvPr>
            <p:ph type="title"/>
          </p:nvPr>
        </p:nvSpPr>
        <p:spPr>
          <a:xfrm>
            <a:off x="990600" y="-76200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Medium of Exchange</a:t>
            </a:r>
            <a:endParaRPr/>
          </a:p>
        </p:txBody>
      </p:sp>
      <p:sp>
        <p:nvSpPr>
          <p:cNvPr id="163" name="Google Shape;163;p5"/>
          <p:cNvSpPr txBox="1"/>
          <p:nvPr>
            <p:ph idx="1" type="body"/>
          </p:nvPr>
        </p:nvSpPr>
        <p:spPr>
          <a:xfrm>
            <a:off x="990600" y="1066800"/>
            <a:ext cx="79121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Payments: currency and checks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promotes economic efficiency by minimizing the time spent in exchanging G &amp; S (vs. Barter)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Number of prices of a good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Double coincidence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Specialization in work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Characteristics of a commodity  to function as money (next slide)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Characteristics of a commodity  to function as money</a:t>
            </a:r>
            <a:endParaRPr/>
          </a:p>
        </p:txBody>
      </p:sp>
      <p:sp>
        <p:nvSpPr>
          <p:cNvPr id="169" name="Google Shape;169;p6"/>
          <p:cNvSpPr txBox="1"/>
          <p:nvPr>
            <p:ph idx="1" type="body"/>
          </p:nvPr>
        </p:nvSpPr>
        <p:spPr>
          <a:xfrm>
            <a:off x="990600" y="1600200"/>
            <a:ext cx="79121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Must be easily standardized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Must be widely accepted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Must be divisible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Must be easy to carry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Must not deteriorate quickly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Must be scarce</a:t>
            </a:r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7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Unit of Account</a:t>
            </a:r>
            <a:endParaRPr/>
          </a:p>
        </p:txBody>
      </p:sp>
      <p:sp>
        <p:nvSpPr>
          <p:cNvPr id="175" name="Google Shape;175;p7"/>
          <p:cNvSpPr txBox="1"/>
          <p:nvPr>
            <p:ph idx="1" type="body"/>
          </p:nvPr>
        </p:nvSpPr>
        <p:spPr>
          <a:xfrm>
            <a:off x="990600" y="1752600"/>
            <a:ext cx="79121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need to measure values in the economy (meters &amp; tons)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Money is used to measure values in the economy</a:t>
            </a:r>
            <a:endParaRPr/>
          </a:p>
          <a:p>
            <a:pPr indent="-88900" lvl="0" marL="3429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r>
              <a:t/>
            </a:r>
            <a:endParaRPr b="0" i="0" sz="4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7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177" name="Google Shape;177;p7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8"/>
          <p:cNvSpPr txBox="1"/>
          <p:nvPr>
            <p:ph type="title"/>
          </p:nvPr>
        </p:nvSpPr>
        <p:spPr>
          <a:xfrm>
            <a:off x="990600" y="0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Store of Value</a:t>
            </a:r>
            <a:endParaRPr/>
          </a:p>
        </p:txBody>
      </p:sp>
      <p:sp>
        <p:nvSpPr>
          <p:cNvPr id="183" name="Google Shape;183;p8"/>
          <p:cNvSpPr txBox="1"/>
          <p:nvPr>
            <p:ph idx="1" type="body"/>
          </p:nvPr>
        </p:nvSpPr>
        <p:spPr>
          <a:xfrm>
            <a:off x="381000" y="990600"/>
            <a:ext cx="8915400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Most of people do not want to spend money immediately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Money is used to save purchasing power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Money is not the only thing that can be used as a store of value (other assets)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Money is the most liquid of all assets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However, it loses value during inflation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 people hold money (next slide)</a:t>
            </a:r>
            <a:endParaRPr/>
          </a:p>
        </p:txBody>
      </p:sp>
      <p:sp>
        <p:nvSpPr>
          <p:cNvPr id="184" name="Google Shape;184;p8"/>
          <p:cNvSpPr txBox="1"/>
          <p:nvPr/>
        </p:nvSpPr>
        <p:spPr>
          <a:xfrm>
            <a:off x="1020762" y="6248400"/>
            <a:ext cx="59007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2007 Pearson Addison-Wesley. All rights reserved.</a:t>
            </a:r>
            <a:endParaRPr/>
          </a:p>
        </p:txBody>
      </p:sp>
      <p:sp>
        <p:nvSpPr>
          <p:cNvPr id="185" name="Google Shape;185;p8"/>
          <p:cNvSpPr txBox="1"/>
          <p:nvPr/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9"/>
          <p:cNvSpPr txBox="1"/>
          <p:nvPr>
            <p:ph type="title"/>
          </p:nvPr>
        </p:nvSpPr>
        <p:spPr>
          <a:xfrm>
            <a:off x="990600" y="188912"/>
            <a:ext cx="7912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532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2532F"/>
                </a:solidFill>
                <a:latin typeface="Arial"/>
                <a:ea typeface="Arial"/>
                <a:cs typeface="Arial"/>
                <a:sym typeface="Arial"/>
              </a:rPr>
              <a:t>Why do people hold money? Why do they demand money</a:t>
            </a:r>
            <a:endParaRPr/>
          </a:p>
        </p:txBody>
      </p:sp>
      <p:sp>
        <p:nvSpPr>
          <p:cNvPr id="191" name="Google Shape;191;p9"/>
          <p:cNvSpPr txBox="1"/>
          <p:nvPr>
            <p:ph idx="1" type="body"/>
          </p:nvPr>
        </p:nvSpPr>
        <p:spPr>
          <a:xfrm>
            <a:off x="762000" y="1752600"/>
            <a:ext cx="81407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Transaction demand for money: to meet foreseen (expected) purchases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Precautionary demand for money: to meet unforeseen (unexpected) purchases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Speculative demand for money: to meet investment opportunities</a:t>
            </a:r>
            <a:endParaRPr/>
          </a:p>
          <a:p>
            <a:pPr indent="-114300" lvl="0" marL="342900" rtl="0" algn="l">
              <a:spcBef>
                <a:spcPts val="108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 b="0" i="0" sz="3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push dir="r"/>
  </p:transition>
</p:sld>
</file>

<file path=ppt/theme/theme1.xml><?xml version="1.0" encoding="utf-8"?>
<a:theme xmlns:a="http://schemas.openxmlformats.org/drawingml/2006/main" xmlns:r="http://schemas.openxmlformats.org/officeDocument/2006/relationships" name="6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7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4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9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10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11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2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8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5_Mishkin_8e">
  <a:themeElements>
    <a:clrScheme name="Mishkin_8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2006-02-10T19:04:10Z</dcterms:created>
  <dc:creator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