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2" r:id="rId7"/>
    <p:sldMasterId id="2147483655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  <p:sldMasterId id="2147483671" r:id="rId16"/>
    <p:sldMasterId id="2147483673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0" roundtripDataSignature="AMtx7miQIKoBGIbb26cBPeJ+YX3IKIFf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37FB5-35D3-4C79-9852-00DE210BF14C}">
  <a:tblStyle styleId="{43537FB5-35D3-4C79-9852-00DE210BF14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0" Type="http://customschemas.google.com/relationships/presentationmetadata" Target="metadata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Master" Target="slideMasters/slideMaster11.xml"/><Relationship Id="rId14" Type="http://schemas.openxmlformats.org/officeDocument/2006/relationships/slideMaster" Target="slideMasters/slideMaster1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0" name="Google Shape;33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7" name="Google Shape;33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3" name="Google Shape;35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2" name="Google Shape;36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1" name="Google Shape;37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9" name="Google Shape;38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8" name="Google Shape;39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/>
          <p:nvPr>
            <p:ph type="ctrTitle"/>
          </p:nvPr>
        </p:nvSpPr>
        <p:spPr>
          <a:xfrm>
            <a:off x="5194300" y="857250"/>
            <a:ext cx="35210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3E536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3"/>
          <p:cNvSpPr txBox="1"/>
          <p:nvPr>
            <p:ph idx="1" type="subTitle"/>
          </p:nvPr>
        </p:nvSpPr>
        <p:spPr>
          <a:xfrm>
            <a:off x="5194300" y="2209800"/>
            <a:ext cx="352107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960"/>
              </a:spcBef>
              <a:spcAft>
                <a:spcPts val="0"/>
              </a:spcAft>
              <a:buSzPts val="3200"/>
              <a:buFont typeface="Times"/>
              <a:buNone/>
              <a:defRPr/>
            </a:lvl1pPr>
            <a:lvl2pPr lvl="1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lvl="2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lvl="4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5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04800" lvl="1" marL="9144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89560" lvl="3" marL="1828800" algn="l">
              <a:spcBef>
                <a:spcPts val="480"/>
              </a:spcBef>
              <a:spcAft>
                <a:spcPts val="0"/>
              </a:spcAft>
              <a:buSzPts val="960"/>
              <a:buChar char="◆"/>
              <a:defRPr sz="1600"/>
            </a:lvl4pPr>
            <a:lvl5pPr indent="-330200" lvl="4" marL="22860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p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54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8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5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04800" lvl="1" marL="9144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289560" lvl="3" marL="1828800" algn="l">
              <a:spcBef>
                <a:spcPts val="480"/>
              </a:spcBef>
              <a:spcAft>
                <a:spcPts val="0"/>
              </a:spcAft>
              <a:buSzPts val="960"/>
              <a:buChar char="◆"/>
              <a:defRPr sz="1600"/>
            </a:lvl4pPr>
            <a:lvl5pPr indent="-330200" lvl="4" marL="22860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50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0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335280" lvl="1" marL="914400" algn="l">
              <a:spcBef>
                <a:spcPts val="840"/>
              </a:spcBef>
              <a:spcAft>
                <a:spcPts val="0"/>
              </a:spcAft>
              <a:buSzPts val="1680"/>
              <a:buChar char="◆"/>
              <a:defRPr sz="2800"/>
            </a:lvl2pPr>
            <a:lvl3pPr indent="-381000" lvl="2" marL="1371600" algn="l"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10" name="Google Shape;110;p5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52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5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27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27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54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4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6"/>
          <p:cNvSpPr txBox="1"/>
          <p:nvPr>
            <p:ph idx="1" type="body"/>
          </p:nvPr>
        </p:nvSpPr>
        <p:spPr>
          <a:xfrm rot="5400000">
            <a:off x="2774950" y="-31750"/>
            <a:ext cx="4343400" cy="79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56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8"/>
          <p:cNvSpPr txBox="1"/>
          <p:nvPr>
            <p:ph type="title"/>
          </p:nvPr>
        </p:nvSpPr>
        <p:spPr>
          <a:xfrm rot="5400000">
            <a:off x="4960144" y="2153444"/>
            <a:ext cx="5907087" cy="197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8"/>
          <p:cNvSpPr txBox="1"/>
          <p:nvPr>
            <p:ph idx="1" type="body"/>
          </p:nvPr>
        </p:nvSpPr>
        <p:spPr>
          <a:xfrm rot="5400000">
            <a:off x="927894" y="251619"/>
            <a:ext cx="5907087" cy="578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8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990600" y="188913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/>
          <p:nvPr>
            <p:ph type="title"/>
          </p:nvPr>
        </p:nvSpPr>
        <p:spPr>
          <a:xfrm>
            <a:off x="990600" y="188913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0"/>
          <p:cNvSpPr txBox="1"/>
          <p:nvPr>
            <p:ph idx="1" type="body"/>
          </p:nvPr>
        </p:nvSpPr>
        <p:spPr>
          <a:xfrm>
            <a:off x="99060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2" type="body"/>
          </p:nvPr>
        </p:nvSpPr>
        <p:spPr>
          <a:xfrm>
            <a:off x="502285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0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990600" y="188913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990600" y="1752600"/>
            <a:ext cx="79121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990600" y="4000500"/>
            <a:ext cx="79121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1pPr>
            <a:lvl2pPr indent="-297180" lvl="1" marL="9144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420"/>
              </a:spcBef>
              <a:spcAft>
                <a:spcPts val="0"/>
              </a:spcAft>
              <a:buSzPts val="840"/>
              <a:buNone/>
              <a:defRPr sz="1400"/>
            </a:lvl4pPr>
            <a:lvl5pPr indent="-228600" lvl="4" marL="22860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8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8"/>
          <p:cNvSpPr txBox="1"/>
          <p:nvPr>
            <p:ph idx="1" type="body"/>
          </p:nvPr>
        </p:nvSpPr>
        <p:spPr>
          <a:xfrm>
            <a:off x="99060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20040" lvl="1" marL="914400" algn="l">
              <a:spcBef>
                <a:spcPts val="72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 sz="1800"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6" name="Google Shape;86;p48"/>
          <p:cNvSpPr txBox="1"/>
          <p:nvPr>
            <p:ph idx="2" type="body"/>
          </p:nvPr>
        </p:nvSpPr>
        <p:spPr>
          <a:xfrm>
            <a:off x="5022850" y="1752600"/>
            <a:ext cx="387985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20040" lvl="1" marL="914400" algn="l">
              <a:spcBef>
                <a:spcPts val="720"/>
              </a:spcBef>
              <a:spcAft>
                <a:spcPts val="0"/>
              </a:spcAft>
              <a:buSzPts val="1440"/>
              <a:buChar char="◆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297180" lvl="3" marL="1828800" algn="l">
              <a:spcBef>
                <a:spcPts val="540"/>
              </a:spcBef>
              <a:spcAft>
                <a:spcPts val="0"/>
              </a:spcAft>
              <a:buSzPts val="1080"/>
              <a:buChar char="◆"/>
              <a:defRPr sz="1800"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87" name="Google Shape;87;p48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7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51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51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51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53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53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53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5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55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55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8" name="Google Shape;128;p5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7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7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57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Google Shape;138;p5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1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3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5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45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47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9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49"/>
          <p:cNvSpPr txBox="1"/>
          <p:nvPr>
            <p:ph idx="11" type="ftr"/>
          </p:nvPr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Google Shape;93;p49"/>
          <p:cNvSpPr txBox="1"/>
          <p:nvPr>
            <p:ph idx="12" type="sldNum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transition spd="med">
    <p:push dir="r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/>
          <p:nvPr>
            <p:ph type="ctrTitle"/>
          </p:nvPr>
        </p:nvSpPr>
        <p:spPr>
          <a:xfrm>
            <a:off x="5194300" y="857250"/>
            <a:ext cx="3521075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364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3E5364"/>
                </a:solidFill>
                <a:latin typeface="Arial"/>
                <a:ea typeface="Arial"/>
                <a:cs typeface="Arial"/>
                <a:sym typeface="Arial"/>
              </a:rPr>
              <a:t>Chapter 4</a:t>
            </a:r>
            <a:endParaRPr/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5194300" y="2209800"/>
            <a:ext cx="352107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Interest Rates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Simple Loan</a:t>
            </a:r>
            <a:endParaRPr/>
          </a:p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lender provides the borrower with an amount of fund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must be repaid to the lender at the maturity date along with an additional payment for the interest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eg.: commercial loans business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3" name="Google Shape;233;p11"/>
          <p:cNvSpPr txBox="1"/>
          <p:nvPr>
            <p:ph type="title"/>
          </p:nvPr>
        </p:nvSpPr>
        <p:spPr>
          <a:xfrm>
            <a:off x="990600" y="188912"/>
            <a:ext cx="7912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Simple Loan—Yield to Maturity</a:t>
            </a:r>
            <a:endParaRPr/>
          </a:p>
        </p:txBody>
      </p:sp>
      <p:pic>
        <p:nvPicPr>
          <p:cNvPr id="234" name="Google Shape;23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676400"/>
            <a:ext cx="62484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Fixed-payment Loan (Fully Amortized Loan)</a:t>
            </a:r>
            <a:endParaRPr/>
          </a:p>
        </p:txBody>
      </p:sp>
      <p:sp>
        <p:nvSpPr>
          <p:cNvPr id="240" name="Google Shape;240;p12"/>
          <p:cNvSpPr txBox="1"/>
          <p:nvPr>
            <p:ph idx="1" type="body"/>
          </p:nvPr>
        </p:nvSpPr>
        <p:spPr>
          <a:xfrm>
            <a:off x="762000" y="1371600"/>
            <a:ext cx="8382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lender provides the borrower with an amount of fund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must be repaid by making the same payment every period (a month)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repayment consists of part of the principal and interest for a set number of years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eg.: installment loans, car loans, and mortgage loans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1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Fixed Payment Loan—</a:t>
            </a:r>
            <a:b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Yield to Maturity</a:t>
            </a:r>
            <a:endParaRPr/>
          </a:p>
        </p:txBody>
      </p:sp>
      <p:pic>
        <p:nvPicPr>
          <p:cNvPr id="251" name="Google Shape;251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76400"/>
            <a:ext cx="85344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57" name="Google Shape;257;p14"/>
          <p:cNvSpPr txBox="1"/>
          <p:nvPr>
            <p:ph idx="1" type="body"/>
          </p:nvPr>
        </p:nvSpPr>
        <p:spPr>
          <a:xfrm>
            <a:off x="990600" y="1752600"/>
            <a:ext cx="8001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decide to purchase a new home and need JD100,000 mortgage. You take out a loan from a bank  that has an interest rate of 7%. What is the yearly payment to the bank to pay of the loan in 20 years?</a:t>
            </a:r>
            <a:endParaRPr/>
          </a:p>
          <a:p>
            <a:pPr indent="-165100" lvl="0" marL="342900" rtl="0" algn="l"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419600"/>
            <a:ext cx="76962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Coupon Bond</a:t>
            </a:r>
            <a:endParaRPr/>
          </a:p>
        </p:txBody>
      </p:sp>
      <p:sp>
        <p:nvSpPr>
          <p:cNvPr id="264" name="Google Shape;264;p15"/>
          <p:cNvSpPr txBox="1"/>
          <p:nvPr>
            <p:ph idx="1" type="body"/>
          </p:nvPr>
        </p:nvSpPr>
        <p:spPr>
          <a:xfrm>
            <a:off x="457200" y="1219200"/>
            <a:ext cx="86868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pays the owner of the bond a fixed interest payment (coupon payment) every year until the maturity date, when a specified final amount (face value or par value) is repaid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Coupon information: issuer, maturity, and the coupon rate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eg.: treasury bond and corporate bonds</a:t>
            </a:r>
            <a:endParaRPr/>
          </a:p>
        </p:txBody>
      </p:sp>
      <p:sp>
        <p:nvSpPr>
          <p:cNvPr id="265" name="Google Shape;265;p15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4" name="Google Shape;274;p1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Coupon Bond—Yield to Maturity</a:t>
            </a:r>
            <a:endParaRPr/>
          </a:p>
        </p:txBody>
      </p:sp>
      <p:pic>
        <p:nvPicPr>
          <p:cNvPr id="275" name="Google Shape;275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2057400"/>
            <a:ext cx="7848600" cy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/>
          </a:p>
        </p:txBody>
      </p:sp>
      <p:sp>
        <p:nvSpPr>
          <p:cNvPr id="281" name="Google Shape;281;p17"/>
          <p:cNvSpPr txBox="1"/>
          <p:nvPr>
            <p:ph idx="1" type="body"/>
          </p:nvPr>
        </p:nvSpPr>
        <p:spPr>
          <a:xfrm>
            <a:off x="990600" y="1752600"/>
            <a:ext cx="8153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the price of 1 10% coupon bond with a face value of JD1000, a 12.25% yield to maturity, and 8 years to maturity</a:t>
            </a:r>
            <a:endParaRPr/>
          </a:p>
          <a:p>
            <a:pPr indent="-165100" lvl="0" marL="342900" rtl="0" algn="l">
              <a:spcBef>
                <a:spcPts val="84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817937"/>
            <a:ext cx="80772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0" name="Google Shape;290;p18"/>
          <p:cNvSpPr txBox="1"/>
          <p:nvPr>
            <p:ph idx="1" type="body"/>
          </p:nvPr>
        </p:nvSpPr>
        <p:spPr>
          <a:xfrm>
            <a:off x="990600" y="3657600"/>
            <a:ext cx="7912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coupon bond is priced at its face value, the yield to maturity equals the coupon rate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price of a coupon bond and the yield to maturity are negatively related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yield to maturity is greater than the coupon rate when the bond price is below its face value</a:t>
            </a:r>
            <a:endParaRPr/>
          </a:p>
        </p:txBody>
      </p:sp>
      <p:pic>
        <p:nvPicPr>
          <p:cNvPr descr="Mishkin_c04t01" id="291" name="Google Shape;2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50" y="619125"/>
            <a:ext cx="77343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9" name="Google Shape;299;p1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Consol or Perpetuity</a:t>
            </a:r>
            <a:endParaRPr/>
          </a:p>
        </p:txBody>
      </p:sp>
      <p:sp>
        <p:nvSpPr>
          <p:cNvPr id="300" name="Google Shape;300;p19"/>
          <p:cNvSpPr txBox="1"/>
          <p:nvPr>
            <p:ph idx="1" type="body"/>
          </p:nvPr>
        </p:nvSpPr>
        <p:spPr>
          <a:xfrm>
            <a:off x="990600" y="1752600"/>
            <a:ext cx="79121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bond with no maturity date that does not repay principal but pays fixed coupon payments forever</a:t>
            </a:r>
            <a:endParaRPr/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667000"/>
            <a:ext cx="6821487" cy="351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Democratic Parents</a:t>
            </a:r>
            <a:endParaRPr/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offer you a JD1,000 now, or at your graduation party !!!!!!!!!!!!!!! Now for sure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 bird on a hand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inflation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investment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buy securities or deposit them in a bank</a:t>
            </a:r>
            <a:endParaRPr/>
          </a:p>
        </p:txBody>
      </p:sp>
      <p:sp>
        <p:nvSpPr>
          <p:cNvPr id="157" name="Google Shape;157;p2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Discount Bond (Zero coupon Bond)</a:t>
            </a:r>
            <a:endParaRPr/>
          </a:p>
        </p:txBody>
      </p:sp>
      <p:sp>
        <p:nvSpPr>
          <p:cNvPr id="307" name="Google Shape;307;p20"/>
          <p:cNvSpPr txBox="1"/>
          <p:nvPr>
            <p:ph idx="1" type="body"/>
          </p:nvPr>
        </p:nvSpPr>
        <p:spPr>
          <a:xfrm>
            <a:off x="609600" y="1447800"/>
            <a:ext cx="8534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bought at a price below its face value (at a discount)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face value is repaid at the maturity date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discount bond does not make any interest payment; it just pays off the face value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eg.: treasury bills and saving bonds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7" name="Google Shape;317;p21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Discount Bond—Yield to Maturity</a:t>
            </a:r>
            <a:endParaRPr/>
          </a:p>
        </p:txBody>
      </p:sp>
      <p:pic>
        <p:nvPicPr>
          <p:cNvPr id="318" name="Google Shape;31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00" y="1752600"/>
            <a:ext cx="6310312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6" name="Google Shape;326;p22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Yield on a Discount Basis</a:t>
            </a:r>
            <a:endParaRPr/>
          </a:p>
        </p:txBody>
      </p:sp>
      <p:pic>
        <p:nvPicPr>
          <p:cNvPr id="327" name="Google Shape;32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1752600"/>
            <a:ext cx="7366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Following the Financial News: </a:t>
            </a:r>
            <a:br>
              <a:rPr b="0" i="0" lang="en-US" sz="32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Bond Prices and Interest Rates</a:t>
            </a:r>
            <a:endParaRPr/>
          </a:p>
        </p:txBody>
      </p:sp>
      <p:pic>
        <p:nvPicPr>
          <p:cNvPr descr="Mishkin_c25F06_2of2" id="334" name="Google Shape;3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447800"/>
            <a:ext cx="5716587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41" name="Google Shape;341;p24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2" name="Google Shape;342;p24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Rate of Return</a:t>
            </a:r>
            <a:endParaRPr/>
          </a:p>
        </p:txBody>
      </p:sp>
      <p:pic>
        <p:nvPicPr>
          <p:cNvPr id="343" name="Google Shape;343;p2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162" y="1676400"/>
            <a:ext cx="603567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4t02" id="350" name="Google Shape;3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609600"/>
            <a:ext cx="84582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57" name="Google Shape;357;p26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8" name="Google Shape;358;p2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Rate of Return </a:t>
            </a:r>
            <a:b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and Interest Rates</a:t>
            </a:r>
            <a:endParaRPr/>
          </a:p>
        </p:txBody>
      </p:sp>
      <p:sp>
        <p:nvSpPr>
          <p:cNvPr id="359" name="Google Shape;359;p26"/>
          <p:cNvSpPr txBox="1"/>
          <p:nvPr>
            <p:ph idx="1" type="body"/>
          </p:nvPr>
        </p:nvSpPr>
        <p:spPr>
          <a:xfrm>
            <a:off x="990600" y="1752600"/>
            <a:ext cx="79121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return equals the yield to maturity only if the holding period equals the time to maturity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rise in interest rates is associated with a fall in bond prices, resulting in a capital loss if time to maturity is longer than the holding period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distant a bond’s maturity,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greater the size of the percentage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change associated with an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interest-rate change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66" name="Google Shape;366;p27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7" name="Google Shape;367;p27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Rate of Return </a:t>
            </a:r>
            <a:b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and Interest Rates (cont’d)</a:t>
            </a:r>
            <a:endParaRPr/>
          </a:p>
        </p:txBody>
      </p:sp>
      <p:sp>
        <p:nvSpPr>
          <p:cNvPr id="368" name="Google Shape;368;p27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distant a bond’s maturity, the lower the rate of return that occurs as a result of an increase in the interest rate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if a bond has a substantial initial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rate, its return can be negative if interest rates rise 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75" name="Google Shape;375;p28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6" name="Google Shape;376;p28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Interest-Rate Risk</a:t>
            </a:r>
            <a:endParaRPr/>
          </a:p>
        </p:txBody>
      </p:sp>
      <p:sp>
        <p:nvSpPr>
          <p:cNvPr id="377" name="Google Shape;377;p28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 and returns for long-term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 are more volatile than those for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shorter-term bonds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no interest-rate risk for any bond whose time to maturity matches the holding period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84" name="Google Shape;384;p29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5" name="Google Shape;385;p2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Real and Nominal Interest Rates</a:t>
            </a:r>
            <a:endParaRPr/>
          </a:p>
        </p:txBody>
      </p:sp>
      <p:sp>
        <p:nvSpPr>
          <p:cNvPr id="386" name="Google Shape;386;p29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Nominal interest rate makes no allowance </a:t>
            </a:r>
            <a:b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inflation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interest rate is adjusted for changes in price level so it more accurately reflects the cost of borrowing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ante real interest rate is adjusted for expected changes in the price level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post real interest rate is adjusted for actual changes in the price level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Measuring Interest Rates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762000" y="1600200"/>
            <a:ext cx="8140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debt instruments have very different streams of cash payment to the holder with very different timing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 of cash payments to the holder is also called cash flows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 measuring interest rates, we need to understand how can we compare the value of one kind of debt instrument to another.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393" name="Google Shape;393;p30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4" name="Google Shape;394;p30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Fisher Equation</a:t>
            </a:r>
            <a:endParaRPr/>
          </a:p>
        </p:txBody>
      </p:sp>
      <p:pic>
        <p:nvPicPr>
          <p:cNvPr id="395" name="Google Shape;395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375" y="1698625"/>
            <a:ext cx="7461250" cy="345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402" name="Google Shape;402;p31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ishkin_c04F01" id="403" name="Google Shape;4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928687"/>
            <a:ext cx="7543800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73" name="Google Shape;173;p4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4" name="Google Shape;174;p4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Present Value</a:t>
            </a:r>
            <a:endParaRPr/>
          </a:p>
        </p:txBody>
      </p:sp>
      <p:sp>
        <p:nvSpPr>
          <p:cNvPr id="175" name="Google Shape;175;p4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dollar paid to you one year from now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less valuable than a dollar paid to </a:t>
            </a: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today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3" name="Google Shape;183;p5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Discounting the Future</a:t>
            </a:r>
            <a:endParaRPr/>
          </a:p>
        </p:txBody>
      </p:sp>
      <p:pic>
        <p:nvPicPr>
          <p:cNvPr id="184" name="Google Shape;18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676400"/>
            <a:ext cx="5649912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2" name="Google Shape;192;p6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Simple Present Value</a:t>
            </a:r>
            <a:endParaRPr/>
          </a:p>
        </p:txBody>
      </p:sp>
      <p:pic>
        <p:nvPicPr>
          <p:cNvPr id="193" name="Google Shape;19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300" y="1828800"/>
            <a:ext cx="7135812" cy="36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Application: You won a lottery of JD20m, but to be paid JD1m a year. Have you really won a JD20m? Absolutely NO</a:t>
            </a:r>
            <a:endParaRPr/>
          </a:p>
        </p:txBody>
      </p:sp>
      <p:graphicFrame>
        <p:nvGraphicFramePr>
          <p:cNvPr id="199" name="Google Shape;199;p7"/>
          <p:cNvGraphicFramePr/>
          <p:nvPr/>
        </p:nvGraphicFramePr>
        <p:xfrm>
          <a:off x="990600" y="17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{43537FB5-35D3-4C79-9852-00DE210BF14C}</a:tableStyleId>
              </a:tblPr>
              <a:tblGrid>
                <a:gridCol w="1981200"/>
                <a:gridCol w="3294050"/>
                <a:gridCol w="2636825"/>
              </a:tblGrid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Formula (PV)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 of JD1m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1000,000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1,000,000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1,000,000/(1+0.1)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909,090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1,000,000/(1+0.1)</a:t>
                      </a:r>
                      <a:r>
                        <a:rPr b="0" baseline="3000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826,446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9,400,000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7" name="Google Shape;207;p8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Four Types </a:t>
            </a:r>
            <a:b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of Credit Market Instruments</a:t>
            </a:r>
            <a:endParaRPr/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990600" y="1752600"/>
            <a:ext cx="7912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Loan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Payment Loan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Coupon Bond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Discount Bond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/>
        </p:nvSpPr>
        <p:spPr>
          <a:xfrm>
            <a:off x="1020762" y="6248400"/>
            <a:ext cx="5900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2007 Pearson Addison-Wesley. All rights reserved.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6" name="Google Shape;216;p9"/>
          <p:cNvSpPr txBox="1"/>
          <p:nvPr>
            <p:ph type="title"/>
          </p:nvPr>
        </p:nvSpPr>
        <p:spPr>
          <a:xfrm>
            <a:off x="990600" y="188912"/>
            <a:ext cx="7912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532F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92532F"/>
                </a:solidFill>
                <a:latin typeface="Arial"/>
                <a:ea typeface="Arial"/>
                <a:cs typeface="Arial"/>
                <a:sym typeface="Arial"/>
              </a:rPr>
              <a:t>Yield to Maturity</a:t>
            </a:r>
            <a:endParaRPr/>
          </a:p>
        </p:txBody>
      </p:sp>
      <p:sp>
        <p:nvSpPr>
          <p:cNvPr id="217" name="Google Shape;217;p9"/>
          <p:cNvSpPr txBox="1"/>
          <p:nvPr>
            <p:ph idx="1" type="body"/>
          </p:nvPr>
        </p:nvSpPr>
        <p:spPr>
          <a:xfrm>
            <a:off x="304800" y="1752600"/>
            <a:ext cx="8610600" cy="4343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0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the internal rate of return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interest rate that equates the present value of cash flow payments received from a debt instrument with its value today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Economists consider it the most accurate measure of interest rate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it calculated for the four kinds of debt instruments?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3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4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2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1_Mishkin_8e">
  <a:themeElements>
    <a:clrScheme name="Mishkin_8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2006-02-10T19:53:19Z</dcterms:created>
  <dc:creator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