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50" r:id="rId6"/>
    <p:sldMasterId id="2147483652" r:id="rId7"/>
    <p:sldMasterId id="2147483654" r:id="rId8"/>
    <p:sldMasterId id="2147483656" r:id="rId9"/>
    <p:sldMasterId id="2147483658" r:id="rId10"/>
    <p:sldMasterId id="2147483659" r:id="rId11"/>
    <p:sldMasterId id="2147483661" r:id="rId12"/>
    <p:sldMasterId id="2147483663" r:id="rId13"/>
    <p:sldMasterId id="2147483665" r:id="rId14"/>
    <p:sldMasterId id="2147483667" r:id="rId15"/>
    <p:sldMasterId id="2147483669" r:id="rId16"/>
    <p:sldMasterId id="2147483671" r:id="rId17"/>
    <p:sldMasterId id="2147483673" r:id="rId18"/>
  </p:sldMasterIdLst>
  <p:notesMasterIdLst>
    <p:notesMasterId r:id="rId19"/>
  </p:notes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289" r:id="rId53"/>
    <p:sldId id="290" r:id="rId54"/>
    <p:sldId id="291" r:id="rId55"/>
    <p:sldId id="292" r:id="rId5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17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57" roundtripDataSignature="AMtx7mgHOHcqi1XfZZmTIktkhdcsxTHx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AC64BCE-A13D-4BBC-8245-BFF88130511D}">
  <a:tblStyle styleId="{7AC64BCE-A13D-4BBC-8245-BFF88130511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17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21.xml"/><Relationship Id="rId42" Type="http://schemas.openxmlformats.org/officeDocument/2006/relationships/slide" Target="slides/slide23.xml"/><Relationship Id="rId41" Type="http://schemas.openxmlformats.org/officeDocument/2006/relationships/slide" Target="slides/slide22.xml"/><Relationship Id="rId44" Type="http://schemas.openxmlformats.org/officeDocument/2006/relationships/slide" Target="slides/slide25.xml"/><Relationship Id="rId43" Type="http://schemas.openxmlformats.org/officeDocument/2006/relationships/slide" Target="slides/slide24.xml"/><Relationship Id="rId46" Type="http://schemas.openxmlformats.org/officeDocument/2006/relationships/slide" Target="slides/slide27.xml"/><Relationship Id="rId45" Type="http://schemas.openxmlformats.org/officeDocument/2006/relationships/slide" Target="slides/slide26.xml"/><Relationship Id="rId1" Type="http://schemas.openxmlformats.org/officeDocument/2006/relationships/theme" Target="theme/theme1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Master" Target="slideMasters/slideMaster5.xml"/><Relationship Id="rId48" Type="http://schemas.openxmlformats.org/officeDocument/2006/relationships/slide" Target="slides/slide29.xml"/><Relationship Id="rId47" Type="http://schemas.openxmlformats.org/officeDocument/2006/relationships/slide" Target="slides/slide28.xml"/><Relationship Id="rId49" Type="http://schemas.openxmlformats.org/officeDocument/2006/relationships/slide" Target="slides/slide3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12.xml"/><Relationship Id="rId30" Type="http://schemas.openxmlformats.org/officeDocument/2006/relationships/slide" Target="slides/slide11.xml"/><Relationship Id="rId33" Type="http://schemas.openxmlformats.org/officeDocument/2006/relationships/slide" Target="slides/slide14.xml"/><Relationship Id="rId32" Type="http://schemas.openxmlformats.org/officeDocument/2006/relationships/slide" Target="slides/slide13.xml"/><Relationship Id="rId35" Type="http://schemas.openxmlformats.org/officeDocument/2006/relationships/slide" Target="slides/slide16.xml"/><Relationship Id="rId34" Type="http://schemas.openxmlformats.org/officeDocument/2006/relationships/slide" Target="slides/slide15.xml"/><Relationship Id="rId37" Type="http://schemas.openxmlformats.org/officeDocument/2006/relationships/slide" Target="slides/slide18.xml"/><Relationship Id="rId36" Type="http://schemas.openxmlformats.org/officeDocument/2006/relationships/slide" Target="slides/slide17.xml"/><Relationship Id="rId39" Type="http://schemas.openxmlformats.org/officeDocument/2006/relationships/slide" Target="slides/slide20.xml"/><Relationship Id="rId38" Type="http://schemas.openxmlformats.org/officeDocument/2006/relationships/slide" Target="slides/slide19.xml"/><Relationship Id="rId20" Type="http://schemas.openxmlformats.org/officeDocument/2006/relationships/slide" Target="slides/slide1.xml"/><Relationship Id="rId22" Type="http://schemas.openxmlformats.org/officeDocument/2006/relationships/slide" Target="slides/slide3.xml"/><Relationship Id="rId21" Type="http://schemas.openxmlformats.org/officeDocument/2006/relationships/slide" Target="slides/slide2.xml"/><Relationship Id="rId24" Type="http://schemas.openxmlformats.org/officeDocument/2006/relationships/slide" Target="slides/slide5.xml"/><Relationship Id="rId23" Type="http://schemas.openxmlformats.org/officeDocument/2006/relationships/slide" Target="slides/slide4.xml"/><Relationship Id="rId26" Type="http://schemas.openxmlformats.org/officeDocument/2006/relationships/slide" Target="slides/slide7.xml"/><Relationship Id="rId25" Type="http://schemas.openxmlformats.org/officeDocument/2006/relationships/slide" Target="slides/slide6.xml"/><Relationship Id="rId28" Type="http://schemas.openxmlformats.org/officeDocument/2006/relationships/slide" Target="slides/slide9.xml"/><Relationship Id="rId27" Type="http://schemas.openxmlformats.org/officeDocument/2006/relationships/slide" Target="slides/slide8.xml"/><Relationship Id="rId29" Type="http://schemas.openxmlformats.org/officeDocument/2006/relationships/slide" Target="slides/slide10.xml"/><Relationship Id="rId51" Type="http://schemas.openxmlformats.org/officeDocument/2006/relationships/slide" Target="slides/slide32.xml"/><Relationship Id="rId50" Type="http://schemas.openxmlformats.org/officeDocument/2006/relationships/slide" Target="slides/slide31.xml"/><Relationship Id="rId53" Type="http://schemas.openxmlformats.org/officeDocument/2006/relationships/slide" Target="slides/slide34.xml"/><Relationship Id="rId52" Type="http://schemas.openxmlformats.org/officeDocument/2006/relationships/slide" Target="slides/slide33.xml"/><Relationship Id="rId11" Type="http://schemas.openxmlformats.org/officeDocument/2006/relationships/slideMaster" Target="slideMasters/slideMaster7.xml"/><Relationship Id="rId55" Type="http://schemas.openxmlformats.org/officeDocument/2006/relationships/slide" Target="slides/slide36.xml"/><Relationship Id="rId10" Type="http://schemas.openxmlformats.org/officeDocument/2006/relationships/slideMaster" Target="slideMasters/slideMaster6.xml"/><Relationship Id="rId54" Type="http://schemas.openxmlformats.org/officeDocument/2006/relationships/slide" Target="slides/slide35.xml"/><Relationship Id="rId13" Type="http://schemas.openxmlformats.org/officeDocument/2006/relationships/slideMaster" Target="slideMasters/slideMaster9.xml"/><Relationship Id="rId57" Type="http://customschemas.google.com/relationships/presentationmetadata" Target="metadata"/><Relationship Id="rId12" Type="http://schemas.openxmlformats.org/officeDocument/2006/relationships/slideMaster" Target="slideMasters/slideMaster8.xml"/><Relationship Id="rId56" Type="http://schemas.openxmlformats.org/officeDocument/2006/relationships/slide" Target="slides/slide37.xml"/><Relationship Id="rId15" Type="http://schemas.openxmlformats.org/officeDocument/2006/relationships/slideMaster" Target="slideMasters/slideMaster11.xml"/><Relationship Id="rId14" Type="http://schemas.openxmlformats.org/officeDocument/2006/relationships/slideMaster" Target="slideMasters/slideMaster10.xml"/><Relationship Id="rId17" Type="http://schemas.openxmlformats.org/officeDocument/2006/relationships/slideMaster" Target="slideMasters/slideMaster13.xml"/><Relationship Id="rId16" Type="http://schemas.openxmlformats.org/officeDocument/2006/relationships/slideMaster" Target="slideMasters/slideMaster12.xml"/><Relationship Id="rId19" Type="http://schemas.openxmlformats.org/officeDocument/2006/relationships/notesMaster" Target="notesMasters/notesMaster1.xml"/><Relationship Id="rId18" Type="http://schemas.openxmlformats.org/officeDocument/2006/relationships/slideMaster" Target="slideMasters/slideMaster14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48" name="Google Shape;14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9" name="Google Shape;149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7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74" name="Google Shape;27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Google Shape;275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8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84" name="Google Shape;28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95" name="Google Shape;295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6" name="Google Shape;296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05" name="Google Shape;30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6" name="Google Shape;306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22" name="Google Shape;322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3" name="Google Shape;323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32" name="Google Shape;33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3" name="Google Shape;333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50" name="Google Shape;350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1" name="Google Shape;351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6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60" name="Google Shape;360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1" name="Google Shape;361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7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70" name="Google Shape;37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1" name="Google Shape;371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8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80" name="Google Shape;38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1" name="Google Shape;381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9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90" name="Google Shape;390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Google Shape;391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99" name="Google Shape;399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0" name="Google Shape;400;p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408" name="Google Shape;408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9" name="Google Shape;409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417" name="Google Shape;417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8" name="Google Shape;418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426" name="Google Shape;426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7" name="Google Shape;427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37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460" name="Google Shape;460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1" name="Google Shape;461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79" name="Google Shape;17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Google Shape;180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9"/>
          <p:cNvSpPr txBox="1"/>
          <p:nvPr>
            <p:ph type="ctrTitle"/>
          </p:nvPr>
        </p:nvSpPr>
        <p:spPr>
          <a:xfrm>
            <a:off x="5194300" y="857250"/>
            <a:ext cx="3521075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3E536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9"/>
          <p:cNvSpPr txBox="1"/>
          <p:nvPr>
            <p:ph idx="1" type="subTitle"/>
          </p:nvPr>
        </p:nvSpPr>
        <p:spPr>
          <a:xfrm>
            <a:off x="5194300" y="2209800"/>
            <a:ext cx="3521075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960"/>
              </a:spcBef>
              <a:spcAft>
                <a:spcPts val="0"/>
              </a:spcAft>
              <a:buSzPts val="3200"/>
              <a:buFont typeface="Times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lvl="2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lvl="4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5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96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335280" lvl="1" marL="914400" algn="l">
              <a:spcBef>
                <a:spcPts val="840"/>
              </a:spcBef>
              <a:spcAft>
                <a:spcPts val="0"/>
              </a:spcAft>
              <a:buSzPts val="1680"/>
              <a:buChar char="◆"/>
              <a:defRPr sz="2800"/>
            </a:lvl2pPr>
            <a:lvl3pPr indent="-381000" lvl="2" marL="13716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04800" lvl="3" marL="18288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4pPr>
            <a:lvl5pPr indent="-355600" lvl="4" marL="22860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112" name="Google Shape;112;p5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27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3" name="Google Shape;113;p58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58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6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27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60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60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62"/>
          <p:cNvSpPr txBox="1"/>
          <p:nvPr>
            <p:ph idx="1" type="body"/>
          </p:nvPr>
        </p:nvSpPr>
        <p:spPr>
          <a:xfrm rot="5400000">
            <a:off x="2774950" y="-31750"/>
            <a:ext cx="4343400" cy="79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62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62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4"/>
          <p:cNvSpPr txBox="1"/>
          <p:nvPr>
            <p:ph type="title"/>
          </p:nvPr>
        </p:nvSpPr>
        <p:spPr>
          <a:xfrm rot="5400000">
            <a:off x="4960144" y="2153444"/>
            <a:ext cx="5907087" cy="1978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4"/>
          <p:cNvSpPr txBox="1"/>
          <p:nvPr>
            <p:ph idx="1" type="body"/>
          </p:nvPr>
        </p:nvSpPr>
        <p:spPr>
          <a:xfrm rot="5400000">
            <a:off x="927894" y="251619"/>
            <a:ext cx="5907087" cy="578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4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64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41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1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3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3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2 Content over Text" type="twoObjOverTx">
  <p:cSld name="TWO_OBJECTS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5"/>
          <p:cNvSpPr txBox="1"/>
          <p:nvPr>
            <p:ph type="title"/>
          </p:nvPr>
        </p:nvSpPr>
        <p:spPr>
          <a:xfrm>
            <a:off x="990600" y="188913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5"/>
          <p:cNvSpPr txBox="1"/>
          <p:nvPr>
            <p:ph idx="1" type="body"/>
          </p:nvPr>
        </p:nvSpPr>
        <p:spPr>
          <a:xfrm>
            <a:off x="990600" y="1752600"/>
            <a:ext cx="387985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45"/>
          <p:cNvSpPr txBox="1"/>
          <p:nvPr>
            <p:ph idx="2" type="body"/>
          </p:nvPr>
        </p:nvSpPr>
        <p:spPr>
          <a:xfrm>
            <a:off x="5022850" y="1752600"/>
            <a:ext cx="387985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45"/>
          <p:cNvSpPr txBox="1"/>
          <p:nvPr>
            <p:ph idx="3" type="body"/>
          </p:nvPr>
        </p:nvSpPr>
        <p:spPr>
          <a:xfrm>
            <a:off x="990600" y="4000500"/>
            <a:ext cx="79121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45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5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over Text" type="objOverTx">
  <p:cSld name="OBJECT_OVER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7"/>
          <p:cNvSpPr txBox="1"/>
          <p:nvPr>
            <p:ph type="title"/>
          </p:nvPr>
        </p:nvSpPr>
        <p:spPr>
          <a:xfrm>
            <a:off x="990600" y="188913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7"/>
          <p:cNvSpPr txBox="1"/>
          <p:nvPr>
            <p:ph idx="1" type="body"/>
          </p:nvPr>
        </p:nvSpPr>
        <p:spPr>
          <a:xfrm>
            <a:off x="990600" y="1752600"/>
            <a:ext cx="79121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47"/>
          <p:cNvSpPr txBox="1"/>
          <p:nvPr>
            <p:ph idx="2" type="body"/>
          </p:nvPr>
        </p:nvSpPr>
        <p:spPr>
          <a:xfrm>
            <a:off x="990600" y="4000500"/>
            <a:ext cx="79121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47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7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SzPts val="1080"/>
              <a:buNone/>
              <a:defRPr sz="18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420"/>
              </a:spcBef>
              <a:spcAft>
                <a:spcPts val="0"/>
              </a:spcAft>
              <a:buSzPts val="840"/>
              <a:buNone/>
              <a:defRPr sz="1400"/>
            </a:lvl4pPr>
            <a:lvl5pPr indent="-228600" lvl="4" marL="22860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9" name="Google Shape;69;p50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0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2"/>
          <p:cNvSpPr txBox="1"/>
          <p:nvPr>
            <p:ph idx="1" type="body"/>
          </p:nvPr>
        </p:nvSpPr>
        <p:spPr>
          <a:xfrm>
            <a:off x="990600" y="1752600"/>
            <a:ext cx="38798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84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20040" lvl="1" marL="914400" algn="l">
              <a:spcBef>
                <a:spcPts val="720"/>
              </a:spcBef>
              <a:spcAft>
                <a:spcPts val="0"/>
              </a:spcAft>
              <a:buSzPts val="1440"/>
              <a:buChar char="◆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 sz="1800"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79" name="Google Shape;79;p52"/>
          <p:cNvSpPr txBox="1"/>
          <p:nvPr>
            <p:ph idx="2" type="body"/>
          </p:nvPr>
        </p:nvSpPr>
        <p:spPr>
          <a:xfrm>
            <a:off x="5022850" y="1752600"/>
            <a:ext cx="38798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84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20040" lvl="1" marL="914400" algn="l">
              <a:spcBef>
                <a:spcPts val="720"/>
              </a:spcBef>
              <a:spcAft>
                <a:spcPts val="0"/>
              </a:spcAft>
              <a:buSzPts val="1440"/>
              <a:buChar char="◆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 sz="1800"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80" name="Google Shape;80;p52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52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2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54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8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90" name="Google Shape;90;p5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04800" lvl="1" marL="9144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89560" lvl="3" marL="1828800" algn="l">
              <a:spcBef>
                <a:spcPts val="480"/>
              </a:spcBef>
              <a:spcAft>
                <a:spcPts val="0"/>
              </a:spcAft>
              <a:buSzPts val="960"/>
              <a:buChar char="◆"/>
              <a:defRPr sz="1600"/>
            </a:lvl4pPr>
            <a:lvl5pPr indent="-330200" lvl="4" marL="22860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91" name="Google Shape;91;p5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2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54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8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92" name="Google Shape;92;p5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04800" lvl="1" marL="9144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89560" lvl="3" marL="1828800" algn="l">
              <a:spcBef>
                <a:spcPts val="480"/>
              </a:spcBef>
              <a:spcAft>
                <a:spcPts val="0"/>
              </a:spcAft>
              <a:buSzPts val="960"/>
              <a:buChar char="◆"/>
              <a:defRPr sz="1600"/>
            </a:lvl4pPr>
            <a:lvl5pPr indent="-330200" lvl="4" marL="22860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93" name="Google Shape;93;p54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54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6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6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56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4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11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13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1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3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2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1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10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7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9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8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8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5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55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55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9" name="Google Shape;99;p55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57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57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8" name="Google Shape;108;p57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59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59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9" name="Google Shape;119;p59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6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61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0" name="Google Shape;130;p61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p63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p63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0" name="Google Shape;140;p63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0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0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40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40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transition spd="med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2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2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2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44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4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44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46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46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46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48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Google Shape;59;p48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60" name="Google Shape;60;p48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49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49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49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5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51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51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53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53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Google Shape;86;p53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5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"/>
          <p:cNvSpPr txBox="1"/>
          <p:nvPr>
            <p:ph type="ctrTitle"/>
          </p:nvPr>
        </p:nvSpPr>
        <p:spPr>
          <a:xfrm>
            <a:off x="5194300" y="857250"/>
            <a:ext cx="3521075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E5364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E5364"/>
                </a:solidFill>
                <a:latin typeface="Arial"/>
                <a:ea typeface="Arial"/>
                <a:cs typeface="Arial"/>
                <a:sym typeface="Arial"/>
              </a:rPr>
              <a:t>Chapter 9</a:t>
            </a:r>
            <a:endParaRPr/>
          </a:p>
        </p:txBody>
      </p:sp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5194300" y="2209800"/>
            <a:ext cx="3521075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Banking and 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Management of Financial Institutions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Assets: Reserves</a:t>
            </a:r>
            <a:endParaRPr/>
          </a:p>
        </p:txBody>
      </p:sp>
      <p:sp>
        <p:nvSpPr>
          <p:cNvPr id="222" name="Google Shape;222;p10"/>
          <p:cNvSpPr txBox="1"/>
          <p:nvPr>
            <p:ph idx="1" type="body"/>
          </p:nvPr>
        </p:nvSpPr>
        <p:spPr>
          <a:xfrm>
            <a:off x="827087" y="981075"/>
            <a:ext cx="8316912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Deposits at the CB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Currency at the bank (vault, teller, ATM)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required reserves (regulation rrr)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excess reserves (most liquid asset and used to meet obligations: withdrawals directly or indirectly)</a:t>
            </a:r>
            <a:endParaRPr/>
          </a:p>
        </p:txBody>
      </p:sp>
      <p:sp>
        <p:nvSpPr>
          <p:cNvPr id="223" name="Google Shape;223;p10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24" name="Google Shape;224;p10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 txBox="1"/>
          <p:nvPr>
            <p:ph type="title"/>
          </p:nvPr>
        </p:nvSpPr>
        <p:spPr>
          <a:xfrm>
            <a:off x="990600" y="4445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Assets: Cash Items in the Process of Collection</a:t>
            </a:r>
            <a:endParaRPr/>
          </a:p>
        </p:txBody>
      </p:sp>
      <p:sp>
        <p:nvSpPr>
          <p:cNvPr id="230" name="Google Shape;230;p11"/>
          <p:cNvSpPr txBox="1"/>
          <p:nvPr>
            <p:ph idx="1" type="body"/>
          </p:nvPr>
        </p:nvSpPr>
        <p:spPr>
          <a:xfrm>
            <a:off x="903287" y="1752600"/>
            <a:ext cx="73455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Checks are written on accounts at other banks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checks are deposited at your bank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needed to clear the check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Needs few days</a:t>
            </a:r>
            <a:endParaRPr/>
          </a:p>
        </p:txBody>
      </p:sp>
      <p:sp>
        <p:nvSpPr>
          <p:cNvPr id="231" name="Google Shape;231;p11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32" name="Google Shape;232;p11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2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Deposits at other Banks</a:t>
            </a:r>
            <a:endParaRPr/>
          </a:p>
        </p:txBody>
      </p:sp>
      <p:sp>
        <p:nvSpPr>
          <p:cNvPr id="238" name="Google Shape;238;p12"/>
          <p:cNvSpPr txBox="1"/>
          <p:nvPr>
            <p:ph idx="1" type="body"/>
          </p:nvPr>
        </p:nvSpPr>
        <p:spPr>
          <a:xfrm>
            <a:off x="395287" y="1052512"/>
            <a:ext cx="8929687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banks hold deposits at large banks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do that in exchange of a variety of services: check collection, foreign exchange transactions, security purchases (correspondent banking)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Cash items: reserves + cash in process of collection + deposits at other banks</a:t>
            </a:r>
            <a:endParaRPr/>
          </a:p>
        </p:txBody>
      </p:sp>
      <p:sp>
        <p:nvSpPr>
          <p:cNvPr id="239" name="Google Shape;239;p1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40" name="Google Shape;240;p1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Assets: Securities</a:t>
            </a:r>
            <a:endParaRPr/>
          </a:p>
        </p:txBody>
      </p:sp>
      <p:sp>
        <p:nvSpPr>
          <p:cNvPr id="246" name="Google Shape;246;p13"/>
          <p:cNvSpPr txBox="1"/>
          <p:nvPr>
            <p:ph idx="1" type="body"/>
          </p:nvPr>
        </p:nvSpPr>
        <p:spPr>
          <a:xfrm>
            <a:off x="755650" y="1052512"/>
            <a:ext cx="8388350" cy="5113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most important income earning asset (Debt instrument)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are not allowed to hold stocks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Categories: government and others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Short term gov. securities: secondary reserves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prefer gov. securities (interest + risk)</a:t>
            </a:r>
            <a:endParaRPr/>
          </a:p>
        </p:txBody>
      </p:sp>
      <p:sp>
        <p:nvSpPr>
          <p:cNvPr id="247" name="Google Shape;247;p1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48" name="Google Shape;248;p1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Assets: loans</a:t>
            </a:r>
            <a:endParaRPr/>
          </a:p>
        </p:txBody>
      </p:sp>
      <p:sp>
        <p:nvSpPr>
          <p:cNvPr id="254" name="Google Shape;254;p14"/>
          <p:cNvSpPr txBox="1"/>
          <p:nvPr>
            <p:ph idx="1" type="body"/>
          </p:nvPr>
        </p:nvSpPr>
        <p:spPr>
          <a:xfrm>
            <a:off x="755650" y="1125537"/>
            <a:ext cx="8147050" cy="511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make profit by making loans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loan is a liability for the borrower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an asset to the bank (generates income)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Loans are less liquid than other assets (maturity)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 banks loans</a:t>
            </a:r>
            <a:endParaRPr/>
          </a:p>
        </p:txBody>
      </p:sp>
      <p:sp>
        <p:nvSpPr>
          <p:cNvPr id="255" name="Google Shape;255;p14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56" name="Google Shape;256;p1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Assets: Other Assets</a:t>
            </a:r>
            <a:endParaRPr/>
          </a:p>
        </p:txBody>
      </p:sp>
      <p:sp>
        <p:nvSpPr>
          <p:cNvPr id="262" name="Google Shape;262;p15"/>
          <p:cNvSpPr txBox="1"/>
          <p:nvPr>
            <p:ph idx="1" type="body"/>
          </p:nvPr>
        </p:nvSpPr>
        <p:spPr>
          <a:xfrm>
            <a:off x="990600" y="1196975"/>
            <a:ext cx="79121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capital:</a:t>
            </a:r>
            <a:b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Buildings</a:t>
            </a:r>
            <a:b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Computers</a:t>
            </a:r>
            <a:b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equipments</a:t>
            </a:r>
            <a:endParaRPr/>
          </a:p>
          <a:p>
            <a:pPr indent="-88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r>
              <a:t/>
            </a:r>
            <a:endParaRPr b="0" i="0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64" name="Google Shape;264;p1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"/>
          <p:cNvSpPr txBox="1"/>
          <p:nvPr>
            <p:ph type="title"/>
          </p:nvPr>
        </p:nvSpPr>
        <p:spPr>
          <a:xfrm>
            <a:off x="990600" y="-17145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Basic Banking</a:t>
            </a:r>
            <a:endParaRPr/>
          </a:p>
        </p:txBody>
      </p:sp>
      <p:sp>
        <p:nvSpPr>
          <p:cNvPr id="270" name="Google Shape;270;p16"/>
          <p:cNvSpPr txBox="1"/>
          <p:nvPr>
            <p:ph idx="1" type="body"/>
          </p:nvPr>
        </p:nvSpPr>
        <p:spPr>
          <a:xfrm>
            <a:off x="395287" y="836612"/>
            <a:ext cx="8785225" cy="594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Recall how banks make profits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transformation process is the process of selling liabilities with a set of characteristics and using the proceeds to buy assets with a different set of characteristics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Characteristics: liquidity, risk, size, return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transformation and providing other services is the production process of banks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 of banks through T-accounts which are a simplified balance sheet that list only changes in the balance sheet</a:t>
            </a:r>
            <a:endParaRPr/>
          </a:p>
        </p:txBody>
      </p:sp>
      <p:sp>
        <p:nvSpPr>
          <p:cNvPr id="271" name="Google Shape;271;p16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78" name="Google Shape;278;p1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79" name="Google Shape;279;p1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Basic Banking—Cash Deposit</a:t>
            </a:r>
            <a:endParaRPr/>
          </a:p>
        </p:txBody>
      </p:sp>
      <p:sp>
        <p:nvSpPr>
          <p:cNvPr id="280" name="Google Shape;280;p17"/>
          <p:cNvSpPr txBox="1"/>
          <p:nvPr>
            <p:ph idx="1" type="body"/>
          </p:nvPr>
        </p:nvSpPr>
        <p:spPr>
          <a:xfrm>
            <a:off x="990600" y="4292600"/>
            <a:ext cx="7912100" cy="1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Opening of a checking account leads to an increase in the bank’s reserves equal to the increase in checkable deposits</a:t>
            </a:r>
            <a:endParaRPr/>
          </a:p>
        </p:txBody>
      </p:sp>
      <p:graphicFrame>
        <p:nvGraphicFramePr>
          <p:cNvPr id="281" name="Google Shape;281;p17"/>
          <p:cNvGraphicFramePr/>
          <p:nvPr/>
        </p:nvGraphicFramePr>
        <p:xfrm>
          <a:off x="684212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806450"/>
                <a:gridCol w="1054100"/>
                <a:gridCol w="1381125"/>
                <a:gridCol w="893750"/>
                <a:gridCol w="1138225"/>
                <a:gridCol w="812800"/>
                <a:gridCol w="1300150"/>
                <a:gridCol w="893750"/>
              </a:tblGrid>
              <a:tr h="668325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6683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11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Vault Cash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8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88" name="Google Shape;288;p18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9" name="Google Shape;289;p1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Basic Banking—Check Deposit</a:t>
            </a:r>
            <a:endParaRPr/>
          </a:p>
        </p:txBody>
      </p:sp>
      <p:graphicFrame>
        <p:nvGraphicFramePr>
          <p:cNvPr id="290" name="Google Shape;290;p18"/>
          <p:cNvGraphicFramePr/>
          <p:nvPr/>
        </p:nvGraphicFramePr>
        <p:xfrm>
          <a:off x="5410200" y="1752600"/>
          <a:ext cx="3429000" cy="1744662"/>
        </p:xfrm>
        <a:graphic>
          <a:graphicData uri="http://schemas.openxmlformats.org/presentationml/2006/ole">
            <mc:AlternateContent>
              <mc:Choice Requires="v">
                <p:oleObj r:id="rId4" imgH="1744662" imgW="3429000" spid="_x0000_s1">
                  <p:embed/>
                </p:oleObj>
              </mc:Choice>
              <mc:Fallback>
                <p:oleObj r:id="rId5" imgH="1744662" imgW="3429000">
                  <p:embed/>
                  <p:pic>
                    <p:nvPicPr>
                      <p:cNvPr id="290" name="Google Shape;290;p18"/>
                      <p:cNvPicPr preferRelativeResize="0"/>
                      <p:nvPr>
                        <p:ph idx="1" type="body"/>
                      </p:nvPr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5410200" y="1752600"/>
                        <a:ext cx="3429000" cy="174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" name="Google Shape;291;p18"/>
          <p:cNvGraphicFramePr/>
          <p:nvPr/>
        </p:nvGraphicFramePr>
        <p:xfrm>
          <a:off x="827087" y="381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114425"/>
                <a:gridCol w="800100"/>
                <a:gridCol w="1363650"/>
                <a:gridCol w="881050"/>
                <a:gridCol w="1201725"/>
                <a:gridCol w="801675"/>
                <a:gridCol w="1285875"/>
                <a:gridCol w="868350"/>
              </a:tblGrid>
              <a:tr h="476250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Second National Bank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159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5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92" name="Google Shape;292;p18"/>
          <p:cNvGraphicFramePr/>
          <p:nvPr/>
        </p:nvGraphicFramePr>
        <p:xfrm>
          <a:off x="827087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346200"/>
                <a:gridCol w="871525"/>
                <a:gridCol w="1268400"/>
                <a:gridCol w="792150"/>
              </a:tblGrid>
              <a:tr h="576250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4857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98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Cash items in process of collection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99" name="Google Shape;299;p19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00" name="Google Shape;300;p1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Basic Banking—Making a Profit</a:t>
            </a:r>
            <a:endParaRPr/>
          </a:p>
        </p:txBody>
      </p:sp>
      <p:sp>
        <p:nvSpPr>
          <p:cNvPr id="301" name="Google Shape;301;p19"/>
          <p:cNvSpPr txBox="1"/>
          <p:nvPr>
            <p:ph idx="1" type="body"/>
          </p:nvPr>
        </p:nvSpPr>
        <p:spPr>
          <a:xfrm>
            <a:off x="755650" y="4114800"/>
            <a:ext cx="8147050" cy="2051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transformation-selling liabilities with one set of characteristics and using the proceeds to buy assets with a different set of characteristics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bank borrows short and lends long</a:t>
            </a:r>
            <a:endParaRPr/>
          </a:p>
        </p:txBody>
      </p:sp>
      <p:graphicFrame>
        <p:nvGraphicFramePr>
          <p:cNvPr id="302" name="Google Shape;302;p19"/>
          <p:cNvGraphicFramePr/>
          <p:nvPr/>
        </p:nvGraphicFramePr>
        <p:xfrm>
          <a:off x="755650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136650"/>
                <a:gridCol w="811200"/>
                <a:gridCol w="1298575"/>
                <a:gridCol w="812800"/>
                <a:gridCol w="220650"/>
                <a:gridCol w="1185850"/>
                <a:gridCol w="812800"/>
                <a:gridCol w="1298575"/>
                <a:gridCol w="811200"/>
              </a:tblGrid>
              <a:tr h="466725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4873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v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5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Excess 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+$90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+$90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</p:txBody>
      </p:sp>
      <p:sp>
        <p:nvSpPr>
          <p:cNvPr id="158" name="Google Shape;158;p2"/>
          <p:cNvSpPr txBox="1"/>
          <p:nvPr>
            <p:ph idx="1" type="body"/>
          </p:nvPr>
        </p:nvSpPr>
        <p:spPr>
          <a:xfrm>
            <a:off x="0" y="1268412"/>
            <a:ext cx="9144000" cy="558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Banking plays a major role in channeling funds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financial activity is important in ensuring that the financial system and the economy run smoothly and efficiently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provide loans to business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help us in purchasing houses and finance our education …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banking is conducted to maximize profits</a:t>
            </a:r>
            <a:endParaRPr/>
          </a:p>
        </p:txBody>
      </p:sp>
      <p:sp>
        <p:nvSpPr>
          <p:cNvPr id="159" name="Google Shape;159;p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60" name="Google Shape;160;p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0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09" name="Google Shape;309;p20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10" name="Google Shape;310;p20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Bank Management</a:t>
            </a:r>
            <a:endParaRPr/>
          </a:p>
        </p:txBody>
      </p:sp>
      <p:sp>
        <p:nvSpPr>
          <p:cNvPr id="311" name="Google Shape;311;p20"/>
          <p:cNvSpPr txBox="1"/>
          <p:nvPr>
            <p:ph idx="1" type="body"/>
          </p:nvPr>
        </p:nvSpPr>
        <p:spPr>
          <a:xfrm>
            <a:off x="990600" y="1125537"/>
            <a:ext cx="7912100" cy="4751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Liquidity Management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Management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Liability Management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Capital Adequacy Management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</a:t>
            </a:r>
            <a:endParaRPr/>
          </a:p>
        </p:txBody>
      </p:sp>
      <p:sp>
        <p:nvSpPr>
          <p:cNvPr id="317" name="Google Shape;317;p21"/>
          <p:cNvSpPr txBox="1"/>
          <p:nvPr>
            <p:ph idx="1" type="body"/>
          </p:nvPr>
        </p:nvSpPr>
        <p:spPr>
          <a:xfrm>
            <a:off x="250825" y="1752600"/>
            <a:ext cx="8893175" cy="3692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the acquisition of sufficiently liquid assets to meet the banks obligations to depositors (withdrawals)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the bank deals with deposit outflows as a result of depositors withdrawals</a:t>
            </a:r>
            <a:endParaRPr/>
          </a:p>
        </p:txBody>
      </p:sp>
      <p:sp>
        <p:nvSpPr>
          <p:cNvPr id="318" name="Google Shape;318;p21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19" name="Google Shape;319;p21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26" name="Google Shape;326;p2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27" name="Google Shape;327;p2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</a:t>
            </a:r>
            <a:b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Ample Excess Reserves</a:t>
            </a:r>
            <a:endParaRPr/>
          </a:p>
        </p:txBody>
      </p:sp>
      <p:sp>
        <p:nvSpPr>
          <p:cNvPr id="328" name="Google Shape;328;p22"/>
          <p:cNvSpPr txBox="1"/>
          <p:nvPr>
            <p:ph idx="1" type="body"/>
          </p:nvPr>
        </p:nvSpPr>
        <p:spPr>
          <a:xfrm>
            <a:off x="990600" y="4217987"/>
            <a:ext cx="7912100" cy="2090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bank has ample excess reserves, a deposit outflow does not necessitate changes in other parts of its balance sheet</a:t>
            </a:r>
            <a:endParaRPr/>
          </a:p>
        </p:txBody>
      </p:sp>
      <p:graphicFrame>
        <p:nvGraphicFramePr>
          <p:cNvPr id="329" name="Google Shape;329;p22"/>
          <p:cNvGraphicFramePr/>
          <p:nvPr/>
        </p:nvGraphicFramePr>
        <p:xfrm>
          <a:off x="684212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228725"/>
                <a:gridCol w="817550"/>
                <a:gridCol w="1146175"/>
                <a:gridCol w="901700"/>
                <a:gridCol w="223825"/>
                <a:gridCol w="1195375"/>
                <a:gridCol w="819150"/>
                <a:gridCol w="1309675"/>
                <a:gridCol w="817550"/>
              </a:tblGrid>
              <a:tr h="47147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4714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9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$20M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4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$80M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$80M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36" name="Google Shape;336;p2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37" name="Google Shape;337;p2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</a:t>
            </a:r>
            <a:b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Shortfall in Reserves</a:t>
            </a:r>
            <a:endParaRPr/>
          </a:p>
        </p:txBody>
      </p:sp>
      <p:sp>
        <p:nvSpPr>
          <p:cNvPr id="338" name="Google Shape;338;p23"/>
          <p:cNvSpPr txBox="1"/>
          <p:nvPr>
            <p:ph idx="1" type="body"/>
          </p:nvPr>
        </p:nvSpPr>
        <p:spPr>
          <a:xfrm>
            <a:off x="684212" y="4291012"/>
            <a:ext cx="8459787" cy="2233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Reserves are a legal requirement and the shortfall must be eliminated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Excess reserves are insurance against the costs associated with deposit outflows</a:t>
            </a:r>
            <a:endParaRPr/>
          </a:p>
        </p:txBody>
      </p:sp>
      <p:graphicFrame>
        <p:nvGraphicFramePr>
          <p:cNvPr id="339" name="Google Shape;339;p23"/>
          <p:cNvGraphicFramePr/>
          <p:nvPr/>
        </p:nvGraphicFramePr>
        <p:xfrm>
          <a:off x="611187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238250"/>
                <a:gridCol w="825500"/>
                <a:gridCol w="1155700"/>
                <a:gridCol w="909625"/>
                <a:gridCol w="225425"/>
                <a:gridCol w="1204900"/>
                <a:gridCol w="825500"/>
                <a:gridCol w="1322375"/>
                <a:gridCol w="825500"/>
              </a:tblGrid>
              <a:tr h="49847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000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-US" sz="1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4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Borrowing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Securities sales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Federal reserves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Reduce loans</a:t>
            </a:r>
            <a:endParaRPr/>
          </a:p>
        </p:txBody>
      </p:sp>
      <p:sp>
        <p:nvSpPr>
          <p:cNvPr id="345" name="Google Shape;345;p24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46" name="Google Shape;346;p2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47" name="Google Shape;347;p2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Tools of Liquidity Management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54" name="Google Shape;354;p2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55" name="Google Shape;355;p25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Borrowing</a:t>
            </a:r>
            <a:endParaRPr/>
          </a:p>
        </p:txBody>
      </p:sp>
      <p:sp>
        <p:nvSpPr>
          <p:cNvPr id="356" name="Google Shape;356;p25"/>
          <p:cNvSpPr txBox="1"/>
          <p:nvPr>
            <p:ph idx="1" type="body"/>
          </p:nvPr>
        </p:nvSpPr>
        <p:spPr>
          <a:xfrm>
            <a:off x="990600" y="4467225"/>
            <a:ext cx="7912100" cy="15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incurred is the interest rate paid on the borrowed funds</a:t>
            </a:r>
            <a:endParaRPr/>
          </a:p>
        </p:txBody>
      </p:sp>
      <p:graphicFrame>
        <p:nvGraphicFramePr>
          <p:cNvPr id="357" name="Google Shape;357;p25"/>
          <p:cNvGraphicFramePr/>
          <p:nvPr/>
        </p:nvGraphicFramePr>
        <p:xfrm>
          <a:off x="990600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820850"/>
                <a:gridCol w="1912925"/>
                <a:gridCol w="2125650"/>
                <a:gridCol w="1760525"/>
              </a:tblGrid>
              <a:tr h="51752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603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6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Borrowing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6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64" name="Google Shape;364;p26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65" name="Google Shape;365;p26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</a:t>
            </a:r>
            <a:b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Securities Sale</a:t>
            </a:r>
            <a:endParaRPr/>
          </a:p>
        </p:txBody>
      </p:sp>
      <p:sp>
        <p:nvSpPr>
          <p:cNvPr id="366" name="Google Shape;366;p26"/>
          <p:cNvSpPr txBox="1"/>
          <p:nvPr>
            <p:ph idx="1" type="body"/>
          </p:nvPr>
        </p:nvSpPr>
        <p:spPr>
          <a:xfrm>
            <a:off x="990600" y="4540250"/>
            <a:ext cx="7912100" cy="14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cost of selling securities is the brokerage and other transaction costs</a:t>
            </a:r>
            <a:endParaRPr/>
          </a:p>
        </p:txBody>
      </p:sp>
      <p:graphicFrame>
        <p:nvGraphicFramePr>
          <p:cNvPr id="367" name="Google Shape;367;p26"/>
          <p:cNvGraphicFramePr/>
          <p:nvPr/>
        </p:nvGraphicFramePr>
        <p:xfrm>
          <a:off x="684212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962150"/>
                <a:gridCol w="2060575"/>
                <a:gridCol w="2289175"/>
                <a:gridCol w="1897050"/>
              </a:tblGrid>
              <a:tr h="50322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461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74" name="Google Shape;374;p2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75" name="Google Shape;375;p2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</a:t>
            </a:r>
            <a:b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Federal Reserve</a:t>
            </a:r>
            <a:endParaRPr/>
          </a:p>
        </p:txBody>
      </p:sp>
      <p:sp>
        <p:nvSpPr>
          <p:cNvPr id="376" name="Google Shape;376;p27"/>
          <p:cNvSpPr txBox="1"/>
          <p:nvPr>
            <p:ph idx="1" type="body"/>
          </p:nvPr>
        </p:nvSpPr>
        <p:spPr>
          <a:xfrm>
            <a:off x="990600" y="4395787"/>
            <a:ext cx="7912100" cy="14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Borrowing from the Fed also incurs interest payments based on the discount rate</a:t>
            </a:r>
            <a:endParaRPr/>
          </a:p>
        </p:txBody>
      </p:sp>
      <p:graphicFrame>
        <p:nvGraphicFramePr>
          <p:cNvPr id="377" name="Google Shape;377;p27"/>
          <p:cNvGraphicFramePr/>
          <p:nvPr/>
        </p:nvGraphicFramePr>
        <p:xfrm>
          <a:off x="990600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820850"/>
                <a:gridCol w="1912925"/>
                <a:gridCol w="2125650"/>
                <a:gridCol w="1760525"/>
              </a:tblGrid>
              <a:tr h="503225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461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Borrow from Fed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en-US" sz="20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8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84" name="Google Shape;384;p28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85" name="Google Shape;385;p2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Liquidity Management: Reduce Loans</a:t>
            </a:r>
            <a:endParaRPr/>
          </a:p>
        </p:txBody>
      </p:sp>
      <p:sp>
        <p:nvSpPr>
          <p:cNvPr id="386" name="Google Shape;386;p28"/>
          <p:cNvSpPr txBox="1"/>
          <p:nvPr>
            <p:ph idx="1" type="body"/>
          </p:nvPr>
        </p:nvSpPr>
        <p:spPr>
          <a:xfrm>
            <a:off x="827087" y="4005262"/>
            <a:ext cx="8075612" cy="24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Reduction of loans is the most costly way of </a:t>
            </a:r>
            <a:b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acquiring reserves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Calling in loans antagonizes customers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banks may only agree to purchase loans at a substantial discount</a:t>
            </a:r>
            <a:endParaRPr/>
          </a:p>
        </p:txBody>
      </p:sp>
      <p:graphicFrame>
        <p:nvGraphicFramePr>
          <p:cNvPr id="387" name="Google Shape;387;p28"/>
          <p:cNvGraphicFramePr/>
          <p:nvPr/>
        </p:nvGraphicFramePr>
        <p:xfrm>
          <a:off x="990600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820850"/>
                <a:gridCol w="1912925"/>
                <a:gridCol w="2125650"/>
                <a:gridCol w="1760525"/>
              </a:tblGrid>
              <a:tr h="4572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4572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$81M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9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94" name="Google Shape;394;p29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95" name="Google Shape;395;p2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 Management: Three Goals</a:t>
            </a:r>
            <a:endParaRPr/>
          </a:p>
        </p:txBody>
      </p:sp>
      <p:sp>
        <p:nvSpPr>
          <p:cNvPr id="396" name="Google Shape;396;p29"/>
          <p:cNvSpPr txBox="1"/>
          <p:nvPr>
            <p:ph idx="1" type="body"/>
          </p:nvPr>
        </p:nvSpPr>
        <p:spPr>
          <a:xfrm>
            <a:off x="611187" y="1268412"/>
            <a:ext cx="8532812" cy="496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must pursue low level of risk by acquiring assets that have a low rate of default and by diversifying asset holding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order to maximize, its profits, banks must: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 Seek the highest possible returns on loans and securities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Reduce risk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Have adequate liquidity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"/>
          <p:cNvSpPr txBox="1"/>
          <p:nvPr>
            <p:ph type="title"/>
          </p:nvPr>
        </p:nvSpPr>
        <p:spPr>
          <a:xfrm>
            <a:off x="990600" y="4445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The Bank Balance Sheet</a:t>
            </a:r>
            <a:endParaRPr/>
          </a:p>
        </p:txBody>
      </p:sp>
      <p:sp>
        <p:nvSpPr>
          <p:cNvPr id="166" name="Google Shape;166;p3"/>
          <p:cNvSpPr txBox="1"/>
          <p:nvPr>
            <p:ph idx="1" type="body"/>
          </p:nvPr>
        </p:nvSpPr>
        <p:spPr>
          <a:xfrm>
            <a:off x="539750" y="1125537"/>
            <a:ext cx="8362950" cy="5254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 list of bank’s assets and liabilities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list balances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Assets =  Total Liabilities + capital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Liabilities are sources of bank funds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 are the uses of those funds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sources of funds: borrowing and deposits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uses of funds: lending and securities</a:t>
            </a:r>
            <a:endParaRPr/>
          </a:p>
        </p:txBody>
      </p:sp>
      <p:sp>
        <p:nvSpPr>
          <p:cNvPr id="167" name="Google Shape;167;p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68" name="Google Shape;168;p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0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04" name="Google Shape;404;p30"/>
          <p:cNvSpPr txBox="1"/>
          <p:nvPr>
            <p:ph type="title"/>
          </p:nvPr>
        </p:nvSpPr>
        <p:spPr>
          <a:xfrm>
            <a:off x="990600" y="4445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 Management: Four Tools</a:t>
            </a:r>
            <a:endParaRPr/>
          </a:p>
        </p:txBody>
      </p:sp>
      <p:sp>
        <p:nvSpPr>
          <p:cNvPr id="405" name="Google Shape;405;p30"/>
          <p:cNvSpPr txBox="1"/>
          <p:nvPr>
            <p:ph idx="1" type="body"/>
          </p:nvPr>
        </p:nvSpPr>
        <p:spPr>
          <a:xfrm>
            <a:off x="755650" y="1125537"/>
            <a:ext cx="8147050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borrowers who will pay high 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interest rates and have low possibility of defaulting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Purchase securities with high returns and low risk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Lower risk by diversifying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Balance need for liquidity against increased returns from less liquid assets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1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12" name="Google Shape;412;p31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13" name="Google Shape;413;p31"/>
          <p:cNvSpPr txBox="1"/>
          <p:nvPr>
            <p:ph type="title"/>
          </p:nvPr>
        </p:nvSpPr>
        <p:spPr>
          <a:xfrm>
            <a:off x="990600" y="-100012"/>
            <a:ext cx="7912100" cy="936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Liability Management</a:t>
            </a:r>
            <a:endParaRPr/>
          </a:p>
        </p:txBody>
      </p:sp>
      <p:sp>
        <p:nvSpPr>
          <p:cNvPr id="414" name="Google Shape;414;p31"/>
          <p:cNvSpPr txBox="1"/>
          <p:nvPr>
            <p:ph idx="1" type="body"/>
          </p:nvPr>
        </p:nvSpPr>
        <p:spPr>
          <a:xfrm>
            <a:off x="755650" y="765175"/>
            <a:ext cx="8388350" cy="575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should acquire funds at low cost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Recent phenomenon due to rise of money center banks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Expansion of overnight loan markets and new financial instruments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Checkable deposits have decreased in importance as source of bank funds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set target goals for their asset growth and try to acquire funds as needed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Asset-Liability management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21" name="Google Shape;421;p3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22" name="Google Shape;422;p3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Capital Adequacy Management</a:t>
            </a:r>
            <a:endParaRPr/>
          </a:p>
        </p:txBody>
      </p:sp>
      <p:sp>
        <p:nvSpPr>
          <p:cNvPr id="423" name="Google Shape;423;p32"/>
          <p:cNvSpPr txBox="1"/>
          <p:nvPr>
            <p:ph idx="1" type="body"/>
          </p:nvPr>
        </p:nvSpPr>
        <p:spPr>
          <a:xfrm>
            <a:off x="755650" y="1557337"/>
            <a:ext cx="8147050" cy="453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must decide how much of capital the bank should maintain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Capital is needed for three reasons: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Bank capital helps prevent bank failure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The amount of capital affects return for the owners (equity holders) of the bank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Regulatory requirement (minimum)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30" name="Google Shape;430;p3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31" name="Google Shape;431;p33"/>
          <p:cNvSpPr txBox="1"/>
          <p:nvPr>
            <p:ph type="title"/>
          </p:nvPr>
        </p:nvSpPr>
        <p:spPr>
          <a:xfrm>
            <a:off x="990600" y="188912"/>
            <a:ext cx="7912100" cy="1411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Capital Adequacy Management: Preventing Bank Failure When </a:t>
            </a:r>
            <a:br>
              <a:rPr b="0" i="0" lang="en-US" sz="32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Assets Decline</a:t>
            </a:r>
            <a:endParaRPr/>
          </a:p>
        </p:txBody>
      </p:sp>
      <p:graphicFrame>
        <p:nvGraphicFramePr>
          <p:cNvPr id="432" name="Google Shape;432;p33"/>
          <p:cNvGraphicFramePr/>
          <p:nvPr/>
        </p:nvGraphicFramePr>
        <p:xfrm>
          <a:off x="990600" y="184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{7AC64BCE-A13D-4BBC-8245-BFF88130511D}</a:tableStyleId>
              </a:tblPr>
              <a:tblGrid>
                <a:gridCol w="1058850"/>
                <a:gridCol w="762000"/>
                <a:gridCol w="1379525"/>
                <a:gridCol w="762000"/>
                <a:gridCol w="1066800"/>
                <a:gridCol w="762000"/>
                <a:gridCol w="1393825"/>
                <a:gridCol w="882650"/>
              </a:tblGrid>
              <a:tr h="381000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 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Low Bank Capital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3651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41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$96M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$4M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 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Low Bank Capital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3651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$90M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$10M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$96M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$85M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$5M</a:t>
                      </a:r>
                      <a:endParaRPr/>
                    </a:p>
                  </a:txBody>
                  <a:tcPr marT="45725" marB="45725" marR="91450" marL="91450"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</a:t>
                      </a:r>
                      <a:endParaRPr/>
                    </a:p>
                  </a:txBody>
                  <a:tcPr marT="45725" marB="45725" marR="91450" marL="9145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$85M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 Capital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i="0" lang="en-US" sz="1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-$1M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sh dir="r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4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Return on Assets is net profit after taxes per dollar of assets (ROA)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Return on Equity is the net profit after taxes per dollar of equity capital (ROE)</a:t>
            </a:r>
            <a:endParaRPr/>
          </a:p>
          <a:p>
            <a:pPr indent="-139700" lvl="0" marL="3429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34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39" name="Google Shape;439;p3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40" name="Google Shape;440;p3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Capital Adequacy Management: </a:t>
            </a:r>
            <a:b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Returns to Equity Holders</a:t>
            </a:r>
            <a:endParaRPr/>
          </a:p>
        </p:txBody>
      </p:sp>
      <p:pic>
        <p:nvPicPr>
          <p:cNvPr id="441" name="Google Shape;44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812" y="4149725"/>
            <a:ext cx="4176712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35"/>
          <p:cNvSpPr txBox="1"/>
          <p:nvPr>
            <p:ph type="title"/>
          </p:nvPr>
        </p:nvSpPr>
        <p:spPr>
          <a:xfrm>
            <a:off x="755650" y="188912"/>
            <a:ext cx="8388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Relationship between ROA &amp;ROE</a:t>
            </a:r>
            <a:endParaRPr/>
          </a:p>
        </p:txBody>
      </p:sp>
      <p:sp>
        <p:nvSpPr>
          <p:cNvPr id="447" name="Google Shape;447;p35"/>
          <p:cNvSpPr txBox="1"/>
          <p:nvPr>
            <p:ph idx="1" type="body"/>
          </p:nvPr>
        </p:nvSpPr>
        <p:spPr>
          <a:xfrm>
            <a:off x="755650" y="1752600"/>
            <a:ext cx="83883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relationship is expressed by the equity multiplier (EM)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 is the amount of assets per dollar of equity: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3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49" name="Google Shape;449;p3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450" name="Google Shape;45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3212" y="3500437"/>
            <a:ext cx="1873250" cy="79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087" y="4508500"/>
            <a:ext cx="8137525" cy="136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6"/>
          <p:cNvSpPr txBox="1"/>
          <p:nvPr>
            <p:ph type="title"/>
          </p:nvPr>
        </p:nvSpPr>
        <p:spPr>
          <a:xfrm>
            <a:off x="97155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The Equation</a:t>
            </a:r>
            <a:endParaRPr/>
          </a:p>
        </p:txBody>
      </p:sp>
      <p:sp>
        <p:nvSpPr>
          <p:cNvPr id="457" name="Google Shape;457;p36"/>
          <p:cNvSpPr txBox="1"/>
          <p:nvPr>
            <p:ph idx="1" type="body"/>
          </p:nvPr>
        </p:nvSpPr>
        <p:spPr>
          <a:xfrm>
            <a:off x="395287" y="1052512"/>
            <a:ext cx="8856662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shows what happens to returns on equity when a bank holds smaller amount of capital (equity) for a given amount of assets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 to the two banks in our example above and assuming that both have the same ROA (1%), H’s ROE= 1(10)=10% and L’s ROE= 1(25)=25%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situation of L is better than 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Conclusion: Given ROA, the lower the bank capital, the higher the return for owners of the bank.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3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464" name="Google Shape;464;p3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65" name="Google Shape;465;p3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Capital Adequacy Management: Safety</a:t>
            </a:r>
            <a:endParaRPr/>
          </a:p>
        </p:txBody>
      </p:sp>
      <p:sp>
        <p:nvSpPr>
          <p:cNvPr id="466" name="Google Shape;466;p37"/>
          <p:cNvSpPr txBox="1"/>
          <p:nvPr>
            <p:ph idx="1" type="body"/>
          </p:nvPr>
        </p:nvSpPr>
        <p:spPr>
          <a:xfrm>
            <a:off x="990600" y="1557337"/>
            <a:ext cx="7912100" cy="453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Benefits the owners of a bank by making their investment safe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Costly to owners of a bank because the higher the bank capital, the lower the return on equity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Choice depends on the state of the economy and levels of confidence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The Banks Profits</a:t>
            </a:r>
            <a:endParaRPr/>
          </a:p>
        </p:txBody>
      </p:sp>
      <p:sp>
        <p:nvSpPr>
          <p:cNvPr id="174" name="Google Shape;174;p4"/>
          <p:cNvSpPr txBox="1"/>
          <p:nvPr>
            <p:ph idx="1" type="body"/>
          </p:nvPr>
        </p:nvSpPr>
        <p:spPr>
          <a:xfrm>
            <a:off x="611187" y="1196975"/>
            <a:ext cx="8532812" cy="511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Banks make profits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charge an interest rate on their holdings of securities and loans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make expenses on their liabilities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interest charged is higher than the expenses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Look at the example of banks balance sheet</a:t>
            </a:r>
            <a:endParaRPr/>
          </a:p>
        </p:txBody>
      </p:sp>
      <p:sp>
        <p:nvSpPr>
          <p:cNvPr id="175" name="Google Shape;175;p4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76" name="Google Shape;176;p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83" name="Google Shape;183;p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Mishkin_c09t01" id="184" name="Google Shape;1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"/>
          <p:cNvSpPr txBox="1"/>
          <p:nvPr>
            <p:ph type="title"/>
          </p:nvPr>
        </p:nvSpPr>
        <p:spPr>
          <a:xfrm>
            <a:off x="990600" y="188912"/>
            <a:ext cx="79121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Liabilities: Checkable Deposits</a:t>
            </a:r>
            <a:endParaRPr/>
          </a:p>
        </p:txBody>
      </p:sp>
      <p:sp>
        <p:nvSpPr>
          <p:cNvPr id="190" name="Google Shape;190;p6"/>
          <p:cNvSpPr txBox="1"/>
          <p:nvPr>
            <p:ph idx="1" type="body"/>
          </p:nvPr>
        </p:nvSpPr>
        <p:spPr>
          <a:xfrm>
            <a:off x="755650" y="836612"/>
            <a:ext cx="8388350" cy="583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bank accounts that allow the owner of the account to write checks to third parties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non-interest bearing demand deposits, NOW, and MMDAs</a:t>
            </a:r>
            <a:endParaRPr b="0" baseline="-2500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Differences between DDs and MMDAs: no required reserves and not included in M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payable on demand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assets for the depositor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the lowest cost source of funds</a:t>
            </a:r>
            <a:endParaRPr/>
          </a:p>
        </p:txBody>
      </p:sp>
      <p:sp>
        <p:nvSpPr>
          <p:cNvPr id="191" name="Google Shape;191;p6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 All rights reserved.</a:t>
            </a:r>
            <a:endParaRPr/>
          </a:p>
        </p:txBody>
      </p:sp>
      <p:sp>
        <p:nvSpPr>
          <p:cNvPr id="192" name="Google Shape;192;p6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"/>
          <p:cNvSpPr txBox="1"/>
          <p:nvPr>
            <p:ph type="title"/>
          </p:nvPr>
        </p:nvSpPr>
        <p:spPr>
          <a:xfrm>
            <a:off x="990600" y="-26987"/>
            <a:ext cx="79121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Liabilities: Non-transaction Deposits</a:t>
            </a:r>
            <a:endParaRPr/>
          </a:p>
        </p:txBody>
      </p:sp>
      <p:sp>
        <p:nvSpPr>
          <p:cNvPr id="198" name="Google Shape;198;p7"/>
          <p:cNvSpPr txBox="1"/>
          <p:nvPr>
            <p:ph idx="1" type="body"/>
          </p:nvPr>
        </p:nvSpPr>
        <p:spPr>
          <a:xfrm>
            <a:off x="827087" y="836612"/>
            <a:ext cx="8316912" cy="554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the primary source of funds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Owners cannot write checks to third parties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interest rate is higher than that on DDs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Saving deposits: add/withdraw at any time, and interest is recorded accordingly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deposits: fixed maturity length, substantial penalties for early withdrawal, and interest rate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Small-denomination time deposits: liquidity, interest, and cost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Large-denomination: corporations, negotiable, resold in secondary markets, alternatives</a:t>
            </a:r>
            <a:endParaRPr/>
          </a:p>
        </p:txBody>
      </p:sp>
      <p:sp>
        <p:nvSpPr>
          <p:cNvPr id="199" name="Google Shape;199;p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00" name="Google Shape;200;p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Liabilities: Borrowing</a:t>
            </a:r>
            <a:endParaRPr/>
          </a:p>
        </p:txBody>
      </p:sp>
      <p:sp>
        <p:nvSpPr>
          <p:cNvPr id="206" name="Google Shape;206;p8"/>
          <p:cNvSpPr txBox="1"/>
          <p:nvPr>
            <p:ph idx="1" type="body"/>
          </p:nvPr>
        </p:nvSpPr>
        <p:spPr>
          <a:xfrm>
            <a:off x="684212" y="1268412"/>
            <a:ext cx="8459787" cy="4827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the CB, other banks, and corporations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Discount loans (advances)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Overnight: from the CB, other banks, other financial institutions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Overnight loans to meet  the required reserves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their parent companies, loan arrangement  with corporations, Eurodollars</a:t>
            </a:r>
            <a:endParaRPr/>
          </a:p>
        </p:txBody>
      </p:sp>
      <p:sp>
        <p:nvSpPr>
          <p:cNvPr id="207" name="Google Shape;207;p8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08" name="Google Shape;208;p8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/>
          <p:nvPr>
            <p:ph type="title"/>
          </p:nvPr>
        </p:nvSpPr>
        <p:spPr>
          <a:xfrm>
            <a:off x="990600" y="-26987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Liabilities: Bank Capital</a:t>
            </a:r>
            <a:endParaRPr/>
          </a:p>
        </p:txBody>
      </p:sp>
      <p:sp>
        <p:nvSpPr>
          <p:cNvPr id="214" name="Google Shape;214;p9"/>
          <p:cNvSpPr txBox="1"/>
          <p:nvPr>
            <p:ph idx="1" type="body"/>
          </p:nvPr>
        </p:nvSpPr>
        <p:spPr>
          <a:xfrm>
            <a:off x="990600" y="1125537"/>
            <a:ext cx="79121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bank’s net worth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difference between total assets and total liabilities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Selling new equity (stocks) or from retained earnings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 capital is a cushion against a drop in the value of its assets (insolvency or liquidation)</a:t>
            </a:r>
            <a:endParaRPr/>
          </a:p>
        </p:txBody>
      </p:sp>
      <p:sp>
        <p:nvSpPr>
          <p:cNvPr id="215" name="Google Shape;215;p9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16" name="Google Shape;216;p9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theme/theme1.xml><?xml version="1.0" encoding="utf-8"?>
<a:theme xmlns:a="http://schemas.openxmlformats.org/drawingml/2006/main" xmlns:r="http://schemas.openxmlformats.org/officeDocument/2006/relationships" name="9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13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6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8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1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12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7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0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5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1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4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3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2006-02-25T16:07:34Z</dcterms:created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