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47" roundtripDataSignature="AMtx7mhs6jboCP4W/EHv8wksH1i7KzIA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577619D-4840-45B1-8F7B-15873B12EB50}">
  <a:tblStyle styleId="{7577619D-4840-45B1-8F7B-15873B12EB50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22" Type="http://schemas.openxmlformats.org/officeDocument/2006/relationships/slide" Target="slides/slide16.xml"/><Relationship Id="rId44" Type="http://schemas.openxmlformats.org/officeDocument/2006/relationships/slide" Target="slides/slide38.xml"/><Relationship Id="rId21" Type="http://schemas.openxmlformats.org/officeDocument/2006/relationships/slide" Target="slides/slide15.xml"/><Relationship Id="rId43" Type="http://schemas.openxmlformats.org/officeDocument/2006/relationships/slide" Target="slides/slide37.xml"/><Relationship Id="rId24" Type="http://schemas.openxmlformats.org/officeDocument/2006/relationships/slide" Target="slides/slide18.xml"/><Relationship Id="rId46" Type="http://schemas.openxmlformats.org/officeDocument/2006/relationships/slide" Target="slides/slide40.xml"/><Relationship Id="rId23" Type="http://schemas.openxmlformats.org/officeDocument/2006/relationships/slide" Target="slides/slide17.xml"/><Relationship Id="rId45" Type="http://schemas.openxmlformats.org/officeDocument/2006/relationships/slide" Target="slides/slide39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47" Type="http://customschemas.google.com/relationships/presentationmetadata" Target="metadata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8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99" name="Google Shape;299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300" name="Google Shape;300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41" name="Google Shape;341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342" name="Google Shape;342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48" name="Google Shape;348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349" name="Google Shape;349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6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56" name="Google Shape;356;p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357" name="Google Shape;357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37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63" name="Google Shape;363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364" name="Google Shape;364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8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69" name="Google Shape;369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370" name="Google Shape;370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39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76" name="Google Shape;376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377" name="Google Shape;377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40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82" name="Google Shape;382;p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383" name="Google Shape;383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8" name="Google Shape;18;p4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1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51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4" name="Google Shape;74;p5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5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5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52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0" name="Google Shape;80;p5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5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5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5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87" name="Google Shape;87;p5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5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5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93" name="Google Shape;93;p5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94" name="Google Shape;94;p5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5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5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100" name="Google Shape;100;p5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101" name="Google Shape;101;p5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102" name="Google Shape;102;p5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103" name="Google Shape;103;p5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5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5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5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109" name="Google Shape;109;p5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5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5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4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type="txAndObj">
  <p:cSld name="TEXT_AND_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0" name="Google Shape;30;p4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1" name="Google Shape;31;p4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2 Content" type="txAndTwoObj">
  <p:cSld name="TEXT_AND_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7" name="Google Shape;37;p45"/>
          <p:cNvSpPr txBox="1"/>
          <p:nvPr>
            <p:ph idx="2" type="body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8" name="Google Shape;38;p45"/>
          <p:cNvSpPr txBox="1"/>
          <p:nvPr>
            <p:ph idx="3" type="body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9" name="Google Shape;39;p4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4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4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5" name="Google Shape;45;p4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6" name="Google Shape;46;p4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, and 2 Content" type="objAndTwoObj">
  <p:cSld name="OBJECT_AND_TWO_OBJECTS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2" name="Google Shape;52;p47"/>
          <p:cNvSpPr txBox="1"/>
          <p:nvPr>
            <p:ph idx="2" type="body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3" name="Google Shape;53;p47"/>
          <p:cNvSpPr txBox="1"/>
          <p:nvPr>
            <p:ph idx="3" type="body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4" name="Google Shape;54;p4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4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 type="tbl">
  <p:cSld name="TABLE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4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5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5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3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6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5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2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7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Chapter 14</a:t>
            </a:r>
            <a:endParaRPr/>
          </a:p>
        </p:txBody>
      </p:sp>
      <p:sp>
        <p:nvSpPr>
          <p:cNvPr id="117" name="Google Shape;117;p1"/>
          <p:cNvSpPr txBox="1"/>
          <p:nvPr>
            <p:ph idx="1" type="subTitle"/>
          </p:nvPr>
        </p:nvSpPr>
        <p:spPr>
          <a:xfrm>
            <a:off x="1371600" y="3886200"/>
            <a:ext cx="64008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00F0D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The Money Supply Process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0"/>
          <p:cNvSpPr txBox="1"/>
          <p:nvPr>
            <p:ph idx="1" type="body"/>
          </p:nvPr>
        </p:nvSpPr>
        <p:spPr>
          <a:xfrm>
            <a:off x="457200" y="2276475"/>
            <a:ext cx="8229600" cy="3849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The person selling the bonds cashes the CB’s check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Reserves are unchanged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Currency in circulation increases by the amount of the open market purchase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Monetary base increases by the amount of the open market purchase</a:t>
            </a:r>
            <a:endParaRPr/>
          </a:p>
        </p:txBody>
      </p:sp>
      <p:sp>
        <p:nvSpPr>
          <p:cNvPr id="179" name="Google Shape;179;p10"/>
          <p:cNvSpPr txBox="1"/>
          <p:nvPr>
            <p:ph type="title"/>
          </p:nvPr>
        </p:nvSpPr>
        <p:spPr>
          <a:xfrm>
            <a:off x="71437" y="44450"/>
            <a:ext cx="8964612" cy="172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Arial"/>
              <a:buNone/>
            </a:pPr>
            <a:r>
              <a:rPr b="1" i="0" lang="en-US" sz="35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Open Market Purchase from Nonbank Public II (Cashes the check: conclusions)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/>
          <p:nvPr>
            <p:ph type="title"/>
          </p:nvPr>
        </p:nvSpPr>
        <p:spPr>
          <a:xfrm>
            <a:off x="323850" y="115887"/>
            <a:ext cx="837406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5934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rgbClr val="9B5934"/>
                </a:solidFill>
                <a:latin typeface="Arial"/>
                <a:ea typeface="Arial"/>
                <a:cs typeface="Arial"/>
                <a:sym typeface="Arial"/>
              </a:rPr>
              <a:t>Open Market Purchase: Summary</a:t>
            </a:r>
            <a:endParaRPr/>
          </a:p>
        </p:txBody>
      </p:sp>
      <p:sp>
        <p:nvSpPr>
          <p:cNvPr id="185" name="Google Shape;185;p1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The effect of an open market purchase on reserves depends on whether the seller of the bonds keeps the proceeds from the sale in currency or in deposits</a:t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The effect of an open market purchase on the monetary base always increases the base by the amount of the purchase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2"/>
          <p:cNvSpPr txBox="1"/>
          <p:nvPr>
            <p:ph type="title"/>
          </p:nvPr>
        </p:nvSpPr>
        <p:spPr>
          <a:xfrm>
            <a:off x="179387" y="44450"/>
            <a:ext cx="889317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Open Market Sale (The person pays in cash)</a:t>
            </a:r>
            <a:endParaRPr/>
          </a:p>
        </p:txBody>
      </p:sp>
      <p:sp>
        <p:nvSpPr>
          <p:cNvPr id="191" name="Google Shape;191;p12"/>
          <p:cNvSpPr txBox="1"/>
          <p:nvPr>
            <p:ph idx="1" type="body"/>
          </p:nvPr>
        </p:nvSpPr>
        <p:spPr>
          <a:xfrm>
            <a:off x="457200" y="1600200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651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92" name="Google Shape;192;p12"/>
          <p:cNvGraphicFramePr/>
          <p:nvPr/>
        </p:nvGraphicFramePr>
        <p:xfrm>
          <a:off x="684212" y="1600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884600"/>
                <a:gridCol w="4117975"/>
              </a:tblGrid>
              <a:tr h="54610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Nonbank Public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47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          + 100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Currency             -100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93" name="Google Shape;193;p12"/>
          <p:cNvGraphicFramePr/>
          <p:nvPr/>
        </p:nvGraphicFramePr>
        <p:xfrm>
          <a:off x="684212" y="422116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227375"/>
                <a:gridCol w="4775200"/>
              </a:tblGrid>
              <a:tr h="62387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Central Bank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627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      -100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Currency in Circulation -100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3"/>
          <p:cNvSpPr txBox="1"/>
          <p:nvPr>
            <p:ph idx="1" type="body"/>
          </p:nvPr>
        </p:nvSpPr>
        <p:spPr>
          <a:xfrm>
            <a:off x="250825" y="1600200"/>
            <a:ext cx="8435975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Reduces the monetary base by the amount of the sale</a:t>
            </a:r>
            <a:b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Reserves remain unchanged</a:t>
            </a:r>
            <a:b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The effect of open market operations on the monetary base is much more certain than the effect on reserves</a:t>
            </a:r>
            <a:endParaRPr/>
          </a:p>
        </p:txBody>
      </p:sp>
      <p:sp>
        <p:nvSpPr>
          <p:cNvPr id="199" name="Google Shape;199;p13"/>
          <p:cNvSpPr txBox="1"/>
          <p:nvPr>
            <p:ph type="title"/>
          </p:nvPr>
        </p:nvSpPr>
        <p:spPr>
          <a:xfrm>
            <a:off x="468312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Open Market Sale (The person pays in cash: conclusions)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4"/>
          <p:cNvSpPr txBox="1"/>
          <p:nvPr>
            <p:ph idx="1" type="body"/>
          </p:nvPr>
        </p:nvSpPr>
        <p:spPr>
          <a:xfrm>
            <a:off x="457200" y="1600200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651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05" name="Google Shape;205;p14"/>
          <p:cNvGraphicFramePr/>
          <p:nvPr/>
        </p:nvGraphicFramePr>
        <p:xfrm>
          <a:off x="395287" y="12684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4862500"/>
                <a:gridCol w="3429000"/>
              </a:tblGrid>
              <a:tr h="48735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Nonbank Public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487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Checkable deposits        -100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7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Currency                        +100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06" name="Google Shape;206;p14"/>
          <p:cNvGraphicFramePr/>
          <p:nvPr/>
        </p:nvGraphicFramePr>
        <p:xfrm>
          <a:off x="395287" y="32845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490900"/>
                <a:gridCol w="4800600"/>
              </a:tblGrid>
              <a:tr h="5286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Banking System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270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8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      -100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Checkable deposits -100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07" name="Google Shape;207;p14"/>
          <p:cNvGraphicFramePr/>
          <p:nvPr/>
        </p:nvGraphicFramePr>
        <p:xfrm>
          <a:off x="323850" y="494188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514725"/>
                <a:gridCol w="4837100"/>
              </a:tblGrid>
              <a:tr h="5048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Central Bank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06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Currency in Circulation +100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                      -100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08" name="Google Shape;208;p14"/>
          <p:cNvSpPr txBox="1"/>
          <p:nvPr>
            <p:ph type="title"/>
          </p:nvPr>
        </p:nvSpPr>
        <p:spPr>
          <a:xfrm>
            <a:off x="179387" y="0"/>
            <a:ext cx="8785225" cy="11969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Shifts from Deposits into Currency: closing account by withdrawing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5"/>
          <p:cNvSpPr txBox="1"/>
          <p:nvPr>
            <p:ph idx="1" type="body"/>
          </p:nvPr>
        </p:nvSpPr>
        <p:spPr>
          <a:xfrm>
            <a:off x="457200" y="2387600"/>
            <a:ext cx="8229600" cy="3921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Net effect on liabilities is zero</a:t>
            </a:r>
            <a:b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Reserves are changed by random fluctuations</a:t>
            </a:r>
            <a:b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Monetary base is a more stable variable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5"/>
          <p:cNvSpPr txBox="1"/>
          <p:nvPr>
            <p:ph type="title"/>
          </p:nvPr>
        </p:nvSpPr>
        <p:spPr>
          <a:xfrm>
            <a:off x="0" y="115887"/>
            <a:ext cx="9144000" cy="1800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Shifts from Deposits into Currency: closing account by withdrawing (conclusions)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6"/>
          <p:cNvSpPr txBox="1"/>
          <p:nvPr>
            <p:ph type="title"/>
          </p:nvPr>
        </p:nvSpPr>
        <p:spPr>
          <a:xfrm>
            <a:off x="457200" y="444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Making a Discount to a Bank</a:t>
            </a:r>
            <a:endParaRPr/>
          </a:p>
        </p:txBody>
      </p:sp>
      <p:sp>
        <p:nvSpPr>
          <p:cNvPr id="220" name="Google Shape;220;p16"/>
          <p:cNvSpPr txBox="1"/>
          <p:nvPr>
            <p:ph idx="1" type="body"/>
          </p:nvPr>
        </p:nvSpPr>
        <p:spPr>
          <a:xfrm>
            <a:off x="457200" y="1600200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651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21" name="Google Shape;221;p16"/>
          <p:cNvGraphicFramePr/>
          <p:nvPr/>
        </p:nvGraphicFramePr>
        <p:xfrm>
          <a:off x="971550" y="1600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744900"/>
                <a:gridCol w="3970325"/>
              </a:tblGrid>
              <a:tr h="72865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Banking System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7286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8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              +100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Discount Loan          +100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22" name="Google Shape;222;p16"/>
          <p:cNvGraphicFramePr/>
          <p:nvPr/>
        </p:nvGraphicFramePr>
        <p:xfrm>
          <a:off x="1042987" y="422116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673475"/>
                <a:gridCol w="3970325"/>
              </a:tblGrid>
              <a:tr h="57625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Central Bank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76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76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Discount Loan      +100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                 +100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7"/>
          <p:cNvSpPr txBox="1"/>
          <p:nvPr>
            <p:ph idx="1" type="body"/>
          </p:nvPr>
        </p:nvSpPr>
        <p:spPr>
          <a:xfrm>
            <a:off x="457200" y="2349500"/>
            <a:ext cx="8229600" cy="3776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Monetary liabilities of the Fed have increased by $100</a:t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Monetary base also increases by this amount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7"/>
          <p:cNvSpPr txBox="1"/>
          <p:nvPr>
            <p:ph type="title"/>
          </p:nvPr>
        </p:nvSpPr>
        <p:spPr>
          <a:xfrm>
            <a:off x="468312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Making a Discount to a Bank</a:t>
            </a:r>
            <a:br>
              <a:rPr b="1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(Conclusion)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8"/>
          <p:cNvSpPr txBox="1"/>
          <p:nvPr>
            <p:ph type="title"/>
          </p:nvPr>
        </p:nvSpPr>
        <p:spPr>
          <a:xfrm>
            <a:off x="179387" y="115887"/>
            <a:ext cx="87852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Paying off a Discount to the CB</a:t>
            </a:r>
            <a:endParaRPr/>
          </a:p>
        </p:txBody>
      </p:sp>
      <p:graphicFrame>
        <p:nvGraphicFramePr>
          <p:cNvPr id="234" name="Google Shape;234;p18"/>
          <p:cNvGraphicFramePr/>
          <p:nvPr/>
        </p:nvGraphicFramePr>
        <p:xfrm>
          <a:off x="395287" y="17002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546475"/>
                <a:gridCol w="4878375"/>
              </a:tblGrid>
              <a:tr h="69690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Banking System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695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96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            -100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Discount Loan               -100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35" name="Google Shape;235;p18"/>
          <p:cNvGraphicFramePr/>
          <p:nvPr/>
        </p:nvGraphicFramePr>
        <p:xfrm>
          <a:off x="468312" y="4365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429000"/>
                <a:gridCol w="4718050"/>
              </a:tblGrid>
              <a:tr h="51435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Central Bank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12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Discount Loan     -100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                      -100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9"/>
          <p:cNvSpPr txBox="1"/>
          <p:nvPr>
            <p:ph idx="1" type="body"/>
          </p:nvPr>
        </p:nvSpPr>
        <p:spPr>
          <a:xfrm>
            <a:off x="457200" y="2276475"/>
            <a:ext cx="8229600" cy="3849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Net effect on monetary base is a reduction</a:t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Monetary base changes one-for-one with a change in the borrowings from the CB System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19"/>
          <p:cNvSpPr txBox="1"/>
          <p:nvPr>
            <p:ph type="title"/>
          </p:nvPr>
        </p:nvSpPr>
        <p:spPr>
          <a:xfrm>
            <a:off x="457200" y="115887"/>
            <a:ext cx="8229600" cy="1425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Paying off a Discount to the CB</a:t>
            </a:r>
            <a:br>
              <a:rPr b="1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(Conclusion)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5934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9B5934"/>
                </a:solidFill>
                <a:latin typeface="Arial"/>
                <a:ea typeface="Arial"/>
                <a:cs typeface="Arial"/>
                <a:sym typeface="Arial"/>
              </a:rPr>
              <a:t>Players in the Money Supply Process</a:t>
            </a:r>
            <a:endParaRPr/>
          </a:p>
        </p:txBody>
      </p:sp>
      <p:sp>
        <p:nvSpPr>
          <p:cNvPr id="123" name="Google Shape;123;p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Central bank (main player)</a:t>
            </a:r>
            <a:endParaRPr/>
          </a:p>
          <a:p>
            <a:pPr indent="-1397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Banks (depository institutions; financial intermediaries)</a:t>
            </a:r>
            <a:endParaRPr/>
          </a:p>
          <a:p>
            <a:pPr indent="-1397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Depositors (individuals and institutions)</a:t>
            </a:r>
            <a:endParaRPr/>
          </a:p>
          <a:p>
            <a:pPr indent="-1397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Borrowers (individuals and institutions)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0"/>
          <p:cNvSpPr txBox="1"/>
          <p:nvPr>
            <p:ph type="title"/>
          </p:nvPr>
        </p:nvSpPr>
        <p:spPr>
          <a:xfrm>
            <a:off x="457200" y="1158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Other Factors Affecting the Monetary Base</a:t>
            </a:r>
            <a:endParaRPr/>
          </a:p>
        </p:txBody>
      </p:sp>
      <p:sp>
        <p:nvSpPr>
          <p:cNvPr id="247" name="Google Shape;247;p20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Float</a:t>
            </a: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 (The CB credits the bank that deposited the check and debits the bank where the check is withdrawn):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Temporary increase in reserves and MB</a:t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Treasury deposits at the CB</a:t>
            </a: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Moving its deposits from banks to the CB, lead to a decrease in the MB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1"/>
          <p:cNvSpPr txBox="1"/>
          <p:nvPr>
            <p:ph type="title"/>
          </p:nvPr>
        </p:nvSpPr>
        <p:spPr>
          <a:xfrm>
            <a:off x="250825" y="44450"/>
            <a:ext cx="8713787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 CB’s Ability to Control the MB</a:t>
            </a:r>
            <a:endParaRPr/>
          </a:p>
        </p:txBody>
      </p:sp>
      <p:sp>
        <p:nvSpPr>
          <p:cNvPr id="253" name="Google Shape;253;p21"/>
          <p:cNvSpPr txBox="1"/>
          <p:nvPr>
            <p:ph idx="1" type="body"/>
          </p:nvPr>
        </p:nvSpPr>
        <p:spPr>
          <a:xfrm>
            <a:off x="179387" y="1341437"/>
            <a:ext cx="8785225" cy="518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Two features that determine the MB: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open market operations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discount lending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first is the non-borrowed MB (MB</a:t>
            </a:r>
            <a:r>
              <a:rPr b="0" baseline="-2500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and is completely controlled by the CB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second is the borrowed reserves from the CB (BR) and is not completely controlled by the CB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MB = MB</a:t>
            </a:r>
            <a:r>
              <a:rPr b="0" baseline="-2500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BR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MB</a:t>
            </a:r>
            <a:r>
              <a:rPr b="0" baseline="-2500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MB – BR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2"/>
          <p:cNvSpPr txBox="1"/>
          <p:nvPr>
            <p:ph type="title"/>
          </p:nvPr>
        </p:nvSpPr>
        <p:spPr>
          <a:xfrm>
            <a:off x="457200" y="0"/>
            <a:ext cx="8229600" cy="908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5934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rgbClr val="9B5934"/>
                </a:solidFill>
                <a:latin typeface="Arial"/>
                <a:ea typeface="Arial"/>
                <a:cs typeface="Arial"/>
                <a:sym typeface="Arial"/>
              </a:rPr>
              <a:t>Deposit Creation: Single Bank (purchase From the First National Bank)</a:t>
            </a:r>
            <a:endParaRPr/>
          </a:p>
        </p:txBody>
      </p:sp>
      <p:graphicFrame>
        <p:nvGraphicFramePr>
          <p:cNvPr id="259" name="Google Shape;259;p22"/>
          <p:cNvGraphicFramePr/>
          <p:nvPr/>
        </p:nvGraphicFramePr>
        <p:xfrm>
          <a:off x="457200" y="974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4114800"/>
                <a:gridCol w="4103675"/>
              </a:tblGrid>
              <a:tr h="48735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First National Bank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487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7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                   -100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7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                   +100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60" name="Google Shape;260;p22"/>
          <p:cNvGraphicFramePr/>
          <p:nvPr/>
        </p:nvGraphicFramePr>
        <p:xfrm>
          <a:off x="468312" y="30686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4103675"/>
                <a:gridCol w="4114800"/>
              </a:tblGrid>
              <a:tr h="5048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First National Bank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03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                   -100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Loans                        +100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61" name="Google Shape;261;p22"/>
          <p:cNvGraphicFramePr/>
          <p:nvPr/>
        </p:nvGraphicFramePr>
        <p:xfrm>
          <a:off x="539750" y="515778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8147050"/>
              </a:tblGrid>
              <a:tr h="1655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00F0D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rgbClr val="100F0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Excess reserves increase → Bank loans out the excess reserves → Creates a checking account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100F0D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rgbClr val="100F0D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Borrower makes purchases → The money supply has increased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3"/>
          <p:cNvSpPr txBox="1"/>
          <p:nvPr>
            <p:ph type="title"/>
          </p:nvPr>
        </p:nvSpPr>
        <p:spPr>
          <a:xfrm>
            <a:off x="250825" y="44450"/>
            <a:ext cx="86423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Deposit Creation: Banking System (Bank A)</a:t>
            </a:r>
            <a:endParaRPr/>
          </a:p>
        </p:txBody>
      </p:sp>
      <p:graphicFrame>
        <p:nvGraphicFramePr>
          <p:cNvPr id="267" name="Google Shape;267;p23"/>
          <p:cNvGraphicFramePr/>
          <p:nvPr/>
        </p:nvGraphicFramePr>
        <p:xfrm>
          <a:off x="457200" y="1600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490900"/>
                <a:gridCol w="4800600"/>
              </a:tblGrid>
              <a:tr h="487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7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            +100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Checking Deposits            +100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68" name="Google Shape;268;p23"/>
          <p:cNvGraphicFramePr/>
          <p:nvPr/>
        </p:nvGraphicFramePr>
        <p:xfrm>
          <a:off x="468312" y="2924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892550"/>
                <a:gridCol w="4387850"/>
              </a:tblGrid>
              <a:tr h="487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63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Required Reserves   +10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Excess Reserves      +90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Checking Deposits     +100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69" name="Google Shape;269;p23"/>
          <p:cNvGraphicFramePr/>
          <p:nvPr/>
        </p:nvGraphicFramePr>
        <p:xfrm>
          <a:off x="457200" y="4724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4070350"/>
                <a:gridCol w="4221150"/>
              </a:tblGrid>
              <a:tr h="487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63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Required Reserves +10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Loans                      +90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Checking Deposits     +100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4"/>
          <p:cNvSpPr txBox="1"/>
          <p:nvPr>
            <p:ph type="title"/>
          </p:nvPr>
        </p:nvSpPr>
        <p:spPr>
          <a:xfrm>
            <a:off x="250825" y="115887"/>
            <a:ext cx="871378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Deposit Creation: Banking System (Bank B)</a:t>
            </a:r>
            <a:endParaRPr/>
          </a:p>
        </p:txBody>
      </p:sp>
      <p:graphicFrame>
        <p:nvGraphicFramePr>
          <p:cNvPr id="275" name="Google Shape;275;p24"/>
          <p:cNvGraphicFramePr/>
          <p:nvPr/>
        </p:nvGraphicFramePr>
        <p:xfrm>
          <a:off x="457200" y="1600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898900"/>
                <a:gridCol w="4392600"/>
              </a:tblGrid>
              <a:tr h="487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87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                  +90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Checking Deposits         +90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76" name="Google Shape;276;p24"/>
          <p:cNvGraphicFramePr/>
          <p:nvPr/>
        </p:nvGraphicFramePr>
        <p:xfrm>
          <a:off x="468312" y="2924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892550"/>
                <a:gridCol w="4387850"/>
              </a:tblGrid>
              <a:tr h="487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63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Required Reserves     +9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Excess Reserves      +81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Checking Deposits         +90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277" name="Google Shape;277;p24"/>
          <p:cNvGraphicFramePr/>
          <p:nvPr/>
        </p:nvGraphicFramePr>
        <p:xfrm>
          <a:off x="539750" y="4724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925875"/>
                <a:gridCol w="4221150"/>
              </a:tblGrid>
              <a:tr h="487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63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Required Reserves    +9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Loans                        +81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600"/>
                        <a:buFont typeface="Arial"/>
                        <a:buNone/>
                      </a:pPr>
                      <a:r>
                        <a:rPr b="0" i="0" lang="en-US" sz="26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Checking Deposits       +90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5"/>
          <p:cNvSpPr txBox="1"/>
          <p:nvPr>
            <p:ph type="title"/>
          </p:nvPr>
        </p:nvSpPr>
        <p:spPr>
          <a:xfrm>
            <a:off x="457200" y="1158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Deposit Creation (rrr = 0.10)</a:t>
            </a:r>
            <a:endParaRPr/>
          </a:p>
        </p:txBody>
      </p:sp>
      <p:graphicFrame>
        <p:nvGraphicFramePr>
          <p:cNvPr id="283" name="Google Shape;283;p25"/>
          <p:cNvGraphicFramePr/>
          <p:nvPr/>
        </p:nvGraphicFramePr>
        <p:xfrm>
          <a:off x="457200" y="1412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1019175"/>
                <a:gridCol w="2303450"/>
                <a:gridCol w="2520950"/>
                <a:gridCol w="2303450"/>
              </a:tblGrid>
              <a:tr h="517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↑ in Deposits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↑ in Loans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↑in Reserves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9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FNB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0.00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100.00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0.00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100.00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90.00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10.00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9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90.00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81.00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9.00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81.00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72.90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8.10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72.90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65.61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7.29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9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65.61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59.05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6.56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59.05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53.14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5.91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9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…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…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…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…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1,000.00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1,000.00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100.00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6"/>
          <p:cNvSpPr txBox="1"/>
          <p:nvPr>
            <p:ph type="title"/>
          </p:nvPr>
        </p:nvSpPr>
        <p:spPr>
          <a:xfrm>
            <a:off x="457200" y="66675"/>
            <a:ext cx="8229600" cy="1417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 Formula for Multiple Deposit Creation</a:t>
            </a:r>
            <a:endParaRPr/>
          </a:p>
        </p:txBody>
      </p:sp>
      <p:sp>
        <p:nvSpPr>
          <p:cNvPr id="289" name="Google Shape;289;p26"/>
          <p:cNvSpPr txBox="1"/>
          <p:nvPr>
            <p:ph idx="1" type="body"/>
          </p:nvPr>
        </p:nvSpPr>
        <p:spPr>
          <a:xfrm>
            <a:off x="457200" y="1600200"/>
            <a:ext cx="836295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Assuming banks do not hold excess reserves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Reserves (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RR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= Total Reserves (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RR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Required Reserve Ratio (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times the total amount of checkable deposits (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Substituting:		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 D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Dividing both sides by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1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0" name="Google Shape;290;p2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4212" y="4437062"/>
            <a:ext cx="5327650" cy="24209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7"/>
          <p:cNvSpPr txBox="1"/>
          <p:nvPr>
            <p:ph type="title"/>
          </p:nvPr>
        </p:nvSpPr>
        <p:spPr>
          <a:xfrm>
            <a:off x="468312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5934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9B5934"/>
                </a:solidFill>
                <a:latin typeface="Arial"/>
                <a:ea typeface="Arial"/>
                <a:cs typeface="Arial"/>
                <a:sym typeface="Arial"/>
              </a:rPr>
              <a:t>Critique of the Simple Model</a:t>
            </a:r>
            <a:endParaRPr/>
          </a:p>
        </p:txBody>
      </p:sp>
      <p:sp>
        <p:nvSpPr>
          <p:cNvPr id="296" name="Google Shape;296;p27"/>
          <p:cNvSpPr txBox="1"/>
          <p:nvPr>
            <p:ph idx="1" type="body"/>
          </p:nvPr>
        </p:nvSpPr>
        <p:spPr>
          <a:xfrm>
            <a:off x="457200" y="2105025"/>
            <a:ext cx="8229600" cy="29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Holding cash stops the process</a:t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Banks may not use all of their excess reserves to buy securities or make loans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8"/>
          <p:cNvSpPr txBox="1"/>
          <p:nvPr/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pic>
        <p:nvPicPr>
          <p:cNvPr id="303" name="Google Shape;303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33700" y="5486400"/>
            <a:ext cx="403860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 Money Supply Model</a:t>
            </a:r>
            <a:endParaRPr/>
          </a:p>
        </p:txBody>
      </p:sp>
      <p:sp>
        <p:nvSpPr>
          <p:cNvPr id="305" name="Google Shape;305;p28"/>
          <p:cNvSpPr txBox="1"/>
          <p:nvPr>
            <p:ph idx="1" type="body"/>
          </p:nvPr>
        </p:nvSpPr>
        <p:spPr>
          <a:xfrm>
            <a:off x="990600" y="1752600"/>
            <a:ext cx="79121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Define money as currency plus checkable deposits: M1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CB can control the monetary base better than it can control reserves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Link the money supply (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to the monetary base (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MB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and let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 the money multiplier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9"/>
          <p:cNvSpPr txBox="1"/>
          <p:nvPr>
            <p:ph type="title"/>
          </p:nvPr>
        </p:nvSpPr>
        <p:spPr>
          <a:xfrm>
            <a:off x="144462" y="274637"/>
            <a:ext cx="88201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Deriving the Money Multiplier I</a:t>
            </a:r>
            <a:endParaRPr/>
          </a:p>
        </p:txBody>
      </p:sp>
      <p:sp>
        <p:nvSpPr>
          <p:cNvPr id="311" name="Google Shape;311;p29"/>
          <p:cNvSpPr txBox="1"/>
          <p:nvPr>
            <p:ph idx="1" type="body"/>
          </p:nvPr>
        </p:nvSpPr>
        <p:spPr>
          <a:xfrm>
            <a:off x="990600" y="1752600"/>
            <a:ext cx="7758112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level of desired currency (C)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level of desired reserve (ER)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Assume that both C and ER grow proportionally with checkable deposits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 is the currency ratio and e in the excess reserves ratio</a:t>
            </a:r>
            <a:endParaRPr/>
          </a:p>
        </p:txBody>
      </p:sp>
      <p:pic>
        <p:nvPicPr>
          <p:cNvPr id="312" name="Google Shape;312;p2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7812" y="4868862"/>
            <a:ext cx="1152525" cy="1512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"/>
          <p:cNvSpPr txBox="1"/>
          <p:nvPr>
            <p:ph type="title"/>
          </p:nvPr>
        </p:nvSpPr>
        <p:spPr>
          <a:xfrm>
            <a:off x="457200" y="274637"/>
            <a:ext cx="8229600" cy="777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5934"/>
              </a:buClr>
              <a:buSzPts val="4400"/>
              <a:buFont typeface="Times New Roman"/>
              <a:buNone/>
            </a:pPr>
            <a:r>
              <a:rPr b="0" i="0" lang="en-US" sz="4400" u="none">
                <a:solidFill>
                  <a:srgbClr val="9B593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CB’s Balance Sheet</a:t>
            </a:r>
            <a:endParaRPr/>
          </a:p>
        </p:txBody>
      </p:sp>
      <p:sp>
        <p:nvSpPr>
          <p:cNvPr id="129" name="Google Shape;129;p3"/>
          <p:cNvSpPr txBox="1"/>
          <p:nvPr>
            <p:ph idx="1" type="body"/>
          </p:nvPr>
        </p:nvSpPr>
        <p:spPr>
          <a:xfrm>
            <a:off x="457200" y="1600200"/>
            <a:ext cx="749935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15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1" sz="20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1" sz="20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1" lang="en-US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Liabilities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Currency in circulation—in the hands of the public (IOU, acceptable: by law or general agreement)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Reserves—bank deposits at the CB and vault cash (Assets for banks: required and excess reserves)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increase in either of them will increase money supply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1" lang="en-US" sz="20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Assets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Government securities—holdings by the CB that affect money supply and earn interest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Discount loans—provide reserves to banks and earn the discount rate.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Importance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b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1) change in assets → change in R→Ms.</a:t>
            </a:r>
            <a:b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2) CBs make millions of $ (interest)</a:t>
            </a:r>
            <a:endParaRPr/>
          </a:p>
        </p:txBody>
      </p:sp>
      <p:graphicFrame>
        <p:nvGraphicFramePr>
          <p:cNvPr id="130" name="Google Shape;130;p3"/>
          <p:cNvGraphicFramePr/>
          <p:nvPr/>
        </p:nvGraphicFramePr>
        <p:xfrm>
          <a:off x="684212" y="13414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4002075"/>
                <a:gridCol w="4000500"/>
              </a:tblGrid>
              <a:tr h="517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9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Government Securities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Currency in Circulation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Discount Loans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0"/>
          <p:cNvSpPr txBox="1"/>
          <p:nvPr>
            <p:ph idx="1" type="body"/>
          </p:nvPr>
        </p:nvSpPr>
        <p:spPr>
          <a:xfrm>
            <a:off x="990600" y="1341437"/>
            <a:ext cx="7912100" cy="4895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Total reserves (R) equals the sum of required reserves (RR) and excess reserves (ER), that is: R = RR + ER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Required reserves (RR) equals the required reserve ratio (r) times checkable deposits (D), that is: RR = r D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Substitute for RR in the first equation: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 = (r D) + ER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CB sets r to less than one</a:t>
            </a:r>
            <a:endParaRPr/>
          </a:p>
        </p:txBody>
      </p:sp>
      <p:sp>
        <p:nvSpPr>
          <p:cNvPr id="318" name="Google Shape;318;p30"/>
          <p:cNvSpPr txBox="1"/>
          <p:nvPr>
            <p:ph type="title"/>
          </p:nvPr>
        </p:nvSpPr>
        <p:spPr>
          <a:xfrm>
            <a:off x="250825" y="115887"/>
            <a:ext cx="86328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Deriving the Money Multiplier II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31"/>
          <p:cNvSpPr txBox="1"/>
          <p:nvPr>
            <p:ph idx="1" type="body"/>
          </p:nvPr>
        </p:nvSpPr>
        <p:spPr>
          <a:xfrm>
            <a:off x="468312" y="1196975"/>
            <a:ext cx="8675687" cy="51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Recall that MB = R + C = r D + ER +C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equation reveals the amount of MB needed to support the existing amount of checkable deposits, currency, and excess reserves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increase in the monetary base that goes into currency is not multiplied, whereas an increase that goes into supporting deposits is multiplied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additional dollar of MB that goes into ER does not support any additional deposit or currency</a:t>
            </a:r>
            <a:endParaRPr/>
          </a:p>
        </p:txBody>
      </p:sp>
      <p:sp>
        <p:nvSpPr>
          <p:cNvPr id="324" name="Google Shape;324;p31"/>
          <p:cNvSpPr txBox="1"/>
          <p:nvPr>
            <p:ph type="title"/>
          </p:nvPr>
        </p:nvSpPr>
        <p:spPr>
          <a:xfrm>
            <a:off x="250825" y="44450"/>
            <a:ext cx="86328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Deriving the Money Multiplier III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2"/>
          <p:cNvSpPr txBox="1"/>
          <p:nvPr>
            <p:ph type="title"/>
          </p:nvPr>
        </p:nvSpPr>
        <p:spPr>
          <a:xfrm>
            <a:off x="206375" y="115887"/>
            <a:ext cx="8686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Deriving the Money Multiplier IV</a:t>
            </a:r>
            <a:endParaRPr/>
          </a:p>
        </p:txBody>
      </p:sp>
      <p:sp>
        <p:nvSpPr>
          <p:cNvPr id="330" name="Google Shape;330;p32"/>
          <p:cNvSpPr txBox="1"/>
          <p:nvPr>
            <p:ph idx="1" type="body"/>
          </p:nvPr>
        </p:nvSpPr>
        <p:spPr>
          <a:xfrm>
            <a:off x="990600" y="1752600"/>
            <a:ext cx="782955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 = C / D → C = c D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 = ER / D → ER = e D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Substitute in the previous equation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MB = r D + e D + c D = D (r + e + c)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Divide both sides by the term in brackets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1" name="Google Shape;331;p3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7812" y="4724400"/>
            <a:ext cx="2879725" cy="115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33"/>
          <p:cNvSpPr txBox="1"/>
          <p:nvPr>
            <p:ph type="title"/>
          </p:nvPr>
        </p:nvSpPr>
        <p:spPr>
          <a:xfrm>
            <a:off x="250825" y="125412"/>
            <a:ext cx="8713787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Deriving the Money Multiplier V</a:t>
            </a:r>
            <a:endParaRPr/>
          </a:p>
        </p:txBody>
      </p:sp>
      <p:sp>
        <p:nvSpPr>
          <p:cNvPr id="337" name="Google Shape;337;p33"/>
          <p:cNvSpPr txBox="1"/>
          <p:nvPr>
            <p:ph idx="1" type="body"/>
          </p:nvPr>
        </p:nvSpPr>
        <p:spPr>
          <a:xfrm>
            <a:off x="539750" y="1484312"/>
            <a:ext cx="8137525" cy="5373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Recall that M = C + D and C = c D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That is, M = c D + D = D (1+c)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That is, M = (1+c) D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8" name="Google Shape;338;p3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350" y="3276600"/>
            <a:ext cx="4032250" cy="3392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4"/>
          <p:cNvSpPr txBox="1"/>
          <p:nvPr>
            <p:ph type="title"/>
          </p:nvPr>
        </p:nvSpPr>
        <p:spPr>
          <a:xfrm>
            <a:off x="0" y="-26987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Intuition Behind the Money Multiplier</a:t>
            </a:r>
            <a:endParaRPr/>
          </a:p>
        </p:txBody>
      </p:sp>
      <p:pic>
        <p:nvPicPr>
          <p:cNvPr id="345" name="Google Shape;345;p34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2987" y="981075"/>
            <a:ext cx="6316662" cy="587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5"/>
          <p:cNvSpPr txBox="1"/>
          <p:nvPr/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14-</a:t>
            </a: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352" name="Google Shape;352;p35"/>
          <p:cNvSpPr txBox="1"/>
          <p:nvPr>
            <p:ph type="title"/>
          </p:nvPr>
        </p:nvSpPr>
        <p:spPr>
          <a:xfrm>
            <a:off x="179387" y="66675"/>
            <a:ext cx="8785225" cy="1417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Factors that Determine the Money Multiplier</a:t>
            </a:r>
            <a:endParaRPr/>
          </a:p>
        </p:txBody>
      </p:sp>
      <p:sp>
        <p:nvSpPr>
          <p:cNvPr id="353" name="Google Shape;353;p35"/>
          <p:cNvSpPr txBox="1"/>
          <p:nvPr>
            <p:ph idx="1" type="body"/>
          </p:nvPr>
        </p:nvSpPr>
        <p:spPr>
          <a:xfrm>
            <a:off x="457200" y="1557337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Changes in the required reserve ratio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/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money multiplier and the money supply are negatively related to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Changes in the currency ratio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money multiplier and the money supply are negatively related to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Changes in the excess reserves ratio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money multiplier and the money supply are negatively related to the excess reserves ratio 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Factors that Determine </a:t>
            </a:r>
            <a:b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 Money Multiplier (cont’d)</a:t>
            </a:r>
            <a:endParaRPr/>
          </a:p>
        </p:txBody>
      </p:sp>
      <p:sp>
        <p:nvSpPr>
          <p:cNvPr id="360" name="Google Shape;360;p36"/>
          <p:cNvSpPr txBox="1"/>
          <p:nvPr>
            <p:ph idx="1" type="body"/>
          </p:nvPr>
        </p:nvSpPr>
        <p:spPr>
          <a:xfrm>
            <a:off x="457200" y="2176462"/>
            <a:ext cx="8229600" cy="24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excess reserves ratio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negatively related to the market interest rate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excess reserves ratio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positively related to expected deposit outflows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ishkin_c14F01" id="366" name="Google Shape;366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3000" y="863600"/>
            <a:ext cx="7620000" cy="5129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38"/>
          <p:cNvSpPr txBox="1"/>
          <p:nvPr>
            <p:ph idx="1" type="body"/>
          </p:nvPr>
        </p:nvSpPr>
        <p:spPr>
          <a:xfrm>
            <a:off x="539750" y="1196975"/>
            <a:ext cx="8362950" cy="51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 market operations are controlled </a:t>
            </a:r>
            <a:b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the CB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CB cannot determine the amount of borrowing by banks from the Fed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Split the monetary base into two components 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urier New"/>
              <a:buChar char="o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MB = MB</a:t>
            </a:r>
            <a:r>
              <a:rPr b="0" baseline="-2500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+BR → M = m(MB</a:t>
            </a:r>
            <a:r>
              <a:rPr b="0" baseline="-2500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BR)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money supply is positively related to both the non-borrowed monetary base </a:t>
            </a: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MB</a:t>
            </a:r>
            <a:r>
              <a:rPr b="0" baseline="-2500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b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the level of borrowed reserves, </a:t>
            </a:r>
            <a:r>
              <a:rPr b="0" i="1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BR,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from </a:t>
            </a:r>
            <a:b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CB</a:t>
            </a:r>
            <a:endParaRPr/>
          </a:p>
        </p:txBody>
      </p:sp>
      <p:sp>
        <p:nvSpPr>
          <p:cNvPr id="373" name="Google Shape;373;p38"/>
          <p:cNvSpPr txBox="1"/>
          <p:nvPr>
            <p:ph type="title"/>
          </p:nvPr>
        </p:nvSpPr>
        <p:spPr>
          <a:xfrm>
            <a:off x="990600" y="188912"/>
            <a:ext cx="79121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Additional Factors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ishkin_c14t01" id="379" name="Google Shape;379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81100" y="860425"/>
            <a:ext cx="7543800" cy="5137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5934"/>
              </a:buClr>
              <a:buSzPts val="4400"/>
              <a:buFont typeface="Times New Roman"/>
              <a:buNone/>
            </a:pPr>
            <a:r>
              <a:rPr b="0" i="0" lang="en-US" sz="4400" u="none">
                <a:solidFill>
                  <a:srgbClr val="9B5934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Monetary Base</a:t>
            </a:r>
            <a:endParaRPr/>
          </a:p>
        </p:txBody>
      </p:sp>
      <p:sp>
        <p:nvSpPr>
          <p:cNvPr id="136" name="Google Shape;136;p4"/>
          <p:cNvSpPr txBox="1"/>
          <p:nvPr>
            <p:ph idx="1" type="body"/>
          </p:nvPr>
        </p:nvSpPr>
        <p:spPr>
          <a:xfrm>
            <a:off x="179387" y="1600200"/>
            <a:ext cx="871378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High-powered money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MB 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 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 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 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currency in circulation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1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 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total reserves in the banking system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CB controls the MB using two methods: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1) Open Market Operations (OMO)</a:t>
            </a:r>
            <a:b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- OMP (increase MB)</a:t>
            </a:r>
            <a:b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- OMS (decrease MB)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2) Discount loans to banks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40"/>
          <p:cNvSpPr txBox="1"/>
          <p:nvPr>
            <p:ph type="title"/>
          </p:nvPr>
        </p:nvSpPr>
        <p:spPr>
          <a:xfrm>
            <a:off x="457200" y="66675"/>
            <a:ext cx="8229600" cy="1417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Explaining Movements </a:t>
            </a:r>
            <a:b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 the Money Supply</a:t>
            </a:r>
            <a:endParaRPr/>
          </a:p>
        </p:txBody>
      </p:sp>
      <p:sp>
        <p:nvSpPr>
          <p:cNvPr id="386" name="Google Shape;386;p40"/>
          <p:cNvSpPr txBox="1"/>
          <p:nvPr>
            <p:ph idx="1" type="body"/>
          </p:nvPr>
        </p:nvSpPr>
        <p:spPr>
          <a:xfrm>
            <a:off x="179387" y="2176462"/>
            <a:ext cx="8785225" cy="24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 long periods, the primary determinant of movements in the money supply is the non-borrowed monetary base, which is controlled by the CB’s open market operations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"/>
          <p:cNvSpPr txBox="1"/>
          <p:nvPr>
            <p:ph type="title"/>
          </p:nvPr>
        </p:nvSpPr>
        <p:spPr>
          <a:xfrm>
            <a:off x="71437" y="44450"/>
            <a:ext cx="896461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5934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rgbClr val="9B5934"/>
                </a:solidFill>
                <a:latin typeface="Arial"/>
                <a:ea typeface="Arial"/>
                <a:cs typeface="Arial"/>
                <a:sym typeface="Arial"/>
              </a:rPr>
              <a:t>Open Market Purchase from a Bank</a:t>
            </a:r>
            <a:endParaRPr/>
          </a:p>
        </p:txBody>
      </p:sp>
      <p:sp>
        <p:nvSpPr>
          <p:cNvPr id="142" name="Google Shape;142;p5"/>
          <p:cNvSpPr txBox="1"/>
          <p:nvPr>
            <p:ph idx="1" type="body"/>
          </p:nvPr>
        </p:nvSpPr>
        <p:spPr>
          <a:xfrm>
            <a:off x="468312" y="1628775"/>
            <a:ext cx="8435975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90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rgbClr val="100F0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3" name="Google Shape;143;p5"/>
          <p:cNvGraphicFramePr/>
          <p:nvPr/>
        </p:nvGraphicFramePr>
        <p:xfrm>
          <a:off x="755650" y="1600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4176700"/>
                <a:gridCol w="3754425"/>
              </a:tblGrid>
              <a:tr h="5175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Banking System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19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                 -100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9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                 +100 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44" name="Google Shape;144;p5"/>
          <p:cNvGraphicFramePr/>
          <p:nvPr/>
        </p:nvGraphicFramePr>
        <p:xfrm>
          <a:off x="827087" y="393858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4105275"/>
                <a:gridCol w="3754425"/>
              </a:tblGrid>
              <a:tr h="5175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Central Bank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19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               +100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            +100 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"/>
          <p:cNvSpPr txBox="1"/>
          <p:nvPr>
            <p:ph idx="1" type="body"/>
          </p:nvPr>
        </p:nvSpPr>
        <p:spPr>
          <a:xfrm>
            <a:off x="457200" y="1855787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Net result is that reserves have increased by $100</a:t>
            </a:r>
            <a:b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No change in currency</a:t>
            </a:r>
            <a:b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Monetary base has risen by $100</a:t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6"/>
          <p:cNvSpPr txBox="1"/>
          <p:nvPr>
            <p:ph type="title"/>
          </p:nvPr>
        </p:nvSpPr>
        <p:spPr>
          <a:xfrm>
            <a:off x="107950" y="115887"/>
            <a:ext cx="896461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Open Market Purchase from a Bank (Conclusions)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"/>
          <p:cNvSpPr txBox="1"/>
          <p:nvPr>
            <p:ph type="title"/>
          </p:nvPr>
        </p:nvSpPr>
        <p:spPr>
          <a:xfrm>
            <a:off x="0" y="-26987"/>
            <a:ext cx="91440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5934"/>
              </a:buClr>
              <a:buSzPts val="3400"/>
              <a:buFont typeface="Arial"/>
              <a:buNone/>
            </a:pPr>
            <a:br>
              <a:rPr b="1" i="0" lang="en-US" sz="3400" u="none">
                <a:solidFill>
                  <a:srgbClr val="9B5934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400" u="none">
                <a:solidFill>
                  <a:srgbClr val="9B5934"/>
                </a:solidFill>
                <a:latin typeface="Arial"/>
                <a:ea typeface="Arial"/>
                <a:cs typeface="Arial"/>
                <a:sym typeface="Arial"/>
              </a:rPr>
              <a:t>Open Market Purchase from Nonbank Public Case I (Deposit the check in a bank)</a:t>
            </a:r>
            <a:br>
              <a:rPr b="1" i="0" lang="en-US" sz="3400" u="none">
                <a:solidFill>
                  <a:srgbClr val="9B5934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56" name="Google Shape;156;p7"/>
          <p:cNvSpPr txBox="1"/>
          <p:nvPr>
            <p:ph idx="1" type="body"/>
          </p:nvPr>
        </p:nvSpPr>
        <p:spPr>
          <a:xfrm>
            <a:off x="468312" y="1484312"/>
            <a:ext cx="8496300" cy="5373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651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7" name="Google Shape;157;p7"/>
          <p:cNvGraphicFramePr/>
          <p:nvPr/>
        </p:nvGraphicFramePr>
        <p:xfrm>
          <a:off x="827087" y="12684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4608500"/>
                <a:gridCol w="3251200"/>
              </a:tblGrid>
              <a:tr h="5175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Nonbank Public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19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                     -100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9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Checkable deposits     +100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58" name="Google Shape;158;p7"/>
          <p:cNvGraphicFramePr/>
          <p:nvPr/>
        </p:nvGraphicFramePr>
        <p:xfrm>
          <a:off x="827087" y="35004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308350"/>
                <a:gridCol w="4551350"/>
              </a:tblGrid>
              <a:tr h="5175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Banking System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19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      +100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Checkable deposits +100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59" name="Google Shape;159;p7"/>
          <p:cNvGraphicFramePr/>
          <p:nvPr/>
        </p:nvGraphicFramePr>
        <p:xfrm>
          <a:off x="755650" y="522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333750"/>
                <a:gridCol w="4586275"/>
              </a:tblGrid>
              <a:tr h="5175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Central Bank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19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      +100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Reserves                  +100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8"/>
          <p:cNvSpPr txBox="1"/>
          <p:nvPr>
            <p:ph idx="1" type="body"/>
          </p:nvPr>
        </p:nvSpPr>
        <p:spPr>
          <a:xfrm>
            <a:off x="457200" y="2133600"/>
            <a:ext cx="8229600" cy="3992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A person selling bonds to the CB</a:t>
            </a:r>
            <a:b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He deposits the CB’s check in the bank</a:t>
            </a:r>
            <a:b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00F0D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rgbClr val="100F0D"/>
                </a:solidFill>
                <a:latin typeface="Arial"/>
                <a:ea typeface="Arial"/>
                <a:cs typeface="Arial"/>
                <a:sym typeface="Arial"/>
              </a:rPr>
              <a:t>Identical result as the purchase from a bank</a:t>
            </a:r>
            <a:endParaRPr/>
          </a:p>
        </p:txBody>
      </p:sp>
      <p:sp>
        <p:nvSpPr>
          <p:cNvPr id="165" name="Google Shape;165;p8"/>
          <p:cNvSpPr txBox="1"/>
          <p:nvPr>
            <p:ph type="title"/>
          </p:nvPr>
        </p:nvSpPr>
        <p:spPr>
          <a:xfrm>
            <a:off x="0" y="0"/>
            <a:ext cx="8964612" cy="162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Arial"/>
              <a:buNone/>
            </a:pPr>
            <a:br>
              <a:rPr b="1" i="0" lang="en-US" sz="3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Open Market Purchase from Nonbank Public (Deposit the check in a bank: Conclusions)</a:t>
            </a:r>
            <a:br>
              <a:rPr b="1" i="0" lang="en-US" sz="3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9"/>
          <p:cNvSpPr txBox="1"/>
          <p:nvPr>
            <p:ph type="title"/>
          </p:nvPr>
        </p:nvSpPr>
        <p:spPr>
          <a:xfrm>
            <a:off x="385762" y="274637"/>
            <a:ext cx="8507412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5934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9B5934"/>
                </a:solidFill>
                <a:latin typeface="Arial"/>
                <a:ea typeface="Arial"/>
                <a:cs typeface="Arial"/>
                <a:sym typeface="Arial"/>
              </a:rPr>
              <a:t>Open Market Purchase from Nonbank Public Case II (Cashes the check)</a:t>
            </a:r>
            <a:endParaRPr/>
          </a:p>
        </p:txBody>
      </p:sp>
      <p:sp>
        <p:nvSpPr>
          <p:cNvPr id="171" name="Google Shape;171;p9"/>
          <p:cNvSpPr txBox="1"/>
          <p:nvPr>
            <p:ph idx="1" type="body"/>
          </p:nvPr>
        </p:nvSpPr>
        <p:spPr>
          <a:xfrm>
            <a:off x="457200" y="1600200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651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72" name="Google Shape;172;p9"/>
          <p:cNvGraphicFramePr/>
          <p:nvPr/>
        </p:nvGraphicFramePr>
        <p:xfrm>
          <a:off x="827087" y="400526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168650"/>
                <a:gridCol w="4691050"/>
              </a:tblGrid>
              <a:tr h="5175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Central Bank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19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      +100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Currency in Circulation +100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73" name="Google Shape;173;p9"/>
          <p:cNvGraphicFramePr/>
          <p:nvPr/>
        </p:nvGraphicFramePr>
        <p:xfrm>
          <a:off x="827087" y="14843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{7577619D-4840-45B1-8F7B-15873B12EB50}</a:tableStyleId>
              </a:tblPr>
              <a:tblGrid>
                <a:gridCol w="3308350"/>
                <a:gridCol w="4551350"/>
              </a:tblGrid>
              <a:tr h="5175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Nonbank Public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519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Assets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Liabilities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Securities        -100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19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en-US" sz="28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Currency        +100</a:t>
                      </a:r>
                      <a:endParaRPr/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2011-06-23T15:48:39Z</dcterms:created>
  <dc:creator>user</dc:creator>
</cp:coreProperties>
</file>