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2" r:id="rId1"/>
  </p:sldMasterIdLst>
  <p:notesMasterIdLst>
    <p:notesMasterId r:id="rId19"/>
  </p:notesMasterIdLst>
  <p:sldIdLst>
    <p:sldId id="256" r:id="rId2"/>
    <p:sldId id="437" r:id="rId3"/>
    <p:sldId id="393" r:id="rId4"/>
    <p:sldId id="399" r:id="rId5"/>
    <p:sldId id="394" r:id="rId6"/>
    <p:sldId id="398" r:id="rId7"/>
    <p:sldId id="405" r:id="rId8"/>
    <p:sldId id="404" r:id="rId9"/>
    <p:sldId id="403" r:id="rId10"/>
    <p:sldId id="402" r:id="rId11"/>
    <p:sldId id="400" r:id="rId12"/>
    <p:sldId id="397" r:id="rId13"/>
    <p:sldId id="396" r:id="rId14"/>
    <p:sldId id="395" r:id="rId15"/>
    <p:sldId id="409" r:id="rId16"/>
    <p:sldId id="438" r:id="rId17"/>
    <p:sldId id="410" r:id="rId18"/>
  </p:sldIdLst>
  <p:sldSz cx="9144000" cy="6858000" type="screen4x3"/>
  <p:notesSz cx="6858000" cy="9144000"/>
  <p:custDataLst>
    <p:tags r:id="rId20"/>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7DBB"/>
    <a:srgbClr val="153357"/>
    <a:srgbClr val="F47024"/>
    <a:srgbClr val="FF69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900" autoAdjust="0"/>
    <p:restoredTop sz="93073" autoAdjust="0"/>
  </p:normalViewPr>
  <p:slideViewPr>
    <p:cSldViewPr>
      <p:cViewPr varScale="1">
        <p:scale>
          <a:sx n="62" d="100"/>
          <a:sy n="62" d="100"/>
        </p:scale>
        <p:origin x="972" y="56"/>
      </p:cViewPr>
      <p:guideLst>
        <p:guide orient="horz" pos="2160"/>
        <p:guide pos="2880"/>
      </p:guideLst>
    </p:cSldViewPr>
  </p:slideViewPr>
  <p:notesTextViewPr>
    <p:cViewPr>
      <p:scale>
        <a:sx n="125" d="100"/>
        <a:sy n="125"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dirty="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89A1FEC9-D1D9-446B-B4B0-60179830777A}" type="datetimeFigureOut">
              <a:rPr lang="en-US"/>
              <a:pPr>
                <a:defRPr/>
              </a:pPr>
              <a:t>1/2/2021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dirty="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68D1BEA-E6B2-4655-881E-F29D7B3FAEEF}" type="slidenum">
              <a:rPr lang="en-US"/>
              <a:pPr>
                <a:defRPr/>
              </a:pPr>
              <a:t>‹#›</a:t>
            </a:fld>
            <a:endParaRPr lang="en-US" dirty="0"/>
          </a:p>
        </p:txBody>
      </p:sp>
    </p:spTree>
    <p:extLst>
      <p:ext uri="{BB962C8B-B14F-4D97-AF65-F5344CB8AC3E}">
        <p14:creationId xmlns:p14="http://schemas.microsoft.com/office/powerpoint/2010/main" val="4572733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mn-lt"/>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mn-lt"/>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mn-lt"/>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mn-lt"/>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68D1BEA-E6B2-4655-881E-F29D7B3FAEEF}" type="slidenum">
              <a:rPr lang="en-US" smtClean="0"/>
              <a:pPr>
                <a:defRPr/>
              </a:pPr>
              <a:t>1</a:t>
            </a:fld>
            <a:endParaRPr lang="en-US" dirty="0"/>
          </a:p>
        </p:txBody>
      </p:sp>
    </p:spTree>
    <p:extLst>
      <p:ext uri="{BB962C8B-B14F-4D97-AF65-F5344CB8AC3E}">
        <p14:creationId xmlns:p14="http://schemas.microsoft.com/office/powerpoint/2010/main" val="5219270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p:cNvSpPr>
          <p:nvPr>
            <p:ph type="sldImg"/>
          </p:nvPr>
        </p:nvSpPr>
        <p:spPr bwMode="auto">
          <a:noFill/>
          <a:ln>
            <a:solidFill>
              <a:srgbClr val="000000"/>
            </a:solidFill>
            <a:miter lim="800000"/>
            <a:headEnd/>
            <a:tailEnd/>
          </a:ln>
        </p:spPr>
      </p:sp>
      <p:sp>
        <p:nvSpPr>
          <p:cNvPr id="51202" name="Notes Placeholder 2"/>
          <p:cNvSpPr>
            <a:spLocks noGrp="1"/>
          </p:cNvSpPr>
          <p:nvPr>
            <p:ph type="body" idx="1"/>
          </p:nvPr>
        </p:nvSpPr>
        <p:spPr bwMode="auto">
          <a:noFill/>
        </p:spPr>
        <p:txBody>
          <a:bodyPr/>
          <a:lstStyle/>
          <a:p>
            <a:pPr eaLnBrk="1" hangingPunct="1"/>
            <a:r>
              <a:rPr lang="en-US" dirty="0" smtClean="0">
                <a:cs typeface="Arial" charset="0"/>
              </a:rPr>
              <a:t>Let’s work through an example. Chris Tanner is a sales manager for Green Earth Gardening Supply, a distributor of specialty plants and seeds in the Pacific Northwest. Chris prepares a report during the first week of each month that describes sales for the previous month, classified by product line. Exhibit 18-5 displays both the sales goals (standard) and actual sales figures for the month of June.</a:t>
            </a:r>
          </a:p>
          <a:p>
            <a:pPr eaLnBrk="1" hangingPunct="1"/>
            <a:endParaRPr lang="en-US" dirty="0" smtClean="0">
              <a:cs typeface="Arial" charset="0"/>
            </a:endParaRPr>
          </a:p>
          <a:p>
            <a:pPr eaLnBrk="1" hangingPunct="1"/>
            <a:r>
              <a:rPr lang="en-US" dirty="0" smtClean="0">
                <a:cs typeface="Arial" charset="0"/>
              </a:rPr>
              <a:t>After looking at the numbers, should Chris be concerned? Sales were a bit higher than originally targeted, but does that mean there were no significant deviations? That depends on what Chris thinks is </a:t>
            </a:r>
            <a:r>
              <a:rPr lang="en-US" i="1" dirty="0" smtClean="0">
                <a:cs typeface="Arial" charset="0"/>
              </a:rPr>
              <a:t>significant</a:t>
            </a:r>
            <a:r>
              <a:rPr lang="en-US" dirty="0" smtClean="0">
                <a:cs typeface="Arial" charset="0"/>
              </a:rPr>
              <a:t>; that is, outside the acceptable range of variation. Even though overall</a:t>
            </a:r>
            <a:r>
              <a:rPr lang="en-US" baseline="0" dirty="0" smtClean="0">
                <a:cs typeface="Arial" charset="0"/>
              </a:rPr>
              <a:t> </a:t>
            </a:r>
            <a:r>
              <a:rPr lang="en-US" dirty="0" smtClean="0">
                <a:cs typeface="Arial" charset="0"/>
              </a:rPr>
              <a:t>performance was generally quite favorable, some product lines need closer scrutiny. For instance, if sales of heirloom seeds, flowering bulbs, and annual flowers continue to be over what was expected, Chris might need to order more product from nurseries to meet customer demand. Because sales of vegetable plants were 15 percent below goal, Chris may need to run a special on them. As this example shows, both </a:t>
            </a:r>
            <a:r>
              <a:rPr lang="en-US" dirty="0" err="1" smtClean="0">
                <a:cs typeface="Arial" charset="0"/>
              </a:rPr>
              <a:t>overvariance</a:t>
            </a:r>
            <a:r>
              <a:rPr lang="en-US" dirty="0" smtClean="0">
                <a:cs typeface="Arial" charset="0"/>
              </a:rPr>
              <a:t> and </a:t>
            </a:r>
            <a:r>
              <a:rPr lang="en-US" dirty="0" err="1" smtClean="0">
                <a:cs typeface="Arial" charset="0"/>
              </a:rPr>
              <a:t>undervariance</a:t>
            </a:r>
            <a:r>
              <a:rPr lang="en-US" dirty="0" smtClean="0">
                <a:cs typeface="Arial" charset="0"/>
              </a:rPr>
              <a:t> may require managerial attention, which is the third step in the control process.</a:t>
            </a:r>
          </a:p>
        </p:txBody>
      </p:sp>
      <p:sp>
        <p:nvSpPr>
          <p:cNvPr id="4" name="Slide Number Placeholder 3"/>
          <p:cNvSpPr>
            <a:spLocks noGrp="1"/>
          </p:cNvSpPr>
          <p:nvPr>
            <p:ph type="sldNum" sz="quarter" idx="5"/>
          </p:nvPr>
        </p:nvSpPr>
        <p:spPr/>
        <p:txBody>
          <a:bodyPr/>
          <a:lstStyle/>
          <a:p>
            <a:pPr>
              <a:defRPr/>
            </a:pPr>
            <a:fld id="{CE2B64F2-5CFF-458A-A825-269BDFC09743}" type="slidenum">
              <a:rPr lang="en-US" smtClean="0"/>
              <a:pPr>
                <a:defRPr/>
              </a:pPr>
              <a:t>11</a:t>
            </a:fld>
            <a:endParaRPr lang="en-US" dirty="0"/>
          </a:p>
        </p:txBody>
      </p:sp>
    </p:spTree>
    <p:extLst>
      <p:ext uri="{BB962C8B-B14F-4D97-AF65-F5344CB8AC3E}">
        <p14:creationId xmlns:p14="http://schemas.microsoft.com/office/powerpoint/2010/main" val="19842826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p:cNvSpPr>
          <p:nvPr>
            <p:ph type="sldImg"/>
          </p:nvPr>
        </p:nvSpPr>
        <p:spPr bwMode="auto">
          <a:noFill/>
          <a:ln>
            <a:solidFill>
              <a:srgbClr val="000000"/>
            </a:solidFill>
            <a:miter lim="800000"/>
            <a:headEnd/>
            <a:tailEnd/>
          </a:ln>
        </p:spPr>
      </p:sp>
      <p:sp>
        <p:nvSpPr>
          <p:cNvPr id="53250" name="Notes Placeholder 2"/>
          <p:cNvSpPr>
            <a:spLocks noGrp="1"/>
          </p:cNvSpPr>
          <p:nvPr>
            <p:ph type="body" idx="1"/>
          </p:nvPr>
        </p:nvSpPr>
        <p:spPr bwMode="auto">
          <a:noFill/>
        </p:spPr>
        <p:txBody>
          <a:bodyPr/>
          <a:lstStyle/>
          <a:p>
            <a:pPr eaLnBrk="1" hangingPunct="1"/>
            <a:r>
              <a:rPr lang="en-US" dirty="0" smtClean="0">
                <a:cs typeface="Arial" charset="0"/>
              </a:rPr>
              <a:t>Managers can choose among three possible courses of action: do nothing, correct the actual performance, or revise the standards. Because “do nothing” is self-explanatory, let’s look at the other two.</a:t>
            </a:r>
          </a:p>
          <a:p>
            <a:pPr eaLnBrk="1" hangingPunct="1"/>
            <a:endParaRPr lang="en-US" dirty="0" smtClean="0">
              <a:cs typeface="Arial" charset="0"/>
            </a:endParaRPr>
          </a:p>
          <a:p>
            <a:pPr eaLnBrk="1" hangingPunct="1"/>
            <a:r>
              <a:rPr lang="en-US" dirty="0" smtClean="0">
                <a:cs typeface="Arial" charset="0"/>
              </a:rPr>
              <a:t>One decision a manager must make is whether to take </a:t>
            </a:r>
            <a:r>
              <a:rPr lang="en-US" b="1" dirty="0" smtClean="0">
                <a:cs typeface="Arial" charset="0"/>
              </a:rPr>
              <a:t>immediate corrective action</a:t>
            </a:r>
            <a:r>
              <a:rPr lang="en-US" dirty="0" smtClean="0">
                <a:cs typeface="Arial" charset="0"/>
              </a:rPr>
              <a:t>, which corrects problems at once to get performance back on track, or to use </a:t>
            </a:r>
            <a:r>
              <a:rPr lang="en-US" b="1" dirty="0" smtClean="0">
                <a:cs typeface="Arial" charset="0"/>
              </a:rPr>
              <a:t>basic corrective action</a:t>
            </a:r>
            <a:r>
              <a:rPr lang="en-US" dirty="0" smtClean="0">
                <a:cs typeface="Arial" charset="0"/>
              </a:rPr>
              <a:t>, which looks at how and why performance deviated before correcting the source of deviation.</a:t>
            </a:r>
          </a:p>
        </p:txBody>
      </p:sp>
      <p:sp>
        <p:nvSpPr>
          <p:cNvPr id="4" name="Slide Number Placeholder 3"/>
          <p:cNvSpPr>
            <a:spLocks noGrp="1"/>
          </p:cNvSpPr>
          <p:nvPr>
            <p:ph type="sldNum" sz="quarter" idx="5"/>
          </p:nvPr>
        </p:nvSpPr>
        <p:spPr/>
        <p:txBody>
          <a:bodyPr/>
          <a:lstStyle/>
          <a:p>
            <a:pPr>
              <a:defRPr/>
            </a:pPr>
            <a:fld id="{16F8ACB7-B8EC-425F-9157-3489E4BFC345}" type="slidenum">
              <a:rPr lang="en-US" smtClean="0"/>
              <a:pPr>
                <a:defRPr/>
              </a:pPr>
              <a:t>12</a:t>
            </a:fld>
            <a:endParaRPr lang="en-US" dirty="0"/>
          </a:p>
        </p:txBody>
      </p:sp>
    </p:spTree>
    <p:extLst>
      <p:ext uri="{BB962C8B-B14F-4D97-AF65-F5344CB8AC3E}">
        <p14:creationId xmlns:p14="http://schemas.microsoft.com/office/powerpoint/2010/main" val="3070328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p:cNvSpPr>
          <p:nvPr>
            <p:ph type="sldImg"/>
          </p:nvPr>
        </p:nvSpPr>
        <p:spPr bwMode="auto">
          <a:noFill/>
          <a:ln>
            <a:solidFill>
              <a:srgbClr val="000000"/>
            </a:solidFill>
            <a:miter lim="800000"/>
            <a:headEnd/>
            <a:tailEnd/>
          </a:ln>
        </p:spPr>
      </p:sp>
      <p:sp>
        <p:nvSpPr>
          <p:cNvPr id="55298" name="Notes Placeholder 2"/>
          <p:cNvSpPr>
            <a:spLocks noGrp="1"/>
          </p:cNvSpPr>
          <p:nvPr>
            <p:ph type="body" idx="1"/>
          </p:nvPr>
        </p:nvSpPr>
        <p:spPr bwMode="auto">
          <a:noFill/>
        </p:spPr>
        <p:txBody>
          <a:bodyPr/>
          <a:lstStyle/>
          <a:p>
            <a:pPr eaLnBrk="1" hangingPunct="1"/>
            <a:r>
              <a:rPr lang="en-US" dirty="0" smtClean="0">
                <a:cs typeface="Arial" charset="0"/>
              </a:rPr>
              <a:t>It’s possible that the variance was a result of an unrealistic standard—too low or too high a goal. In that situation, the standard needs the corrective action, not the performance. If performance consistently exceeds the goal, then a manager should look at whether the goal is too easy and needs to be raised. On the other hand, managers must be cautious about revising a standard downward.</a:t>
            </a:r>
          </a:p>
        </p:txBody>
      </p:sp>
      <p:sp>
        <p:nvSpPr>
          <p:cNvPr id="4" name="Slide Number Placeholder 3"/>
          <p:cNvSpPr>
            <a:spLocks noGrp="1"/>
          </p:cNvSpPr>
          <p:nvPr>
            <p:ph type="sldNum" sz="quarter" idx="5"/>
          </p:nvPr>
        </p:nvSpPr>
        <p:spPr/>
        <p:txBody>
          <a:bodyPr/>
          <a:lstStyle/>
          <a:p>
            <a:pPr>
              <a:defRPr/>
            </a:pPr>
            <a:fld id="{5DB23439-948C-47B4-8DD8-742FED3C1FF2}" type="slidenum">
              <a:rPr lang="en-US" smtClean="0"/>
              <a:pPr>
                <a:defRPr/>
              </a:pPr>
              <a:t>13</a:t>
            </a:fld>
            <a:endParaRPr lang="en-US" dirty="0"/>
          </a:p>
        </p:txBody>
      </p:sp>
    </p:spTree>
    <p:extLst>
      <p:ext uri="{BB962C8B-B14F-4D97-AF65-F5344CB8AC3E}">
        <p14:creationId xmlns:p14="http://schemas.microsoft.com/office/powerpoint/2010/main" val="14753632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p:cNvSpPr>
          <p:nvPr>
            <p:ph type="sldImg"/>
          </p:nvPr>
        </p:nvSpPr>
        <p:spPr bwMode="auto">
          <a:noFill/>
          <a:ln>
            <a:solidFill>
              <a:srgbClr val="000000"/>
            </a:solidFill>
            <a:miter lim="800000"/>
            <a:headEnd/>
            <a:tailEnd/>
          </a:ln>
        </p:spPr>
      </p:sp>
      <p:sp>
        <p:nvSpPr>
          <p:cNvPr id="57346" name="Notes Placeholder 2"/>
          <p:cNvSpPr>
            <a:spLocks noGrp="1"/>
          </p:cNvSpPr>
          <p:nvPr>
            <p:ph type="body" idx="1"/>
          </p:nvPr>
        </p:nvSpPr>
        <p:spPr bwMode="auto">
          <a:noFill/>
        </p:spPr>
        <p:txBody>
          <a:bodyPr/>
          <a:lstStyle/>
          <a:p>
            <a:pPr eaLnBrk="1" hangingPunct="1"/>
            <a:r>
              <a:rPr lang="en-US" dirty="0" smtClean="0">
                <a:cs typeface="Arial" charset="0"/>
              </a:rPr>
              <a:t>Exhibit 18-6 summarizes the decisions a manager makes in controlling.</a:t>
            </a:r>
          </a:p>
        </p:txBody>
      </p:sp>
      <p:sp>
        <p:nvSpPr>
          <p:cNvPr id="4" name="Slide Number Placeholder 3"/>
          <p:cNvSpPr>
            <a:spLocks noGrp="1"/>
          </p:cNvSpPr>
          <p:nvPr>
            <p:ph type="sldNum" sz="quarter" idx="5"/>
          </p:nvPr>
        </p:nvSpPr>
        <p:spPr/>
        <p:txBody>
          <a:bodyPr/>
          <a:lstStyle/>
          <a:p>
            <a:pPr>
              <a:defRPr/>
            </a:pPr>
            <a:fld id="{C56A685C-219E-4C57-BC26-C08D792FF008}" type="slidenum">
              <a:rPr lang="en-US" smtClean="0"/>
              <a:pPr>
                <a:defRPr/>
              </a:pPr>
              <a:t>14</a:t>
            </a:fld>
            <a:endParaRPr lang="en-US" dirty="0"/>
          </a:p>
        </p:txBody>
      </p:sp>
    </p:spTree>
    <p:extLst>
      <p:ext uri="{BB962C8B-B14F-4D97-AF65-F5344CB8AC3E}">
        <p14:creationId xmlns:p14="http://schemas.microsoft.com/office/powerpoint/2010/main" val="29508897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p:cNvSpPr>
          <p:nvPr>
            <p:ph type="sldImg"/>
          </p:nvPr>
        </p:nvSpPr>
        <p:spPr bwMode="auto">
          <a:noFill/>
          <a:ln>
            <a:solidFill>
              <a:srgbClr val="000000"/>
            </a:solidFill>
            <a:miter lim="800000"/>
            <a:headEnd/>
            <a:tailEnd/>
          </a:ln>
        </p:spPr>
      </p:sp>
      <p:sp>
        <p:nvSpPr>
          <p:cNvPr id="69634" name="Notes Placeholder 2"/>
          <p:cNvSpPr>
            <a:spLocks noGrp="1"/>
          </p:cNvSpPr>
          <p:nvPr>
            <p:ph type="body" idx="1"/>
          </p:nvPr>
        </p:nvSpPr>
        <p:spPr bwMode="auto">
          <a:noFill/>
        </p:spPr>
        <p:txBody>
          <a:bodyPr/>
          <a:lstStyle/>
          <a:p>
            <a:pPr eaLnBrk="1" hangingPunct="1"/>
            <a:r>
              <a:rPr lang="en-US" dirty="0" smtClean="0">
                <a:cs typeface="Arial" charset="0"/>
              </a:rPr>
              <a:t>The most desirable type of control—</a:t>
            </a:r>
            <a:r>
              <a:rPr lang="en-US" b="1" dirty="0" err="1" smtClean="0">
                <a:cs typeface="Arial" charset="0"/>
              </a:rPr>
              <a:t>feedforward</a:t>
            </a:r>
            <a:r>
              <a:rPr lang="en-US" b="1" dirty="0" smtClean="0">
                <a:cs typeface="Arial" charset="0"/>
              </a:rPr>
              <a:t> control</a:t>
            </a:r>
            <a:r>
              <a:rPr lang="en-US" dirty="0" smtClean="0">
                <a:cs typeface="Arial" charset="0"/>
              </a:rPr>
              <a:t>—prevents problems because it takes place before the actual activity. The key to </a:t>
            </a:r>
            <a:r>
              <a:rPr lang="en-US" dirty="0" err="1" smtClean="0">
                <a:cs typeface="Arial" charset="0"/>
              </a:rPr>
              <a:t>feedforward</a:t>
            </a:r>
            <a:r>
              <a:rPr lang="en-US" dirty="0" smtClean="0">
                <a:cs typeface="Arial" charset="0"/>
              </a:rPr>
              <a:t> controls is taking managerial action </a:t>
            </a:r>
            <a:r>
              <a:rPr lang="en-US" i="1" dirty="0" smtClean="0">
                <a:cs typeface="Arial" charset="0"/>
              </a:rPr>
              <a:t>before </a:t>
            </a:r>
            <a:r>
              <a:rPr lang="en-US" dirty="0" smtClean="0">
                <a:cs typeface="Arial" charset="0"/>
              </a:rPr>
              <a:t>a problem occurs. That way, problems can be prevented rather than having to correct them after any damage (poor-quality products, lost customers, lost revenue, etc.) has already been done.</a:t>
            </a:r>
          </a:p>
          <a:p>
            <a:pPr eaLnBrk="1" hangingPunct="1"/>
            <a:endParaRPr lang="en-US" dirty="0" smtClean="0">
              <a:cs typeface="Arial" charset="0"/>
            </a:endParaRPr>
          </a:p>
          <a:p>
            <a:pPr eaLnBrk="1" hangingPunct="1"/>
            <a:r>
              <a:rPr lang="en-US" b="1" dirty="0" smtClean="0">
                <a:cs typeface="Arial" charset="0"/>
              </a:rPr>
              <a:t>Concurrent control</a:t>
            </a:r>
            <a:r>
              <a:rPr lang="en-US" dirty="0" smtClean="0">
                <a:cs typeface="Arial" charset="0"/>
              </a:rPr>
              <a:t>, as its name implies, takes place while a work activity is in progress.</a:t>
            </a:r>
          </a:p>
          <a:p>
            <a:pPr eaLnBrk="1" hangingPunct="1"/>
            <a:endParaRPr lang="en-US" dirty="0" smtClean="0">
              <a:cs typeface="Arial" charset="0"/>
            </a:endParaRPr>
          </a:p>
          <a:p>
            <a:pPr eaLnBrk="1" hangingPunct="1"/>
            <a:r>
              <a:rPr lang="en-US" dirty="0" smtClean="0">
                <a:cs typeface="Arial" charset="0"/>
              </a:rPr>
              <a:t>The best-known form of concurrent control is direct supervision. Another term for it is </a:t>
            </a:r>
            <a:r>
              <a:rPr lang="en-US" b="1" dirty="0" smtClean="0">
                <a:cs typeface="Arial" charset="0"/>
              </a:rPr>
              <a:t>management by walking around</a:t>
            </a:r>
            <a:r>
              <a:rPr lang="en-US" dirty="0" smtClean="0">
                <a:cs typeface="Arial" charset="0"/>
              </a:rPr>
              <a:t>, which is when a manager is in the work area interacting directly with employees.</a:t>
            </a:r>
          </a:p>
          <a:p>
            <a:pPr eaLnBrk="1" hangingPunct="1"/>
            <a:endParaRPr lang="en-US" dirty="0" smtClean="0">
              <a:cs typeface="Arial" charset="0"/>
            </a:endParaRPr>
          </a:p>
          <a:p>
            <a:pPr eaLnBrk="1" hangingPunct="1"/>
            <a:r>
              <a:rPr lang="en-US" dirty="0" smtClean="0">
                <a:cs typeface="Arial" charset="0"/>
              </a:rPr>
              <a:t>The most popular type of control relies on feedback. In </a:t>
            </a:r>
            <a:r>
              <a:rPr lang="en-US" b="1" dirty="0" smtClean="0">
                <a:cs typeface="Arial" charset="0"/>
              </a:rPr>
              <a:t>feedback control</a:t>
            </a:r>
            <a:r>
              <a:rPr lang="en-US" dirty="0" smtClean="0">
                <a:cs typeface="Arial" charset="0"/>
              </a:rPr>
              <a:t>, the control takes place </a:t>
            </a:r>
            <a:r>
              <a:rPr lang="en-US" i="1" dirty="0" smtClean="0">
                <a:cs typeface="Arial" charset="0"/>
              </a:rPr>
              <a:t>after </a:t>
            </a:r>
            <a:r>
              <a:rPr lang="en-US" dirty="0" smtClean="0">
                <a:cs typeface="Arial" charset="0"/>
              </a:rPr>
              <a:t>the activity is done. Feedback controls have two advantages. First, feedback gives managers meaningful information on how effective their planning efforts were. Feedback that shows little variance between standard and actual performance indicates that the planning was generally on target. Second, feedback can enhance motivation. People want to know how well they’re doing and feedback provides that information.</a:t>
            </a:r>
          </a:p>
        </p:txBody>
      </p:sp>
      <p:sp>
        <p:nvSpPr>
          <p:cNvPr id="4" name="Slide Number Placeholder 3"/>
          <p:cNvSpPr>
            <a:spLocks noGrp="1"/>
          </p:cNvSpPr>
          <p:nvPr>
            <p:ph type="sldNum" sz="quarter" idx="5"/>
          </p:nvPr>
        </p:nvSpPr>
        <p:spPr/>
        <p:txBody>
          <a:bodyPr/>
          <a:lstStyle/>
          <a:p>
            <a:pPr>
              <a:defRPr/>
            </a:pPr>
            <a:fld id="{B0BB0AA1-04D2-4AF5-BFB1-62FE8A814ED1}" type="slidenum">
              <a:rPr lang="en-US" smtClean="0"/>
              <a:pPr>
                <a:defRPr/>
              </a:pPr>
              <a:t>15</a:t>
            </a:fld>
            <a:endParaRPr lang="en-US" dirty="0"/>
          </a:p>
        </p:txBody>
      </p:sp>
    </p:spTree>
    <p:extLst>
      <p:ext uri="{BB962C8B-B14F-4D97-AF65-F5344CB8AC3E}">
        <p14:creationId xmlns:p14="http://schemas.microsoft.com/office/powerpoint/2010/main" val="1632424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p:cNvSpPr>
          <p:nvPr>
            <p:ph type="sldImg"/>
          </p:nvPr>
        </p:nvSpPr>
        <p:spPr bwMode="auto">
          <a:noFill/>
          <a:ln>
            <a:solidFill>
              <a:srgbClr val="000000"/>
            </a:solidFill>
            <a:miter lim="800000"/>
            <a:headEnd/>
            <a:tailEnd/>
          </a:ln>
        </p:spPr>
      </p:sp>
      <p:sp>
        <p:nvSpPr>
          <p:cNvPr id="71682" name="Notes Placeholder 2"/>
          <p:cNvSpPr>
            <a:spLocks noGrp="1"/>
          </p:cNvSpPr>
          <p:nvPr>
            <p:ph type="body" idx="1"/>
          </p:nvPr>
        </p:nvSpPr>
        <p:spPr bwMode="auto">
          <a:noFill/>
        </p:spPr>
        <p:txBody>
          <a:bodyPr/>
          <a:lstStyle/>
          <a:p>
            <a:pPr eaLnBrk="1" hangingPunct="1"/>
            <a:r>
              <a:rPr lang="en-US" dirty="0" smtClean="0">
                <a:cs typeface="Arial" charset="0"/>
              </a:rPr>
              <a:t>Managers can implement controls </a:t>
            </a:r>
            <a:r>
              <a:rPr lang="en-US" i="1" dirty="0" smtClean="0">
                <a:cs typeface="Arial" charset="0"/>
              </a:rPr>
              <a:t>before </a:t>
            </a:r>
            <a:r>
              <a:rPr lang="en-US" dirty="0" smtClean="0">
                <a:cs typeface="Arial" charset="0"/>
              </a:rPr>
              <a:t>an activity begins, </a:t>
            </a:r>
            <a:r>
              <a:rPr lang="en-US" i="1" dirty="0" smtClean="0">
                <a:cs typeface="Arial" charset="0"/>
              </a:rPr>
              <a:t>during </a:t>
            </a:r>
            <a:r>
              <a:rPr lang="en-US" dirty="0" smtClean="0">
                <a:cs typeface="Arial" charset="0"/>
              </a:rPr>
              <a:t>the time the activity is going on, and </a:t>
            </a:r>
            <a:r>
              <a:rPr lang="en-US" i="1" dirty="0" smtClean="0">
                <a:cs typeface="Arial" charset="0"/>
              </a:rPr>
              <a:t>after </a:t>
            </a:r>
            <a:r>
              <a:rPr lang="en-US" dirty="0" smtClean="0">
                <a:cs typeface="Arial" charset="0"/>
              </a:rPr>
              <a:t>the activity has been completed. The first type is called </a:t>
            </a:r>
            <a:r>
              <a:rPr lang="en-US" dirty="0" err="1" smtClean="0">
                <a:cs typeface="Arial" charset="0"/>
              </a:rPr>
              <a:t>feedforward</a:t>
            </a:r>
            <a:r>
              <a:rPr lang="en-US" dirty="0" smtClean="0">
                <a:cs typeface="Arial" charset="0"/>
              </a:rPr>
              <a:t> control; the second, concurrent control; and the last, feedback control (see Exhibit 18-9).</a:t>
            </a:r>
          </a:p>
        </p:txBody>
      </p:sp>
      <p:sp>
        <p:nvSpPr>
          <p:cNvPr id="4" name="Slide Number Placeholder 3"/>
          <p:cNvSpPr>
            <a:spLocks noGrp="1"/>
          </p:cNvSpPr>
          <p:nvPr>
            <p:ph type="sldNum" sz="quarter" idx="5"/>
          </p:nvPr>
        </p:nvSpPr>
        <p:spPr/>
        <p:txBody>
          <a:bodyPr/>
          <a:lstStyle/>
          <a:p>
            <a:pPr>
              <a:defRPr/>
            </a:pPr>
            <a:fld id="{19E49BF1-0004-4F6B-BB08-D595F60A75EC}" type="slidenum">
              <a:rPr lang="en-US" smtClean="0"/>
              <a:pPr>
                <a:defRPr/>
              </a:pPr>
              <a:t>17</a:t>
            </a:fld>
            <a:endParaRPr lang="en-US" dirty="0"/>
          </a:p>
        </p:txBody>
      </p:sp>
    </p:spTree>
    <p:extLst>
      <p:ext uri="{BB962C8B-B14F-4D97-AF65-F5344CB8AC3E}">
        <p14:creationId xmlns:p14="http://schemas.microsoft.com/office/powerpoint/2010/main" val="21712047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a:lstStyle/>
          <a:p>
            <a:pPr eaLnBrk="1" hangingPunct="1"/>
            <a:r>
              <a:rPr lang="en-US" smtClean="0">
                <a:cs typeface="Arial" charset="0"/>
              </a:rPr>
              <a:t>What is </a:t>
            </a:r>
            <a:r>
              <a:rPr lang="en-US" b="1" smtClean="0">
                <a:cs typeface="Arial" charset="0"/>
              </a:rPr>
              <a:t>controlling</a:t>
            </a:r>
            <a:r>
              <a:rPr lang="en-US" smtClean="0">
                <a:cs typeface="Arial" charset="0"/>
              </a:rPr>
              <a:t>? It’s the process of monitoring, comparing, and correcting work performance. All managers should control even if their units are performing as planned because they can’t really know that unless they’ve evaluated what activities have been done and compared actual performance against the desired standard.  </a:t>
            </a:r>
          </a:p>
          <a:p>
            <a:pPr eaLnBrk="1" hangingPunct="1"/>
            <a:endParaRPr lang="en-US" smtClean="0">
              <a:cs typeface="Arial" charset="0"/>
            </a:endParaRPr>
          </a:p>
          <a:p>
            <a:pPr eaLnBrk="1" hangingPunct="1"/>
            <a:r>
              <a:rPr lang="en-US" smtClean="0">
                <a:cs typeface="Arial" charset="0"/>
              </a:rPr>
              <a:t>Effective controls ensure that activities are completed in ways that lead to the attainment of goals. Whether controls are effective, then, is determined by how well they help employees and managers achieve their goals.</a:t>
            </a:r>
          </a:p>
          <a:p>
            <a:pPr eaLnBrk="1" hangingPunct="1"/>
            <a:endParaRPr lang="en-US" smtClean="0">
              <a:cs typeface="Arial" charset="0"/>
            </a:endParaRPr>
          </a:p>
          <a:p>
            <a:pPr eaLnBrk="1" hangingPunct="1"/>
            <a:endParaRPr lang="en-US" smtClean="0">
              <a:cs typeface="Arial" charset="0"/>
            </a:endParaRPr>
          </a:p>
        </p:txBody>
      </p:sp>
      <p:sp>
        <p:nvSpPr>
          <p:cNvPr id="4" name="Slide Number Placeholder 3"/>
          <p:cNvSpPr>
            <a:spLocks noGrp="1"/>
          </p:cNvSpPr>
          <p:nvPr>
            <p:ph type="sldNum" sz="quarter" idx="5"/>
          </p:nvPr>
        </p:nvSpPr>
        <p:spPr/>
        <p:txBody>
          <a:bodyPr/>
          <a:lstStyle/>
          <a:p>
            <a:pPr>
              <a:defRPr/>
            </a:pPr>
            <a:fld id="{99CC46C8-2028-4A11-8FFF-5CBC597ADBBE}" type="slidenum">
              <a:rPr lang="en-US" smtClean="0"/>
              <a:pPr>
                <a:defRPr/>
              </a:pPr>
              <a:t>3</a:t>
            </a:fld>
            <a:endParaRPr lang="en-US" dirty="0"/>
          </a:p>
        </p:txBody>
      </p:sp>
    </p:spTree>
    <p:extLst>
      <p:ext uri="{BB962C8B-B14F-4D97-AF65-F5344CB8AC3E}">
        <p14:creationId xmlns:p14="http://schemas.microsoft.com/office/powerpoint/2010/main" val="728756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a:normAutofit lnSpcReduction="10000"/>
          </a:bodyPr>
          <a:lstStyle/>
          <a:p>
            <a:pPr eaLnBrk="1" hangingPunct="1"/>
            <a:r>
              <a:rPr lang="en-US" dirty="0" smtClean="0">
                <a:cs typeface="Arial" charset="0"/>
              </a:rPr>
              <a:t>Why is control so important? Planning can be done, an organizational structure created to facilitate efficient achievement of goals, and employees motivated through effective leadership. But there’s no assurance that activities are going as planned and that the goals employees and managers are working toward are, in fact, being attained.</a:t>
            </a:r>
          </a:p>
          <a:p>
            <a:pPr eaLnBrk="1" hangingPunct="1"/>
            <a:endParaRPr lang="en-US" dirty="0" smtClean="0">
              <a:cs typeface="Arial" charset="0"/>
            </a:endParaRPr>
          </a:p>
          <a:p>
            <a:pPr eaLnBrk="1" hangingPunct="1"/>
            <a:r>
              <a:rPr lang="en-US" dirty="0" smtClean="0">
                <a:cs typeface="Arial" charset="0"/>
              </a:rPr>
              <a:t>Control is important, therefore, because it’s the only way that managers know whether organizational goals are being met and if not, the reasons why. The value of the control function can be seen in three specific areas: planning, empowering employees, and protecting the workplace.</a:t>
            </a:r>
          </a:p>
          <a:p>
            <a:pPr eaLnBrk="1" hangingPunct="1"/>
            <a:endParaRPr lang="en-US" dirty="0" smtClean="0">
              <a:cs typeface="Arial" charset="0"/>
            </a:endParaRPr>
          </a:p>
          <a:p>
            <a:pPr eaLnBrk="1" hangingPunct="1"/>
            <a:r>
              <a:rPr lang="en-US" dirty="0" smtClean="0">
                <a:cs typeface="Arial" charset="0"/>
              </a:rPr>
              <a:t>Many managers are reluctant to empower their employees because they fear something will go wrong for which they would be held responsible. But an effective control system can provide information and feedback on employee performance and minimize the chance of potential problems.</a:t>
            </a:r>
          </a:p>
          <a:p>
            <a:pPr eaLnBrk="1" hangingPunct="1"/>
            <a:endParaRPr lang="en-US" dirty="0" smtClean="0">
              <a:cs typeface="Arial" charset="0"/>
            </a:endParaRPr>
          </a:p>
          <a:p>
            <a:pPr eaLnBrk="1" hangingPunct="1"/>
            <a:r>
              <a:rPr lang="en-US" dirty="0" smtClean="0">
                <a:cs typeface="Arial" charset="0"/>
              </a:rPr>
              <a:t>The final reason why managers control is to protect the organization and its assets. Today’s environment brings heightened threats from natural disasters, financial scandals, workplace violence, global supply chain disruptions, security breaches, and even possible terrorist attacks. Managers must protect organizational assets in the event that any of these things should happen.</a:t>
            </a:r>
          </a:p>
        </p:txBody>
      </p:sp>
      <p:sp>
        <p:nvSpPr>
          <p:cNvPr id="4" name="Slide Number Placeholder 3"/>
          <p:cNvSpPr>
            <a:spLocks noGrp="1"/>
          </p:cNvSpPr>
          <p:nvPr>
            <p:ph type="sldNum" sz="quarter" idx="5"/>
          </p:nvPr>
        </p:nvSpPr>
        <p:spPr/>
        <p:txBody>
          <a:bodyPr/>
          <a:lstStyle/>
          <a:p>
            <a:pPr>
              <a:defRPr/>
            </a:pPr>
            <a:fld id="{C17CD7C2-EAFF-4866-B8C3-16CF1EA20AA0}" type="slidenum">
              <a:rPr lang="en-US" smtClean="0"/>
              <a:pPr>
                <a:defRPr/>
              </a:pPr>
              <a:t>4</a:t>
            </a:fld>
            <a:endParaRPr lang="en-US" dirty="0"/>
          </a:p>
        </p:txBody>
      </p:sp>
    </p:spTree>
    <p:extLst>
      <p:ext uri="{BB962C8B-B14F-4D97-AF65-F5344CB8AC3E}">
        <p14:creationId xmlns:p14="http://schemas.microsoft.com/office/powerpoint/2010/main" val="35448631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noFill/>
        </p:spPr>
        <p:txBody>
          <a:bodyPr/>
          <a:lstStyle/>
          <a:p>
            <a:pPr eaLnBrk="1" hangingPunct="1"/>
            <a:r>
              <a:rPr lang="en-US" dirty="0" smtClean="0">
                <a:cs typeface="Arial" charset="0"/>
              </a:rPr>
              <a:t>Controlling provides a critical link back to planning (see Exhibit 18-1.) If managers didn’t control, they’d have no way of knowing whether their goals and plans were being achieved and what future actions to take.</a:t>
            </a:r>
          </a:p>
        </p:txBody>
      </p:sp>
      <p:sp>
        <p:nvSpPr>
          <p:cNvPr id="4" name="Slide Number Placeholder 3"/>
          <p:cNvSpPr>
            <a:spLocks noGrp="1"/>
          </p:cNvSpPr>
          <p:nvPr>
            <p:ph type="sldNum" sz="quarter" idx="5"/>
          </p:nvPr>
        </p:nvSpPr>
        <p:spPr/>
        <p:txBody>
          <a:bodyPr/>
          <a:lstStyle/>
          <a:p>
            <a:pPr>
              <a:defRPr/>
            </a:pPr>
            <a:fld id="{AFE1DD9C-2229-40D7-A254-DA727DE79BC7}" type="slidenum">
              <a:rPr lang="en-US" smtClean="0"/>
              <a:pPr>
                <a:defRPr/>
              </a:pPr>
              <a:t>5</a:t>
            </a:fld>
            <a:endParaRPr lang="en-US" dirty="0"/>
          </a:p>
        </p:txBody>
      </p:sp>
    </p:spTree>
    <p:extLst>
      <p:ext uri="{BB962C8B-B14F-4D97-AF65-F5344CB8AC3E}">
        <p14:creationId xmlns:p14="http://schemas.microsoft.com/office/powerpoint/2010/main" val="7024434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a:lstStyle/>
          <a:p>
            <a:pPr eaLnBrk="1" hangingPunct="1"/>
            <a:r>
              <a:rPr lang="en-US" smtClean="0">
                <a:cs typeface="Arial" charset="0"/>
              </a:rPr>
              <a:t>The </a:t>
            </a:r>
            <a:r>
              <a:rPr lang="en-US" b="1" smtClean="0">
                <a:cs typeface="Arial" charset="0"/>
              </a:rPr>
              <a:t>control process </a:t>
            </a:r>
            <a:r>
              <a:rPr lang="en-US" smtClean="0">
                <a:cs typeface="Arial" charset="0"/>
              </a:rPr>
              <a:t>is a three-step process of measuring actual performance, comparing actual performance against a standard, and taking managerial action to correct deviations or to address inadequate standards. The control process assumes that performance standards already exist, and they do. They’re the specific goals created during the planning process.</a:t>
            </a:r>
          </a:p>
        </p:txBody>
      </p:sp>
      <p:sp>
        <p:nvSpPr>
          <p:cNvPr id="4" name="Slide Number Placeholder 3"/>
          <p:cNvSpPr>
            <a:spLocks noGrp="1"/>
          </p:cNvSpPr>
          <p:nvPr>
            <p:ph type="sldNum" sz="quarter" idx="5"/>
          </p:nvPr>
        </p:nvSpPr>
        <p:spPr/>
        <p:txBody>
          <a:bodyPr/>
          <a:lstStyle/>
          <a:p>
            <a:pPr>
              <a:defRPr/>
            </a:pPr>
            <a:fld id="{AD86843A-6BEE-4899-A6E2-D440607743EC}" type="slidenum">
              <a:rPr lang="en-US" smtClean="0"/>
              <a:pPr>
                <a:defRPr/>
              </a:pPr>
              <a:t>6</a:t>
            </a:fld>
            <a:endParaRPr lang="en-US" dirty="0"/>
          </a:p>
        </p:txBody>
      </p:sp>
    </p:spTree>
    <p:extLst>
      <p:ext uri="{BB962C8B-B14F-4D97-AF65-F5344CB8AC3E}">
        <p14:creationId xmlns:p14="http://schemas.microsoft.com/office/powerpoint/2010/main" val="8879002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a:lstStyle/>
          <a:p>
            <a:pPr eaLnBrk="1" hangingPunct="1"/>
            <a:endParaRPr lang="en-US" smtClean="0">
              <a:cs typeface="Arial" charset="0"/>
            </a:endParaRPr>
          </a:p>
        </p:txBody>
      </p:sp>
      <p:sp>
        <p:nvSpPr>
          <p:cNvPr id="4" name="Slide Number Placeholder 3"/>
          <p:cNvSpPr>
            <a:spLocks noGrp="1"/>
          </p:cNvSpPr>
          <p:nvPr>
            <p:ph type="sldNum" sz="quarter" idx="5"/>
          </p:nvPr>
        </p:nvSpPr>
        <p:spPr/>
        <p:txBody>
          <a:bodyPr/>
          <a:lstStyle/>
          <a:p>
            <a:pPr>
              <a:defRPr/>
            </a:pPr>
            <a:fld id="{686D45AB-8EE4-4971-AD75-6AAE4E1D624D}" type="slidenum">
              <a:rPr lang="en-US" smtClean="0"/>
              <a:pPr>
                <a:defRPr/>
              </a:pPr>
              <a:t>7</a:t>
            </a:fld>
            <a:endParaRPr lang="en-US" dirty="0"/>
          </a:p>
        </p:txBody>
      </p:sp>
    </p:spTree>
    <p:extLst>
      <p:ext uri="{BB962C8B-B14F-4D97-AF65-F5344CB8AC3E}">
        <p14:creationId xmlns:p14="http://schemas.microsoft.com/office/powerpoint/2010/main" val="20142201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bwMode="auto">
          <a:noFill/>
          <a:ln>
            <a:solidFill>
              <a:srgbClr val="000000"/>
            </a:solidFill>
            <a:miter lim="800000"/>
            <a:headEnd/>
            <a:tailEnd/>
          </a:ln>
        </p:spPr>
      </p:sp>
      <p:sp>
        <p:nvSpPr>
          <p:cNvPr id="43010" name="Notes Placeholder 2"/>
          <p:cNvSpPr>
            <a:spLocks noGrp="1"/>
          </p:cNvSpPr>
          <p:nvPr>
            <p:ph type="body" idx="1"/>
          </p:nvPr>
        </p:nvSpPr>
        <p:spPr bwMode="auto">
          <a:noFill/>
        </p:spPr>
        <p:txBody>
          <a:bodyPr/>
          <a:lstStyle/>
          <a:p>
            <a:pPr eaLnBrk="1" hangingPunct="1"/>
            <a:r>
              <a:rPr lang="en-US" dirty="0" smtClean="0">
                <a:cs typeface="Arial" charset="0"/>
              </a:rPr>
              <a:t>To determine what actual performance is, a manager must first get information about it. Thus, the first step in control is measuring.</a:t>
            </a:r>
          </a:p>
          <a:p>
            <a:pPr eaLnBrk="1" hangingPunct="1"/>
            <a:endParaRPr lang="en-US" dirty="0" smtClean="0">
              <a:cs typeface="Arial" charset="0"/>
            </a:endParaRPr>
          </a:p>
          <a:p>
            <a:pPr eaLnBrk="1" hangingPunct="1"/>
            <a:r>
              <a:rPr lang="en-US" dirty="0" smtClean="0">
                <a:cs typeface="Arial" charset="0"/>
              </a:rPr>
              <a:t>What is measured is probably more critical to the control process than how it’s measured. Why? Because selecting the wrong criteria can create serious problems. Besides, </a:t>
            </a:r>
            <a:r>
              <a:rPr lang="en-US" i="1" dirty="0" smtClean="0">
                <a:cs typeface="Arial" charset="0"/>
              </a:rPr>
              <a:t>what </a:t>
            </a:r>
            <a:r>
              <a:rPr lang="en-US" dirty="0" smtClean="0">
                <a:cs typeface="Arial" charset="0"/>
              </a:rPr>
              <a:t>is measured often determines what employees will do.</a:t>
            </a:r>
          </a:p>
          <a:p>
            <a:pPr eaLnBrk="1" hangingPunct="1"/>
            <a:endParaRPr lang="en-US" dirty="0" smtClean="0">
              <a:cs typeface="Arial" charset="0"/>
            </a:endParaRPr>
          </a:p>
          <a:p>
            <a:pPr eaLnBrk="1" hangingPunct="1"/>
            <a:r>
              <a:rPr lang="en-US" dirty="0" smtClean="0">
                <a:cs typeface="Arial" charset="0"/>
              </a:rPr>
              <a:t>Most work activities can be expressed in quantifiable terms. However, managers should use subjective measures when they can’t. Although such measures may have limitations, they’re better than having no standards at all and doing no controlling.</a:t>
            </a:r>
          </a:p>
        </p:txBody>
      </p:sp>
      <p:sp>
        <p:nvSpPr>
          <p:cNvPr id="4" name="Slide Number Placeholder 3"/>
          <p:cNvSpPr>
            <a:spLocks noGrp="1"/>
          </p:cNvSpPr>
          <p:nvPr>
            <p:ph type="sldNum" sz="quarter" idx="5"/>
          </p:nvPr>
        </p:nvSpPr>
        <p:spPr/>
        <p:txBody>
          <a:bodyPr/>
          <a:lstStyle/>
          <a:p>
            <a:pPr>
              <a:defRPr/>
            </a:pPr>
            <a:fld id="{D1E11254-3A0E-4DEE-825B-C06BB47C54CE}" type="slidenum">
              <a:rPr lang="en-US" smtClean="0"/>
              <a:pPr>
                <a:defRPr/>
              </a:pPr>
              <a:t>8</a:t>
            </a:fld>
            <a:endParaRPr lang="en-US" dirty="0"/>
          </a:p>
        </p:txBody>
      </p:sp>
    </p:spTree>
    <p:extLst>
      <p:ext uri="{BB962C8B-B14F-4D97-AF65-F5344CB8AC3E}">
        <p14:creationId xmlns:p14="http://schemas.microsoft.com/office/powerpoint/2010/main" val="42396678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p:cNvSpPr>
          <p:nvPr>
            <p:ph type="sldImg"/>
          </p:nvPr>
        </p:nvSpPr>
        <p:spPr bwMode="auto">
          <a:noFill/>
          <a:ln>
            <a:solidFill>
              <a:srgbClr val="000000"/>
            </a:solidFill>
            <a:miter lim="800000"/>
            <a:headEnd/>
            <a:tailEnd/>
          </a:ln>
        </p:spPr>
      </p:sp>
      <p:sp>
        <p:nvSpPr>
          <p:cNvPr id="45058" name="Notes Placeholder 2"/>
          <p:cNvSpPr>
            <a:spLocks noGrp="1"/>
          </p:cNvSpPr>
          <p:nvPr>
            <p:ph type="body" idx="1"/>
          </p:nvPr>
        </p:nvSpPr>
        <p:spPr bwMode="auto">
          <a:noFill/>
        </p:spPr>
        <p:txBody>
          <a:bodyPr/>
          <a:lstStyle/>
          <a:p>
            <a:pPr eaLnBrk="1" hangingPunct="1"/>
            <a:r>
              <a:rPr lang="en-US" dirty="0" smtClean="0">
                <a:cs typeface="Arial" charset="0"/>
              </a:rPr>
              <a:t>Four approaches used by managers to measure and report actual performance are personal observations, statistical reports, oral reports, and written reports. Exhibit 18-3 summarizes the advantages and drawbacks of each approach. Most managers use a combination of these approaches.</a:t>
            </a:r>
          </a:p>
        </p:txBody>
      </p:sp>
      <p:sp>
        <p:nvSpPr>
          <p:cNvPr id="4" name="Slide Number Placeholder 3"/>
          <p:cNvSpPr>
            <a:spLocks noGrp="1"/>
          </p:cNvSpPr>
          <p:nvPr>
            <p:ph type="sldNum" sz="quarter" idx="5"/>
          </p:nvPr>
        </p:nvSpPr>
        <p:spPr/>
        <p:txBody>
          <a:bodyPr/>
          <a:lstStyle/>
          <a:p>
            <a:pPr>
              <a:defRPr/>
            </a:pPr>
            <a:fld id="{EC9A01AB-167A-4D78-938F-8B266DB16560}" type="slidenum">
              <a:rPr lang="en-US" smtClean="0"/>
              <a:pPr>
                <a:defRPr/>
              </a:pPr>
              <a:t>9</a:t>
            </a:fld>
            <a:endParaRPr lang="en-US" dirty="0"/>
          </a:p>
        </p:txBody>
      </p:sp>
    </p:spTree>
    <p:extLst>
      <p:ext uri="{BB962C8B-B14F-4D97-AF65-F5344CB8AC3E}">
        <p14:creationId xmlns:p14="http://schemas.microsoft.com/office/powerpoint/2010/main" val="10922068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bwMode="auto">
          <a:noFill/>
          <a:ln>
            <a:solidFill>
              <a:srgbClr val="000000"/>
            </a:solidFill>
            <a:miter lim="800000"/>
            <a:headEnd/>
            <a:tailEnd/>
          </a:ln>
        </p:spPr>
      </p:sp>
      <p:sp>
        <p:nvSpPr>
          <p:cNvPr id="47106" name="Notes Placeholder 2"/>
          <p:cNvSpPr>
            <a:spLocks noGrp="1"/>
          </p:cNvSpPr>
          <p:nvPr>
            <p:ph type="body" idx="1"/>
          </p:nvPr>
        </p:nvSpPr>
        <p:spPr bwMode="auto">
          <a:noFill/>
        </p:spPr>
        <p:txBody>
          <a:bodyPr/>
          <a:lstStyle/>
          <a:p>
            <a:pPr eaLnBrk="1" hangingPunct="1"/>
            <a:r>
              <a:rPr lang="en-US" smtClean="0">
                <a:cs typeface="Arial" charset="0"/>
              </a:rPr>
              <a:t>The comparing step determines the variation between actual performance and the standard. Although some variation in performance can be expected in all activities, it’s critical to determine an acceptable </a:t>
            </a:r>
            <a:r>
              <a:rPr lang="en-US" b="1" smtClean="0">
                <a:cs typeface="Arial" charset="0"/>
              </a:rPr>
              <a:t>range of variation.</a:t>
            </a:r>
            <a:endParaRPr lang="en-US" smtClean="0">
              <a:cs typeface="Arial" charset="0"/>
            </a:endParaRPr>
          </a:p>
        </p:txBody>
      </p:sp>
      <p:sp>
        <p:nvSpPr>
          <p:cNvPr id="4" name="Slide Number Placeholder 3"/>
          <p:cNvSpPr>
            <a:spLocks noGrp="1"/>
          </p:cNvSpPr>
          <p:nvPr>
            <p:ph type="sldNum" sz="quarter" idx="5"/>
          </p:nvPr>
        </p:nvSpPr>
        <p:spPr/>
        <p:txBody>
          <a:bodyPr/>
          <a:lstStyle/>
          <a:p>
            <a:pPr>
              <a:defRPr/>
            </a:pPr>
            <a:fld id="{29D4A67F-A419-49DA-ACDE-C1147C07A764}" type="slidenum">
              <a:rPr lang="en-US" smtClean="0"/>
              <a:pPr>
                <a:defRPr/>
              </a:pPr>
              <a:t>10</a:t>
            </a:fld>
            <a:endParaRPr lang="en-US" dirty="0"/>
          </a:p>
        </p:txBody>
      </p:sp>
    </p:spTree>
    <p:extLst>
      <p:ext uri="{BB962C8B-B14F-4D97-AF65-F5344CB8AC3E}">
        <p14:creationId xmlns:p14="http://schemas.microsoft.com/office/powerpoint/2010/main" val="14816440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3" name="Rectangle 12"/>
          <p:cNvSpPr/>
          <p:nvPr userDrawn="1"/>
        </p:nvSpPr>
        <p:spPr>
          <a:xfrm>
            <a:off x="1295400" y="6019800"/>
            <a:ext cx="7848600" cy="838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12" name="Picture 11" descr="cover banner.jpg"/>
          <p:cNvPicPr>
            <a:picLocks noChangeAspect="1"/>
          </p:cNvPicPr>
          <p:nvPr userDrawn="1"/>
        </p:nvPicPr>
        <p:blipFill>
          <a:blip r:embed="rId2" cstate="print"/>
          <a:stretch>
            <a:fillRect/>
          </a:stretch>
        </p:blipFill>
        <p:spPr>
          <a:xfrm>
            <a:off x="0" y="6015228"/>
            <a:ext cx="1369640" cy="856800"/>
          </a:xfrm>
          <a:prstGeom prst="rect">
            <a:avLst/>
          </a:prstGeom>
        </p:spPr>
      </p:pic>
      <p:sp>
        <p:nvSpPr>
          <p:cNvPr id="2" name="Title 1"/>
          <p:cNvSpPr>
            <a:spLocks noGrp="1"/>
          </p:cNvSpPr>
          <p:nvPr>
            <p:ph type="ctrTitle"/>
          </p:nvPr>
        </p:nvSpPr>
        <p:spPr>
          <a:xfrm>
            <a:off x="4572000" y="1676400"/>
            <a:ext cx="3886200" cy="1524000"/>
          </a:xfrm>
        </p:spPr>
        <p:txBody>
          <a:bodyPr anchor="b" anchorCtr="0"/>
          <a:lstStyle>
            <a:lvl1pPr algn="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0" y="3203574"/>
            <a:ext cx="3886200" cy="1825625"/>
          </a:xfrm>
        </p:spPr>
        <p:txBody>
          <a:bodyPr>
            <a:normAutofit/>
          </a:bodyPr>
          <a:lstStyle>
            <a:lvl1pPr marL="0" indent="0" algn="l">
              <a:buNone/>
              <a:defRPr sz="20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a:xfrm>
            <a:off x="1371600" y="6256338"/>
            <a:ext cx="3733800" cy="365125"/>
          </a:xfrm>
          <a:prstGeom prst="rect">
            <a:avLst/>
          </a:prstGeom>
        </p:spPr>
        <p:txBody>
          <a:bodyPr/>
          <a:lstStyle>
            <a:lvl1pPr>
              <a:defRPr sz="1200">
                <a:solidFill>
                  <a:schemeClr val="bg1"/>
                </a:solidFill>
              </a:defRPr>
            </a:lvl1pPr>
          </a:lstStyle>
          <a:p>
            <a:r>
              <a:rPr lang="en-IN" smtClean="0"/>
              <a:t>Copyright © 2016 Pearson Education, Ltd.</a:t>
            </a:r>
            <a:endParaRPr lang="en-US" dirty="0"/>
          </a:p>
        </p:txBody>
      </p:sp>
      <p:sp>
        <p:nvSpPr>
          <p:cNvPr id="9" name="Slide Number Placeholder 5"/>
          <p:cNvSpPr>
            <a:spLocks noGrp="1"/>
          </p:cNvSpPr>
          <p:nvPr>
            <p:ph type="sldNum" sz="quarter" idx="4"/>
          </p:nvPr>
        </p:nvSpPr>
        <p:spPr>
          <a:xfrm>
            <a:off x="8458200" y="6256338"/>
            <a:ext cx="685800" cy="365125"/>
          </a:xfrm>
          <a:prstGeom prst="rect">
            <a:avLst/>
          </a:prstGeom>
        </p:spPr>
        <p:txBody>
          <a:bodyPr tIns="0" anchor="ctr" anchorCtr="0">
            <a:noAutofit/>
          </a:bodyPr>
          <a:lstStyle>
            <a:lvl1pPr>
              <a:defRPr sz="1200" b="1">
                <a:solidFill>
                  <a:schemeClr val="bg1"/>
                </a:solidFill>
              </a:defRPr>
            </a:lvl1pPr>
          </a:lstStyle>
          <a:p>
            <a:r>
              <a:rPr lang="en-US" dirty="0" smtClean="0"/>
              <a:t>18-</a:t>
            </a:r>
            <a:fld id="{8B37D5FE-740C-46F5-801A-FA5477D9711F}" type="slidenum">
              <a:rPr lang="en-US" smtClean="0"/>
              <a:pPr/>
              <a:t>‹#›</a:t>
            </a:fld>
            <a:endParaRPr lang="en-US" dirty="0"/>
          </a:p>
        </p:txBody>
      </p:sp>
    </p:spTree>
    <p:extLst>
      <p:ext uri="{BB962C8B-B14F-4D97-AF65-F5344CB8AC3E}">
        <p14:creationId xmlns:p14="http://schemas.microsoft.com/office/powerpoint/2010/main" val="4179772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5" name="Rectangle 14"/>
          <p:cNvSpPr/>
          <p:nvPr userDrawn="1"/>
        </p:nvSpPr>
        <p:spPr>
          <a:xfrm>
            <a:off x="1295400" y="6019800"/>
            <a:ext cx="7848600" cy="838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6" name="Footer Placeholder 4"/>
          <p:cNvSpPr>
            <a:spLocks noGrp="1"/>
          </p:cNvSpPr>
          <p:nvPr>
            <p:ph type="ftr" sz="quarter" idx="11"/>
          </p:nvPr>
        </p:nvSpPr>
        <p:spPr>
          <a:xfrm>
            <a:off x="1371600" y="6256338"/>
            <a:ext cx="3733800" cy="365125"/>
          </a:xfrm>
          <a:prstGeom prst="rect">
            <a:avLst/>
          </a:prstGeom>
        </p:spPr>
        <p:txBody>
          <a:bodyPr/>
          <a:lstStyle>
            <a:lvl1pPr>
              <a:defRPr sz="1200">
                <a:solidFill>
                  <a:schemeClr val="bg1"/>
                </a:solidFill>
              </a:defRPr>
            </a:lvl1pPr>
          </a:lstStyle>
          <a:p>
            <a:r>
              <a:rPr lang="en-IN" smtClean="0"/>
              <a:t>Copyright © 2016 Pearson Education, Ltd.</a:t>
            </a:r>
            <a:endParaRPr lang="en-US" dirty="0"/>
          </a:p>
        </p:txBody>
      </p:sp>
      <p:pic>
        <p:nvPicPr>
          <p:cNvPr id="12" name="Picture 11" descr="cover banner.jpg"/>
          <p:cNvPicPr>
            <a:picLocks noChangeAspect="1"/>
          </p:cNvPicPr>
          <p:nvPr userDrawn="1"/>
        </p:nvPicPr>
        <p:blipFill>
          <a:blip r:embed="rId2" cstate="print"/>
          <a:stretch>
            <a:fillRect/>
          </a:stretch>
        </p:blipFill>
        <p:spPr>
          <a:xfrm>
            <a:off x="0" y="6015228"/>
            <a:ext cx="1369641" cy="856800"/>
          </a:xfrm>
          <a:prstGeom prst="rect">
            <a:avLst/>
          </a:prstGeom>
        </p:spPr>
      </p:pic>
      <p:sp>
        <p:nvSpPr>
          <p:cNvPr id="8" name="Slide Number Placeholder 5"/>
          <p:cNvSpPr>
            <a:spLocks noGrp="1"/>
          </p:cNvSpPr>
          <p:nvPr>
            <p:ph type="sldNum" sz="quarter" idx="4"/>
          </p:nvPr>
        </p:nvSpPr>
        <p:spPr>
          <a:xfrm>
            <a:off x="8458200" y="6256338"/>
            <a:ext cx="685800" cy="365125"/>
          </a:xfrm>
          <a:prstGeom prst="rect">
            <a:avLst/>
          </a:prstGeom>
        </p:spPr>
        <p:txBody>
          <a:bodyPr tIns="0" anchor="ctr" anchorCtr="0">
            <a:noAutofit/>
          </a:bodyPr>
          <a:lstStyle>
            <a:lvl1pPr>
              <a:defRPr sz="1200" b="1">
                <a:solidFill>
                  <a:schemeClr val="bg1"/>
                </a:solidFill>
              </a:defRPr>
            </a:lvl1pPr>
          </a:lstStyle>
          <a:p>
            <a:r>
              <a:rPr lang="en-US" dirty="0" smtClean="0"/>
              <a:t>18-</a:t>
            </a:r>
            <a:fld id="{8B37D5FE-740C-46F5-801A-FA5477D9711F}" type="slidenum">
              <a:rPr lang="en-US" smtClean="0"/>
              <a:pPr/>
              <a:t>‹#›</a:t>
            </a:fld>
            <a:endParaRPr lang="en-US" dirty="0"/>
          </a:p>
        </p:txBody>
      </p:sp>
    </p:spTree>
    <p:extLst>
      <p:ext uri="{BB962C8B-B14F-4D97-AF65-F5344CB8AC3E}">
        <p14:creationId xmlns:p14="http://schemas.microsoft.com/office/powerpoint/2010/main" val="4042008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5" name="Rectangle 14"/>
          <p:cNvSpPr/>
          <p:nvPr userDrawn="1"/>
        </p:nvSpPr>
        <p:spPr>
          <a:xfrm>
            <a:off x="1295400" y="6019800"/>
            <a:ext cx="7848600" cy="838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6" name="Footer Placeholder 4"/>
          <p:cNvSpPr>
            <a:spLocks noGrp="1"/>
          </p:cNvSpPr>
          <p:nvPr>
            <p:ph type="ftr" sz="quarter" idx="11"/>
          </p:nvPr>
        </p:nvSpPr>
        <p:spPr>
          <a:xfrm>
            <a:off x="1371600" y="6256338"/>
            <a:ext cx="3733800" cy="365125"/>
          </a:xfrm>
          <a:prstGeom prst="rect">
            <a:avLst/>
          </a:prstGeom>
        </p:spPr>
        <p:txBody>
          <a:bodyPr/>
          <a:lstStyle>
            <a:lvl1pPr>
              <a:defRPr sz="1200">
                <a:solidFill>
                  <a:schemeClr val="bg1"/>
                </a:solidFill>
              </a:defRPr>
            </a:lvl1pPr>
          </a:lstStyle>
          <a:p>
            <a:r>
              <a:rPr lang="en-IN" smtClean="0"/>
              <a:t>Copyright © 2016 Pearson Education, Ltd.</a:t>
            </a:r>
            <a:endParaRPr lang="en-US" dirty="0"/>
          </a:p>
        </p:txBody>
      </p:sp>
      <p:pic>
        <p:nvPicPr>
          <p:cNvPr id="12" name="Picture 11" descr="cover banner.jpg"/>
          <p:cNvPicPr>
            <a:picLocks noChangeAspect="1"/>
          </p:cNvPicPr>
          <p:nvPr userDrawn="1"/>
        </p:nvPicPr>
        <p:blipFill>
          <a:blip r:embed="rId2" cstate="print"/>
          <a:stretch>
            <a:fillRect/>
          </a:stretch>
        </p:blipFill>
        <p:spPr>
          <a:xfrm>
            <a:off x="0" y="6015228"/>
            <a:ext cx="1369641" cy="856800"/>
          </a:xfrm>
          <a:prstGeom prst="rect">
            <a:avLst/>
          </a:prstGeom>
        </p:spPr>
      </p:pic>
      <p:sp>
        <p:nvSpPr>
          <p:cNvPr id="8" name="Slide Number Placeholder 5"/>
          <p:cNvSpPr>
            <a:spLocks noGrp="1"/>
          </p:cNvSpPr>
          <p:nvPr>
            <p:ph type="sldNum" sz="quarter" idx="4"/>
          </p:nvPr>
        </p:nvSpPr>
        <p:spPr>
          <a:xfrm>
            <a:off x="8458200" y="6256338"/>
            <a:ext cx="685800" cy="365125"/>
          </a:xfrm>
          <a:prstGeom prst="rect">
            <a:avLst/>
          </a:prstGeom>
        </p:spPr>
        <p:txBody>
          <a:bodyPr tIns="0" anchor="ctr" anchorCtr="0">
            <a:noAutofit/>
          </a:bodyPr>
          <a:lstStyle>
            <a:lvl1pPr>
              <a:defRPr sz="1200" b="1">
                <a:solidFill>
                  <a:schemeClr val="bg1"/>
                </a:solidFill>
              </a:defRPr>
            </a:lvl1pPr>
          </a:lstStyle>
          <a:p>
            <a:r>
              <a:rPr lang="en-US" dirty="0" smtClean="0"/>
              <a:t>18-</a:t>
            </a:r>
            <a:fld id="{8B37D5FE-740C-46F5-801A-FA5477D9711F}" type="slidenum">
              <a:rPr lang="en-US" smtClean="0"/>
              <a:pPr/>
              <a:t>‹#›</a:t>
            </a:fld>
            <a:endParaRPr lang="en-US" dirty="0"/>
          </a:p>
        </p:txBody>
      </p:sp>
    </p:spTree>
    <p:extLst>
      <p:ext uri="{BB962C8B-B14F-4D97-AF65-F5344CB8AC3E}">
        <p14:creationId xmlns:p14="http://schemas.microsoft.com/office/powerpoint/2010/main" val="2510473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600201"/>
            <a:ext cx="77724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userDrawn="1"/>
        </p:nvSpPr>
        <p:spPr>
          <a:xfrm>
            <a:off x="1295400" y="6019800"/>
            <a:ext cx="7848600" cy="838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6" name="Footer Placeholder 4"/>
          <p:cNvSpPr>
            <a:spLocks noGrp="1"/>
          </p:cNvSpPr>
          <p:nvPr>
            <p:ph type="ftr" sz="quarter" idx="11"/>
          </p:nvPr>
        </p:nvSpPr>
        <p:spPr>
          <a:xfrm>
            <a:off x="1371600" y="6256338"/>
            <a:ext cx="3733800" cy="365125"/>
          </a:xfrm>
          <a:prstGeom prst="rect">
            <a:avLst/>
          </a:prstGeom>
        </p:spPr>
        <p:txBody>
          <a:bodyPr anchor="ctr" anchorCtr="0"/>
          <a:lstStyle>
            <a:lvl1pPr>
              <a:defRPr sz="1200">
                <a:solidFill>
                  <a:schemeClr val="bg1"/>
                </a:solidFill>
              </a:defRPr>
            </a:lvl1pPr>
          </a:lstStyle>
          <a:p>
            <a:r>
              <a:rPr lang="en-IN" smtClean="0"/>
              <a:t>Copyright © 2016 Pearson Education, Ltd.</a:t>
            </a:r>
            <a:endParaRPr lang="en-US" dirty="0"/>
          </a:p>
        </p:txBody>
      </p:sp>
      <p:pic>
        <p:nvPicPr>
          <p:cNvPr id="12" name="Picture 11" descr="cover banner.jpg"/>
          <p:cNvPicPr>
            <a:picLocks noChangeAspect="1"/>
          </p:cNvPicPr>
          <p:nvPr userDrawn="1"/>
        </p:nvPicPr>
        <p:blipFill>
          <a:blip r:embed="rId2" cstate="print"/>
          <a:stretch>
            <a:fillRect/>
          </a:stretch>
        </p:blipFill>
        <p:spPr>
          <a:xfrm>
            <a:off x="0" y="6015228"/>
            <a:ext cx="1369641" cy="856800"/>
          </a:xfrm>
          <a:prstGeom prst="rect">
            <a:avLst/>
          </a:prstGeom>
        </p:spPr>
      </p:pic>
      <p:sp>
        <p:nvSpPr>
          <p:cNvPr id="10" name="Slide Number Placeholder 5"/>
          <p:cNvSpPr>
            <a:spLocks noGrp="1"/>
          </p:cNvSpPr>
          <p:nvPr>
            <p:ph type="sldNum" sz="quarter" idx="4"/>
          </p:nvPr>
        </p:nvSpPr>
        <p:spPr>
          <a:xfrm>
            <a:off x="8458200" y="6256338"/>
            <a:ext cx="685800" cy="365125"/>
          </a:xfrm>
          <a:prstGeom prst="rect">
            <a:avLst/>
          </a:prstGeom>
        </p:spPr>
        <p:txBody>
          <a:bodyPr tIns="0" anchor="ctr" anchorCtr="0">
            <a:noAutofit/>
          </a:bodyPr>
          <a:lstStyle>
            <a:lvl1pPr>
              <a:defRPr sz="1200" b="1">
                <a:solidFill>
                  <a:schemeClr val="bg1"/>
                </a:solidFill>
              </a:defRPr>
            </a:lvl1pPr>
          </a:lstStyle>
          <a:p>
            <a:r>
              <a:rPr lang="en-US" dirty="0" smtClean="0"/>
              <a:t>18-</a:t>
            </a:r>
            <a:fld id="{8B37D5FE-740C-46F5-801A-FA5477D9711F}" type="slidenum">
              <a:rPr lang="en-US" smtClean="0"/>
              <a:pPr/>
              <a:t>‹#›</a:t>
            </a:fld>
            <a:endParaRPr lang="en-US" dirty="0"/>
          </a:p>
        </p:txBody>
      </p:sp>
    </p:spTree>
    <p:extLst>
      <p:ext uri="{BB962C8B-B14F-4D97-AF65-F5344CB8AC3E}">
        <p14:creationId xmlns:p14="http://schemas.microsoft.com/office/powerpoint/2010/main" val="3597780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33787"/>
            <a:ext cx="7772400" cy="1362075"/>
          </a:xfrm>
        </p:spPr>
        <p:txBody>
          <a:bodyPr anchor="t"/>
          <a:lstStyle>
            <a:lvl1pPr algn="l">
              <a:defRPr sz="40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722313" y="2133600"/>
            <a:ext cx="7772400" cy="1500187"/>
          </a:xfrm>
        </p:spPr>
        <p:txBody>
          <a:bodyPr anchor="b"/>
          <a:lstStyle>
            <a:lvl1pPr marL="0" indent="0">
              <a:buNone/>
              <a:defRPr sz="20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userDrawn="1"/>
        </p:nvSpPr>
        <p:spPr>
          <a:xfrm>
            <a:off x="1295400" y="6019800"/>
            <a:ext cx="7848600" cy="838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7" name="Footer Placeholder 4"/>
          <p:cNvSpPr>
            <a:spLocks noGrp="1"/>
          </p:cNvSpPr>
          <p:nvPr>
            <p:ph type="ftr" sz="quarter" idx="11"/>
          </p:nvPr>
        </p:nvSpPr>
        <p:spPr>
          <a:xfrm>
            <a:off x="1371600" y="6256338"/>
            <a:ext cx="3733800" cy="365125"/>
          </a:xfrm>
          <a:prstGeom prst="rect">
            <a:avLst/>
          </a:prstGeom>
        </p:spPr>
        <p:txBody>
          <a:bodyPr/>
          <a:lstStyle>
            <a:lvl1pPr>
              <a:defRPr sz="1200">
                <a:solidFill>
                  <a:schemeClr val="bg1"/>
                </a:solidFill>
              </a:defRPr>
            </a:lvl1pPr>
          </a:lstStyle>
          <a:p>
            <a:r>
              <a:rPr lang="en-IN" smtClean="0"/>
              <a:t>Copyright © 2016 Pearson Education, Ltd.</a:t>
            </a:r>
            <a:endParaRPr lang="en-US" dirty="0"/>
          </a:p>
        </p:txBody>
      </p:sp>
      <p:pic>
        <p:nvPicPr>
          <p:cNvPr id="13" name="Picture 12" descr="cover banner.jpg"/>
          <p:cNvPicPr>
            <a:picLocks noChangeAspect="1"/>
          </p:cNvPicPr>
          <p:nvPr userDrawn="1"/>
        </p:nvPicPr>
        <p:blipFill>
          <a:blip r:embed="rId2" cstate="print"/>
          <a:stretch>
            <a:fillRect/>
          </a:stretch>
        </p:blipFill>
        <p:spPr>
          <a:xfrm>
            <a:off x="0" y="6015228"/>
            <a:ext cx="1369641" cy="856800"/>
          </a:xfrm>
          <a:prstGeom prst="rect">
            <a:avLst/>
          </a:prstGeom>
        </p:spPr>
      </p:pic>
      <p:sp>
        <p:nvSpPr>
          <p:cNvPr id="12" name="Slide Number Placeholder 5"/>
          <p:cNvSpPr>
            <a:spLocks noGrp="1"/>
          </p:cNvSpPr>
          <p:nvPr>
            <p:ph type="sldNum" sz="quarter" idx="4"/>
          </p:nvPr>
        </p:nvSpPr>
        <p:spPr>
          <a:xfrm>
            <a:off x="8458200" y="6256338"/>
            <a:ext cx="685800" cy="365125"/>
          </a:xfrm>
          <a:prstGeom prst="rect">
            <a:avLst/>
          </a:prstGeom>
        </p:spPr>
        <p:txBody>
          <a:bodyPr tIns="0" anchor="ctr" anchorCtr="0">
            <a:noAutofit/>
          </a:bodyPr>
          <a:lstStyle>
            <a:lvl1pPr>
              <a:defRPr sz="1200" b="1">
                <a:solidFill>
                  <a:schemeClr val="bg1"/>
                </a:solidFill>
              </a:defRPr>
            </a:lvl1pPr>
          </a:lstStyle>
          <a:p>
            <a:r>
              <a:rPr lang="en-US" dirty="0" smtClean="0"/>
              <a:t>18-</a:t>
            </a:r>
            <a:fld id="{8B37D5FE-740C-46F5-801A-FA5477D9711F}" type="slidenum">
              <a:rPr lang="en-US" smtClean="0"/>
              <a:pPr/>
              <a:t>‹#›</a:t>
            </a:fld>
            <a:endParaRPr lang="en-US" dirty="0"/>
          </a:p>
        </p:txBody>
      </p:sp>
    </p:spTree>
    <p:extLst>
      <p:ext uri="{BB962C8B-B14F-4D97-AF65-F5344CB8AC3E}">
        <p14:creationId xmlns:p14="http://schemas.microsoft.com/office/powerpoint/2010/main" val="1508819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13" name="Content Placeholder 12"/>
          <p:cNvSpPr>
            <a:spLocks noGrp="1"/>
          </p:cNvSpPr>
          <p:nvPr>
            <p:ph sz="quarter" idx="13"/>
          </p:nvPr>
        </p:nvSpPr>
        <p:spPr>
          <a:xfrm>
            <a:off x="6858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4"/>
          <p:cNvSpPr>
            <a:spLocks noGrp="1"/>
          </p:cNvSpPr>
          <p:nvPr>
            <p:ph sz="quarter" idx="14"/>
          </p:nvPr>
        </p:nvSpPr>
        <p:spPr>
          <a:xfrm>
            <a:off x="48006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Rectangle 8"/>
          <p:cNvSpPr/>
          <p:nvPr userDrawn="1"/>
        </p:nvSpPr>
        <p:spPr>
          <a:xfrm>
            <a:off x="1295400" y="6019800"/>
            <a:ext cx="7848600" cy="838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0" name="Footer Placeholder 4"/>
          <p:cNvSpPr>
            <a:spLocks noGrp="1"/>
          </p:cNvSpPr>
          <p:nvPr>
            <p:ph type="ftr" sz="quarter" idx="11"/>
          </p:nvPr>
        </p:nvSpPr>
        <p:spPr>
          <a:xfrm>
            <a:off x="1371600" y="6256338"/>
            <a:ext cx="3733800" cy="365125"/>
          </a:xfrm>
          <a:prstGeom prst="rect">
            <a:avLst/>
          </a:prstGeom>
        </p:spPr>
        <p:txBody>
          <a:bodyPr/>
          <a:lstStyle>
            <a:lvl1pPr>
              <a:defRPr sz="1200">
                <a:solidFill>
                  <a:schemeClr val="bg1"/>
                </a:solidFill>
              </a:defRPr>
            </a:lvl1pPr>
          </a:lstStyle>
          <a:p>
            <a:r>
              <a:rPr lang="en-IN" smtClean="0"/>
              <a:t>Copyright © 2016 Pearson Education, Ltd.</a:t>
            </a:r>
            <a:endParaRPr lang="en-US" dirty="0"/>
          </a:p>
        </p:txBody>
      </p:sp>
      <p:pic>
        <p:nvPicPr>
          <p:cNvPr id="14" name="Picture 13" descr="cover banner.jpg"/>
          <p:cNvPicPr>
            <a:picLocks noChangeAspect="1"/>
          </p:cNvPicPr>
          <p:nvPr userDrawn="1"/>
        </p:nvPicPr>
        <p:blipFill>
          <a:blip r:embed="rId2" cstate="print"/>
          <a:stretch>
            <a:fillRect/>
          </a:stretch>
        </p:blipFill>
        <p:spPr>
          <a:xfrm>
            <a:off x="0" y="6015228"/>
            <a:ext cx="1369641" cy="856800"/>
          </a:xfrm>
          <a:prstGeom prst="rect">
            <a:avLst/>
          </a:prstGeom>
        </p:spPr>
      </p:pic>
      <p:sp>
        <p:nvSpPr>
          <p:cNvPr id="11" name="Slide Number Placeholder 5"/>
          <p:cNvSpPr>
            <a:spLocks noGrp="1"/>
          </p:cNvSpPr>
          <p:nvPr>
            <p:ph type="sldNum" sz="quarter" idx="4"/>
          </p:nvPr>
        </p:nvSpPr>
        <p:spPr>
          <a:xfrm>
            <a:off x="8458200" y="6256338"/>
            <a:ext cx="685800" cy="365125"/>
          </a:xfrm>
          <a:prstGeom prst="rect">
            <a:avLst/>
          </a:prstGeom>
        </p:spPr>
        <p:txBody>
          <a:bodyPr tIns="0" anchor="ctr" anchorCtr="0">
            <a:noAutofit/>
          </a:bodyPr>
          <a:lstStyle>
            <a:lvl1pPr>
              <a:defRPr sz="1200" b="1">
                <a:solidFill>
                  <a:schemeClr val="bg1"/>
                </a:solidFill>
              </a:defRPr>
            </a:lvl1pPr>
          </a:lstStyle>
          <a:p>
            <a:r>
              <a:rPr lang="en-US" dirty="0" smtClean="0"/>
              <a:t>18-</a:t>
            </a:r>
            <a:fld id="{8B37D5FE-740C-46F5-801A-FA5477D9711F}" type="slidenum">
              <a:rPr lang="en-US" smtClean="0"/>
              <a:pPr/>
              <a:t>‹#›</a:t>
            </a:fld>
            <a:endParaRPr lang="en-US" dirty="0"/>
          </a:p>
        </p:txBody>
      </p:sp>
    </p:spTree>
    <p:extLst>
      <p:ext uri="{BB962C8B-B14F-4D97-AF65-F5344CB8AC3E}">
        <p14:creationId xmlns:p14="http://schemas.microsoft.com/office/powerpoint/2010/main" val="2752893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3657600" cy="639762"/>
          </a:xfrm>
        </p:spPr>
        <p:txBody>
          <a:bodyPr anchor="b">
            <a:normAutofit/>
          </a:bodyPr>
          <a:lstStyle>
            <a:lvl1pPr marL="0" indent="0">
              <a:buNone/>
              <a:defRPr sz="2000" b="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535113"/>
            <a:ext cx="3657600" cy="639762"/>
          </a:xfrm>
        </p:spPr>
        <p:txBody>
          <a:bodyPr anchor="b">
            <a:normAutofit/>
          </a:bodyPr>
          <a:lstStyle>
            <a:lvl1pPr marL="0" indent="0">
              <a:buNone/>
              <a:defRPr sz="20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5" name="Content Placeholder 14"/>
          <p:cNvSpPr>
            <a:spLocks noGrp="1"/>
          </p:cNvSpPr>
          <p:nvPr>
            <p:ph sz="quarter" idx="13"/>
          </p:nvPr>
        </p:nvSpPr>
        <p:spPr>
          <a:xfrm>
            <a:off x="6858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Content Placeholder 16"/>
          <p:cNvSpPr>
            <a:spLocks noGrp="1"/>
          </p:cNvSpPr>
          <p:nvPr>
            <p:ph sz="quarter" idx="14"/>
          </p:nvPr>
        </p:nvSpPr>
        <p:spPr>
          <a:xfrm>
            <a:off x="48006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Rectangle 10"/>
          <p:cNvSpPr/>
          <p:nvPr userDrawn="1"/>
        </p:nvSpPr>
        <p:spPr>
          <a:xfrm>
            <a:off x="1295400" y="6019800"/>
            <a:ext cx="7848600" cy="838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 name="Footer Placeholder 4"/>
          <p:cNvSpPr>
            <a:spLocks noGrp="1"/>
          </p:cNvSpPr>
          <p:nvPr>
            <p:ph type="ftr" sz="quarter" idx="11"/>
          </p:nvPr>
        </p:nvSpPr>
        <p:spPr>
          <a:xfrm>
            <a:off x="1371600" y="6256338"/>
            <a:ext cx="3733800" cy="365125"/>
          </a:xfrm>
          <a:prstGeom prst="rect">
            <a:avLst/>
          </a:prstGeom>
        </p:spPr>
        <p:txBody>
          <a:bodyPr/>
          <a:lstStyle>
            <a:lvl1pPr>
              <a:defRPr sz="1200">
                <a:solidFill>
                  <a:schemeClr val="bg1"/>
                </a:solidFill>
              </a:defRPr>
            </a:lvl1pPr>
          </a:lstStyle>
          <a:p>
            <a:r>
              <a:rPr lang="en-IN" smtClean="0"/>
              <a:t>Copyright © 2016 Pearson Education, Ltd.</a:t>
            </a:r>
            <a:endParaRPr lang="en-US" dirty="0"/>
          </a:p>
        </p:txBody>
      </p:sp>
      <p:pic>
        <p:nvPicPr>
          <p:cNvPr id="16" name="Picture 15" descr="cover banner.jpg"/>
          <p:cNvPicPr>
            <a:picLocks noChangeAspect="1"/>
          </p:cNvPicPr>
          <p:nvPr userDrawn="1"/>
        </p:nvPicPr>
        <p:blipFill>
          <a:blip r:embed="rId2" cstate="print"/>
          <a:stretch>
            <a:fillRect/>
          </a:stretch>
        </p:blipFill>
        <p:spPr>
          <a:xfrm>
            <a:off x="0" y="6015228"/>
            <a:ext cx="1369641" cy="856800"/>
          </a:xfrm>
          <a:prstGeom prst="rect">
            <a:avLst/>
          </a:prstGeom>
        </p:spPr>
      </p:pic>
      <p:sp>
        <p:nvSpPr>
          <p:cNvPr id="13" name="Slide Number Placeholder 5"/>
          <p:cNvSpPr>
            <a:spLocks noGrp="1"/>
          </p:cNvSpPr>
          <p:nvPr>
            <p:ph type="sldNum" sz="quarter" idx="4"/>
          </p:nvPr>
        </p:nvSpPr>
        <p:spPr>
          <a:xfrm>
            <a:off x="8458200" y="6256338"/>
            <a:ext cx="685800" cy="365125"/>
          </a:xfrm>
          <a:prstGeom prst="rect">
            <a:avLst/>
          </a:prstGeom>
        </p:spPr>
        <p:txBody>
          <a:bodyPr tIns="0" anchor="ctr" anchorCtr="0">
            <a:noAutofit/>
          </a:bodyPr>
          <a:lstStyle>
            <a:lvl1pPr>
              <a:defRPr sz="1200" b="1">
                <a:solidFill>
                  <a:schemeClr val="bg1"/>
                </a:solidFill>
              </a:defRPr>
            </a:lvl1pPr>
          </a:lstStyle>
          <a:p>
            <a:r>
              <a:rPr lang="en-US" dirty="0" smtClean="0"/>
              <a:t>18-</a:t>
            </a:r>
            <a:fld id="{8B37D5FE-740C-46F5-801A-FA5477D9711F}" type="slidenum">
              <a:rPr lang="en-US" smtClean="0"/>
              <a:pPr/>
              <a:t>‹#›</a:t>
            </a:fld>
            <a:endParaRPr lang="en-US" dirty="0"/>
          </a:p>
        </p:txBody>
      </p:sp>
    </p:spTree>
    <p:extLst>
      <p:ext uri="{BB962C8B-B14F-4D97-AF65-F5344CB8AC3E}">
        <p14:creationId xmlns:p14="http://schemas.microsoft.com/office/powerpoint/2010/main" val="2615654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Freeform 7"/>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userDrawn="1"/>
        </p:nvSpPr>
        <p:spPr>
          <a:xfrm>
            <a:off x="1295400" y="6019800"/>
            <a:ext cx="7848600" cy="838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7" name="Footer Placeholder 4"/>
          <p:cNvSpPr>
            <a:spLocks noGrp="1"/>
          </p:cNvSpPr>
          <p:nvPr>
            <p:ph type="ftr" sz="quarter" idx="11"/>
          </p:nvPr>
        </p:nvSpPr>
        <p:spPr>
          <a:xfrm>
            <a:off x="1371600" y="6256338"/>
            <a:ext cx="3733800" cy="365125"/>
          </a:xfrm>
          <a:prstGeom prst="rect">
            <a:avLst/>
          </a:prstGeom>
        </p:spPr>
        <p:txBody>
          <a:bodyPr/>
          <a:lstStyle>
            <a:lvl1pPr>
              <a:defRPr sz="1200">
                <a:solidFill>
                  <a:schemeClr val="bg1"/>
                </a:solidFill>
              </a:defRPr>
            </a:lvl1pPr>
          </a:lstStyle>
          <a:p>
            <a:r>
              <a:rPr lang="en-IN" smtClean="0"/>
              <a:t>Copyright © 2016 Pearson Education, Ltd.</a:t>
            </a:r>
            <a:endParaRPr lang="en-US" dirty="0"/>
          </a:p>
        </p:txBody>
      </p:sp>
      <p:pic>
        <p:nvPicPr>
          <p:cNvPr id="11" name="Picture 10" descr="cover banner.jpg"/>
          <p:cNvPicPr>
            <a:picLocks noChangeAspect="1"/>
          </p:cNvPicPr>
          <p:nvPr userDrawn="1"/>
        </p:nvPicPr>
        <p:blipFill>
          <a:blip r:embed="rId2" cstate="print"/>
          <a:stretch>
            <a:fillRect/>
          </a:stretch>
        </p:blipFill>
        <p:spPr>
          <a:xfrm>
            <a:off x="0" y="6015228"/>
            <a:ext cx="1369641" cy="856800"/>
          </a:xfrm>
          <a:prstGeom prst="rect">
            <a:avLst/>
          </a:prstGeom>
        </p:spPr>
      </p:pic>
      <p:sp>
        <p:nvSpPr>
          <p:cNvPr id="9" name="Slide Number Placeholder 5"/>
          <p:cNvSpPr>
            <a:spLocks noGrp="1"/>
          </p:cNvSpPr>
          <p:nvPr>
            <p:ph type="sldNum" sz="quarter" idx="4"/>
          </p:nvPr>
        </p:nvSpPr>
        <p:spPr>
          <a:xfrm>
            <a:off x="8458200" y="6256338"/>
            <a:ext cx="685800" cy="365125"/>
          </a:xfrm>
          <a:prstGeom prst="rect">
            <a:avLst/>
          </a:prstGeom>
        </p:spPr>
        <p:txBody>
          <a:bodyPr tIns="0" anchor="ctr" anchorCtr="0">
            <a:noAutofit/>
          </a:bodyPr>
          <a:lstStyle>
            <a:lvl1pPr>
              <a:defRPr sz="1200" b="1">
                <a:solidFill>
                  <a:schemeClr val="bg1"/>
                </a:solidFill>
              </a:defRPr>
            </a:lvl1pPr>
          </a:lstStyle>
          <a:p>
            <a:r>
              <a:rPr lang="en-US" dirty="0" smtClean="0"/>
              <a:t>18-</a:t>
            </a:r>
            <a:fld id="{8B37D5FE-740C-46F5-801A-FA5477D9711F}" type="slidenum">
              <a:rPr lang="en-US" smtClean="0"/>
              <a:pPr/>
              <a:t>‹#›</a:t>
            </a:fld>
            <a:endParaRPr lang="en-US" dirty="0"/>
          </a:p>
        </p:txBody>
      </p:sp>
    </p:spTree>
    <p:extLst>
      <p:ext uri="{BB962C8B-B14F-4D97-AF65-F5344CB8AC3E}">
        <p14:creationId xmlns:p14="http://schemas.microsoft.com/office/powerpoint/2010/main" val="2707697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3" name="Rectangle 12"/>
          <p:cNvSpPr/>
          <p:nvPr userDrawn="1"/>
        </p:nvSpPr>
        <p:spPr>
          <a:xfrm>
            <a:off x="1295400" y="6019800"/>
            <a:ext cx="7848600" cy="838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Footer Placeholder 4"/>
          <p:cNvSpPr>
            <a:spLocks noGrp="1"/>
          </p:cNvSpPr>
          <p:nvPr>
            <p:ph type="ftr" sz="quarter" idx="11"/>
          </p:nvPr>
        </p:nvSpPr>
        <p:spPr>
          <a:xfrm>
            <a:off x="1371600" y="6256338"/>
            <a:ext cx="3733800" cy="365125"/>
          </a:xfrm>
          <a:prstGeom prst="rect">
            <a:avLst/>
          </a:prstGeom>
        </p:spPr>
        <p:txBody>
          <a:bodyPr/>
          <a:lstStyle>
            <a:lvl1pPr>
              <a:defRPr sz="1200">
                <a:solidFill>
                  <a:schemeClr val="bg1"/>
                </a:solidFill>
              </a:defRPr>
            </a:lvl1pPr>
          </a:lstStyle>
          <a:p>
            <a:r>
              <a:rPr lang="en-IN" smtClean="0"/>
              <a:t>Copyright © 2016 Pearson Education, Ltd.</a:t>
            </a:r>
            <a:endParaRPr lang="en-US" dirty="0"/>
          </a:p>
        </p:txBody>
      </p:sp>
      <p:pic>
        <p:nvPicPr>
          <p:cNvPr id="10" name="Picture 9" descr="cover banner.jpg"/>
          <p:cNvPicPr>
            <a:picLocks noChangeAspect="1"/>
          </p:cNvPicPr>
          <p:nvPr userDrawn="1"/>
        </p:nvPicPr>
        <p:blipFill>
          <a:blip r:embed="rId2" cstate="print"/>
          <a:stretch>
            <a:fillRect/>
          </a:stretch>
        </p:blipFill>
        <p:spPr>
          <a:xfrm>
            <a:off x="0" y="6015228"/>
            <a:ext cx="1369641" cy="856800"/>
          </a:xfrm>
          <a:prstGeom prst="rect">
            <a:avLst/>
          </a:prstGeom>
        </p:spPr>
      </p:pic>
      <p:sp>
        <p:nvSpPr>
          <p:cNvPr id="6" name="Slide Number Placeholder 5"/>
          <p:cNvSpPr>
            <a:spLocks noGrp="1"/>
          </p:cNvSpPr>
          <p:nvPr>
            <p:ph type="sldNum" sz="quarter" idx="4"/>
          </p:nvPr>
        </p:nvSpPr>
        <p:spPr>
          <a:xfrm>
            <a:off x="8458200" y="6256338"/>
            <a:ext cx="685800" cy="365125"/>
          </a:xfrm>
          <a:prstGeom prst="rect">
            <a:avLst/>
          </a:prstGeom>
        </p:spPr>
        <p:txBody>
          <a:bodyPr tIns="0" anchor="ctr" anchorCtr="0">
            <a:noAutofit/>
          </a:bodyPr>
          <a:lstStyle>
            <a:lvl1pPr>
              <a:defRPr sz="1200" b="1">
                <a:solidFill>
                  <a:schemeClr val="bg1"/>
                </a:solidFill>
              </a:defRPr>
            </a:lvl1pPr>
          </a:lstStyle>
          <a:p>
            <a:r>
              <a:rPr lang="en-US" dirty="0" smtClean="0"/>
              <a:t>18-</a:t>
            </a:r>
            <a:fld id="{8B37D5FE-740C-46F5-801A-FA5477D9711F}" type="slidenum">
              <a:rPr lang="en-US" smtClean="0"/>
              <a:pPr/>
              <a:t>‹#›</a:t>
            </a:fld>
            <a:endParaRPr lang="en-US" dirty="0"/>
          </a:p>
        </p:txBody>
      </p:sp>
    </p:spTree>
    <p:extLst>
      <p:ext uri="{BB962C8B-B14F-4D97-AF65-F5344CB8AC3E}">
        <p14:creationId xmlns:p14="http://schemas.microsoft.com/office/powerpoint/2010/main" val="2127372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3" name="Content Placeholder 12"/>
          <p:cNvSpPr>
            <a:spLocks noGrp="1"/>
          </p:cNvSpPr>
          <p:nvPr>
            <p:ph sz="quarter" idx="13"/>
          </p:nvPr>
        </p:nvSpPr>
        <p:spPr>
          <a:xfrm>
            <a:off x="4572000" y="609600"/>
            <a:ext cx="38862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Text Placeholder 13"/>
          <p:cNvSpPr>
            <a:spLocks noGrp="1"/>
          </p:cNvSpPr>
          <p:nvPr>
            <p:ph type="body" sz="quarter" idx="14"/>
          </p:nvPr>
        </p:nvSpPr>
        <p:spPr>
          <a:xfrm>
            <a:off x="676274" y="1527048"/>
            <a:ext cx="3383280" cy="329184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
        <p:nvSpPr>
          <p:cNvPr id="18" name="Rectangle 17"/>
          <p:cNvSpPr/>
          <p:nvPr userDrawn="1"/>
        </p:nvSpPr>
        <p:spPr>
          <a:xfrm>
            <a:off x="1295400" y="6019800"/>
            <a:ext cx="7848600" cy="838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9" name="Footer Placeholder 4"/>
          <p:cNvSpPr>
            <a:spLocks noGrp="1"/>
          </p:cNvSpPr>
          <p:nvPr>
            <p:ph type="ftr" sz="quarter" idx="11"/>
          </p:nvPr>
        </p:nvSpPr>
        <p:spPr>
          <a:xfrm>
            <a:off x="1371600" y="6256338"/>
            <a:ext cx="3733800" cy="365125"/>
          </a:xfrm>
          <a:prstGeom prst="rect">
            <a:avLst/>
          </a:prstGeom>
        </p:spPr>
        <p:txBody>
          <a:bodyPr/>
          <a:lstStyle>
            <a:lvl1pPr>
              <a:defRPr sz="1200">
                <a:solidFill>
                  <a:schemeClr val="bg1"/>
                </a:solidFill>
              </a:defRPr>
            </a:lvl1pPr>
          </a:lstStyle>
          <a:p>
            <a:r>
              <a:rPr lang="en-IN" smtClean="0"/>
              <a:t>Copyright © 2016 Pearson Education, Ltd.</a:t>
            </a:r>
            <a:endParaRPr lang="en-US" dirty="0"/>
          </a:p>
        </p:txBody>
      </p:sp>
      <p:pic>
        <p:nvPicPr>
          <p:cNvPr id="15" name="Picture 14" descr="cover banner.jpg"/>
          <p:cNvPicPr>
            <a:picLocks noChangeAspect="1"/>
          </p:cNvPicPr>
          <p:nvPr userDrawn="1"/>
        </p:nvPicPr>
        <p:blipFill>
          <a:blip r:embed="rId2" cstate="print"/>
          <a:stretch>
            <a:fillRect/>
          </a:stretch>
        </p:blipFill>
        <p:spPr>
          <a:xfrm>
            <a:off x="0" y="6015228"/>
            <a:ext cx="1369641" cy="856800"/>
          </a:xfrm>
          <a:prstGeom prst="rect">
            <a:avLst/>
          </a:prstGeom>
        </p:spPr>
      </p:pic>
      <p:sp>
        <p:nvSpPr>
          <p:cNvPr id="9" name="Slide Number Placeholder 5"/>
          <p:cNvSpPr>
            <a:spLocks noGrp="1"/>
          </p:cNvSpPr>
          <p:nvPr>
            <p:ph type="sldNum" sz="quarter" idx="4"/>
          </p:nvPr>
        </p:nvSpPr>
        <p:spPr>
          <a:xfrm>
            <a:off x="8458200" y="6256338"/>
            <a:ext cx="685800" cy="365125"/>
          </a:xfrm>
          <a:prstGeom prst="rect">
            <a:avLst/>
          </a:prstGeom>
        </p:spPr>
        <p:txBody>
          <a:bodyPr tIns="0" anchor="ctr" anchorCtr="0">
            <a:noAutofit/>
          </a:bodyPr>
          <a:lstStyle>
            <a:lvl1pPr>
              <a:defRPr sz="1200" b="1">
                <a:solidFill>
                  <a:schemeClr val="bg1"/>
                </a:solidFill>
              </a:defRPr>
            </a:lvl1pPr>
          </a:lstStyle>
          <a:p>
            <a:r>
              <a:rPr lang="en-US" dirty="0" smtClean="0"/>
              <a:t>18-</a:t>
            </a:r>
            <a:fld id="{8B37D5FE-740C-46F5-801A-FA5477D9711F}" type="slidenum">
              <a:rPr lang="en-US" smtClean="0"/>
              <a:pPr/>
              <a:t>‹#›</a:t>
            </a:fld>
            <a:endParaRPr lang="en-US" dirty="0"/>
          </a:p>
        </p:txBody>
      </p:sp>
    </p:spTree>
    <p:extLst>
      <p:ext uri="{BB962C8B-B14F-4D97-AF65-F5344CB8AC3E}">
        <p14:creationId xmlns:p14="http://schemas.microsoft.com/office/powerpoint/2010/main" val="3567292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572000" y="609600"/>
            <a:ext cx="3886200" cy="4190999"/>
          </a:xfrm>
          <a:ln w="79375">
            <a:solidFill>
              <a:schemeClr val="tx1"/>
            </a:solidFill>
            <a:miter lim="800000"/>
          </a:ln>
          <a:effectLst>
            <a:outerShdw blurRad="50800" dist="38100" dir="5400000" algn="ctr" rotWithShape="0">
              <a:srgbClr val="000000">
                <a:alpha val="42000"/>
              </a:srgbClr>
            </a:outerShdw>
          </a:effectLst>
        </p:spPr>
        <p:txBody>
          <a:bodyPr>
            <a:normAutofit/>
          </a:bodyPr>
          <a:lstStyle>
            <a:lvl1pPr marL="0" indent="0" algn="ctr">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14"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5" name="Text Placeholder 14"/>
          <p:cNvSpPr>
            <a:spLocks noGrp="1"/>
          </p:cNvSpPr>
          <p:nvPr>
            <p:ph type="body" sz="quarter" idx="14"/>
          </p:nvPr>
        </p:nvSpPr>
        <p:spPr>
          <a:xfrm>
            <a:off x="676656" y="1524000"/>
            <a:ext cx="3381375" cy="329565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
        <p:nvSpPr>
          <p:cNvPr id="18" name="Rectangle 17"/>
          <p:cNvSpPr/>
          <p:nvPr userDrawn="1"/>
        </p:nvSpPr>
        <p:spPr>
          <a:xfrm>
            <a:off x="1295400" y="6019800"/>
            <a:ext cx="7848600" cy="838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9" name="Footer Placeholder 4"/>
          <p:cNvSpPr>
            <a:spLocks noGrp="1"/>
          </p:cNvSpPr>
          <p:nvPr>
            <p:ph type="ftr" sz="quarter" idx="11"/>
          </p:nvPr>
        </p:nvSpPr>
        <p:spPr>
          <a:xfrm>
            <a:off x="1371600" y="6256338"/>
            <a:ext cx="3733800" cy="365125"/>
          </a:xfrm>
          <a:prstGeom prst="rect">
            <a:avLst/>
          </a:prstGeom>
        </p:spPr>
        <p:txBody>
          <a:bodyPr/>
          <a:lstStyle>
            <a:lvl1pPr>
              <a:defRPr sz="1200">
                <a:solidFill>
                  <a:schemeClr val="bg1"/>
                </a:solidFill>
              </a:defRPr>
            </a:lvl1pPr>
          </a:lstStyle>
          <a:p>
            <a:r>
              <a:rPr lang="en-IN" smtClean="0"/>
              <a:t>Copyright © 2016 Pearson Education, Ltd.</a:t>
            </a:r>
            <a:endParaRPr lang="en-US" dirty="0"/>
          </a:p>
        </p:txBody>
      </p:sp>
      <p:pic>
        <p:nvPicPr>
          <p:cNvPr id="13" name="Picture 12" descr="cover banner.jpg"/>
          <p:cNvPicPr>
            <a:picLocks noChangeAspect="1"/>
          </p:cNvPicPr>
          <p:nvPr userDrawn="1"/>
        </p:nvPicPr>
        <p:blipFill>
          <a:blip r:embed="rId2" cstate="print"/>
          <a:stretch>
            <a:fillRect/>
          </a:stretch>
        </p:blipFill>
        <p:spPr>
          <a:xfrm>
            <a:off x="0" y="6015228"/>
            <a:ext cx="1369641" cy="856800"/>
          </a:xfrm>
          <a:prstGeom prst="rect">
            <a:avLst/>
          </a:prstGeom>
        </p:spPr>
      </p:pic>
      <p:sp>
        <p:nvSpPr>
          <p:cNvPr id="9" name="Slide Number Placeholder 5"/>
          <p:cNvSpPr>
            <a:spLocks noGrp="1"/>
          </p:cNvSpPr>
          <p:nvPr>
            <p:ph type="sldNum" sz="quarter" idx="4"/>
          </p:nvPr>
        </p:nvSpPr>
        <p:spPr>
          <a:xfrm>
            <a:off x="8458200" y="6256338"/>
            <a:ext cx="685800" cy="365125"/>
          </a:xfrm>
          <a:prstGeom prst="rect">
            <a:avLst/>
          </a:prstGeom>
        </p:spPr>
        <p:txBody>
          <a:bodyPr tIns="0" anchor="ctr" anchorCtr="0">
            <a:noAutofit/>
          </a:bodyPr>
          <a:lstStyle>
            <a:lvl1pPr>
              <a:defRPr sz="1200" b="1">
                <a:solidFill>
                  <a:schemeClr val="bg1"/>
                </a:solidFill>
              </a:defRPr>
            </a:lvl1pPr>
          </a:lstStyle>
          <a:p>
            <a:r>
              <a:rPr lang="en-US" dirty="0" smtClean="0"/>
              <a:t>18-</a:t>
            </a:r>
            <a:fld id="{8B37D5FE-740C-46F5-801A-FA5477D9711F}" type="slidenum">
              <a:rPr lang="en-US" smtClean="0"/>
              <a:pPr/>
              <a:t>‹#›</a:t>
            </a:fld>
            <a:endParaRPr lang="en-US" dirty="0"/>
          </a:p>
        </p:txBody>
      </p:sp>
    </p:spTree>
    <p:extLst>
      <p:ext uri="{BB962C8B-B14F-4D97-AF65-F5344CB8AC3E}">
        <p14:creationId xmlns:p14="http://schemas.microsoft.com/office/powerpoint/2010/main" val="322762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1371600"/>
            <a:ext cx="9144000" cy="6858000"/>
          </a:xfrm>
          <a:prstGeom prst="rect">
            <a:avLst/>
          </a:prstGeom>
          <a:blipFill dpi="0" rotWithShape="1">
            <a:blip r:embed="rId13" cstate="print">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5800" y="274638"/>
            <a:ext cx="7772400" cy="1143000"/>
          </a:xfrm>
          <a:prstGeom prst="rect">
            <a:avLst/>
          </a:prstGeom>
        </p:spPr>
        <p:txBody>
          <a:bodyPr vert="horz" lIns="0" tIns="45720" rIns="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1600200"/>
            <a:ext cx="7772400" cy="4525963"/>
          </a:xfrm>
          <a:prstGeom prst="rect">
            <a:avLst/>
          </a:prstGeom>
        </p:spPr>
        <p:txBody>
          <a:bodyPr vert="horz" lIns="0" tIns="45720" rIns="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Footer Placeholder 4"/>
          <p:cNvSpPr txBox="1">
            <a:spLocks/>
          </p:cNvSpPr>
          <p:nvPr userDrawn="1"/>
        </p:nvSpPr>
        <p:spPr>
          <a:xfrm>
            <a:off x="1371600" y="6416675"/>
            <a:ext cx="3733800" cy="365125"/>
          </a:xfrm>
          <a:prstGeom prst="rect">
            <a:avLst/>
          </a:prstGeom>
        </p:spPr>
        <p:txBody>
          <a:bodyPr/>
          <a:lstStyle>
            <a:lvl1pPr>
              <a:defRPr>
                <a:solidFill>
                  <a:schemeClr val="bg1"/>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Arial" charset="0"/>
                <a:ea typeface="+mn-ea"/>
                <a:cs typeface="Arial" charset="0"/>
              </a:rPr>
              <a:t>  </a:t>
            </a:r>
            <a:endParaRPr kumimoji="0" lang="en-US" sz="1200" b="0" i="0" u="none" strike="noStrike" kern="1200" cap="none" spc="0" normalizeH="0" baseline="0" noProof="0" dirty="0">
              <a:ln>
                <a:noFill/>
              </a:ln>
              <a:solidFill>
                <a:schemeClr val="tx1"/>
              </a:solidFill>
              <a:effectLst/>
              <a:uLnTx/>
              <a:uFillTx/>
              <a:latin typeface="Arial" charset="0"/>
              <a:ea typeface="+mn-ea"/>
              <a:cs typeface="Arial" charset="0"/>
            </a:endParaRPr>
          </a:p>
        </p:txBody>
      </p:sp>
      <p:sp>
        <p:nvSpPr>
          <p:cNvPr id="12" name="Footer Placeholder 4"/>
          <p:cNvSpPr txBox="1">
            <a:spLocks/>
          </p:cNvSpPr>
          <p:nvPr userDrawn="1"/>
        </p:nvSpPr>
        <p:spPr>
          <a:xfrm>
            <a:off x="1371600" y="6256338"/>
            <a:ext cx="3733800" cy="365125"/>
          </a:xfrm>
          <a:prstGeom prst="rect">
            <a:avLst/>
          </a:prstGeom>
        </p:spPr>
        <p:txBody>
          <a:bodyPr/>
          <a:lstStyle>
            <a:defPPr>
              <a:defRPr lang="en-US"/>
            </a:defPPr>
            <a:lvl1pPr algn="l" rtl="0" fontAlgn="base">
              <a:spcBef>
                <a:spcPct val="0"/>
              </a:spcBef>
              <a:spcAft>
                <a:spcPct val="0"/>
              </a:spcAft>
              <a:defRPr sz="1200" kern="1200">
                <a:solidFill>
                  <a:schemeClr val="bg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dirty="0" smtClean="0"/>
              <a:t>Copyright © 2014 Pearson Education, Ltd</a:t>
            </a:r>
            <a:endParaRPr lang="en-US" dirty="0"/>
          </a:p>
        </p:txBody>
      </p:sp>
      <p:sp>
        <p:nvSpPr>
          <p:cNvPr id="17" name="Rectangle 16"/>
          <p:cNvSpPr/>
          <p:nvPr userDrawn="1"/>
        </p:nvSpPr>
        <p:spPr>
          <a:xfrm>
            <a:off x="1295400" y="6019800"/>
            <a:ext cx="7848600" cy="838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8" name="Footer Placeholder 4"/>
          <p:cNvSpPr>
            <a:spLocks noGrp="1"/>
          </p:cNvSpPr>
          <p:nvPr>
            <p:ph type="ftr" sz="quarter" idx="3"/>
          </p:nvPr>
        </p:nvSpPr>
        <p:spPr>
          <a:xfrm>
            <a:off x="1371600" y="6256338"/>
            <a:ext cx="3733800" cy="365125"/>
          </a:xfrm>
          <a:prstGeom prst="rect">
            <a:avLst/>
          </a:prstGeom>
        </p:spPr>
        <p:txBody>
          <a:bodyPr anchor="ctr" anchorCtr="0"/>
          <a:lstStyle>
            <a:lvl1pPr>
              <a:defRPr sz="1200">
                <a:solidFill>
                  <a:schemeClr val="bg1"/>
                </a:solidFill>
              </a:defRPr>
            </a:lvl1pPr>
          </a:lstStyle>
          <a:p>
            <a:r>
              <a:rPr lang="en-IN" smtClean="0"/>
              <a:t>Copyright © 2016 Pearson Education, Ltd.</a:t>
            </a:r>
            <a:endParaRPr lang="en-US" dirty="0"/>
          </a:p>
        </p:txBody>
      </p:sp>
      <p:sp>
        <p:nvSpPr>
          <p:cNvPr id="19" name="Slide Number Placeholder 5"/>
          <p:cNvSpPr>
            <a:spLocks noGrp="1"/>
          </p:cNvSpPr>
          <p:nvPr>
            <p:ph type="sldNum" sz="quarter" idx="4"/>
          </p:nvPr>
        </p:nvSpPr>
        <p:spPr>
          <a:xfrm>
            <a:off x="8458200" y="6256338"/>
            <a:ext cx="685800" cy="365125"/>
          </a:xfrm>
          <a:prstGeom prst="rect">
            <a:avLst/>
          </a:prstGeom>
        </p:spPr>
        <p:txBody>
          <a:bodyPr tIns="0" anchor="ctr" anchorCtr="0">
            <a:noAutofit/>
          </a:bodyPr>
          <a:lstStyle>
            <a:lvl1pPr>
              <a:defRPr sz="1200" b="1">
                <a:solidFill>
                  <a:schemeClr val="bg1"/>
                </a:solidFill>
              </a:defRPr>
            </a:lvl1pPr>
          </a:lstStyle>
          <a:p>
            <a:r>
              <a:rPr lang="en-US" dirty="0" smtClean="0"/>
              <a:t>18-</a:t>
            </a:r>
            <a:fld id="{8B37D5FE-740C-46F5-801A-FA5477D9711F}" type="slidenum">
              <a:rPr lang="en-US" smtClean="0"/>
              <a:pPr/>
              <a:t>‹#›</a:t>
            </a:fld>
            <a:endParaRPr lang="en-US" dirty="0"/>
          </a:p>
        </p:txBody>
      </p:sp>
      <p:pic>
        <p:nvPicPr>
          <p:cNvPr id="10" name="Picture 9" descr="cover banner.jpg"/>
          <p:cNvPicPr>
            <a:picLocks noChangeAspect="1"/>
          </p:cNvPicPr>
          <p:nvPr userDrawn="1"/>
        </p:nvPicPr>
        <p:blipFill>
          <a:blip r:embed="rId14" cstate="print"/>
          <a:stretch>
            <a:fillRect/>
          </a:stretch>
        </p:blipFill>
        <p:spPr>
          <a:xfrm>
            <a:off x="0" y="6015228"/>
            <a:ext cx="1369640" cy="856800"/>
          </a:xfrm>
          <a:prstGeom prst="rect">
            <a:avLst/>
          </a:prstGeom>
        </p:spPr>
      </p:pic>
    </p:spTree>
    <p:extLst>
      <p:ext uri="{BB962C8B-B14F-4D97-AF65-F5344CB8AC3E}">
        <p14:creationId xmlns:p14="http://schemas.microsoft.com/office/powerpoint/2010/main" val="2788852182"/>
      </p:ext>
    </p:extLst>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 id="2147483967" r:id="rId5"/>
    <p:sldLayoutId id="2147483968" r:id="rId6"/>
    <p:sldLayoutId id="2147483969" r:id="rId7"/>
    <p:sldLayoutId id="2147483970" r:id="rId8"/>
    <p:sldLayoutId id="2147483971" r:id="rId9"/>
    <p:sldLayoutId id="2147483972" r:id="rId10"/>
    <p:sldLayoutId id="2147483973" r:id="rId11"/>
  </p:sldLayoutIdLst>
  <p:hf hdr="0" dt="0"/>
  <p:txStyles>
    <p:titleStyle>
      <a:lvl1pPr algn="l" defTabSz="914400" rtl="0" eaLnBrk="1" latinLnBrk="0" hangingPunct="1">
        <a:spcBef>
          <a:spcPct val="0"/>
        </a:spcBef>
        <a:buNone/>
        <a:defRPr sz="36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lnSpc>
          <a:spcPct val="100000"/>
        </a:lnSpc>
        <a:spcBef>
          <a:spcPts val="700"/>
        </a:spcBef>
        <a:buClr>
          <a:srgbClr val="FF1D1D"/>
        </a:buClr>
        <a:buSzPct val="85000"/>
        <a:buFont typeface="Wingdings 3" pitchFamily="18" charset="2"/>
        <a:buChar char=""/>
        <a:defRPr sz="2000" kern="1200" baseline="0">
          <a:solidFill>
            <a:schemeClr val="tx1"/>
          </a:solidFill>
          <a:latin typeface="+mn-lt"/>
          <a:ea typeface="+mn-ea"/>
          <a:cs typeface="+mn-cs"/>
        </a:defRPr>
      </a:lvl1pPr>
      <a:lvl2pPr marL="742950" indent="-274320" algn="l" defTabSz="914400" rtl="0" eaLnBrk="1" latinLnBrk="0" hangingPunct="1">
        <a:lnSpc>
          <a:spcPct val="100000"/>
        </a:lnSpc>
        <a:spcBef>
          <a:spcPts val="700"/>
        </a:spcBef>
        <a:buClrTx/>
        <a:buSzPct val="85000"/>
        <a:buFont typeface="Wingdings 3" pitchFamily="18" charset="2"/>
        <a:buChar char=""/>
        <a:defRPr sz="1600" kern="1200" baseline="0">
          <a:solidFill>
            <a:schemeClr val="tx1"/>
          </a:solidFill>
          <a:latin typeface="+mn-lt"/>
          <a:ea typeface="+mn-ea"/>
          <a:cs typeface="+mn-cs"/>
        </a:defRPr>
      </a:lvl2pPr>
      <a:lvl3pPr marL="1143000" indent="-274320" algn="l" defTabSz="914400" rtl="0" eaLnBrk="1" latinLnBrk="0" hangingPunct="1">
        <a:lnSpc>
          <a:spcPct val="100000"/>
        </a:lnSpc>
        <a:spcBef>
          <a:spcPts val="700"/>
        </a:spcBef>
        <a:buClr>
          <a:srgbClr val="FF1D1D"/>
        </a:buClr>
        <a:buSzPct val="85000"/>
        <a:buFont typeface="Wingdings 3" pitchFamily="18" charset="2"/>
        <a:buChar char=""/>
        <a:defRPr sz="1400" kern="1200" baseline="0">
          <a:solidFill>
            <a:schemeClr val="tx1"/>
          </a:solidFill>
          <a:latin typeface="+mn-lt"/>
          <a:ea typeface="+mn-ea"/>
          <a:cs typeface="+mn-cs"/>
        </a:defRPr>
      </a:lvl3pPr>
      <a:lvl4pPr marL="1600200" indent="-274320" algn="l" defTabSz="914400" rtl="0" eaLnBrk="1" latinLnBrk="0" hangingPunct="1">
        <a:lnSpc>
          <a:spcPct val="100000"/>
        </a:lnSpc>
        <a:spcBef>
          <a:spcPts val="700"/>
        </a:spcBef>
        <a:buClrTx/>
        <a:buSzPct val="85000"/>
        <a:buFont typeface="Wingdings 3" pitchFamily="18" charset="2"/>
        <a:buChar char=""/>
        <a:defRPr sz="1400" kern="1200" baseline="0">
          <a:solidFill>
            <a:schemeClr val="tx1"/>
          </a:solidFill>
          <a:latin typeface="+mn-lt"/>
          <a:ea typeface="+mn-ea"/>
          <a:cs typeface="+mn-cs"/>
        </a:defRPr>
      </a:lvl4pPr>
      <a:lvl5pPr marL="2057400" indent="-274320" algn="l" defTabSz="914400" rtl="0" eaLnBrk="1" latinLnBrk="0" hangingPunct="1">
        <a:lnSpc>
          <a:spcPct val="100000"/>
        </a:lnSpc>
        <a:spcBef>
          <a:spcPts val="700"/>
        </a:spcBef>
        <a:buClr>
          <a:srgbClr val="FF1D1D"/>
        </a:buClr>
        <a:buSzPct val="85000"/>
        <a:buFont typeface="Wingdings 3" pitchFamily="18" charset="2"/>
        <a:buChar char=""/>
        <a:defRPr sz="1400" kern="1200" baseline="0">
          <a:solidFill>
            <a:schemeClr val="tx1"/>
          </a:solidFill>
          <a:latin typeface="+mn-lt"/>
          <a:ea typeface="+mn-ea"/>
          <a:cs typeface="+mn-cs"/>
        </a:defRPr>
      </a:lvl5pPr>
      <a:lvl6pPr marL="25146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3"/>
          <p:cNvSpPr>
            <a:spLocks noGrp="1"/>
          </p:cNvSpPr>
          <p:nvPr>
            <p:ph type="ctrTitle"/>
          </p:nvPr>
        </p:nvSpPr>
        <p:spPr>
          <a:xfrm>
            <a:off x="5139576" y="1676400"/>
            <a:ext cx="3886200" cy="1905000"/>
          </a:xfrm>
        </p:spPr>
        <p:txBody>
          <a:bodyPr/>
          <a:lstStyle/>
          <a:p>
            <a:pPr algn="ctr"/>
            <a:r>
              <a:rPr lang="en-US" dirty="0" smtClean="0">
                <a:latin typeface="HelveticaNeue-Light"/>
              </a:rPr>
              <a:t>Monitoring and Controlling</a:t>
            </a:r>
            <a:endParaRPr lang="en-US" dirty="0">
              <a:latin typeface="HelveticaNeue-Light"/>
            </a:endParaRPr>
          </a:p>
        </p:txBody>
      </p:sp>
      <p:sp>
        <p:nvSpPr>
          <p:cNvPr id="9" name="TextBox 8"/>
          <p:cNvSpPr txBox="1"/>
          <p:nvPr/>
        </p:nvSpPr>
        <p:spPr>
          <a:xfrm>
            <a:off x="8229600" y="6477000"/>
            <a:ext cx="762000" cy="261610"/>
          </a:xfrm>
          <a:prstGeom prst="rect">
            <a:avLst/>
          </a:prstGeom>
          <a:noFill/>
        </p:spPr>
        <p:txBody>
          <a:bodyPr wrap="square" rtlCol="0">
            <a:spAutoFit/>
          </a:bodyPr>
          <a:lstStyle/>
          <a:p>
            <a:r>
              <a:rPr lang="en-US" sz="1100" dirty="0" smtClean="0"/>
              <a:t>18 - 1</a:t>
            </a:r>
            <a:endParaRPr lang="en-US" sz="1100" dirty="0"/>
          </a:p>
        </p:txBody>
      </p:sp>
      <p:pic>
        <p:nvPicPr>
          <p:cNvPr id="8" name="Picture 2"/>
          <p:cNvPicPr>
            <a:picLocks noChangeAspect="1" noChangeArrowheads="1"/>
          </p:cNvPicPr>
          <p:nvPr/>
        </p:nvPicPr>
        <p:blipFill>
          <a:blip r:embed="rId3" cstate="print"/>
          <a:srcRect b="7692"/>
          <a:stretch>
            <a:fillRect/>
          </a:stretch>
        </p:blipFill>
        <p:spPr bwMode="auto">
          <a:xfrm>
            <a:off x="0" y="0"/>
            <a:ext cx="5054800" cy="594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Oval 9"/>
          <p:cNvSpPr/>
          <p:nvPr/>
        </p:nvSpPr>
        <p:spPr>
          <a:xfrm>
            <a:off x="7467600" y="4267200"/>
            <a:ext cx="1219200" cy="1295400"/>
          </a:xfrm>
          <a:prstGeom prst="ellipse">
            <a:avLst/>
          </a:prstGeom>
          <a:solidFill>
            <a:srgbClr val="FF1D1D"/>
          </a:solidFill>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4400" dirty="0" smtClean="0">
                <a:solidFill>
                  <a:schemeClr val="tx1"/>
                </a:solidFill>
              </a:rPr>
              <a:t>18</a:t>
            </a:r>
            <a:endParaRPr lang="en-US" sz="4400" dirty="0">
              <a:solidFill>
                <a:schemeClr val="tx1"/>
              </a:solidFill>
            </a:endParaRPr>
          </a:p>
        </p:txBody>
      </p:sp>
      <p:sp>
        <p:nvSpPr>
          <p:cNvPr id="2" name="Footer Placeholder 1"/>
          <p:cNvSpPr>
            <a:spLocks noGrp="1"/>
          </p:cNvSpPr>
          <p:nvPr>
            <p:ph type="ftr" sz="quarter" idx="11"/>
          </p:nvPr>
        </p:nvSpPr>
        <p:spPr/>
        <p:txBody>
          <a:bodyPr/>
          <a:lstStyle/>
          <a:p>
            <a:r>
              <a:rPr lang="en-IN" smtClean="0"/>
              <a:t>Copyright © 2016 Pearson Education, Ltd.</a:t>
            </a:r>
            <a:endParaRPr lang="en-US" dirty="0"/>
          </a:p>
        </p:txBody>
      </p:sp>
      <p:sp>
        <p:nvSpPr>
          <p:cNvPr id="3" name="Slide Number Placeholder 2"/>
          <p:cNvSpPr>
            <a:spLocks noGrp="1"/>
          </p:cNvSpPr>
          <p:nvPr>
            <p:ph type="sldNum" sz="quarter" idx="4"/>
          </p:nvPr>
        </p:nvSpPr>
        <p:spPr/>
        <p:txBody>
          <a:bodyPr/>
          <a:lstStyle/>
          <a:p>
            <a:r>
              <a:rPr lang="en-US" smtClean="0"/>
              <a:t>18-</a:t>
            </a:r>
            <a:fld id="{8B37D5FE-740C-46F5-801A-FA5477D9711F}" type="slidenum">
              <a:rPr lang="en-US" smtClean="0"/>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p:txBody>
          <a:bodyPr/>
          <a:lstStyle/>
          <a:p>
            <a:pPr algn="ctr"/>
            <a:r>
              <a:rPr lang="en-US" sz="3600" dirty="0" smtClean="0"/>
              <a:t>The Control Process (cont.)</a:t>
            </a:r>
            <a:endParaRPr lang="en-US" sz="3600" dirty="0" smtClean="0">
              <a:latin typeface="Calibri" pitchFamily="34" charset="0"/>
            </a:endParaRPr>
          </a:p>
        </p:txBody>
      </p:sp>
      <p:sp>
        <p:nvSpPr>
          <p:cNvPr id="4" name="Content Placeholder 3"/>
          <p:cNvSpPr>
            <a:spLocks noGrp="1"/>
          </p:cNvSpPr>
          <p:nvPr>
            <p:ph idx="1"/>
          </p:nvPr>
        </p:nvSpPr>
        <p:spPr/>
        <p:txBody>
          <a:bodyPr>
            <a:normAutofit/>
          </a:bodyPr>
          <a:lstStyle/>
          <a:p>
            <a:r>
              <a:rPr lang="en-US" sz="3200" dirty="0" smtClean="0">
                <a:latin typeface="Arial" pitchFamily="34" charset="0"/>
                <a:cs typeface="Arial" pitchFamily="34" charset="0"/>
              </a:rPr>
              <a:t>Step 2:</a:t>
            </a:r>
            <a:endParaRPr lang="en-US" sz="3200" dirty="0">
              <a:latin typeface="Arial" pitchFamily="34" charset="0"/>
              <a:cs typeface="Arial" pitchFamily="34" charset="0"/>
            </a:endParaRPr>
          </a:p>
        </p:txBody>
      </p:sp>
      <p:sp>
        <p:nvSpPr>
          <p:cNvPr id="46082" name="Rectangle 3"/>
          <p:cNvSpPr txBox="1">
            <a:spLocks/>
          </p:cNvSpPr>
          <p:nvPr/>
        </p:nvSpPr>
        <p:spPr bwMode="auto">
          <a:xfrm>
            <a:off x="304800" y="1600201"/>
            <a:ext cx="8610600" cy="4343399"/>
          </a:xfrm>
          <a:prstGeom prst="rect">
            <a:avLst/>
          </a:prstGeom>
          <a:noFill/>
          <a:ln w="9525">
            <a:noFill/>
            <a:miter lim="800000"/>
            <a:headEnd/>
            <a:tailEnd/>
          </a:ln>
        </p:spPr>
        <p:txBody>
          <a:bodyPr/>
          <a:lstStyle/>
          <a:p>
            <a:pPr marL="342900" indent="-342900" eaLnBrk="0" hangingPunct="0">
              <a:spcBef>
                <a:spcPct val="20000"/>
              </a:spcBef>
            </a:pPr>
            <a:r>
              <a:rPr lang="en-US" sz="3200" dirty="0" smtClean="0"/>
              <a:t>                  Comparing </a:t>
            </a:r>
            <a:r>
              <a:rPr lang="en-US" sz="3200" dirty="0"/>
              <a:t>Actual Performance </a:t>
            </a:r>
            <a:r>
              <a:rPr lang="en-US" sz="3200" dirty="0" smtClean="0"/>
              <a:t>Against the Standard:</a:t>
            </a:r>
            <a:endParaRPr lang="en-US" sz="3200" dirty="0"/>
          </a:p>
          <a:p>
            <a:pPr marL="742950" lvl="1" indent="-285750" eaLnBrk="0" hangingPunct="0">
              <a:spcBef>
                <a:spcPct val="20000"/>
              </a:spcBef>
              <a:buFont typeface="Arial" charset="0"/>
              <a:buChar char="–"/>
            </a:pPr>
            <a:r>
              <a:rPr lang="en-US" sz="2800" dirty="0"/>
              <a:t>Determining the degree of variation between actual performance and the </a:t>
            </a:r>
            <a:r>
              <a:rPr lang="en-US" sz="2800" dirty="0" smtClean="0"/>
              <a:t>standard.</a:t>
            </a:r>
            <a:endParaRPr lang="en-US" sz="2800" b="1" dirty="0"/>
          </a:p>
          <a:p>
            <a:pPr marL="742950" lvl="1" indent="-285750" eaLnBrk="0" hangingPunct="0">
              <a:spcBef>
                <a:spcPct val="20000"/>
              </a:spcBef>
              <a:buFont typeface="Arial" charset="0"/>
              <a:buChar char="–"/>
            </a:pPr>
            <a:r>
              <a:rPr lang="en-US" sz="2800" b="1" dirty="0"/>
              <a:t>Range of </a:t>
            </a:r>
            <a:r>
              <a:rPr lang="en-US" sz="2800" b="1" dirty="0" smtClean="0"/>
              <a:t>variation</a:t>
            </a:r>
            <a:r>
              <a:rPr lang="en-US" sz="2800" dirty="0" smtClean="0"/>
              <a:t> –</a:t>
            </a:r>
            <a:r>
              <a:rPr lang="en-US" sz="2800" b="1" dirty="0" smtClean="0"/>
              <a:t> </a:t>
            </a:r>
            <a:r>
              <a:rPr lang="en-US" sz="2800" dirty="0"/>
              <a:t>the </a:t>
            </a:r>
            <a:r>
              <a:rPr lang="en-US" sz="2800" b="1" dirty="0">
                <a:solidFill>
                  <a:srgbClr val="FF0000"/>
                </a:solidFill>
              </a:rPr>
              <a:t>acceptable parameters of variance </a:t>
            </a:r>
            <a:r>
              <a:rPr lang="en-US" sz="2800" dirty="0"/>
              <a:t>between actual performance and the standard</a:t>
            </a:r>
            <a:r>
              <a:rPr lang="en-US" sz="2800" dirty="0" smtClean="0"/>
              <a:t>.</a:t>
            </a:r>
          </a:p>
          <a:p>
            <a:pPr marL="742950" lvl="1" indent="-285750" eaLnBrk="0" hangingPunct="0">
              <a:spcBef>
                <a:spcPct val="20000"/>
              </a:spcBef>
              <a:buFont typeface="Arial" charset="0"/>
              <a:buChar char="–"/>
            </a:pPr>
            <a:r>
              <a:rPr lang="en-US" sz="2800" dirty="0" smtClean="0"/>
              <a:t>Example  standard  sale 20%, actual result 17.5%,( range  17% -22%) or 16% ??</a:t>
            </a:r>
            <a:endParaRPr lang="en-US" sz="2800" dirty="0"/>
          </a:p>
          <a:p>
            <a:pPr marL="742950" lvl="1" indent="-285750" eaLnBrk="0" hangingPunct="0">
              <a:spcBef>
                <a:spcPct val="20000"/>
              </a:spcBef>
              <a:buFont typeface="Arial" charset="0"/>
              <a:buChar char="–"/>
            </a:pPr>
            <a:endParaRPr lang="en-US" sz="2800" b="1" dirty="0"/>
          </a:p>
        </p:txBody>
      </p:sp>
      <p:sp>
        <p:nvSpPr>
          <p:cNvPr id="7" name="TextBox 6"/>
          <p:cNvSpPr txBox="1"/>
          <p:nvPr/>
        </p:nvSpPr>
        <p:spPr>
          <a:xfrm>
            <a:off x="8229600" y="6400800"/>
            <a:ext cx="762000" cy="261610"/>
          </a:xfrm>
          <a:prstGeom prst="rect">
            <a:avLst/>
          </a:prstGeom>
          <a:noFill/>
        </p:spPr>
        <p:txBody>
          <a:bodyPr wrap="square" rtlCol="0">
            <a:spAutoFit/>
          </a:bodyPr>
          <a:lstStyle/>
          <a:p>
            <a:r>
              <a:rPr lang="en-US" sz="1100" dirty="0" smtClean="0"/>
              <a:t>18 - 10</a:t>
            </a:r>
            <a:endParaRPr lang="en-US" sz="1100" dirty="0"/>
          </a:p>
        </p:txBody>
      </p:sp>
      <p:sp>
        <p:nvSpPr>
          <p:cNvPr id="2" name="Footer Placeholder 1"/>
          <p:cNvSpPr>
            <a:spLocks noGrp="1"/>
          </p:cNvSpPr>
          <p:nvPr>
            <p:ph type="ftr" sz="quarter" idx="11"/>
          </p:nvPr>
        </p:nvSpPr>
        <p:spPr/>
        <p:txBody>
          <a:bodyPr/>
          <a:lstStyle/>
          <a:p>
            <a:r>
              <a:rPr lang="en-IN" smtClean="0"/>
              <a:t>Copyright © 2016 Pearson Education, Ltd.</a:t>
            </a:r>
            <a:endParaRPr lang="en-US" dirty="0"/>
          </a:p>
        </p:txBody>
      </p:sp>
      <p:sp>
        <p:nvSpPr>
          <p:cNvPr id="3" name="Slide Number Placeholder 2"/>
          <p:cNvSpPr>
            <a:spLocks noGrp="1"/>
          </p:cNvSpPr>
          <p:nvPr>
            <p:ph type="sldNum" sz="quarter" idx="4"/>
          </p:nvPr>
        </p:nvSpPr>
        <p:spPr/>
        <p:txBody>
          <a:bodyPr/>
          <a:lstStyle/>
          <a:p>
            <a:r>
              <a:rPr lang="en-US" smtClean="0"/>
              <a:t>18-</a:t>
            </a:r>
            <a:fld id="{8B37D5FE-740C-46F5-801A-FA5477D9711F}"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p:txBody>
          <a:bodyPr>
            <a:normAutofit fontScale="90000"/>
          </a:bodyPr>
          <a:lstStyle/>
          <a:p>
            <a:pPr algn="ctr"/>
            <a:r>
              <a:rPr lang="en-US" sz="3200" dirty="0" smtClean="0"/>
              <a:t>Exhibit 18-5</a:t>
            </a:r>
            <a:br>
              <a:rPr lang="en-US" sz="3200" dirty="0" smtClean="0"/>
            </a:br>
            <a:r>
              <a:rPr lang="en-US" sz="3200" dirty="0" smtClean="0"/>
              <a:t> Green Earth Gardening Supply—</a:t>
            </a:r>
            <a:r>
              <a:rPr lang="en-US" sz="3200" i="1" dirty="0" smtClean="0"/>
              <a:t>June Sales</a:t>
            </a:r>
            <a:endParaRPr lang="en-US" sz="3200" dirty="0" smtClean="0">
              <a:latin typeface="Calibri" pitchFamily="34" charset="0"/>
            </a:endParaRPr>
          </a:p>
        </p:txBody>
      </p:sp>
      <p:pic>
        <p:nvPicPr>
          <p:cNvPr id="50178" name="Picture 2"/>
          <p:cNvPicPr>
            <a:picLocks noChangeAspect="1" noChangeArrowheads="1"/>
          </p:cNvPicPr>
          <p:nvPr/>
        </p:nvPicPr>
        <p:blipFill>
          <a:blip r:embed="rId3" cstate="print"/>
          <a:srcRect/>
          <a:stretch>
            <a:fillRect/>
          </a:stretch>
        </p:blipFill>
        <p:spPr bwMode="auto">
          <a:xfrm>
            <a:off x="152400" y="1600200"/>
            <a:ext cx="8769350" cy="3733800"/>
          </a:xfrm>
          <a:prstGeom prst="rect">
            <a:avLst/>
          </a:prstGeom>
          <a:noFill/>
          <a:ln w="9525">
            <a:noFill/>
            <a:miter lim="800000"/>
            <a:headEnd/>
            <a:tailEnd/>
          </a:ln>
        </p:spPr>
      </p:pic>
      <p:sp>
        <p:nvSpPr>
          <p:cNvPr id="7" name="TextBox 6"/>
          <p:cNvSpPr txBox="1"/>
          <p:nvPr/>
        </p:nvSpPr>
        <p:spPr>
          <a:xfrm>
            <a:off x="8229600" y="6553200"/>
            <a:ext cx="914400" cy="261610"/>
          </a:xfrm>
          <a:prstGeom prst="rect">
            <a:avLst/>
          </a:prstGeom>
          <a:noFill/>
        </p:spPr>
        <p:txBody>
          <a:bodyPr wrap="square" rtlCol="0">
            <a:spAutoFit/>
          </a:bodyPr>
          <a:lstStyle/>
          <a:p>
            <a:r>
              <a:rPr lang="en-US" sz="1100" dirty="0" smtClean="0"/>
              <a:t>18 - 12</a:t>
            </a:r>
            <a:endParaRPr lang="en-US" sz="1100" dirty="0"/>
          </a:p>
        </p:txBody>
      </p:sp>
      <p:sp>
        <p:nvSpPr>
          <p:cNvPr id="2" name="Footer Placeholder 1"/>
          <p:cNvSpPr>
            <a:spLocks noGrp="1"/>
          </p:cNvSpPr>
          <p:nvPr>
            <p:ph type="ftr" sz="quarter" idx="11"/>
          </p:nvPr>
        </p:nvSpPr>
        <p:spPr/>
        <p:txBody>
          <a:bodyPr/>
          <a:lstStyle/>
          <a:p>
            <a:r>
              <a:rPr lang="en-IN" smtClean="0"/>
              <a:t>Copyright © 2016 Pearson Education, Ltd.</a:t>
            </a:r>
            <a:endParaRPr lang="en-US" dirty="0"/>
          </a:p>
        </p:txBody>
      </p:sp>
      <p:sp>
        <p:nvSpPr>
          <p:cNvPr id="3" name="Slide Number Placeholder 2"/>
          <p:cNvSpPr>
            <a:spLocks noGrp="1"/>
          </p:cNvSpPr>
          <p:nvPr>
            <p:ph type="sldNum" sz="quarter" idx="4"/>
          </p:nvPr>
        </p:nvSpPr>
        <p:spPr/>
        <p:txBody>
          <a:bodyPr/>
          <a:lstStyle/>
          <a:p>
            <a:r>
              <a:rPr lang="en-US" smtClean="0"/>
              <a:t>18-</a:t>
            </a:r>
            <a:fld id="{8B37D5FE-740C-46F5-801A-FA5477D9711F}"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p:txBody>
          <a:bodyPr/>
          <a:lstStyle/>
          <a:p>
            <a:pPr algn="ctr"/>
            <a:r>
              <a:rPr lang="en-US" sz="3600" dirty="0" smtClean="0"/>
              <a:t>The Control Process (cont.)</a:t>
            </a:r>
            <a:endParaRPr lang="en-US" sz="3600" dirty="0" smtClean="0">
              <a:latin typeface="Calibri" pitchFamily="34" charset="0"/>
            </a:endParaRPr>
          </a:p>
        </p:txBody>
      </p:sp>
      <p:sp>
        <p:nvSpPr>
          <p:cNvPr id="4" name="Content Placeholder 3"/>
          <p:cNvSpPr>
            <a:spLocks noGrp="1"/>
          </p:cNvSpPr>
          <p:nvPr>
            <p:ph idx="1"/>
          </p:nvPr>
        </p:nvSpPr>
        <p:spPr/>
        <p:txBody>
          <a:bodyPr>
            <a:normAutofit/>
          </a:bodyPr>
          <a:lstStyle/>
          <a:p>
            <a:r>
              <a:rPr lang="en-US" sz="3200" dirty="0" smtClean="0">
                <a:latin typeface="Arial" pitchFamily="34" charset="0"/>
                <a:cs typeface="Arial" pitchFamily="34" charset="0"/>
              </a:rPr>
              <a:t>Step 3:</a:t>
            </a:r>
            <a:endParaRPr lang="en-US" sz="3200" dirty="0">
              <a:latin typeface="Arial" pitchFamily="34" charset="0"/>
              <a:cs typeface="Arial" pitchFamily="34" charset="0"/>
            </a:endParaRPr>
          </a:p>
        </p:txBody>
      </p:sp>
      <p:sp>
        <p:nvSpPr>
          <p:cNvPr id="52226" name="Rectangle 3"/>
          <p:cNvSpPr txBox="1">
            <a:spLocks/>
          </p:cNvSpPr>
          <p:nvPr/>
        </p:nvSpPr>
        <p:spPr bwMode="auto">
          <a:xfrm>
            <a:off x="457200" y="1600200"/>
            <a:ext cx="8229600" cy="4525963"/>
          </a:xfrm>
          <a:prstGeom prst="rect">
            <a:avLst/>
          </a:prstGeom>
          <a:noFill/>
          <a:ln w="9525">
            <a:noFill/>
            <a:miter lim="800000"/>
            <a:headEnd/>
            <a:tailEnd/>
          </a:ln>
        </p:spPr>
        <p:txBody>
          <a:bodyPr/>
          <a:lstStyle/>
          <a:p>
            <a:pPr marL="342900" indent="-342900" eaLnBrk="0" hangingPunct="0">
              <a:spcBef>
                <a:spcPct val="20000"/>
              </a:spcBef>
            </a:pPr>
            <a:r>
              <a:rPr lang="en-US" sz="3200" dirty="0" smtClean="0"/>
              <a:t>                 Taking </a:t>
            </a:r>
            <a:r>
              <a:rPr lang="en-US" sz="3200" dirty="0"/>
              <a:t>Managerial </a:t>
            </a:r>
            <a:r>
              <a:rPr lang="en-US" sz="3200" dirty="0" smtClean="0"/>
              <a:t>Action</a:t>
            </a:r>
            <a:endParaRPr lang="ar-SA" sz="3200" dirty="0" smtClean="0"/>
          </a:p>
          <a:p>
            <a:pPr marL="342900" indent="-342900" eaLnBrk="0" hangingPunct="0">
              <a:spcBef>
                <a:spcPct val="20000"/>
              </a:spcBef>
            </a:pPr>
            <a:r>
              <a:rPr lang="en-US" sz="3200" dirty="0" smtClean="0">
                <a:solidFill>
                  <a:srgbClr val="FF0000"/>
                </a:solidFill>
              </a:rPr>
              <a:t>Correcting  Actual performance</a:t>
            </a:r>
          </a:p>
          <a:p>
            <a:pPr marL="742950" lvl="1" indent="-285750" eaLnBrk="0" hangingPunct="0">
              <a:spcBef>
                <a:spcPct val="20000"/>
              </a:spcBef>
              <a:buFont typeface="Arial" charset="0"/>
              <a:buChar char="–"/>
            </a:pPr>
            <a:r>
              <a:rPr lang="en-US" sz="2800" b="1" dirty="0" smtClean="0"/>
              <a:t>Immediate </a:t>
            </a:r>
            <a:r>
              <a:rPr lang="en-US" sz="2800" b="1" dirty="0"/>
              <a:t>corrective </a:t>
            </a:r>
            <a:r>
              <a:rPr lang="en-US" sz="2800" b="1" dirty="0" smtClean="0"/>
              <a:t>action</a:t>
            </a:r>
            <a:r>
              <a:rPr lang="en-US" sz="2800" dirty="0" smtClean="0"/>
              <a:t> –</a:t>
            </a:r>
            <a:r>
              <a:rPr lang="en-US" sz="2800" b="1" dirty="0" smtClean="0"/>
              <a:t> </a:t>
            </a:r>
            <a:r>
              <a:rPr lang="en-US" sz="2800" dirty="0"/>
              <a:t>corrective action that corrects problems at once in order to get performance back on track.</a:t>
            </a:r>
          </a:p>
          <a:p>
            <a:pPr marL="742950" lvl="1" indent="-285750" eaLnBrk="0" hangingPunct="0">
              <a:spcBef>
                <a:spcPct val="20000"/>
              </a:spcBef>
              <a:buFont typeface="Arial" charset="0"/>
              <a:buChar char="–"/>
            </a:pPr>
            <a:r>
              <a:rPr lang="en-US" sz="2800" b="1" dirty="0"/>
              <a:t>Basic corrective action </a:t>
            </a:r>
            <a:r>
              <a:rPr lang="en-US" sz="2800" dirty="0"/>
              <a:t>–</a:t>
            </a:r>
            <a:r>
              <a:rPr lang="en-US" sz="2800" b="1" dirty="0" smtClean="0"/>
              <a:t> </a:t>
            </a:r>
            <a:r>
              <a:rPr lang="en-US" sz="2800" dirty="0"/>
              <a:t>corrective action that looks at </a:t>
            </a:r>
            <a:r>
              <a:rPr lang="en-US" sz="2800" b="1" dirty="0"/>
              <a:t>how and why </a:t>
            </a:r>
            <a:r>
              <a:rPr lang="en-US" sz="2800" dirty="0"/>
              <a:t>performance deviated before correcting the source of </a:t>
            </a:r>
            <a:r>
              <a:rPr lang="en-US" sz="2800" dirty="0" smtClean="0"/>
              <a:t>deviation.</a:t>
            </a:r>
            <a:endParaRPr lang="en-US" sz="2800" b="1" dirty="0"/>
          </a:p>
        </p:txBody>
      </p:sp>
      <p:sp>
        <p:nvSpPr>
          <p:cNvPr id="7" name="TextBox 6"/>
          <p:cNvSpPr txBox="1"/>
          <p:nvPr/>
        </p:nvSpPr>
        <p:spPr>
          <a:xfrm>
            <a:off x="8229600" y="6488668"/>
            <a:ext cx="914400" cy="261610"/>
          </a:xfrm>
          <a:prstGeom prst="rect">
            <a:avLst/>
          </a:prstGeom>
          <a:noFill/>
        </p:spPr>
        <p:txBody>
          <a:bodyPr wrap="square" rtlCol="0">
            <a:spAutoFit/>
          </a:bodyPr>
          <a:lstStyle/>
          <a:p>
            <a:r>
              <a:rPr lang="en-US" sz="1100" dirty="0" smtClean="0"/>
              <a:t>18 - 13</a:t>
            </a:r>
            <a:endParaRPr lang="en-US" sz="1100" dirty="0"/>
          </a:p>
        </p:txBody>
      </p:sp>
      <p:sp>
        <p:nvSpPr>
          <p:cNvPr id="2" name="Footer Placeholder 1"/>
          <p:cNvSpPr>
            <a:spLocks noGrp="1"/>
          </p:cNvSpPr>
          <p:nvPr>
            <p:ph type="ftr" sz="quarter" idx="11"/>
          </p:nvPr>
        </p:nvSpPr>
        <p:spPr/>
        <p:txBody>
          <a:bodyPr/>
          <a:lstStyle/>
          <a:p>
            <a:r>
              <a:rPr lang="en-IN" smtClean="0"/>
              <a:t>Copyright © 2016 Pearson Education, Ltd.</a:t>
            </a:r>
            <a:endParaRPr lang="en-US" dirty="0"/>
          </a:p>
        </p:txBody>
      </p:sp>
      <p:sp>
        <p:nvSpPr>
          <p:cNvPr id="3" name="Slide Number Placeholder 2"/>
          <p:cNvSpPr>
            <a:spLocks noGrp="1"/>
          </p:cNvSpPr>
          <p:nvPr>
            <p:ph type="sldNum" sz="quarter" idx="4"/>
          </p:nvPr>
        </p:nvSpPr>
        <p:spPr/>
        <p:txBody>
          <a:bodyPr/>
          <a:lstStyle/>
          <a:p>
            <a:r>
              <a:rPr lang="en-US" smtClean="0"/>
              <a:t>18-</a:t>
            </a:r>
            <a:fld id="{8B37D5FE-740C-46F5-801A-FA5477D9711F}" type="slidenum">
              <a:rPr lang="en-US" smtClean="0"/>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p:txBody>
          <a:bodyPr/>
          <a:lstStyle/>
          <a:p>
            <a:pPr algn="ctr"/>
            <a:r>
              <a:rPr lang="en-US" sz="3600" dirty="0" smtClean="0"/>
              <a:t>The Control Process (cont.)</a:t>
            </a:r>
            <a:endParaRPr lang="en-US" sz="3600" dirty="0" smtClean="0">
              <a:latin typeface="Calibri" pitchFamily="34" charset="0"/>
            </a:endParaRPr>
          </a:p>
        </p:txBody>
      </p:sp>
      <p:sp>
        <p:nvSpPr>
          <p:cNvPr id="4" name="Content Placeholder 3"/>
          <p:cNvSpPr>
            <a:spLocks noGrp="1"/>
          </p:cNvSpPr>
          <p:nvPr>
            <p:ph idx="1"/>
          </p:nvPr>
        </p:nvSpPr>
        <p:spPr/>
        <p:txBody>
          <a:bodyPr>
            <a:normAutofit/>
          </a:bodyPr>
          <a:lstStyle/>
          <a:p>
            <a:r>
              <a:rPr lang="en-US" sz="2800" dirty="0" smtClean="0">
                <a:latin typeface="Arial" pitchFamily="34" charset="0"/>
                <a:cs typeface="Arial" pitchFamily="34" charset="0"/>
              </a:rPr>
              <a:t>Step 3</a:t>
            </a:r>
            <a:endParaRPr lang="en-US" sz="2800" dirty="0">
              <a:latin typeface="Arial" pitchFamily="34" charset="0"/>
              <a:cs typeface="Arial" pitchFamily="34" charset="0"/>
            </a:endParaRPr>
          </a:p>
        </p:txBody>
      </p:sp>
      <p:sp>
        <p:nvSpPr>
          <p:cNvPr id="54274" name="Rectangle 3"/>
          <p:cNvSpPr txBox="1">
            <a:spLocks/>
          </p:cNvSpPr>
          <p:nvPr/>
        </p:nvSpPr>
        <p:spPr bwMode="auto">
          <a:xfrm>
            <a:off x="457200" y="1600200"/>
            <a:ext cx="8229600" cy="4525963"/>
          </a:xfrm>
          <a:prstGeom prst="rect">
            <a:avLst/>
          </a:prstGeom>
          <a:noFill/>
          <a:ln w="9525">
            <a:noFill/>
            <a:miter lim="800000"/>
            <a:headEnd/>
            <a:tailEnd/>
          </a:ln>
        </p:spPr>
        <p:txBody>
          <a:bodyPr/>
          <a:lstStyle/>
          <a:p>
            <a:pPr marL="342900" indent="-342900" eaLnBrk="0" hangingPunct="0">
              <a:spcBef>
                <a:spcPct val="20000"/>
              </a:spcBef>
            </a:pPr>
            <a:r>
              <a:rPr lang="en-US" sz="2800" dirty="0" smtClean="0"/>
              <a:t>                 (cont</a:t>
            </a:r>
            <a:r>
              <a:rPr lang="en-US" sz="2800" dirty="0"/>
              <a:t>.) </a:t>
            </a:r>
          </a:p>
          <a:p>
            <a:pPr marL="742950" lvl="1" indent="-285750" eaLnBrk="0" hangingPunct="0">
              <a:spcBef>
                <a:spcPct val="20000"/>
              </a:spcBef>
              <a:buFont typeface="Arial" charset="0"/>
              <a:buChar char="–"/>
            </a:pPr>
            <a:r>
              <a:rPr lang="en-US" sz="2800" b="1" dirty="0">
                <a:solidFill>
                  <a:srgbClr val="FF0000"/>
                </a:solidFill>
              </a:rPr>
              <a:t>Revise the Standard </a:t>
            </a:r>
            <a:r>
              <a:rPr lang="en-US" sz="2800" dirty="0"/>
              <a:t>– </a:t>
            </a:r>
            <a:r>
              <a:rPr lang="en-US" sz="2400" dirty="0"/>
              <a:t>i</a:t>
            </a:r>
            <a:r>
              <a:rPr lang="en-US" sz="2800" dirty="0"/>
              <a:t>f performance consistently exceeds the goal, then a manager should look at whether the goal is too easy and needs to be </a:t>
            </a:r>
            <a:r>
              <a:rPr lang="en-US" sz="2800" dirty="0" smtClean="0"/>
              <a:t>raised.</a:t>
            </a:r>
            <a:endParaRPr lang="en-US" sz="2800" dirty="0"/>
          </a:p>
          <a:p>
            <a:pPr marL="742950" lvl="1" indent="-285750" eaLnBrk="0" hangingPunct="0">
              <a:spcBef>
                <a:spcPct val="20000"/>
              </a:spcBef>
              <a:buFont typeface="Arial" charset="0"/>
              <a:buChar char="–"/>
            </a:pPr>
            <a:r>
              <a:rPr lang="en-US" sz="2800" dirty="0"/>
              <a:t>Managers must be cautious about revising a standard </a:t>
            </a:r>
            <a:r>
              <a:rPr lang="en-US" sz="2800" dirty="0" smtClean="0"/>
              <a:t>downward.</a:t>
            </a:r>
            <a:endParaRPr lang="en-US" sz="2800" dirty="0"/>
          </a:p>
        </p:txBody>
      </p:sp>
      <p:sp>
        <p:nvSpPr>
          <p:cNvPr id="7" name="TextBox 6"/>
          <p:cNvSpPr txBox="1"/>
          <p:nvPr/>
        </p:nvSpPr>
        <p:spPr>
          <a:xfrm>
            <a:off x="8458200" y="6477000"/>
            <a:ext cx="685800" cy="261610"/>
          </a:xfrm>
          <a:prstGeom prst="rect">
            <a:avLst/>
          </a:prstGeom>
          <a:noFill/>
        </p:spPr>
        <p:txBody>
          <a:bodyPr wrap="square" rtlCol="0">
            <a:spAutoFit/>
          </a:bodyPr>
          <a:lstStyle/>
          <a:p>
            <a:r>
              <a:rPr lang="en-US" sz="1100" dirty="0" smtClean="0"/>
              <a:t>18 - 14</a:t>
            </a:r>
            <a:endParaRPr lang="en-US" sz="1100" dirty="0"/>
          </a:p>
        </p:txBody>
      </p:sp>
      <p:sp>
        <p:nvSpPr>
          <p:cNvPr id="2" name="Footer Placeholder 1"/>
          <p:cNvSpPr>
            <a:spLocks noGrp="1"/>
          </p:cNvSpPr>
          <p:nvPr>
            <p:ph type="ftr" sz="quarter" idx="11"/>
          </p:nvPr>
        </p:nvSpPr>
        <p:spPr/>
        <p:txBody>
          <a:bodyPr/>
          <a:lstStyle/>
          <a:p>
            <a:r>
              <a:rPr lang="en-IN" smtClean="0"/>
              <a:t>Copyright © 2016 Pearson Education, Ltd.</a:t>
            </a:r>
            <a:endParaRPr lang="en-US" dirty="0"/>
          </a:p>
        </p:txBody>
      </p:sp>
      <p:sp>
        <p:nvSpPr>
          <p:cNvPr id="3" name="Slide Number Placeholder 2"/>
          <p:cNvSpPr>
            <a:spLocks noGrp="1"/>
          </p:cNvSpPr>
          <p:nvPr>
            <p:ph type="sldNum" sz="quarter" idx="4"/>
          </p:nvPr>
        </p:nvSpPr>
        <p:spPr/>
        <p:txBody>
          <a:bodyPr/>
          <a:lstStyle/>
          <a:p>
            <a:r>
              <a:rPr lang="en-US" smtClean="0"/>
              <a:t>18-</a:t>
            </a:r>
            <a:fld id="{8B37D5FE-740C-46F5-801A-FA5477D9711F}" type="slidenum">
              <a:rPr lang="en-US" smtClean="0"/>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p:nvPr>
        </p:nvSpPr>
        <p:spPr/>
        <p:txBody>
          <a:bodyPr>
            <a:noAutofit/>
          </a:bodyPr>
          <a:lstStyle/>
          <a:p>
            <a:pPr algn="ctr"/>
            <a:r>
              <a:rPr lang="en-US" sz="2400" dirty="0" smtClean="0"/>
              <a:t>Exhibit 18-6</a:t>
            </a:r>
            <a:br>
              <a:rPr lang="en-US" sz="2400" dirty="0" smtClean="0"/>
            </a:br>
            <a:r>
              <a:rPr lang="en-US" sz="2400" dirty="0" smtClean="0"/>
              <a:t> Managerial Decisions</a:t>
            </a:r>
            <a:br>
              <a:rPr lang="en-US" sz="2400" dirty="0" smtClean="0"/>
            </a:br>
            <a:r>
              <a:rPr lang="en-US" sz="2400" dirty="0" smtClean="0"/>
              <a:t>in the Control Process</a:t>
            </a:r>
            <a:endParaRPr lang="en-US" sz="2400" dirty="0" smtClean="0">
              <a:latin typeface="Calibri" pitchFamily="34" charset="0"/>
            </a:endParaRPr>
          </a:p>
        </p:txBody>
      </p:sp>
      <p:sp>
        <p:nvSpPr>
          <p:cNvPr id="7" name="TextBox 6"/>
          <p:cNvSpPr txBox="1"/>
          <p:nvPr/>
        </p:nvSpPr>
        <p:spPr>
          <a:xfrm>
            <a:off x="8305800" y="6477000"/>
            <a:ext cx="685800" cy="261610"/>
          </a:xfrm>
          <a:prstGeom prst="rect">
            <a:avLst/>
          </a:prstGeom>
          <a:noFill/>
        </p:spPr>
        <p:txBody>
          <a:bodyPr wrap="square" rtlCol="0">
            <a:spAutoFit/>
          </a:bodyPr>
          <a:lstStyle/>
          <a:p>
            <a:r>
              <a:rPr lang="en-US" sz="1100" dirty="0" smtClean="0"/>
              <a:t>18 - 15</a:t>
            </a:r>
            <a:endParaRPr lang="en-US" sz="1100" dirty="0"/>
          </a:p>
        </p:txBody>
      </p:sp>
      <p:pic>
        <p:nvPicPr>
          <p:cNvPr id="2" name="Picture 1"/>
          <p:cNvPicPr>
            <a:picLocks noChangeAspect="1"/>
          </p:cNvPicPr>
          <p:nvPr/>
        </p:nvPicPr>
        <p:blipFill>
          <a:blip r:embed="rId3"/>
          <a:stretch>
            <a:fillRect/>
          </a:stretch>
        </p:blipFill>
        <p:spPr>
          <a:xfrm>
            <a:off x="126128" y="1445170"/>
            <a:ext cx="8839200" cy="4566920"/>
          </a:xfrm>
          <a:prstGeom prst="rect">
            <a:avLst/>
          </a:prstGeom>
        </p:spPr>
      </p:pic>
      <p:sp>
        <p:nvSpPr>
          <p:cNvPr id="3" name="Footer Placeholder 2"/>
          <p:cNvSpPr>
            <a:spLocks noGrp="1"/>
          </p:cNvSpPr>
          <p:nvPr>
            <p:ph type="ftr" sz="quarter" idx="11"/>
          </p:nvPr>
        </p:nvSpPr>
        <p:spPr/>
        <p:txBody>
          <a:bodyPr/>
          <a:lstStyle/>
          <a:p>
            <a:r>
              <a:rPr lang="en-IN" smtClean="0"/>
              <a:t>Copyright © 2016 Pearson Education, Ltd.</a:t>
            </a:r>
            <a:endParaRPr lang="en-US" dirty="0"/>
          </a:p>
        </p:txBody>
      </p:sp>
      <p:sp>
        <p:nvSpPr>
          <p:cNvPr id="4" name="Slide Number Placeholder 3"/>
          <p:cNvSpPr>
            <a:spLocks noGrp="1"/>
          </p:cNvSpPr>
          <p:nvPr>
            <p:ph type="sldNum" sz="quarter" idx="4"/>
          </p:nvPr>
        </p:nvSpPr>
        <p:spPr/>
        <p:txBody>
          <a:bodyPr/>
          <a:lstStyle/>
          <a:p>
            <a:r>
              <a:rPr lang="en-US" smtClean="0"/>
              <a:t>18-</a:t>
            </a:r>
            <a:fld id="{8B37D5FE-740C-46F5-801A-FA5477D9711F}" type="slidenum">
              <a:rPr lang="en-US" smtClean="0"/>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p:cNvSpPr>
            <a:spLocks noGrp="1" noChangeArrowheads="1"/>
          </p:cNvSpPr>
          <p:nvPr>
            <p:ph type="title"/>
          </p:nvPr>
        </p:nvSpPr>
        <p:spPr>
          <a:xfrm>
            <a:off x="838200" y="228600"/>
            <a:ext cx="7772400" cy="1143000"/>
          </a:xfrm>
        </p:spPr>
        <p:txBody>
          <a:bodyPr>
            <a:normAutofit/>
          </a:bodyPr>
          <a:lstStyle/>
          <a:p>
            <a:pPr algn="ctr"/>
            <a:r>
              <a:rPr lang="en-US" sz="2800" b="1" dirty="0" smtClean="0">
                <a:latin typeface="Arial" pitchFamily="34" charset="0"/>
                <a:cs typeface="Arial" pitchFamily="34" charset="0"/>
              </a:rPr>
              <a:t>Tools for Measuring Organizational</a:t>
            </a:r>
            <a:br>
              <a:rPr lang="en-US" sz="2800" b="1" dirty="0" smtClean="0">
                <a:latin typeface="Arial" pitchFamily="34" charset="0"/>
                <a:cs typeface="Arial" pitchFamily="34" charset="0"/>
              </a:rPr>
            </a:br>
            <a:r>
              <a:rPr lang="en-US" sz="2800" b="1" dirty="0" smtClean="0">
                <a:latin typeface="Arial" pitchFamily="34" charset="0"/>
                <a:cs typeface="Arial" pitchFamily="34" charset="0"/>
              </a:rPr>
              <a:t>Performance</a:t>
            </a:r>
          </a:p>
        </p:txBody>
      </p:sp>
      <p:sp>
        <p:nvSpPr>
          <p:cNvPr id="4" name="Content Placeholder 3"/>
          <p:cNvSpPr>
            <a:spLocks noGrp="1"/>
          </p:cNvSpPr>
          <p:nvPr>
            <p:ph idx="1"/>
          </p:nvPr>
        </p:nvSpPr>
        <p:spPr/>
        <p:txBody>
          <a:bodyPr>
            <a:normAutofit fontScale="92500" lnSpcReduction="20000"/>
          </a:bodyPr>
          <a:lstStyle/>
          <a:p>
            <a:pPr marL="457200" indent="-457200" eaLnBrk="0" hangingPunct="0">
              <a:spcBef>
                <a:spcPct val="20000"/>
              </a:spcBef>
              <a:buClrTx/>
              <a:buFont typeface="Arial"/>
              <a:buChar char="•"/>
            </a:pPr>
            <a:r>
              <a:rPr lang="en-US" sz="2800" b="1" dirty="0" smtClean="0">
                <a:latin typeface="Arial"/>
                <a:cs typeface="Arial"/>
              </a:rPr>
              <a:t>Feed </a:t>
            </a:r>
            <a:r>
              <a:rPr lang="en-US" sz="2800" b="1" dirty="0">
                <a:latin typeface="Arial"/>
                <a:cs typeface="Arial"/>
              </a:rPr>
              <a:t>forward </a:t>
            </a:r>
            <a:r>
              <a:rPr lang="en-US" sz="2800" dirty="0" smtClean="0">
                <a:latin typeface="Arial"/>
                <a:cs typeface="Arial"/>
              </a:rPr>
              <a:t>control – control </a:t>
            </a:r>
            <a:r>
              <a:rPr lang="en-US" sz="2800" dirty="0">
                <a:latin typeface="Arial"/>
                <a:cs typeface="Arial"/>
              </a:rPr>
              <a:t>that takes place </a:t>
            </a:r>
            <a:r>
              <a:rPr lang="en-US" sz="2800" b="1" dirty="0">
                <a:solidFill>
                  <a:srgbClr val="FF0000"/>
                </a:solidFill>
                <a:latin typeface="Arial"/>
                <a:cs typeface="Arial"/>
              </a:rPr>
              <a:t>before</a:t>
            </a:r>
            <a:r>
              <a:rPr lang="en-US" sz="2800" dirty="0">
                <a:latin typeface="Arial"/>
                <a:cs typeface="Arial"/>
              </a:rPr>
              <a:t> a work activity is done.</a:t>
            </a:r>
          </a:p>
          <a:p>
            <a:pPr marL="457200" indent="-457200" eaLnBrk="0" hangingPunct="0">
              <a:spcBef>
                <a:spcPct val="20000"/>
              </a:spcBef>
              <a:buClrTx/>
              <a:buFont typeface="Arial"/>
              <a:buChar char="•"/>
            </a:pPr>
            <a:r>
              <a:rPr lang="en-US" sz="2800" b="1" dirty="0">
                <a:latin typeface="Arial"/>
                <a:cs typeface="Arial"/>
              </a:rPr>
              <a:t>Concurrent control </a:t>
            </a:r>
            <a:r>
              <a:rPr lang="en-US" sz="2800" dirty="0">
                <a:latin typeface="Arial"/>
                <a:cs typeface="Arial"/>
              </a:rPr>
              <a:t>–</a:t>
            </a:r>
            <a:r>
              <a:rPr lang="en-US" sz="2800" b="1" dirty="0" smtClean="0">
                <a:latin typeface="Arial"/>
                <a:cs typeface="Arial"/>
              </a:rPr>
              <a:t> </a:t>
            </a:r>
            <a:r>
              <a:rPr lang="en-US" sz="2800" dirty="0">
                <a:latin typeface="Arial"/>
                <a:cs typeface="Arial"/>
              </a:rPr>
              <a:t>control that takes place </a:t>
            </a:r>
            <a:r>
              <a:rPr lang="en-US" sz="2800" dirty="0">
                <a:solidFill>
                  <a:srgbClr val="FF0000"/>
                </a:solidFill>
                <a:latin typeface="Arial"/>
                <a:cs typeface="Arial"/>
              </a:rPr>
              <a:t>while</a:t>
            </a:r>
            <a:r>
              <a:rPr lang="en-US" sz="2800" dirty="0">
                <a:latin typeface="Arial"/>
                <a:cs typeface="Arial"/>
              </a:rPr>
              <a:t> a work activity is in progress.</a:t>
            </a:r>
          </a:p>
          <a:p>
            <a:pPr marL="627063" indent="-339725" eaLnBrk="0" hangingPunct="0">
              <a:spcBef>
                <a:spcPct val="20000"/>
              </a:spcBef>
              <a:buClrTx/>
              <a:buFont typeface="Wingdings" panose="05000000000000000000" pitchFamily="2" charset="2"/>
              <a:buChar char="Ø"/>
            </a:pPr>
            <a:r>
              <a:rPr lang="en-US" sz="2800" b="1" dirty="0">
                <a:latin typeface="Arial"/>
                <a:cs typeface="Arial"/>
              </a:rPr>
              <a:t>Management by walking around </a:t>
            </a:r>
            <a:r>
              <a:rPr lang="en-US" sz="2800" dirty="0">
                <a:latin typeface="Arial"/>
                <a:cs typeface="Arial"/>
              </a:rPr>
              <a:t>–</a:t>
            </a:r>
            <a:r>
              <a:rPr lang="en-US" sz="2800" b="1" dirty="0" smtClean="0">
                <a:latin typeface="Arial"/>
                <a:cs typeface="Arial"/>
              </a:rPr>
              <a:t> </a:t>
            </a:r>
            <a:r>
              <a:rPr lang="en-US" sz="2800" dirty="0">
                <a:latin typeface="Arial"/>
                <a:cs typeface="Arial"/>
              </a:rPr>
              <a:t>a term used to describe when a manager is out in the work area interacting directly with employees</a:t>
            </a:r>
            <a:r>
              <a:rPr lang="en-US" sz="2800" dirty="0" smtClean="0">
                <a:solidFill>
                  <a:srgbClr val="FF0000"/>
                </a:solidFill>
                <a:latin typeface="Arial"/>
                <a:cs typeface="Arial"/>
              </a:rPr>
              <a:t>.</a:t>
            </a:r>
            <a:r>
              <a:rPr lang="en-US" sz="2800" dirty="0" smtClean="0">
                <a:solidFill>
                  <a:srgbClr val="FF0000"/>
                </a:solidFill>
                <a:latin typeface="Arial"/>
                <a:cs typeface="Arial"/>
              </a:rPr>
              <a:t>(Direct supervisor )</a:t>
            </a:r>
            <a:endParaRPr lang="en-US" sz="2800" dirty="0">
              <a:solidFill>
                <a:srgbClr val="FF0000"/>
              </a:solidFill>
              <a:latin typeface="Arial"/>
              <a:cs typeface="Arial"/>
            </a:endParaRPr>
          </a:p>
          <a:p>
            <a:pPr marL="457200" indent="-457200" eaLnBrk="0" hangingPunct="0">
              <a:spcBef>
                <a:spcPct val="20000"/>
              </a:spcBef>
              <a:buClrTx/>
              <a:buFont typeface="Arial"/>
              <a:buChar char="•"/>
            </a:pPr>
            <a:r>
              <a:rPr lang="en-US" sz="2800" b="1" dirty="0">
                <a:latin typeface="Arial"/>
                <a:cs typeface="Arial"/>
              </a:rPr>
              <a:t>Feedback control </a:t>
            </a:r>
            <a:r>
              <a:rPr lang="en-US" sz="2800" dirty="0">
                <a:latin typeface="Arial"/>
                <a:cs typeface="Arial"/>
              </a:rPr>
              <a:t>–</a:t>
            </a:r>
            <a:r>
              <a:rPr lang="en-US" sz="2800" b="1" dirty="0" smtClean="0">
                <a:latin typeface="Arial"/>
                <a:cs typeface="Arial"/>
              </a:rPr>
              <a:t> </a:t>
            </a:r>
            <a:r>
              <a:rPr lang="en-US" sz="2800" dirty="0">
                <a:latin typeface="Arial"/>
                <a:cs typeface="Arial"/>
              </a:rPr>
              <a:t>control that takes place </a:t>
            </a:r>
            <a:r>
              <a:rPr lang="en-US" sz="2800" b="1" dirty="0">
                <a:solidFill>
                  <a:srgbClr val="FF0000"/>
                </a:solidFill>
                <a:latin typeface="Arial"/>
                <a:cs typeface="Arial"/>
              </a:rPr>
              <a:t>after </a:t>
            </a:r>
            <a:r>
              <a:rPr lang="en-US" sz="2800" dirty="0">
                <a:latin typeface="Arial"/>
                <a:cs typeface="Arial"/>
              </a:rPr>
              <a:t>a work activity is done</a:t>
            </a:r>
            <a:r>
              <a:rPr lang="en-US" sz="2800" dirty="0" smtClean="0">
                <a:latin typeface="Arial"/>
                <a:cs typeface="Arial"/>
              </a:rPr>
              <a:t>. </a:t>
            </a:r>
          </a:p>
          <a:p>
            <a:pPr marL="457200" indent="-457200" eaLnBrk="0" hangingPunct="0">
              <a:spcBef>
                <a:spcPct val="20000"/>
              </a:spcBef>
              <a:buClrTx/>
              <a:buFont typeface="Arial"/>
              <a:buChar char="•"/>
            </a:pPr>
            <a:endParaRPr lang="en-US" sz="2800" dirty="0">
              <a:latin typeface="Arial"/>
              <a:cs typeface="Arial"/>
            </a:endParaRPr>
          </a:p>
          <a:p>
            <a:endParaRPr lang="en-US" sz="2800" b="1" dirty="0">
              <a:latin typeface="Arial" pitchFamily="34" charset="0"/>
              <a:cs typeface="Arial" pitchFamily="34" charset="0"/>
            </a:endParaRPr>
          </a:p>
        </p:txBody>
      </p:sp>
      <p:sp>
        <p:nvSpPr>
          <p:cNvPr id="7" name="TextBox 6"/>
          <p:cNvSpPr txBox="1"/>
          <p:nvPr/>
        </p:nvSpPr>
        <p:spPr>
          <a:xfrm>
            <a:off x="8382000" y="6553200"/>
            <a:ext cx="762000" cy="261610"/>
          </a:xfrm>
          <a:prstGeom prst="rect">
            <a:avLst/>
          </a:prstGeom>
          <a:noFill/>
        </p:spPr>
        <p:txBody>
          <a:bodyPr wrap="square" rtlCol="0">
            <a:spAutoFit/>
          </a:bodyPr>
          <a:lstStyle/>
          <a:p>
            <a:r>
              <a:rPr lang="en-US" sz="1100" dirty="0" smtClean="0"/>
              <a:t>18 - 21</a:t>
            </a:r>
            <a:endParaRPr lang="en-US" sz="1100" dirty="0"/>
          </a:p>
        </p:txBody>
      </p:sp>
      <p:sp>
        <p:nvSpPr>
          <p:cNvPr id="2" name="Footer Placeholder 1"/>
          <p:cNvSpPr>
            <a:spLocks noGrp="1"/>
          </p:cNvSpPr>
          <p:nvPr>
            <p:ph type="ftr" sz="quarter" idx="11"/>
          </p:nvPr>
        </p:nvSpPr>
        <p:spPr/>
        <p:txBody>
          <a:bodyPr/>
          <a:lstStyle/>
          <a:p>
            <a:r>
              <a:rPr lang="en-IN" smtClean="0"/>
              <a:t>Copyright © 2016 Pearson Education, Ltd.</a:t>
            </a:r>
            <a:endParaRPr lang="en-US" dirty="0"/>
          </a:p>
        </p:txBody>
      </p:sp>
      <p:sp>
        <p:nvSpPr>
          <p:cNvPr id="3" name="Slide Number Placeholder 2"/>
          <p:cNvSpPr>
            <a:spLocks noGrp="1"/>
          </p:cNvSpPr>
          <p:nvPr>
            <p:ph type="sldNum" sz="quarter" idx="4"/>
          </p:nvPr>
        </p:nvSpPr>
        <p:spPr/>
        <p:txBody>
          <a:bodyPr/>
          <a:lstStyle/>
          <a:p>
            <a:r>
              <a:rPr lang="en-US" smtClean="0"/>
              <a:t>18-</a:t>
            </a:r>
            <a:fld id="{8B37D5FE-740C-46F5-801A-FA5477D9711F}" type="slidenum">
              <a:rPr lang="en-US" smtClean="0"/>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Arial"/>
                <a:cs typeface="Arial"/>
              </a:rPr>
              <a:t>Feedback </a:t>
            </a:r>
            <a:r>
              <a:rPr lang="en-US" b="1" dirty="0" smtClean="0">
                <a:latin typeface="Arial"/>
                <a:cs typeface="Arial"/>
              </a:rPr>
              <a:t>control advantage </a:t>
            </a:r>
            <a:endParaRPr lang="en-US" dirty="0"/>
          </a:p>
        </p:txBody>
      </p:sp>
      <p:sp>
        <p:nvSpPr>
          <p:cNvPr id="3" name="Content Placeholder 2"/>
          <p:cNvSpPr>
            <a:spLocks noGrp="1"/>
          </p:cNvSpPr>
          <p:nvPr>
            <p:ph idx="1"/>
          </p:nvPr>
        </p:nvSpPr>
        <p:spPr/>
        <p:txBody>
          <a:bodyPr>
            <a:normAutofit/>
          </a:bodyPr>
          <a:lstStyle/>
          <a:p>
            <a:r>
              <a:rPr lang="en-US" sz="3600" dirty="0" smtClean="0"/>
              <a:t>Two advantage : </a:t>
            </a:r>
          </a:p>
          <a:p>
            <a:r>
              <a:rPr lang="en-US" sz="3600" dirty="0" smtClean="0">
                <a:latin typeface="Arial" panose="020B0604020202020204" pitchFamily="34" charset="0"/>
                <a:cs typeface="Arial" panose="020B0604020202020204" pitchFamily="34" charset="0"/>
              </a:rPr>
              <a:t>gives  managers information on how their planning efforts .</a:t>
            </a:r>
          </a:p>
          <a:p>
            <a:r>
              <a:rPr lang="en-US" sz="3600" dirty="0" smtClean="0">
                <a:latin typeface="Arial" panose="020B0604020202020204" pitchFamily="34" charset="0"/>
                <a:cs typeface="Arial" panose="020B0604020202020204" pitchFamily="34" charset="0"/>
              </a:rPr>
              <a:t>Feedback can enhance motivation .</a:t>
            </a:r>
            <a:endParaRPr lang="en-US" sz="36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IN" smtClean="0"/>
              <a:t>Copyright © 2016 Pearson Education, Ltd.</a:t>
            </a:r>
            <a:endParaRPr lang="en-US" dirty="0"/>
          </a:p>
        </p:txBody>
      </p:sp>
      <p:sp>
        <p:nvSpPr>
          <p:cNvPr id="5" name="Slide Number Placeholder 4"/>
          <p:cNvSpPr>
            <a:spLocks noGrp="1"/>
          </p:cNvSpPr>
          <p:nvPr>
            <p:ph type="sldNum" sz="quarter" idx="4"/>
          </p:nvPr>
        </p:nvSpPr>
        <p:spPr/>
        <p:txBody>
          <a:bodyPr/>
          <a:lstStyle/>
          <a:p>
            <a:r>
              <a:rPr lang="en-US" smtClean="0"/>
              <a:t>18-</a:t>
            </a:r>
            <a:fld id="{8B37D5FE-740C-46F5-801A-FA5477D9711F}" type="slidenum">
              <a:rPr lang="en-US" smtClean="0"/>
              <a:pPr/>
              <a:t>16</a:t>
            </a:fld>
            <a:endParaRPr lang="en-US" dirty="0"/>
          </a:p>
        </p:txBody>
      </p:sp>
    </p:spTree>
    <p:extLst>
      <p:ext uri="{BB962C8B-B14F-4D97-AF65-F5344CB8AC3E}">
        <p14:creationId xmlns:p14="http://schemas.microsoft.com/office/powerpoint/2010/main" val="22593292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a:spLocks noGrp="1" noChangeArrowheads="1"/>
          </p:cNvSpPr>
          <p:nvPr>
            <p:ph type="title"/>
          </p:nvPr>
        </p:nvSpPr>
        <p:spPr/>
        <p:txBody>
          <a:bodyPr>
            <a:normAutofit fontScale="90000"/>
          </a:bodyPr>
          <a:lstStyle/>
          <a:p>
            <a:pPr algn="ctr"/>
            <a:r>
              <a:rPr lang="en-US" sz="3600" dirty="0" smtClean="0"/>
              <a:t>Exhibit 18-9</a:t>
            </a:r>
            <a:br>
              <a:rPr lang="en-US" sz="3600" dirty="0" smtClean="0"/>
            </a:br>
            <a:r>
              <a:rPr lang="en-US" sz="3600" dirty="0" smtClean="0"/>
              <a:t>Types of Control</a:t>
            </a:r>
            <a:endParaRPr lang="en-US" sz="3600" dirty="0" smtClean="0">
              <a:latin typeface="Calibri" pitchFamily="34" charset="0"/>
            </a:endParaRPr>
          </a:p>
        </p:txBody>
      </p:sp>
      <p:sp>
        <p:nvSpPr>
          <p:cNvPr id="7" name="TextBox 6"/>
          <p:cNvSpPr txBox="1"/>
          <p:nvPr/>
        </p:nvSpPr>
        <p:spPr>
          <a:xfrm>
            <a:off x="8458200" y="6553200"/>
            <a:ext cx="685800" cy="261610"/>
          </a:xfrm>
          <a:prstGeom prst="rect">
            <a:avLst/>
          </a:prstGeom>
          <a:noFill/>
        </p:spPr>
        <p:txBody>
          <a:bodyPr wrap="square" rtlCol="0">
            <a:spAutoFit/>
          </a:bodyPr>
          <a:lstStyle/>
          <a:p>
            <a:r>
              <a:rPr lang="en-US" sz="1100" dirty="0" smtClean="0"/>
              <a:t>18 - 22</a:t>
            </a:r>
            <a:endParaRPr lang="en-US" sz="1100" dirty="0"/>
          </a:p>
        </p:txBody>
      </p:sp>
      <p:pic>
        <p:nvPicPr>
          <p:cNvPr id="2" name="Picture 1"/>
          <p:cNvPicPr>
            <a:picLocks noChangeAspect="1"/>
          </p:cNvPicPr>
          <p:nvPr/>
        </p:nvPicPr>
        <p:blipFill>
          <a:blip r:embed="rId3"/>
          <a:stretch>
            <a:fillRect/>
          </a:stretch>
        </p:blipFill>
        <p:spPr>
          <a:xfrm>
            <a:off x="0" y="1439924"/>
            <a:ext cx="9144000" cy="4409162"/>
          </a:xfrm>
          <a:prstGeom prst="rect">
            <a:avLst/>
          </a:prstGeom>
        </p:spPr>
      </p:pic>
      <p:sp>
        <p:nvSpPr>
          <p:cNvPr id="3" name="Footer Placeholder 2"/>
          <p:cNvSpPr>
            <a:spLocks noGrp="1"/>
          </p:cNvSpPr>
          <p:nvPr>
            <p:ph type="ftr" sz="quarter" idx="11"/>
          </p:nvPr>
        </p:nvSpPr>
        <p:spPr/>
        <p:txBody>
          <a:bodyPr/>
          <a:lstStyle/>
          <a:p>
            <a:r>
              <a:rPr lang="en-IN" smtClean="0"/>
              <a:t>Copyright © 2016 Pearson Education, Ltd.</a:t>
            </a:r>
            <a:endParaRPr lang="en-US" dirty="0"/>
          </a:p>
        </p:txBody>
      </p:sp>
      <p:sp>
        <p:nvSpPr>
          <p:cNvPr id="4" name="Slide Number Placeholder 3"/>
          <p:cNvSpPr>
            <a:spLocks noGrp="1"/>
          </p:cNvSpPr>
          <p:nvPr>
            <p:ph type="sldNum" sz="quarter" idx="4"/>
          </p:nvPr>
        </p:nvSpPr>
        <p:spPr/>
        <p:txBody>
          <a:bodyPr/>
          <a:lstStyle/>
          <a:p>
            <a:r>
              <a:rPr lang="en-US" smtClean="0"/>
              <a:t>18-</a:t>
            </a:r>
            <a:fld id="{8B37D5FE-740C-46F5-801A-FA5477D9711F}" type="slidenum">
              <a:rPr lang="en-US" smtClean="0"/>
              <a:pPr/>
              <a:t>17</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Learning Objectives</a:t>
            </a:r>
            <a:endParaRPr lang="en-US" dirty="0"/>
          </a:p>
        </p:txBody>
      </p:sp>
      <p:sp>
        <p:nvSpPr>
          <p:cNvPr id="3" name="Content Placeholder 2"/>
          <p:cNvSpPr>
            <a:spLocks noGrp="1"/>
          </p:cNvSpPr>
          <p:nvPr>
            <p:ph idx="1"/>
          </p:nvPr>
        </p:nvSpPr>
        <p:spPr>
          <a:xfrm>
            <a:off x="685800" y="1600201"/>
            <a:ext cx="8229600" cy="3733800"/>
          </a:xfrm>
        </p:spPr>
        <p:txBody>
          <a:bodyPr>
            <a:normAutofit lnSpcReduction="10000"/>
          </a:bodyPr>
          <a:lstStyle/>
          <a:p>
            <a:pPr marL="457200" indent="-457200">
              <a:buFont typeface="+mj-lt"/>
              <a:buAutoNum type="arabicPeriod"/>
            </a:pPr>
            <a:r>
              <a:rPr lang="en-US" sz="2300" b="1" dirty="0" smtClean="0">
                <a:latin typeface="Arial"/>
                <a:cs typeface="Arial"/>
              </a:rPr>
              <a:t>Explain </a:t>
            </a:r>
            <a:r>
              <a:rPr lang="en-US" sz="2300" dirty="0" smtClean="0">
                <a:latin typeface="Arial"/>
                <a:cs typeface="Arial"/>
              </a:rPr>
              <a:t>the nature and importance of control.</a:t>
            </a:r>
          </a:p>
          <a:p>
            <a:pPr marL="457200" indent="-457200">
              <a:buFont typeface="+mj-lt"/>
              <a:buAutoNum type="arabicPeriod"/>
            </a:pPr>
            <a:r>
              <a:rPr lang="en-US" sz="2300" b="1" dirty="0" smtClean="0">
                <a:latin typeface="Arial"/>
                <a:cs typeface="Arial"/>
              </a:rPr>
              <a:t>Describe </a:t>
            </a:r>
            <a:r>
              <a:rPr lang="en-US" sz="2300" dirty="0" smtClean="0">
                <a:latin typeface="Arial"/>
                <a:cs typeface="Arial"/>
              </a:rPr>
              <a:t>the three steps in the control process.</a:t>
            </a:r>
          </a:p>
          <a:p>
            <a:pPr marL="457200" indent="-457200">
              <a:buFont typeface="+mj-lt"/>
              <a:buAutoNum type="arabicPeriod"/>
            </a:pPr>
            <a:r>
              <a:rPr lang="en-US" sz="2300" b="1" dirty="0" smtClean="0">
                <a:latin typeface="Arial"/>
                <a:cs typeface="Arial"/>
              </a:rPr>
              <a:t>Explain </a:t>
            </a:r>
            <a:r>
              <a:rPr lang="en-US" sz="2300" dirty="0" smtClean="0">
                <a:latin typeface="Arial"/>
                <a:cs typeface="Arial"/>
              </a:rPr>
              <a:t>how organizational and employee performance are measured.</a:t>
            </a:r>
          </a:p>
          <a:p>
            <a:pPr marL="857250" lvl="1" indent="-457200">
              <a:buClr>
                <a:srgbClr val="FF0000"/>
              </a:buClr>
              <a:buFont typeface="Wingdings" charset="2"/>
              <a:buChar char="§"/>
            </a:pPr>
            <a:r>
              <a:rPr lang="en-US" sz="2200" b="1" dirty="0" smtClean="0">
                <a:latin typeface="Arial"/>
                <a:cs typeface="Arial"/>
              </a:rPr>
              <a:t>Know how </a:t>
            </a:r>
            <a:r>
              <a:rPr lang="en-US" sz="2200" dirty="0" smtClean="0">
                <a:latin typeface="Arial"/>
                <a:cs typeface="Arial"/>
              </a:rPr>
              <a:t>to be effective at giving feedback.</a:t>
            </a:r>
          </a:p>
          <a:p>
            <a:pPr marL="457200" indent="-457200">
              <a:buFont typeface="+mj-lt"/>
              <a:buAutoNum type="arabicPeriod"/>
            </a:pPr>
            <a:r>
              <a:rPr lang="en-US" sz="2300" b="1" dirty="0" smtClean="0">
                <a:latin typeface="Arial"/>
                <a:cs typeface="Arial"/>
              </a:rPr>
              <a:t>Describe </a:t>
            </a:r>
            <a:r>
              <a:rPr lang="en-US" sz="2300" dirty="0" smtClean="0">
                <a:latin typeface="Arial"/>
                <a:cs typeface="Arial"/>
              </a:rPr>
              <a:t>tools used to measure organizational performance.</a:t>
            </a:r>
          </a:p>
          <a:p>
            <a:pPr marL="457200" indent="-457200">
              <a:buFont typeface="+mj-lt"/>
              <a:buAutoNum type="arabicPeriod"/>
            </a:pPr>
            <a:r>
              <a:rPr lang="en-US" sz="2300" b="1" dirty="0" smtClean="0">
                <a:latin typeface="Arial"/>
                <a:cs typeface="Arial"/>
              </a:rPr>
              <a:t>Discuss </a:t>
            </a:r>
            <a:r>
              <a:rPr lang="en-US" sz="2300" dirty="0" smtClean="0">
                <a:latin typeface="Arial"/>
                <a:cs typeface="Arial"/>
              </a:rPr>
              <a:t>contemporary issues in control.</a:t>
            </a:r>
          </a:p>
          <a:p>
            <a:pPr marL="857250" lvl="1" indent="-457200">
              <a:buClr>
                <a:srgbClr val="FF0000"/>
              </a:buClr>
              <a:buFont typeface="Wingdings" charset="2"/>
              <a:buChar char="§"/>
            </a:pPr>
            <a:r>
              <a:rPr lang="en-US" sz="2200" b="1" dirty="0" smtClean="0">
                <a:latin typeface="Arial"/>
                <a:cs typeface="Arial"/>
              </a:rPr>
              <a:t>Develop your skill</a:t>
            </a:r>
            <a:r>
              <a:rPr lang="en-US" sz="2200" dirty="0" smtClean="0">
                <a:latin typeface="Arial"/>
                <a:cs typeface="Arial"/>
              </a:rPr>
              <a:t> at dealing with difficult people.</a:t>
            </a:r>
          </a:p>
          <a:p>
            <a:endParaRPr lang="en-US" dirty="0"/>
          </a:p>
        </p:txBody>
      </p:sp>
      <p:sp>
        <p:nvSpPr>
          <p:cNvPr id="6" name="TextBox 5"/>
          <p:cNvSpPr txBox="1"/>
          <p:nvPr/>
        </p:nvSpPr>
        <p:spPr>
          <a:xfrm>
            <a:off x="8458200" y="6477000"/>
            <a:ext cx="685800" cy="261610"/>
          </a:xfrm>
          <a:prstGeom prst="rect">
            <a:avLst/>
          </a:prstGeom>
          <a:noFill/>
        </p:spPr>
        <p:txBody>
          <a:bodyPr wrap="square" rtlCol="0">
            <a:spAutoFit/>
          </a:bodyPr>
          <a:lstStyle/>
          <a:p>
            <a:r>
              <a:rPr lang="en-US" sz="1100" dirty="0" smtClean="0"/>
              <a:t>18 - 2</a:t>
            </a:r>
            <a:endParaRPr lang="en-US" sz="1100" dirty="0"/>
          </a:p>
        </p:txBody>
      </p:sp>
      <p:sp>
        <p:nvSpPr>
          <p:cNvPr id="5" name="Footer Placeholder 4"/>
          <p:cNvSpPr>
            <a:spLocks noGrp="1"/>
          </p:cNvSpPr>
          <p:nvPr>
            <p:ph type="ftr" sz="quarter" idx="11"/>
          </p:nvPr>
        </p:nvSpPr>
        <p:spPr/>
        <p:txBody>
          <a:bodyPr/>
          <a:lstStyle/>
          <a:p>
            <a:r>
              <a:rPr lang="en-IN" smtClean="0"/>
              <a:t>Copyright © 2016 Pearson Education, Ltd.</a:t>
            </a:r>
            <a:endParaRPr lang="en-US" dirty="0"/>
          </a:p>
        </p:txBody>
      </p:sp>
      <p:sp>
        <p:nvSpPr>
          <p:cNvPr id="7" name="Slide Number Placeholder 6"/>
          <p:cNvSpPr>
            <a:spLocks noGrp="1"/>
          </p:cNvSpPr>
          <p:nvPr>
            <p:ph type="sldNum" sz="quarter" idx="4"/>
          </p:nvPr>
        </p:nvSpPr>
        <p:spPr/>
        <p:txBody>
          <a:bodyPr/>
          <a:lstStyle/>
          <a:p>
            <a:r>
              <a:rPr lang="en-US" smtClean="0"/>
              <a:t>18-</a:t>
            </a:r>
            <a:fld id="{8B37D5FE-740C-46F5-801A-FA5477D9711F}"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p:txBody>
          <a:bodyPr/>
          <a:lstStyle/>
          <a:p>
            <a:pPr algn="ctr"/>
            <a:r>
              <a:rPr lang="en-US" sz="3600" dirty="0" smtClean="0"/>
              <a:t>What Is Controlling? Page 556</a:t>
            </a:r>
            <a:endParaRPr lang="en-US" sz="3600" dirty="0" smtClean="0">
              <a:latin typeface="Calibri" pitchFamily="34" charset="0"/>
            </a:endParaRPr>
          </a:p>
        </p:txBody>
      </p:sp>
      <p:sp>
        <p:nvSpPr>
          <p:cNvPr id="4" name="Content Placeholder 3"/>
          <p:cNvSpPr>
            <a:spLocks noGrp="1"/>
          </p:cNvSpPr>
          <p:nvPr>
            <p:ph idx="1"/>
          </p:nvPr>
        </p:nvSpPr>
        <p:spPr/>
        <p:txBody>
          <a:bodyPr>
            <a:normAutofit/>
          </a:bodyPr>
          <a:lstStyle/>
          <a:p>
            <a:pPr indent="-342900" eaLnBrk="0" hangingPunct="0">
              <a:spcBef>
                <a:spcPct val="20000"/>
              </a:spcBef>
            </a:pPr>
            <a:r>
              <a:rPr lang="en-US" sz="2800" b="1" dirty="0" smtClean="0">
                <a:latin typeface="Arial"/>
                <a:cs typeface="Arial"/>
              </a:rPr>
              <a:t>Controlling </a:t>
            </a:r>
            <a:r>
              <a:rPr lang="en-US" sz="2800" dirty="0">
                <a:latin typeface="Arial"/>
                <a:cs typeface="Arial"/>
              </a:rPr>
              <a:t>–</a:t>
            </a:r>
            <a:r>
              <a:rPr lang="en-US" sz="2800" b="1" dirty="0">
                <a:latin typeface="Arial"/>
                <a:cs typeface="Arial"/>
              </a:rPr>
              <a:t> </a:t>
            </a:r>
            <a:r>
              <a:rPr lang="en-US" sz="2800" dirty="0">
                <a:latin typeface="Arial"/>
                <a:cs typeface="Arial"/>
              </a:rPr>
              <a:t>the process of </a:t>
            </a:r>
            <a:r>
              <a:rPr lang="en-US" sz="2800" b="1" dirty="0">
                <a:latin typeface="Arial"/>
                <a:cs typeface="Arial"/>
              </a:rPr>
              <a:t>monitoring,</a:t>
            </a:r>
            <a:r>
              <a:rPr lang="en-US" sz="2800" dirty="0">
                <a:latin typeface="Arial"/>
                <a:cs typeface="Arial"/>
              </a:rPr>
              <a:t> </a:t>
            </a:r>
            <a:r>
              <a:rPr lang="en-US" sz="2800" b="1" dirty="0">
                <a:latin typeface="Arial"/>
                <a:cs typeface="Arial"/>
              </a:rPr>
              <a:t>comparing,</a:t>
            </a:r>
            <a:r>
              <a:rPr lang="en-US" sz="2800" dirty="0">
                <a:latin typeface="Arial"/>
                <a:cs typeface="Arial"/>
              </a:rPr>
              <a:t> and </a:t>
            </a:r>
            <a:r>
              <a:rPr lang="en-US" sz="2800" b="1" dirty="0">
                <a:latin typeface="Arial"/>
                <a:cs typeface="Arial"/>
              </a:rPr>
              <a:t>correcting work performance</a:t>
            </a:r>
            <a:r>
              <a:rPr lang="en-US" sz="2800" dirty="0">
                <a:latin typeface="Arial"/>
                <a:cs typeface="Arial"/>
              </a:rPr>
              <a:t>.</a:t>
            </a:r>
          </a:p>
          <a:p>
            <a:pPr marL="906463" indent="-442913" eaLnBrk="0" hangingPunct="0">
              <a:spcBef>
                <a:spcPct val="20000"/>
              </a:spcBef>
              <a:buClrTx/>
              <a:buFont typeface="Arial" charset="0"/>
              <a:buChar char="•"/>
            </a:pPr>
            <a:r>
              <a:rPr lang="en-US" sz="2600" dirty="0">
                <a:latin typeface="Arial"/>
                <a:cs typeface="Arial"/>
              </a:rPr>
              <a:t>The Purpose of Control</a:t>
            </a:r>
          </a:p>
          <a:p>
            <a:pPr marL="1370013" lvl="1" indent="-463550" eaLnBrk="0" hangingPunct="0">
              <a:spcBef>
                <a:spcPct val="20000"/>
              </a:spcBef>
              <a:buClrTx/>
              <a:buFont typeface="Arial" charset="0"/>
              <a:buChar char="–"/>
            </a:pPr>
            <a:r>
              <a:rPr lang="en-US" sz="2400" dirty="0">
                <a:latin typeface="Arial"/>
                <a:cs typeface="Arial"/>
              </a:rPr>
              <a:t>To ensure that activities are completed in ways that lead to the accomplishment of organizational goals.</a:t>
            </a:r>
          </a:p>
          <a:p>
            <a:endParaRPr lang="en-US" sz="3200" b="1" dirty="0">
              <a:latin typeface="Arial" pitchFamily="34" charset="0"/>
              <a:cs typeface="Arial" pitchFamily="34" charset="0"/>
            </a:endParaRPr>
          </a:p>
        </p:txBody>
      </p:sp>
      <p:sp>
        <p:nvSpPr>
          <p:cNvPr id="7" name="TextBox 6"/>
          <p:cNvSpPr txBox="1"/>
          <p:nvPr/>
        </p:nvSpPr>
        <p:spPr>
          <a:xfrm>
            <a:off x="8458200" y="6477000"/>
            <a:ext cx="565731" cy="261610"/>
          </a:xfrm>
          <a:prstGeom prst="rect">
            <a:avLst/>
          </a:prstGeom>
          <a:noFill/>
        </p:spPr>
        <p:txBody>
          <a:bodyPr wrap="square" rtlCol="0">
            <a:spAutoFit/>
          </a:bodyPr>
          <a:lstStyle/>
          <a:p>
            <a:r>
              <a:rPr lang="en-US" sz="1100" dirty="0" smtClean="0"/>
              <a:t>18 - 3</a:t>
            </a:r>
            <a:endParaRPr lang="en-US" sz="1100" dirty="0"/>
          </a:p>
        </p:txBody>
      </p:sp>
      <p:sp>
        <p:nvSpPr>
          <p:cNvPr id="2" name="Footer Placeholder 1"/>
          <p:cNvSpPr>
            <a:spLocks noGrp="1"/>
          </p:cNvSpPr>
          <p:nvPr>
            <p:ph type="ftr" sz="quarter" idx="11"/>
          </p:nvPr>
        </p:nvSpPr>
        <p:spPr/>
        <p:txBody>
          <a:bodyPr/>
          <a:lstStyle/>
          <a:p>
            <a:r>
              <a:rPr lang="en-IN" smtClean="0"/>
              <a:t>Copyright © 2016 Pearson Education, Ltd.</a:t>
            </a:r>
            <a:endParaRPr lang="en-US" dirty="0"/>
          </a:p>
        </p:txBody>
      </p:sp>
      <p:sp>
        <p:nvSpPr>
          <p:cNvPr id="3" name="Slide Number Placeholder 2"/>
          <p:cNvSpPr>
            <a:spLocks noGrp="1"/>
          </p:cNvSpPr>
          <p:nvPr>
            <p:ph type="sldNum" sz="quarter" idx="4"/>
          </p:nvPr>
        </p:nvSpPr>
        <p:spPr/>
        <p:txBody>
          <a:bodyPr/>
          <a:lstStyle/>
          <a:p>
            <a:r>
              <a:rPr lang="en-US" smtClean="0"/>
              <a:t>18-</a:t>
            </a:r>
            <a:fld id="{8B37D5FE-740C-46F5-801A-FA5477D9711F}"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p:txBody>
          <a:bodyPr>
            <a:normAutofit/>
          </a:bodyPr>
          <a:lstStyle/>
          <a:p>
            <a:pPr algn="ctr"/>
            <a:r>
              <a:rPr lang="en-US" sz="3600" dirty="0" smtClean="0">
                <a:latin typeface="Calibri" pitchFamily="34" charset="0"/>
              </a:rPr>
              <a:t>Why Is Controlling Important?</a:t>
            </a:r>
          </a:p>
        </p:txBody>
      </p:sp>
      <p:sp>
        <p:nvSpPr>
          <p:cNvPr id="4" name="Content Placeholder 3"/>
          <p:cNvSpPr>
            <a:spLocks noGrp="1"/>
          </p:cNvSpPr>
          <p:nvPr>
            <p:ph idx="1"/>
          </p:nvPr>
        </p:nvSpPr>
        <p:spPr/>
        <p:txBody>
          <a:bodyPr/>
          <a:lstStyle/>
          <a:p>
            <a:r>
              <a:rPr lang="en-US" sz="2800" dirty="0" smtClean="0">
                <a:latin typeface="Arial" pitchFamily="34" charset="0"/>
                <a:cs typeface="Arial" pitchFamily="34" charset="0"/>
              </a:rPr>
              <a:t>As</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pPr>
              <a:buNone/>
            </a:pPr>
            <a:endParaRPr lang="en-US" dirty="0"/>
          </a:p>
        </p:txBody>
      </p:sp>
      <p:sp>
        <p:nvSpPr>
          <p:cNvPr id="33794" name="Rectangle 3"/>
          <p:cNvSpPr txBox="1">
            <a:spLocks/>
          </p:cNvSpPr>
          <p:nvPr/>
        </p:nvSpPr>
        <p:spPr bwMode="auto">
          <a:xfrm>
            <a:off x="457200" y="1600200"/>
            <a:ext cx="8229600" cy="4525963"/>
          </a:xfrm>
          <a:prstGeom prst="rect">
            <a:avLst/>
          </a:prstGeom>
          <a:noFill/>
          <a:ln w="9525">
            <a:noFill/>
            <a:miter lim="800000"/>
            <a:headEnd/>
            <a:tailEnd/>
          </a:ln>
        </p:spPr>
        <p:txBody>
          <a:bodyPr/>
          <a:lstStyle/>
          <a:p>
            <a:pPr marL="342900" indent="-342900" eaLnBrk="0" hangingPunct="0">
              <a:spcBef>
                <a:spcPct val="20000"/>
              </a:spcBef>
            </a:pPr>
            <a:r>
              <a:rPr lang="en-US" sz="2800" dirty="0" smtClean="0"/>
              <a:t>          the </a:t>
            </a:r>
            <a:r>
              <a:rPr lang="en-US" sz="2800" dirty="0"/>
              <a:t>final link in management functions:</a:t>
            </a:r>
          </a:p>
          <a:p>
            <a:pPr marL="742950" lvl="1" indent="-285750" eaLnBrk="0" hangingPunct="0">
              <a:spcBef>
                <a:spcPct val="20000"/>
              </a:spcBef>
              <a:buFont typeface="Arial" charset="0"/>
              <a:buChar char="–"/>
            </a:pPr>
            <a:r>
              <a:rPr lang="en-US" sz="2400" b="1" dirty="0" smtClean="0"/>
              <a:t>Planning</a:t>
            </a:r>
            <a:r>
              <a:rPr lang="en-US" sz="2400" dirty="0" smtClean="0"/>
              <a:t> – </a:t>
            </a:r>
            <a:r>
              <a:rPr lang="en-US" sz="2400" dirty="0"/>
              <a:t>controls let managers know whether their goals and plans are on target and what future actions to take.</a:t>
            </a:r>
          </a:p>
          <a:p>
            <a:pPr marL="742950" lvl="1" indent="-285750" eaLnBrk="0" hangingPunct="0">
              <a:spcBef>
                <a:spcPct val="20000"/>
              </a:spcBef>
              <a:buFont typeface="Arial" charset="0"/>
              <a:buChar char="–"/>
            </a:pPr>
            <a:r>
              <a:rPr lang="en-US" sz="2400" b="1" dirty="0"/>
              <a:t>Empowering employees </a:t>
            </a:r>
            <a:r>
              <a:rPr lang="en-US" sz="2400" dirty="0"/>
              <a:t>– control systems provide managers with information and feedback on employee performance.</a:t>
            </a:r>
          </a:p>
          <a:p>
            <a:pPr marL="742950" lvl="1" indent="-285750" eaLnBrk="0" hangingPunct="0">
              <a:spcBef>
                <a:spcPct val="20000"/>
              </a:spcBef>
              <a:buFont typeface="Arial" charset="0"/>
              <a:buChar char="–"/>
            </a:pPr>
            <a:r>
              <a:rPr lang="en-US" sz="2400" b="1" dirty="0"/>
              <a:t>Protecting the workplace </a:t>
            </a:r>
            <a:r>
              <a:rPr lang="en-US" sz="2400" dirty="0"/>
              <a:t>– controls enhance physical security and help minimize </a:t>
            </a:r>
            <a:r>
              <a:rPr lang="en-US" sz="2400" dirty="0" smtClean="0"/>
              <a:t>workplace </a:t>
            </a:r>
            <a:r>
              <a:rPr lang="en-US" sz="2400" dirty="0"/>
              <a:t>disruptions.</a:t>
            </a:r>
          </a:p>
        </p:txBody>
      </p:sp>
      <p:sp>
        <p:nvSpPr>
          <p:cNvPr id="7" name="TextBox 6"/>
          <p:cNvSpPr txBox="1"/>
          <p:nvPr/>
        </p:nvSpPr>
        <p:spPr>
          <a:xfrm>
            <a:off x="8382000" y="6586379"/>
            <a:ext cx="762000" cy="261610"/>
          </a:xfrm>
          <a:prstGeom prst="rect">
            <a:avLst/>
          </a:prstGeom>
          <a:noFill/>
        </p:spPr>
        <p:txBody>
          <a:bodyPr wrap="square" rtlCol="0">
            <a:spAutoFit/>
          </a:bodyPr>
          <a:lstStyle/>
          <a:p>
            <a:r>
              <a:rPr lang="en-US" sz="1100" dirty="0" smtClean="0"/>
              <a:t>18 - 4</a:t>
            </a:r>
            <a:endParaRPr lang="en-US" sz="1100" dirty="0"/>
          </a:p>
        </p:txBody>
      </p:sp>
      <p:sp>
        <p:nvSpPr>
          <p:cNvPr id="2" name="Footer Placeholder 1"/>
          <p:cNvSpPr>
            <a:spLocks noGrp="1"/>
          </p:cNvSpPr>
          <p:nvPr>
            <p:ph type="ftr" sz="quarter" idx="11"/>
          </p:nvPr>
        </p:nvSpPr>
        <p:spPr/>
        <p:txBody>
          <a:bodyPr/>
          <a:lstStyle/>
          <a:p>
            <a:r>
              <a:rPr lang="en-IN" smtClean="0"/>
              <a:t>Copyright © 2016 Pearson Education, Ltd.</a:t>
            </a:r>
            <a:endParaRPr lang="en-US" dirty="0"/>
          </a:p>
        </p:txBody>
      </p:sp>
      <p:sp>
        <p:nvSpPr>
          <p:cNvPr id="3" name="Slide Number Placeholder 2"/>
          <p:cNvSpPr>
            <a:spLocks noGrp="1"/>
          </p:cNvSpPr>
          <p:nvPr>
            <p:ph type="sldNum" sz="quarter" idx="4"/>
          </p:nvPr>
        </p:nvSpPr>
        <p:spPr/>
        <p:txBody>
          <a:bodyPr/>
          <a:lstStyle/>
          <a:p>
            <a:r>
              <a:rPr lang="en-US" smtClean="0"/>
              <a:t>18-</a:t>
            </a:r>
            <a:fld id="{8B37D5FE-740C-46F5-801A-FA5477D9711F}"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p:txBody>
          <a:bodyPr>
            <a:normAutofit fontScale="90000"/>
          </a:bodyPr>
          <a:lstStyle/>
          <a:p>
            <a:pPr algn="ctr"/>
            <a:r>
              <a:rPr lang="en-US" sz="3600" dirty="0" smtClean="0"/>
              <a:t>Exhibit 18-1</a:t>
            </a:r>
            <a:r>
              <a:rPr lang="en-US" dirty="0"/>
              <a:t/>
            </a:r>
            <a:br>
              <a:rPr lang="en-US" dirty="0"/>
            </a:br>
            <a:r>
              <a:rPr lang="en-US" sz="3600" dirty="0" smtClean="0"/>
              <a:t>Planning-Controlling Link</a:t>
            </a:r>
            <a:endParaRPr lang="en-US" sz="3600" dirty="0" smtClean="0">
              <a:latin typeface="Calibri" pitchFamily="34" charset="0"/>
            </a:endParaRPr>
          </a:p>
        </p:txBody>
      </p:sp>
      <p:sp>
        <p:nvSpPr>
          <p:cNvPr id="7" name="TextBox 6"/>
          <p:cNvSpPr txBox="1"/>
          <p:nvPr/>
        </p:nvSpPr>
        <p:spPr>
          <a:xfrm>
            <a:off x="8305800" y="6553200"/>
            <a:ext cx="838200" cy="261610"/>
          </a:xfrm>
          <a:prstGeom prst="rect">
            <a:avLst/>
          </a:prstGeom>
          <a:noFill/>
        </p:spPr>
        <p:txBody>
          <a:bodyPr wrap="square" rtlCol="0">
            <a:spAutoFit/>
          </a:bodyPr>
          <a:lstStyle/>
          <a:p>
            <a:r>
              <a:rPr lang="en-US" sz="1100" dirty="0" smtClean="0"/>
              <a:t>18 - 5</a:t>
            </a:r>
            <a:endParaRPr lang="en-US" sz="1100" dirty="0"/>
          </a:p>
        </p:txBody>
      </p:sp>
      <p:pic>
        <p:nvPicPr>
          <p:cNvPr id="2" name="Picture 1"/>
          <p:cNvPicPr>
            <a:picLocks noChangeAspect="1"/>
          </p:cNvPicPr>
          <p:nvPr/>
        </p:nvPicPr>
        <p:blipFill rotWithShape="1">
          <a:blip r:embed="rId3"/>
          <a:srcRect r="6379"/>
          <a:stretch/>
        </p:blipFill>
        <p:spPr>
          <a:xfrm>
            <a:off x="283788" y="1458306"/>
            <a:ext cx="8560676" cy="4538401"/>
          </a:xfrm>
          <a:prstGeom prst="rect">
            <a:avLst/>
          </a:prstGeom>
        </p:spPr>
      </p:pic>
      <p:sp>
        <p:nvSpPr>
          <p:cNvPr id="3" name="Footer Placeholder 2"/>
          <p:cNvSpPr>
            <a:spLocks noGrp="1"/>
          </p:cNvSpPr>
          <p:nvPr>
            <p:ph type="ftr" sz="quarter" idx="11"/>
          </p:nvPr>
        </p:nvSpPr>
        <p:spPr/>
        <p:txBody>
          <a:bodyPr/>
          <a:lstStyle/>
          <a:p>
            <a:r>
              <a:rPr lang="en-IN" smtClean="0"/>
              <a:t>Copyright © 2016 Pearson Education, Ltd.</a:t>
            </a:r>
            <a:endParaRPr lang="en-US" dirty="0"/>
          </a:p>
        </p:txBody>
      </p:sp>
      <p:sp>
        <p:nvSpPr>
          <p:cNvPr id="4" name="Slide Number Placeholder 3"/>
          <p:cNvSpPr>
            <a:spLocks noGrp="1"/>
          </p:cNvSpPr>
          <p:nvPr>
            <p:ph type="sldNum" sz="quarter" idx="4"/>
          </p:nvPr>
        </p:nvSpPr>
        <p:spPr/>
        <p:txBody>
          <a:bodyPr/>
          <a:lstStyle/>
          <a:p>
            <a:r>
              <a:rPr lang="en-US" smtClean="0"/>
              <a:t>18-</a:t>
            </a:r>
            <a:fld id="{8B37D5FE-740C-46F5-801A-FA5477D9711F}"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p:txBody>
          <a:bodyPr/>
          <a:lstStyle/>
          <a:p>
            <a:pPr algn="ctr"/>
            <a:r>
              <a:rPr lang="en-US" sz="3600" dirty="0" smtClean="0"/>
              <a:t>The Control Process</a:t>
            </a:r>
            <a:endParaRPr lang="en-US" sz="3600" dirty="0" smtClean="0">
              <a:latin typeface="Calibri" pitchFamily="34" charset="0"/>
            </a:endParaRPr>
          </a:p>
        </p:txBody>
      </p:sp>
      <p:sp>
        <p:nvSpPr>
          <p:cNvPr id="4" name="Content Placeholder 3"/>
          <p:cNvSpPr>
            <a:spLocks noGrp="1"/>
          </p:cNvSpPr>
          <p:nvPr>
            <p:ph idx="1"/>
          </p:nvPr>
        </p:nvSpPr>
        <p:spPr/>
        <p:txBody>
          <a:bodyPr>
            <a:normAutofit/>
          </a:bodyPr>
          <a:lstStyle/>
          <a:p>
            <a:r>
              <a:rPr lang="en-US" sz="2800" b="1" dirty="0" smtClean="0">
                <a:latin typeface="Arial" pitchFamily="34" charset="0"/>
                <a:cs typeface="Arial" pitchFamily="34" charset="0"/>
              </a:rPr>
              <a:t>Control process</a:t>
            </a:r>
            <a:endParaRPr lang="en-US" sz="2800" b="1" dirty="0">
              <a:latin typeface="Arial" pitchFamily="34" charset="0"/>
              <a:cs typeface="Arial" pitchFamily="34" charset="0"/>
            </a:endParaRPr>
          </a:p>
        </p:txBody>
      </p:sp>
      <p:sp>
        <p:nvSpPr>
          <p:cNvPr id="37890" name="Rectangle 3"/>
          <p:cNvSpPr txBox="1">
            <a:spLocks/>
          </p:cNvSpPr>
          <p:nvPr/>
        </p:nvSpPr>
        <p:spPr bwMode="auto">
          <a:xfrm>
            <a:off x="457200" y="1600200"/>
            <a:ext cx="8229600" cy="4525963"/>
          </a:xfrm>
          <a:prstGeom prst="rect">
            <a:avLst/>
          </a:prstGeom>
          <a:noFill/>
          <a:ln w="9525">
            <a:noFill/>
            <a:miter lim="800000"/>
            <a:headEnd/>
            <a:tailEnd/>
          </a:ln>
        </p:spPr>
        <p:txBody>
          <a:bodyPr/>
          <a:lstStyle/>
          <a:p>
            <a:pPr marL="342900" indent="-342900" eaLnBrk="0" hangingPunct="0">
              <a:spcBef>
                <a:spcPct val="20000"/>
              </a:spcBef>
            </a:pPr>
            <a:r>
              <a:rPr lang="en-US" sz="2800" b="1" dirty="0" smtClean="0"/>
              <a:t>                                 </a:t>
            </a:r>
            <a:r>
              <a:rPr lang="en-US" sz="2800" dirty="0"/>
              <a:t>–</a:t>
            </a:r>
            <a:r>
              <a:rPr lang="en-US" sz="2800" b="1" dirty="0" smtClean="0"/>
              <a:t> </a:t>
            </a:r>
            <a:r>
              <a:rPr lang="en-US" sz="2800" dirty="0"/>
              <a:t>a three-step process of </a:t>
            </a:r>
            <a:r>
              <a:rPr lang="en-US" sz="2800" b="1" dirty="0"/>
              <a:t>measuring actual performance</a:t>
            </a:r>
            <a:r>
              <a:rPr lang="en-US" sz="2800" dirty="0"/>
              <a:t>, </a:t>
            </a:r>
            <a:r>
              <a:rPr lang="en-US" sz="2800" b="1" dirty="0"/>
              <a:t>comparing actual performance against a standard</a:t>
            </a:r>
            <a:r>
              <a:rPr lang="en-US" sz="2800" dirty="0"/>
              <a:t>, and </a:t>
            </a:r>
            <a:r>
              <a:rPr lang="en-US" sz="2800" b="1" dirty="0"/>
              <a:t>taking managerial action</a:t>
            </a:r>
            <a:r>
              <a:rPr lang="en-US" sz="2800" dirty="0"/>
              <a:t> to correct deviations or inadequate standards.</a:t>
            </a:r>
          </a:p>
        </p:txBody>
      </p:sp>
      <p:sp>
        <p:nvSpPr>
          <p:cNvPr id="7" name="TextBox 6"/>
          <p:cNvSpPr txBox="1"/>
          <p:nvPr/>
        </p:nvSpPr>
        <p:spPr>
          <a:xfrm>
            <a:off x="8458200" y="6488668"/>
            <a:ext cx="685800" cy="261610"/>
          </a:xfrm>
          <a:prstGeom prst="rect">
            <a:avLst/>
          </a:prstGeom>
          <a:noFill/>
        </p:spPr>
        <p:txBody>
          <a:bodyPr wrap="square" rtlCol="0">
            <a:spAutoFit/>
          </a:bodyPr>
          <a:lstStyle/>
          <a:p>
            <a:r>
              <a:rPr lang="en-US" sz="1100" dirty="0" smtClean="0"/>
              <a:t>18 - 6</a:t>
            </a:r>
            <a:endParaRPr lang="en-US" sz="1100" dirty="0"/>
          </a:p>
        </p:txBody>
      </p:sp>
      <p:sp>
        <p:nvSpPr>
          <p:cNvPr id="2" name="Footer Placeholder 1"/>
          <p:cNvSpPr>
            <a:spLocks noGrp="1"/>
          </p:cNvSpPr>
          <p:nvPr>
            <p:ph type="ftr" sz="quarter" idx="11"/>
          </p:nvPr>
        </p:nvSpPr>
        <p:spPr/>
        <p:txBody>
          <a:bodyPr/>
          <a:lstStyle/>
          <a:p>
            <a:r>
              <a:rPr lang="en-IN" smtClean="0"/>
              <a:t>Copyright © 2016 Pearson Education, Ltd.</a:t>
            </a:r>
            <a:endParaRPr lang="en-US" dirty="0"/>
          </a:p>
        </p:txBody>
      </p:sp>
      <p:sp>
        <p:nvSpPr>
          <p:cNvPr id="3" name="Slide Number Placeholder 2"/>
          <p:cNvSpPr>
            <a:spLocks noGrp="1"/>
          </p:cNvSpPr>
          <p:nvPr>
            <p:ph type="sldNum" sz="quarter" idx="4"/>
          </p:nvPr>
        </p:nvSpPr>
        <p:spPr/>
        <p:txBody>
          <a:bodyPr/>
          <a:lstStyle/>
          <a:p>
            <a:r>
              <a:rPr lang="en-US" smtClean="0"/>
              <a:t>18-</a:t>
            </a:r>
            <a:fld id="{8B37D5FE-740C-46F5-801A-FA5477D9711F}"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p:txBody>
          <a:bodyPr>
            <a:normAutofit fontScale="90000"/>
          </a:bodyPr>
          <a:lstStyle/>
          <a:p>
            <a:pPr algn="ctr"/>
            <a:r>
              <a:rPr lang="en-US" sz="3600" dirty="0" smtClean="0"/>
              <a:t>Exhibit 18-2</a:t>
            </a:r>
            <a:br>
              <a:rPr lang="en-US" sz="3600" dirty="0" smtClean="0"/>
            </a:br>
            <a:r>
              <a:rPr lang="en-US" sz="3600" dirty="0" smtClean="0"/>
              <a:t>The Control Process</a:t>
            </a:r>
            <a:endParaRPr lang="en-US" sz="3600" dirty="0" smtClean="0">
              <a:latin typeface="Calibri" pitchFamily="34" charset="0"/>
            </a:endParaRPr>
          </a:p>
        </p:txBody>
      </p:sp>
      <p:sp>
        <p:nvSpPr>
          <p:cNvPr id="7" name="TextBox 6"/>
          <p:cNvSpPr txBox="1"/>
          <p:nvPr/>
        </p:nvSpPr>
        <p:spPr>
          <a:xfrm>
            <a:off x="8349669" y="6553200"/>
            <a:ext cx="794331" cy="261610"/>
          </a:xfrm>
          <a:prstGeom prst="rect">
            <a:avLst/>
          </a:prstGeom>
          <a:noFill/>
        </p:spPr>
        <p:txBody>
          <a:bodyPr wrap="square" rtlCol="0">
            <a:spAutoFit/>
          </a:bodyPr>
          <a:lstStyle/>
          <a:p>
            <a:r>
              <a:rPr lang="en-US" sz="1100" dirty="0" smtClean="0"/>
              <a:t>18 - 7</a:t>
            </a:r>
            <a:endParaRPr lang="en-US" sz="1100" dirty="0"/>
          </a:p>
        </p:txBody>
      </p:sp>
      <p:pic>
        <p:nvPicPr>
          <p:cNvPr id="2" name="Picture 1"/>
          <p:cNvPicPr>
            <a:picLocks noChangeAspect="1"/>
          </p:cNvPicPr>
          <p:nvPr/>
        </p:nvPicPr>
        <p:blipFill>
          <a:blip r:embed="rId3"/>
          <a:stretch>
            <a:fillRect/>
          </a:stretch>
        </p:blipFill>
        <p:spPr>
          <a:xfrm>
            <a:off x="0" y="1231900"/>
            <a:ext cx="9144000" cy="4391526"/>
          </a:xfrm>
          <a:prstGeom prst="rect">
            <a:avLst/>
          </a:prstGeom>
        </p:spPr>
      </p:pic>
      <p:sp>
        <p:nvSpPr>
          <p:cNvPr id="3" name="Footer Placeholder 2"/>
          <p:cNvSpPr>
            <a:spLocks noGrp="1"/>
          </p:cNvSpPr>
          <p:nvPr>
            <p:ph type="ftr" sz="quarter" idx="11"/>
          </p:nvPr>
        </p:nvSpPr>
        <p:spPr/>
        <p:txBody>
          <a:bodyPr/>
          <a:lstStyle/>
          <a:p>
            <a:r>
              <a:rPr lang="en-IN" smtClean="0"/>
              <a:t>Copyright © 2016 Pearson Education, Ltd.</a:t>
            </a:r>
            <a:endParaRPr lang="en-US" dirty="0"/>
          </a:p>
        </p:txBody>
      </p:sp>
      <p:sp>
        <p:nvSpPr>
          <p:cNvPr id="4" name="Slide Number Placeholder 3"/>
          <p:cNvSpPr>
            <a:spLocks noGrp="1"/>
          </p:cNvSpPr>
          <p:nvPr>
            <p:ph type="sldNum" sz="quarter" idx="4"/>
          </p:nvPr>
        </p:nvSpPr>
        <p:spPr/>
        <p:txBody>
          <a:bodyPr/>
          <a:lstStyle/>
          <a:p>
            <a:r>
              <a:rPr lang="en-US" smtClean="0"/>
              <a:t>18-</a:t>
            </a:r>
            <a:fld id="{8B37D5FE-740C-46F5-801A-FA5477D9711F}"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p:txBody>
          <a:bodyPr/>
          <a:lstStyle/>
          <a:p>
            <a:pPr algn="ctr"/>
            <a:r>
              <a:rPr lang="en-US" sz="3600" dirty="0" smtClean="0"/>
              <a:t>The Control Process (cont.)</a:t>
            </a:r>
            <a:endParaRPr lang="en-US" sz="3600" dirty="0" smtClean="0">
              <a:latin typeface="Calibri" pitchFamily="34" charset="0"/>
            </a:endParaRPr>
          </a:p>
        </p:txBody>
      </p:sp>
      <p:sp>
        <p:nvSpPr>
          <p:cNvPr id="4" name="Content Placeholder 3"/>
          <p:cNvSpPr>
            <a:spLocks noGrp="1"/>
          </p:cNvSpPr>
          <p:nvPr>
            <p:ph idx="1"/>
          </p:nvPr>
        </p:nvSpPr>
        <p:spPr/>
        <p:txBody>
          <a:bodyPr>
            <a:normAutofit/>
          </a:bodyPr>
          <a:lstStyle/>
          <a:p>
            <a:r>
              <a:rPr lang="en-US" sz="3600" dirty="0" smtClean="0">
                <a:latin typeface="Arial" pitchFamily="34" charset="0"/>
                <a:cs typeface="Arial" pitchFamily="34" charset="0"/>
              </a:rPr>
              <a:t>Step 1:</a:t>
            </a:r>
            <a:endParaRPr lang="en-US" sz="3600" dirty="0">
              <a:latin typeface="Arial" pitchFamily="34" charset="0"/>
              <a:cs typeface="Arial" pitchFamily="34" charset="0"/>
            </a:endParaRPr>
          </a:p>
        </p:txBody>
      </p:sp>
      <p:sp>
        <p:nvSpPr>
          <p:cNvPr id="41986" name="Rectangle 3"/>
          <p:cNvSpPr txBox="1">
            <a:spLocks/>
          </p:cNvSpPr>
          <p:nvPr/>
        </p:nvSpPr>
        <p:spPr bwMode="auto">
          <a:xfrm>
            <a:off x="457200" y="1600201"/>
            <a:ext cx="8686800" cy="4191000"/>
          </a:xfrm>
          <a:prstGeom prst="rect">
            <a:avLst/>
          </a:prstGeom>
          <a:noFill/>
          <a:ln w="9525">
            <a:noFill/>
            <a:miter lim="800000"/>
            <a:headEnd/>
            <a:tailEnd/>
          </a:ln>
        </p:spPr>
        <p:txBody>
          <a:bodyPr/>
          <a:lstStyle/>
          <a:p>
            <a:pPr marL="342900" indent="-342900" eaLnBrk="0" hangingPunct="0">
              <a:spcBef>
                <a:spcPct val="20000"/>
              </a:spcBef>
            </a:pPr>
            <a:r>
              <a:rPr lang="en-US" sz="3600" dirty="0" smtClean="0"/>
              <a:t>                 Measuring </a:t>
            </a:r>
            <a:r>
              <a:rPr lang="en-US" sz="3600" dirty="0"/>
              <a:t>Actual Performance</a:t>
            </a:r>
          </a:p>
          <a:p>
            <a:pPr marL="742950" lvl="1" indent="-285750" eaLnBrk="0" hangingPunct="0">
              <a:spcBef>
                <a:spcPct val="20000"/>
              </a:spcBef>
              <a:buFont typeface="Arial" charset="0"/>
              <a:buChar char="–"/>
            </a:pPr>
            <a:r>
              <a:rPr lang="en-US" sz="2800" b="1" dirty="0"/>
              <a:t>How We </a:t>
            </a:r>
            <a:r>
              <a:rPr lang="en-US" sz="2800" b="1" dirty="0" smtClean="0"/>
              <a:t>Measure </a:t>
            </a:r>
            <a:r>
              <a:rPr lang="en-US" sz="2800" dirty="0" smtClean="0"/>
              <a:t>– personal </a:t>
            </a:r>
            <a:r>
              <a:rPr lang="en-US" sz="2800" dirty="0"/>
              <a:t>observations, statistical reports, oral reports, and written reports.</a:t>
            </a:r>
          </a:p>
          <a:p>
            <a:pPr marL="742950" lvl="1" indent="-285750" eaLnBrk="0" hangingPunct="0">
              <a:spcBef>
                <a:spcPct val="20000"/>
              </a:spcBef>
              <a:buFont typeface="Arial" charset="0"/>
              <a:buChar char="–"/>
            </a:pPr>
            <a:r>
              <a:rPr lang="en-US" sz="2800" b="1" dirty="0"/>
              <a:t>What We Measure </a:t>
            </a:r>
            <a:r>
              <a:rPr lang="en-US" sz="2800" dirty="0"/>
              <a:t>– what is measured is probably more critical to the control process than how it’s measured</a:t>
            </a:r>
            <a:r>
              <a:rPr lang="en-US" sz="2800" dirty="0" smtClean="0"/>
              <a:t>. </a:t>
            </a:r>
            <a:r>
              <a:rPr lang="en-US" sz="2800" b="1" dirty="0" smtClean="0">
                <a:solidFill>
                  <a:srgbClr val="FF0000"/>
                </a:solidFill>
              </a:rPr>
              <a:t>(criteria)- KPI key performance indictors </a:t>
            </a:r>
            <a:endParaRPr lang="en-US" sz="2800" b="1" dirty="0">
              <a:solidFill>
                <a:srgbClr val="FF0000"/>
              </a:solidFill>
            </a:endParaRPr>
          </a:p>
          <a:p>
            <a:pPr marL="342900" indent="-342900" eaLnBrk="0" hangingPunct="0">
              <a:spcBef>
                <a:spcPct val="20000"/>
              </a:spcBef>
              <a:buFont typeface="Arial" charset="0"/>
              <a:buChar char="•"/>
            </a:pPr>
            <a:endParaRPr lang="en-US" sz="3600" b="1" dirty="0"/>
          </a:p>
        </p:txBody>
      </p:sp>
      <p:sp>
        <p:nvSpPr>
          <p:cNvPr id="7" name="TextBox 6"/>
          <p:cNvSpPr txBox="1"/>
          <p:nvPr/>
        </p:nvSpPr>
        <p:spPr>
          <a:xfrm>
            <a:off x="8305800" y="6477000"/>
            <a:ext cx="609600" cy="261610"/>
          </a:xfrm>
          <a:prstGeom prst="rect">
            <a:avLst/>
          </a:prstGeom>
          <a:noFill/>
        </p:spPr>
        <p:txBody>
          <a:bodyPr wrap="square" rtlCol="0">
            <a:spAutoFit/>
          </a:bodyPr>
          <a:lstStyle/>
          <a:p>
            <a:r>
              <a:rPr lang="en-US" sz="1100" dirty="0" smtClean="0"/>
              <a:t>18 - 8</a:t>
            </a:r>
            <a:endParaRPr lang="en-US" sz="1100" dirty="0"/>
          </a:p>
        </p:txBody>
      </p:sp>
      <p:sp>
        <p:nvSpPr>
          <p:cNvPr id="2" name="Footer Placeholder 1"/>
          <p:cNvSpPr>
            <a:spLocks noGrp="1"/>
          </p:cNvSpPr>
          <p:nvPr>
            <p:ph type="ftr" sz="quarter" idx="11"/>
          </p:nvPr>
        </p:nvSpPr>
        <p:spPr/>
        <p:txBody>
          <a:bodyPr/>
          <a:lstStyle/>
          <a:p>
            <a:r>
              <a:rPr lang="en-IN" smtClean="0"/>
              <a:t>Copyright © 2016 Pearson Education, Ltd.</a:t>
            </a:r>
            <a:endParaRPr lang="en-US" dirty="0"/>
          </a:p>
        </p:txBody>
      </p:sp>
      <p:sp>
        <p:nvSpPr>
          <p:cNvPr id="3" name="Slide Number Placeholder 2"/>
          <p:cNvSpPr>
            <a:spLocks noGrp="1"/>
          </p:cNvSpPr>
          <p:nvPr>
            <p:ph type="sldNum" sz="quarter" idx="4"/>
          </p:nvPr>
        </p:nvSpPr>
        <p:spPr/>
        <p:txBody>
          <a:bodyPr/>
          <a:lstStyle/>
          <a:p>
            <a:r>
              <a:rPr lang="en-US" smtClean="0"/>
              <a:t>18-</a:t>
            </a:r>
            <a:fld id="{8B37D5FE-740C-46F5-801A-FA5477D9711F}" type="slidenum">
              <a:rPr lang="en-US" smtClean="0"/>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p:txBody>
          <a:bodyPr>
            <a:noAutofit/>
          </a:bodyPr>
          <a:lstStyle/>
          <a:p>
            <a:pPr algn="ctr"/>
            <a:r>
              <a:rPr lang="en-US" sz="3200" dirty="0" smtClean="0">
                <a:cs typeface="Calibri"/>
              </a:rPr>
              <a:t>Exhibit 18-3</a:t>
            </a:r>
            <a:br>
              <a:rPr lang="en-US" sz="3200" dirty="0" smtClean="0">
                <a:cs typeface="Calibri"/>
              </a:rPr>
            </a:br>
            <a:r>
              <a:rPr lang="en-US" sz="3200" dirty="0" smtClean="0">
                <a:cs typeface="Calibri"/>
              </a:rPr>
              <a:t> Sources of Information for Measuring Performance</a:t>
            </a:r>
          </a:p>
        </p:txBody>
      </p:sp>
      <p:pic>
        <p:nvPicPr>
          <p:cNvPr id="44034" name="Picture 2"/>
          <p:cNvPicPr>
            <a:picLocks noChangeAspect="1" noChangeArrowheads="1"/>
          </p:cNvPicPr>
          <p:nvPr/>
        </p:nvPicPr>
        <p:blipFill>
          <a:blip r:embed="rId3" cstate="print"/>
          <a:srcRect/>
          <a:stretch>
            <a:fillRect/>
          </a:stretch>
        </p:blipFill>
        <p:spPr bwMode="auto">
          <a:xfrm>
            <a:off x="228600" y="1828800"/>
            <a:ext cx="8686800" cy="3981450"/>
          </a:xfrm>
          <a:prstGeom prst="rect">
            <a:avLst/>
          </a:prstGeom>
          <a:noFill/>
          <a:ln w="9525">
            <a:noFill/>
            <a:miter lim="800000"/>
            <a:headEnd/>
            <a:tailEnd/>
          </a:ln>
        </p:spPr>
      </p:pic>
      <p:sp>
        <p:nvSpPr>
          <p:cNvPr id="7" name="TextBox 6"/>
          <p:cNvSpPr txBox="1"/>
          <p:nvPr/>
        </p:nvSpPr>
        <p:spPr>
          <a:xfrm>
            <a:off x="8305800" y="6535579"/>
            <a:ext cx="990600" cy="261610"/>
          </a:xfrm>
          <a:prstGeom prst="rect">
            <a:avLst/>
          </a:prstGeom>
          <a:noFill/>
        </p:spPr>
        <p:txBody>
          <a:bodyPr wrap="square" rtlCol="0">
            <a:spAutoFit/>
          </a:bodyPr>
          <a:lstStyle/>
          <a:p>
            <a:r>
              <a:rPr lang="en-US" sz="1100" dirty="0" smtClean="0"/>
              <a:t>18 - 9</a:t>
            </a:r>
            <a:endParaRPr lang="en-US" sz="1100" dirty="0"/>
          </a:p>
        </p:txBody>
      </p:sp>
      <p:sp>
        <p:nvSpPr>
          <p:cNvPr id="2" name="Footer Placeholder 1"/>
          <p:cNvSpPr>
            <a:spLocks noGrp="1"/>
          </p:cNvSpPr>
          <p:nvPr>
            <p:ph type="ftr" sz="quarter" idx="11"/>
          </p:nvPr>
        </p:nvSpPr>
        <p:spPr/>
        <p:txBody>
          <a:bodyPr/>
          <a:lstStyle/>
          <a:p>
            <a:r>
              <a:rPr lang="en-IN" smtClean="0"/>
              <a:t>Copyright © 2016 Pearson Education, Ltd.</a:t>
            </a:r>
            <a:endParaRPr lang="en-US" dirty="0"/>
          </a:p>
        </p:txBody>
      </p:sp>
      <p:sp>
        <p:nvSpPr>
          <p:cNvPr id="3" name="Slide Number Placeholder 2"/>
          <p:cNvSpPr>
            <a:spLocks noGrp="1"/>
          </p:cNvSpPr>
          <p:nvPr>
            <p:ph type="sldNum" sz="quarter" idx="4"/>
          </p:nvPr>
        </p:nvSpPr>
        <p:spPr/>
        <p:txBody>
          <a:bodyPr/>
          <a:lstStyle/>
          <a:p>
            <a:r>
              <a:rPr lang="en-US" smtClean="0"/>
              <a:t>18-</a:t>
            </a:r>
            <a:fld id="{8B37D5FE-740C-46F5-801A-FA5477D9711F}" type="slidenum">
              <a:rPr lang="en-US" smtClean="0"/>
              <a:pPr/>
              <a:t>9</a:t>
            </a:fld>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7.0&quot;&gt;&lt;object type=&quot;1&quot; unique_id=&quot;10001&quot;&gt;&lt;object type=&quot;8&quot; unique_id=&quot;11846&quot;&gt;&lt;/object&gt;&lt;object type=&quot;2&quot; unique_id=&quot;11847&quot;&gt;&lt;object type=&quot;3&quot; unique_id=&quot;11848&quot;&gt;&lt;property id=&quot;20148&quot; value=&quot;5&quot;/&gt;&lt;property id=&quot;20300&quot; value=&quot;Slide 1 - &amp;quot;Managerial Controls&amp;quot;&quot;/&gt;&lt;property id=&quot;20307&quot; value=&quot;256&quot;/&gt;&lt;/object&gt;&lt;object type=&quot;3&quot; unique_id=&quot;11849&quot;&gt;&lt;property id=&quot;20148&quot; value=&quot;5&quot;/&gt;&lt;property id=&quot;20300&quot; value=&quot;Slide 2&quot;/&gt;&lt;property id=&quot;20307&quot; value=&quot;258&quot;/&gt;&lt;/object&gt;&lt;object type=&quot;3&quot; unique_id=&quot;11884&quot;&gt;&lt;property id=&quot;20148&quot; value=&quot;5&quot;/&gt;&lt;property id=&quot;20300&quot; value=&quot;Slide 44&quot;/&gt;&lt;property id=&quot;20307&quot; value=&quot;260&quot;/&gt;&lt;/object&gt;&lt;object type=&quot;3&quot; unique_id=&quot;18011&quot;&gt;&lt;property id=&quot;20148&quot; value=&quot;5&quot;/&gt;&lt;property id=&quot;20300&quot; value=&quot;Slide 3 - &amp;quot;What Is Controlling ?&amp;quot;&quot;/&gt;&lt;property id=&quot;20307&quot; value=&quot;393&quot;/&gt;&lt;/object&gt;&lt;object type=&quot;3&quot; unique_id=&quot;24541&quot;&gt;&lt;property id=&quot;20148&quot; value=&quot;5&quot;/&gt;&lt;property id=&quot;20300&quot; value=&quot;Slide 4 - &amp;quot;Why Is Controlling Important?&amp;quot;&quot;/&gt;&lt;property id=&quot;20307&quot; value=&quot;399&quot;/&gt;&lt;/object&gt;&lt;object type=&quot;3&quot; unique_id=&quot;24542&quot;&gt;&lt;property id=&quot;20148&quot; value=&quot;5&quot;/&gt;&lt;property id=&quot;20300&quot; value=&quot;Slide 5 - &amp;quot;Exhibit 10-1&amp;#x0D;&amp;#x0A;Planning-Controlling Link&amp;quot;&quot;/&gt;&lt;property id=&quot;20307&quot; value=&quot;394&quot;/&gt;&lt;/object&gt;&lt;object type=&quot;3&quot; unique_id=&quot;24543&quot;&gt;&lt;property id=&quot;20148&quot; value=&quot;5&quot;/&gt;&lt;property id=&quot;20300&quot; value=&quot;Slide 6 - &amp;quot;The Control Process&amp;quot;&quot;/&gt;&lt;property id=&quot;20307&quot; value=&quot;398&quot;/&gt;&lt;/object&gt;&lt;object type=&quot;3&quot; unique_id=&quot;24544&quot;&gt;&lt;property id=&quot;20148&quot; value=&quot;5&quot;/&gt;&lt;property id=&quot;20300&quot; value=&quot;Slide 7 - &amp;quot;Exhibit 10-2&amp;#x0D;&amp;#x0A;The Control Process&amp;quot;&quot;/&gt;&lt;property id=&quot;20307&quot; value=&quot;405&quot;/&gt;&lt;/object&gt;&lt;object type=&quot;3&quot; unique_id=&quot;24545&quot;&gt;&lt;property id=&quot;20148&quot; value=&quot;5&quot;/&gt;&lt;property id=&quot;20300&quot; value=&quot;Slide 8 - &amp;quot;The Control Process (cont.)&amp;quot;&quot;/&gt;&lt;property id=&quot;20307&quot; value=&quot;404&quot;/&gt;&lt;/object&gt;&lt;object type=&quot;3&quot; unique_id=&quot;24546&quot;&gt;&lt;property id=&quot;20148&quot; value=&quot;5&quot;/&gt;&lt;property id=&quot;20300&quot; value=&quot;Slide 9 - &amp;quot;Exhibit 10-3 Sources of Information for Measuring Performance&amp;quot;&quot;/&gt;&lt;property id=&quot;20307&quot; value=&quot;403&quot;/&gt;&lt;/object&gt;&lt;object type=&quot;3&quot; unique_id=&quot;24547&quot;&gt;&lt;property id=&quot;20148&quot; value=&quot;5&quot;/&gt;&lt;property id=&quot;20300&quot; value=&quot;Slide 10 - &amp;quot;The Control Process (cont.)&amp;quot;&quot;/&gt;&lt;property id=&quot;20307&quot; value=&quot;402&quot;/&gt;&lt;/object&gt;&lt;object type=&quot;3&quot; unique_id=&quot;24548&quot;&gt;&lt;property id=&quot;20148&quot; value=&quot;5&quot;/&gt;&lt;property id=&quot;20300&quot; value=&quot;Slide 11 - &amp;quot;Exhibit 10-4&amp;#x0D;&amp;#x0A;Acceptable Range of Variation&amp;quot;&quot;/&gt;&lt;property id=&quot;20307&quot; value=&quot;401&quot;/&gt;&lt;/object&gt;&lt;object type=&quot;3&quot; unique_id=&quot;24549&quot;&gt;&lt;property id=&quot;20148&quot; value=&quot;5&quot;/&gt;&lt;property id=&quot;20300&quot; value=&quot;Slide 12 - &amp;quot;Exhibit 10-5 Green Earth Gardening Supply—June Sales&amp;quot;&quot;/&gt;&lt;property id=&quot;20307&quot; value=&quot;400&quot;/&gt;&lt;/object&gt;&lt;object type=&quot;3&quot; unique_id=&quot;24550&quot;&gt;&lt;property id=&quot;20148&quot; value=&quot;5&quot;/&gt;&lt;property id=&quot;20300&quot; value=&quot;Slide 13 - &amp;quot;The Control Process (cont.)&amp;quot;&quot;/&gt;&lt;property id=&quot;20307&quot; value=&quot;397&quot;/&gt;&lt;/object&gt;&lt;object type=&quot;3&quot; unique_id=&quot;24551&quot;&gt;&lt;property id=&quot;20148&quot; value=&quot;5&quot;/&gt;&lt;property id=&quot;20300&quot; value=&quot;Slide 14 - &amp;quot;The Control Process (cont.)&amp;quot;&quot;/&gt;&lt;property id=&quot;20307&quot; value=&quot;396&quot;/&gt;&lt;/object&gt;&lt;object type=&quot;3&quot; unique_id=&quot;24552&quot;&gt;&lt;property id=&quot;20148&quot; value=&quot;5&quot;/&gt;&lt;property id=&quot;20300&quot; value=&quot;Slide 15 - &amp;quot;Exhibit 10-6 Managerial Decisions&amp;#x0D;&amp;#x0A;in the Control Process&amp;quot;&quot;/&gt;&lt;property id=&quot;20307&quot; value=&quot;395&quot;/&gt;&lt;/object&gt;&lt;object type=&quot;3&quot; unique_id=&quot;24553&quot;&gt;&lt;property id=&quot;20148&quot; value=&quot;5&quot;/&gt;&lt;property id=&quot;20300&quot; value=&quot;Slide 16 - &amp;quot;What Is Organizational Performance?&amp;quot;&quot;/&gt;&lt;property id=&quot;20307&quot; value=&quot;406&quot;/&gt;&lt;/object&gt;&lt;object type=&quot;3&quot; unique_id=&quot;24554&quot;&gt;&lt;property id=&quot;20148&quot; value=&quot;5&quot;/&gt;&lt;property id=&quot;20300&quot; value=&quot;Slide 17 - &amp;quot;Measures of Organizational Performance&amp;quot;&quot;/&gt;&lt;property id=&quot;20307&quot; value=&quot;413&quot;/&gt;&lt;/object&gt;&lt;object type=&quot;3&quot; unique_id=&quot;24555&quot;&gt;&lt;property id=&quot;20148&quot; value=&quot;5&quot;/&gt;&lt;property id=&quot;20300&quot; value=&quot;Slide 18 - &amp;quot;Exhibit 10-7 Popular Industry and&amp;#x0D;&amp;#x0A;Company Rankings&amp;quot;&quot;/&gt;&lt;property id=&quot;20307&quot; value=&quot;412&quot;/&gt;&lt;/object&gt;&lt;object type=&quot;3&quot; unique_id=&quot;24556&quot;&gt;&lt;property id=&quot;20148&quot; value=&quot;5&quot;/&gt;&lt;property id=&quot;20300&quot; value=&quot;Slide 19 - &amp;quot;Controlling for Employee Performance&amp;quot;&quot;/&gt;&lt;property id=&quot;20307&quot; value=&quot;411&quot;/&gt;&lt;/object&gt;&lt;object type=&quot;3&quot; unique_id=&quot;24557&quot;&gt;&lt;property id=&quot;20148&quot; value=&quot;5&quot;/&gt;&lt;property id=&quot;20300&quot; value=&quot;Slide 20 - &amp;quot;Exhibit 10-8 Types of Discipline Problems and Examples of Each&amp;quot;&quot;/&gt;&lt;property id=&quot;20307&quot; value=&quot;414&quot;/&gt;&lt;/object&gt;&lt;object type=&quot;3&quot; unique_id=&quot;24558&quot;&gt;&lt;property id=&quot;20148&quot; value=&quot;5&quot;/&gt;&lt;property id=&quot;20300&quot; value=&quot;Slide 21 - &amp;quot;Tools for Measuring Organizational&amp;#x0D;&amp;#x0A;Performance&amp;quot;&quot;/&gt;&lt;property id=&quot;20307&quot; value=&quot;409&quot;/&gt;&lt;/object&gt;&lt;object type=&quot;3&quot; unique_id=&quot;24559&quot;&gt;&lt;property id=&quot;20148&quot; value=&quot;5&quot;/&gt;&lt;property id=&quot;20300&quot; value=&quot;Slide 22 - &amp;quot;Exhibit 10-9&amp;#x0D;&amp;#x0A;Types of Control&amp;quot;&quot;/&gt;&lt;property id=&quot;20307&quot; value=&quot;410&quot;/&gt;&lt;/object&gt;&lt;object type=&quot;3&quot; unique_id=&quot;24560&quot;&gt;&lt;property id=&quot;20148&quot; value=&quot;5&quot;/&gt;&lt;property id=&quot;20300&quot; value=&quot;Slide 23 - &amp;quot;Financial Controls&amp;quot;&quot;/&gt;&lt;property id=&quot;20307&quot; value=&quot;415&quot;/&gt;&lt;/object&gt;&lt;object type=&quot;3&quot; unique_id=&quot;24561&quot;&gt;&lt;property id=&quot;20148&quot; value=&quot;5&quot;/&gt;&lt;property id=&quot;20300&quot; value=&quot;Slide 24 - &amp;quot;Exhibit 10-10&amp;#x0D;&amp;#x0A;Popular Financial Ratios&amp;quot;&quot;/&gt;&lt;property id=&quot;20307&quot; value=&quot;408&quot;/&gt;&lt;/object&gt;&lt;object type=&quot;3&quot; unique_id=&quot;24562&quot;&gt;&lt;property id=&quot;20148&quot; value=&quot;5&quot;/&gt;&lt;property id=&quot;20300&quot; value=&quot;Slide 25 - &amp;quot;Exhibit 10-10&amp;#x0D;&amp;#x0A;Popular Financial Ratios (cont.)&amp;quot;&quot;/&gt;&lt;property id=&quot;20307&quot; value=&quot;407&quot;/&gt;&lt;/object&gt;&lt;object type=&quot;3&quot; unique_id=&quot;24563&quot;&gt;&lt;property id=&quot;20148&quot; value=&quot;5&quot;/&gt;&lt;property id=&quot;20300&quot; value=&quot;Slide 27 - &amp;quot;The Balanced Scorecard&amp;quot;&quot;/&gt;&lt;property id=&quot;20307&quot; value=&quot;416&quot;/&gt;&lt;/object&gt;&lt;object type=&quot;3&quot; unique_id=&quot;24564&quot;&gt;&lt;property id=&quot;20148&quot; value=&quot;5&quot;/&gt;&lt;property id=&quot;20300&quot; value=&quot;Slide 26 - &amp;quot;Information Controls&amp;quot;&quot;/&gt;&lt;property id=&quot;20307&quot; value=&quot;424&quot;/&gt;&lt;/object&gt;&lt;object type=&quot;3&quot; unique_id=&quot;24565&quot;&gt;&lt;property id=&quot;20148&quot; value=&quot;5&quot;/&gt;&lt;property id=&quot;20300&quot; value=&quot;Slide 28 - &amp;quot;Benchmarking of Best Practices&amp;quot;&quot;/&gt;&lt;property id=&quot;20307&quot; value=&quot;423&quot;/&gt;&lt;/object&gt;&lt;object type=&quot;3&quot; unique_id=&quot;24566&quot;&gt;&lt;property id=&quot;20148&quot; value=&quot;5&quot;/&gt;&lt;property id=&quot;20300&quot; value=&quot;Slide 29 - &amp;quot;Exhibit 10-11 Suggestions for Internal&amp;#x0D;&amp;#x0A;Benchmarking&amp;quot;&quot;/&gt;&lt;property id=&quot;20307&quot; value=&quot;422&quot;/&gt;&lt;/object&gt;&lt;object type=&quot;3&quot; unique_id=&quot;24567&quot;&gt;&lt;property id=&quot;20148&quot; value=&quot;5&quot;/&gt;&lt;property id=&quot;20300&quot; value=&quot;Slide 30 - &amp;quot;Contemporary Issues in Control&amp;quot;&quot;/&gt;&lt;property id=&quot;20307&quot; value=&quot;421&quot;/&gt;&lt;/object&gt;&lt;object type=&quot;3&quot; unique_id=&quot;24568&quot;&gt;&lt;property id=&quot;20148&quot; value=&quot;5&quot;/&gt;&lt;property id=&quot;20300&quot; value=&quot;Slide 31 - &amp;quot;Contemporary Issues in Control (cont.)&amp;quot;&quot;/&gt;&lt;property id=&quot;20307&quot; value=&quot;420&quot;/&gt;&lt;/object&gt;&lt;object type=&quot;3&quot; unique_id=&quot;24569&quot;&gt;&lt;property id=&quot;20148&quot; value=&quot;5&quot;/&gt;&lt;property id=&quot;20300&quot; value=&quot;Slide 32 - &amp;quot;Contemporary Issues in Control (cont.)&amp;quot;&quot;/&gt;&lt;property id=&quot;20307&quot; value=&quot;419&quot;/&gt;&lt;/object&gt;&lt;object type=&quot;3&quot; unique_id=&quot;24570&quot;&gt;&lt;property id=&quot;20148&quot; value=&quot;5&quot;/&gt;&lt;property id=&quot;20300&quot; value=&quot;Slide 33 - &amp;quot;Exhibit 10-13&amp;#x0D;&amp;#x0A;Controlling Workplace Violence&amp;quot;&quot;/&gt;&lt;property id=&quot;20307&quot; value=&quot;418&quot;/&gt;&lt;/object&gt;&lt;object type=&quot;3&quot; unique_id=&quot;24571&quot;&gt;&lt;property id=&quot;20148&quot; value=&quot;5&quot;/&gt;&lt;property id=&quot;20300&quot; value=&quot;Slide 35 - &amp;quot;Contemporary Issues in Control (cont.)&amp;quot;&quot;/&gt;&lt;property id=&quot;20307&quot; value=&quot;417&quot;/&gt;&lt;/object&gt;&lt;object type=&quot;3&quot; unique_id=&quot;25053&quot;&gt;&lt;property id=&quot;20148&quot; value=&quot;5&quot;/&gt;&lt;property id=&quot;20300&quot; value=&quot;Slide 34 - &amp;quot;Exhibit 10-13&amp;#x0D;&amp;#x0A;Controlling Workplace Violence (cont.)&amp;quot;&quot;/&gt;&lt;property id=&quot;20307&quot; value=&quot;425&quot;/&gt;&lt;/object&gt;&lt;object type=&quot;3&quot; unique_id=&quot;25054&quot;&gt;&lt;property id=&quot;20148&quot; value=&quot;5&quot;/&gt;&lt;property id=&quot;20300&quot; value=&quot;Slide 36 - &amp;quot;Contemporary Issues in Control (cont.)&amp;quot;&quot;/&gt;&lt;property id=&quot;20307&quot; value=&quot;427&quot;/&gt;&lt;/object&gt;&lt;object type=&quot;3&quot; unique_id=&quot;25055&quot;&gt;&lt;property id=&quot;20148&quot; value=&quot;5&quot;/&gt;&lt;property id=&quot;20300&quot; value=&quot;Slide 37 - &amp;quot;Review Learning Outcome 10.1&amp;quot;&quot;/&gt;&lt;property id=&quot;20307&quot; value=&quot;430&quot;/&gt;&lt;/object&gt;&lt;object type=&quot;3&quot; unique_id=&quot;25056&quot;&gt;&lt;property id=&quot;20148&quot; value=&quot;5&quot;/&gt;&lt;property id=&quot;20300&quot; value=&quot;Slide 38 - &amp;quot;Review Learning Outcome 10.2&amp;quot;&quot;/&gt;&lt;property id=&quot;20307&quot; value=&quot;426&quot;/&gt;&lt;/object&gt;&lt;object type=&quot;3&quot; unique_id=&quot;25057&quot;&gt;&lt;property id=&quot;20148&quot; value=&quot;5&quot;/&gt;&lt;property id=&quot;20300&quot; value=&quot;Slide 39 - &amp;quot;Review Learning Outcome 10.3&amp;quot;&quot;/&gt;&lt;property id=&quot;20307&quot; value=&quot;429&quot;/&gt;&lt;/object&gt;&lt;object type=&quot;3&quot; unique_id=&quot;25058&quot;&gt;&lt;property id=&quot;20148&quot; value=&quot;5&quot;/&gt;&lt;property id=&quot;20300&quot; value=&quot;Slide 40 - &amp;quot;Review Learning Outcome 10.4&amp;quot;&quot;/&gt;&lt;property id=&quot;20307&quot; value=&quot;428&quot;/&gt;&lt;/object&gt;&lt;object type=&quot;3&quot; unique_id=&quot;25059&quot;&gt;&lt;property id=&quot;20148&quot; value=&quot;5&quot;/&gt;&lt;property id=&quot;20300&quot; value=&quot;Slide 41 - &amp;quot;Review Learning Outcome 10.4 (cont.)&amp;quot;&quot;/&gt;&lt;property id=&quot;20307&quot; value=&quot;433&quot;/&gt;&lt;/object&gt;&lt;object type=&quot;3&quot; unique_id=&quot;25060&quot;&gt;&lt;property id=&quot;20148&quot; value=&quot;5&quot;/&gt;&lt;property id=&quot;20300&quot; value=&quot;Slide 42 - &amp;quot;Review Learning Outcome 10.4 (cont.)&amp;quot;&quot;/&gt;&lt;property id=&quot;20307&quot; value=&quot;432&quot;/&gt;&lt;/object&gt;&lt;object type=&quot;3&quot; unique_id=&quot;25061&quot;&gt;&lt;property id=&quot;20148&quot; value=&quot;5&quot;/&gt;&lt;property id=&quot;20300&quot; value=&quot;Slide 43 - &amp;quot;Review Learning Outcome 10.5&amp;quot;&quot;/&gt;&lt;property id=&quot;20307&quot; value=&quot;434&quot;/&gt;&lt;/object&gt;&lt;/object&gt;&lt;/object&gt;&lt;/database&gt;"/>
  <p:tag name="SECTOMILLISECCONVERTED" val="1"/>
  <p:tag name="ARTICULATE_PROJECT_OPEN" val="0"/>
</p:tagLst>
</file>

<file path=ppt/theme/theme1.xml><?xml version="1.0" encoding="utf-8"?>
<a:theme xmlns:a="http://schemas.openxmlformats.org/drawingml/2006/main" name="1_Urban Pop">
  <a:themeElements>
    <a:clrScheme name="Urban Pop">
      <a:dk1>
        <a:srgbClr val="000000"/>
      </a:dk1>
      <a:lt1>
        <a:srgbClr val="FFFFFF"/>
      </a:lt1>
      <a:dk2>
        <a:srgbClr val="282828"/>
      </a:dk2>
      <a:lt2>
        <a:srgbClr val="D4D4D4"/>
      </a:lt2>
      <a:accent1>
        <a:srgbClr val="86CE24"/>
      </a:accent1>
      <a:accent2>
        <a:srgbClr val="00A2E6"/>
      </a:accent2>
      <a:accent3>
        <a:srgbClr val="FAC810"/>
      </a:accent3>
      <a:accent4>
        <a:srgbClr val="7D8F8C"/>
      </a:accent4>
      <a:accent5>
        <a:srgbClr val="D06B20"/>
      </a:accent5>
      <a:accent6>
        <a:srgbClr val="958B8B"/>
      </a:accent6>
      <a:hlink>
        <a:srgbClr val="FF9900"/>
      </a:hlink>
      <a:folHlink>
        <a:srgbClr val="969696"/>
      </a:folHlink>
    </a:clrScheme>
    <a:fontScheme name="Urban Pop">
      <a:maj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Urban Pop">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2700" cap="flat" cmpd="sng" algn="ctr">
          <a:solidFill>
            <a:schemeClr val="phClr"/>
          </a:solidFill>
          <a:prstDash val="solid"/>
        </a:ln>
        <a:ln w="15875"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0800" dist="38100" dir="5400000" rotWithShape="0">
              <a:srgbClr val="000000">
                <a:alpha val="58000"/>
              </a:srgbClr>
            </a:outerShdw>
          </a:effectLst>
          <a:scene3d>
            <a:camera prst="orthographicFront">
              <a:rot lat="0" lon="0" rev="0"/>
            </a:camera>
            <a:lightRig rig="flat" dir="t"/>
          </a:scene3d>
          <a:sp3d contourW="15875">
            <a:bevelT w="95250" h="127000"/>
            <a:contourClr>
              <a:schemeClr val="phClr">
                <a:shade val="30000"/>
              </a:schemeClr>
            </a:contourClr>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19383</TotalTime>
  <Words>1984</Words>
  <Application>Microsoft Office PowerPoint</Application>
  <PresentationFormat>On-screen Show (4:3)</PresentationFormat>
  <Paragraphs>166</Paragraphs>
  <Slides>17</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Gill Sans MT</vt:lpstr>
      <vt:lpstr>HelveticaNeue-Light</vt:lpstr>
      <vt:lpstr>Wingdings</vt:lpstr>
      <vt:lpstr>Wingdings 3</vt:lpstr>
      <vt:lpstr>1_Urban Pop</vt:lpstr>
      <vt:lpstr>Monitoring and Controlling</vt:lpstr>
      <vt:lpstr>Learning Objectives</vt:lpstr>
      <vt:lpstr>What Is Controlling? Page 556</vt:lpstr>
      <vt:lpstr>Why Is Controlling Important?</vt:lpstr>
      <vt:lpstr>Exhibit 18-1 Planning-Controlling Link</vt:lpstr>
      <vt:lpstr>The Control Process</vt:lpstr>
      <vt:lpstr>Exhibit 18-2 The Control Process</vt:lpstr>
      <vt:lpstr>The Control Process (cont.)</vt:lpstr>
      <vt:lpstr>Exhibit 18-3  Sources of Information for Measuring Performance</vt:lpstr>
      <vt:lpstr>The Control Process (cont.)</vt:lpstr>
      <vt:lpstr>Exhibit 18-5  Green Earth Gardening Supply—June Sales</vt:lpstr>
      <vt:lpstr>The Control Process (cont.)</vt:lpstr>
      <vt:lpstr>The Control Process (cont.)</vt:lpstr>
      <vt:lpstr>Exhibit 18-6  Managerial Decisions in the Control Process</vt:lpstr>
      <vt:lpstr>Tools for Measuring Organizational Performance</vt:lpstr>
      <vt:lpstr>Feedback control advantage </vt:lpstr>
      <vt:lpstr>Exhibit 18-9 Types of Control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Martha Robinson</dc:creator>
  <cp:lastModifiedBy>Maisa Y Burbar</cp:lastModifiedBy>
  <cp:revision>307</cp:revision>
  <dcterms:created xsi:type="dcterms:W3CDTF">2012-10-07T22:51:25Z</dcterms:created>
  <dcterms:modified xsi:type="dcterms:W3CDTF">2021-01-02T11:38:29Z</dcterms:modified>
</cp:coreProperties>
</file>