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2" r:id="rId1"/>
  </p:sldMasterIdLst>
  <p:notesMasterIdLst>
    <p:notesMasterId r:id="rId42"/>
  </p:notesMasterIdLst>
  <p:sldIdLst>
    <p:sldId id="256" r:id="rId2"/>
    <p:sldId id="258" r:id="rId3"/>
    <p:sldId id="424" r:id="rId4"/>
    <p:sldId id="301" r:id="rId5"/>
    <p:sldId id="380" r:id="rId6"/>
    <p:sldId id="434" r:id="rId7"/>
    <p:sldId id="393" r:id="rId8"/>
    <p:sldId id="392" r:id="rId9"/>
    <p:sldId id="429" r:id="rId10"/>
    <p:sldId id="391" r:id="rId11"/>
    <p:sldId id="390" r:id="rId12"/>
    <p:sldId id="389" r:id="rId13"/>
    <p:sldId id="388" r:id="rId14"/>
    <p:sldId id="387" r:id="rId15"/>
    <p:sldId id="386" r:id="rId16"/>
    <p:sldId id="430" r:id="rId17"/>
    <p:sldId id="423" r:id="rId18"/>
    <p:sldId id="385" r:id="rId19"/>
    <p:sldId id="384" r:id="rId20"/>
    <p:sldId id="383" r:id="rId21"/>
    <p:sldId id="382" r:id="rId22"/>
    <p:sldId id="399" r:id="rId23"/>
    <p:sldId id="381" r:id="rId24"/>
    <p:sldId id="400" r:id="rId25"/>
    <p:sldId id="398" r:id="rId26"/>
    <p:sldId id="397" r:id="rId27"/>
    <p:sldId id="431" r:id="rId28"/>
    <p:sldId id="396" r:id="rId29"/>
    <p:sldId id="395" r:id="rId30"/>
    <p:sldId id="401" r:id="rId31"/>
    <p:sldId id="394" r:id="rId32"/>
    <p:sldId id="405" r:id="rId33"/>
    <p:sldId id="433" r:id="rId34"/>
    <p:sldId id="426" r:id="rId35"/>
    <p:sldId id="425" r:id="rId36"/>
    <p:sldId id="404" r:id="rId37"/>
    <p:sldId id="427" r:id="rId38"/>
    <p:sldId id="403" r:id="rId39"/>
    <p:sldId id="432" r:id="rId40"/>
    <p:sldId id="410" r:id="rId41"/>
  </p:sldIdLst>
  <p:sldSz cx="9144000" cy="6858000" type="screen4x3"/>
  <p:notesSz cx="6858000" cy="9144000"/>
  <p:custDataLst>
    <p:tags r:id="rId43"/>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7DBB"/>
    <a:srgbClr val="153357"/>
    <a:srgbClr val="F47024"/>
    <a:srgbClr val="FF69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27" autoAdjust="0"/>
    <p:restoredTop sz="87129" autoAdjust="0"/>
  </p:normalViewPr>
  <p:slideViewPr>
    <p:cSldViewPr>
      <p:cViewPr>
        <p:scale>
          <a:sx n="70" d="100"/>
          <a:sy n="70" d="100"/>
        </p:scale>
        <p:origin x="2021" y="643"/>
      </p:cViewPr>
      <p:guideLst>
        <p:guide orient="horz" pos="2160"/>
        <p:guide pos="2880"/>
      </p:guideLst>
    </p:cSldViewPr>
  </p:slideViewPr>
  <p:outlineViewPr>
    <p:cViewPr>
      <p:scale>
        <a:sx n="33" d="100"/>
        <a:sy n="33" d="100"/>
      </p:scale>
      <p:origin x="0" y="0"/>
    </p:cViewPr>
  </p:outlineViewPr>
  <p:notesTextViewPr>
    <p:cViewPr>
      <p:scale>
        <a:sx n="125" d="100"/>
        <a:sy n="125" d="100"/>
      </p:scale>
      <p:origin x="0" y="-821"/>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6A35D4C-0A1A-423B-89E3-CDF485689431}" type="datetimeFigureOut">
              <a:rPr lang="en-US"/>
              <a:pPr>
                <a:defRPr/>
              </a:pPr>
              <a:t>7/9/2021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4C4781F-8D2B-4BD1-86DA-DE9210F79852}" type="slidenum">
              <a:rPr lang="en-US"/>
              <a:pPr>
                <a:defRPr/>
              </a:pPr>
              <a:t>‹#›</a:t>
            </a:fld>
            <a:endParaRPr lang="en-US" dirty="0"/>
          </a:p>
        </p:txBody>
      </p:sp>
    </p:spTree>
    <p:extLst>
      <p:ext uri="{BB962C8B-B14F-4D97-AF65-F5344CB8AC3E}">
        <p14:creationId xmlns:p14="http://schemas.microsoft.com/office/powerpoint/2010/main" val="36260726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4781F-8D2B-4BD1-86DA-DE9210F79852}" type="slidenum">
              <a:rPr lang="en-US" smtClean="0"/>
              <a:pPr>
                <a:defRPr/>
              </a:pPr>
              <a:t>1</a:t>
            </a:fld>
            <a:endParaRPr lang="en-US" dirty="0"/>
          </a:p>
        </p:txBody>
      </p:sp>
    </p:spTree>
    <p:extLst>
      <p:ext uri="{BB962C8B-B14F-4D97-AF65-F5344CB8AC3E}">
        <p14:creationId xmlns:p14="http://schemas.microsoft.com/office/powerpoint/2010/main" val="2588309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pPr eaLnBrk="1" hangingPunct="1"/>
            <a:r>
              <a:rPr lang="en-US" dirty="0">
                <a:cs typeface="Arial" charset="0"/>
              </a:rPr>
              <a:t>Once alternatives have been identified, a decision maker must evaluate each one. How? By using the criteria established in Step 2. Exhibit 2-3 shows the assessed values that Amanda gave each alternative after doing some research on them. Keep in mind that this data represents an assessment of the eight alternatives using the decision criteria, but </a:t>
            </a:r>
            <a:r>
              <a:rPr lang="en-US" i="1" dirty="0">
                <a:cs typeface="Arial" charset="0"/>
              </a:rPr>
              <a:t>not </a:t>
            </a:r>
            <a:r>
              <a:rPr lang="en-US" dirty="0">
                <a:cs typeface="Arial" charset="0"/>
              </a:rPr>
              <a:t>the weighting. When you multiply each alternative by the assigned</a:t>
            </a:r>
            <a:r>
              <a:rPr lang="en-US" baseline="0" dirty="0">
                <a:cs typeface="Arial" charset="0"/>
              </a:rPr>
              <a:t> </a:t>
            </a:r>
            <a:r>
              <a:rPr lang="en-US" dirty="0">
                <a:cs typeface="Arial" charset="0"/>
              </a:rPr>
              <a:t>weight, you get the weighted alternatives as shown in Exhibit 2-4. The total score for each alternative, then, is the sum of its weighted criteria. </a:t>
            </a:r>
          </a:p>
          <a:p>
            <a:pPr eaLnBrk="1" hangingPunct="1"/>
            <a:endParaRPr lang="en-US" dirty="0">
              <a:cs typeface="Arial" charset="0"/>
            </a:endParaRPr>
          </a:p>
          <a:p>
            <a:pPr eaLnBrk="1" hangingPunct="1"/>
            <a:r>
              <a:rPr lang="en-US" dirty="0">
                <a:cs typeface="Arial" charset="0"/>
              </a:rPr>
              <a:t>Sometimes a decision maker might be able to skip this step. If one alternative scores highest on every criterion, you wouldn’t need to consider the weights because that alternative would already be the top choice. Or if the weights were all equal, you could evaluate an alternative merely by summing up the assessed values for each one. (Look again at Exhibit 2-3.) For example, the score for the HP </a:t>
            </a:r>
            <a:r>
              <a:rPr lang="en-US" dirty="0" err="1">
                <a:cs typeface="Arial" charset="0"/>
              </a:rPr>
              <a:t>ProBook</a:t>
            </a:r>
            <a:r>
              <a:rPr lang="en-US" dirty="0">
                <a:cs typeface="Arial" charset="0"/>
              </a:rPr>
              <a:t> would be 36, and the score for the Sony NW would be 35.</a:t>
            </a:r>
          </a:p>
        </p:txBody>
      </p:sp>
      <p:sp>
        <p:nvSpPr>
          <p:cNvPr id="4" name="Slide Number Placeholder 3"/>
          <p:cNvSpPr>
            <a:spLocks noGrp="1"/>
          </p:cNvSpPr>
          <p:nvPr>
            <p:ph type="sldNum" sz="quarter" idx="5"/>
          </p:nvPr>
        </p:nvSpPr>
        <p:spPr/>
        <p:txBody>
          <a:bodyPr/>
          <a:lstStyle/>
          <a:p>
            <a:pPr>
              <a:defRPr/>
            </a:pPr>
            <a:fld id="{DD183172-FDAF-45F2-8D02-07728A54BC9B}" type="slidenum">
              <a:rPr lang="en-US" smtClean="0"/>
              <a:pPr>
                <a:defRPr/>
              </a:pPr>
              <a:t>14</a:t>
            </a:fld>
            <a:endParaRPr lang="en-US" dirty="0"/>
          </a:p>
        </p:txBody>
      </p:sp>
    </p:spTree>
    <p:extLst>
      <p:ext uri="{BB962C8B-B14F-4D97-AF65-F5344CB8AC3E}">
        <p14:creationId xmlns:p14="http://schemas.microsoft.com/office/powerpoint/2010/main" val="188367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pPr eaLnBrk="1" hangingPunct="1"/>
            <a:r>
              <a:rPr lang="en-US" dirty="0">
                <a:cs typeface="Arial" charset="0"/>
              </a:rPr>
              <a:t>The sixth step in the decision-making process is choosing the best alternative or the one that generated the highest total in Step 5. In our example (Exhibit 2-4), Amanda would choose the Dell </a:t>
            </a:r>
            <a:r>
              <a:rPr lang="en-US" dirty="0" err="1">
                <a:cs typeface="Arial" charset="0"/>
              </a:rPr>
              <a:t>Inspiron</a:t>
            </a:r>
            <a:r>
              <a:rPr lang="en-US" dirty="0">
                <a:cs typeface="Arial" charset="0"/>
              </a:rPr>
              <a:t> because it scored higher than all other alternatives (249 total).</a:t>
            </a:r>
          </a:p>
        </p:txBody>
      </p:sp>
      <p:sp>
        <p:nvSpPr>
          <p:cNvPr id="4" name="Slide Number Placeholder 3"/>
          <p:cNvSpPr>
            <a:spLocks noGrp="1"/>
          </p:cNvSpPr>
          <p:nvPr>
            <p:ph type="sldNum" sz="quarter" idx="5"/>
          </p:nvPr>
        </p:nvSpPr>
        <p:spPr/>
        <p:txBody>
          <a:bodyPr/>
          <a:lstStyle/>
          <a:p>
            <a:pPr>
              <a:defRPr/>
            </a:pPr>
            <a:fld id="{88ABEB53-3B9E-4B8A-AED4-4E586EE0BAA5}" type="slidenum">
              <a:rPr lang="en-US" smtClean="0"/>
              <a:pPr>
                <a:defRPr/>
              </a:pPr>
              <a:t>15</a:t>
            </a:fld>
            <a:endParaRPr lang="en-US" dirty="0"/>
          </a:p>
        </p:txBody>
      </p:sp>
    </p:spTree>
    <p:extLst>
      <p:ext uri="{BB962C8B-B14F-4D97-AF65-F5344CB8AC3E}">
        <p14:creationId xmlns:p14="http://schemas.microsoft.com/office/powerpoint/2010/main" val="2414418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pPr eaLnBrk="1" hangingPunct="1"/>
            <a:endParaRPr lang="en-US">
              <a:cs typeface="Arial" charset="0"/>
            </a:endParaRPr>
          </a:p>
        </p:txBody>
      </p:sp>
      <p:sp>
        <p:nvSpPr>
          <p:cNvPr id="4" name="Slide Number Placeholder 3"/>
          <p:cNvSpPr>
            <a:spLocks noGrp="1"/>
          </p:cNvSpPr>
          <p:nvPr>
            <p:ph type="sldNum" sz="quarter" idx="5"/>
          </p:nvPr>
        </p:nvSpPr>
        <p:spPr/>
        <p:txBody>
          <a:bodyPr/>
          <a:lstStyle/>
          <a:p>
            <a:pPr>
              <a:defRPr/>
            </a:pPr>
            <a:fld id="{22479AEC-4023-466F-8F44-086992C6BEB6}" type="slidenum">
              <a:rPr lang="en-US" smtClean="0"/>
              <a:pPr>
                <a:defRPr/>
              </a:pPr>
              <a:t>17</a:t>
            </a:fld>
            <a:endParaRPr lang="en-US" dirty="0"/>
          </a:p>
        </p:txBody>
      </p:sp>
    </p:spTree>
    <p:extLst>
      <p:ext uri="{BB962C8B-B14F-4D97-AF65-F5344CB8AC3E}">
        <p14:creationId xmlns:p14="http://schemas.microsoft.com/office/powerpoint/2010/main" val="4234662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pPr eaLnBrk="1" hangingPunct="1"/>
            <a:r>
              <a:rPr lang="en-US">
                <a:cs typeface="Arial" charset="0"/>
              </a:rPr>
              <a:t>In Step 7 in the decision-making process, you put the decision into action by conveying it to those affected and getting their commitment to it. We know that if the people who must implement a decision participate in the process, they’re more likely to support it than if you just tell them what to do. Another thing managers may need to do during implementation is reassess the environment for any changes, especially if it’s a long-term decision. Are the criteria, alternatives, and choice still the best ones, or has the environment changed in such a way that we need to reevaluate?</a:t>
            </a:r>
          </a:p>
        </p:txBody>
      </p:sp>
      <p:sp>
        <p:nvSpPr>
          <p:cNvPr id="4" name="Slide Number Placeholder 3"/>
          <p:cNvSpPr>
            <a:spLocks noGrp="1"/>
          </p:cNvSpPr>
          <p:nvPr>
            <p:ph type="sldNum" sz="quarter" idx="5"/>
          </p:nvPr>
        </p:nvSpPr>
        <p:spPr/>
        <p:txBody>
          <a:bodyPr/>
          <a:lstStyle/>
          <a:p>
            <a:pPr>
              <a:defRPr/>
            </a:pPr>
            <a:fld id="{26067F0C-34E3-44F1-9CC0-CEC8C9B8BF40}" type="slidenum">
              <a:rPr lang="en-US" smtClean="0"/>
              <a:pPr>
                <a:defRPr/>
              </a:pPr>
              <a:t>18</a:t>
            </a:fld>
            <a:endParaRPr lang="en-US" dirty="0"/>
          </a:p>
        </p:txBody>
      </p:sp>
    </p:spTree>
    <p:extLst>
      <p:ext uri="{BB962C8B-B14F-4D97-AF65-F5344CB8AC3E}">
        <p14:creationId xmlns:p14="http://schemas.microsoft.com/office/powerpoint/2010/main" val="559455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pPr eaLnBrk="1" hangingPunct="1"/>
            <a:r>
              <a:rPr lang="en-US">
                <a:cs typeface="Arial" charset="0"/>
              </a:rPr>
              <a:t>The last step in the decision-making process involves evaluating the outcome or result of the decision to see whether the problem was resolved. If the evaluation shows that the problem still exists, then the manager needs to assess what went wrong. Was the problem incorrectly defined? Were errors made when evaluating alternatives? Was the right alternative selected but poorly implemented? The answers might lead you to redo an earlier step or might even require starting the whole process over.</a:t>
            </a:r>
          </a:p>
        </p:txBody>
      </p:sp>
      <p:sp>
        <p:nvSpPr>
          <p:cNvPr id="4" name="Slide Number Placeholder 3"/>
          <p:cNvSpPr>
            <a:spLocks noGrp="1"/>
          </p:cNvSpPr>
          <p:nvPr>
            <p:ph type="sldNum" sz="quarter" idx="5"/>
          </p:nvPr>
        </p:nvSpPr>
        <p:spPr/>
        <p:txBody>
          <a:bodyPr/>
          <a:lstStyle/>
          <a:p>
            <a:pPr>
              <a:defRPr/>
            </a:pPr>
            <a:fld id="{1C966C7C-4553-4387-971F-617BBD256F7B}" type="slidenum">
              <a:rPr lang="en-US" smtClean="0"/>
              <a:pPr>
                <a:defRPr/>
              </a:pPr>
              <a:t>19</a:t>
            </a:fld>
            <a:endParaRPr lang="en-US" dirty="0"/>
          </a:p>
        </p:txBody>
      </p:sp>
    </p:spTree>
    <p:extLst>
      <p:ext uri="{BB962C8B-B14F-4D97-AF65-F5344CB8AC3E}">
        <p14:creationId xmlns:p14="http://schemas.microsoft.com/office/powerpoint/2010/main" val="2301966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pPr eaLnBrk="1" hangingPunct="1"/>
            <a:r>
              <a:rPr lang="en-US" dirty="0">
                <a:cs typeface="Arial" charset="0"/>
              </a:rPr>
              <a:t>Although everyone in an organization makes decisions, decision-making is particularly important to managers. As Exhibit 6-5 shows, it’s part of all four managerial functions. In fact, that’s why we say that decision-making is the essence of management.  And that’s why managers—when they plan, organize, lead, and control—are called </a:t>
            </a:r>
            <a:r>
              <a:rPr lang="en-US" i="1" dirty="0">
                <a:cs typeface="Arial" charset="0"/>
              </a:rPr>
              <a:t>decision makers</a:t>
            </a:r>
            <a:r>
              <a:rPr lang="en-US" dirty="0">
                <a:cs typeface="Arial" charset="0"/>
              </a:rPr>
              <a:t>.</a:t>
            </a:r>
          </a:p>
        </p:txBody>
      </p:sp>
      <p:sp>
        <p:nvSpPr>
          <p:cNvPr id="4" name="Slide Number Placeholder 3"/>
          <p:cNvSpPr>
            <a:spLocks noGrp="1"/>
          </p:cNvSpPr>
          <p:nvPr>
            <p:ph type="sldNum" sz="quarter" idx="5"/>
          </p:nvPr>
        </p:nvSpPr>
        <p:spPr/>
        <p:txBody>
          <a:bodyPr/>
          <a:lstStyle/>
          <a:p>
            <a:pPr>
              <a:defRPr/>
            </a:pPr>
            <a:fld id="{CEFACF48-F71E-4940-8E2E-F5A0376E6F40}" type="slidenum">
              <a:rPr lang="en-US" smtClean="0"/>
              <a:pPr>
                <a:defRPr/>
              </a:pPr>
              <a:t>20</a:t>
            </a:fld>
            <a:endParaRPr lang="en-US" dirty="0"/>
          </a:p>
        </p:txBody>
      </p:sp>
    </p:spTree>
    <p:extLst>
      <p:ext uri="{BB962C8B-B14F-4D97-AF65-F5344CB8AC3E}">
        <p14:creationId xmlns:p14="http://schemas.microsoft.com/office/powerpoint/2010/main" val="2768834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a:lstStyle/>
          <a:p>
            <a:pPr eaLnBrk="1" hangingPunct="1"/>
            <a:endParaRPr lang="en-US">
              <a:cs typeface="Arial" charset="0"/>
            </a:endParaRPr>
          </a:p>
        </p:txBody>
      </p:sp>
      <p:sp>
        <p:nvSpPr>
          <p:cNvPr id="4" name="Slide Number Placeholder 3"/>
          <p:cNvSpPr>
            <a:spLocks noGrp="1"/>
          </p:cNvSpPr>
          <p:nvPr>
            <p:ph type="sldNum" sz="quarter" idx="5"/>
          </p:nvPr>
        </p:nvSpPr>
        <p:spPr/>
        <p:txBody>
          <a:bodyPr/>
          <a:lstStyle/>
          <a:p>
            <a:pPr>
              <a:defRPr/>
            </a:pPr>
            <a:fld id="{93365CE2-D001-4D84-946E-1FDF937EB661}" type="slidenum">
              <a:rPr lang="en-US" smtClean="0"/>
              <a:pPr>
                <a:defRPr/>
              </a:pPr>
              <a:t>21</a:t>
            </a:fld>
            <a:endParaRPr lang="en-US" dirty="0"/>
          </a:p>
        </p:txBody>
      </p:sp>
    </p:spTree>
    <p:extLst>
      <p:ext uri="{BB962C8B-B14F-4D97-AF65-F5344CB8AC3E}">
        <p14:creationId xmlns:p14="http://schemas.microsoft.com/office/powerpoint/2010/main" val="1445386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pPr eaLnBrk="1" hangingPunct="1"/>
            <a:r>
              <a:rPr lang="en-US" dirty="0">
                <a:cs typeface="Arial" charset="0"/>
              </a:rPr>
              <a:t>We assume that managers will use </a:t>
            </a:r>
            <a:r>
              <a:rPr lang="en-US" b="1" dirty="0">
                <a:cs typeface="Arial" charset="0"/>
              </a:rPr>
              <a:t>rational decision-making</a:t>
            </a:r>
            <a:r>
              <a:rPr lang="en-US" dirty="0">
                <a:cs typeface="Arial" charset="0"/>
              </a:rPr>
              <a:t>; that is, they’ll make logical and consistent choices to maximize value.  After all, managers have all sorts of tools and techniques to help them be rational decision makers.  Managers aren’t always rational. What does it mean to be a “rational” decision maker? A rational decision maker would be fully objective and logical. The problem faced would be clear and unambiguous, and the decision maker would have a clear and specific goal and know all possible alternatives and consequences. Finally, making decisions rationally would consistently lead to selecting the alternative that maximizes the likelihood of achieving that goal.</a:t>
            </a:r>
          </a:p>
        </p:txBody>
      </p:sp>
      <p:sp>
        <p:nvSpPr>
          <p:cNvPr id="4" name="Slide Number Placeholder 3"/>
          <p:cNvSpPr>
            <a:spLocks noGrp="1"/>
          </p:cNvSpPr>
          <p:nvPr>
            <p:ph type="sldNum" sz="quarter" idx="5"/>
          </p:nvPr>
        </p:nvSpPr>
        <p:spPr/>
        <p:txBody>
          <a:bodyPr/>
          <a:lstStyle/>
          <a:p>
            <a:pPr>
              <a:defRPr/>
            </a:pPr>
            <a:fld id="{DCA333DA-B7B4-47F6-987A-5BDAF7E3867C}" type="slidenum">
              <a:rPr lang="en-US" smtClean="0"/>
              <a:pPr>
                <a:defRPr/>
              </a:pPr>
              <a:t>22</a:t>
            </a:fld>
            <a:endParaRPr lang="en-US" dirty="0"/>
          </a:p>
        </p:txBody>
      </p:sp>
    </p:spTree>
    <p:extLst>
      <p:ext uri="{BB962C8B-B14F-4D97-AF65-F5344CB8AC3E}">
        <p14:creationId xmlns:p14="http://schemas.microsoft.com/office/powerpoint/2010/main" val="911954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pPr eaLnBrk="1" hangingPunct="1"/>
            <a:r>
              <a:rPr lang="en-US" dirty="0">
                <a:cs typeface="Arial" charset="0"/>
              </a:rPr>
              <a:t>A more realistic approach to describing how managers make decisions is the concept of </a:t>
            </a:r>
            <a:r>
              <a:rPr lang="en-US" b="1" dirty="0">
                <a:cs typeface="Arial" charset="0"/>
              </a:rPr>
              <a:t>bounded rationality</a:t>
            </a:r>
            <a:r>
              <a:rPr lang="en-US" dirty="0">
                <a:cs typeface="Arial" charset="0"/>
              </a:rPr>
              <a:t>, which says that managers make decisions rationally, but are limited (bounded) by their ability to process information. Because they can’t possibly analyze all information on all alternatives, managers </a:t>
            </a:r>
            <a:r>
              <a:rPr lang="en-US" b="1" dirty="0">
                <a:cs typeface="Arial" charset="0"/>
              </a:rPr>
              <a:t>satisfice</a:t>
            </a:r>
            <a:r>
              <a:rPr lang="en-US" dirty="0">
                <a:cs typeface="Arial" charset="0"/>
              </a:rPr>
              <a:t>, rather than maximize. That is, they accept solutions that are “good enough.” They’re being rational within the limits (bounds) of their ability to process information.</a:t>
            </a:r>
          </a:p>
          <a:p>
            <a:pPr eaLnBrk="1" hangingPunct="1"/>
            <a:endParaRPr lang="en-US" dirty="0">
              <a:cs typeface="Arial" charset="0"/>
            </a:endParaRPr>
          </a:p>
          <a:p>
            <a:pPr eaLnBrk="1" hangingPunct="1"/>
            <a:r>
              <a:rPr lang="en-US" dirty="0">
                <a:cs typeface="Arial" charset="0"/>
              </a:rPr>
              <a:t>However, keep in mind that their decision-making is also likely influenced by the organization’s culture, internal politics, power considerations, and by a phenomenon called </a:t>
            </a:r>
            <a:r>
              <a:rPr lang="en-US" b="1" dirty="0">
                <a:cs typeface="Arial" charset="0"/>
              </a:rPr>
              <a:t>escalation of commitment</a:t>
            </a:r>
            <a:r>
              <a:rPr lang="en-US" dirty="0">
                <a:cs typeface="Arial" charset="0"/>
              </a:rPr>
              <a:t>, an increased commitment to a previous decision despite evidence that it may have been wrong.</a:t>
            </a:r>
          </a:p>
        </p:txBody>
      </p:sp>
      <p:sp>
        <p:nvSpPr>
          <p:cNvPr id="4" name="Slide Number Placeholder 3"/>
          <p:cNvSpPr>
            <a:spLocks noGrp="1"/>
          </p:cNvSpPr>
          <p:nvPr>
            <p:ph type="sldNum" sz="quarter" idx="5"/>
          </p:nvPr>
        </p:nvSpPr>
        <p:spPr/>
        <p:txBody>
          <a:bodyPr/>
          <a:lstStyle/>
          <a:p>
            <a:pPr>
              <a:defRPr/>
            </a:pPr>
            <a:fld id="{6E8A285F-868D-4B8E-96B7-113AF31B6C07}" type="slidenum">
              <a:rPr lang="en-US" smtClean="0"/>
              <a:pPr>
                <a:defRPr/>
              </a:pPr>
              <a:t>23</a:t>
            </a:fld>
            <a:endParaRPr lang="en-US" dirty="0"/>
          </a:p>
        </p:txBody>
      </p:sp>
    </p:spTree>
    <p:extLst>
      <p:ext uri="{BB962C8B-B14F-4D97-AF65-F5344CB8AC3E}">
        <p14:creationId xmlns:p14="http://schemas.microsoft.com/office/powerpoint/2010/main" val="1031623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pPr eaLnBrk="1" hangingPunct="1"/>
            <a:r>
              <a:rPr lang="en-US" dirty="0">
                <a:cs typeface="Arial" charset="0"/>
              </a:rPr>
              <a:t>What is </a:t>
            </a:r>
            <a:r>
              <a:rPr lang="en-US" b="1" dirty="0">
                <a:cs typeface="Arial" charset="0"/>
              </a:rPr>
              <a:t>intuitive decision making</a:t>
            </a:r>
            <a:r>
              <a:rPr lang="en-US" dirty="0">
                <a:cs typeface="Arial" charset="0"/>
              </a:rPr>
              <a:t>? It’s making decisions on the basis of experience, feelings, and accumulated judgment. Researchers studying managers’ use of intuitive decision-making have identified five different aspects of intuition, which are described in Exhibit 6-6.</a:t>
            </a:r>
          </a:p>
        </p:txBody>
      </p:sp>
      <p:sp>
        <p:nvSpPr>
          <p:cNvPr id="4" name="Slide Number Placeholder 3"/>
          <p:cNvSpPr>
            <a:spLocks noGrp="1"/>
          </p:cNvSpPr>
          <p:nvPr>
            <p:ph type="sldNum" sz="quarter" idx="5"/>
          </p:nvPr>
        </p:nvSpPr>
        <p:spPr/>
        <p:txBody>
          <a:bodyPr/>
          <a:lstStyle/>
          <a:p>
            <a:pPr>
              <a:defRPr/>
            </a:pPr>
            <a:fld id="{1DA0E070-A19A-4DBE-A77B-069509FF5A01}" type="slidenum">
              <a:rPr lang="en-US" smtClean="0"/>
              <a:pPr>
                <a:defRPr/>
              </a:pPr>
              <a:t>24</a:t>
            </a:fld>
            <a:endParaRPr lang="en-US" dirty="0"/>
          </a:p>
        </p:txBody>
      </p:sp>
    </p:spTree>
    <p:extLst>
      <p:ext uri="{BB962C8B-B14F-4D97-AF65-F5344CB8AC3E}">
        <p14:creationId xmlns:p14="http://schemas.microsoft.com/office/powerpoint/2010/main" val="930822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pPr eaLnBrk="1" hangingPunct="1"/>
            <a:r>
              <a:rPr lang="en-US" dirty="0">
                <a:cs typeface="Arial" charset="0"/>
              </a:rPr>
              <a:t>Managers at all levels and in all areas of organizations make </a:t>
            </a:r>
            <a:r>
              <a:rPr lang="en-US" b="1" dirty="0">
                <a:cs typeface="Arial" charset="0"/>
              </a:rPr>
              <a:t>decisions</a:t>
            </a:r>
            <a:r>
              <a:rPr lang="en-US" dirty="0">
                <a:cs typeface="Arial" charset="0"/>
              </a:rPr>
              <a:t>. That is, they make choices. Although decision-making is typically described as choosing among alternatives, this view is too simplistic. Why? Because decision-making is (and should be) a process,</a:t>
            </a:r>
            <a:r>
              <a:rPr lang="en-US" baseline="0" dirty="0">
                <a:cs typeface="Arial" charset="0"/>
              </a:rPr>
              <a:t> </a:t>
            </a:r>
            <a:r>
              <a:rPr lang="en-US" dirty="0">
                <a:cs typeface="Arial" charset="0"/>
              </a:rPr>
              <a:t>not just a simple act of choosing among alternatives.</a:t>
            </a:r>
          </a:p>
          <a:p>
            <a:pPr eaLnBrk="1" hangingPunct="1"/>
            <a:endParaRPr lang="en-US" dirty="0">
              <a:cs typeface="Arial" charset="0"/>
            </a:endParaRPr>
          </a:p>
        </p:txBody>
      </p:sp>
      <p:sp>
        <p:nvSpPr>
          <p:cNvPr id="4" name="Slide Number Placeholder 3"/>
          <p:cNvSpPr>
            <a:spLocks noGrp="1"/>
          </p:cNvSpPr>
          <p:nvPr>
            <p:ph type="sldNum" sz="quarter" idx="5"/>
          </p:nvPr>
        </p:nvSpPr>
        <p:spPr/>
        <p:txBody>
          <a:bodyPr/>
          <a:lstStyle/>
          <a:p>
            <a:pPr>
              <a:defRPr/>
            </a:pPr>
            <a:fld id="{C087750B-B365-41F0-9F6D-7D6128DADE06}" type="slidenum">
              <a:rPr lang="en-US" smtClean="0"/>
              <a:pPr>
                <a:defRPr/>
              </a:pPr>
              <a:t>4</a:t>
            </a:fld>
            <a:endParaRPr lang="en-US" dirty="0"/>
          </a:p>
        </p:txBody>
      </p:sp>
    </p:spTree>
    <p:extLst>
      <p:ext uri="{BB962C8B-B14F-4D97-AF65-F5344CB8AC3E}">
        <p14:creationId xmlns:p14="http://schemas.microsoft.com/office/powerpoint/2010/main" val="1505182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pPr eaLnBrk="1" hangingPunct="1"/>
            <a:endParaRPr lang="en-US">
              <a:cs typeface="Arial" charset="0"/>
            </a:endParaRPr>
          </a:p>
        </p:txBody>
      </p:sp>
      <p:sp>
        <p:nvSpPr>
          <p:cNvPr id="4" name="Slide Number Placeholder 3"/>
          <p:cNvSpPr>
            <a:spLocks noGrp="1"/>
          </p:cNvSpPr>
          <p:nvPr>
            <p:ph type="sldNum" sz="quarter" idx="5"/>
          </p:nvPr>
        </p:nvSpPr>
        <p:spPr/>
        <p:txBody>
          <a:bodyPr/>
          <a:lstStyle/>
          <a:p>
            <a:pPr>
              <a:defRPr/>
            </a:pPr>
            <a:fld id="{A360B661-6970-4EAD-977C-115BD9A724F7}" type="slidenum">
              <a:rPr lang="en-US" smtClean="0"/>
              <a:pPr>
                <a:defRPr/>
              </a:pPr>
              <a:t>25</a:t>
            </a:fld>
            <a:endParaRPr lang="en-US" dirty="0"/>
          </a:p>
        </p:txBody>
      </p:sp>
    </p:spTree>
    <p:extLst>
      <p:ext uri="{BB962C8B-B14F-4D97-AF65-F5344CB8AC3E}">
        <p14:creationId xmlns:p14="http://schemas.microsoft.com/office/powerpoint/2010/main" val="4279424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a:lstStyle/>
          <a:p>
            <a:pPr eaLnBrk="1" hangingPunct="1"/>
            <a:r>
              <a:rPr lang="en-US" dirty="0">
                <a:cs typeface="Arial" charset="0"/>
              </a:rPr>
              <a:t>“Any decision-making process is likely to be enhanced through the use of relevant and reliable evidence, whether it’s buying someone a birthday present or wondering which new washing machine to buy.” That’s the premise behind </a:t>
            </a:r>
            <a:r>
              <a:rPr lang="en-US" b="1" dirty="0">
                <a:cs typeface="Arial" charset="0"/>
              </a:rPr>
              <a:t>evidence-based management (</a:t>
            </a:r>
            <a:r>
              <a:rPr lang="en-US" b="1" dirty="0" err="1">
                <a:cs typeface="Arial" charset="0"/>
              </a:rPr>
              <a:t>EBMgt</a:t>
            </a:r>
            <a:r>
              <a:rPr lang="en-US" b="1" dirty="0">
                <a:cs typeface="Arial" charset="0"/>
              </a:rPr>
              <a:t>)</a:t>
            </a:r>
            <a:r>
              <a:rPr lang="en-US" dirty="0">
                <a:cs typeface="Arial" charset="0"/>
              </a:rPr>
              <a:t>, the “systematic use of the best available evidence to improve management practice.</a:t>
            </a:r>
          </a:p>
          <a:p>
            <a:pPr eaLnBrk="1" hangingPunct="1"/>
            <a:endParaRPr lang="en-US" dirty="0">
              <a:cs typeface="Arial" charset="0"/>
            </a:endParaRPr>
          </a:p>
          <a:p>
            <a:pPr eaLnBrk="1" hangingPunct="1"/>
            <a:r>
              <a:rPr lang="en-US" dirty="0" err="1">
                <a:cs typeface="Arial" charset="0"/>
              </a:rPr>
              <a:t>EBMgt</a:t>
            </a:r>
            <a:r>
              <a:rPr lang="en-US" dirty="0">
                <a:cs typeface="Arial" charset="0"/>
              </a:rPr>
              <a:t> is quite relevant to managerial decision-making. The four essential elements of </a:t>
            </a:r>
            <a:r>
              <a:rPr lang="en-US" dirty="0" err="1">
                <a:cs typeface="Arial" charset="0"/>
              </a:rPr>
              <a:t>EBMgt</a:t>
            </a:r>
            <a:r>
              <a:rPr lang="en-US" dirty="0">
                <a:cs typeface="Arial" charset="0"/>
              </a:rPr>
              <a:t> are the decision maker’s expertise and judgment; external evidence that’s been evaluated by the decision maker; opinions, preferences, and values of those who have a stake in the decision; and relevant organizational (internal) factors such as context, circumstances, and organizational members.</a:t>
            </a:r>
          </a:p>
        </p:txBody>
      </p:sp>
      <p:sp>
        <p:nvSpPr>
          <p:cNvPr id="4" name="Slide Number Placeholder 3"/>
          <p:cNvSpPr>
            <a:spLocks noGrp="1"/>
          </p:cNvSpPr>
          <p:nvPr>
            <p:ph type="sldNum" sz="quarter" idx="5"/>
          </p:nvPr>
        </p:nvSpPr>
        <p:spPr/>
        <p:txBody>
          <a:bodyPr/>
          <a:lstStyle/>
          <a:p>
            <a:pPr>
              <a:defRPr/>
            </a:pPr>
            <a:fld id="{057F2227-F51D-44B8-97E2-AE05F0FE0AAD}" type="slidenum">
              <a:rPr lang="en-US" smtClean="0"/>
              <a:pPr>
                <a:defRPr/>
              </a:pPr>
              <a:t>26</a:t>
            </a:fld>
            <a:endParaRPr lang="en-US" dirty="0"/>
          </a:p>
        </p:txBody>
      </p:sp>
    </p:spTree>
    <p:extLst>
      <p:ext uri="{BB962C8B-B14F-4D97-AF65-F5344CB8AC3E}">
        <p14:creationId xmlns:p14="http://schemas.microsoft.com/office/powerpoint/2010/main" val="296605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pPr eaLnBrk="1" hangingPunct="1"/>
            <a:r>
              <a:rPr lang="en-US" dirty="0">
                <a:cs typeface="Arial" charset="0"/>
              </a:rPr>
              <a:t>Some problems are straightforward. The decision maker’s goal is clear, the problem is familiar, and information about the problem is easily defined and complete. Such situations are called </a:t>
            </a:r>
            <a:r>
              <a:rPr lang="en-US" b="1" dirty="0">
                <a:cs typeface="Arial" charset="0"/>
              </a:rPr>
              <a:t>structured problems </a:t>
            </a:r>
            <a:r>
              <a:rPr lang="en-US" dirty="0">
                <a:cs typeface="Arial" charset="0"/>
              </a:rPr>
              <a:t>because they’re straightforward, familiar, and easily defined. Because it’s not an unusual occurrence, there’s probably some standardized routine for handling it. This is what we call a </a:t>
            </a:r>
            <a:r>
              <a:rPr lang="en-US" b="1" dirty="0">
                <a:cs typeface="Arial" charset="0"/>
              </a:rPr>
              <a:t>programmed decision</a:t>
            </a:r>
            <a:r>
              <a:rPr lang="en-US" dirty="0">
                <a:cs typeface="Arial" charset="0"/>
              </a:rPr>
              <a:t>, a</a:t>
            </a:r>
          </a:p>
          <a:p>
            <a:pPr eaLnBrk="1" hangingPunct="1"/>
            <a:r>
              <a:rPr lang="en-US" dirty="0">
                <a:cs typeface="Arial" charset="0"/>
              </a:rPr>
              <a:t>repetitive decision that can be handled by a routine approach. Because the problem is structured, the manager doesn’t have to go to the trouble and expense of going through an involved decision process. The “develop-the-alternatives” stage of the decision-making process either doesn’t exist or is given little attention. Why? Because once the structured problem is defined, the solution is usually self-evident or at least reduced to a few alternatives that are familiar and have proved successful in the past.</a:t>
            </a:r>
          </a:p>
          <a:p>
            <a:pPr eaLnBrk="1" hangingPunct="1"/>
            <a:endParaRPr lang="en-US" dirty="0">
              <a:cs typeface="Arial" charset="0"/>
            </a:endParaRPr>
          </a:p>
        </p:txBody>
      </p:sp>
      <p:sp>
        <p:nvSpPr>
          <p:cNvPr id="4" name="Slide Number Placeholder 3"/>
          <p:cNvSpPr>
            <a:spLocks noGrp="1"/>
          </p:cNvSpPr>
          <p:nvPr>
            <p:ph type="sldNum" sz="quarter" idx="5"/>
          </p:nvPr>
        </p:nvSpPr>
        <p:spPr/>
        <p:txBody>
          <a:bodyPr/>
          <a:lstStyle/>
          <a:p>
            <a:pPr>
              <a:defRPr/>
            </a:pPr>
            <a:fld id="{7DAAEE2E-E56E-414F-9F81-A131CC8FB982}" type="slidenum">
              <a:rPr lang="en-US" smtClean="0"/>
              <a:pPr>
                <a:defRPr/>
              </a:pPr>
              <a:t>28</a:t>
            </a:fld>
            <a:endParaRPr lang="en-US" dirty="0"/>
          </a:p>
        </p:txBody>
      </p:sp>
    </p:spTree>
    <p:extLst>
      <p:ext uri="{BB962C8B-B14F-4D97-AF65-F5344CB8AC3E}">
        <p14:creationId xmlns:p14="http://schemas.microsoft.com/office/powerpoint/2010/main" val="2610031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a:lstStyle/>
          <a:p>
            <a:pPr eaLnBrk="1" hangingPunct="1"/>
            <a:r>
              <a:rPr lang="en-US" dirty="0">
                <a:cs typeface="Arial" charset="0"/>
              </a:rPr>
              <a:t>A </a:t>
            </a:r>
            <a:r>
              <a:rPr lang="en-US" b="1" dirty="0">
                <a:cs typeface="Arial" charset="0"/>
              </a:rPr>
              <a:t>procedure </a:t>
            </a:r>
            <a:r>
              <a:rPr lang="en-US" dirty="0">
                <a:cs typeface="Arial" charset="0"/>
              </a:rPr>
              <a:t>is a series of sequential steps a manager uses to respond to a structured problem. The only difficulty is identifying the problem. Once it’s clear, so is the procedure. For instance, a purchasing manager receives a request from a warehouse manager for 15 tablets for the inventory clerks.</a:t>
            </a:r>
          </a:p>
          <a:p>
            <a:pPr eaLnBrk="1" hangingPunct="1"/>
            <a:endParaRPr lang="en-US" dirty="0">
              <a:cs typeface="Arial" charset="0"/>
            </a:endParaRPr>
          </a:p>
          <a:p>
            <a:pPr eaLnBrk="1" hangingPunct="1"/>
            <a:r>
              <a:rPr lang="en-US" dirty="0">
                <a:cs typeface="Arial" charset="0"/>
              </a:rPr>
              <a:t>A </a:t>
            </a:r>
            <a:r>
              <a:rPr lang="en-US" b="1" dirty="0">
                <a:cs typeface="Arial" charset="0"/>
              </a:rPr>
              <a:t>rule </a:t>
            </a:r>
            <a:r>
              <a:rPr lang="en-US" dirty="0">
                <a:cs typeface="Arial" charset="0"/>
              </a:rPr>
              <a:t>is an explicit statement that tells a manager what can or cannot be done. Rules are frequently used because they’re simple to follow and ensure consistency. For example, rules about lateness and absenteeism permit supervisors to make disciplinary decisions rapidly and fairly.</a:t>
            </a:r>
          </a:p>
          <a:p>
            <a:pPr eaLnBrk="1" hangingPunct="1"/>
            <a:endParaRPr lang="en-US" dirty="0">
              <a:cs typeface="Arial" charset="0"/>
            </a:endParaRPr>
          </a:p>
          <a:p>
            <a:pPr eaLnBrk="1" hangingPunct="1"/>
            <a:r>
              <a:rPr lang="en-US" dirty="0">
                <a:cs typeface="Arial" charset="0"/>
              </a:rPr>
              <a:t>The third type of programmed decisions is a </a:t>
            </a:r>
            <a:r>
              <a:rPr lang="en-US" b="1" dirty="0">
                <a:cs typeface="Arial" charset="0"/>
              </a:rPr>
              <a:t>policy</a:t>
            </a:r>
            <a:r>
              <a:rPr lang="en-US" dirty="0">
                <a:cs typeface="Arial" charset="0"/>
              </a:rPr>
              <a:t>, a guideline for making a decision. In contrast to a rule, a policy establishes general parameters for the decision maker rather than specifically stating what should or should not be done. Policies typically contain an ambiguous term that leaves interpretation up to the decision maker.</a:t>
            </a:r>
          </a:p>
        </p:txBody>
      </p:sp>
      <p:sp>
        <p:nvSpPr>
          <p:cNvPr id="4" name="Slide Number Placeholder 3"/>
          <p:cNvSpPr>
            <a:spLocks noGrp="1"/>
          </p:cNvSpPr>
          <p:nvPr>
            <p:ph type="sldNum" sz="quarter" idx="5"/>
          </p:nvPr>
        </p:nvSpPr>
        <p:spPr/>
        <p:txBody>
          <a:bodyPr/>
          <a:lstStyle/>
          <a:p>
            <a:pPr>
              <a:defRPr/>
            </a:pPr>
            <a:fld id="{C99E16A7-49FA-456C-92C5-6974942D589E}" type="slidenum">
              <a:rPr lang="en-US" smtClean="0"/>
              <a:pPr>
                <a:defRPr/>
              </a:pPr>
              <a:t>29</a:t>
            </a:fld>
            <a:endParaRPr lang="en-US" dirty="0"/>
          </a:p>
        </p:txBody>
      </p:sp>
    </p:spTree>
    <p:extLst>
      <p:ext uri="{BB962C8B-B14F-4D97-AF65-F5344CB8AC3E}">
        <p14:creationId xmlns:p14="http://schemas.microsoft.com/office/powerpoint/2010/main" val="4124485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a:lstStyle/>
          <a:p>
            <a:pPr eaLnBrk="1" hangingPunct="1"/>
            <a:r>
              <a:rPr lang="en-US" dirty="0">
                <a:cs typeface="Arial" charset="0"/>
              </a:rPr>
              <a:t>Not all the problems managers face can be solved using programmed decisions. Many organizational situations involve </a:t>
            </a:r>
            <a:r>
              <a:rPr lang="en-US" b="1" dirty="0">
                <a:cs typeface="Arial" charset="0"/>
              </a:rPr>
              <a:t>unstructured problems</a:t>
            </a:r>
            <a:r>
              <a:rPr lang="en-US" dirty="0">
                <a:cs typeface="Arial" charset="0"/>
              </a:rPr>
              <a:t>, new or unusual problems for which information is ambiguous or incomplete. Whether to build a new manufacturing facility in China is an example of an unstructured problem.</a:t>
            </a:r>
          </a:p>
          <a:p>
            <a:pPr eaLnBrk="1" hangingPunct="1"/>
            <a:endParaRPr lang="en-US" dirty="0">
              <a:cs typeface="Arial" charset="0"/>
            </a:endParaRPr>
          </a:p>
          <a:p>
            <a:pPr eaLnBrk="1" hangingPunct="1"/>
            <a:endParaRPr lang="en-US" dirty="0">
              <a:cs typeface="Arial" charset="0"/>
            </a:endParaRPr>
          </a:p>
        </p:txBody>
      </p:sp>
      <p:sp>
        <p:nvSpPr>
          <p:cNvPr id="4" name="Slide Number Placeholder 3"/>
          <p:cNvSpPr>
            <a:spLocks noGrp="1"/>
          </p:cNvSpPr>
          <p:nvPr>
            <p:ph type="sldNum" sz="quarter" idx="5"/>
          </p:nvPr>
        </p:nvSpPr>
        <p:spPr/>
        <p:txBody>
          <a:bodyPr/>
          <a:lstStyle/>
          <a:p>
            <a:pPr>
              <a:defRPr/>
            </a:pPr>
            <a:fld id="{6B4BED80-6C5D-4FA6-82D8-D67B9904FC8C}" type="slidenum">
              <a:rPr lang="en-US" smtClean="0"/>
              <a:pPr>
                <a:defRPr/>
              </a:pPr>
              <a:t>30</a:t>
            </a:fld>
            <a:endParaRPr lang="en-US" dirty="0"/>
          </a:p>
        </p:txBody>
      </p:sp>
    </p:spTree>
    <p:extLst>
      <p:ext uri="{BB962C8B-B14F-4D97-AF65-F5344CB8AC3E}">
        <p14:creationId xmlns:p14="http://schemas.microsoft.com/office/powerpoint/2010/main" val="2244917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a:lstStyle/>
          <a:p>
            <a:pPr eaLnBrk="1" hangingPunct="1"/>
            <a:r>
              <a:rPr lang="en-US" dirty="0">
                <a:cs typeface="Arial" charset="0"/>
              </a:rPr>
              <a:t>Exhibit 2-7 describes the differences between programmed and </a:t>
            </a:r>
            <a:r>
              <a:rPr lang="en-US" dirty="0" err="1">
                <a:cs typeface="Arial" charset="0"/>
              </a:rPr>
              <a:t>nonprogrammed</a:t>
            </a:r>
            <a:r>
              <a:rPr lang="en-US" dirty="0">
                <a:cs typeface="Arial" charset="0"/>
              </a:rPr>
              <a:t> decisions. Lower-level managers mostly rely on programmed decisions (procedures, rules, and policies) because they confront familiar and repetitive problems. As managers move up the organizational hierarchy, the problems they confront become more unstructured.</a:t>
            </a:r>
          </a:p>
        </p:txBody>
      </p:sp>
      <p:sp>
        <p:nvSpPr>
          <p:cNvPr id="4" name="Slide Number Placeholder 3"/>
          <p:cNvSpPr>
            <a:spLocks noGrp="1"/>
          </p:cNvSpPr>
          <p:nvPr>
            <p:ph type="sldNum" sz="quarter" idx="5"/>
          </p:nvPr>
        </p:nvSpPr>
        <p:spPr/>
        <p:txBody>
          <a:bodyPr/>
          <a:lstStyle/>
          <a:p>
            <a:pPr>
              <a:defRPr/>
            </a:pPr>
            <a:fld id="{22DF7CF0-EC47-48C1-8282-B058A5B1F10C}" type="slidenum">
              <a:rPr lang="en-US" smtClean="0"/>
              <a:pPr>
                <a:defRPr/>
              </a:pPr>
              <a:t>31</a:t>
            </a:fld>
            <a:endParaRPr lang="en-US" dirty="0"/>
          </a:p>
        </p:txBody>
      </p:sp>
    </p:spTree>
    <p:extLst>
      <p:ext uri="{BB962C8B-B14F-4D97-AF65-F5344CB8AC3E}">
        <p14:creationId xmlns:p14="http://schemas.microsoft.com/office/powerpoint/2010/main" val="637424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a:lstStyle/>
          <a:p>
            <a:pPr eaLnBrk="1" hangingPunct="1"/>
            <a:r>
              <a:rPr lang="en-US" dirty="0">
                <a:cs typeface="Arial" charset="0"/>
              </a:rPr>
              <a:t>The ideal situation for making decisions is one of </a:t>
            </a:r>
            <a:r>
              <a:rPr lang="en-US" b="1" dirty="0">
                <a:cs typeface="Arial" charset="0"/>
              </a:rPr>
              <a:t>certainty</a:t>
            </a:r>
            <a:r>
              <a:rPr lang="en-US" dirty="0">
                <a:cs typeface="Arial" charset="0"/>
              </a:rPr>
              <a:t>, a situation where a manager can make accurate decisions because the outcome of every alternative is known. For example, when Wyoming’s state treasurer decides where to deposit excess state funds, he knows exactly the interest rate offered by each bank and the amount that will be earned on the funds. He is certain about the outcomes of each alternative. As you might expect, most managerial decisions aren’t like this.</a:t>
            </a:r>
          </a:p>
          <a:p>
            <a:pPr eaLnBrk="1" hangingPunct="1"/>
            <a:endParaRPr lang="en-US" dirty="0">
              <a:cs typeface="Arial" charset="0"/>
            </a:endParaRPr>
          </a:p>
          <a:p>
            <a:pPr eaLnBrk="1" hangingPunct="1"/>
            <a:r>
              <a:rPr lang="en-US" dirty="0">
                <a:cs typeface="Arial" charset="0"/>
              </a:rPr>
              <a:t>A far more common situation is one of </a:t>
            </a:r>
            <a:r>
              <a:rPr lang="en-US" b="1" dirty="0">
                <a:cs typeface="Arial" charset="0"/>
              </a:rPr>
              <a:t>risk</a:t>
            </a:r>
            <a:r>
              <a:rPr lang="en-US" dirty="0">
                <a:cs typeface="Arial" charset="0"/>
              </a:rPr>
              <a:t>, conditions in which the decision maker is able to estimate the likelihood of certain outcomes. Under risk, managers have historical data from past personal experiences or secondary information that lets them assign probabilities to different alternatives.</a:t>
            </a:r>
          </a:p>
          <a:p>
            <a:pPr eaLnBrk="1" hangingPunct="1"/>
            <a:endParaRPr lang="en-US" dirty="0">
              <a:cs typeface="Arial" charset="0"/>
            </a:endParaRPr>
          </a:p>
          <a:p>
            <a:pPr eaLnBrk="1" hangingPunct="1"/>
            <a:r>
              <a:rPr lang="en-US" dirty="0">
                <a:cs typeface="Arial" charset="0"/>
              </a:rPr>
              <a:t>What happens if you face a decision where you’re not certain about the outcomes and can’t even make reasonable probability estimates? We call this condition </a:t>
            </a:r>
            <a:r>
              <a:rPr lang="en-US" b="1" dirty="0">
                <a:cs typeface="Arial" charset="0"/>
              </a:rPr>
              <a:t>uncertainty</a:t>
            </a:r>
            <a:r>
              <a:rPr lang="en-US" dirty="0">
                <a:cs typeface="Arial" charset="0"/>
              </a:rPr>
              <a:t>. Managers face decision-making situations of uncertainty. Under these conditions, the choice of alternative is influenced by the limited amount of available information and by the psychological orientation of the decision maker.</a:t>
            </a:r>
          </a:p>
        </p:txBody>
      </p:sp>
      <p:sp>
        <p:nvSpPr>
          <p:cNvPr id="4" name="Slide Number Placeholder 3"/>
          <p:cNvSpPr>
            <a:spLocks noGrp="1"/>
          </p:cNvSpPr>
          <p:nvPr>
            <p:ph type="sldNum" sz="quarter" idx="5"/>
          </p:nvPr>
        </p:nvSpPr>
        <p:spPr/>
        <p:txBody>
          <a:bodyPr/>
          <a:lstStyle/>
          <a:p>
            <a:pPr>
              <a:defRPr/>
            </a:pPr>
            <a:fld id="{F0CA9B18-DDA3-41E3-87C8-2928154048C4}" type="slidenum">
              <a:rPr lang="en-US" smtClean="0"/>
              <a:pPr>
                <a:defRPr/>
              </a:pPr>
              <a:t>32</a:t>
            </a:fld>
            <a:endParaRPr lang="en-US" dirty="0"/>
          </a:p>
        </p:txBody>
      </p:sp>
    </p:spTree>
    <p:extLst>
      <p:ext uri="{BB962C8B-B14F-4D97-AF65-F5344CB8AC3E}">
        <p14:creationId xmlns:p14="http://schemas.microsoft.com/office/powerpoint/2010/main" val="722637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a:lstStyle/>
          <a:p>
            <a:pPr eaLnBrk="1" hangingPunct="1"/>
            <a:r>
              <a:rPr lang="en-US" dirty="0">
                <a:cs typeface="Arial" charset="0"/>
              </a:rPr>
              <a:t>A marketing manager at Visa has determined four possible strategies (S1, S2, S3, and S4) for promoting the Visa card throughout the West Coast region of the United States. The marketing manager also knows that major competitor MasterCard has three competitive actions (CA1, CA2, and CA3) it’s using to promote its card in the same region. For this example, we’ll assume that the Visa manager had no previous knowledge that would allow her to determine probabilities of success of any of the four strategies. She formulates the matrix shown in Exhibit 2-9 to show the various Visa strategies and the resulting profit, depending on the competitive action used by MasterCard.</a:t>
            </a:r>
          </a:p>
        </p:txBody>
      </p:sp>
      <p:sp>
        <p:nvSpPr>
          <p:cNvPr id="4" name="Slide Number Placeholder 3"/>
          <p:cNvSpPr>
            <a:spLocks noGrp="1"/>
          </p:cNvSpPr>
          <p:nvPr>
            <p:ph type="sldNum" sz="quarter" idx="5"/>
          </p:nvPr>
        </p:nvSpPr>
        <p:spPr/>
        <p:txBody>
          <a:bodyPr/>
          <a:lstStyle/>
          <a:p>
            <a:pPr>
              <a:defRPr/>
            </a:pPr>
            <a:fld id="{A23E024D-D24F-4E05-B3BC-A8A7D08BBE45}" type="slidenum">
              <a:rPr lang="en-US" smtClean="0"/>
              <a:pPr>
                <a:defRPr/>
              </a:pPr>
              <a:t>36</a:t>
            </a:fld>
            <a:endParaRPr lang="en-US" dirty="0"/>
          </a:p>
        </p:txBody>
      </p:sp>
    </p:spTree>
    <p:extLst>
      <p:ext uri="{BB962C8B-B14F-4D97-AF65-F5344CB8AC3E}">
        <p14:creationId xmlns:p14="http://schemas.microsoft.com/office/powerpoint/2010/main" val="4332651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4781F-8D2B-4BD1-86DA-DE9210F79852}" type="slidenum">
              <a:rPr lang="en-US" smtClean="0"/>
              <a:pPr>
                <a:defRPr/>
              </a:pPr>
              <a:t>37</a:t>
            </a:fld>
            <a:endParaRPr lang="en-US" dirty="0"/>
          </a:p>
        </p:txBody>
      </p:sp>
    </p:spTree>
    <p:extLst>
      <p:ext uri="{BB962C8B-B14F-4D97-AF65-F5344CB8AC3E}">
        <p14:creationId xmlns:p14="http://schemas.microsoft.com/office/powerpoint/2010/main" val="952198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a:lstStyle/>
          <a:p>
            <a:pPr eaLnBrk="1" hangingPunct="1"/>
            <a:r>
              <a:rPr lang="en-US" dirty="0">
                <a:cs typeface="Arial" charset="0"/>
              </a:rPr>
              <a:t>Your thinking style reflects two things: (1) the source of information you tend to use (external data and facts OR internal sources</a:t>
            </a:r>
          </a:p>
          <a:p>
            <a:pPr eaLnBrk="1" hangingPunct="1"/>
            <a:r>
              <a:rPr lang="en-US" dirty="0">
                <a:cs typeface="Arial" charset="0"/>
              </a:rPr>
              <a:t>such as feelings and intuition), and (2) whether you process that information in a linear way (rational, logical, analytical) OR a nonlinear way (intuitive, creative, insightful). These four dimensions are collapsed into two styles. The first, </a:t>
            </a:r>
            <a:r>
              <a:rPr lang="en-US" b="1" dirty="0">
                <a:cs typeface="Arial" charset="0"/>
              </a:rPr>
              <a:t>linear thinking style</a:t>
            </a:r>
            <a:r>
              <a:rPr lang="en-US" dirty="0">
                <a:cs typeface="Arial" charset="0"/>
              </a:rPr>
              <a:t>, is characterized by a person’s preference for using external data and facts and processing this information through rational, logical thinking to guide decisions and actions. The second, </a:t>
            </a:r>
            <a:r>
              <a:rPr lang="en-US" b="1" dirty="0">
                <a:cs typeface="Arial" charset="0"/>
              </a:rPr>
              <a:t>nonlinear thinking style</a:t>
            </a:r>
            <a:r>
              <a:rPr lang="en-US" dirty="0">
                <a:cs typeface="Arial" charset="0"/>
              </a:rPr>
              <a:t>, is characterized by a preference for internal sources of information (feelings and intuition) and processing this information with internal insights, feelings, and hunches to guide decisions and actions.</a:t>
            </a:r>
          </a:p>
        </p:txBody>
      </p:sp>
      <p:sp>
        <p:nvSpPr>
          <p:cNvPr id="4" name="Slide Number Placeholder 3"/>
          <p:cNvSpPr>
            <a:spLocks noGrp="1"/>
          </p:cNvSpPr>
          <p:nvPr>
            <p:ph type="sldNum" sz="quarter" idx="5"/>
          </p:nvPr>
        </p:nvSpPr>
        <p:spPr/>
        <p:txBody>
          <a:bodyPr/>
          <a:lstStyle/>
          <a:p>
            <a:pPr>
              <a:defRPr/>
            </a:pPr>
            <a:fld id="{E46BD853-D81D-4EAF-94EB-DCEAF2D2C970}" type="slidenum">
              <a:rPr lang="en-US" smtClean="0"/>
              <a:pPr>
                <a:defRPr/>
              </a:pPr>
              <a:t>38</a:t>
            </a:fld>
            <a:endParaRPr lang="en-US" dirty="0"/>
          </a:p>
        </p:txBody>
      </p:sp>
    </p:spTree>
    <p:extLst>
      <p:ext uri="{BB962C8B-B14F-4D97-AF65-F5344CB8AC3E}">
        <p14:creationId xmlns:p14="http://schemas.microsoft.com/office/powerpoint/2010/main" val="3621931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pPr eaLnBrk="1" hangingPunct="1"/>
            <a:endParaRPr lang="en-US">
              <a:cs typeface="Arial" charset="0"/>
            </a:endParaRPr>
          </a:p>
        </p:txBody>
      </p:sp>
      <p:sp>
        <p:nvSpPr>
          <p:cNvPr id="4" name="Slide Number Placeholder 3"/>
          <p:cNvSpPr>
            <a:spLocks noGrp="1"/>
          </p:cNvSpPr>
          <p:nvPr>
            <p:ph type="sldNum" sz="quarter" idx="5"/>
          </p:nvPr>
        </p:nvSpPr>
        <p:spPr/>
        <p:txBody>
          <a:bodyPr/>
          <a:lstStyle/>
          <a:p>
            <a:pPr>
              <a:defRPr/>
            </a:pPr>
            <a:fld id="{2ABEC76E-8DC1-4A64-B54B-39774731E215}" type="slidenum">
              <a:rPr lang="en-US" smtClean="0"/>
              <a:pPr>
                <a:defRPr/>
              </a:pPr>
              <a:t>5</a:t>
            </a:fld>
            <a:endParaRPr lang="en-US" dirty="0"/>
          </a:p>
        </p:txBody>
      </p:sp>
    </p:spTree>
    <p:extLst>
      <p:ext uri="{BB962C8B-B14F-4D97-AF65-F5344CB8AC3E}">
        <p14:creationId xmlns:p14="http://schemas.microsoft.com/office/powerpoint/2010/main" val="19921586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a:lstStyle/>
          <a:p>
            <a:pPr eaLnBrk="1" hangingPunct="1"/>
            <a:r>
              <a:rPr lang="en-US" dirty="0">
                <a:cs typeface="Arial" charset="0"/>
              </a:rPr>
              <a:t>When managers make decisions, they not only use their own particular style, they may use “rules of thumb,” or </a:t>
            </a:r>
            <a:r>
              <a:rPr lang="en-US" b="1" dirty="0">
                <a:cs typeface="Arial" charset="0"/>
              </a:rPr>
              <a:t>heuristics</a:t>
            </a:r>
            <a:r>
              <a:rPr lang="en-US" b="0" dirty="0">
                <a:cs typeface="Arial" charset="0"/>
              </a:rPr>
              <a:t>,</a:t>
            </a:r>
            <a:r>
              <a:rPr lang="en-US" b="1" dirty="0">
                <a:cs typeface="Arial" charset="0"/>
              </a:rPr>
              <a:t> </a:t>
            </a:r>
            <a:r>
              <a:rPr lang="en-US" dirty="0">
                <a:cs typeface="Arial" charset="0"/>
              </a:rPr>
              <a:t>to simplify their decision- making. Rules of thumb can be useful because they help make sense of complex, uncertain, and ambiguous information. Even though managers may use rules of thumb, that doesn’t mean those rules are reliable. Why? Because they may lead to errors and biases in</a:t>
            </a:r>
          </a:p>
          <a:p>
            <a:pPr eaLnBrk="1" hangingPunct="1"/>
            <a:r>
              <a:rPr lang="en-US" dirty="0">
                <a:cs typeface="Arial" charset="0"/>
              </a:rPr>
              <a:t>processing and evaluating information. Let’s look at each.</a:t>
            </a:r>
          </a:p>
          <a:p>
            <a:pPr eaLnBrk="1" hangingPunct="1"/>
            <a:endParaRPr lang="en-US" dirty="0">
              <a:cs typeface="Arial" charset="0"/>
            </a:endParaRPr>
          </a:p>
          <a:p>
            <a:pPr eaLnBrk="1" hangingPunct="1"/>
            <a:r>
              <a:rPr lang="en-US" dirty="0">
                <a:cs typeface="Arial" charset="0"/>
              </a:rPr>
              <a:t>When decision makers tend to think they know more than they do or hold unrealistically positive views of themselves and their performance, they’re exhibiting the </a:t>
            </a:r>
            <a:r>
              <a:rPr lang="en-US" i="1" dirty="0">
                <a:cs typeface="Arial" charset="0"/>
              </a:rPr>
              <a:t>overconfidence bias. </a:t>
            </a:r>
            <a:r>
              <a:rPr lang="en-US" dirty="0">
                <a:cs typeface="Arial" charset="0"/>
              </a:rPr>
              <a:t>The </a:t>
            </a:r>
            <a:r>
              <a:rPr lang="en-US" i="1" dirty="0">
                <a:cs typeface="Arial" charset="0"/>
              </a:rPr>
              <a:t>immediate gratification bias </a:t>
            </a:r>
            <a:r>
              <a:rPr lang="en-US" dirty="0">
                <a:cs typeface="Arial" charset="0"/>
              </a:rPr>
              <a:t>describes decision makers who tend to want immediate rewards and to avoid immediate costs. For these individuals, decision choices that provide quick payoffs are more appealing than those with payoffs</a:t>
            </a:r>
          </a:p>
          <a:p>
            <a:pPr eaLnBrk="1" hangingPunct="1"/>
            <a:r>
              <a:rPr lang="en-US" dirty="0">
                <a:cs typeface="Arial" charset="0"/>
              </a:rPr>
              <a:t>in the future.</a:t>
            </a:r>
          </a:p>
        </p:txBody>
      </p:sp>
      <p:sp>
        <p:nvSpPr>
          <p:cNvPr id="4" name="Slide Number Placeholder 3"/>
          <p:cNvSpPr>
            <a:spLocks noGrp="1"/>
          </p:cNvSpPr>
          <p:nvPr>
            <p:ph type="sldNum" sz="quarter" idx="5"/>
          </p:nvPr>
        </p:nvSpPr>
        <p:spPr/>
        <p:txBody>
          <a:bodyPr/>
          <a:lstStyle/>
          <a:p>
            <a:pPr>
              <a:defRPr/>
            </a:pPr>
            <a:fld id="{24E2CA3B-8296-47E6-8B53-8BC10E51CB1C}" type="slidenum">
              <a:rPr lang="en-US" smtClean="0"/>
              <a:pPr>
                <a:defRPr/>
              </a:pPr>
              <a:t>40</a:t>
            </a:fld>
            <a:endParaRPr lang="en-US" dirty="0"/>
          </a:p>
        </p:txBody>
      </p:sp>
    </p:spTree>
    <p:extLst>
      <p:ext uri="{BB962C8B-B14F-4D97-AF65-F5344CB8AC3E}">
        <p14:creationId xmlns:p14="http://schemas.microsoft.com/office/powerpoint/2010/main" val="538350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pPr eaLnBrk="1" hangingPunct="1"/>
            <a:r>
              <a:rPr lang="en-US" dirty="0">
                <a:cs typeface="Arial" charset="0"/>
              </a:rPr>
              <a:t>Every decision starts with a </a:t>
            </a:r>
            <a:r>
              <a:rPr lang="en-US" b="1" dirty="0">
                <a:cs typeface="Arial" charset="0"/>
              </a:rPr>
              <a:t>problem</a:t>
            </a:r>
            <a:r>
              <a:rPr lang="en-US" dirty="0">
                <a:cs typeface="Arial" charset="0"/>
              </a:rPr>
              <a:t>, a discrepancy between an existing and a desired condition. For our example, Amanda is a sales manager whose reps need new laptops because their old ones are outdated and inadequate for doing their job. To make it simple, assume it’s not economical to add memory to the old computers and it’s the company’s policy to purchase, not lease. Now we have a problem—a disparity between the sales reps’ current computers (existing condition) and their need to have more efficient ones (desired condition). Amanda has a decision to make.</a:t>
            </a:r>
          </a:p>
        </p:txBody>
      </p:sp>
      <p:sp>
        <p:nvSpPr>
          <p:cNvPr id="4" name="Slide Number Placeholder 3"/>
          <p:cNvSpPr>
            <a:spLocks noGrp="1"/>
          </p:cNvSpPr>
          <p:nvPr>
            <p:ph type="sldNum" sz="quarter" idx="5"/>
          </p:nvPr>
        </p:nvSpPr>
        <p:spPr/>
        <p:txBody>
          <a:bodyPr/>
          <a:lstStyle/>
          <a:p>
            <a:pPr>
              <a:defRPr/>
            </a:pPr>
            <a:fld id="{C8094D4E-6E7F-4CFF-80D0-7B4CDD7ACDC3}" type="slidenum">
              <a:rPr lang="en-US" smtClean="0"/>
              <a:pPr>
                <a:defRPr/>
              </a:pPr>
              <a:t>7</a:t>
            </a:fld>
            <a:endParaRPr lang="en-US" dirty="0"/>
          </a:p>
        </p:txBody>
      </p:sp>
    </p:spTree>
    <p:extLst>
      <p:ext uri="{BB962C8B-B14F-4D97-AF65-F5344CB8AC3E}">
        <p14:creationId xmlns:p14="http://schemas.microsoft.com/office/powerpoint/2010/main" val="2126621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pPr eaLnBrk="1" hangingPunct="1"/>
            <a:r>
              <a:rPr lang="en-US" dirty="0">
                <a:cs typeface="Arial" charset="0"/>
              </a:rPr>
              <a:t>Once a manager has identified a problem, he or she must identify the </a:t>
            </a:r>
            <a:r>
              <a:rPr lang="en-US" b="1" dirty="0">
                <a:cs typeface="Arial" charset="0"/>
              </a:rPr>
              <a:t>decision criteria </a:t>
            </a:r>
            <a:r>
              <a:rPr lang="en-US" dirty="0">
                <a:cs typeface="Arial" charset="0"/>
              </a:rPr>
              <a:t>important or relevant to resolving</a:t>
            </a:r>
          </a:p>
          <a:p>
            <a:pPr eaLnBrk="1" hangingPunct="1"/>
            <a:r>
              <a:rPr lang="en-US" dirty="0">
                <a:cs typeface="Arial" charset="0"/>
              </a:rPr>
              <a:t>the problem. Every decision maker has criteria guiding his or her decisions even if they’re not explicitly stated. In our example,</a:t>
            </a:r>
          </a:p>
          <a:p>
            <a:pPr eaLnBrk="1" hangingPunct="1"/>
            <a:r>
              <a:rPr lang="en-US" dirty="0">
                <a:cs typeface="Arial" charset="0"/>
              </a:rPr>
              <a:t>Amanda decides after careful consideration that memory and storage capabilities, display quality, battery life, warranty, and carrying weight are the relevant criteria in her decision.</a:t>
            </a:r>
          </a:p>
        </p:txBody>
      </p:sp>
      <p:sp>
        <p:nvSpPr>
          <p:cNvPr id="4" name="Slide Number Placeholder 3"/>
          <p:cNvSpPr>
            <a:spLocks noGrp="1"/>
          </p:cNvSpPr>
          <p:nvPr>
            <p:ph type="sldNum" sz="quarter" idx="5"/>
          </p:nvPr>
        </p:nvSpPr>
        <p:spPr/>
        <p:txBody>
          <a:bodyPr/>
          <a:lstStyle/>
          <a:p>
            <a:pPr>
              <a:defRPr/>
            </a:pPr>
            <a:fld id="{03BCEB4F-4F56-415C-9FBF-BA630D005DD4}" type="slidenum">
              <a:rPr lang="en-US" smtClean="0"/>
              <a:pPr>
                <a:defRPr/>
              </a:pPr>
              <a:t>8</a:t>
            </a:fld>
            <a:endParaRPr lang="en-US" dirty="0"/>
          </a:p>
        </p:txBody>
      </p:sp>
    </p:spTree>
    <p:extLst>
      <p:ext uri="{BB962C8B-B14F-4D97-AF65-F5344CB8AC3E}">
        <p14:creationId xmlns:p14="http://schemas.microsoft.com/office/powerpoint/2010/main" val="671421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pPr eaLnBrk="1" hangingPunct="1"/>
            <a:r>
              <a:rPr lang="en-US" dirty="0">
                <a:cs typeface="Arial" charset="0"/>
              </a:rPr>
              <a:t>If the relevant criteria aren’t equally important, the decision maker must weight the items in order to give them the correct</a:t>
            </a:r>
          </a:p>
          <a:p>
            <a:pPr eaLnBrk="1" hangingPunct="1"/>
            <a:r>
              <a:rPr lang="en-US" dirty="0">
                <a:cs typeface="Arial" charset="0"/>
              </a:rPr>
              <a:t>priority in the decision. How? A simple way is to give the most important criterion a weight of 10 and then assign weights to the rest using that standard. Of course, you could use any number as the highest weight. The weighted criteria for our example is shown in Exhibit 2-2.</a:t>
            </a:r>
          </a:p>
        </p:txBody>
      </p:sp>
      <p:sp>
        <p:nvSpPr>
          <p:cNvPr id="4" name="Slide Number Placeholder 3"/>
          <p:cNvSpPr>
            <a:spLocks noGrp="1"/>
          </p:cNvSpPr>
          <p:nvPr>
            <p:ph type="sldNum" sz="quarter" idx="5"/>
          </p:nvPr>
        </p:nvSpPr>
        <p:spPr/>
        <p:txBody>
          <a:bodyPr/>
          <a:lstStyle/>
          <a:p>
            <a:pPr>
              <a:defRPr/>
            </a:pPr>
            <a:fld id="{956299E1-EF76-4CE0-90F4-ADB33C35367C}" type="slidenum">
              <a:rPr lang="en-US" smtClean="0"/>
              <a:pPr>
                <a:defRPr/>
              </a:pPr>
              <a:t>10</a:t>
            </a:fld>
            <a:endParaRPr lang="en-US" dirty="0"/>
          </a:p>
        </p:txBody>
      </p:sp>
    </p:spTree>
    <p:extLst>
      <p:ext uri="{BB962C8B-B14F-4D97-AF65-F5344CB8AC3E}">
        <p14:creationId xmlns:p14="http://schemas.microsoft.com/office/powerpoint/2010/main" val="1633107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pPr eaLnBrk="1" hangingPunct="1"/>
            <a:endParaRPr lang="en-US">
              <a:cs typeface="Arial" charset="0"/>
            </a:endParaRPr>
          </a:p>
        </p:txBody>
      </p:sp>
      <p:sp>
        <p:nvSpPr>
          <p:cNvPr id="4" name="Slide Number Placeholder 3"/>
          <p:cNvSpPr>
            <a:spLocks noGrp="1"/>
          </p:cNvSpPr>
          <p:nvPr>
            <p:ph type="sldNum" sz="quarter" idx="5"/>
          </p:nvPr>
        </p:nvSpPr>
        <p:spPr/>
        <p:txBody>
          <a:bodyPr/>
          <a:lstStyle/>
          <a:p>
            <a:pPr>
              <a:defRPr/>
            </a:pPr>
            <a:fld id="{FDB766F8-EA8F-4D71-BFBA-A13792E3B544}" type="slidenum">
              <a:rPr lang="en-US" smtClean="0"/>
              <a:pPr>
                <a:defRPr/>
              </a:pPr>
              <a:t>11</a:t>
            </a:fld>
            <a:endParaRPr lang="en-US" dirty="0"/>
          </a:p>
        </p:txBody>
      </p:sp>
    </p:spTree>
    <p:extLst>
      <p:ext uri="{BB962C8B-B14F-4D97-AF65-F5344CB8AC3E}">
        <p14:creationId xmlns:p14="http://schemas.microsoft.com/office/powerpoint/2010/main" val="3944945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pPr eaLnBrk="1" hangingPunct="1"/>
            <a:r>
              <a:rPr lang="en-US" dirty="0">
                <a:cs typeface="Arial" charset="0"/>
              </a:rPr>
              <a:t>The fourth step in the decision-making process requires the decision maker to list viable alternatives that could resolve the problem. In this step, a decision maker needs to be creative, and the alternatives are only listed—not evaluated—just yet. Our sales manager, Amanda, identifies eight laptops as possible choices. (See Exhibit 2-3.)</a:t>
            </a:r>
          </a:p>
        </p:txBody>
      </p:sp>
      <p:sp>
        <p:nvSpPr>
          <p:cNvPr id="4" name="Slide Number Placeholder 3"/>
          <p:cNvSpPr>
            <a:spLocks noGrp="1"/>
          </p:cNvSpPr>
          <p:nvPr>
            <p:ph type="sldNum" sz="quarter" idx="5"/>
          </p:nvPr>
        </p:nvSpPr>
        <p:spPr/>
        <p:txBody>
          <a:bodyPr/>
          <a:lstStyle/>
          <a:p>
            <a:pPr>
              <a:defRPr/>
            </a:pPr>
            <a:fld id="{E87D94F4-C8F0-4506-9276-2D463039CFAC}" type="slidenum">
              <a:rPr lang="en-US" smtClean="0"/>
              <a:pPr>
                <a:defRPr/>
              </a:pPr>
              <a:t>12</a:t>
            </a:fld>
            <a:endParaRPr lang="en-US" dirty="0"/>
          </a:p>
        </p:txBody>
      </p:sp>
    </p:spTree>
    <p:extLst>
      <p:ext uri="{BB962C8B-B14F-4D97-AF65-F5344CB8AC3E}">
        <p14:creationId xmlns:p14="http://schemas.microsoft.com/office/powerpoint/2010/main" val="40733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pPr eaLnBrk="1" hangingPunct="1"/>
            <a:endParaRPr lang="en-US">
              <a:cs typeface="Arial" charset="0"/>
            </a:endParaRPr>
          </a:p>
        </p:txBody>
      </p:sp>
      <p:sp>
        <p:nvSpPr>
          <p:cNvPr id="4" name="Slide Number Placeholder 3"/>
          <p:cNvSpPr>
            <a:spLocks noGrp="1"/>
          </p:cNvSpPr>
          <p:nvPr>
            <p:ph type="sldNum" sz="quarter" idx="5"/>
          </p:nvPr>
        </p:nvSpPr>
        <p:spPr/>
        <p:txBody>
          <a:bodyPr/>
          <a:lstStyle/>
          <a:p>
            <a:pPr>
              <a:defRPr/>
            </a:pPr>
            <a:fld id="{2B3DF06F-9127-4D81-8629-AC02A7295151}" type="slidenum">
              <a:rPr lang="en-US" smtClean="0"/>
              <a:pPr>
                <a:defRPr/>
              </a:pPr>
              <a:t>13</a:t>
            </a:fld>
            <a:endParaRPr lang="en-US" dirty="0"/>
          </a:p>
        </p:txBody>
      </p:sp>
    </p:spTree>
    <p:extLst>
      <p:ext uri="{BB962C8B-B14F-4D97-AF65-F5344CB8AC3E}">
        <p14:creationId xmlns:p14="http://schemas.microsoft.com/office/powerpoint/2010/main" val="1726396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2" name="Picture 11" descr="cover banner.jpg"/>
          <p:cNvPicPr>
            <a:picLocks noChangeAspect="1"/>
          </p:cNvPicPr>
          <p:nvPr userDrawn="1"/>
        </p:nvPicPr>
        <p:blipFill>
          <a:blip r:embed="rId2" cstate="print"/>
          <a:stretch>
            <a:fillRect/>
          </a:stretch>
        </p:blipFill>
        <p:spPr>
          <a:xfrm>
            <a:off x="0" y="6015228"/>
            <a:ext cx="1369640" cy="856800"/>
          </a:xfrm>
          <a:prstGeom prst="rect">
            <a:avLst/>
          </a:prstGeom>
        </p:spPr>
      </p:pic>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a:t>Copyright © 2016 by Pearson Education, Ltd. </a:t>
            </a:r>
            <a:endParaRPr lang="en-US" dirty="0"/>
          </a:p>
        </p:txBody>
      </p:sp>
      <p:sp>
        <p:nvSpPr>
          <p:cNvPr id="11"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a:t>2-</a:t>
            </a:r>
            <a:fld id="{8B37D5FE-740C-46F5-801A-FA5477D9711F}" type="slidenum">
              <a:rPr lang="en-US" smtClean="0"/>
              <a:pPr/>
              <a:t>‹#›</a:t>
            </a:fld>
            <a:endParaRPr lang="en-US" dirty="0"/>
          </a:p>
        </p:txBody>
      </p:sp>
    </p:spTree>
    <p:extLst>
      <p:ext uri="{BB962C8B-B14F-4D97-AF65-F5344CB8AC3E}">
        <p14:creationId xmlns:p14="http://schemas.microsoft.com/office/powerpoint/2010/main" val="676770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a:t>Copyright © 2016 by Pearson Education, Ltd. </a:t>
            </a:r>
            <a:endParaRPr lang="en-US" dirty="0"/>
          </a:p>
        </p:txBody>
      </p:sp>
      <p:pic>
        <p:nvPicPr>
          <p:cNvPr id="12" name="Picture 11"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9"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a:t>2-</a:t>
            </a:r>
            <a:fld id="{8B37D5FE-740C-46F5-801A-FA5477D9711F}" type="slidenum">
              <a:rPr lang="en-US" smtClean="0"/>
              <a:pPr/>
              <a:t>‹#›</a:t>
            </a:fld>
            <a:endParaRPr lang="en-US" dirty="0"/>
          </a:p>
        </p:txBody>
      </p:sp>
    </p:spTree>
    <p:extLst>
      <p:ext uri="{BB962C8B-B14F-4D97-AF65-F5344CB8AC3E}">
        <p14:creationId xmlns:p14="http://schemas.microsoft.com/office/powerpoint/2010/main" val="3394276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a:t>Copyright © 2016 by Pearson Education, Ltd. </a:t>
            </a:r>
            <a:endParaRPr lang="en-US" dirty="0"/>
          </a:p>
        </p:txBody>
      </p:sp>
      <p:pic>
        <p:nvPicPr>
          <p:cNvPr id="12" name="Picture 11"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9"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a:t>2-</a:t>
            </a:r>
            <a:fld id="{8B37D5FE-740C-46F5-801A-FA5477D9711F}" type="slidenum">
              <a:rPr lang="en-US" smtClean="0"/>
              <a:pPr/>
              <a:t>‹#›</a:t>
            </a:fld>
            <a:endParaRPr lang="en-US" dirty="0"/>
          </a:p>
        </p:txBody>
      </p:sp>
    </p:spTree>
    <p:extLst>
      <p:ext uri="{BB962C8B-B14F-4D97-AF65-F5344CB8AC3E}">
        <p14:creationId xmlns:p14="http://schemas.microsoft.com/office/powerpoint/2010/main" val="3937290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1600201"/>
            <a:ext cx="7772400"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Footer Placeholder 4"/>
          <p:cNvSpPr>
            <a:spLocks noGrp="1"/>
          </p:cNvSpPr>
          <p:nvPr>
            <p:ph type="ftr" sz="quarter" idx="11"/>
          </p:nvPr>
        </p:nvSpPr>
        <p:spPr>
          <a:xfrm>
            <a:off x="1371600" y="6256338"/>
            <a:ext cx="3733800" cy="365125"/>
          </a:xfrm>
          <a:prstGeom prst="rect">
            <a:avLst/>
          </a:prstGeom>
        </p:spPr>
        <p:txBody>
          <a:bodyPr anchor="ctr" anchorCtr="0"/>
          <a:lstStyle>
            <a:lvl1pPr>
              <a:defRPr sz="1200">
                <a:solidFill>
                  <a:schemeClr val="bg1"/>
                </a:solidFill>
              </a:defRPr>
            </a:lvl1pPr>
          </a:lstStyle>
          <a:p>
            <a:r>
              <a:rPr lang="en-IN"/>
              <a:t>Copyright © 2016 by Pearson Education, Ltd. </a:t>
            </a:r>
            <a:endParaRPr lang="en-US" dirty="0"/>
          </a:p>
        </p:txBody>
      </p:sp>
      <p:pic>
        <p:nvPicPr>
          <p:cNvPr id="12" name="Picture 11"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11"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a:t>2-</a:t>
            </a:r>
            <a:fld id="{8B37D5FE-740C-46F5-801A-FA5477D9711F}" type="slidenum">
              <a:rPr lang="en-US" smtClean="0"/>
              <a:pPr/>
              <a:t>‹#›</a:t>
            </a:fld>
            <a:endParaRPr lang="en-US" dirty="0"/>
          </a:p>
        </p:txBody>
      </p:sp>
    </p:spTree>
    <p:extLst>
      <p:ext uri="{BB962C8B-B14F-4D97-AF65-F5344CB8AC3E}">
        <p14:creationId xmlns:p14="http://schemas.microsoft.com/office/powerpoint/2010/main" val="2533271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a:t>Copyright © 2016 by Pearson Education, Ltd. </a:t>
            </a:r>
            <a:endParaRPr lang="en-US" dirty="0"/>
          </a:p>
        </p:txBody>
      </p:sp>
      <p:pic>
        <p:nvPicPr>
          <p:cNvPr id="13" name="Picture 12"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14"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a:t>2-</a:t>
            </a:r>
            <a:fld id="{8B37D5FE-740C-46F5-801A-FA5477D9711F}" type="slidenum">
              <a:rPr lang="en-US" smtClean="0"/>
              <a:pPr/>
              <a:t>‹#›</a:t>
            </a:fld>
            <a:endParaRPr lang="en-US" dirty="0"/>
          </a:p>
        </p:txBody>
      </p:sp>
    </p:spTree>
    <p:extLst>
      <p:ext uri="{BB962C8B-B14F-4D97-AF65-F5344CB8AC3E}">
        <p14:creationId xmlns:p14="http://schemas.microsoft.com/office/powerpoint/2010/main" val="2149035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Content Placeholder 12"/>
          <p:cNvSpPr>
            <a:spLocks noGrp="1"/>
          </p:cNvSpPr>
          <p:nvPr>
            <p:ph sz="quarter" idx="13"/>
          </p:nvPr>
        </p:nvSpPr>
        <p:spPr>
          <a:xfrm>
            <a:off x="685800" y="1536192"/>
            <a:ext cx="3657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a:t>Copyright © 2016 by Pearson Education, Ltd. </a:t>
            </a:r>
            <a:endParaRPr lang="en-US" dirty="0"/>
          </a:p>
        </p:txBody>
      </p:sp>
      <p:pic>
        <p:nvPicPr>
          <p:cNvPr id="14" name="Picture 13"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12"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a:t>2-</a:t>
            </a:r>
            <a:fld id="{8B37D5FE-740C-46F5-801A-FA5477D9711F}" type="slidenum">
              <a:rPr lang="en-US" smtClean="0"/>
              <a:pPr/>
              <a:t>‹#›</a:t>
            </a:fld>
            <a:endParaRPr lang="en-US" dirty="0"/>
          </a:p>
        </p:txBody>
      </p:sp>
    </p:spTree>
    <p:extLst>
      <p:ext uri="{BB962C8B-B14F-4D97-AF65-F5344CB8AC3E}">
        <p14:creationId xmlns:p14="http://schemas.microsoft.com/office/powerpoint/2010/main" val="2355736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14"/>
          <p:cNvSpPr>
            <a:spLocks noGrp="1"/>
          </p:cNvSpPr>
          <p:nvPr>
            <p:ph sz="quarter" idx="13"/>
          </p:nvPr>
        </p:nvSpPr>
        <p:spPr>
          <a:xfrm>
            <a:off x="685800" y="2209800"/>
            <a:ext cx="36576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4"/>
          </p:nvPr>
        </p:nvSpPr>
        <p:spPr>
          <a:xfrm>
            <a:off x="4800600" y="2209800"/>
            <a:ext cx="36576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a:t>Copyright © 2016 by Pearson Education, Ltd. </a:t>
            </a:r>
            <a:endParaRPr lang="en-US" dirty="0"/>
          </a:p>
        </p:txBody>
      </p:sp>
      <p:pic>
        <p:nvPicPr>
          <p:cNvPr id="16" name="Picture 15"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14"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a:t>2-</a:t>
            </a:r>
            <a:fld id="{8B37D5FE-740C-46F5-801A-FA5477D9711F}" type="slidenum">
              <a:rPr lang="en-US" smtClean="0"/>
              <a:pPr/>
              <a:t>‹#›</a:t>
            </a:fld>
            <a:endParaRPr lang="en-US" dirty="0"/>
          </a:p>
        </p:txBody>
      </p:sp>
    </p:spTree>
    <p:extLst>
      <p:ext uri="{BB962C8B-B14F-4D97-AF65-F5344CB8AC3E}">
        <p14:creationId xmlns:p14="http://schemas.microsoft.com/office/powerpoint/2010/main" val="2248576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a:t>Copyright © 2016 by Pearson Education, Ltd. </a:t>
            </a:r>
            <a:endParaRPr lang="en-US" dirty="0"/>
          </a:p>
        </p:txBody>
      </p:sp>
      <p:pic>
        <p:nvPicPr>
          <p:cNvPr id="11" name="Picture 10"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10"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a:t>2-</a:t>
            </a:r>
            <a:fld id="{8B37D5FE-740C-46F5-801A-FA5477D9711F}" type="slidenum">
              <a:rPr lang="en-US" smtClean="0"/>
              <a:pPr/>
              <a:t>‹#›</a:t>
            </a:fld>
            <a:endParaRPr lang="en-US" dirty="0"/>
          </a:p>
        </p:txBody>
      </p:sp>
    </p:spTree>
    <p:extLst>
      <p:ext uri="{BB962C8B-B14F-4D97-AF65-F5344CB8AC3E}">
        <p14:creationId xmlns:p14="http://schemas.microsoft.com/office/powerpoint/2010/main" val="2474684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3" name="Rectangle 12"/>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a:t>Copyright © 2016 by Pearson Education, Ltd. </a:t>
            </a:r>
            <a:endParaRPr lang="en-US" dirty="0"/>
          </a:p>
        </p:txBody>
      </p:sp>
      <p:pic>
        <p:nvPicPr>
          <p:cNvPr id="10" name="Picture 9"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7"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a:t>2-</a:t>
            </a:r>
            <a:fld id="{8B37D5FE-740C-46F5-801A-FA5477D9711F}" type="slidenum">
              <a:rPr lang="en-US" smtClean="0"/>
              <a:pPr/>
              <a:t>‹#›</a:t>
            </a:fld>
            <a:endParaRPr lang="en-US" dirty="0"/>
          </a:p>
        </p:txBody>
      </p:sp>
    </p:spTree>
    <p:extLst>
      <p:ext uri="{BB962C8B-B14F-4D97-AF65-F5344CB8AC3E}">
        <p14:creationId xmlns:p14="http://schemas.microsoft.com/office/powerpoint/2010/main" val="1702019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a:t>Click to edit Master title style</a:t>
            </a:r>
            <a:endParaRPr lang="en-US" dirty="0"/>
          </a:p>
        </p:txBody>
      </p:sp>
      <p:sp>
        <p:nvSpPr>
          <p:cNvPr id="13" name="Content Placeholder 12"/>
          <p:cNvSpPr>
            <a:spLocks noGrp="1"/>
          </p:cNvSpPr>
          <p:nvPr>
            <p:ph sz="quarter" idx="13"/>
          </p:nvPr>
        </p:nvSpPr>
        <p:spPr>
          <a:xfrm>
            <a:off x="4572000" y="609600"/>
            <a:ext cx="38862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8" name="Rectangle 17"/>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a:t>Copyright © 2016 by Pearson Education, Ltd. </a:t>
            </a:r>
            <a:endParaRPr lang="en-US" dirty="0"/>
          </a:p>
        </p:txBody>
      </p:sp>
      <p:pic>
        <p:nvPicPr>
          <p:cNvPr id="15" name="Picture 14"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10"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a:t>2-</a:t>
            </a:r>
            <a:fld id="{8B37D5FE-740C-46F5-801A-FA5477D9711F}" type="slidenum">
              <a:rPr lang="en-US" smtClean="0"/>
              <a:pPr/>
              <a:t>‹#›</a:t>
            </a:fld>
            <a:endParaRPr lang="en-US" dirty="0"/>
          </a:p>
        </p:txBody>
      </p:sp>
    </p:spTree>
    <p:extLst>
      <p:ext uri="{BB962C8B-B14F-4D97-AF65-F5344CB8AC3E}">
        <p14:creationId xmlns:p14="http://schemas.microsoft.com/office/powerpoint/2010/main" val="3211827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8" name="Rectangle 17"/>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a:t>Copyright © 2016 by Pearson Education, Ltd. </a:t>
            </a:r>
            <a:endParaRPr lang="en-US" dirty="0"/>
          </a:p>
        </p:txBody>
      </p:sp>
      <p:pic>
        <p:nvPicPr>
          <p:cNvPr id="13" name="Picture 12"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10"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a:t>2-</a:t>
            </a:r>
            <a:fld id="{8B37D5FE-740C-46F5-801A-FA5477D9711F}" type="slidenum">
              <a:rPr lang="en-US" smtClean="0"/>
              <a:pPr/>
              <a:t>‹#›</a:t>
            </a:fld>
            <a:endParaRPr lang="en-US" dirty="0"/>
          </a:p>
        </p:txBody>
      </p:sp>
    </p:spTree>
    <p:extLst>
      <p:ext uri="{BB962C8B-B14F-4D97-AF65-F5344CB8AC3E}">
        <p14:creationId xmlns:p14="http://schemas.microsoft.com/office/powerpoint/2010/main" val="2809586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1371600"/>
            <a:ext cx="9144000" cy="6858000"/>
          </a:xfrm>
          <a:prstGeom prst="rect">
            <a:avLst/>
          </a:prstGeom>
          <a:blipFill dpi="0" rotWithShape="1">
            <a:blip r:embed="rId13" cstate="print">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txBox="1">
            <a:spLocks/>
          </p:cNvSpPr>
          <p:nvPr userDrawn="1"/>
        </p:nvSpPr>
        <p:spPr>
          <a:xfrm>
            <a:off x="1371600" y="6416675"/>
            <a:ext cx="3733800" cy="365125"/>
          </a:xfrm>
          <a:prstGeom prst="rect">
            <a:avLst/>
          </a:prstGeom>
        </p:spPr>
        <p:txBody>
          <a:bodyPr/>
          <a:lstStyle>
            <a:lvl1pPr>
              <a:defRPr>
                <a:solidFill>
                  <a:schemeClr val="bg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charset="0"/>
                <a:ea typeface="+mn-ea"/>
                <a:cs typeface="Arial" charset="0"/>
              </a:rPr>
              <a:t>  </a:t>
            </a:r>
          </a:p>
        </p:txBody>
      </p:sp>
      <p:sp>
        <p:nvSpPr>
          <p:cNvPr id="12" name="Footer Placeholder 4"/>
          <p:cNvSpPr txBox="1">
            <a:spLocks/>
          </p:cNvSpPr>
          <p:nvPr userDrawn="1"/>
        </p:nvSpPr>
        <p:spPr>
          <a:xfrm>
            <a:off x="1371600" y="6256338"/>
            <a:ext cx="3733800" cy="365125"/>
          </a:xfrm>
          <a:prstGeom prst="rect">
            <a:avLst/>
          </a:prstGeom>
        </p:spPr>
        <p:txBody>
          <a:bodyPr/>
          <a:lstStyle>
            <a:defPPr>
              <a:defRPr lang="en-US"/>
            </a:defPPr>
            <a:lvl1pPr algn="l"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Copyright © 2014 Pearson Education, Ltd</a:t>
            </a:r>
          </a:p>
        </p:txBody>
      </p:sp>
      <p:sp>
        <p:nvSpPr>
          <p:cNvPr id="17" name="Rectangle 16"/>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Footer Placeholder 4"/>
          <p:cNvSpPr>
            <a:spLocks noGrp="1"/>
          </p:cNvSpPr>
          <p:nvPr>
            <p:ph type="ftr" sz="quarter" idx="3"/>
          </p:nvPr>
        </p:nvSpPr>
        <p:spPr>
          <a:xfrm>
            <a:off x="1371600" y="6256338"/>
            <a:ext cx="3733800" cy="365125"/>
          </a:xfrm>
          <a:prstGeom prst="rect">
            <a:avLst/>
          </a:prstGeom>
        </p:spPr>
        <p:txBody>
          <a:bodyPr anchor="ctr" anchorCtr="0"/>
          <a:lstStyle>
            <a:lvl1pPr>
              <a:defRPr sz="1200">
                <a:solidFill>
                  <a:schemeClr val="bg1"/>
                </a:solidFill>
              </a:defRPr>
            </a:lvl1pPr>
          </a:lstStyle>
          <a:p>
            <a:r>
              <a:rPr lang="en-IN"/>
              <a:t>Copyright © 2016 by Pearson Education, Ltd. </a:t>
            </a:r>
            <a:endParaRPr lang="en-US" dirty="0"/>
          </a:p>
        </p:txBody>
      </p:sp>
      <p:sp>
        <p:nvSpPr>
          <p:cNvPr id="19"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a:t>2-</a:t>
            </a:r>
            <a:fld id="{8B37D5FE-740C-46F5-801A-FA5477D9711F}" type="slidenum">
              <a:rPr lang="en-US" smtClean="0"/>
              <a:pPr/>
              <a:t>‹#›</a:t>
            </a:fld>
            <a:endParaRPr lang="en-US" dirty="0"/>
          </a:p>
        </p:txBody>
      </p:sp>
      <p:pic>
        <p:nvPicPr>
          <p:cNvPr id="10" name="Picture 9" descr="cover banner.jpg"/>
          <p:cNvPicPr>
            <a:picLocks noChangeAspect="1"/>
          </p:cNvPicPr>
          <p:nvPr userDrawn="1"/>
        </p:nvPicPr>
        <p:blipFill>
          <a:blip r:embed="rId14" cstate="print"/>
          <a:stretch>
            <a:fillRect/>
          </a:stretch>
        </p:blipFill>
        <p:spPr>
          <a:xfrm>
            <a:off x="0" y="6015228"/>
            <a:ext cx="1369640" cy="856800"/>
          </a:xfrm>
          <a:prstGeom prst="rect">
            <a:avLst/>
          </a:prstGeom>
        </p:spPr>
      </p:pic>
    </p:spTree>
    <p:extLst>
      <p:ext uri="{BB962C8B-B14F-4D97-AF65-F5344CB8AC3E}">
        <p14:creationId xmlns:p14="http://schemas.microsoft.com/office/powerpoint/2010/main" val="925565624"/>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hf hd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rgbClr val="FF1D1D"/>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Tx/>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rgbClr val="FF1D1D"/>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Tx/>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rgbClr val="FF1D1D"/>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3"/>
          <p:cNvSpPr>
            <a:spLocks noGrp="1"/>
          </p:cNvSpPr>
          <p:nvPr>
            <p:ph type="ctrTitle"/>
          </p:nvPr>
        </p:nvSpPr>
        <p:spPr>
          <a:xfrm>
            <a:off x="4572000" y="1752600"/>
            <a:ext cx="3886200" cy="1524000"/>
          </a:xfrm>
        </p:spPr>
        <p:txBody>
          <a:bodyPr>
            <a:normAutofit/>
          </a:bodyPr>
          <a:lstStyle/>
          <a:p>
            <a:pPr algn="ctr"/>
            <a:r>
              <a:rPr lang="en-US" dirty="0">
                <a:latin typeface="HelveticaNeue-Light"/>
              </a:rPr>
              <a:t>Making</a:t>
            </a:r>
            <a:r>
              <a:rPr lang="en-US" i="1" dirty="0">
                <a:latin typeface="HelveticaNeue-Light"/>
              </a:rPr>
              <a:t> </a:t>
            </a:r>
            <a:r>
              <a:rPr lang="en-US" dirty="0">
                <a:latin typeface="HelveticaNeue-Light"/>
              </a:rPr>
              <a:t>Decisions</a:t>
            </a:r>
          </a:p>
        </p:txBody>
      </p:sp>
      <p:pic>
        <p:nvPicPr>
          <p:cNvPr id="7" name="Picture 2"/>
          <p:cNvPicPr>
            <a:picLocks noChangeAspect="1" noChangeArrowheads="1"/>
          </p:cNvPicPr>
          <p:nvPr/>
        </p:nvPicPr>
        <p:blipFill>
          <a:blip r:embed="rId3" cstate="print"/>
          <a:srcRect b="7692"/>
          <a:stretch>
            <a:fillRect/>
          </a:stretch>
        </p:blipFill>
        <p:spPr bwMode="auto">
          <a:xfrm>
            <a:off x="0" y="0"/>
            <a:ext cx="50548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p:nvSpPr>
        <p:spPr>
          <a:xfrm>
            <a:off x="7467600" y="4267200"/>
            <a:ext cx="1219200" cy="1295400"/>
          </a:xfrm>
          <a:prstGeom prst="ellipse">
            <a:avLst/>
          </a:prstGeom>
          <a:solidFill>
            <a:srgbClr val="FF1D1D"/>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dirty="0">
                <a:solidFill>
                  <a:schemeClr val="tx1"/>
                </a:solidFill>
              </a:rPr>
              <a:t>2</a:t>
            </a:r>
          </a:p>
        </p:txBody>
      </p:sp>
      <p:sp>
        <p:nvSpPr>
          <p:cNvPr id="4" name="Footer Placeholder 3"/>
          <p:cNvSpPr>
            <a:spLocks noGrp="1"/>
          </p:cNvSpPr>
          <p:nvPr>
            <p:ph type="ftr" sz="quarter" idx="11"/>
          </p:nvPr>
        </p:nvSpPr>
        <p:spPr/>
        <p:txBody>
          <a:bodyPr/>
          <a:lstStyle/>
          <a:p>
            <a:r>
              <a:rPr lang="en-IN"/>
              <a:t>Copyright © 2016 by Pearson Education, Ltd. </a:t>
            </a:r>
            <a:endParaRPr lang="en-US" dirty="0"/>
          </a:p>
        </p:txBody>
      </p:sp>
      <p:sp>
        <p:nvSpPr>
          <p:cNvPr id="12" name="Slide Number Placeholder 11"/>
          <p:cNvSpPr>
            <a:spLocks noGrp="1"/>
          </p:cNvSpPr>
          <p:nvPr>
            <p:ph type="sldNum" sz="quarter" idx="4"/>
          </p:nvPr>
        </p:nvSpPr>
        <p:spPr/>
        <p:txBody>
          <a:bodyPr/>
          <a:lstStyle/>
          <a:p>
            <a:r>
              <a:rPr lang="en-US"/>
              <a:t>2-</a:t>
            </a:r>
            <a:fld id="{8B37D5FE-740C-46F5-801A-FA5477D9711F}"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normAutofit fontScale="90000"/>
          </a:bodyPr>
          <a:lstStyle/>
          <a:p>
            <a:r>
              <a:rPr lang="en-US" sz="3600" dirty="0"/>
              <a:t>The Decision-Making Process (cont.)</a:t>
            </a:r>
            <a:endParaRPr lang="en-US" sz="3600" dirty="0">
              <a:latin typeface="Calibri" pitchFamily="34" charset="0"/>
            </a:endParaRPr>
          </a:p>
        </p:txBody>
      </p:sp>
      <p:sp>
        <p:nvSpPr>
          <p:cNvPr id="39938" name="Rectangle 3"/>
          <p:cNvSpPr txBox="1">
            <a:spLocks/>
          </p:cNvSpPr>
          <p:nvPr/>
        </p:nvSpPr>
        <p:spPr bwMode="auto">
          <a:xfrm>
            <a:off x="609600" y="13716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b="1" dirty="0"/>
              <a:t>Step 3: Allocate Weights to the Criteria</a:t>
            </a:r>
          </a:p>
          <a:p>
            <a:pPr marL="742950" lvl="1" indent="-285750" eaLnBrk="0" hangingPunct="0">
              <a:spcBef>
                <a:spcPct val="20000"/>
              </a:spcBef>
              <a:buFont typeface="Arial" charset="0"/>
              <a:buChar char="–"/>
            </a:pPr>
            <a:r>
              <a:rPr lang="en-US" sz="3200" dirty="0"/>
              <a:t>If the relevant criteria aren’t equally important, the decision maker must weight the items in order to give them the correct	priority in the decision.</a:t>
            </a:r>
          </a:p>
          <a:p>
            <a:pPr lvl="1" eaLnBrk="0" hangingPunct="0">
              <a:spcBef>
                <a:spcPct val="20000"/>
              </a:spcBef>
            </a:pPr>
            <a:r>
              <a:rPr lang="en-US" sz="3200" dirty="0">
                <a:solidFill>
                  <a:srgbClr val="FF0000"/>
                </a:solidFill>
              </a:rPr>
              <a:t>Less important – high importance </a:t>
            </a:r>
          </a:p>
          <a:p>
            <a:pPr lvl="1" eaLnBrk="0" hangingPunct="0">
              <a:spcBef>
                <a:spcPct val="20000"/>
              </a:spcBef>
            </a:pPr>
            <a:r>
              <a:rPr lang="en-US" sz="3200" dirty="0">
                <a:solidFill>
                  <a:srgbClr val="FF0000"/>
                </a:solidFill>
              </a:rPr>
              <a:t>1-10</a:t>
            </a:r>
            <a:endParaRPr lang="en-US" sz="8000" dirty="0">
              <a:solidFill>
                <a:srgbClr val="FF0000"/>
              </a:solidFill>
            </a:endParaRPr>
          </a:p>
          <a:p>
            <a:pPr marL="742950" lvl="1" indent="-285750" eaLnBrk="0" hangingPunct="0">
              <a:spcBef>
                <a:spcPct val="20000"/>
              </a:spcBef>
              <a:buFont typeface="Arial" charset="0"/>
              <a:buChar char="–"/>
            </a:pPr>
            <a:r>
              <a:rPr lang="en-US" sz="3200" dirty="0"/>
              <a:t>The weighted criteria for our example is shown in Exhibit 2-2.</a:t>
            </a:r>
          </a:p>
        </p:txBody>
      </p:sp>
      <p:sp>
        <p:nvSpPr>
          <p:cNvPr id="4" name="Footer Placeholder 3"/>
          <p:cNvSpPr>
            <a:spLocks noGrp="1"/>
          </p:cNvSpPr>
          <p:nvPr>
            <p:ph type="ftr" sz="quarter" idx="11"/>
          </p:nvPr>
        </p:nvSpPr>
        <p:spPr/>
        <p:txBody>
          <a:bodyPr/>
          <a:lstStyle/>
          <a:p>
            <a:r>
              <a:rPr lang="en-IN"/>
              <a:t>Copyright © 2016 by Pearson Education, Ltd. </a:t>
            </a:r>
            <a:endParaRPr lang="en-US" dirty="0"/>
          </a:p>
        </p:txBody>
      </p:sp>
      <p:sp>
        <p:nvSpPr>
          <p:cNvPr id="5" name="Slide Number Placeholder 4"/>
          <p:cNvSpPr>
            <a:spLocks noGrp="1"/>
          </p:cNvSpPr>
          <p:nvPr>
            <p:ph type="sldNum" sz="quarter" idx="4"/>
          </p:nvPr>
        </p:nvSpPr>
        <p:spPr/>
        <p:txBody>
          <a:bodyPr/>
          <a:lstStyle/>
          <a:p>
            <a:r>
              <a:rPr lang="en-US"/>
              <a:t>2-</a:t>
            </a:r>
            <a:fld id="{8B37D5FE-740C-46F5-801A-FA5477D9711F}"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ctrTitle"/>
          </p:nvPr>
        </p:nvSpPr>
        <p:spPr>
          <a:xfrm>
            <a:off x="1295400" y="533400"/>
            <a:ext cx="7162800" cy="1524000"/>
          </a:xfrm>
        </p:spPr>
        <p:txBody>
          <a:bodyPr>
            <a:normAutofit/>
          </a:bodyPr>
          <a:lstStyle/>
          <a:p>
            <a:pPr algn="ctr"/>
            <a:r>
              <a:rPr lang="en-US" sz="3200" dirty="0"/>
              <a:t>Exhibit 2-2</a:t>
            </a:r>
            <a:br>
              <a:rPr lang="en-US" sz="3200" dirty="0"/>
            </a:br>
            <a:r>
              <a:rPr lang="en-US" sz="3200" dirty="0"/>
              <a:t>Important Decision Criteria</a:t>
            </a:r>
            <a:endParaRPr lang="en-US" sz="3200" dirty="0">
              <a:latin typeface="Calibri" pitchFamily="34" charset="0"/>
            </a:endParaRPr>
          </a:p>
        </p:txBody>
      </p:sp>
      <p:sp>
        <p:nvSpPr>
          <p:cNvPr id="41986"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2800"/>
          </a:p>
        </p:txBody>
      </p:sp>
      <p:pic>
        <p:nvPicPr>
          <p:cNvPr id="41987" name="Picture 2"/>
          <p:cNvPicPr>
            <a:picLocks noChangeAspect="1" noChangeArrowheads="1"/>
          </p:cNvPicPr>
          <p:nvPr/>
        </p:nvPicPr>
        <p:blipFill>
          <a:blip r:embed="rId3" cstate="print"/>
          <a:srcRect/>
          <a:stretch>
            <a:fillRect/>
          </a:stretch>
        </p:blipFill>
        <p:spPr bwMode="auto">
          <a:xfrm>
            <a:off x="1371600" y="2209800"/>
            <a:ext cx="6689725" cy="27813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IN"/>
              <a:t>Copyright © 2016 by Pearson Education, Ltd. </a:t>
            </a:r>
            <a:endParaRPr lang="en-US" dirty="0"/>
          </a:p>
        </p:txBody>
      </p:sp>
      <p:sp>
        <p:nvSpPr>
          <p:cNvPr id="6" name="Slide Number Placeholder 5"/>
          <p:cNvSpPr>
            <a:spLocks noGrp="1"/>
          </p:cNvSpPr>
          <p:nvPr>
            <p:ph type="sldNum" sz="quarter" idx="4"/>
          </p:nvPr>
        </p:nvSpPr>
        <p:spPr/>
        <p:txBody>
          <a:bodyPr/>
          <a:lstStyle/>
          <a:p>
            <a:r>
              <a:rPr lang="en-US"/>
              <a:t>2-</a:t>
            </a:r>
            <a:fld id="{8B37D5FE-740C-46F5-801A-FA5477D9711F}"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normAutofit fontScale="90000"/>
          </a:bodyPr>
          <a:lstStyle/>
          <a:p>
            <a:r>
              <a:rPr lang="en-US" sz="3600" dirty="0"/>
              <a:t>The Decision-Making Process (cont.)</a:t>
            </a:r>
            <a:endParaRPr lang="en-US" sz="3600" dirty="0">
              <a:latin typeface="Calibri" pitchFamily="34" charset="0"/>
            </a:endParaRPr>
          </a:p>
        </p:txBody>
      </p:sp>
      <p:sp>
        <p:nvSpPr>
          <p:cNvPr id="44034" name="Rectangle 3"/>
          <p:cNvSpPr txBox="1">
            <a:spLocks/>
          </p:cNvSpPr>
          <p:nvPr/>
        </p:nvSpPr>
        <p:spPr bwMode="auto">
          <a:xfrm>
            <a:off x="533400" y="13716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600" b="1" dirty="0"/>
              <a:t>Step </a:t>
            </a:r>
            <a:r>
              <a:rPr lang="en-US" sz="3200" b="1" dirty="0"/>
              <a:t>4: Develop Alternatives</a:t>
            </a:r>
          </a:p>
          <a:p>
            <a:pPr marL="742950" lvl="1" indent="-285750" eaLnBrk="0" hangingPunct="0">
              <a:spcBef>
                <a:spcPct val="20000"/>
              </a:spcBef>
              <a:buFont typeface="Arial" charset="0"/>
              <a:buChar char="–"/>
            </a:pPr>
            <a:r>
              <a:rPr lang="en-US" sz="3200" b="1" dirty="0">
                <a:solidFill>
                  <a:srgbClr val="FF0000"/>
                </a:solidFill>
              </a:rPr>
              <a:t>List</a:t>
            </a:r>
            <a:r>
              <a:rPr lang="en-US" sz="3200" dirty="0"/>
              <a:t> viable alternatives that could resolve the problem</a:t>
            </a:r>
            <a:endParaRPr lang="en-US" sz="8000" dirty="0"/>
          </a:p>
          <a:p>
            <a:pPr marL="742950" lvl="1" indent="-285750" eaLnBrk="0" hangingPunct="0">
              <a:spcBef>
                <a:spcPct val="20000"/>
              </a:spcBef>
              <a:buFont typeface="Arial" charset="0"/>
              <a:buChar char="–"/>
            </a:pPr>
            <a:r>
              <a:rPr lang="en-US" sz="3200" dirty="0"/>
              <a:t>Example – Amanda, identifies eight laptops as possible choices. (See Exhibit 2-3.)</a:t>
            </a:r>
          </a:p>
        </p:txBody>
      </p:sp>
      <p:sp>
        <p:nvSpPr>
          <p:cNvPr id="4" name="Footer Placeholder 3"/>
          <p:cNvSpPr>
            <a:spLocks noGrp="1"/>
          </p:cNvSpPr>
          <p:nvPr>
            <p:ph type="ftr" sz="quarter" idx="11"/>
          </p:nvPr>
        </p:nvSpPr>
        <p:spPr/>
        <p:txBody>
          <a:bodyPr/>
          <a:lstStyle/>
          <a:p>
            <a:r>
              <a:rPr lang="en-IN"/>
              <a:t>Copyright © 2016 by Pearson Education, Ltd. </a:t>
            </a:r>
            <a:endParaRPr lang="en-US" dirty="0"/>
          </a:p>
        </p:txBody>
      </p:sp>
      <p:sp>
        <p:nvSpPr>
          <p:cNvPr id="5" name="Slide Number Placeholder 4"/>
          <p:cNvSpPr>
            <a:spLocks noGrp="1"/>
          </p:cNvSpPr>
          <p:nvPr>
            <p:ph type="sldNum" sz="quarter" idx="4"/>
          </p:nvPr>
        </p:nvSpPr>
        <p:spPr/>
        <p:txBody>
          <a:bodyPr/>
          <a:lstStyle/>
          <a:p>
            <a:r>
              <a:rPr lang="en-US"/>
              <a:t>2-</a:t>
            </a:r>
            <a:fld id="{8B37D5FE-740C-46F5-801A-FA5477D9711F}"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normAutofit fontScale="90000"/>
          </a:bodyPr>
          <a:lstStyle/>
          <a:p>
            <a:pPr algn="ctr"/>
            <a:r>
              <a:rPr lang="en-US" sz="3600" dirty="0"/>
              <a:t>Exhibit 2-3</a:t>
            </a:r>
            <a:br>
              <a:rPr lang="en-US" sz="3600" dirty="0"/>
            </a:br>
            <a:r>
              <a:rPr lang="en-US" sz="3600" dirty="0"/>
              <a:t>Possible Alternatives</a:t>
            </a:r>
            <a:endParaRPr lang="en-US" sz="3600" dirty="0">
              <a:latin typeface="Calibri" pitchFamily="34" charset="0"/>
            </a:endParaRPr>
          </a:p>
        </p:txBody>
      </p:sp>
      <p:sp>
        <p:nvSpPr>
          <p:cNvPr id="5" name="Content Placeholder 4"/>
          <p:cNvSpPr>
            <a:spLocks noGrp="1"/>
          </p:cNvSpPr>
          <p:nvPr>
            <p:ph idx="1"/>
          </p:nvPr>
        </p:nvSpPr>
        <p:spPr/>
        <p:txBody>
          <a:bodyPr/>
          <a:lstStyle/>
          <a:p>
            <a:endParaRPr lang="en-US"/>
          </a:p>
        </p:txBody>
      </p:sp>
      <p:sp>
        <p:nvSpPr>
          <p:cNvPr id="46082"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2800"/>
          </a:p>
        </p:txBody>
      </p:sp>
      <p:pic>
        <p:nvPicPr>
          <p:cNvPr id="46083" name="Picture 2"/>
          <p:cNvPicPr>
            <a:picLocks noChangeAspect="1" noChangeArrowheads="1"/>
          </p:cNvPicPr>
          <p:nvPr/>
        </p:nvPicPr>
        <p:blipFill>
          <a:blip r:embed="rId3" cstate="print"/>
          <a:srcRect/>
          <a:stretch>
            <a:fillRect/>
          </a:stretch>
        </p:blipFill>
        <p:spPr bwMode="auto">
          <a:xfrm>
            <a:off x="376238" y="1666875"/>
            <a:ext cx="8391525" cy="3590925"/>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IN"/>
              <a:t>Copyright © 2016 by Pearson Education, Ltd. </a:t>
            </a:r>
            <a:endParaRPr lang="en-US" dirty="0"/>
          </a:p>
        </p:txBody>
      </p:sp>
      <p:sp>
        <p:nvSpPr>
          <p:cNvPr id="6" name="Slide Number Placeholder 5"/>
          <p:cNvSpPr>
            <a:spLocks noGrp="1"/>
          </p:cNvSpPr>
          <p:nvPr>
            <p:ph type="sldNum" sz="quarter" idx="4"/>
          </p:nvPr>
        </p:nvSpPr>
        <p:spPr/>
        <p:txBody>
          <a:bodyPr/>
          <a:lstStyle/>
          <a:p>
            <a:r>
              <a:rPr lang="en-US"/>
              <a:t>2-</a:t>
            </a:r>
            <a:fld id="{8B37D5FE-740C-46F5-801A-FA5477D9711F}"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normAutofit fontScale="90000"/>
          </a:bodyPr>
          <a:lstStyle/>
          <a:p>
            <a:r>
              <a:rPr lang="en-US" sz="3600"/>
              <a:t>The Decision-Making Process (cont.)</a:t>
            </a:r>
            <a:endParaRPr lang="en-US" sz="3600">
              <a:latin typeface="Calibri" pitchFamily="34" charset="0"/>
            </a:endParaRPr>
          </a:p>
        </p:txBody>
      </p:sp>
      <p:sp>
        <p:nvSpPr>
          <p:cNvPr id="48130" name="Rectangle 3"/>
          <p:cNvSpPr txBox="1">
            <a:spLocks/>
          </p:cNvSpPr>
          <p:nvPr/>
        </p:nvSpPr>
        <p:spPr bwMode="auto">
          <a:xfrm>
            <a:off x="533400" y="13716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b="1" dirty="0"/>
              <a:t>Step 5: Analyze Alternatives</a:t>
            </a:r>
          </a:p>
          <a:p>
            <a:pPr marL="742950" lvl="1" indent="-285750" eaLnBrk="0" hangingPunct="0">
              <a:spcBef>
                <a:spcPct val="20000"/>
              </a:spcBef>
              <a:buClr>
                <a:schemeClr val="tx1"/>
              </a:buClr>
              <a:buFont typeface="Arial" charset="0"/>
              <a:buChar char="–"/>
            </a:pPr>
            <a:r>
              <a:rPr lang="en-US" sz="3200" dirty="0"/>
              <a:t>Appraising each alternative’s </a:t>
            </a:r>
            <a:r>
              <a:rPr lang="en-US" sz="3200" b="1" dirty="0">
                <a:solidFill>
                  <a:srgbClr val="FF0000"/>
                </a:solidFill>
              </a:rPr>
              <a:t>strengths and weaknesses.</a:t>
            </a:r>
          </a:p>
          <a:p>
            <a:pPr marL="742950" lvl="1" indent="-285750" eaLnBrk="0" hangingPunct="0">
              <a:spcBef>
                <a:spcPct val="20000"/>
              </a:spcBef>
              <a:buClr>
                <a:schemeClr val="tx1"/>
              </a:buClr>
              <a:buFont typeface="Arial" charset="0"/>
              <a:buChar char="–"/>
            </a:pPr>
            <a:r>
              <a:rPr lang="en-US" sz="3200" dirty="0"/>
              <a:t>An alternative’s appraisal is based on its ability to resolve the issues related to the </a:t>
            </a:r>
            <a:r>
              <a:rPr lang="en-US" sz="3200" b="1" dirty="0">
                <a:solidFill>
                  <a:srgbClr val="FF0000"/>
                </a:solidFill>
              </a:rPr>
              <a:t>criteria and criteria weight.</a:t>
            </a:r>
          </a:p>
          <a:p>
            <a:pPr marL="342900" indent="-342900" eaLnBrk="0" hangingPunct="0">
              <a:spcBef>
                <a:spcPct val="20000"/>
              </a:spcBef>
              <a:buFont typeface="Arial" charset="0"/>
              <a:buChar char="•"/>
            </a:pPr>
            <a:endParaRPr lang="en-US" sz="2800" dirty="0"/>
          </a:p>
        </p:txBody>
      </p:sp>
      <p:sp>
        <p:nvSpPr>
          <p:cNvPr id="4" name="Footer Placeholder 3"/>
          <p:cNvSpPr>
            <a:spLocks noGrp="1"/>
          </p:cNvSpPr>
          <p:nvPr>
            <p:ph type="ftr" sz="quarter" idx="11"/>
          </p:nvPr>
        </p:nvSpPr>
        <p:spPr/>
        <p:txBody>
          <a:bodyPr/>
          <a:lstStyle/>
          <a:p>
            <a:r>
              <a:rPr lang="en-IN"/>
              <a:t>Copyright © 2016 by Pearson Education, Ltd. </a:t>
            </a:r>
            <a:endParaRPr lang="en-US" dirty="0"/>
          </a:p>
        </p:txBody>
      </p:sp>
      <p:sp>
        <p:nvSpPr>
          <p:cNvPr id="5" name="Slide Number Placeholder 4"/>
          <p:cNvSpPr>
            <a:spLocks noGrp="1"/>
          </p:cNvSpPr>
          <p:nvPr>
            <p:ph type="sldNum" sz="quarter" idx="4"/>
          </p:nvPr>
        </p:nvSpPr>
        <p:spPr/>
        <p:txBody>
          <a:bodyPr/>
          <a:lstStyle/>
          <a:p>
            <a:r>
              <a:rPr lang="en-US"/>
              <a:t>2-</a:t>
            </a:r>
            <a:fld id="{8B37D5FE-740C-46F5-801A-FA5477D9711F}"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normAutofit fontScale="90000"/>
          </a:bodyPr>
          <a:lstStyle/>
          <a:p>
            <a:r>
              <a:rPr lang="en-US" sz="3600"/>
              <a:t>The Decision-Making Process (cont.)</a:t>
            </a:r>
            <a:endParaRPr lang="en-US" sz="3600">
              <a:latin typeface="Calibri" pitchFamily="34" charset="0"/>
            </a:endParaRPr>
          </a:p>
        </p:txBody>
      </p:sp>
      <p:sp>
        <p:nvSpPr>
          <p:cNvPr id="50178" name="Rectangle 3"/>
          <p:cNvSpPr txBox="1">
            <a:spLocks/>
          </p:cNvSpPr>
          <p:nvPr/>
        </p:nvSpPr>
        <p:spPr bwMode="auto">
          <a:xfrm>
            <a:off x="3810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2800" b="1" dirty="0"/>
              <a:t>Step 6: Select an Alternative</a:t>
            </a:r>
          </a:p>
          <a:p>
            <a:pPr marL="342900" indent="-342900" eaLnBrk="0" hangingPunct="0">
              <a:spcBef>
                <a:spcPct val="20000"/>
              </a:spcBef>
              <a:buFont typeface="Arial" charset="0"/>
              <a:buChar char="•"/>
            </a:pPr>
            <a:r>
              <a:rPr lang="en-US" sz="2800" dirty="0">
                <a:latin typeface="Arial"/>
                <a:cs typeface="Arial"/>
              </a:rPr>
              <a:t>Choosing the best alternative</a:t>
            </a:r>
          </a:p>
          <a:p>
            <a:pPr marL="742950" lvl="1" indent="-285750" eaLnBrk="0" hangingPunct="0">
              <a:spcBef>
                <a:spcPct val="20000"/>
              </a:spcBef>
              <a:buFont typeface="Arial" charset="0"/>
              <a:buChar char="–"/>
            </a:pPr>
            <a:r>
              <a:rPr lang="en-US" sz="2800" dirty="0">
                <a:latin typeface="Arial"/>
                <a:cs typeface="Arial"/>
              </a:rPr>
              <a:t>The alternative with the </a:t>
            </a:r>
            <a:r>
              <a:rPr lang="en-US" sz="2800" b="1" dirty="0">
                <a:solidFill>
                  <a:srgbClr val="FF0000"/>
                </a:solidFill>
                <a:latin typeface="Arial"/>
                <a:cs typeface="Arial"/>
              </a:rPr>
              <a:t>highest total</a:t>
            </a:r>
            <a:r>
              <a:rPr lang="en-US" sz="2800" dirty="0">
                <a:latin typeface="Arial"/>
                <a:cs typeface="Arial"/>
              </a:rPr>
              <a:t> weight is chosen.</a:t>
            </a:r>
          </a:p>
        </p:txBody>
      </p:sp>
      <p:sp>
        <p:nvSpPr>
          <p:cNvPr id="5" name="Footer Placeholder 4"/>
          <p:cNvSpPr>
            <a:spLocks noGrp="1"/>
          </p:cNvSpPr>
          <p:nvPr>
            <p:ph type="ftr" sz="quarter" idx="11"/>
          </p:nvPr>
        </p:nvSpPr>
        <p:spPr/>
        <p:txBody>
          <a:bodyPr/>
          <a:lstStyle/>
          <a:p>
            <a:r>
              <a:rPr lang="en-IN"/>
              <a:t>Copyright © 2016 by Pearson Education, Ltd. </a:t>
            </a:r>
            <a:endParaRPr lang="en-US" dirty="0"/>
          </a:p>
        </p:txBody>
      </p:sp>
      <p:sp>
        <p:nvSpPr>
          <p:cNvPr id="6" name="Slide Number Placeholder 5"/>
          <p:cNvSpPr>
            <a:spLocks noGrp="1"/>
          </p:cNvSpPr>
          <p:nvPr>
            <p:ph type="sldNum" sz="quarter" idx="4"/>
          </p:nvPr>
        </p:nvSpPr>
        <p:spPr/>
        <p:txBody>
          <a:bodyPr/>
          <a:lstStyle/>
          <a:p>
            <a:r>
              <a:rPr lang="en-US"/>
              <a:t>2-</a:t>
            </a:r>
            <a:fld id="{8B37D5FE-740C-46F5-801A-FA5477D9711F}"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5 page 76 ch.2</a:t>
            </a:r>
          </a:p>
        </p:txBody>
      </p:sp>
      <p:sp>
        <p:nvSpPr>
          <p:cNvPr id="4" name="Footer Placeholder 3"/>
          <p:cNvSpPr>
            <a:spLocks noGrp="1"/>
          </p:cNvSpPr>
          <p:nvPr>
            <p:ph type="ftr" sz="quarter" idx="11"/>
          </p:nvPr>
        </p:nvSpPr>
        <p:spPr/>
        <p:txBody>
          <a:bodyPr/>
          <a:lstStyle/>
          <a:p>
            <a:r>
              <a:rPr lang="en-IN"/>
              <a:t>Copyright © 2016 by Pearson Education, Ltd. </a:t>
            </a:r>
            <a:endParaRPr lang="en-US" dirty="0"/>
          </a:p>
        </p:txBody>
      </p:sp>
      <p:sp>
        <p:nvSpPr>
          <p:cNvPr id="5" name="Slide Number Placeholder 4"/>
          <p:cNvSpPr>
            <a:spLocks noGrp="1"/>
          </p:cNvSpPr>
          <p:nvPr>
            <p:ph type="sldNum" sz="quarter" idx="4"/>
          </p:nvPr>
        </p:nvSpPr>
        <p:spPr/>
        <p:txBody>
          <a:bodyPr/>
          <a:lstStyle/>
          <a:p>
            <a:r>
              <a:rPr lang="en-US"/>
              <a:t>2-</a:t>
            </a:r>
            <a:fld id="{8B37D5FE-740C-46F5-801A-FA5477D9711F}" type="slidenum">
              <a:rPr lang="en-US" smtClean="0"/>
              <a:pPr/>
              <a:t>16</a:t>
            </a:fld>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647213450"/>
              </p:ext>
            </p:extLst>
          </p:nvPr>
        </p:nvGraphicFramePr>
        <p:xfrm>
          <a:off x="457200" y="1523998"/>
          <a:ext cx="7772400" cy="2209214"/>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val="20000"/>
                    </a:ext>
                  </a:extLst>
                </a:gridCol>
                <a:gridCol w="1554480">
                  <a:extLst>
                    <a:ext uri="{9D8B030D-6E8A-4147-A177-3AD203B41FA5}">
                      <a16:colId xmlns:a16="http://schemas.microsoft.com/office/drawing/2014/main" val="20001"/>
                    </a:ext>
                  </a:extLst>
                </a:gridCol>
                <a:gridCol w="1554480">
                  <a:extLst>
                    <a:ext uri="{9D8B030D-6E8A-4147-A177-3AD203B41FA5}">
                      <a16:colId xmlns:a16="http://schemas.microsoft.com/office/drawing/2014/main" val="20002"/>
                    </a:ext>
                  </a:extLst>
                </a:gridCol>
                <a:gridCol w="1554480">
                  <a:extLst>
                    <a:ext uri="{9D8B030D-6E8A-4147-A177-3AD203B41FA5}">
                      <a16:colId xmlns:a16="http://schemas.microsoft.com/office/drawing/2014/main" val="20003"/>
                    </a:ext>
                  </a:extLst>
                </a:gridCol>
                <a:gridCol w="1554480">
                  <a:extLst>
                    <a:ext uri="{9D8B030D-6E8A-4147-A177-3AD203B41FA5}">
                      <a16:colId xmlns:a16="http://schemas.microsoft.com/office/drawing/2014/main" val="20004"/>
                    </a:ext>
                  </a:extLst>
                </a:gridCol>
              </a:tblGrid>
              <a:tr h="471854">
                <a:tc>
                  <a:txBody>
                    <a:bodyPr/>
                    <a:lstStyle/>
                    <a:p>
                      <a:r>
                        <a:rPr lang="en-US" dirty="0"/>
                        <a:t>Alternative</a:t>
                      </a:r>
                      <a:r>
                        <a:rPr lang="en-US" baseline="0" dirty="0"/>
                        <a:t> \criteria</a:t>
                      </a:r>
                      <a:endParaRPr lang="en-US" dirty="0"/>
                    </a:p>
                  </a:txBody>
                  <a:tcPr/>
                </a:tc>
                <a:tc>
                  <a:txBody>
                    <a:bodyPr/>
                    <a:lstStyle/>
                    <a:p>
                      <a:r>
                        <a:rPr lang="en-US" dirty="0"/>
                        <a:t>Startup cost </a:t>
                      </a:r>
                    </a:p>
                  </a:txBody>
                  <a:tcPr/>
                </a:tc>
                <a:tc>
                  <a:txBody>
                    <a:bodyPr/>
                    <a:lstStyle/>
                    <a:p>
                      <a:r>
                        <a:rPr lang="en-US" dirty="0"/>
                        <a:t>Location </a:t>
                      </a:r>
                    </a:p>
                  </a:txBody>
                  <a:tcPr/>
                </a:tc>
                <a:tc>
                  <a:txBody>
                    <a:bodyPr/>
                    <a:lstStyle/>
                    <a:p>
                      <a:r>
                        <a:rPr lang="en-US" dirty="0"/>
                        <a:t>Team </a:t>
                      </a:r>
                    </a:p>
                  </a:txBody>
                  <a:tcPr/>
                </a:tc>
                <a:tc>
                  <a:txBody>
                    <a:bodyPr/>
                    <a:lstStyle/>
                    <a:p>
                      <a:r>
                        <a:rPr lang="en-US" dirty="0"/>
                        <a:t>Competition </a:t>
                      </a:r>
                    </a:p>
                  </a:txBody>
                  <a:tcPr/>
                </a:tc>
                <a:extLst>
                  <a:ext uri="{0D108BD9-81ED-4DB2-BD59-A6C34878D82A}">
                    <a16:rowId xmlns:a16="http://schemas.microsoft.com/office/drawing/2014/main" val="10000"/>
                  </a:ext>
                </a:extLst>
              </a:tr>
              <a:tr h="269631">
                <a:tc>
                  <a:txBody>
                    <a:bodyPr/>
                    <a:lstStyle/>
                    <a:p>
                      <a:r>
                        <a:rPr lang="en-US" dirty="0"/>
                        <a:t>Scratch </a:t>
                      </a:r>
                    </a:p>
                  </a:txBody>
                  <a:tcPr/>
                </a:tc>
                <a:tc>
                  <a:txBody>
                    <a:bodyPr/>
                    <a:lstStyle/>
                    <a:p>
                      <a:r>
                        <a:rPr lang="en-US" dirty="0"/>
                        <a:t>6</a:t>
                      </a:r>
                    </a:p>
                  </a:txBody>
                  <a:tcPr/>
                </a:tc>
                <a:tc>
                  <a:txBody>
                    <a:bodyPr/>
                    <a:lstStyle/>
                    <a:p>
                      <a:r>
                        <a:rPr lang="en-US" dirty="0"/>
                        <a:t>10</a:t>
                      </a:r>
                    </a:p>
                  </a:txBody>
                  <a:tcPr/>
                </a:tc>
                <a:tc>
                  <a:txBody>
                    <a:bodyPr/>
                    <a:lstStyle/>
                    <a:p>
                      <a:r>
                        <a:rPr lang="en-US" dirty="0"/>
                        <a:t>4</a:t>
                      </a:r>
                    </a:p>
                  </a:txBody>
                  <a:tcPr/>
                </a:tc>
                <a:tc>
                  <a:txBody>
                    <a:bodyPr/>
                    <a:lstStyle/>
                    <a:p>
                      <a:r>
                        <a:rPr lang="en-US" dirty="0"/>
                        <a:t>5</a:t>
                      </a:r>
                    </a:p>
                  </a:txBody>
                  <a:tcPr/>
                </a:tc>
                <a:extLst>
                  <a:ext uri="{0D108BD9-81ED-4DB2-BD59-A6C34878D82A}">
                    <a16:rowId xmlns:a16="http://schemas.microsoft.com/office/drawing/2014/main" val="10001"/>
                  </a:ext>
                </a:extLst>
              </a:tr>
              <a:tr h="269631">
                <a:tc>
                  <a:txBody>
                    <a:bodyPr/>
                    <a:lstStyle/>
                    <a:p>
                      <a:r>
                        <a:rPr lang="en-US" dirty="0"/>
                        <a:t>existing</a:t>
                      </a:r>
                    </a:p>
                  </a:txBody>
                  <a:tcPr/>
                </a:tc>
                <a:tc>
                  <a:txBody>
                    <a:bodyPr/>
                    <a:lstStyle/>
                    <a:p>
                      <a:r>
                        <a:rPr lang="en-US" dirty="0"/>
                        <a:t>9</a:t>
                      </a:r>
                    </a:p>
                  </a:txBody>
                  <a:tcPr/>
                </a:tc>
                <a:tc>
                  <a:txBody>
                    <a:bodyPr/>
                    <a:lstStyle/>
                    <a:p>
                      <a:r>
                        <a:rPr lang="en-US" dirty="0"/>
                        <a:t>8</a:t>
                      </a:r>
                    </a:p>
                  </a:txBody>
                  <a:tcPr/>
                </a:tc>
                <a:tc>
                  <a:txBody>
                    <a:bodyPr/>
                    <a:lstStyle/>
                    <a:p>
                      <a:r>
                        <a:rPr lang="en-US" dirty="0"/>
                        <a:t>10</a:t>
                      </a:r>
                    </a:p>
                  </a:txBody>
                  <a:tcPr/>
                </a:tc>
                <a:tc>
                  <a:txBody>
                    <a:bodyPr/>
                    <a:lstStyle/>
                    <a:p>
                      <a:r>
                        <a:rPr lang="en-US" dirty="0"/>
                        <a:t>7</a:t>
                      </a:r>
                    </a:p>
                  </a:txBody>
                  <a:tcPr/>
                </a:tc>
                <a:extLst>
                  <a:ext uri="{0D108BD9-81ED-4DB2-BD59-A6C34878D82A}">
                    <a16:rowId xmlns:a16="http://schemas.microsoft.com/office/drawing/2014/main" val="10002"/>
                  </a:ext>
                </a:extLst>
              </a:tr>
              <a:tr h="471854">
                <a:tc>
                  <a:txBody>
                    <a:bodyPr/>
                    <a:lstStyle/>
                    <a:p>
                      <a:r>
                        <a:rPr lang="en-US" dirty="0"/>
                        <a:t>Franchising </a:t>
                      </a:r>
                    </a:p>
                  </a:txBody>
                  <a:tcPr/>
                </a:tc>
                <a:tc>
                  <a:txBody>
                    <a:bodyPr/>
                    <a:lstStyle/>
                    <a:p>
                      <a:r>
                        <a:rPr lang="en-US" dirty="0"/>
                        <a:t>7</a:t>
                      </a:r>
                    </a:p>
                  </a:txBody>
                  <a:tcPr/>
                </a:tc>
                <a:tc>
                  <a:txBody>
                    <a:bodyPr/>
                    <a:lstStyle/>
                    <a:p>
                      <a:r>
                        <a:rPr lang="en-US" dirty="0"/>
                        <a:t>9</a:t>
                      </a:r>
                    </a:p>
                  </a:txBody>
                  <a:tcPr/>
                </a:tc>
                <a:tc>
                  <a:txBody>
                    <a:bodyPr/>
                    <a:lstStyle/>
                    <a:p>
                      <a:r>
                        <a:rPr lang="en-US" dirty="0"/>
                        <a:t>10</a:t>
                      </a:r>
                    </a:p>
                  </a:txBody>
                  <a:tcPr/>
                </a:tc>
                <a:tc>
                  <a:txBody>
                    <a:bodyPr/>
                    <a:lstStyle/>
                    <a:p>
                      <a:r>
                        <a:rPr lang="en-US" dirty="0"/>
                        <a:t>9</a:t>
                      </a:r>
                    </a:p>
                  </a:txBody>
                  <a:tcPr/>
                </a:tc>
                <a:extLst>
                  <a:ext uri="{0D108BD9-81ED-4DB2-BD59-A6C34878D82A}">
                    <a16:rowId xmlns:a16="http://schemas.microsoft.com/office/drawing/2014/main" val="10003"/>
                  </a:ext>
                </a:extLst>
              </a:tr>
              <a:tr h="26963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926763264"/>
              </p:ext>
            </p:extLst>
          </p:nvPr>
        </p:nvGraphicFramePr>
        <p:xfrm>
          <a:off x="457200" y="3839572"/>
          <a:ext cx="7772400" cy="252432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tblGrid>
              <a:tr h="768428">
                <a:tc>
                  <a:txBody>
                    <a:bodyPr/>
                    <a:lstStyle/>
                    <a:p>
                      <a:endParaRPr lang="en-US" dirty="0"/>
                    </a:p>
                  </a:txBody>
                  <a:tcPr/>
                </a:tc>
                <a:tc>
                  <a:txBody>
                    <a:bodyPr/>
                    <a:lstStyle/>
                    <a:p>
                      <a:r>
                        <a:rPr lang="en-US" dirty="0">
                          <a:solidFill>
                            <a:srgbClr val="FF0000"/>
                          </a:solidFill>
                        </a:rPr>
                        <a:t>Startup cost 10 from step #. 3 </a:t>
                      </a:r>
                    </a:p>
                  </a:txBody>
                  <a:tcPr/>
                </a:tc>
                <a:tc>
                  <a:txBody>
                    <a:bodyPr/>
                    <a:lstStyle/>
                    <a:p>
                      <a:r>
                        <a:rPr lang="en-US" dirty="0">
                          <a:solidFill>
                            <a:srgbClr val="FF0000"/>
                          </a:solidFill>
                        </a:rPr>
                        <a:t>Location</a:t>
                      </a:r>
                    </a:p>
                    <a:p>
                      <a:r>
                        <a:rPr lang="en-US" dirty="0">
                          <a:solidFill>
                            <a:srgbClr val="FF0000"/>
                          </a:solidFill>
                        </a:rPr>
                        <a:t>7 </a:t>
                      </a:r>
                    </a:p>
                  </a:txBody>
                  <a:tcPr/>
                </a:tc>
                <a:tc>
                  <a:txBody>
                    <a:bodyPr/>
                    <a:lstStyle/>
                    <a:p>
                      <a:r>
                        <a:rPr lang="en-US" dirty="0"/>
                        <a:t>Team </a:t>
                      </a:r>
                    </a:p>
                    <a:p>
                      <a:r>
                        <a:rPr lang="en-US" dirty="0"/>
                        <a:t>9</a:t>
                      </a:r>
                    </a:p>
                  </a:txBody>
                  <a:tcPr/>
                </a:tc>
                <a:tc>
                  <a:txBody>
                    <a:bodyPr/>
                    <a:lstStyle/>
                    <a:p>
                      <a:r>
                        <a:rPr lang="en-US" dirty="0"/>
                        <a:t>Competition 6</a:t>
                      </a:r>
                    </a:p>
                  </a:txBody>
                  <a:tcPr/>
                </a:tc>
                <a:tc>
                  <a:txBody>
                    <a:bodyPr/>
                    <a:lstStyle/>
                    <a:p>
                      <a:r>
                        <a:rPr lang="en-US" dirty="0"/>
                        <a:t>score</a:t>
                      </a:r>
                    </a:p>
                  </a:txBody>
                  <a:tcPr/>
                </a:tc>
                <a:extLst>
                  <a:ext uri="{0D108BD9-81ED-4DB2-BD59-A6C34878D82A}">
                    <a16:rowId xmlns:a16="http://schemas.microsoft.com/office/drawing/2014/main" val="10000"/>
                  </a:ext>
                </a:extLst>
              </a:tr>
              <a:tr h="445200">
                <a:tc>
                  <a:txBody>
                    <a:bodyPr/>
                    <a:lstStyle/>
                    <a:p>
                      <a:r>
                        <a:rPr lang="en-US" dirty="0"/>
                        <a:t>Scratch </a:t>
                      </a:r>
                    </a:p>
                  </a:txBody>
                  <a:tcPr/>
                </a:tc>
                <a:tc>
                  <a:txBody>
                    <a:bodyPr/>
                    <a:lstStyle/>
                    <a:p>
                      <a:r>
                        <a:rPr lang="en-US" dirty="0"/>
                        <a:t>60</a:t>
                      </a:r>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r>
                        <a:rPr lang="en-US" dirty="0"/>
                        <a:t>280</a:t>
                      </a:r>
                    </a:p>
                  </a:txBody>
                  <a:tcPr/>
                </a:tc>
                <a:extLst>
                  <a:ext uri="{0D108BD9-81ED-4DB2-BD59-A6C34878D82A}">
                    <a16:rowId xmlns:a16="http://schemas.microsoft.com/office/drawing/2014/main" val="10001"/>
                  </a:ext>
                </a:extLst>
              </a:tr>
              <a:tr h="445200">
                <a:tc>
                  <a:txBody>
                    <a:bodyPr/>
                    <a:lstStyle/>
                    <a:p>
                      <a:r>
                        <a:rPr lang="en-US" dirty="0"/>
                        <a:t>existing</a:t>
                      </a:r>
                    </a:p>
                  </a:txBody>
                  <a:tcPr/>
                </a:tc>
                <a:tc>
                  <a:txBody>
                    <a:bodyPr/>
                    <a:lstStyle/>
                    <a:p>
                      <a:r>
                        <a:rPr lang="en-US" dirty="0"/>
                        <a:t>90</a:t>
                      </a:r>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r>
                        <a:rPr lang="en-US" dirty="0"/>
                        <a:t>350</a:t>
                      </a:r>
                    </a:p>
                  </a:txBody>
                  <a:tcPr/>
                </a:tc>
                <a:extLst>
                  <a:ext uri="{0D108BD9-81ED-4DB2-BD59-A6C34878D82A}">
                    <a16:rowId xmlns:a16="http://schemas.microsoft.com/office/drawing/2014/main" val="10002"/>
                  </a:ext>
                </a:extLst>
              </a:tr>
              <a:tr h="445200">
                <a:tc>
                  <a:txBody>
                    <a:bodyPr/>
                    <a:lstStyle/>
                    <a:p>
                      <a:r>
                        <a:rPr lang="en-US" dirty="0"/>
                        <a:t>Franchising </a:t>
                      </a:r>
                    </a:p>
                  </a:txBody>
                  <a:tcPr/>
                </a:tc>
                <a:tc>
                  <a:txBody>
                    <a:bodyPr/>
                    <a:lstStyle/>
                    <a:p>
                      <a:r>
                        <a:rPr lang="en-US" dirty="0"/>
                        <a:t>70</a:t>
                      </a:r>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r>
                        <a:rPr lang="en-US" dirty="0"/>
                        <a:t>400</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81699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normAutofit fontScale="90000"/>
          </a:bodyPr>
          <a:lstStyle/>
          <a:p>
            <a:pPr algn="ctr"/>
            <a:r>
              <a:rPr lang="en-US" sz="3600" dirty="0"/>
              <a:t>Exhibit 2-4</a:t>
            </a:r>
            <a:br>
              <a:rPr lang="en-US" sz="3600" dirty="0"/>
            </a:br>
            <a:r>
              <a:rPr lang="en-US" sz="3600" dirty="0"/>
              <a:t>Evaluation of Alternatives</a:t>
            </a:r>
            <a:endParaRPr lang="en-US" sz="3600" dirty="0">
              <a:latin typeface="Calibri" pitchFamily="34" charset="0"/>
            </a:endParaRPr>
          </a:p>
        </p:txBody>
      </p:sp>
      <p:sp>
        <p:nvSpPr>
          <p:cNvPr id="52226" name="Rectangle 3"/>
          <p:cNvSpPr txBox="1">
            <a:spLocks/>
          </p:cNvSpPr>
          <p:nvPr/>
        </p:nvSpPr>
        <p:spPr bwMode="auto">
          <a:xfrm>
            <a:off x="381000" y="2057400"/>
            <a:ext cx="8229600" cy="4525963"/>
          </a:xfrm>
          <a:prstGeom prst="rect">
            <a:avLst/>
          </a:prstGeom>
          <a:noFill/>
          <a:ln w="9525">
            <a:noFill/>
            <a:miter lim="800000"/>
            <a:headEnd/>
            <a:tailEnd/>
          </a:ln>
        </p:spPr>
        <p:txBody>
          <a:bodyPr/>
          <a:lstStyle/>
          <a:p>
            <a:pPr marL="742950" lvl="1" indent="-285750" eaLnBrk="0" hangingPunct="0">
              <a:spcBef>
                <a:spcPct val="20000"/>
              </a:spcBef>
              <a:buFont typeface="Arial" charset="0"/>
              <a:buChar char="–"/>
            </a:pPr>
            <a:endParaRPr lang="en-US" sz="2400"/>
          </a:p>
        </p:txBody>
      </p:sp>
      <p:pic>
        <p:nvPicPr>
          <p:cNvPr id="52227" name="Picture 2"/>
          <p:cNvPicPr>
            <a:picLocks noChangeAspect="1" noChangeArrowheads="1"/>
          </p:cNvPicPr>
          <p:nvPr/>
        </p:nvPicPr>
        <p:blipFill>
          <a:blip r:embed="rId3" cstate="print"/>
          <a:srcRect/>
          <a:stretch>
            <a:fillRect/>
          </a:stretch>
        </p:blipFill>
        <p:spPr bwMode="auto">
          <a:xfrm>
            <a:off x="174625" y="1828800"/>
            <a:ext cx="8664575" cy="3482975"/>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IN"/>
              <a:t>Copyright © 2016 by Pearson Education, Ltd. </a:t>
            </a:r>
            <a:endParaRPr lang="en-US" dirty="0"/>
          </a:p>
        </p:txBody>
      </p:sp>
      <p:sp>
        <p:nvSpPr>
          <p:cNvPr id="6" name="Slide Number Placeholder 5"/>
          <p:cNvSpPr>
            <a:spLocks noGrp="1"/>
          </p:cNvSpPr>
          <p:nvPr>
            <p:ph type="sldNum" sz="quarter" idx="4"/>
          </p:nvPr>
        </p:nvSpPr>
        <p:spPr/>
        <p:txBody>
          <a:bodyPr/>
          <a:lstStyle/>
          <a:p>
            <a:r>
              <a:rPr lang="en-US"/>
              <a:t>2-</a:t>
            </a:r>
            <a:fld id="{8B37D5FE-740C-46F5-801A-FA5477D9711F}"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normAutofit fontScale="90000"/>
          </a:bodyPr>
          <a:lstStyle/>
          <a:p>
            <a:r>
              <a:rPr lang="en-US" sz="3600"/>
              <a:t>The Decision-Making Process (cont.)</a:t>
            </a:r>
            <a:endParaRPr lang="en-US" sz="3600">
              <a:latin typeface="Calibri" pitchFamily="34" charset="0"/>
            </a:endParaRPr>
          </a:p>
        </p:txBody>
      </p:sp>
      <p:sp>
        <p:nvSpPr>
          <p:cNvPr id="54274" name="Rectangle 3"/>
          <p:cNvSpPr txBox="1">
            <a:spLocks/>
          </p:cNvSpPr>
          <p:nvPr/>
        </p:nvSpPr>
        <p:spPr bwMode="auto">
          <a:xfrm>
            <a:off x="457200" y="15240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2800" b="1" dirty="0"/>
              <a:t>Step 7: Implement the Alternative</a:t>
            </a:r>
          </a:p>
          <a:p>
            <a:pPr marL="742950" lvl="1" indent="-285750" eaLnBrk="0" hangingPunct="0">
              <a:spcBef>
                <a:spcPct val="20000"/>
              </a:spcBef>
              <a:buClr>
                <a:schemeClr val="tx1"/>
              </a:buClr>
              <a:buFontTx/>
              <a:buChar char="•"/>
            </a:pPr>
            <a:r>
              <a:rPr lang="en-US" sz="2800" dirty="0"/>
              <a:t>Putting the chosen alternative </a:t>
            </a:r>
            <a:r>
              <a:rPr lang="en-US" sz="2800" b="1" dirty="0">
                <a:solidFill>
                  <a:srgbClr val="FF0000"/>
                </a:solidFill>
              </a:rPr>
              <a:t>into action</a:t>
            </a:r>
          </a:p>
          <a:p>
            <a:pPr marL="742950" lvl="1" indent="-285750" eaLnBrk="0" hangingPunct="0">
              <a:spcBef>
                <a:spcPct val="20000"/>
              </a:spcBef>
              <a:buClr>
                <a:schemeClr val="tx1"/>
              </a:buClr>
              <a:buFontTx/>
              <a:buChar char="•"/>
            </a:pPr>
            <a:r>
              <a:rPr lang="en-US" sz="2800" dirty="0"/>
              <a:t>Conveying the decision to and gaining commitment from those who will carry out the alternative</a:t>
            </a:r>
          </a:p>
          <a:p>
            <a:pPr marL="342900" indent="-342900" eaLnBrk="0" hangingPunct="0">
              <a:spcBef>
                <a:spcPct val="20000"/>
              </a:spcBef>
              <a:buFont typeface="Arial" charset="0"/>
              <a:buNone/>
            </a:pPr>
            <a:endParaRPr lang="en-US" sz="3200" dirty="0"/>
          </a:p>
          <a:p>
            <a:pPr marL="742950" lvl="1" indent="-285750" eaLnBrk="0" hangingPunct="0">
              <a:spcBef>
                <a:spcPct val="20000"/>
              </a:spcBef>
              <a:buFont typeface="Arial" charset="0"/>
              <a:buChar char="–"/>
            </a:pPr>
            <a:endParaRPr lang="en-US" sz="2400" dirty="0"/>
          </a:p>
        </p:txBody>
      </p:sp>
      <p:sp>
        <p:nvSpPr>
          <p:cNvPr id="4" name="Footer Placeholder 3"/>
          <p:cNvSpPr>
            <a:spLocks noGrp="1"/>
          </p:cNvSpPr>
          <p:nvPr>
            <p:ph type="ftr" sz="quarter" idx="11"/>
          </p:nvPr>
        </p:nvSpPr>
        <p:spPr/>
        <p:txBody>
          <a:bodyPr/>
          <a:lstStyle/>
          <a:p>
            <a:r>
              <a:rPr lang="en-IN"/>
              <a:t>Copyright © 2016 by Pearson Education, Ltd. </a:t>
            </a:r>
            <a:endParaRPr lang="en-US" dirty="0"/>
          </a:p>
        </p:txBody>
      </p:sp>
      <p:sp>
        <p:nvSpPr>
          <p:cNvPr id="5" name="Slide Number Placeholder 4"/>
          <p:cNvSpPr>
            <a:spLocks noGrp="1"/>
          </p:cNvSpPr>
          <p:nvPr>
            <p:ph type="sldNum" sz="quarter" idx="4"/>
          </p:nvPr>
        </p:nvSpPr>
        <p:spPr/>
        <p:txBody>
          <a:bodyPr/>
          <a:lstStyle/>
          <a:p>
            <a:r>
              <a:rPr lang="en-US"/>
              <a:t>2-</a:t>
            </a:r>
            <a:fld id="{8B37D5FE-740C-46F5-801A-FA5477D9711F}"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normAutofit fontScale="90000"/>
          </a:bodyPr>
          <a:lstStyle/>
          <a:p>
            <a:r>
              <a:rPr lang="en-US" sz="3600"/>
              <a:t>The Decision-Making Process (cont.)</a:t>
            </a:r>
            <a:endParaRPr lang="en-US" sz="3600">
              <a:latin typeface="Calibri" pitchFamily="34" charset="0"/>
            </a:endParaRPr>
          </a:p>
        </p:txBody>
      </p:sp>
      <p:sp>
        <p:nvSpPr>
          <p:cNvPr id="56322" name="Rectangle 3"/>
          <p:cNvSpPr txBox="1">
            <a:spLocks/>
          </p:cNvSpPr>
          <p:nvPr/>
        </p:nvSpPr>
        <p:spPr bwMode="auto">
          <a:xfrm>
            <a:off x="533400" y="15240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2800" b="1" dirty="0"/>
              <a:t>Step 8: Evaluate Decision Effectiveness</a:t>
            </a:r>
          </a:p>
          <a:p>
            <a:pPr marL="742950" lvl="1" indent="-285750" eaLnBrk="0" hangingPunct="0">
              <a:spcBef>
                <a:spcPct val="45000"/>
              </a:spcBef>
              <a:buFont typeface="Arial" charset="0"/>
              <a:buChar char="–"/>
            </a:pPr>
            <a:r>
              <a:rPr lang="en-US" sz="2800" dirty="0"/>
              <a:t>The soundness of the decision is judged by its outcomes.</a:t>
            </a:r>
          </a:p>
          <a:p>
            <a:pPr marL="742950" lvl="1" indent="-285750" eaLnBrk="0" hangingPunct="0">
              <a:spcBef>
                <a:spcPct val="45000"/>
              </a:spcBef>
              <a:buFont typeface="Arial" charset="0"/>
              <a:buChar char="–"/>
            </a:pPr>
            <a:r>
              <a:rPr lang="en-US" sz="2800" dirty="0"/>
              <a:t>How effectively was </a:t>
            </a:r>
            <a:r>
              <a:rPr lang="en-US" sz="2800" b="1" dirty="0">
                <a:solidFill>
                  <a:srgbClr val="FF0000"/>
                </a:solidFill>
              </a:rPr>
              <a:t>the problem resolved by outcomes resulting from the chosen alternatives?</a:t>
            </a:r>
          </a:p>
          <a:p>
            <a:pPr marL="742950" lvl="1" indent="-285750" eaLnBrk="0" hangingPunct="0">
              <a:spcBef>
                <a:spcPct val="45000"/>
              </a:spcBef>
              <a:buFont typeface="Arial" charset="0"/>
              <a:buChar char="–"/>
            </a:pPr>
            <a:r>
              <a:rPr lang="en-US" sz="2800" dirty="0"/>
              <a:t>If the </a:t>
            </a:r>
            <a:r>
              <a:rPr lang="en-US" sz="2800" b="1" dirty="0">
                <a:solidFill>
                  <a:srgbClr val="FF0000"/>
                </a:solidFill>
              </a:rPr>
              <a:t>problem was not resolved</a:t>
            </a:r>
            <a:r>
              <a:rPr lang="en-US" sz="2800" dirty="0"/>
              <a:t>, what went wrong?</a:t>
            </a:r>
          </a:p>
          <a:p>
            <a:pPr marL="342900" indent="-342900" eaLnBrk="0" hangingPunct="0">
              <a:spcBef>
                <a:spcPct val="20000"/>
              </a:spcBef>
              <a:buFont typeface="Arial" charset="0"/>
              <a:buNone/>
            </a:pPr>
            <a:endParaRPr lang="en-US" sz="3200" dirty="0"/>
          </a:p>
          <a:p>
            <a:pPr marL="742950" lvl="1" indent="-285750" eaLnBrk="0" hangingPunct="0">
              <a:spcBef>
                <a:spcPct val="20000"/>
              </a:spcBef>
              <a:buFont typeface="Arial" charset="0"/>
              <a:buChar char="–"/>
            </a:pPr>
            <a:endParaRPr lang="en-US" sz="2400" dirty="0"/>
          </a:p>
        </p:txBody>
      </p:sp>
      <p:sp>
        <p:nvSpPr>
          <p:cNvPr id="4" name="Footer Placeholder 3"/>
          <p:cNvSpPr>
            <a:spLocks noGrp="1"/>
          </p:cNvSpPr>
          <p:nvPr>
            <p:ph type="ftr" sz="quarter" idx="11"/>
          </p:nvPr>
        </p:nvSpPr>
        <p:spPr/>
        <p:txBody>
          <a:bodyPr/>
          <a:lstStyle/>
          <a:p>
            <a:r>
              <a:rPr lang="en-IN"/>
              <a:t>Copyright © 2016 by Pearson Education, Ltd. </a:t>
            </a:r>
            <a:endParaRPr lang="en-US" dirty="0"/>
          </a:p>
        </p:txBody>
      </p:sp>
      <p:sp>
        <p:nvSpPr>
          <p:cNvPr id="6" name="Slide Number Placeholder 5"/>
          <p:cNvSpPr>
            <a:spLocks noGrp="1"/>
          </p:cNvSpPr>
          <p:nvPr>
            <p:ph type="sldNum" sz="quarter" idx="4"/>
          </p:nvPr>
        </p:nvSpPr>
        <p:spPr/>
        <p:txBody>
          <a:bodyPr/>
          <a:lstStyle/>
          <a:p>
            <a:r>
              <a:rPr lang="en-US"/>
              <a:t>2-</a:t>
            </a:r>
            <a:fld id="{8B37D5FE-740C-46F5-801A-FA5477D9711F}"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a:t>Learning Objectives</a:t>
            </a:r>
          </a:p>
        </p:txBody>
      </p:sp>
      <p:sp>
        <p:nvSpPr>
          <p:cNvPr id="30721" name="Content Placeholder 1"/>
          <p:cNvSpPr>
            <a:spLocks noGrp="1"/>
          </p:cNvSpPr>
          <p:nvPr>
            <p:ph idx="1"/>
          </p:nvPr>
        </p:nvSpPr>
        <p:spPr/>
        <p:txBody>
          <a:bodyPr>
            <a:normAutofit fontScale="85000" lnSpcReduction="20000"/>
          </a:bodyPr>
          <a:lstStyle/>
          <a:p>
            <a:pPr marL="514350" indent="-514350">
              <a:buFont typeface="+mj-lt"/>
              <a:buAutoNum type="arabicPeriod"/>
            </a:pPr>
            <a:r>
              <a:rPr lang="en-US" sz="2700" b="1" i="0" dirty="0">
                <a:latin typeface="Arial" charset="0"/>
                <a:cs typeface="Arial" charset="0"/>
              </a:rPr>
              <a:t>Describe </a:t>
            </a:r>
            <a:r>
              <a:rPr lang="en-US" sz="2700" i="0" dirty="0">
                <a:latin typeface="Arial" charset="0"/>
                <a:cs typeface="Arial" charset="0"/>
              </a:rPr>
              <a:t>the eight steps in the decision-making process.</a:t>
            </a:r>
          </a:p>
          <a:p>
            <a:pPr marL="857250" lvl="1" indent="-457200">
              <a:buClr>
                <a:srgbClr val="FF0000"/>
              </a:buClr>
              <a:buFont typeface="Wingdings" pitchFamily="2" charset="2"/>
              <a:buChar char="§"/>
            </a:pPr>
            <a:r>
              <a:rPr lang="en-US" sz="2600" b="1" dirty="0">
                <a:latin typeface="Arial" charset="0"/>
                <a:cs typeface="Arial" charset="0"/>
              </a:rPr>
              <a:t>Develop your skill </a:t>
            </a:r>
            <a:r>
              <a:rPr lang="en-US" sz="2600" dirty="0">
                <a:latin typeface="Arial" charset="0"/>
                <a:cs typeface="Arial" charset="0"/>
              </a:rPr>
              <a:t>at being creative</a:t>
            </a:r>
            <a:r>
              <a:rPr lang="en-US" sz="2300" dirty="0">
                <a:latin typeface="Arial" charset="0"/>
                <a:cs typeface="Arial" charset="0"/>
              </a:rPr>
              <a:t>.</a:t>
            </a:r>
            <a:endParaRPr lang="en-US" sz="2300" i="0" dirty="0">
              <a:latin typeface="Arial" charset="0"/>
              <a:cs typeface="Arial" charset="0"/>
            </a:endParaRPr>
          </a:p>
          <a:p>
            <a:pPr marL="514350" indent="-514350">
              <a:buFont typeface="+mj-lt"/>
              <a:buAutoNum type="arabicPeriod"/>
            </a:pPr>
            <a:r>
              <a:rPr lang="en-US" sz="2700" b="1" i="0" dirty="0">
                <a:latin typeface="Arial" charset="0"/>
                <a:cs typeface="Arial" charset="0"/>
              </a:rPr>
              <a:t>Explain </a:t>
            </a:r>
            <a:r>
              <a:rPr lang="en-US" sz="2700" i="0" dirty="0">
                <a:latin typeface="Arial" charset="0"/>
                <a:cs typeface="Arial" charset="0"/>
              </a:rPr>
              <a:t>the four ways managers make decisions.</a:t>
            </a:r>
          </a:p>
          <a:p>
            <a:pPr marL="514350" indent="-514350">
              <a:buFont typeface="+mj-lt"/>
              <a:buAutoNum type="arabicPeriod"/>
            </a:pPr>
            <a:r>
              <a:rPr lang="en-US" sz="2700" b="1" i="0" dirty="0">
                <a:latin typeface="Arial" charset="0"/>
                <a:cs typeface="Arial" charset="0"/>
              </a:rPr>
              <a:t>Classify </a:t>
            </a:r>
            <a:r>
              <a:rPr lang="en-US" sz="2700" i="0" dirty="0">
                <a:latin typeface="Arial" charset="0"/>
                <a:cs typeface="Arial" charset="0"/>
              </a:rPr>
              <a:t>decisions and decision-making conditions.</a:t>
            </a:r>
          </a:p>
          <a:p>
            <a:pPr marL="514350" indent="-514350">
              <a:buFont typeface="+mj-lt"/>
              <a:buAutoNum type="arabicPeriod"/>
            </a:pPr>
            <a:r>
              <a:rPr lang="en-US" sz="2700" b="1" i="0" dirty="0">
                <a:latin typeface="Arial" charset="0"/>
                <a:cs typeface="Arial" charset="0"/>
              </a:rPr>
              <a:t>Describe </a:t>
            </a:r>
            <a:r>
              <a:rPr lang="en-US" sz="2700" i="0" dirty="0">
                <a:latin typeface="Arial" charset="0"/>
                <a:cs typeface="Arial" charset="0"/>
              </a:rPr>
              <a:t>different decision-making styles and discuss how biases affect decision-making.</a:t>
            </a:r>
          </a:p>
          <a:p>
            <a:pPr marL="857250" lvl="1" indent="-457200">
              <a:buClr>
                <a:srgbClr val="FF0000"/>
              </a:buClr>
              <a:buFont typeface="Wingdings" pitchFamily="2" charset="2"/>
              <a:buChar char="§"/>
            </a:pPr>
            <a:r>
              <a:rPr lang="en-US" sz="2600" b="1" dirty="0">
                <a:latin typeface="Arial" charset="0"/>
                <a:cs typeface="Arial" charset="0"/>
              </a:rPr>
              <a:t>Know how to </a:t>
            </a:r>
            <a:r>
              <a:rPr lang="en-US" sz="2600" dirty="0">
                <a:latin typeface="Arial" charset="0"/>
                <a:cs typeface="Arial" charset="0"/>
              </a:rPr>
              <a:t>recognize when you’re using decision-making errors and biases and what to do about it.</a:t>
            </a:r>
            <a:endParaRPr lang="en-US" sz="2600" i="0" dirty="0">
              <a:latin typeface="Arial" charset="0"/>
              <a:cs typeface="Arial" charset="0"/>
            </a:endParaRPr>
          </a:p>
          <a:p>
            <a:pPr marL="514350" indent="-514350">
              <a:buFont typeface="+mj-lt"/>
              <a:buAutoNum type="arabicPeriod"/>
            </a:pPr>
            <a:r>
              <a:rPr lang="en-US" sz="2700" b="1" i="0" dirty="0">
                <a:latin typeface="Arial" charset="0"/>
                <a:cs typeface="Arial" charset="0"/>
              </a:rPr>
              <a:t>Identify </a:t>
            </a:r>
            <a:r>
              <a:rPr lang="en-US" sz="2700" i="0" dirty="0">
                <a:latin typeface="Arial" charset="0"/>
                <a:cs typeface="Arial" charset="0"/>
              </a:rPr>
              <a:t>effective decision-making techniques.</a:t>
            </a:r>
          </a:p>
        </p:txBody>
      </p:sp>
      <p:sp>
        <p:nvSpPr>
          <p:cNvPr id="6" name="Footer Placeholder 5"/>
          <p:cNvSpPr>
            <a:spLocks noGrp="1"/>
          </p:cNvSpPr>
          <p:nvPr>
            <p:ph type="ftr" sz="quarter" idx="11"/>
          </p:nvPr>
        </p:nvSpPr>
        <p:spPr/>
        <p:txBody>
          <a:bodyPr/>
          <a:lstStyle/>
          <a:p>
            <a:r>
              <a:rPr lang="en-IN"/>
              <a:t>Copyright © 2016 by Pearson Education, Ltd. </a:t>
            </a:r>
            <a:endParaRPr lang="en-US" dirty="0"/>
          </a:p>
        </p:txBody>
      </p:sp>
      <p:sp>
        <p:nvSpPr>
          <p:cNvPr id="8" name="Slide Number Placeholder 7"/>
          <p:cNvSpPr>
            <a:spLocks noGrp="1"/>
          </p:cNvSpPr>
          <p:nvPr>
            <p:ph type="sldNum" sz="quarter" idx="4"/>
          </p:nvPr>
        </p:nvSpPr>
        <p:spPr/>
        <p:txBody>
          <a:bodyPr/>
          <a:lstStyle/>
          <a:p>
            <a:r>
              <a:rPr lang="en-US"/>
              <a:t>2-</a:t>
            </a:r>
            <a:fld id="{8B37D5FE-740C-46F5-801A-FA5477D9711F}"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685800" y="152400"/>
            <a:ext cx="7772400" cy="1371600"/>
          </a:xfrm>
        </p:spPr>
        <p:txBody>
          <a:bodyPr>
            <a:normAutofit fontScale="90000"/>
          </a:bodyPr>
          <a:lstStyle/>
          <a:p>
            <a:pPr algn="ctr"/>
            <a:r>
              <a:rPr lang="en-US" sz="3600" dirty="0"/>
              <a:t>Exhibit 2-5</a:t>
            </a:r>
            <a:br>
              <a:rPr lang="en-US" sz="3600" dirty="0"/>
            </a:br>
            <a:r>
              <a:rPr lang="en-US" sz="3600" dirty="0"/>
              <a:t>Decisions </a:t>
            </a:r>
            <a:r>
              <a:rPr lang="en-US" dirty="0">
                <a:solidFill>
                  <a:srgbClr val="FF0000"/>
                </a:solidFill>
              </a:rPr>
              <a:t>– an  essence </a:t>
            </a:r>
            <a:r>
              <a:rPr lang="ar-SA" dirty="0">
                <a:solidFill>
                  <a:srgbClr val="FF0000"/>
                </a:solidFill>
              </a:rPr>
              <a:t>جوهر </a:t>
            </a:r>
            <a:r>
              <a:rPr lang="en-US" dirty="0">
                <a:solidFill>
                  <a:srgbClr val="FF0000"/>
                </a:solidFill>
              </a:rPr>
              <a:t>of managers job </a:t>
            </a:r>
            <a:endParaRPr lang="en-US" sz="3600" dirty="0">
              <a:solidFill>
                <a:srgbClr val="FF0000"/>
              </a:solidFill>
              <a:latin typeface="Calibri" pitchFamily="34" charset="0"/>
            </a:endParaRPr>
          </a:p>
        </p:txBody>
      </p:sp>
      <p:pic>
        <p:nvPicPr>
          <p:cNvPr id="3" name="Picture 2"/>
          <p:cNvPicPr>
            <a:picLocks noChangeAspect="1"/>
          </p:cNvPicPr>
          <p:nvPr/>
        </p:nvPicPr>
        <p:blipFill>
          <a:blip r:embed="rId3" cstate="print"/>
          <a:stretch>
            <a:fillRect/>
          </a:stretch>
        </p:blipFill>
        <p:spPr>
          <a:xfrm>
            <a:off x="0" y="1600200"/>
            <a:ext cx="9144000" cy="3652242"/>
          </a:xfrm>
          <a:prstGeom prst="rect">
            <a:avLst/>
          </a:prstGeom>
        </p:spPr>
      </p:pic>
      <p:sp>
        <p:nvSpPr>
          <p:cNvPr id="6" name="Footer Placeholder 5"/>
          <p:cNvSpPr>
            <a:spLocks noGrp="1"/>
          </p:cNvSpPr>
          <p:nvPr>
            <p:ph type="ftr" sz="quarter" idx="11"/>
          </p:nvPr>
        </p:nvSpPr>
        <p:spPr/>
        <p:txBody>
          <a:bodyPr/>
          <a:lstStyle/>
          <a:p>
            <a:r>
              <a:rPr lang="en-IN"/>
              <a:t>Copyright © 2016 by Pearson Education, Ltd. </a:t>
            </a:r>
            <a:endParaRPr lang="en-US" dirty="0"/>
          </a:p>
        </p:txBody>
      </p:sp>
      <p:sp>
        <p:nvSpPr>
          <p:cNvPr id="8" name="Slide Number Placeholder 7"/>
          <p:cNvSpPr>
            <a:spLocks noGrp="1"/>
          </p:cNvSpPr>
          <p:nvPr>
            <p:ph type="sldNum" sz="quarter" idx="4"/>
          </p:nvPr>
        </p:nvSpPr>
        <p:spPr/>
        <p:txBody>
          <a:bodyPr/>
          <a:lstStyle/>
          <a:p>
            <a:r>
              <a:rPr lang="en-US"/>
              <a:t>2-</a:t>
            </a:r>
            <a:fld id="{8B37D5FE-740C-46F5-801A-FA5477D9711F}"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685800" y="274638"/>
            <a:ext cx="7772400" cy="1325562"/>
          </a:xfrm>
        </p:spPr>
        <p:txBody>
          <a:bodyPr>
            <a:normAutofit fontScale="90000"/>
          </a:bodyPr>
          <a:lstStyle/>
          <a:p>
            <a:pPr algn="ctr"/>
            <a:r>
              <a:rPr lang="en-US" sz="3600" dirty="0"/>
              <a:t>Exhibit 2-5</a:t>
            </a:r>
            <a:br>
              <a:rPr lang="en-US" sz="3600" dirty="0"/>
            </a:br>
            <a:r>
              <a:rPr lang="en-US" sz="3600" dirty="0"/>
              <a:t>Decisions Managers May Make (cont.)</a:t>
            </a:r>
            <a:endParaRPr lang="en-US" sz="3600" dirty="0">
              <a:latin typeface="Calibri" pitchFamily="34" charset="0"/>
            </a:endParaRPr>
          </a:p>
        </p:txBody>
      </p:sp>
      <p:pic>
        <p:nvPicPr>
          <p:cNvPr id="2" name="Picture 1"/>
          <p:cNvPicPr>
            <a:picLocks noChangeAspect="1"/>
          </p:cNvPicPr>
          <p:nvPr/>
        </p:nvPicPr>
        <p:blipFill>
          <a:blip r:embed="rId3" cstate="print"/>
          <a:stretch>
            <a:fillRect/>
          </a:stretch>
        </p:blipFill>
        <p:spPr>
          <a:xfrm>
            <a:off x="228600" y="1219200"/>
            <a:ext cx="8458200" cy="3730130"/>
          </a:xfrm>
          <a:prstGeom prst="rect">
            <a:avLst/>
          </a:prstGeom>
        </p:spPr>
      </p:pic>
      <p:sp>
        <p:nvSpPr>
          <p:cNvPr id="6" name="Footer Placeholder 5"/>
          <p:cNvSpPr>
            <a:spLocks noGrp="1"/>
          </p:cNvSpPr>
          <p:nvPr>
            <p:ph type="ftr" sz="quarter" idx="11"/>
          </p:nvPr>
        </p:nvSpPr>
        <p:spPr/>
        <p:txBody>
          <a:bodyPr/>
          <a:lstStyle/>
          <a:p>
            <a:r>
              <a:rPr lang="en-IN"/>
              <a:t>Copyright © 2016 by Pearson Education, Ltd. </a:t>
            </a:r>
            <a:endParaRPr lang="en-US" dirty="0"/>
          </a:p>
        </p:txBody>
      </p:sp>
      <p:sp>
        <p:nvSpPr>
          <p:cNvPr id="8" name="Slide Number Placeholder 7"/>
          <p:cNvSpPr>
            <a:spLocks noGrp="1"/>
          </p:cNvSpPr>
          <p:nvPr>
            <p:ph type="sldNum" sz="quarter" idx="4"/>
          </p:nvPr>
        </p:nvSpPr>
        <p:spPr/>
        <p:txBody>
          <a:bodyPr/>
          <a:lstStyle/>
          <a:p>
            <a:r>
              <a:rPr lang="en-US"/>
              <a:t>2-</a:t>
            </a:r>
            <a:fld id="{8B37D5FE-740C-46F5-801A-FA5477D9711F}"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normAutofit/>
          </a:bodyPr>
          <a:lstStyle/>
          <a:p>
            <a:pPr algn="ctr">
              <a:defRPr/>
            </a:pPr>
            <a:r>
              <a:rPr lang="ar-SA" sz="2400" dirty="0">
                <a:solidFill>
                  <a:srgbClr val="FF0000"/>
                </a:solidFill>
                <a:latin typeface="+mn-lt"/>
              </a:rPr>
              <a:t>4 </a:t>
            </a:r>
            <a:r>
              <a:rPr lang="en-US" sz="2400" dirty="0">
                <a:solidFill>
                  <a:srgbClr val="FF0000"/>
                </a:solidFill>
                <a:latin typeface="+mn-lt"/>
              </a:rPr>
              <a:t>perspective on how mangers make decision </a:t>
            </a:r>
            <a:r>
              <a:rPr lang="en-US" sz="2400" dirty="0">
                <a:latin typeface="+mn-lt"/>
              </a:rPr>
              <a:t>Making Decisions: Rationality</a:t>
            </a:r>
          </a:p>
        </p:txBody>
      </p:sp>
      <p:sp>
        <p:nvSpPr>
          <p:cNvPr id="62466" name="Rectangle 3"/>
          <p:cNvSpPr txBox="1">
            <a:spLocks/>
          </p:cNvSpPr>
          <p:nvPr/>
        </p:nvSpPr>
        <p:spPr bwMode="auto">
          <a:xfrm>
            <a:off x="533400" y="1219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2800" b="1" dirty="0"/>
              <a:t>1.Rational Decision-Making </a:t>
            </a:r>
            <a:r>
              <a:rPr lang="en-US" sz="2800" dirty="0"/>
              <a:t>–</a:t>
            </a:r>
            <a:r>
              <a:rPr lang="en-US" sz="2800" b="1" dirty="0"/>
              <a:t> </a:t>
            </a:r>
            <a:r>
              <a:rPr lang="en-US" sz="2000" dirty="0"/>
              <a:t>describes choices that are </a:t>
            </a:r>
            <a:r>
              <a:rPr lang="en-US" sz="2000" b="1" dirty="0">
                <a:solidFill>
                  <a:srgbClr val="FF0000"/>
                </a:solidFill>
              </a:rPr>
              <a:t>logical</a:t>
            </a:r>
            <a:r>
              <a:rPr lang="en-US" sz="2000" dirty="0"/>
              <a:t> and </a:t>
            </a:r>
            <a:r>
              <a:rPr lang="en-US" sz="2000" b="1" dirty="0">
                <a:solidFill>
                  <a:srgbClr val="FF0000"/>
                </a:solidFill>
              </a:rPr>
              <a:t>consistent </a:t>
            </a:r>
            <a:r>
              <a:rPr lang="en-US" sz="2000" dirty="0"/>
              <a:t>while </a:t>
            </a:r>
            <a:r>
              <a:rPr lang="en-US" sz="2200" b="1" dirty="0">
                <a:solidFill>
                  <a:srgbClr val="FF0000"/>
                </a:solidFill>
              </a:rPr>
              <a:t>maximizing</a:t>
            </a:r>
            <a:r>
              <a:rPr lang="en-US" sz="2000" b="1" dirty="0">
                <a:solidFill>
                  <a:srgbClr val="FF0000"/>
                </a:solidFill>
              </a:rPr>
              <a:t> value.</a:t>
            </a:r>
          </a:p>
          <a:p>
            <a:pPr marL="342900" indent="-342900" eaLnBrk="0" hangingPunct="0">
              <a:spcBef>
                <a:spcPct val="20000"/>
              </a:spcBef>
              <a:buFont typeface="Arial" charset="0"/>
              <a:buChar char="•"/>
            </a:pPr>
            <a:r>
              <a:rPr lang="en-US" sz="2800" b="1" dirty="0"/>
              <a:t>Assumptions of Rationality</a:t>
            </a:r>
          </a:p>
          <a:p>
            <a:pPr marL="742950" lvl="1" indent="-285750" eaLnBrk="0" hangingPunct="0">
              <a:spcBef>
                <a:spcPct val="20000"/>
              </a:spcBef>
              <a:buFont typeface="Arial" charset="0"/>
              <a:buChar char="–"/>
            </a:pPr>
            <a:r>
              <a:rPr lang="en-US" sz="2400" dirty="0"/>
              <a:t>The decision maker would be fully </a:t>
            </a:r>
            <a:r>
              <a:rPr lang="en-US" sz="2400" b="1" dirty="0"/>
              <a:t>objective and logical </a:t>
            </a:r>
          </a:p>
          <a:p>
            <a:pPr marL="742950" lvl="1" indent="-285750" eaLnBrk="0" hangingPunct="0">
              <a:spcBef>
                <a:spcPct val="20000"/>
              </a:spcBef>
              <a:buFont typeface="Arial" charset="0"/>
              <a:buChar char="–"/>
            </a:pPr>
            <a:r>
              <a:rPr lang="en-US" sz="2400" dirty="0"/>
              <a:t>The </a:t>
            </a:r>
            <a:r>
              <a:rPr lang="en-US" sz="2400" b="1" dirty="0">
                <a:solidFill>
                  <a:srgbClr val="FF0000"/>
                </a:solidFill>
              </a:rPr>
              <a:t>problem</a:t>
            </a:r>
            <a:r>
              <a:rPr lang="en-US" sz="2400" dirty="0"/>
              <a:t> faced would be </a:t>
            </a:r>
            <a:r>
              <a:rPr lang="en-US" sz="2400" b="1" dirty="0"/>
              <a:t>clear and unambiguous</a:t>
            </a:r>
          </a:p>
          <a:p>
            <a:pPr marL="742950" lvl="1" indent="-285750" eaLnBrk="0" hangingPunct="0">
              <a:spcBef>
                <a:spcPct val="20000"/>
              </a:spcBef>
              <a:buFont typeface="Arial" charset="0"/>
              <a:buChar char="–"/>
            </a:pPr>
            <a:r>
              <a:rPr lang="en-US" sz="2200" dirty="0"/>
              <a:t>The decision maker would have a </a:t>
            </a:r>
            <a:r>
              <a:rPr lang="en-US" sz="2200" b="1" dirty="0"/>
              <a:t>clear and specific goal </a:t>
            </a:r>
            <a:r>
              <a:rPr lang="en-US" sz="2200" dirty="0"/>
              <a:t>and </a:t>
            </a:r>
          </a:p>
          <a:p>
            <a:pPr marL="742950" lvl="1" indent="-285750" eaLnBrk="0" hangingPunct="0">
              <a:spcBef>
                <a:spcPct val="20000"/>
              </a:spcBef>
              <a:buFont typeface="Arial" charset="0"/>
              <a:buChar char="–"/>
            </a:pPr>
            <a:r>
              <a:rPr lang="en-US" sz="2200" b="1" dirty="0"/>
              <a:t>know all possible alternatives </a:t>
            </a:r>
            <a:r>
              <a:rPr lang="en-US" sz="2200" dirty="0"/>
              <a:t>and consequences and consistently </a:t>
            </a:r>
            <a:r>
              <a:rPr lang="en-US" sz="2000" b="1" dirty="0"/>
              <a:t>select the alternative that </a:t>
            </a:r>
            <a:r>
              <a:rPr lang="en-US" sz="2000" b="1" dirty="0">
                <a:solidFill>
                  <a:srgbClr val="FF0000"/>
                </a:solidFill>
              </a:rPr>
              <a:t>maximizes </a:t>
            </a:r>
            <a:r>
              <a:rPr lang="en-US" sz="2000" b="1" dirty="0"/>
              <a:t>achieving that goal</a:t>
            </a:r>
          </a:p>
        </p:txBody>
      </p:sp>
      <p:sp>
        <p:nvSpPr>
          <p:cNvPr id="5" name="Footer Placeholder 4"/>
          <p:cNvSpPr>
            <a:spLocks noGrp="1"/>
          </p:cNvSpPr>
          <p:nvPr>
            <p:ph type="ftr" sz="quarter" idx="11"/>
          </p:nvPr>
        </p:nvSpPr>
        <p:spPr/>
        <p:txBody>
          <a:bodyPr/>
          <a:lstStyle/>
          <a:p>
            <a:r>
              <a:rPr lang="en-IN" dirty="0"/>
              <a:t>Copyright © 2016 by Pearson Education, Ltd. </a:t>
            </a:r>
            <a:endParaRPr lang="en-US" dirty="0"/>
          </a:p>
        </p:txBody>
      </p:sp>
      <p:sp>
        <p:nvSpPr>
          <p:cNvPr id="6" name="Slide Number Placeholder 5"/>
          <p:cNvSpPr>
            <a:spLocks noGrp="1"/>
          </p:cNvSpPr>
          <p:nvPr>
            <p:ph type="sldNum" sz="quarter" idx="4"/>
          </p:nvPr>
        </p:nvSpPr>
        <p:spPr/>
        <p:txBody>
          <a:bodyPr/>
          <a:lstStyle/>
          <a:p>
            <a:r>
              <a:rPr lang="en-US"/>
              <a:t>2-</a:t>
            </a:r>
            <a:fld id="{8B37D5FE-740C-46F5-801A-FA5477D9711F}"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normAutofit fontScale="90000"/>
          </a:bodyPr>
          <a:lstStyle/>
          <a:p>
            <a:pPr algn="ctr"/>
            <a:r>
              <a:rPr lang="en-US" sz="3600" dirty="0"/>
              <a:t>Making Decisions: Bounded Rationality</a:t>
            </a:r>
            <a:endParaRPr lang="en-US" sz="3600" dirty="0">
              <a:latin typeface="Calibri" pitchFamily="34" charset="0"/>
            </a:endParaRPr>
          </a:p>
        </p:txBody>
      </p:sp>
      <p:sp>
        <p:nvSpPr>
          <p:cNvPr id="64514" name="Rectangle 3"/>
          <p:cNvSpPr txBox="1">
            <a:spLocks/>
          </p:cNvSpPr>
          <p:nvPr/>
        </p:nvSpPr>
        <p:spPr bwMode="auto">
          <a:xfrm>
            <a:off x="457200" y="16764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2800" b="1" dirty="0"/>
              <a:t>2.Bounded Rationality </a:t>
            </a:r>
            <a:r>
              <a:rPr lang="en-US" sz="2800" dirty="0"/>
              <a:t>–</a:t>
            </a:r>
            <a:r>
              <a:rPr lang="en-US" sz="2800" b="1" dirty="0">
                <a:latin typeface="Calibri" pitchFamily="34" charset="0"/>
              </a:rPr>
              <a:t> </a:t>
            </a:r>
            <a:r>
              <a:rPr lang="en-US" sz="2800" dirty="0"/>
              <a:t>decision-making that’s rational, but </a:t>
            </a:r>
            <a:r>
              <a:rPr lang="en-US" sz="2800" b="1" dirty="0">
                <a:solidFill>
                  <a:srgbClr val="FF0000"/>
                </a:solidFill>
              </a:rPr>
              <a:t>limited (bounded) </a:t>
            </a:r>
            <a:r>
              <a:rPr lang="en-US" sz="2800" dirty="0"/>
              <a:t>by an individual’s ability </a:t>
            </a:r>
            <a:r>
              <a:rPr lang="en-US" sz="2800" b="1" dirty="0"/>
              <a:t>to process information.</a:t>
            </a:r>
          </a:p>
          <a:p>
            <a:pPr marL="342900" indent="-342900" eaLnBrk="0" hangingPunct="0">
              <a:spcBef>
                <a:spcPct val="20000"/>
              </a:spcBef>
              <a:buFont typeface="Arial" charset="0"/>
              <a:buChar char="•"/>
            </a:pPr>
            <a:r>
              <a:rPr lang="en-US" sz="2800" b="1" dirty="0"/>
              <a:t>Satisfice</a:t>
            </a:r>
            <a:r>
              <a:rPr lang="en-US" sz="2800" b="1" dirty="0">
                <a:latin typeface="Calibri" pitchFamily="34" charset="0"/>
              </a:rPr>
              <a:t> </a:t>
            </a:r>
            <a:r>
              <a:rPr lang="en-US" sz="2800" dirty="0"/>
              <a:t>–</a:t>
            </a:r>
            <a:r>
              <a:rPr lang="en-US" sz="2800" b="1" dirty="0">
                <a:latin typeface="Calibri" pitchFamily="34" charset="0"/>
              </a:rPr>
              <a:t> </a:t>
            </a:r>
            <a:r>
              <a:rPr lang="en-US" sz="2800" dirty="0"/>
              <a:t>accepting solutions that are </a:t>
            </a:r>
            <a:r>
              <a:rPr lang="en-US" sz="2800" b="1" dirty="0">
                <a:solidFill>
                  <a:srgbClr val="FF0000"/>
                </a:solidFill>
              </a:rPr>
              <a:t>“good enough.”</a:t>
            </a:r>
          </a:p>
          <a:p>
            <a:pPr eaLnBrk="0" hangingPunct="0">
              <a:spcBef>
                <a:spcPct val="20000"/>
              </a:spcBef>
            </a:pPr>
            <a:r>
              <a:rPr lang="en-US" sz="2800" dirty="0"/>
              <a:t>Example : job offer </a:t>
            </a:r>
          </a:p>
          <a:p>
            <a:pPr marL="342900" indent="-342900" eaLnBrk="0" hangingPunct="0">
              <a:spcBef>
                <a:spcPct val="20000"/>
              </a:spcBef>
              <a:buFont typeface="Arial" charset="0"/>
              <a:buChar char="•"/>
            </a:pPr>
            <a:r>
              <a:rPr lang="en-US" sz="2800" b="1" dirty="0"/>
              <a:t>Escalation of commitment </a:t>
            </a:r>
            <a:r>
              <a:rPr lang="en-US" sz="2800" dirty="0"/>
              <a:t>–</a:t>
            </a:r>
            <a:r>
              <a:rPr lang="en-US" sz="2800" b="1" dirty="0"/>
              <a:t> </a:t>
            </a:r>
            <a:r>
              <a:rPr lang="en-US" sz="2800" dirty="0"/>
              <a:t>an increased </a:t>
            </a:r>
            <a:r>
              <a:rPr lang="en-US" sz="2800" b="1" dirty="0">
                <a:solidFill>
                  <a:srgbClr val="FF0000"/>
                </a:solidFill>
              </a:rPr>
              <a:t>commitment to a previous decision </a:t>
            </a:r>
            <a:r>
              <a:rPr lang="en-US" sz="2800" dirty="0"/>
              <a:t>despite </a:t>
            </a:r>
            <a:r>
              <a:rPr lang="en-US" sz="2800" b="1" dirty="0">
                <a:solidFill>
                  <a:srgbClr val="FF0000"/>
                </a:solidFill>
              </a:rPr>
              <a:t>evidence it may have been wrong.</a:t>
            </a:r>
            <a:endParaRPr lang="en-US" sz="2800" b="1" dirty="0">
              <a:solidFill>
                <a:srgbClr val="FF0000"/>
              </a:solidFill>
              <a:latin typeface="Calibri" pitchFamily="34" charset="0"/>
            </a:endParaRPr>
          </a:p>
        </p:txBody>
      </p:sp>
      <p:sp>
        <p:nvSpPr>
          <p:cNvPr id="5" name="Footer Placeholder 4"/>
          <p:cNvSpPr>
            <a:spLocks noGrp="1"/>
          </p:cNvSpPr>
          <p:nvPr>
            <p:ph type="ftr" sz="quarter" idx="11"/>
          </p:nvPr>
        </p:nvSpPr>
        <p:spPr/>
        <p:txBody>
          <a:bodyPr/>
          <a:lstStyle/>
          <a:p>
            <a:r>
              <a:rPr lang="en-IN"/>
              <a:t>Copyright © 2016 by Pearson Education, Ltd. </a:t>
            </a:r>
            <a:endParaRPr lang="en-US" dirty="0"/>
          </a:p>
        </p:txBody>
      </p:sp>
      <p:sp>
        <p:nvSpPr>
          <p:cNvPr id="6" name="Slide Number Placeholder 5"/>
          <p:cNvSpPr>
            <a:spLocks noGrp="1"/>
          </p:cNvSpPr>
          <p:nvPr>
            <p:ph type="sldNum" sz="quarter" idx="4"/>
          </p:nvPr>
        </p:nvSpPr>
        <p:spPr/>
        <p:txBody>
          <a:bodyPr/>
          <a:lstStyle/>
          <a:p>
            <a:r>
              <a:rPr lang="en-US"/>
              <a:t>2-</a:t>
            </a:r>
            <a:fld id="{8B37D5FE-740C-46F5-801A-FA5477D9711F}"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normAutofit fontScale="90000"/>
          </a:bodyPr>
          <a:lstStyle/>
          <a:p>
            <a:pPr algn="ctr"/>
            <a:r>
              <a:rPr lang="en-US" sz="3600" dirty="0"/>
              <a:t>Making Decisions: The Role of Intuition</a:t>
            </a:r>
            <a:endParaRPr lang="en-US" sz="3600" dirty="0">
              <a:latin typeface="Calibri" pitchFamily="34" charset="0"/>
            </a:endParaRPr>
          </a:p>
        </p:txBody>
      </p:sp>
      <p:sp>
        <p:nvSpPr>
          <p:cNvPr id="66562" name="Rectangle 3"/>
          <p:cNvSpPr txBox="1">
            <a:spLocks/>
          </p:cNvSpPr>
          <p:nvPr/>
        </p:nvSpPr>
        <p:spPr bwMode="auto">
          <a:xfrm>
            <a:off x="457200" y="1600200"/>
            <a:ext cx="4114800" cy="4525963"/>
          </a:xfrm>
          <a:prstGeom prst="rect">
            <a:avLst/>
          </a:prstGeom>
          <a:noFill/>
          <a:ln w="9525">
            <a:noFill/>
            <a:miter lim="800000"/>
            <a:headEnd/>
            <a:tailEnd/>
          </a:ln>
        </p:spPr>
        <p:txBody>
          <a:bodyPr/>
          <a:lstStyle/>
          <a:p>
            <a:pPr marL="342900" indent="-342900" eaLnBrk="0" hangingPunct="0">
              <a:spcBef>
                <a:spcPct val="50000"/>
              </a:spcBef>
              <a:buFont typeface="Arial" charset="0"/>
              <a:buChar char="•"/>
            </a:pPr>
            <a:r>
              <a:rPr lang="en-US" sz="3200" b="1" dirty="0">
                <a:latin typeface="Calibri" pitchFamily="34" charset="0"/>
              </a:rPr>
              <a:t>3.Intuitive decision- making</a:t>
            </a:r>
          </a:p>
          <a:p>
            <a:pPr marL="742950" lvl="1" indent="-285750" eaLnBrk="0" hangingPunct="0">
              <a:spcBef>
                <a:spcPct val="50000"/>
              </a:spcBef>
              <a:buFont typeface="Arial" charset="0"/>
              <a:buChar char="–"/>
            </a:pPr>
            <a:r>
              <a:rPr lang="en-US" sz="2800" dirty="0">
                <a:latin typeface="Calibri" pitchFamily="34" charset="0"/>
              </a:rPr>
              <a:t>Making decisions on the basis of </a:t>
            </a:r>
            <a:r>
              <a:rPr lang="en-US" sz="2800" b="1" dirty="0">
                <a:latin typeface="Calibri" pitchFamily="34" charset="0"/>
              </a:rPr>
              <a:t>experience, feelings, and accumulated judgment.</a:t>
            </a:r>
          </a:p>
          <a:p>
            <a:pPr marL="342900" indent="-342900" eaLnBrk="0" hangingPunct="0">
              <a:spcBef>
                <a:spcPct val="20000"/>
              </a:spcBef>
              <a:buFont typeface="Arial" charset="0"/>
              <a:buNone/>
            </a:pPr>
            <a:endParaRPr lang="en-US" sz="3200" dirty="0">
              <a:latin typeface="Calibri" pitchFamily="34" charset="0"/>
            </a:endParaRPr>
          </a:p>
        </p:txBody>
      </p:sp>
      <p:pic>
        <p:nvPicPr>
          <p:cNvPr id="66563" name="Picture 2"/>
          <p:cNvPicPr>
            <a:picLocks noChangeAspect="1" noChangeArrowheads="1"/>
          </p:cNvPicPr>
          <p:nvPr/>
        </p:nvPicPr>
        <p:blipFill>
          <a:blip r:embed="rId3" cstate="print"/>
          <a:srcRect/>
          <a:stretch>
            <a:fillRect/>
          </a:stretch>
        </p:blipFill>
        <p:spPr bwMode="auto">
          <a:xfrm>
            <a:off x="4886325" y="1600200"/>
            <a:ext cx="3724275" cy="3171825"/>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IN"/>
              <a:t>Copyright © 2016 by Pearson Education, Ltd. </a:t>
            </a:r>
            <a:endParaRPr lang="en-US" dirty="0"/>
          </a:p>
        </p:txBody>
      </p:sp>
      <p:sp>
        <p:nvSpPr>
          <p:cNvPr id="6" name="Slide Number Placeholder 5"/>
          <p:cNvSpPr>
            <a:spLocks noGrp="1"/>
          </p:cNvSpPr>
          <p:nvPr>
            <p:ph type="sldNum" sz="quarter" idx="4"/>
          </p:nvPr>
        </p:nvSpPr>
        <p:spPr/>
        <p:txBody>
          <a:bodyPr/>
          <a:lstStyle/>
          <a:p>
            <a:r>
              <a:rPr lang="en-US"/>
              <a:t>2-</a:t>
            </a:r>
            <a:fld id="{8B37D5FE-740C-46F5-801A-FA5477D9711F}"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normAutofit fontScale="90000"/>
          </a:bodyPr>
          <a:lstStyle/>
          <a:p>
            <a:pPr algn="ctr"/>
            <a:r>
              <a:rPr lang="en-US" sz="3600" dirty="0"/>
              <a:t>Exhibit 2-6</a:t>
            </a:r>
            <a:br>
              <a:rPr lang="en-US" sz="3600" dirty="0"/>
            </a:br>
            <a:r>
              <a:rPr lang="en-US" sz="3600" dirty="0"/>
              <a:t>What Is Intuition?</a:t>
            </a:r>
            <a:endParaRPr lang="en-US" sz="3600" dirty="0">
              <a:latin typeface="Calibri" pitchFamily="34" charset="0"/>
            </a:endParaRPr>
          </a:p>
        </p:txBody>
      </p:sp>
      <p:pic>
        <p:nvPicPr>
          <p:cNvPr id="2" name="Content Placeholder 1"/>
          <p:cNvPicPr>
            <a:picLocks noGrp="1" noChangeAspect="1"/>
          </p:cNvPicPr>
          <p:nvPr>
            <p:ph idx="1"/>
          </p:nvPr>
        </p:nvPicPr>
        <p:blipFill>
          <a:blip r:embed="rId3" cstate="print"/>
          <a:stretch>
            <a:fillRect/>
          </a:stretch>
        </p:blipFill>
        <p:spPr>
          <a:xfrm>
            <a:off x="-152400" y="1600200"/>
            <a:ext cx="9067799" cy="3733800"/>
          </a:xfrm>
        </p:spPr>
      </p:pic>
      <p:sp>
        <p:nvSpPr>
          <p:cNvPr id="6" name="Footer Placeholder 5"/>
          <p:cNvSpPr>
            <a:spLocks noGrp="1"/>
          </p:cNvSpPr>
          <p:nvPr>
            <p:ph type="ftr" sz="quarter" idx="11"/>
          </p:nvPr>
        </p:nvSpPr>
        <p:spPr/>
        <p:txBody>
          <a:bodyPr/>
          <a:lstStyle/>
          <a:p>
            <a:r>
              <a:rPr lang="en-IN"/>
              <a:t>Copyright © 2016 by Pearson Education, Ltd. </a:t>
            </a:r>
            <a:endParaRPr lang="en-US" dirty="0"/>
          </a:p>
        </p:txBody>
      </p:sp>
      <p:sp>
        <p:nvSpPr>
          <p:cNvPr id="8" name="Slide Number Placeholder 7"/>
          <p:cNvSpPr>
            <a:spLocks noGrp="1"/>
          </p:cNvSpPr>
          <p:nvPr>
            <p:ph type="sldNum" sz="quarter" idx="4"/>
          </p:nvPr>
        </p:nvSpPr>
        <p:spPr/>
        <p:txBody>
          <a:bodyPr/>
          <a:lstStyle/>
          <a:p>
            <a:r>
              <a:rPr lang="en-US"/>
              <a:t>2-</a:t>
            </a:r>
            <a:fld id="{8B37D5FE-740C-46F5-801A-FA5477D9711F}"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normAutofit/>
          </a:bodyPr>
          <a:lstStyle/>
          <a:p>
            <a:pPr algn="ctr"/>
            <a:r>
              <a:rPr lang="en-US" sz="3200" dirty="0"/>
              <a:t>Making Decisions: The Role of Evidence-Based Management</a:t>
            </a:r>
            <a:endParaRPr lang="en-US" sz="3200" dirty="0">
              <a:latin typeface="Calibri" pitchFamily="34" charset="0"/>
            </a:endParaRPr>
          </a:p>
        </p:txBody>
      </p:sp>
      <p:sp>
        <p:nvSpPr>
          <p:cNvPr id="70658" name="Rectangle 3"/>
          <p:cNvSpPr txBox="1">
            <a:spLocks/>
          </p:cNvSpPr>
          <p:nvPr/>
        </p:nvSpPr>
        <p:spPr bwMode="auto">
          <a:xfrm>
            <a:off x="457200" y="1923954"/>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2800" b="1" dirty="0"/>
              <a:t>4.Evidence-based management (</a:t>
            </a:r>
            <a:r>
              <a:rPr lang="en-US" sz="2800" b="1" dirty="0" err="1"/>
              <a:t>EBMgt</a:t>
            </a:r>
            <a:r>
              <a:rPr lang="en-US" sz="2800" b="1" dirty="0"/>
              <a:t>)</a:t>
            </a:r>
            <a:r>
              <a:rPr lang="en-US" sz="2800" dirty="0"/>
              <a:t> –</a:t>
            </a:r>
            <a:r>
              <a:rPr lang="en-US" sz="2800" b="1" dirty="0"/>
              <a:t> </a:t>
            </a:r>
            <a:r>
              <a:rPr lang="en-US" sz="2800" dirty="0"/>
              <a:t>the systematic use of the best available </a:t>
            </a:r>
            <a:r>
              <a:rPr lang="en-US" sz="2800" b="1" dirty="0"/>
              <a:t>evidence</a:t>
            </a:r>
            <a:r>
              <a:rPr lang="en-US" sz="2800" dirty="0"/>
              <a:t> to </a:t>
            </a:r>
            <a:r>
              <a:rPr lang="en-US" sz="2800" b="1" dirty="0">
                <a:solidFill>
                  <a:srgbClr val="FF0000"/>
                </a:solidFill>
              </a:rPr>
              <a:t>improve management practice.</a:t>
            </a:r>
            <a:endParaRPr lang="ar-SA" sz="2800" b="1" dirty="0">
              <a:solidFill>
                <a:srgbClr val="FF0000"/>
              </a:solidFill>
            </a:endParaRPr>
          </a:p>
          <a:p>
            <a:pPr marL="342900" indent="-342900" eaLnBrk="0" hangingPunct="0">
              <a:spcBef>
                <a:spcPct val="20000"/>
              </a:spcBef>
              <a:buFont typeface="Arial" charset="0"/>
              <a:buChar char="•"/>
            </a:pPr>
            <a:endParaRPr lang="ar-SA" sz="2800" dirty="0"/>
          </a:p>
          <a:p>
            <a:pPr marL="342900" indent="-342900" eaLnBrk="0" hangingPunct="0">
              <a:spcBef>
                <a:spcPct val="20000"/>
              </a:spcBef>
              <a:buFont typeface="Arial" charset="0"/>
              <a:buChar char="•"/>
            </a:pPr>
            <a:r>
              <a:rPr lang="en-US" sz="2800" dirty="0"/>
              <a:t>Note :any decision making process is likely to be enhanced through the use of </a:t>
            </a:r>
            <a:r>
              <a:rPr lang="en-US" sz="2800" b="1" dirty="0">
                <a:solidFill>
                  <a:srgbClr val="FF0000"/>
                </a:solidFill>
              </a:rPr>
              <a:t>relevant and reliable evidence.</a:t>
            </a:r>
          </a:p>
        </p:txBody>
      </p:sp>
      <p:sp>
        <p:nvSpPr>
          <p:cNvPr id="5" name="Footer Placeholder 4"/>
          <p:cNvSpPr>
            <a:spLocks noGrp="1"/>
          </p:cNvSpPr>
          <p:nvPr>
            <p:ph type="ftr" sz="quarter" idx="11"/>
          </p:nvPr>
        </p:nvSpPr>
        <p:spPr/>
        <p:txBody>
          <a:bodyPr/>
          <a:lstStyle/>
          <a:p>
            <a:r>
              <a:rPr lang="en-IN"/>
              <a:t>Copyright © 2016 by Pearson Education, Ltd. </a:t>
            </a:r>
            <a:endParaRPr lang="en-US" dirty="0"/>
          </a:p>
        </p:txBody>
      </p:sp>
      <p:sp>
        <p:nvSpPr>
          <p:cNvPr id="6" name="Slide Number Placeholder 5"/>
          <p:cNvSpPr>
            <a:spLocks noGrp="1"/>
          </p:cNvSpPr>
          <p:nvPr>
            <p:ph type="sldNum" sz="quarter" idx="4"/>
          </p:nvPr>
        </p:nvSpPr>
        <p:spPr/>
        <p:txBody>
          <a:bodyPr/>
          <a:lstStyle/>
          <a:p>
            <a:r>
              <a:rPr lang="en-US"/>
              <a:t>2-</a:t>
            </a:r>
            <a:fld id="{8B37D5FE-740C-46F5-801A-FA5477D9711F}" type="slidenum">
              <a:rPr lang="en-US" smtClean="0"/>
              <a:pPr/>
              <a:t>26</a:t>
            </a:fld>
            <a:endParaRPr lang="en-US" dirty="0"/>
          </a:p>
        </p:txBody>
      </p:sp>
      <p:cxnSp>
        <p:nvCxnSpPr>
          <p:cNvPr id="3" name="Straight Arrow Connector 2"/>
          <p:cNvCxnSpPr/>
          <p:nvPr/>
        </p:nvCxnSpPr>
        <p:spPr>
          <a:xfrm flipH="1">
            <a:off x="6324600" y="2819400"/>
            <a:ext cx="685800" cy="1447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four essential elements of </a:t>
            </a:r>
            <a:r>
              <a:rPr lang="en-US" dirty="0" err="1">
                <a:solidFill>
                  <a:srgbClr val="FF0000"/>
                </a:solidFill>
              </a:rPr>
              <a:t>EBMgt</a:t>
            </a:r>
            <a:r>
              <a:rPr lang="en-US" dirty="0"/>
              <a:t> are the decision-maker’s</a:t>
            </a:r>
            <a:r>
              <a:rPr lang="ar-SA" dirty="0"/>
              <a:t> </a:t>
            </a:r>
            <a:r>
              <a:rPr lang="en-US" dirty="0"/>
              <a:t>page 80-81</a:t>
            </a:r>
          </a:p>
        </p:txBody>
      </p:sp>
      <p:sp>
        <p:nvSpPr>
          <p:cNvPr id="3" name="Content Placeholder 2"/>
          <p:cNvSpPr>
            <a:spLocks noGrp="1"/>
          </p:cNvSpPr>
          <p:nvPr>
            <p:ph idx="1"/>
          </p:nvPr>
        </p:nvSpPr>
        <p:spPr/>
        <p:txBody>
          <a:bodyPr>
            <a:noAutofit/>
          </a:bodyPr>
          <a:lstStyle/>
          <a:p>
            <a:pPr lvl="0"/>
            <a:r>
              <a:rPr lang="en-US" sz="2400" dirty="0">
                <a:latin typeface="Arial" panose="020B0604020202020204" pitchFamily="34" charset="0"/>
                <a:cs typeface="Arial" panose="020B0604020202020204" pitchFamily="34" charset="0"/>
              </a:rPr>
              <a:t> the decision maker’s expertise and judgment; </a:t>
            </a:r>
          </a:p>
          <a:p>
            <a:pPr lvl="0"/>
            <a:r>
              <a:rPr lang="en-US" sz="2400" b="1" dirty="0">
                <a:solidFill>
                  <a:srgbClr val="FF0000"/>
                </a:solidFill>
                <a:latin typeface="Arial" panose="020B0604020202020204" pitchFamily="34" charset="0"/>
                <a:cs typeface="Arial" panose="020B0604020202020204" pitchFamily="34" charset="0"/>
              </a:rPr>
              <a:t>external evidence </a:t>
            </a:r>
            <a:r>
              <a:rPr lang="en-US" sz="2400" dirty="0">
                <a:latin typeface="Arial" panose="020B0604020202020204" pitchFamily="34" charset="0"/>
                <a:cs typeface="Arial" panose="020B0604020202020204" pitchFamily="34" charset="0"/>
              </a:rPr>
              <a:t>that’s been evaluated by the decision-maker; </a:t>
            </a:r>
          </a:p>
          <a:p>
            <a:pPr lvl="0"/>
            <a:r>
              <a:rPr lang="en-US" sz="2400" b="1" dirty="0">
                <a:latin typeface="Arial" panose="020B0604020202020204" pitchFamily="34" charset="0"/>
                <a:cs typeface="Arial" panose="020B0604020202020204" pitchFamily="34" charset="0"/>
              </a:rPr>
              <a:t>opinions, preferences, and values </a:t>
            </a:r>
            <a:r>
              <a:rPr lang="en-US" sz="2400" dirty="0">
                <a:latin typeface="Arial" panose="020B0604020202020204" pitchFamily="34" charset="0"/>
                <a:cs typeface="Arial" panose="020B0604020202020204" pitchFamily="34" charset="0"/>
              </a:rPr>
              <a:t>of those who have a </a:t>
            </a:r>
            <a:r>
              <a:rPr lang="en-US" sz="2400" b="1" dirty="0">
                <a:solidFill>
                  <a:srgbClr val="FF0000"/>
                </a:solidFill>
                <a:latin typeface="Arial" panose="020B0604020202020204" pitchFamily="34" charset="0"/>
                <a:cs typeface="Arial" panose="020B0604020202020204" pitchFamily="34" charset="0"/>
              </a:rPr>
              <a:t>stake</a:t>
            </a:r>
            <a:r>
              <a:rPr lang="en-US" sz="2400" dirty="0">
                <a:latin typeface="Arial" panose="020B0604020202020204" pitchFamily="34" charset="0"/>
                <a:cs typeface="Arial" panose="020B0604020202020204" pitchFamily="34" charset="0"/>
              </a:rPr>
              <a:t> in the decision; </a:t>
            </a:r>
          </a:p>
          <a:p>
            <a:pPr lvl="0"/>
            <a:r>
              <a:rPr lang="en-US" sz="2400" dirty="0">
                <a:latin typeface="Arial" panose="020B0604020202020204" pitchFamily="34" charset="0"/>
                <a:cs typeface="Arial" panose="020B0604020202020204" pitchFamily="34" charset="0"/>
              </a:rPr>
              <a:t>and relevant organizational </a:t>
            </a:r>
            <a:r>
              <a:rPr lang="en-US" sz="2400" b="1" dirty="0">
                <a:solidFill>
                  <a:srgbClr val="FF0000"/>
                </a:solidFill>
                <a:latin typeface="Arial" panose="020B0604020202020204" pitchFamily="34" charset="0"/>
                <a:cs typeface="Arial" panose="020B0604020202020204" pitchFamily="34" charset="0"/>
              </a:rPr>
              <a:t>(internal) factors </a:t>
            </a:r>
            <a:r>
              <a:rPr lang="en-US" sz="2400" dirty="0">
                <a:latin typeface="Arial" panose="020B0604020202020204" pitchFamily="34" charset="0"/>
                <a:cs typeface="Arial" panose="020B0604020202020204" pitchFamily="34" charset="0"/>
              </a:rPr>
              <a:t>such as </a:t>
            </a:r>
            <a:r>
              <a:rPr lang="en-US" sz="2400" b="1" dirty="0">
                <a:latin typeface="Arial" panose="020B0604020202020204" pitchFamily="34" charset="0"/>
                <a:cs typeface="Arial" panose="020B0604020202020204" pitchFamily="34" charset="0"/>
              </a:rPr>
              <a:t>context, circumstances, and organizational members</a:t>
            </a:r>
            <a:r>
              <a:rPr lang="en-US" sz="2400" dirty="0">
                <a:latin typeface="Arial" panose="020B0604020202020204" pitchFamily="34" charset="0"/>
                <a:cs typeface="Arial" panose="020B0604020202020204" pitchFamily="34" charset="0"/>
              </a:rPr>
              <a:t>.</a:t>
            </a:r>
          </a:p>
          <a:p>
            <a:pPr lvl="0"/>
            <a:r>
              <a:rPr lang="en-US" sz="2400" dirty="0">
                <a:latin typeface="Arial" panose="020B0604020202020204" pitchFamily="34" charset="0"/>
                <a:cs typeface="Arial" panose="020B0604020202020204" pitchFamily="34" charset="0"/>
              </a:rPr>
              <a:t>The </a:t>
            </a:r>
            <a:r>
              <a:rPr lang="en-US" sz="2400" b="1" dirty="0">
                <a:solidFill>
                  <a:srgbClr val="FF0000"/>
                </a:solidFill>
                <a:latin typeface="Arial" panose="020B0604020202020204" pitchFamily="34" charset="0"/>
                <a:cs typeface="Arial" panose="020B0604020202020204" pitchFamily="34" charset="0"/>
              </a:rPr>
              <a:t>strength or influence </a:t>
            </a:r>
            <a:r>
              <a:rPr lang="en-US" sz="2400" dirty="0">
                <a:latin typeface="Arial" panose="020B0604020202020204" pitchFamily="34" charset="0"/>
                <a:cs typeface="Arial" panose="020B0604020202020204" pitchFamily="34" charset="0"/>
              </a:rPr>
              <a:t>of each of these elements on a decision will vary with each decision.</a:t>
            </a:r>
          </a:p>
          <a:p>
            <a:pPr lvl="0"/>
            <a:r>
              <a:rPr lang="en-US" sz="2400" dirty="0">
                <a:latin typeface="Arial" panose="020B0604020202020204" pitchFamily="34" charset="0"/>
                <a:cs typeface="Arial" panose="020B0604020202020204" pitchFamily="34" charset="0"/>
              </a:rPr>
              <a:t>The key for managers is to recognize and understand the mindful</a:t>
            </a:r>
            <a:r>
              <a:rPr lang="ar-SA" sz="2400" dirty="0">
                <a:latin typeface="Arial" panose="020B0604020202020204" pitchFamily="34" charset="0"/>
                <a:cs typeface="Arial" panose="020B0604020202020204" pitchFamily="34" charset="0"/>
              </a:rPr>
              <a:t>الوعي  ،مدرك </a:t>
            </a:r>
            <a:r>
              <a:rPr lang="en-US" sz="2400" dirty="0">
                <a:latin typeface="Arial" panose="020B0604020202020204" pitchFamily="34" charset="0"/>
                <a:cs typeface="Arial" panose="020B0604020202020204" pitchFamily="34" charset="0"/>
              </a:rPr>
              <a:t>, conscious</a:t>
            </a:r>
            <a:r>
              <a:rPr lang="ar-SA" sz="2400" dirty="0">
                <a:latin typeface="Arial" panose="020B0604020202020204" pitchFamily="34" charset="0"/>
                <a:cs typeface="Arial" panose="020B0604020202020204" pitchFamily="34" charset="0"/>
              </a:rPr>
              <a:t>مدرك</a:t>
            </a:r>
            <a:r>
              <a:rPr lang="en-US" sz="2400" dirty="0">
                <a:latin typeface="Arial" panose="020B0604020202020204" pitchFamily="34" charset="0"/>
                <a:cs typeface="Arial" panose="020B0604020202020204" pitchFamily="34" charset="0"/>
              </a:rPr>
              <a:t> choice as to which element(s) are most important and should be emphasized in making a decision.</a:t>
            </a:r>
          </a:p>
          <a:p>
            <a:endParaRPr lang="en-US" sz="2400" dirty="0"/>
          </a:p>
        </p:txBody>
      </p:sp>
      <p:sp>
        <p:nvSpPr>
          <p:cNvPr id="4" name="Footer Placeholder 3"/>
          <p:cNvSpPr>
            <a:spLocks noGrp="1"/>
          </p:cNvSpPr>
          <p:nvPr>
            <p:ph type="ftr" sz="quarter" idx="11"/>
          </p:nvPr>
        </p:nvSpPr>
        <p:spPr/>
        <p:txBody>
          <a:bodyPr/>
          <a:lstStyle/>
          <a:p>
            <a:r>
              <a:rPr lang="en-IN"/>
              <a:t>Copyright © 2016 by Pearson Education, Ltd. </a:t>
            </a:r>
            <a:endParaRPr lang="en-US" dirty="0"/>
          </a:p>
        </p:txBody>
      </p:sp>
      <p:sp>
        <p:nvSpPr>
          <p:cNvPr id="5" name="Slide Number Placeholder 4"/>
          <p:cNvSpPr>
            <a:spLocks noGrp="1"/>
          </p:cNvSpPr>
          <p:nvPr>
            <p:ph type="sldNum" sz="quarter" idx="4"/>
          </p:nvPr>
        </p:nvSpPr>
        <p:spPr/>
        <p:txBody>
          <a:bodyPr/>
          <a:lstStyle/>
          <a:p>
            <a:r>
              <a:rPr lang="en-US"/>
              <a:t>2-</a:t>
            </a:r>
            <a:fld id="{8B37D5FE-740C-46F5-801A-FA5477D9711F}" type="slidenum">
              <a:rPr lang="en-US" smtClean="0"/>
              <a:pPr/>
              <a:t>27</a:t>
            </a:fld>
            <a:endParaRPr lang="en-US" dirty="0"/>
          </a:p>
        </p:txBody>
      </p:sp>
    </p:spTree>
    <p:extLst>
      <p:ext uri="{BB962C8B-B14F-4D97-AF65-F5344CB8AC3E}">
        <p14:creationId xmlns:p14="http://schemas.microsoft.com/office/powerpoint/2010/main" val="1575922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normAutofit fontScale="90000"/>
          </a:bodyPr>
          <a:lstStyle/>
          <a:p>
            <a:pPr algn="ctr"/>
            <a:r>
              <a:rPr lang="en-US" sz="3600" dirty="0"/>
              <a:t>Structured Problems and Programmed Decisions</a:t>
            </a:r>
          </a:p>
        </p:txBody>
      </p:sp>
      <p:sp>
        <p:nvSpPr>
          <p:cNvPr id="72706" name="Rectangle 3"/>
          <p:cNvSpPr txBox="1">
            <a:spLocks/>
          </p:cNvSpPr>
          <p:nvPr/>
        </p:nvSpPr>
        <p:spPr bwMode="auto">
          <a:xfrm>
            <a:off x="457200" y="17526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600" b="1" dirty="0">
                <a:solidFill>
                  <a:srgbClr val="FF0000"/>
                </a:solidFill>
                <a:latin typeface="Calibri" pitchFamily="34" charset="0"/>
              </a:rPr>
              <a:t>Structured </a:t>
            </a:r>
            <a:r>
              <a:rPr lang="en-US" sz="3600" b="1" dirty="0">
                <a:latin typeface="Calibri" pitchFamily="34" charset="0"/>
              </a:rPr>
              <a:t>Problems </a:t>
            </a:r>
            <a:r>
              <a:rPr lang="en-US" sz="3600" dirty="0"/>
              <a:t>–</a:t>
            </a:r>
            <a:r>
              <a:rPr lang="en-US" sz="3600" b="1" dirty="0">
                <a:latin typeface="Calibri" pitchFamily="34" charset="0"/>
              </a:rPr>
              <a:t> </a:t>
            </a:r>
            <a:r>
              <a:rPr lang="en-US" sz="3600" dirty="0">
                <a:latin typeface="Calibri" pitchFamily="34" charset="0"/>
              </a:rPr>
              <a:t>straightforward, familiar, and easily defined problems. information is </a:t>
            </a:r>
            <a:r>
              <a:rPr lang="en-US" sz="3600" dirty="0">
                <a:solidFill>
                  <a:srgbClr val="FF0000"/>
                </a:solidFill>
                <a:latin typeface="Calibri" pitchFamily="34" charset="0"/>
              </a:rPr>
              <a:t>available</a:t>
            </a:r>
            <a:r>
              <a:rPr lang="en-US" sz="3600" dirty="0">
                <a:latin typeface="Calibri" pitchFamily="34" charset="0"/>
              </a:rPr>
              <a:t> </a:t>
            </a:r>
          </a:p>
          <a:p>
            <a:pPr marL="342900" indent="-342900" eaLnBrk="0" hangingPunct="0">
              <a:spcBef>
                <a:spcPct val="20000"/>
              </a:spcBef>
              <a:buFont typeface="Arial" charset="0"/>
              <a:buChar char="•"/>
            </a:pPr>
            <a:r>
              <a:rPr lang="en-US" sz="3200" b="1" dirty="0"/>
              <a:t>Programmed decision </a:t>
            </a:r>
            <a:r>
              <a:rPr lang="en-US" sz="3200" dirty="0"/>
              <a:t>–</a:t>
            </a:r>
            <a:r>
              <a:rPr lang="en-US" sz="3200" b="1" dirty="0"/>
              <a:t> </a:t>
            </a:r>
            <a:r>
              <a:rPr lang="en-US" sz="3200" dirty="0"/>
              <a:t>a </a:t>
            </a:r>
            <a:r>
              <a:rPr lang="en-US" sz="3200" b="1" dirty="0">
                <a:solidFill>
                  <a:srgbClr val="FF0000"/>
                </a:solidFill>
              </a:rPr>
              <a:t>repetitive decision </a:t>
            </a:r>
            <a:r>
              <a:rPr lang="en-US" sz="3200" dirty="0"/>
              <a:t>that can be handled by a routine approach.</a:t>
            </a:r>
            <a:endParaRPr lang="en-US" sz="9600" dirty="0">
              <a:latin typeface="Calibri" pitchFamily="34" charset="0"/>
            </a:endParaRPr>
          </a:p>
        </p:txBody>
      </p:sp>
      <p:sp>
        <p:nvSpPr>
          <p:cNvPr id="5" name="Footer Placeholder 4"/>
          <p:cNvSpPr>
            <a:spLocks noGrp="1"/>
          </p:cNvSpPr>
          <p:nvPr>
            <p:ph type="ftr" sz="quarter" idx="11"/>
          </p:nvPr>
        </p:nvSpPr>
        <p:spPr/>
        <p:txBody>
          <a:bodyPr/>
          <a:lstStyle/>
          <a:p>
            <a:r>
              <a:rPr lang="en-IN"/>
              <a:t>Copyright © 2016 by Pearson Education, Ltd. </a:t>
            </a:r>
            <a:endParaRPr lang="en-US" dirty="0"/>
          </a:p>
        </p:txBody>
      </p:sp>
      <p:sp>
        <p:nvSpPr>
          <p:cNvPr id="6" name="Slide Number Placeholder 5"/>
          <p:cNvSpPr>
            <a:spLocks noGrp="1"/>
          </p:cNvSpPr>
          <p:nvPr>
            <p:ph type="sldNum" sz="quarter" idx="4"/>
          </p:nvPr>
        </p:nvSpPr>
        <p:spPr/>
        <p:txBody>
          <a:bodyPr/>
          <a:lstStyle/>
          <a:p>
            <a:r>
              <a:rPr lang="en-US"/>
              <a:t>2-</a:t>
            </a:r>
            <a:fld id="{8B37D5FE-740C-46F5-801A-FA5477D9711F}"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normAutofit/>
          </a:bodyPr>
          <a:lstStyle/>
          <a:p>
            <a:pPr algn="ctr"/>
            <a:r>
              <a:rPr lang="en-US" sz="3200" dirty="0"/>
              <a:t>Structured Problems and </a:t>
            </a:r>
            <a:r>
              <a:rPr lang="en-US" sz="3200" dirty="0">
                <a:solidFill>
                  <a:srgbClr val="FF0000"/>
                </a:solidFill>
              </a:rPr>
              <a:t>Programmed Decisions </a:t>
            </a:r>
            <a:r>
              <a:rPr lang="en-US" sz="3200" dirty="0"/>
              <a:t>(cont.)</a:t>
            </a:r>
            <a:endParaRPr lang="en-US" sz="3200" dirty="0">
              <a:latin typeface="Calibri" pitchFamily="34" charset="0"/>
            </a:endParaRPr>
          </a:p>
        </p:txBody>
      </p:sp>
      <p:sp>
        <p:nvSpPr>
          <p:cNvPr id="74754" name="Rectangle 3"/>
          <p:cNvSpPr txBox="1">
            <a:spLocks/>
          </p:cNvSpPr>
          <p:nvPr/>
        </p:nvSpPr>
        <p:spPr bwMode="auto">
          <a:xfrm>
            <a:off x="533400" y="15240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2800" b="1" dirty="0"/>
              <a:t>Procedure </a:t>
            </a:r>
            <a:r>
              <a:rPr lang="en-US" sz="2800" dirty="0"/>
              <a:t>–</a:t>
            </a:r>
            <a:r>
              <a:rPr lang="en-US" sz="2800" b="1" dirty="0"/>
              <a:t> </a:t>
            </a:r>
            <a:r>
              <a:rPr lang="en-US" sz="2800" dirty="0"/>
              <a:t>a </a:t>
            </a:r>
            <a:r>
              <a:rPr lang="en-US" sz="2800" b="1" dirty="0">
                <a:solidFill>
                  <a:srgbClr val="FF0000"/>
                </a:solidFill>
              </a:rPr>
              <a:t>series of sequential steps </a:t>
            </a:r>
            <a:r>
              <a:rPr lang="en-US" sz="2800" dirty="0"/>
              <a:t>used to respond to a well-structured problem.</a:t>
            </a:r>
          </a:p>
          <a:p>
            <a:pPr marL="342900" indent="-342900" eaLnBrk="0" hangingPunct="0">
              <a:spcBef>
                <a:spcPct val="20000"/>
              </a:spcBef>
              <a:buFont typeface="Arial" charset="0"/>
              <a:buChar char="•"/>
            </a:pPr>
            <a:r>
              <a:rPr lang="en-US" sz="2800" b="1" dirty="0"/>
              <a:t>Rule </a:t>
            </a:r>
            <a:r>
              <a:rPr lang="en-US" sz="2800" dirty="0"/>
              <a:t>–</a:t>
            </a:r>
            <a:r>
              <a:rPr lang="en-US" sz="2800" b="1" dirty="0"/>
              <a:t> </a:t>
            </a:r>
            <a:r>
              <a:rPr lang="en-US" sz="2800" dirty="0"/>
              <a:t>an </a:t>
            </a:r>
            <a:r>
              <a:rPr lang="en-US" sz="2800" b="1" dirty="0">
                <a:solidFill>
                  <a:srgbClr val="FF0000"/>
                </a:solidFill>
              </a:rPr>
              <a:t>explicit statement </a:t>
            </a:r>
            <a:r>
              <a:rPr lang="en-US" sz="2800" dirty="0"/>
              <a:t>that tells managers what </a:t>
            </a:r>
            <a:r>
              <a:rPr lang="en-US" sz="2800" b="1" dirty="0">
                <a:solidFill>
                  <a:srgbClr val="FF0000"/>
                </a:solidFill>
              </a:rPr>
              <a:t>can or cannot be done</a:t>
            </a:r>
            <a:r>
              <a:rPr lang="en-US" sz="2800" dirty="0"/>
              <a:t>.</a:t>
            </a:r>
          </a:p>
          <a:p>
            <a:pPr marL="342900" indent="-342900" eaLnBrk="0" hangingPunct="0">
              <a:spcBef>
                <a:spcPct val="20000"/>
              </a:spcBef>
              <a:buFont typeface="Arial" charset="0"/>
              <a:buChar char="•"/>
            </a:pPr>
            <a:r>
              <a:rPr lang="en-US" sz="2800" b="1" dirty="0"/>
              <a:t>Policy </a:t>
            </a:r>
            <a:r>
              <a:rPr lang="en-US" sz="2800" dirty="0"/>
              <a:t>–</a:t>
            </a:r>
            <a:r>
              <a:rPr lang="en-US" sz="2800" b="1" dirty="0"/>
              <a:t> </a:t>
            </a:r>
            <a:r>
              <a:rPr lang="en-US" sz="2800" dirty="0"/>
              <a:t>a </a:t>
            </a:r>
            <a:r>
              <a:rPr lang="en-US" sz="2800" dirty="0">
                <a:solidFill>
                  <a:srgbClr val="FF0000"/>
                </a:solidFill>
              </a:rPr>
              <a:t>guideline</a:t>
            </a:r>
            <a:r>
              <a:rPr lang="en-US" sz="2800" dirty="0"/>
              <a:t> for making decisions.</a:t>
            </a:r>
          </a:p>
          <a:p>
            <a:pPr marL="342900" indent="-342900" eaLnBrk="0" hangingPunct="0">
              <a:spcBef>
                <a:spcPct val="20000"/>
              </a:spcBef>
              <a:buFont typeface="Arial" charset="0"/>
              <a:buChar char="•"/>
            </a:pPr>
            <a:r>
              <a:rPr lang="en-US" sz="2800" b="1" dirty="0">
                <a:solidFill>
                  <a:srgbClr val="FF0000"/>
                </a:solidFill>
              </a:rPr>
              <a:t>General parameters </a:t>
            </a:r>
          </a:p>
        </p:txBody>
      </p:sp>
      <p:sp>
        <p:nvSpPr>
          <p:cNvPr id="5" name="Footer Placeholder 4"/>
          <p:cNvSpPr>
            <a:spLocks noGrp="1"/>
          </p:cNvSpPr>
          <p:nvPr>
            <p:ph type="ftr" sz="quarter" idx="11"/>
          </p:nvPr>
        </p:nvSpPr>
        <p:spPr/>
        <p:txBody>
          <a:bodyPr/>
          <a:lstStyle/>
          <a:p>
            <a:r>
              <a:rPr lang="en-IN"/>
              <a:t>Copyright © 2016 by Pearson Education, Ltd. </a:t>
            </a:r>
            <a:endParaRPr lang="en-US" dirty="0"/>
          </a:p>
        </p:txBody>
      </p:sp>
      <p:sp>
        <p:nvSpPr>
          <p:cNvPr id="6" name="Slide Number Placeholder 5"/>
          <p:cNvSpPr>
            <a:spLocks noGrp="1"/>
          </p:cNvSpPr>
          <p:nvPr>
            <p:ph type="sldNum" sz="quarter" idx="4"/>
          </p:nvPr>
        </p:nvSpPr>
        <p:spPr/>
        <p:txBody>
          <a:bodyPr/>
          <a:lstStyle/>
          <a:p>
            <a:r>
              <a:rPr lang="en-US"/>
              <a:t>2-</a:t>
            </a:r>
            <a:fld id="{8B37D5FE-740C-46F5-801A-FA5477D9711F}"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990600"/>
            <a:ext cx="7239000" cy="4093428"/>
          </a:xfrm>
          <a:prstGeom prst="rect">
            <a:avLst/>
          </a:prstGeom>
        </p:spPr>
        <p:txBody>
          <a:bodyPr wrap="square">
            <a:spAutoFit/>
          </a:bodyPr>
          <a:lstStyle/>
          <a:p>
            <a:endParaRPr lang="en-US" sz="4000" dirty="0"/>
          </a:p>
          <a:p>
            <a:r>
              <a:rPr lang="en-US" sz="4400" dirty="0"/>
              <a:t>A key to success in management and in your career is knowing how to be an </a:t>
            </a:r>
            <a:r>
              <a:rPr lang="en-US" sz="4400" b="1" dirty="0">
                <a:solidFill>
                  <a:srgbClr val="FF0000"/>
                </a:solidFill>
              </a:rPr>
              <a:t>effective decision-maker.</a:t>
            </a:r>
          </a:p>
        </p:txBody>
      </p:sp>
      <p:sp>
        <p:nvSpPr>
          <p:cNvPr id="4" name="Footer Placeholder 3"/>
          <p:cNvSpPr>
            <a:spLocks noGrp="1"/>
          </p:cNvSpPr>
          <p:nvPr>
            <p:ph type="ftr" sz="quarter" idx="11"/>
          </p:nvPr>
        </p:nvSpPr>
        <p:spPr/>
        <p:txBody>
          <a:bodyPr/>
          <a:lstStyle/>
          <a:p>
            <a:r>
              <a:rPr lang="en-IN"/>
              <a:t>Copyright © 2016 by Pearson Education, Ltd. </a:t>
            </a:r>
            <a:endParaRPr lang="en-US" dirty="0"/>
          </a:p>
        </p:txBody>
      </p:sp>
      <p:sp>
        <p:nvSpPr>
          <p:cNvPr id="7" name="Slide Number Placeholder 6"/>
          <p:cNvSpPr>
            <a:spLocks noGrp="1"/>
          </p:cNvSpPr>
          <p:nvPr>
            <p:ph type="sldNum" sz="quarter" idx="4"/>
          </p:nvPr>
        </p:nvSpPr>
        <p:spPr/>
        <p:txBody>
          <a:bodyPr/>
          <a:lstStyle/>
          <a:p>
            <a:r>
              <a:rPr lang="en-US"/>
              <a:t>2-</a:t>
            </a:r>
            <a:fld id="{8B37D5FE-740C-46F5-801A-FA5477D9711F}"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ctrTitle"/>
          </p:nvPr>
        </p:nvSpPr>
        <p:spPr>
          <a:xfrm>
            <a:off x="457200" y="381000"/>
            <a:ext cx="8229600" cy="1371600"/>
          </a:xfrm>
        </p:spPr>
        <p:txBody>
          <a:bodyPr>
            <a:noAutofit/>
          </a:bodyPr>
          <a:lstStyle/>
          <a:p>
            <a:pPr marL="342900" indent="-342900" algn="ctr"/>
            <a:br>
              <a:rPr lang="en-US" sz="3200" dirty="0">
                <a:latin typeface="Calibri" pitchFamily="34" charset="0"/>
              </a:rPr>
            </a:br>
            <a:br>
              <a:rPr lang="en-US" sz="3200" dirty="0">
                <a:latin typeface="Calibri" pitchFamily="34" charset="0"/>
              </a:rPr>
            </a:br>
            <a:br>
              <a:rPr lang="en-US" sz="3200" dirty="0">
                <a:latin typeface="Calibri" pitchFamily="34" charset="0"/>
              </a:rPr>
            </a:br>
            <a:br>
              <a:rPr lang="en-US" sz="3200" dirty="0">
                <a:latin typeface="Calibri" pitchFamily="34" charset="0"/>
              </a:rPr>
            </a:br>
            <a:br>
              <a:rPr lang="en-US" sz="3200" dirty="0">
                <a:latin typeface="Calibri" pitchFamily="34" charset="0"/>
              </a:rPr>
            </a:br>
            <a:br>
              <a:rPr lang="en-US" sz="3200" dirty="0">
                <a:latin typeface="Calibri" pitchFamily="34" charset="0"/>
              </a:rPr>
            </a:br>
            <a:br>
              <a:rPr lang="en-US" sz="3200" dirty="0">
                <a:latin typeface="Calibri" pitchFamily="34" charset="0"/>
              </a:rPr>
            </a:br>
            <a:br>
              <a:rPr lang="en-US" sz="3200" dirty="0">
                <a:latin typeface="Calibri" pitchFamily="34" charset="0"/>
              </a:rPr>
            </a:br>
            <a:br>
              <a:rPr lang="en-US" sz="3200" dirty="0">
                <a:latin typeface="Calibri" pitchFamily="34" charset="0"/>
              </a:rPr>
            </a:br>
            <a:br>
              <a:rPr lang="en-US" sz="3200" dirty="0">
                <a:latin typeface="Calibri" pitchFamily="34" charset="0"/>
              </a:rPr>
            </a:br>
            <a:br>
              <a:rPr lang="en-US" sz="3200" dirty="0">
                <a:latin typeface="Calibri" pitchFamily="34" charset="0"/>
              </a:rPr>
            </a:br>
            <a:br>
              <a:rPr lang="en-US" sz="3200" dirty="0">
                <a:latin typeface="Calibri" pitchFamily="34" charset="0"/>
              </a:rPr>
            </a:br>
            <a:br>
              <a:rPr lang="en-US" sz="3200" dirty="0">
                <a:latin typeface="Calibri" pitchFamily="34" charset="0"/>
              </a:rPr>
            </a:br>
            <a:br>
              <a:rPr lang="en-US" sz="3200" dirty="0">
                <a:latin typeface="Calibri" pitchFamily="34" charset="0"/>
              </a:rPr>
            </a:br>
            <a:br>
              <a:rPr lang="en-US" sz="3200" dirty="0">
                <a:latin typeface="Calibri" pitchFamily="34" charset="0"/>
              </a:rPr>
            </a:br>
            <a:br>
              <a:rPr lang="en-US" sz="3200" dirty="0">
                <a:latin typeface="Calibri" pitchFamily="34" charset="0"/>
              </a:rPr>
            </a:br>
            <a:br>
              <a:rPr lang="en-US" sz="3200" dirty="0">
                <a:latin typeface="Calibri" pitchFamily="34" charset="0"/>
              </a:rPr>
            </a:br>
            <a:br>
              <a:rPr lang="en-US" sz="3200" dirty="0">
                <a:latin typeface="Calibri" pitchFamily="34" charset="0"/>
              </a:rPr>
            </a:br>
            <a:br>
              <a:rPr lang="en-US" sz="3200" dirty="0">
                <a:latin typeface="Calibri" pitchFamily="34" charset="0"/>
              </a:rPr>
            </a:br>
            <a:br>
              <a:rPr lang="en-US" sz="3200" dirty="0">
                <a:latin typeface="Calibri" pitchFamily="34" charset="0"/>
              </a:rPr>
            </a:br>
            <a:br>
              <a:rPr lang="en-US" sz="3200" dirty="0">
                <a:latin typeface="Calibri" pitchFamily="34" charset="0"/>
              </a:rPr>
            </a:br>
            <a:br>
              <a:rPr lang="en-US" sz="3200" dirty="0">
                <a:latin typeface="Calibri" pitchFamily="34" charset="0"/>
              </a:rPr>
            </a:br>
            <a:br>
              <a:rPr lang="en-US" sz="3200" dirty="0">
                <a:latin typeface="Calibri" pitchFamily="34" charset="0"/>
              </a:rPr>
            </a:br>
            <a:br>
              <a:rPr lang="en-US" sz="3200" dirty="0">
                <a:latin typeface="Calibri" pitchFamily="34" charset="0"/>
              </a:rPr>
            </a:br>
            <a:br>
              <a:rPr lang="en-US" sz="3200" dirty="0">
                <a:latin typeface="Calibri" pitchFamily="34" charset="0"/>
              </a:rPr>
            </a:br>
            <a:br>
              <a:rPr lang="en-US" sz="3200" dirty="0">
                <a:latin typeface="Calibri" pitchFamily="34" charset="0"/>
              </a:rPr>
            </a:br>
            <a:br>
              <a:rPr lang="en-US" sz="3200" dirty="0">
                <a:latin typeface="Calibri" pitchFamily="34" charset="0"/>
              </a:rPr>
            </a:br>
            <a:br>
              <a:rPr lang="en-US" sz="3200" dirty="0">
                <a:latin typeface="Calibri" pitchFamily="34" charset="0"/>
              </a:rPr>
            </a:br>
            <a:br>
              <a:rPr lang="en-US" sz="3200" dirty="0">
                <a:latin typeface="Calibri" pitchFamily="34" charset="0"/>
              </a:rPr>
            </a:br>
            <a:br>
              <a:rPr lang="en-US" sz="3200" dirty="0">
                <a:latin typeface="Calibri" pitchFamily="34" charset="0"/>
              </a:rPr>
            </a:br>
            <a:br>
              <a:rPr lang="en-US" sz="3200" dirty="0">
                <a:latin typeface="Calibri" pitchFamily="34" charset="0"/>
              </a:rPr>
            </a:br>
            <a:br>
              <a:rPr lang="en-US" sz="3200" dirty="0">
                <a:latin typeface="Calibri" pitchFamily="34" charset="0"/>
              </a:rPr>
            </a:br>
            <a:br>
              <a:rPr lang="en-US" sz="3200" dirty="0">
                <a:latin typeface="Calibri" pitchFamily="34" charset="0"/>
              </a:rPr>
            </a:br>
            <a:br>
              <a:rPr lang="en-US" sz="3200" dirty="0">
                <a:latin typeface="Calibri" pitchFamily="34" charset="0"/>
              </a:rPr>
            </a:br>
            <a:br>
              <a:rPr lang="en-US" sz="3200" dirty="0">
                <a:latin typeface="Calibri" pitchFamily="34" charset="0"/>
              </a:rPr>
            </a:br>
            <a:br>
              <a:rPr lang="en-US" sz="3200" dirty="0">
                <a:latin typeface="Calibri" pitchFamily="34" charset="0"/>
              </a:rPr>
            </a:br>
            <a:br>
              <a:rPr lang="en-US" sz="3200" dirty="0">
                <a:latin typeface="Calibri" pitchFamily="34" charset="0"/>
              </a:rPr>
            </a:br>
            <a:br>
              <a:rPr lang="en-US" sz="3200" dirty="0">
                <a:latin typeface="Calibri" pitchFamily="34" charset="0"/>
              </a:rPr>
            </a:br>
            <a:br>
              <a:rPr lang="en-US" sz="3200" dirty="0">
                <a:latin typeface="Calibri" pitchFamily="34" charset="0"/>
              </a:rPr>
            </a:br>
            <a:br>
              <a:rPr lang="en-US" sz="3200" dirty="0">
                <a:latin typeface="Calibri" pitchFamily="34" charset="0"/>
              </a:rPr>
            </a:br>
            <a:br>
              <a:rPr lang="en-US" sz="3200" dirty="0">
                <a:latin typeface="Calibri" pitchFamily="34" charset="0"/>
              </a:rPr>
            </a:br>
            <a:br>
              <a:rPr lang="en-US" sz="3200" dirty="0">
                <a:latin typeface="Calibri" pitchFamily="34" charset="0"/>
              </a:rPr>
            </a:br>
            <a:br>
              <a:rPr lang="en-US" sz="3200" dirty="0">
                <a:latin typeface="Calibri" pitchFamily="34" charset="0"/>
              </a:rPr>
            </a:br>
            <a:br>
              <a:rPr lang="en-US" sz="3200" dirty="0">
                <a:latin typeface="Calibri" pitchFamily="34" charset="0"/>
              </a:rPr>
            </a:br>
            <a:br>
              <a:rPr lang="en-US" sz="3200" dirty="0">
                <a:latin typeface="Calibri" pitchFamily="34" charset="0"/>
              </a:rPr>
            </a:br>
            <a:br>
              <a:rPr lang="en-US" sz="3200" dirty="0">
                <a:latin typeface="Calibri" pitchFamily="34" charset="0"/>
              </a:rPr>
            </a:br>
            <a:r>
              <a:rPr lang="en-US" sz="3200" dirty="0">
                <a:cs typeface="Gill Sans MT"/>
              </a:rPr>
              <a:t>Unstructured Problems and </a:t>
            </a:r>
            <a:br>
              <a:rPr lang="en-US" sz="3200" dirty="0">
                <a:cs typeface="Gill Sans MT"/>
              </a:rPr>
            </a:br>
            <a:r>
              <a:rPr lang="en-US" sz="3200" dirty="0">
                <a:cs typeface="Gill Sans MT"/>
              </a:rPr>
              <a:t>Nonprogrammed Decisions</a:t>
            </a:r>
            <a:br>
              <a:rPr lang="en-US" sz="3200" dirty="0">
                <a:cs typeface="Gill Sans MT"/>
              </a:rPr>
            </a:br>
            <a:endParaRPr lang="en-US" sz="3200" dirty="0">
              <a:cs typeface="Gill Sans MT"/>
            </a:endParaRPr>
          </a:p>
        </p:txBody>
      </p:sp>
      <p:sp>
        <p:nvSpPr>
          <p:cNvPr id="76802"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b="1" dirty="0">
                <a:solidFill>
                  <a:srgbClr val="FF0000"/>
                </a:solidFill>
              </a:rPr>
              <a:t>Unstructured Problems </a:t>
            </a:r>
            <a:r>
              <a:rPr lang="en-US" sz="3200" dirty="0"/>
              <a:t>– problems that are </a:t>
            </a:r>
            <a:r>
              <a:rPr lang="en-US" sz="3200" b="1" dirty="0">
                <a:solidFill>
                  <a:srgbClr val="FF0000"/>
                </a:solidFill>
              </a:rPr>
              <a:t>new or unusual </a:t>
            </a:r>
            <a:r>
              <a:rPr lang="en-US" sz="3200" dirty="0"/>
              <a:t>and for which </a:t>
            </a:r>
            <a:r>
              <a:rPr lang="en-US" sz="3200" b="1" dirty="0">
                <a:solidFill>
                  <a:srgbClr val="FF0000"/>
                </a:solidFill>
              </a:rPr>
              <a:t>information is ambiguous or incomplete</a:t>
            </a:r>
            <a:r>
              <a:rPr lang="en-US" sz="3200" dirty="0"/>
              <a:t>.</a:t>
            </a:r>
          </a:p>
          <a:p>
            <a:pPr marL="342900" indent="-342900" eaLnBrk="0" hangingPunct="0">
              <a:spcBef>
                <a:spcPct val="20000"/>
              </a:spcBef>
              <a:buFont typeface="Arial" charset="0"/>
              <a:buChar char="•"/>
            </a:pPr>
            <a:r>
              <a:rPr lang="en-US" sz="3200" b="1" dirty="0" err="1"/>
              <a:t>Nonprogrammed</a:t>
            </a:r>
            <a:r>
              <a:rPr lang="en-US" sz="3200" b="1" dirty="0"/>
              <a:t> decisions </a:t>
            </a:r>
            <a:r>
              <a:rPr lang="en-US" sz="3200" dirty="0"/>
              <a:t>– unique and nonrecurring and involve </a:t>
            </a:r>
            <a:r>
              <a:rPr lang="en-US" sz="3200" b="1" dirty="0">
                <a:solidFill>
                  <a:srgbClr val="FF0000"/>
                </a:solidFill>
              </a:rPr>
              <a:t>custom made solutions.</a:t>
            </a:r>
            <a:endParaRPr lang="en-US" sz="3200" b="1" dirty="0">
              <a:solidFill>
                <a:srgbClr val="FF0000"/>
              </a:solidFill>
              <a:latin typeface="Calibri" pitchFamily="34" charset="0"/>
            </a:endParaRPr>
          </a:p>
        </p:txBody>
      </p:sp>
      <p:sp>
        <p:nvSpPr>
          <p:cNvPr id="5" name="Footer Placeholder 4"/>
          <p:cNvSpPr>
            <a:spLocks noGrp="1"/>
          </p:cNvSpPr>
          <p:nvPr>
            <p:ph type="ftr" sz="quarter" idx="11"/>
          </p:nvPr>
        </p:nvSpPr>
        <p:spPr/>
        <p:txBody>
          <a:bodyPr/>
          <a:lstStyle/>
          <a:p>
            <a:r>
              <a:rPr lang="en-IN"/>
              <a:t>Copyright © 2016 by Pearson Education, Ltd. </a:t>
            </a:r>
            <a:endParaRPr lang="en-US" dirty="0"/>
          </a:p>
        </p:txBody>
      </p:sp>
      <p:sp>
        <p:nvSpPr>
          <p:cNvPr id="6" name="Slide Number Placeholder 5"/>
          <p:cNvSpPr>
            <a:spLocks noGrp="1"/>
          </p:cNvSpPr>
          <p:nvPr>
            <p:ph type="sldNum" sz="quarter" idx="4"/>
          </p:nvPr>
        </p:nvSpPr>
        <p:spPr/>
        <p:txBody>
          <a:bodyPr/>
          <a:lstStyle/>
          <a:p>
            <a:r>
              <a:rPr lang="en-US"/>
              <a:t>2-</a:t>
            </a:r>
            <a:fld id="{8B37D5FE-740C-46F5-801A-FA5477D9711F}"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normAutofit fontScale="90000"/>
          </a:bodyPr>
          <a:lstStyle/>
          <a:p>
            <a:pPr algn="ctr"/>
            <a:r>
              <a:rPr lang="en-US" sz="2800" dirty="0"/>
              <a:t>Exhibit 2-7</a:t>
            </a:r>
            <a:br>
              <a:rPr lang="en-US" sz="2800" dirty="0"/>
            </a:br>
            <a:r>
              <a:rPr lang="en-US" sz="2800" dirty="0"/>
              <a:t>Programmed Versus</a:t>
            </a:r>
            <a:br>
              <a:rPr lang="en-US" sz="2800" dirty="0"/>
            </a:br>
            <a:r>
              <a:rPr lang="en-US" sz="2800" dirty="0"/>
              <a:t>Nonprogrammed Decisions</a:t>
            </a:r>
            <a:endParaRPr lang="en-US" sz="2800" dirty="0">
              <a:latin typeface="Calibri" pitchFamily="34" charset="0"/>
            </a:endParaRPr>
          </a:p>
        </p:txBody>
      </p:sp>
      <p:pic>
        <p:nvPicPr>
          <p:cNvPr id="2" name="Picture 1"/>
          <p:cNvPicPr>
            <a:picLocks noChangeAspect="1"/>
          </p:cNvPicPr>
          <p:nvPr/>
        </p:nvPicPr>
        <p:blipFill>
          <a:blip r:embed="rId3" cstate="print"/>
          <a:stretch>
            <a:fillRect/>
          </a:stretch>
        </p:blipFill>
        <p:spPr>
          <a:xfrm>
            <a:off x="0" y="1536700"/>
            <a:ext cx="9144000" cy="3774558"/>
          </a:xfrm>
          <a:prstGeom prst="rect">
            <a:avLst/>
          </a:prstGeom>
        </p:spPr>
      </p:pic>
      <p:sp>
        <p:nvSpPr>
          <p:cNvPr id="6" name="Footer Placeholder 5"/>
          <p:cNvSpPr>
            <a:spLocks noGrp="1"/>
          </p:cNvSpPr>
          <p:nvPr>
            <p:ph type="ftr" sz="quarter" idx="11"/>
          </p:nvPr>
        </p:nvSpPr>
        <p:spPr/>
        <p:txBody>
          <a:bodyPr/>
          <a:lstStyle/>
          <a:p>
            <a:r>
              <a:rPr lang="en-IN"/>
              <a:t>Copyright © 2016 by Pearson Education, Ltd. </a:t>
            </a:r>
            <a:endParaRPr lang="en-US" dirty="0"/>
          </a:p>
        </p:txBody>
      </p:sp>
      <p:sp>
        <p:nvSpPr>
          <p:cNvPr id="8" name="Slide Number Placeholder 7"/>
          <p:cNvSpPr>
            <a:spLocks noGrp="1"/>
          </p:cNvSpPr>
          <p:nvPr>
            <p:ph type="sldNum" sz="quarter" idx="4"/>
          </p:nvPr>
        </p:nvSpPr>
        <p:spPr/>
        <p:txBody>
          <a:bodyPr/>
          <a:lstStyle/>
          <a:p>
            <a:r>
              <a:rPr lang="en-US"/>
              <a:t>2-</a:t>
            </a:r>
            <a:fld id="{8B37D5FE-740C-46F5-801A-FA5477D9711F}"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normAutofit fontScale="90000"/>
          </a:bodyPr>
          <a:lstStyle/>
          <a:p>
            <a:pPr algn="ctr"/>
            <a:r>
              <a:rPr lang="en-US" sz="3600" dirty="0"/>
              <a:t>Decision-Making Conditions </a:t>
            </a:r>
            <a:r>
              <a:rPr lang="en-US" sz="3600" dirty="0">
                <a:solidFill>
                  <a:srgbClr val="FF0000"/>
                </a:solidFill>
              </a:rPr>
              <a:t>p.83</a:t>
            </a:r>
            <a:endParaRPr lang="en-US" sz="3600" dirty="0">
              <a:solidFill>
                <a:srgbClr val="FF0000"/>
              </a:solidFill>
              <a:latin typeface="Calibri" pitchFamily="34" charset="0"/>
            </a:endParaRPr>
          </a:p>
        </p:txBody>
      </p:sp>
      <p:sp>
        <p:nvSpPr>
          <p:cNvPr id="80898" name="Rectangle 3"/>
          <p:cNvSpPr txBox="1">
            <a:spLocks/>
          </p:cNvSpPr>
          <p:nvPr/>
        </p:nvSpPr>
        <p:spPr bwMode="auto">
          <a:xfrm>
            <a:off x="533400" y="13716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2800" b="1" dirty="0"/>
              <a:t>Certainty </a:t>
            </a:r>
            <a:r>
              <a:rPr lang="en-US" sz="2800" dirty="0"/>
              <a:t>–</a:t>
            </a:r>
            <a:r>
              <a:rPr lang="en-US" sz="2800" b="1" dirty="0"/>
              <a:t> </a:t>
            </a:r>
            <a:r>
              <a:rPr lang="en-US" sz="2800" dirty="0"/>
              <a:t>a situation in which a manager can make </a:t>
            </a:r>
            <a:r>
              <a:rPr lang="en-US" sz="2800" dirty="0">
                <a:solidFill>
                  <a:srgbClr val="FF0000"/>
                </a:solidFill>
              </a:rPr>
              <a:t>accurate decisions</a:t>
            </a:r>
            <a:r>
              <a:rPr lang="en-US" sz="2800" dirty="0"/>
              <a:t> because all </a:t>
            </a:r>
            <a:r>
              <a:rPr lang="en-US" sz="2800" dirty="0">
                <a:solidFill>
                  <a:srgbClr val="FF0000"/>
                </a:solidFill>
              </a:rPr>
              <a:t>outcomes are known. for example : 1000jd interest rate 5%</a:t>
            </a:r>
          </a:p>
          <a:p>
            <a:pPr marL="342900" indent="-342900" eaLnBrk="0" hangingPunct="0">
              <a:spcBef>
                <a:spcPct val="20000"/>
              </a:spcBef>
              <a:buFont typeface="Arial" charset="0"/>
              <a:buChar char="•"/>
            </a:pPr>
            <a:r>
              <a:rPr lang="en-US" sz="2800" b="1" dirty="0"/>
              <a:t>Risk </a:t>
            </a:r>
            <a:r>
              <a:rPr lang="en-US" sz="2800" dirty="0"/>
              <a:t>–</a:t>
            </a:r>
            <a:r>
              <a:rPr lang="en-US" sz="2800" b="1" dirty="0"/>
              <a:t> </a:t>
            </a:r>
            <a:r>
              <a:rPr lang="en-US" sz="2800" dirty="0"/>
              <a:t>a situation in which the decision maker is able to </a:t>
            </a:r>
            <a:r>
              <a:rPr lang="en-US" sz="2800" dirty="0">
                <a:solidFill>
                  <a:srgbClr val="FF0000"/>
                </a:solidFill>
              </a:rPr>
              <a:t>estimate </a:t>
            </a:r>
            <a:r>
              <a:rPr lang="en-US" sz="2800" dirty="0"/>
              <a:t>the likelihood of certain outcomes.</a:t>
            </a:r>
            <a:r>
              <a:rPr lang="en-US" sz="2800" dirty="0">
                <a:solidFill>
                  <a:srgbClr val="FF0000"/>
                </a:solidFill>
              </a:rPr>
              <a:t>1</a:t>
            </a:r>
            <a:r>
              <a:rPr lang="en-US" sz="2800" dirty="0"/>
              <a:t>. personal experience </a:t>
            </a:r>
            <a:r>
              <a:rPr lang="en-US" sz="2800" dirty="0">
                <a:solidFill>
                  <a:srgbClr val="FF0000"/>
                </a:solidFill>
              </a:rPr>
              <a:t>2</a:t>
            </a:r>
            <a:r>
              <a:rPr lang="en-US" sz="2800" dirty="0"/>
              <a:t>.secondary information  </a:t>
            </a:r>
            <a:r>
              <a:rPr lang="en-US" sz="2800" dirty="0">
                <a:solidFill>
                  <a:srgbClr val="FF0000"/>
                </a:solidFill>
              </a:rPr>
              <a:t>(assign probability )</a:t>
            </a:r>
          </a:p>
          <a:p>
            <a:pPr marL="342900" indent="-342900" eaLnBrk="0" hangingPunct="0">
              <a:spcBef>
                <a:spcPct val="20000"/>
              </a:spcBef>
              <a:buFont typeface="Arial" charset="0"/>
              <a:buChar char="•"/>
            </a:pPr>
            <a:r>
              <a:rPr lang="en-US" sz="2800" b="1" dirty="0"/>
              <a:t>Uncertainty </a:t>
            </a:r>
            <a:r>
              <a:rPr lang="en-US" sz="2800" dirty="0"/>
              <a:t>–</a:t>
            </a:r>
            <a:r>
              <a:rPr lang="en-US" sz="2800" b="1" dirty="0"/>
              <a:t> </a:t>
            </a:r>
            <a:r>
              <a:rPr lang="en-US" sz="2800" dirty="0"/>
              <a:t>a situation in which a decision maker has </a:t>
            </a:r>
            <a:r>
              <a:rPr lang="en-US" sz="2800" dirty="0">
                <a:solidFill>
                  <a:srgbClr val="FF0000"/>
                </a:solidFill>
              </a:rPr>
              <a:t>neither certainty nor reasonable probability estimates available.</a:t>
            </a:r>
          </a:p>
        </p:txBody>
      </p:sp>
      <p:sp>
        <p:nvSpPr>
          <p:cNvPr id="5" name="Footer Placeholder 4"/>
          <p:cNvSpPr>
            <a:spLocks noGrp="1"/>
          </p:cNvSpPr>
          <p:nvPr>
            <p:ph type="ftr" sz="quarter" idx="11"/>
          </p:nvPr>
        </p:nvSpPr>
        <p:spPr/>
        <p:txBody>
          <a:bodyPr/>
          <a:lstStyle/>
          <a:p>
            <a:r>
              <a:rPr lang="en-IN"/>
              <a:t>Copyright © 2016 by Pearson Education, Ltd. </a:t>
            </a:r>
            <a:endParaRPr lang="en-US" dirty="0"/>
          </a:p>
        </p:txBody>
      </p:sp>
      <p:sp>
        <p:nvSpPr>
          <p:cNvPr id="6" name="Slide Number Placeholder 5"/>
          <p:cNvSpPr>
            <a:spLocks noGrp="1"/>
          </p:cNvSpPr>
          <p:nvPr>
            <p:ph type="sldNum" sz="quarter" idx="4"/>
          </p:nvPr>
        </p:nvSpPr>
        <p:spPr/>
        <p:txBody>
          <a:bodyPr/>
          <a:lstStyle/>
          <a:p>
            <a:r>
              <a:rPr lang="en-US"/>
              <a:t>2-</a:t>
            </a:r>
            <a:fld id="{8B37D5FE-740C-46F5-801A-FA5477D9711F}" type="slidenum">
              <a:rPr lang="en-US" smtClean="0"/>
              <a:pPr/>
              <a:t>32</a:t>
            </a:fld>
            <a:endParaRPr lang="en-US" dirty="0"/>
          </a:p>
        </p:txBody>
      </p:sp>
      <p:cxnSp>
        <p:nvCxnSpPr>
          <p:cNvPr id="3" name="Straight Arrow Connector 2"/>
          <p:cNvCxnSpPr/>
          <p:nvPr/>
        </p:nvCxnSpPr>
        <p:spPr>
          <a:xfrm>
            <a:off x="2667000" y="3429000"/>
            <a:ext cx="76200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Uncertainty </a:t>
            </a:r>
          </a:p>
        </p:txBody>
      </p:sp>
      <p:sp>
        <p:nvSpPr>
          <p:cNvPr id="3" name="Content Placeholder 2"/>
          <p:cNvSpPr>
            <a:spLocks noGrp="1"/>
          </p:cNvSpPr>
          <p:nvPr>
            <p:ph idx="1"/>
          </p:nvPr>
        </p:nvSpPr>
        <p:spPr/>
        <p:txBody>
          <a:bodyPr>
            <a:normAutofit/>
          </a:bodyPr>
          <a:lstStyle/>
          <a:p>
            <a:r>
              <a:rPr lang="en-US" sz="3000" dirty="0">
                <a:latin typeface="Arial" panose="020B0604020202020204" pitchFamily="34" charset="0"/>
                <a:cs typeface="Arial" panose="020B0604020202020204" pitchFamily="34" charset="0"/>
              </a:rPr>
              <a:t>Little information </a:t>
            </a:r>
          </a:p>
          <a:p>
            <a:r>
              <a:rPr lang="en-US" sz="3000" b="1" dirty="0">
                <a:latin typeface="Arial" panose="020B0604020202020204" pitchFamily="34" charset="0"/>
                <a:cs typeface="Arial" panose="020B0604020202020204" pitchFamily="34" charset="0"/>
              </a:rPr>
              <a:t>Psychological orientation </a:t>
            </a:r>
            <a:r>
              <a:rPr lang="en-US" sz="3000" dirty="0">
                <a:latin typeface="Arial" panose="020B0604020202020204" pitchFamily="34" charset="0"/>
                <a:cs typeface="Arial" panose="020B0604020202020204" pitchFamily="34" charset="0"/>
              </a:rPr>
              <a:t>– mangers </a:t>
            </a:r>
          </a:p>
          <a:p>
            <a:pPr marL="582930" indent="-514350">
              <a:buAutoNum type="arabicPeriod"/>
            </a:pPr>
            <a:r>
              <a:rPr lang="en-US" sz="3000" dirty="0">
                <a:latin typeface="Arial" panose="020B0604020202020204" pitchFamily="34" charset="0"/>
                <a:cs typeface="Arial" panose="020B0604020202020204" pitchFamily="34" charset="0"/>
              </a:rPr>
              <a:t>Optimistic </a:t>
            </a:r>
            <a:r>
              <a:rPr lang="ar-SA" sz="3000" dirty="0">
                <a:latin typeface="Arial" panose="020B0604020202020204" pitchFamily="34" charset="0"/>
                <a:cs typeface="Arial" panose="020B0604020202020204" pitchFamily="34" charset="0"/>
              </a:rPr>
              <a:t>متفائل </a:t>
            </a:r>
            <a:r>
              <a:rPr lang="en-US" sz="3000" dirty="0">
                <a:latin typeface="Arial" panose="020B0604020202020204" pitchFamily="34" charset="0"/>
                <a:cs typeface="Arial" panose="020B0604020202020204" pitchFamily="34" charset="0"/>
              </a:rPr>
              <a:t>follow Maxi max choice </a:t>
            </a:r>
            <a:endParaRPr lang="ar-SA" sz="3000" dirty="0">
              <a:latin typeface="Arial" panose="020B0604020202020204" pitchFamily="34" charset="0"/>
              <a:cs typeface="Arial" panose="020B0604020202020204" pitchFamily="34" charset="0"/>
            </a:endParaRPr>
          </a:p>
          <a:p>
            <a:pPr marL="582930" indent="-514350">
              <a:buAutoNum type="arabicPeriod"/>
            </a:pPr>
            <a:r>
              <a:rPr lang="en-US" sz="3000" dirty="0">
                <a:latin typeface="Arial" panose="020B0604020202020204" pitchFamily="34" charset="0"/>
                <a:cs typeface="Arial" panose="020B0604020202020204" pitchFamily="34" charset="0"/>
              </a:rPr>
              <a:t>Pessimistic </a:t>
            </a:r>
            <a:r>
              <a:rPr lang="ar-SA" sz="3000" dirty="0">
                <a:latin typeface="Arial" panose="020B0604020202020204" pitchFamily="34" charset="0"/>
                <a:cs typeface="Arial" panose="020B0604020202020204" pitchFamily="34" charset="0"/>
              </a:rPr>
              <a:t>متشائم </a:t>
            </a:r>
            <a:r>
              <a:rPr lang="en-US" sz="3000" dirty="0">
                <a:latin typeface="Arial" panose="020B0604020202020204" pitchFamily="34" charset="0"/>
                <a:cs typeface="Arial" panose="020B0604020202020204" pitchFamily="34" charset="0"/>
              </a:rPr>
              <a:t> follow maxi min choice </a:t>
            </a:r>
            <a:endParaRPr lang="ar-SA" sz="3000" dirty="0">
              <a:latin typeface="Arial" panose="020B0604020202020204" pitchFamily="34" charset="0"/>
              <a:cs typeface="Arial" panose="020B0604020202020204" pitchFamily="34" charset="0"/>
            </a:endParaRPr>
          </a:p>
          <a:p>
            <a:pPr marL="582930" indent="-514350">
              <a:buAutoNum type="arabicPeriod"/>
            </a:pPr>
            <a:r>
              <a:rPr lang="en-US" sz="3000" dirty="0">
                <a:latin typeface="Arial" panose="020B0604020202020204" pitchFamily="34" charset="0"/>
                <a:cs typeface="Arial" panose="020B0604020202020204" pitchFamily="34" charset="0"/>
              </a:rPr>
              <a:t>Regret (Most likely ) realistic </a:t>
            </a:r>
            <a:r>
              <a:rPr lang="ar-SA" sz="3000" dirty="0">
                <a:latin typeface="Arial" panose="020B0604020202020204" pitchFamily="34" charset="0"/>
                <a:cs typeface="Arial" panose="020B0604020202020204" pitchFamily="34" charset="0"/>
              </a:rPr>
              <a:t>يقلل الندم المدير يكون اكثر</a:t>
            </a:r>
            <a:r>
              <a:rPr lang="en-US" sz="3000" dirty="0">
                <a:latin typeface="Arial" panose="020B0604020202020204" pitchFamily="34" charset="0"/>
                <a:cs typeface="Arial" panose="020B0604020202020204" pitchFamily="34" charset="0"/>
              </a:rPr>
              <a:t>-</a:t>
            </a:r>
            <a:r>
              <a:rPr lang="ar-SA" sz="3000" dirty="0">
                <a:latin typeface="Arial" panose="020B0604020202020204" pitchFamily="34" charset="0"/>
                <a:cs typeface="Arial" panose="020B0604020202020204" pitchFamily="34" charset="0"/>
              </a:rPr>
              <a:t> واقعية </a:t>
            </a:r>
            <a:r>
              <a:rPr lang="en-US" sz="3000" dirty="0">
                <a:latin typeface="Arial" panose="020B0604020202020204" pitchFamily="34" charset="0"/>
                <a:cs typeface="Arial" panose="020B0604020202020204" pitchFamily="34" charset="0"/>
              </a:rPr>
              <a:t> follow minimax choice </a:t>
            </a:r>
            <a:endParaRPr lang="ar-SA" sz="3000" dirty="0">
              <a:latin typeface="Arial" panose="020B0604020202020204" pitchFamily="34" charset="0"/>
              <a:cs typeface="Arial" panose="020B0604020202020204" pitchFamily="34" charset="0"/>
            </a:endParaRPr>
          </a:p>
          <a:p>
            <a:pPr marL="68580" indent="0">
              <a:buNone/>
            </a:pPr>
            <a:endParaRPr lang="en-US" sz="3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IN"/>
              <a:t>Copyright © 2016 by Pearson Education, Ltd. </a:t>
            </a:r>
            <a:endParaRPr lang="en-US" dirty="0"/>
          </a:p>
        </p:txBody>
      </p:sp>
      <p:sp>
        <p:nvSpPr>
          <p:cNvPr id="5" name="Slide Number Placeholder 4"/>
          <p:cNvSpPr>
            <a:spLocks noGrp="1"/>
          </p:cNvSpPr>
          <p:nvPr>
            <p:ph type="sldNum" sz="quarter" idx="4"/>
          </p:nvPr>
        </p:nvSpPr>
        <p:spPr/>
        <p:txBody>
          <a:bodyPr/>
          <a:lstStyle/>
          <a:p>
            <a:r>
              <a:rPr lang="en-US"/>
              <a:t>2-</a:t>
            </a:r>
            <a:fld id="{8B37D5FE-740C-46F5-801A-FA5477D9711F}" type="slidenum">
              <a:rPr lang="en-US" smtClean="0"/>
              <a:pPr/>
              <a:t>33</a:t>
            </a:fld>
            <a:endParaRPr lang="en-US" dirty="0"/>
          </a:p>
        </p:txBody>
      </p:sp>
    </p:spTree>
    <p:extLst>
      <p:ext uri="{BB962C8B-B14F-4D97-AF65-F5344CB8AC3E}">
        <p14:creationId xmlns:p14="http://schemas.microsoft.com/office/powerpoint/2010/main" val="1041467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Managing Risk</a:t>
            </a:r>
          </a:p>
        </p:txBody>
      </p:sp>
      <p:sp>
        <p:nvSpPr>
          <p:cNvPr id="3" name="Content Placeholder 2"/>
          <p:cNvSpPr>
            <a:spLocks noGrp="1"/>
          </p:cNvSpPr>
          <p:nvPr>
            <p:ph idx="1"/>
          </p:nvPr>
        </p:nvSpPr>
        <p:spPr>
          <a:xfrm>
            <a:off x="685800" y="1143000"/>
            <a:ext cx="7772400" cy="4800600"/>
          </a:xfrm>
        </p:spPr>
        <p:txBody>
          <a:bodyPr>
            <a:noAutofit/>
          </a:bodyPr>
          <a:lstStyle/>
          <a:p>
            <a:r>
              <a:rPr lang="en-US" sz="2400" dirty="0"/>
              <a:t>Managers can use historical data from past experiences or secondary information that lets them assign probabilities to different alternatives. </a:t>
            </a:r>
          </a:p>
          <a:p>
            <a:r>
              <a:rPr lang="en-US" sz="2400" dirty="0"/>
              <a:t>Managers use this information to help make decisions by calculating the expected value – the expected return from each possible outcome – by multiplying expected revenues by (the probability).</a:t>
            </a:r>
          </a:p>
          <a:p>
            <a:r>
              <a:rPr lang="en-US" sz="2400" dirty="0"/>
              <a:t>This exercise will give the manager an idea of the average revenue that they can expect over time if everything relative to the probability remains constant.</a:t>
            </a:r>
          </a:p>
        </p:txBody>
      </p:sp>
      <p:sp>
        <p:nvSpPr>
          <p:cNvPr id="8" name="Footer Placeholder 7"/>
          <p:cNvSpPr>
            <a:spLocks noGrp="1"/>
          </p:cNvSpPr>
          <p:nvPr>
            <p:ph type="ftr" sz="quarter" idx="11"/>
          </p:nvPr>
        </p:nvSpPr>
        <p:spPr/>
        <p:txBody>
          <a:bodyPr/>
          <a:lstStyle/>
          <a:p>
            <a:r>
              <a:rPr lang="en-IN"/>
              <a:t>Copyright © 2016 by Pearson Education, Ltd. </a:t>
            </a:r>
            <a:endParaRPr lang="en-US" dirty="0"/>
          </a:p>
        </p:txBody>
      </p:sp>
      <p:sp>
        <p:nvSpPr>
          <p:cNvPr id="9" name="Slide Number Placeholder 8"/>
          <p:cNvSpPr>
            <a:spLocks noGrp="1"/>
          </p:cNvSpPr>
          <p:nvPr>
            <p:ph type="sldNum" sz="quarter" idx="4"/>
          </p:nvPr>
        </p:nvSpPr>
        <p:spPr/>
        <p:txBody>
          <a:bodyPr/>
          <a:lstStyle/>
          <a:p>
            <a:r>
              <a:rPr lang="en-US"/>
              <a:t>2-</a:t>
            </a:r>
            <a:fld id="{8B37D5FE-740C-46F5-801A-FA5477D9711F}"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143000"/>
          </a:xfrm>
        </p:spPr>
        <p:txBody>
          <a:bodyPr>
            <a:normAutofit fontScale="90000"/>
          </a:bodyPr>
          <a:lstStyle/>
          <a:p>
            <a:pPr algn="ctr"/>
            <a:r>
              <a:rPr lang="en-US" dirty="0"/>
              <a:t>Exhibit 2-8</a:t>
            </a:r>
            <a:br>
              <a:rPr lang="en-US" dirty="0"/>
            </a:br>
            <a:r>
              <a:rPr lang="en-US" dirty="0"/>
              <a:t>expected value</a:t>
            </a:r>
            <a:br>
              <a:rPr lang="en-US" dirty="0"/>
            </a:br>
            <a:endParaRPr lang="en-US" dirty="0"/>
          </a:p>
        </p:txBody>
      </p:sp>
      <p:pic>
        <p:nvPicPr>
          <p:cNvPr id="4" name="Picture 3"/>
          <p:cNvPicPr>
            <a:picLocks noChangeAspect="1"/>
          </p:cNvPicPr>
          <p:nvPr/>
        </p:nvPicPr>
        <p:blipFill>
          <a:blip r:embed="rId2" cstate="print"/>
          <a:stretch>
            <a:fillRect/>
          </a:stretch>
        </p:blipFill>
        <p:spPr>
          <a:xfrm>
            <a:off x="0" y="2146300"/>
            <a:ext cx="9144000" cy="2552627"/>
          </a:xfrm>
          <a:prstGeom prst="rect">
            <a:avLst/>
          </a:prstGeom>
        </p:spPr>
      </p:pic>
      <p:sp>
        <p:nvSpPr>
          <p:cNvPr id="7" name="Footer Placeholder 6"/>
          <p:cNvSpPr>
            <a:spLocks noGrp="1"/>
          </p:cNvSpPr>
          <p:nvPr>
            <p:ph type="ftr" sz="quarter" idx="11"/>
          </p:nvPr>
        </p:nvSpPr>
        <p:spPr/>
        <p:txBody>
          <a:bodyPr/>
          <a:lstStyle/>
          <a:p>
            <a:r>
              <a:rPr lang="en-IN"/>
              <a:t>Copyright © 2016 by Pearson Education, Ltd. </a:t>
            </a:r>
            <a:endParaRPr lang="en-US" dirty="0"/>
          </a:p>
        </p:txBody>
      </p:sp>
      <p:sp>
        <p:nvSpPr>
          <p:cNvPr id="9" name="Slide Number Placeholder 8"/>
          <p:cNvSpPr>
            <a:spLocks noGrp="1"/>
          </p:cNvSpPr>
          <p:nvPr>
            <p:ph type="sldNum" sz="quarter" idx="4"/>
          </p:nvPr>
        </p:nvSpPr>
        <p:spPr/>
        <p:txBody>
          <a:bodyPr/>
          <a:lstStyle/>
          <a:p>
            <a:r>
              <a:rPr lang="en-US"/>
              <a:t>2-</a:t>
            </a:r>
            <a:fld id="{8B37D5FE-740C-46F5-801A-FA5477D9711F}"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609600" y="152400"/>
            <a:ext cx="7772400" cy="1143000"/>
          </a:xfrm>
        </p:spPr>
        <p:txBody>
          <a:bodyPr>
            <a:normAutofit fontScale="90000"/>
          </a:bodyPr>
          <a:lstStyle/>
          <a:p>
            <a:pPr algn="ctr"/>
            <a:r>
              <a:rPr lang="en-US" sz="3600" dirty="0"/>
              <a:t>Exhibit 2-9</a:t>
            </a:r>
            <a:br>
              <a:rPr lang="en-US" sz="3600" dirty="0"/>
            </a:br>
            <a:r>
              <a:rPr lang="en-US" sz="3600" dirty="0"/>
              <a:t>Payoff Matrix</a:t>
            </a:r>
            <a:endParaRPr lang="en-US" sz="3600" dirty="0">
              <a:latin typeface="Calibri" pitchFamily="34" charset="0"/>
            </a:endParaRPr>
          </a:p>
        </p:txBody>
      </p:sp>
      <p:pic>
        <p:nvPicPr>
          <p:cNvPr id="82946" name="Picture 2"/>
          <p:cNvPicPr>
            <a:picLocks noChangeAspect="1" noChangeArrowheads="1"/>
          </p:cNvPicPr>
          <p:nvPr/>
        </p:nvPicPr>
        <p:blipFill>
          <a:blip r:embed="rId3" cstate="print"/>
          <a:srcRect/>
          <a:stretch>
            <a:fillRect/>
          </a:stretch>
        </p:blipFill>
        <p:spPr bwMode="auto">
          <a:xfrm>
            <a:off x="442913" y="1752600"/>
            <a:ext cx="8167687" cy="407035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IN"/>
              <a:t>Copyright © 2016 by Pearson Education, Ltd. </a:t>
            </a:r>
            <a:endParaRPr lang="en-US" dirty="0"/>
          </a:p>
        </p:txBody>
      </p:sp>
      <p:sp>
        <p:nvSpPr>
          <p:cNvPr id="6" name="Slide Number Placeholder 5"/>
          <p:cNvSpPr>
            <a:spLocks noGrp="1"/>
          </p:cNvSpPr>
          <p:nvPr>
            <p:ph type="sldNum" sz="quarter" idx="4"/>
          </p:nvPr>
        </p:nvSpPr>
        <p:spPr/>
        <p:txBody>
          <a:bodyPr/>
          <a:lstStyle/>
          <a:p>
            <a:r>
              <a:rPr lang="en-US"/>
              <a:t>2-</a:t>
            </a:r>
            <a:fld id="{8B37D5FE-740C-46F5-801A-FA5477D9711F}"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Exhibit 2-10</a:t>
            </a:r>
            <a:br>
              <a:rPr lang="en-US" dirty="0"/>
            </a:br>
            <a:r>
              <a:rPr lang="en-US" dirty="0"/>
              <a:t>Regret Matrix</a:t>
            </a:r>
          </a:p>
        </p:txBody>
      </p:sp>
      <p:pic>
        <p:nvPicPr>
          <p:cNvPr id="2050" name="Picture 2"/>
          <p:cNvPicPr>
            <a:picLocks noGrp="1" noChangeAspect="1" noChangeArrowheads="1"/>
          </p:cNvPicPr>
          <p:nvPr>
            <p:ph idx="1"/>
          </p:nvPr>
        </p:nvPicPr>
        <p:blipFill>
          <a:blip r:embed="rId3" cstate="print"/>
          <a:srcRect/>
          <a:stretch>
            <a:fillRect/>
          </a:stretch>
        </p:blipFill>
        <p:spPr bwMode="auto">
          <a:xfrm>
            <a:off x="1524000" y="1676400"/>
            <a:ext cx="5943600" cy="3657599"/>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IN"/>
              <a:t>Copyright © 2016 by Pearson Education, Ltd. </a:t>
            </a:r>
            <a:endParaRPr lang="en-US" dirty="0"/>
          </a:p>
        </p:txBody>
      </p:sp>
      <p:sp>
        <p:nvSpPr>
          <p:cNvPr id="8" name="Slide Number Placeholder 7"/>
          <p:cNvSpPr>
            <a:spLocks noGrp="1"/>
          </p:cNvSpPr>
          <p:nvPr>
            <p:ph type="sldNum" sz="quarter" idx="4"/>
          </p:nvPr>
        </p:nvSpPr>
        <p:spPr/>
        <p:txBody>
          <a:bodyPr/>
          <a:lstStyle/>
          <a:p>
            <a:r>
              <a:rPr lang="en-US"/>
              <a:t>2-</a:t>
            </a:r>
            <a:fld id="{8B37D5FE-740C-46F5-801A-FA5477D9711F}"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pPr algn="ctr"/>
            <a:r>
              <a:rPr lang="en-US" sz="3600" dirty="0"/>
              <a:t>Decision-Making Styles </a:t>
            </a:r>
            <a:r>
              <a:rPr lang="en-US" sz="3600" dirty="0">
                <a:solidFill>
                  <a:srgbClr val="FF0000"/>
                </a:solidFill>
              </a:rPr>
              <a:t>p.86</a:t>
            </a:r>
            <a:endParaRPr lang="en-US" sz="3600" dirty="0">
              <a:solidFill>
                <a:srgbClr val="FF0000"/>
              </a:solidFill>
              <a:latin typeface="Calibri" pitchFamily="34" charset="0"/>
            </a:endParaRPr>
          </a:p>
        </p:txBody>
      </p:sp>
      <p:sp>
        <p:nvSpPr>
          <p:cNvPr id="87042" name="Rectangle 3"/>
          <p:cNvSpPr txBox="1">
            <a:spLocks/>
          </p:cNvSpPr>
          <p:nvPr/>
        </p:nvSpPr>
        <p:spPr bwMode="auto">
          <a:xfrm>
            <a:off x="609600" y="1295400"/>
            <a:ext cx="8229600" cy="4525963"/>
          </a:xfrm>
          <a:prstGeom prst="rect">
            <a:avLst/>
          </a:prstGeom>
          <a:noFill/>
          <a:ln w="9525">
            <a:noFill/>
            <a:miter lim="800000"/>
            <a:headEnd/>
            <a:tailEnd/>
          </a:ln>
        </p:spPr>
        <p:txBody>
          <a:bodyPr/>
          <a:lstStyle/>
          <a:p>
            <a:pPr eaLnBrk="0" hangingPunct="0">
              <a:spcBef>
                <a:spcPct val="50000"/>
              </a:spcBef>
            </a:pPr>
            <a:r>
              <a:rPr lang="en-US" sz="2800" dirty="0"/>
              <a:t>Your </a:t>
            </a:r>
            <a:r>
              <a:rPr lang="en-US" sz="2800" dirty="0">
                <a:solidFill>
                  <a:srgbClr val="FF0000"/>
                </a:solidFill>
              </a:rPr>
              <a:t>thinking style </a:t>
            </a:r>
            <a:r>
              <a:rPr lang="en-US" sz="2800" dirty="0"/>
              <a:t>reflects two things :</a:t>
            </a:r>
          </a:p>
          <a:p>
            <a:pPr eaLnBrk="0" hangingPunct="0">
              <a:spcBef>
                <a:spcPct val="50000"/>
              </a:spcBef>
            </a:pPr>
            <a:r>
              <a:rPr lang="en-US" sz="2800" dirty="0"/>
              <a:t>1.The </a:t>
            </a:r>
            <a:r>
              <a:rPr lang="en-US" sz="2800" b="1" dirty="0"/>
              <a:t>source of information </a:t>
            </a:r>
            <a:r>
              <a:rPr lang="en-US" sz="2800" dirty="0"/>
              <a:t>you tend to use (</a:t>
            </a:r>
            <a:r>
              <a:rPr lang="en-US" sz="2800" dirty="0">
                <a:solidFill>
                  <a:srgbClr val="FF0000"/>
                </a:solidFill>
              </a:rPr>
              <a:t>external</a:t>
            </a:r>
            <a:r>
              <a:rPr lang="en-US" sz="2800" dirty="0"/>
              <a:t> data and facts or </a:t>
            </a:r>
            <a:r>
              <a:rPr lang="en-US" sz="2800" dirty="0">
                <a:solidFill>
                  <a:srgbClr val="FF0000"/>
                </a:solidFill>
              </a:rPr>
              <a:t>internal</a:t>
            </a:r>
            <a:r>
              <a:rPr lang="en-US" sz="2800" dirty="0"/>
              <a:t> sources such as feeling and intuition ).</a:t>
            </a:r>
          </a:p>
          <a:p>
            <a:pPr eaLnBrk="0" hangingPunct="0">
              <a:spcBef>
                <a:spcPct val="50000"/>
              </a:spcBef>
            </a:pPr>
            <a:r>
              <a:rPr lang="en-US" sz="2800" dirty="0"/>
              <a:t>2. Whether you </a:t>
            </a:r>
            <a:r>
              <a:rPr lang="en-US" sz="2800" b="1" dirty="0"/>
              <a:t>process</a:t>
            </a:r>
            <a:r>
              <a:rPr lang="en-US" sz="2800" dirty="0"/>
              <a:t> that information in  a </a:t>
            </a:r>
            <a:r>
              <a:rPr lang="en-US" sz="2800" dirty="0">
                <a:solidFill>
                  <a:srgbClr val="FF0000"/>
                </a:solidFill>
              </a:rPr>
              <a:t>linear</a:t>
            </a:r>
            <a:r>
              <a:rPr lang="en-US" sz="2800" dirty="0"/>
              <a:t> way (rational ,logical ,analytical )or </a:t>
            </a:r>
            <a:r>
              <a:rPr lang="en-US" sz="2800" dirty="0">
                <a:solidFill>
                  <a:srgbClr val="FF0000"/>
                </a:solidFill>
              </a:rPr>
              <a:t>nonlinear</a:t>
            </a:r>
            <a:r>
              <a:rPr lang="en-US" sz="2800" dirty="0"/>
              <a:t> way (intuitive ,creative )</a:t>
            </a:r>
          </a:p>
          <a:p>
            <a:pPr eaLnBrk="0" hangingPunct="0">
              <a:spcBef>
                <a:spcPct val="50000"/>
              </a:spcBef>
            </a:pPr>
            <a:r>
              <a:rPr lang="en-US" sz="2800" dirty="0"/>
              <a:t>These </a:t>
            </a:r>
            <a:r>
              <a:rPr lang="en-US" sz="2800" b="1" dirty="0"/>
              <a:t>four dimensions </a:t>
            </a:r>
            <a:r>
              <a:rPr lang="en-US" sz="2800" dirty="0"/>
              <a:t>are collapsed into </a:t>
            </a:r>
            <a:r>
              <a:rPr lang="en-US" sz="2800" b="1" dirty="0"/>
              <a:t>two styles </a:t>
            </a:r>
          </a:p>
        </p:txBody>
      </p:sp>
      <p:sp>
        <p:nvSpPr>
          <p:cNvPr id="5" name="Footer Placeholder 4"/>
          <p:cNvSpPr>
            <a:spLocks noGrp="1"/>
          </p:cNvSpPr>
          <p:nvPr>
            <p:ph type="ftr" sz="quarter" idx="11"/>
          </p:nvPr>
        </p:nvSpPr>
        <p:spPr/>
        <p:txBody>
          <a:bodyPr/>
          <a:lstStyle/>
          <a:p>
            <a:r>
              <a:rPr lang="en-IN"/>
              <a:t>Copyright © 2016 by Pearson Education, Ltd. </a:t>
            </a:r>
            <a:endParaRPr lang="en-US" dirty="0"/>
          </a:p>
        </p:txBody>
      </p:sp>
      <p:sp>
        <p:nvSpPr>
          <p:cNvPr id="6" name="Slide Number Placeholder 5"/>
          <p:cNvSpPr>
            <a:spLocks noGrp="1"/>
          </p:cNvSpPr>
          <p:nvPr>
            <p:ph type="sldNum" sz="quarter" idx="4"/>
          </p:nvPr>
        </p:nvSpPr>
        <p:spPr/>
        <p:txBody>
          <a:bodyPr/>
          <a:lstStyle/>
          <a:p>
            <a:r>
              <a:rPr lang="en-US"/>
              <a:t>2-</a:t>
            </a:r>
            <a:fld id="{8B37D5FE-740C-46F5-801A-FA5477D9711F}"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Decision-Making Styles</a:t>
            </a:r>
          </a:p>
        </p:txBody>
      </p:sp>
      <p:sp>
        <p:nvSpPr>
          <p:cNvPr id="3" name="Content Placeholder 2"/>
          <p:cNvSpPr>
            <a:spLocks noGrp="1"/>
          </p:cNvSpPr>
          <p:nvPr>
            <p:ph idx="1"/>
          </p:nvPr>
        </p:nvSpPr>
        <p:spPr/>
        <p:txBody>
          <a:bodyPr>
            <a:normAutofit fontScale="92500" lnSpcReduction="20000"/>
          </a:bodyPr>
          <a:lstStyle/>
          <a:p>
            <a:pPr indent="-342900" eaLnBrk="0" hangingPunct="0">
              <a:spcBef>
                <a:spcPct val="50000"/>
              </a:spcBef>
              <a:buFont typeface="Arial" charset="0"/>
              <a:buChar char="•"/>
            </a:pPr>
            <a:r>
              <a:rPr lang="en-US" sz="2800" b="1" dirty="0">
                <a:latin typeface="Arial" charset="0"/>
                <a:cs typeface="Arial" charset="0"/>
              </a:rPr>
              <a:t>Linear Thinking Style </a:t>
            </a:r>
            <a:r>
              <a:rPr lang="en-US" dirty="0"/>
              <a:t>–</a:t>
            </a:r>
            <a:r>
              <a:rPr lang="en-US" b="1" dirty="0"/>
              <a:t> </a:t>
            </a:r>
            <a:r>
              <a:rPr lang="en-US" sz="3000" dirty="0">
                <a:latin typeface="Arial" panose="020B0604020202020204" pitchFamily="34" charset="0"/>
                <a:cs typeface="Arial" panose="020B0604020202020204" pitchFamily="34" charset="0"/>
              </a:rPr>
              <a:t>a person’s tendency to </a:t>
            </a:r>
            <a:r>
              <a:rPr lang="en-US" sz="3000" b="1" dirty="0">
                <a:latin typeface="Arial" panose="020B0604020202020204" pitchFamily="34" charset="0"/>
                <a:cs typeface="Arial" panose="020B0604020202020204" pitchFamily="34" charset="0"/>
              </a:rPr>
              <a:t>use external data/facts</a:t>
            </a:r>
            <a:r>
              <a:rPr lang="en-US" sz="3000" dirty="0">
                <a:latin typeface="Arial" panose="020B0604020202020204" pitchFamily="34" charset="0"/>
                <a:cs typeface="Arial" panose="020B0604020202020204" pitchFamily="34" charset="0"/>
              </a:rPr>
              <a:t>; the habit of </a:t>
            </a:r>
            <a:r>
              <a:rPr lang="en-US" sz="3000" b="1" dirty="0">
                <a:latin typeface="Arial" panose="020B0604020202020204" pitchFamily="34" charset="0"/>
                <a:cs typeface="Arial" panose="020B0604020202020204" pitchFamily="34" charset="0"/>
              </a:rPr>
              <a:t>processing information through rational, logical thinking</a:t>
            </a:r>
            <a:r>
              <a:rPr lang="en-US" sz="3000" dirty="0">
                <a:latin typeface="Arial" panose="020B0604020202020204" pitchFamily="34" charset="0"/>
                <a:cs typeface="Arial" panose="020B0604020202020204" pitchFamily="34" charset="0"/>
              </a:rPr>
              <a:t>.</a:t>
            </a:r>
          </a:p>
          <a:p>
            <a:pPr indent="-342900" eaLnBrk="0" hangingPunct="0">
              <a:spcBef>
                <a:spcPct val="50000"/>
              </a:spcBef>
              <a:buFont typeface="Arial" charset="0"/>
              <a:buChar char="•"/>
            </a:pPr>
            <a:r>
              <a:rPr lang="en-US" sz="2800" b="1" dirty="0">
                <a:latin typeface="Arial" charset="0"/>
                <a:cs typeface="Arial" charset="0"/>
              </a:rPr>
              <a:t>Nonlinear Thinking Style </a:t>
            </a:r>
            <a:r>
              <a:rPr lang="en-US" dirty="0"/>
              <a:t>– </a:t>
            </a:r>
            <a:r>
              <a:rPr lang="en-US" sz="3000" dirty="0">
                <a:latin typeface="Arial" panose="020B0604020202020204" pitchFamily="34" charset="0"/>
                <a:cs typeface="Arial" panose="020B0604020202020204" pitchFamily="34" charset="0"/>
              </a:rPr>
              <a:t>a person’s preference for </a:t>
            </a:r>
            <a:r>
              <a:rPr lang="en-US" sz="3000" b="1" dirty="0">
                <a:latin typeface="Arial" panose="020B0604020202020204" pitchFamily="34" charset="0"/>
                <a:cs typeface="Arial" panose="020B0604020202020204" pitchFamily="34" charset="0"/>
              </a:rPr>
              <a:t>internal sources </a:t>
            </a:r>
            <a:r>
              <a:rPr lang="en-US" sz="3000" dirty="0">
                <a:latin typeface="Arial" panose="020B0604020202020204" pitchFamily="34" charset="0"/>
                <a:cs typeface="Arial" panose="020B0604020202020204" pitchFamily="34" charset="0"/>
              </a:rPr>
              <a:t>of information; a method of </a:t>
            </a:r>
            <a:r>
              <a:rPr lang="en-US" sz="3000" b="1" dirty="0">
                <a:latin typeface="Arial" panose="020B0604020202020204" pitchFamily="34" charset="0"/>
                <a:cs typeface="Arial" panose="020B0604020202020204" pitchFamily="34" charset="0"/>
              </a:rPr>
              <a:t>processing </a:t>
            </a:r>
            <a:r>
              <a:rPr lang="en-US" sz="3000" dirty="0">
                <a:latin typeface="Arial" panose="020B0604020202020204" pitchFamily="34" charset="0"/>
                <a:cs typeface="Arial" panose="020B0604020202020204" pitchFamily="34" charset="0"/>
              </a:rPr>
              <a:t>this information with internal insights, </a:t>
            </a:r>
            <a:r>
              <a:rPr lang="en-US" sz="3000" b="1" dirty="0">
                <a:solidFill>
                  <a:srgbClr val="FF0000"/>
                </a:solidFill>
                <a:latin typeface="Arial" panose="020B0604020202020204" pitchFamily="34" charset="0"/>
                <a:cs typeface="Arial" panose="020B0604020202020204" pitchFamily="34" charset="0"/>
              </a:rPr>
              <a:t>feelings, and hunches</a:t>
            </a:r>
            <a:r>
              <a:rPr lang="ar-SA" sz="3000" b="1" dirty="0">
                <a:solidFill>
                  <a:srgbClr val="FF0000"/>
                </a:solidFill>
                <a:latin typeface="Arial" panose="020B0604020202020204" pitchFamily="34" charset="0"/>
                <a:cs typeface="Arial" panose="020B0604020202020204" pitchFamily="34" charset="0"/>
              </a:rPr>
              <a:t> الحس الباطني ،الشعور</a:t>
            </a:r>
            <a:r>
              <a:rPr lang="en-US" sz="3000" dirty="0">
                <a:latin typeface="Arial" panose="020B0604020202020204" pitchFamily="34" charset="0"/>
                <a:cs typeface="Arial" panose="020B0604020202020204" pitchFamily="34" charset="0"/>
              </a:rPr>
              <a:t>.</a:t>
            </a:r>
          </a:p>
          <a:p>
            <a:endParaRPr lang="en-US" sz="3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IN"/>
              <a:t>Copyright © 2016 by Pearson Education, Ltd. </a:t>
            </a:r>
            <a:endParaRPr lang="en-US" dirty="0"/>
          </a:p>
        </p:txBody>
      </p:sp>
      <p:sp>
        <p:nvSpPr>
          <p:cNvPr id="5" name="Slide Number Placeholder 4"/>
          <p:cNvSpPr>
            <a:spLocks noGrp="1"/>
          </p:cNvSpPr>
          <p:nvPr>
            <p:ph type="sldNum" sz="quarter" idx="4"/>
          </p:nvPr>
        </p:nvSpPr>
        <p:spPr/>
        <p:txBody>
          <a:bodyPr/>
          <a:lstStyle/>
          <a:p>
            <a:r>
              <a:rPr lang="en-US"/>
              <a:t>2-</a:t>
            </a:r>
            <a:fld id="{8B37D5FE-740C-46F5-801A-FA5477D9711F}" type="slidenum">
              <a:rPr lang="en-US" smtClean="0"/>
              <a:pPr/>
              <a:t>39</a:t>
            </a:fld>
            <a:endParaRPr lang="en-US" dirty="0"/>
          </a:p>
        </p:txBody>
      </p:sp>
    </p:spTree>
    <p:extLst>
      <p:ext uri="{BB962C8B-B14F-4D97-AF65-F5344CB8AC3E}">
        <p14:creationId xmlns:p14="http://schemas.microsoft.com/office/powerpoint/2010/main" val="259025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ctrTitle"/>
          </p:nvPr>
        </p:nvSpPr>
        <p:spPr/>
        <p:txBody>
          <a:bodyPr>
            <a:normAutofit/>
          </a:bodyPr>
          <a:lstStyle/>
          <a:p>
            <a:r>
              <a:rPr lang="en-US" sz="3600" dirty="0"/>
              <a:t>The Decision-Making Process</a:t>
            </a:r>
            <a:endParaRPr lang="en-US" sz="3600" dirty="0">
              <a:latin typeface="Calibri" pitchFamily="34" charset="0"/>
            </a:endParaRPr>
          </a:p>
        </p:txBody>
      </p:sp>
      <p:sp>
        <p:nvSpPr>
          <p:cNvPr id="31746" name="Rectangle 3"/>
          <p:cNvSpPr txBox="1">
            <a:spLocks/>
          </p:cNvSpPr>
          <p:nvPr/>
        </p:nvSpPr>
        <p:spPr bwMode="auto">
          <a:xfrm>
            <a:off x="457200" y="1066799"/>
            <a:ext cx="3276600" cy="4391025"/>
          </a:xfrm>
          <a:prstGeom prst="rect">
            <a:avLst/>
          </a:prstGeom>
          <a:noFill/>
          <a:ln w="9525">
            <a:noFill/>
            <a:miter lim="800000"/>
            <a:headEnd/>
            <a:tailEnd/>
          </a:ln>
        </p:spPr>
        <p:txBody>
          <a:bodyPr/>
          <a:lstStyle/>
          <a:p>
            <a:pPr marL="342900" indent="-342900" eaLnBrk="0" hangingPunct="0">
              <a:spcBef>
                <a:spcPct val="40000"/>
              </a:spcBef>
              <a:buClr>
                <a:srgbClr val="FF0000"/>
              </a:buClr>
              <a:buFont typeface="Arial" pitchFamily="34" charset="0"/>
              <a:buChar char="•"/>
            </a:pPr>
            <a:r>
              <a:rPr lang="en-US" sz="3600" b="1" dirty="0"/>
              <a:t>Decision</a:t>
            </a:r>
            <a:r>
              <a:rPr lang="en-US" sz="3200" dirty="0"/>
              <a:t> –  making a </a:t>
            </a:r>
            <a:r>
              <a:rPr lang="en-US" sz="3200" dirty="0">
                <a:solidFill>
                  <a:srgbClr val="FF0000"/>
                </a:solidFill>
              </a:rPr>
              <a:t>choice from </a:t>
            </a:r>
            <a:r>
              <a:rPr lang="en-US" sz="3200" b="1" dirty="0">
                <a:solidFill>
                  <a:srgbClr val="FF0000"/>
                </a:solidFill>
              </a:rPr>
              <a:t>two or more alternatives</a:t>
            </a:r>
            <a:r>
              <a:rPr lang="en-US" sz="3200" dirty="0">
                <a:solidFill>
                  <a:srgbClr val="FF0000"/>
                </a:solidFill>
              </a:rPr>
              <a:t>.</a:t>
            </a:r>
            <a:endParaRPr lang="ar-SA" sz="3200" dirty="0">
              <a:solidFill>
                <a:srgbClr val="FF0000"/>
              </a:solidFill>
            </a:endParaRPr>
          </a:p>
          <a:p>
            <a:pPr marL="342900" indent="-342900" eaLnBrk="0" hangingPunct="0">
              <a:spcBef>
                <a:spcPct val="40000"/>
              </a:spcBef>
              <a:buClr>
                <a:srgbClr val="FF0000"/>
              </a:buClr>
              <a:buFont typeface="Arial" pitchFamily="34" charset="0"/>
              <a:buChar char="•"/>
            </a:pPr>
            <a:r>
              <a:rPr lang="en-US" sz="3200" dirty="0">
                <a:solidFill>
                  <a:srgbClr val="FF0000"/>
                </a:solidFill>
              </a:rPr>
              <a:t>Managers at all levels and in all areas </a:t>
            </a:r>
          </a:p>
        </p:txBody>
      </p:sp>
      <p:pic>
        <p:nvPicPr>
          <p:cNvPr id="31747" name="Picture 2"/>
          <p:cNvPicPr>
            <a:picLocks noChangeAspect="1" noChangeArrowheads="1"/>
          </p:cNvPicPr>
          <p:nvPr/>
        </p:nvPicPr>
        <p:blipFill>
          <a:blip r:embed="rId3" cstate="print"/>
          <a:srcRect/>
          <a:stretch>
            <a:fillRect/>
          </a:stretch>
        </p:blipFill>
        <p:spPr bwMode="auto">
          <a:xfrm>
            <a:off x="4419600" y="1219200"/>
            <a:ext cx="4572000" cy="4238625"/>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IN"/>
              <a:t>Copyright © 2016 by Pearson Education, Ltd. </a:t>
            </a:r>
            <a:endParaRPr lang="en-US" dirty="0"/>
          </a:p>
        </p:txBody>
      </p:sp>
      <p:sp>
        <p:nvSpPr>
          <p:cNvPr id="5" name="Slide Number Placeholder 4"/>
          <p:cNvSpPr>
            <a:spLocks noGrp="1"/>
          </p:cNvSpPr>
          <p:nvPr>
            <p:ph type="sldNum" sz="quarter" idx="4"/>
          </p:nvPr>
        </p:nvSpPr>
        <p:spPr/>
        <p:txBody>
          <a:bodyPr/>
          <a:lstStyle/>
          <a:p>
            <a:r>
              <a:rPr lang="en-US"/>
              <a:t>2-</a:t>
            </a:r>
            <a:fld id="{8B37D5FE-740C-46F5-801A-FA5477D9711F}"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normAutofit/>
          </a:bodyPr>
          <a:lstStyle/>
          <a:p>
            <a:pPr algn="ctr"/>
            <a:r>
              <a:rPr lang="en-US" sz="3200" dirty="0"/>
              <a:t>Decision-Making Biases and Errors</a:t>
            </a:r>
            <a:br>
              <a:rPr lang="en-US" sz="3200" dirty="0"/>
            </a:br>
            <a:r>
              <a:rPr lang="en-US" sz="3200" dirty="0"/>
              <a:t>p.86</a:t>
            </a:r>
            <a:endParaRPr lang="en-US" sz="3200" dirty="0">
              <a:latin typeface="Calibri" pitchFamily="34" charset="0"/>
            </a:endParaRPr>
          </a:p>
        </p:txBody>
      </p:sp>
      <p:sp>
        <p:nvSpPr>
          <p:cNvPr id="89090" name="Rectangle 3"/>
          <p:cNvSpPr txBox="1">
            <a:spLocks/>
          </p:cNvSpPr>
          <p:nvPr/>
        </p:nvSpPr>
        <p:spPr bwMode="auto">
          <a:xfrm>
            <a:off x="457200" y="1730375"/>
            <a:ext cx="8229600" cy="4525963"/>
          </a:xfrm>
          <a:prstGeom prst="rect">
            <a:avLst/>
          </a:prstGeom>
          <a:noFill/>
          <a:ln w="9525">
            <a:noFill/>
            <a:miter lim="800000"/>
            <a:headEnd/>
            <a:tailEnd/>
          </a:ln>
        </p:spPr>
        <p:txBody>
          <a:bodyPr/>
          <a:lstStyle/>
          <a:p>
            <a:pPr marL="342900" indent="-342900" eaLnBrk="0" hangingPunct="0">
              <a:spcBef>
                <a:spcPct val="50000"/>
              </a:spcBef>
              <a:buFont typeface="Arial" charset="0"/>
              <a:buChar char="•"/>
            </a:pPr>
            <a:r>
              <a:rPr lang="en-US" sz="2800" b="1" dirty="0"/>
              <a:t>Heuristics</a:t>
            </a:r>
            <a:r>
              <a:rPr lang="ar-SA" sz="2800" b="1" dirty="0"/>
              <a:t> الموجه ،المرشد </a:t>
            </a:r>
            <a:r>
              <a:rPr lang="en-US" sz="2800" dirty="0"/>
              <a:t> – using “</a:t>
            </a:r>
            <a:r>
              <a:rPr lang="en-US" sz="2800" dirty="0">
                <a:solidFill>
                  <a:srgbClr val="FF0000"/>
                </a:solidFill>
              </a:rPr>
              <a:t>rules of thumb</a:t>
            </a:r>
            <a:r>
              <a:rPr lang="en-US" sz="2800" dirty="0"/>
              <a:t>” to simplify decision-making.</a:t>
            </a:r>
          </a:p>
          <a:p>
            <a:pPr marL="342900" indent="-342900" eaLnBrk="0" hangingPunct="0">
              <a:spcBef>
                <a:spcPct val="50000"/>
              </a:spcBef>
              <a:buFont typeface="Arial" charset="0"/>
              <a:buChar char="•"/>
            </a:pPr>
            <a:r>
              <a:rPr lang="en-US" sz="2800" dirty="0"/>
              <a:t>They help to make sense of </a:t>
            </a:r>
            <a:r>
              <a:rPr lang="en-US" sz="2800" b="1" dirty="0"/>
              <a:t>complex ,uncertain and ambiguous information </a:t>
            </a:r>
          </a:p>
          <a:p>
            <a:pPr eaLnBrk="0" hangingPunct="0">
              <a:spcBef>
                <a:spcPct val="50000"/>
              </a:spcBef>
            </a:pPr>
            <a:r>
              <a:rPr lang="en-US" sz="2800" dirty="0">
                <a:solidFill>
                  <a:srgbClr val="FF0000"/>
                </a:solidFill>
              </a:rPr>
              <a:t>Mistakes :use rules of thumb that doesn’t</a:t>
            </a:r>
            <a:r>
              <a:rPr lang="ar-SA" sz="2800" dirty="0">
                <a:solidFill>
                  <a:srgbClr val="FF0000"/>
                </a:solidFill>
              </a:rPr>
              <a:t> </a:t>
            </a:r>
            <a:r>
              <a:rPr lang="en-US" sz="2800" dirty="0">
                <a:solidFill>
                  <a:srgbClr val="FF0000"/>
                </a:solidFill>
              </a:rPr>
              <a:t>mean those rules are </a:t>
            </a:r>
            <a:r>
              <a:rPr lang="en-US" sz="2800" b="1" dirty="0"/>
              <a:t>reliable </a:t>
            </a:r>
          </a:p>
          <a:p>
            <a:pPr algn="ctr" eaLnBrk="0" hangingPunct="0">
              <a:spcBef>
                <a:spcPct val="50000"/>
              </a:spcBef>
            </a:pPr>
            <a:r>
              <a:rPr lang="en-US" sz="2800" b="1" dirty="0"/>
              <a:t>End </a:t>
            </a:r>
          </a:p>
        </p:txBody>
      </p:sp>
      <p:sp>
        <p:nvSpPr>
          <p:cNvPr id="5" name="Footer Placeholder 4"/>
          <p:cNvSpPr>
            <a:spLocks noGrp="1"/>
          </p:cNvSpPr>
          <p:nvPr>
            <p:ph type="ftr" sz="quarter" idx="11"/>
          </p:nvPr>
        </p:nvSpPr>
        <p:spPr/>
        <p:txBody>
          <a:bodyPr/>
          <a:lstStyle/>
          <a:p>
            <a:r>
              <a:rPr lang="en-IN"/>
              <a:t>Copyright © 2016 by Pearson Education, Ltd. </a:t>
            </a:r>
            <a:endParaRPr lang="en-US" dirty="0"/>
          </a:p>
        </p:txBody>
      </p:sp>
      <p:sp>
        <p:nvSpPr>
          <p:cNvPr id="6" name="Slide Number Placeholder 5"/>
          <p:cNvSpPr>
            <a:spLocks noGrp="1"/>
          </p:cNvSpPr>
          <p:nvPr>
            <p:ph type="sldNum" sz="quarter" idx="4"/>
          </p:nvPr>
        </p:nvSpPr>
        <p:spPr/>
        <p:txBody>
          <a:bodyPr/>
          <a:lstStyle/>
          <a:p>
            <a:r>
              <a:rPr lang="en-US"/>
              <a:t>2-</a:t>
            </a:r>
            <a:fld id="{8B37D5FE-740C-46F5-801A-FA5477D9711F}" type="slidenum">
              <a:rPr lang="en-US" smtClean="0"/>
              <a:pPr/>
              <a:t>40</a:t>
            </a:fld>
            <a:endParaRPr lang="en-US" dirty="0"/>
          </a:p>
        </p:txBody>
      </p:sp>
      <p:cxnSp>
        <p:nvCxnSpPr>
          <p:cNvPr id="7" name="Straight Arrow Connector 6"/>
          <p:cNvCxnSpPr/>
          <p:nvPr/>
        </p:nvCxnSpPr>
        <p:spPr>
          <a:xfrm>
            <a:off x="4572000" y="2133600"/>
            <a:ext cx="990600" cy="83820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ctrTitle"/>
          </p:nvPr>
        </p:nvSpPr>
        <p:spPr>
          <a:xfrm>
            <a:off x="1524000" y="228600"/>
            <a:ext cx="6934200" cy="1143000"/>
          </a:xfrm>
        </p:spPr>
        <p:txBody>
          <a:bodyPr>
            <a:normAutofit/>
          </a:bodyPr>
          <a:lstStyle/>
          <a:p>
            <a:pPr algn="ctr"/>
            <a:r>
              <a:rPr lang="en-US" sz="3200" dirty="0"/>
              <a:t>Exhibit 2-1</a:t>
            </a:r>
            <a:br>
              <a:rPr lang="en-US" sz="3200" dirty="0"/>
            </a:br>
            <a:r>
              <a:rPr lang="en-US" sz="3200" dirty="0"/>
              <a:t>Decision-Making Process</a:t>
            </a:r>
            <a:endParaRPr lang="en-US" sz="3200" dirty="0">
              <a:latin typeface="Calibri" pitchFamily="34" charset="0"/>
            </a:endParaRPr>
          </a:p>
        </p:txBody>
      </p:sp>
      <p:sp>
        <p:nvSpPr>
          <p:cNvPr id="33794"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2800"/>
          </a:p>
        </p:txBody>
      </p:sp>
      <p:pic>
        <p:nvPicPr>
          <p:cNvPr id="2" name="Picture 1"/>
          <p:cNvPicPr>
            <a:picLocks noChangeAspect="1"/>
          </p:cNvPicPr>
          <p:nvPr/>
        </p:nvPicPr>
        <p:blipFill>
          <a:blip r:embed="rId3" cstate="print"/>
          <a:stretch>
            <a:fillRect/>
          </a:stretch>
        </p:blipFill>
        <p:spPr>
          <a:xfrm>
            <a:off x="-533400" y="1219200"/>
            <a:ext cx="9601200" cy="5257800"/>
          </a:xfrm>
          <a:prstGeom prst="rect">
            <a:avLst/>
          </a:prstGeom>
        </p:spPr>
      </p:pic>
      <p:sp>
        <p:nvSpPr>
          <p:cNvPr id="6" name="Footer Placeholder 5"/>
          <p:cNvSpPr>
            <a:spLocks noGrp="1"/>
          </p:cNvSpPr>
          <p:nvPr>
            <p:ph type="ftr" sz="quarter" idx="11"/>
          </p:nvPr>
        </p:nvSpPr>
        <p:spPr/>
        <p:txBody>
          <a:bodyPr/>
          <a:lstStyle/>
          <a:p>
            <a:r>
              <a:rPr lang="en-IN"/>
              <a:t>Copyright © 2016 by Pearson Education, Ltd. </a:t>
            </a:r>
            <a:endParaRPr lang="en-US" dirty="0"/>
          </a:p>
        </p:txBody>
      </p:sp>
      <p:sp>
        <p:nvSpPr>
          <p:cNvPr id="8" name="Slide Number Placeholder 7"/>
          <p:cNvSpPr>
            <a:spLocks noGrp="1"/>
          </p:cNvSpPr>
          <p:nvPr>
            <p:ph type="sldNum" sz="quarter" idx="4"/>
          </p:nvPr>
        </p:nvSpPr>
        <p:spPr/>
        <p:txBody>
          <a:bodyPr/>
          <a:lstStyle/>
          <a:p>
            <a:r>
              <a:rPr lang="en-US"/>
              <a:t>2-</a:t>
            </a:r>
            <a:fld id="{8B37D5FE-740C-46F5-801A-FA5477D9711F}"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X Company cosmetics  </a:t>
            </a:r>
          </a:p>
          <a:p>
            <a:r>
              <a:rPr lang="en-US" dirty="0"/>
              <a:t>Decline  sales 4% sept – problem </a:t>
            </a:r>
          </a:p>
          <a:p>
            <a:r>
              <a:rPr lang="en-US" dirty="0"/>
              <a:t>Symptoms  </a:t>
            </a:r>
            <a:r>
              <a:rPr lang="ar-SA" dirty="0"/>
              <a:t>عارض </a:t>
            </a:r>
          </a:p>
          <a:p>
            <a:endParaRPr lang="ar-SA" dirty="0"/>
          </a:p>
          <a:p>
            <a:r>
              <a:rPr lang="ar-SA" dirty="0"/>
              <a:t>3</a:t>
            </a:r>
            <a:r>
              <a:rPr lang="en-US" dirty="0"/>
              <a:t>conditions:</a:t>
            </a:r>
          </a:p>
          <a:p>
            <a:r>
              <a:rPr lang="en-US" dirty="0"/>
              <a:t>1. aware of</a:t>
            </a:r>
          </a:p>
          <a:p>
            <a:r>
              <a:rPr lang="en-US" dirty="0"/>
              <a:t>2.authority </a:t>
            </a:r>
          </a:p>
          <a:p>
            <a:r>
              <a:rPr lang="en-US" dirty="0"/>
              <a:t>Act under pressure </a:t>
            </a:r>
          </a:p>
        </p:txBody>
      </p:sp>
      <p:sp>
        <p:nvSpPr>
          <p:cNvPr id="4" name="Footer Placeholder 3"/>
          <p:cNvSpPr>
            <a:spLocks noGrp="1"/>
          </p:cNvSpPr>
          <p:nvPr>
            <p:ph type="ftr" sz="quarter" idx="11"/>
          </p:nvPr>
        </p:nvSpPr>
        <p:spPr/>
        <p:txBody>
          <a:bodyPr/>
          <a:lstStyle/>
          <a:p>
            <a:r>
              <a:rPr lang="en-IN"/>
              <a:t>Copyright © 2016 by Pearson Education, Ltd. </a:t>
            </a:r>
            <a:endParaRPr lang="en-US" dirty="0"/>
          </a:p>
        </p:txBody>
      </p:sp>
      <p:sp>
        <p:nvSpPr>
          <p:cNvPr id="5" name="Slide Number Placeholder 4"/>
          <p:cNvSpPr>
            <a:spLocks noGrp="1"/>
          </p:cNvSpPr>
          <p:nvPr>
            <p:ph type="sldNum" sz="quarter" idx="4"/>
          </p:nvPr>
        </p:nvSpPr>
        <p:spPr/>
        <p:txBody>
          <a:bodyPr/>
          <a:lstStyle/>
          <a:p>
            <a:r>
              <a:rPr lang="en-US"/>
              <a:t>2-</a:t>
            </a:r>
            <a:fld id="{8B37D5FE-740C-46F5-801A-FA5477D9711F}" type="slidenum">
              <a:rPr lang="en-US" smtClean="0"/>
              <a:pPr/>
              <a:t>6</a:t>
            </a:fld>
            <a:endParaRPr lang="en-US" dirty="0"/>
          </a:p>
        </p:txBody>
      </p:sp>
    </p:spTree>
    <p:extLst>
      <p:ext uri="{BB962C8B-B14F-4D97-AF65-F5344CB8AC3E}">
        <p14:creationId xmlns:p14="http://schemas.microsoft.com/office/powerpoint/2010/main" val="2523664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normAutofit fontScale="90000"/>
          </a:bodyPr>
          <a:lstStyle/>
          <a:p>
            <a:r>
              <a:rPr lang="en-US" sz="3600" dirty="0"/>
              <a:t>The Decision-Making Process (cont.)</a:t>
            </a:r>
            <a:endParaRPr lang="en-US" sz="3600" dirty="0">
              <a:latin typeface="Calibri" pitchFamily="34" charset="0"/>
            </a:endParaRPr>
          </a:p>
        </p:txBody>
      </p:sp>
      <p:sp>
        <p:nvSpPr>
          <p:cNvPr id="35842" name="Rectangle 3"/>
          <p:cNvSpPr txBox="1">
            <a:spLocks/>
          </p:cNvSpPr>
          <p:nvPr/>
        </p:nvSpPr>
        <p:spPr bwMode="auto">
          <a:xfrm>
            <a:off x="457200" y="1295400"/>
            <a:ext cx="8229600" cy="53260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b="1" dirty="0"/>
              <a:t>Step 1: Identify a Problem (Need )</a:t>
            </a:r>
          </a:p>
          <a:p>
            <a:pPr marL="742950" lvl="1" indent="-285750" eaLnBrk="0" hangingPunct="0">
              <a:spcBef>
                <a:spcPct val="20000"/>
              </a:spcBef>
              <a:buFont typeface="Arial" charset="0"/>
              <a:buChar char="–"/>
            </a:pPr>
            <a:r>
              <a:rPr lang="en-US" sz="2800" b="1" dirty="0"/>
              <a:t>Problem </a:t>
            </a:r>
            <a:r>
              <a:rPr lang="en-US" sz="2800" dirty="0"/>
              <a:t>– an </a:t>
            </a:r>
            <a:r>
              <a:rPr lang="en-US" sz="2800" b="1" dirty="0">
                <a:solidFill>
                  <a:srgbClr val="FF0000"/>
                </a:solidFill>
              </a:rPr>
              <a:t>obstacle</a:t>
            </a:r>
            <a:r>
              <a:rPr lang="en-US" sz="2800" dirty="0"/>
              <a:t> that makes it difficult to achieve a </a:t>
            </a:r>
            <a:r>
              <a:rPr lang="en-US" sz="2800" b="1" u="sng" dirty="0">
                <a:solidFill>
                  <a:srgbClr val="FF0000"/>
                </a:solidFill>
              </a:rPr>
              <a:t>desired</a:t>
            </a:r>
            <a:r>
              <a:rPr lang="en-US" sz="2800" b="1" dirty="0">
                <a:solidFill>
                  <a:srgbClr val="FF0000"/>
                </a:solidFill>
              </a:rPr>
              <a:t> goal or purpose</a:t>
            </a:r>
            <a:r>
              <a:rPr lang="en-US" sz="2800" dirty="0"/>
              <a:t>.</a:t>
            </a:r>
          </a:p>
          <a:p>
            <a:pPr marL="742950" lvl="1" indent="-285750" eaLnBrk="0" hangingPunct="0">
              <a:spcBef>
                <a:spcPct val="20000"/>
              </a:spcBef>
              <a:buFont typeface="Arial" charset="0"/>
              <a:buChar char="–"/>
            </a:pPr>
            <a:r>
              <a:rPr lang="en-US" sz="2800" dirty="0"/>
              <a:t>Every decision starts with a </a:t>
            </a:r>
            <a:r>
              <a:rPr lang="en-US" sz="2800" b="1" dirty="0"/>
              <a:t>problem</a:t>
            </a:r>
            <a:r>
              <a:rPr lang="en-US" sz="2800" dirty="0"/>
              <a:t>, a </a:t>
            </a:r>
            <a:r>
              <a:rPr lang="en-US" sz="2800" b="1" dirty="0">
                <a:solidFill>
                  <a:srgbClr val="FF0000"/>
                </a:solidFill>
              </a:rPr>
              <a:t>discrepancy </a:t>
            </a:r>
            <a:r>
              <a:rPr lang="ar-SA" sz="2800" b="1" dirty="0">
                <a:solidFill>
                  <a:srgbClr val="FF0000"/>
                </a:solidFill>
              </a:rPr>
              <a:t>تناقض</a:t>
            </a:r>
            <a:r>
              <a:rPr lang="en-US" sz="2800" b="1" dirty="0">
                <a:solidFill>
                  <a:srgbClr val="FF0000"/>
                </a:solidFill>
              </a:rPr>
              <a:t> between an existing and a desired condition.</a:t>
            </a:r>
            <a:endParaRPr lang="ar-SA" sz="2800" b="1" dirty="0">
              <a:solidFill>
                <a:srgbClr val="FF0000"/>
              </a:solidFill>
            </a:endParaRPr>
          </a:p>
          <a:p>
            <a:pPr marL="742950" lvl="1" indent="-285750" eaLnBrk="0" hangingPunct="0">
              <a:spcBef>
                <a:spcPct val="20000"/>
              </a:spcBef>
              <a:buFont typeface="Arial" charset="0"/>
              <a:buChar char="–"/>
            </a:pPr>
            <a:r>
              <a:rPr lang="en-US" sz="2800" b="1" dirty="0">
                <a:solidFill>
                  <a:srgbClr val="FF0000"/>
                </a:solidFill>
              </a:rPr>
              <a:t>Sales  Araw decrease 3%:symptoms </a:t>
            </a:r>
            <a:r>
              <a:rPr lang="ar-SA" sz="2800" b="1" dirty="0">
                <a:solidFill>
                  <a:srgbClr val="FF0000"/>
                </a:solidFill>
              </a:rPr>
              <a:t>عارض </a:t>
            </a:r>
            <a:endParaRPr lang="en-US" sz="2800" b="1" dirty="0">
              <a:solidFill>
                <a:srgbClr val="FF0000"/>
              </a:solidFill>
            </a:endParaRPr>
          </a:p>
          <a:p>
            <a:pPr marL="742950" lvl="1" indent="-285750" eaLnBrk="0" hangingPunct="0">
              <a:spcBef>
                <a:spcPct val="20000"/>
              </a:spcBef>
              <a:buFont typeface="Arial" charset="0"/>
              <a:buChar char="–"/>
            </a:pPr>
            <a:r>
              <a:rPr lang="en-US" sz="2800" dirty="0"/>
              <a:t>Example – Amanda is a sales manager whose reps need new laptops.</a:t>
            </a:r>
            <a:endParaRPr lang="ar-SA" sz="2800" dirty="0"/>
          </a:p>
          <a:p>
            <a:pPr marL="742950" lvl="1" indent="-285750" eaLnBrk="0" hangingPunct="0">
              <a:spcBef>
                <a:spcPct val="20000"/>
              </a:spcBef>
              <a:buFont typeface="Arial" charset="0"/>
              <a:buChar char="–"/>
            </a:pPr>
            <a:r>
              <a:rPr lang="en-US" sz="2800" dirty="0"/>
              <a:t>Example : new business (restaurant )</a:t>
            </a:r>
          </a:p>
        </p:txBody>
      </p:sp>
      <p:sp>
        <p:nvSpPr>
          <p:cNvPr id="4" name="Footer Placeholder 3"/>
          <p:cNvSpPr>
            <a:spLocks noGrp="1"/>
          </p:cNvSpPr>
          <p:nvPr>
            <p:ph type="ftr" sz="quarter" idx="11"/>
          </p:nvPr>
        </p:nvSpPr>
        <p:spPr/>
        <p:txBody>
          <a:bodyPr/>
          <a:lstStyle/>
          <a:p>
            <a:r>
              <a:rPr lang="en-IN"/>
              <a:t>Copyright © 2016 by Pearson Education, Ltd. </a:t>
            </a:r>
            <a:endParaRPr lang="en-US" dirty="0"/>
          </a:p>
        </p:txBody>
      </p:sp>
      <p:sp>
        <p:nvSpPr>
          <p:cNvPr id="5" name="Slide Number Placeholder 4"/>
          <p:cNvSpPr>
            <a:spLocks noGrp="1"/>
          </p:cNvSpPr>
          <p:nvPr>
            <p:ph type="sldNum" sz="quarter" idx="4"/>
          </p:nvPr>
        </p:nvSpPr>
        <p:spPr/>
        <p:txBody>
          <a:bodyPr/>
          <a:lstStyle/>
          <a:p>
            <a:r>
              <a:rPr lang="en-US"/>
              <a:t>2-</a:t>
            </a:r>
            <a:fld id="{8B37D5FE-740C-46F5-801A-FA5477D9711F}"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normAutofit fontScale="90000"/>
          </a:bodyPr>
          <a:lstStyle/>
          <a:p>
            <a:r>
              <a:rPr lang="en-US" sz="3600" dirty="0"/>
              <a:t>The Decision-Making Process (cont.)</a:t>
            </a:r>
            <a:endParaRPr lang="en-US" sz="3600" dirty="0">
              <a:latin typeface="Calibri" pitchFamily="34" charset="0"/>
            </a:endParaRPr>
          </a:p>
        </p:txBody>
      </p:sp>
      <p:sp>
        <p:nvSpPr>
          <p:cNvPr id="37890" name="Rectangle 3"/>
          <p:cNvSpPr txBox="1">
            <a:spLocks/>
          </p:cNvSpPr>
          <p:nvPr/>
        </p:nvSpPr>
        <p:spPr bwMode="auto">
          <a:xfrm>
            <a:off x="381000" y="1295400"/>
            <a:ext cx="8458200" cy="4495800"/>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b="1" dirty="0"/>
              <a:t>Step 2: Identify Decision Criteria</a:t>
            </a:r>
          </a:p>
          <a:p>
            <a:pPr marL="742950" lvl="1" indent="-285750" eaLnBrk="0" hangingPunct="0">
              <a:spcBef>
                <a:spcPct val="30000"/>
              </a:spcBef>
              <a:buFont typeface="Arial" charset="0"/>
              <a:buChar char="–"/>
            </a:pPr>
            <a:r>
              <a:rPr lang="en-US" sz="3200" dirty="0"/>
              <a:t>Decision criteria are </a:t>
            </a:r>
            <a:r>
              <a:rPr lang="en-US" sz="3200" b="1" dirty="0"/>
              <a:t>factors that are important (relevant) to resolving the problem.</a:t>
            </a:r>
          </a:p>
          <a:p>
            <a:pPr marL="742950" lvl="1" indent="-285750" eaLnBrk="0" hangingPunct="0">
              <a:spcBef>
                <a:spcPct val="20000"/>
              </a:spcBef>
              <a:buFont typeface="Arial" charset="0"/>
              <a:buChar char="–"/>
            </a:pPr>
            <a:r>
              <a:rPr lang="en-US" sz="3200" dirty="0"/>
              <a:t>Example – Amanda decides that memory and storage capabilities, display quality, battery life, warranty, and carrying weight are the relevant criteria in her decision.</a:t>
            </a:r>
          </a:p>
        </p:txBody>
      </p:sp>
      <p:sp>
        <p:nvSpPr>
          <p:cNvPr id="4" name="Footer Placeholder 3"/>
          <p:cNvSpPr>
            <a:spLocks noGrp="1"/>
          </p:cNvSpPr>
          <p:nvPr>
            <p:ph type="ftr" sz="quarter" idx="11"/>
          </p:nvPr>
        </p:nvSpPr>
        <p:spPr/>
        <p:txBody>
          <a:bodyPr/>
          <a:lstStyle/>
          <a:p>
            <a:r>
              <a:rPr lang="en-IN"/>
              <a:t>Copyright © 2016 by Pearson Education, Ltd. </a:t>
            </a:r>
            <a:endParaRPr lang="en-US" dirty="0"/>
          </a:p>
        </p:txBody>
      </p:sp>
      <p:sp>
        <p:nvSpPr>
          <p:cNvPr id="5" name="Slide Number Placeholder 4"/>
          <p:cNvSpPr>
            <a:spLocks noGrp="1"/>
          </p:cNvSpPr>
          <p:nvPr>
            <p:ph type="sldNum" sz="quarter" idx="4"/>
          </p:nvPr>
        </p:nvSpPr>
        <p:spPr/>
        <p:txBody>
          <a:bodyPr/>
          <a:lstStyle/>
          <a:p>
            <a:r>
              <a:rPr lang="en-US"/>
              <a:t>2-</a:t>
            </a:r>
            <a:fld id="{8B37D5FE-740C-46F5-801A-FA5477D9711F}"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problem :restaurant </a:t>
            </a:r>
          </a:p>
        </p:txBody>
      </p:sp>
      <p:sp>
        <p:nvSpPr>
          <p:cNvPr id="3" name="Content Placeholder 2"/>
          <p:cNvSpPr>
            <a:spLocks noGrp="1"/>
          </p:cNvSpPr>
          <p:nvPr>
            <p:ph idx="1"/>
          </p:nvPr>
        </p:nvSpPr>
        <p:spPr/>
        <p:txBody>
          <a:bodyPr>
            <a:normAutofit lnSpcReduction="10000"/>
          </a:bodyPr>
          <a:lstStyle/>
          <a:p>
            <a:pPr marL="68580" indent="0">
              <a:buNone/>
            </a:pPr>
            <a:r>
              <a:rPr lang="en-US" sz="2400" dirty="0">
                <a:latin typeface="Arial" panose="020B0604020202020204" pitchFamily="34" charset="0"/>
                <a:cs typeface="Arial" panose="020B0604020202020204" pitchFamily="34" charset="0"/>
              </a:rPr>
              <a:t>2</a:t>
            </a:r>
            <a:r>
              <a:rPr lang="en-US" sz="2400" b="1" dirty="0">
                <a:latin typeface="Arial" panose="020B0604020202020204" pitchFamily="34" charset="0"/>
                <a:cs typeface="Arial" panose="020B0604020202020204" pitchFamily="34" charset="0"/>
              </a:rPr>
              <a:t>. Identify decision Criteria  </a:t>
            </a:r>
            <a:r>
              <a:rPr lang="en-US" sz="2400" b="1" dirty="0">
                <a:solidFill>
                  <a:srgbClr val="FF0000"/>
                </a:solidFill>
                <a:latin typeface="Arial" panose="020B0604020202020204" pitchFamily="34" charset="0"/>
                <a:cs typeface="Arial" panose="020B0604020202020204" pitchFamily="34" charset="0"/>
              </a:rPr>
              <a:t>3.</a:t>
            </a:r>
            <a:r>
              <a:rPr lang="en-US" sz="2400" b="1" dirty="0">
                <a:latin typeface="Arial" panose="020B0604020202020204" pitchFamily="34" charset="0"/>
                <a:cs typeface="Arial" panose="020B0604020202020204" pitchFamily="34" charset="0"/>
              </a:rPr>
              <a:t>allocate  weights to the </a:t>
            </a:r>
            <a:r>
              <a:rPr lang="en-US" sz="2400" dirty="0">
                <a:latin typeface="Arial" panose="020B0604020202020204" pitchFamily="34" charset="0"/>
                <a:cs typeface="Arial" panose="020B0604020202020204" pitchFamily="34" charset="0"/>
              </a:rPr>
              <a:t>criteria  (1 L - 10 H ) IMPORTANCE </a:t>
            </a:r>
            <a:r>
              <a:rPr lang="en-US" sz="2400" b="1" dirty="0">
                <a:solidFill>
                  <a:srgbClr val="FF0000"/>
                </a:solidFill>
                <a:latin typeface="Arial" panose="020B0604020202020204" pitchFamily="34" charset="0"/>
                <a:cs typeface="Arial" panose="020B0604020202020204" pitchFamily="34" charset="0"/>
              </a:rPr>
              <a:t>(subjective )</a:t>
            </a:r>
          </a:p>
          <a:p>
            <a:pPr marL="525780" indent="-457200">
              <a:buFont typeface="+mj-lt"/>
              <a:buAutoNum type="arabicPeriod"/>
            </a:pPr>
            <a:r>
              <a:rPr lang="en-US" sz="2400" dirty="0">
                <a:latin typeface="Arial" panose="020B0604020202020204" pitchFamily="34" charset="0"/>
                <a:cs typeface="Arial" panose="020B0604020202020204" pitchFamily="34" charset="0"/>
              </a:rPr>
              <a:t>Start up cost </a:t>
            </a:r>
            <a:r>
              <a:rPr lang="en-US" sz="2400" b="1" dirty="0">
                <a:solidFill>
                  <a:srgbClr val="FF0000"/>
                </a:solidFill>
                <a:latin typeface="Arial" panose="020B0604020202020204" pitchFamily="34" charset="0"/>
                <a:cs typeface="Arial" panose="020B0604020202020204" pitchFamily="34" charset="0"/>
              </a:rPr>
              <a:t>10</a:t>
            </a:r>
          </a:p>
          <a:p>
            <a:pPr marL="525780" indent="-457200">
              <a:buFont typeface="+mj-lt"/>
              <a:buAutoNum type="arabicPeriod"/>
            </a:pPr>
            <a:r>
              <a:rPr lang="en-US" sz="2400" dirty="0">
                <a:latin typeface="Arial" panose="020B0604020202020204" pitchFamily="34" charset="0"/>
                <a:cs typeface="Arial" panose="020B0604020202020204" pitchFamily="34" charset="0"/>
              </a:rPr>
              <a:t>Location </a:t>
            </a:r>
            <a:r>
              <a:rPr lang="en-US" sz="2400" b="1" dirty="0">
                <a:solidFill>
                  <a:srgbClr val="FF0000"/>
                </a:solidFill>
                <a:latin typeface="Arial" panose="020B0604020202020204" pitchFamily="34" charset="0"/>
                <a:cs typeface="Arial" panose="020B0604020202020204" pitchFamily="34" charset="0"/>
              </a:rPr>
              <a:t>7</a:t>
            </a:r>
          </a:p>
          <a:p>
            <a:pPr marL="525780" indent="-457200">
              <a:buFont typeface="+mj-lt"/>
              <a:buAutoNum type="arabicPeriod"/>
            </a:pPr>
            <a:r>
              <a:rPr lang="en-US" sz="2400" dirty="0">
                <a:latin typeface="Arial" panose="020B0604020202020204" pitchFamily="34" charset="0"/>
                <a:cs typeface="Arial" panose="020B0604020202020204" pitchFamily="34" charset="0"/>
              </a:rPr>
              <a:t>Team </a:t>
            </a:r>
            <a:r>
              <a:rPr lang="en-US" sz="2400" b="1" dirty="0">
                <a:solidFill>
                  <a:srgbClr val="FF0000"/>
                </a:solidFill>
                <a:latin typeface="Arial" panose="020B0604020202020204" pitchFamily="34" charset="0"/>
                <a:cs typeface="Arial" panose="020B0604020202020204" pitchFamily="34" charset="0"/>
              </a:rPr>
              <a:t>9</a:t>
            </a:r>
          </a:p>
          <a:p>
            <a:pPr marL="525780" indent="-457200">
              <a:buFont typeface="+mj-lt"/>
              <a:buAutoNum type="arabicPeriod"/>
            </a:pPr>
            <a:r>
              <a:rPr lang="en-US" sz="2400" dirty="0">
                <a:latin typeface="Arial" panose="020B0604020202020204" pitchFamily="34" charset="0"/>
                <a:cs typeface="Arial" panose="020B0604020202020204" pitchFamily="34" charset="0"/>
              </a:rPr>
              <a:t>Competition </a:t>
            </a:r>
            <a:r>
              <a:rPr lang="en-US" sz="2400" b="1" dirty="0">
                <a:solidFill>
                  <a:srgbClr val="FF0000"/>
                </a:solidFill>
                <a:latin typeface="Arial" panose="020B0604020202020204" pitchFamily="34" charset="0"/>
                <a:cs typeface="Arial" panose="020B0604020202020204" pitchFamily="34" charset="0"/>
              </a:rPr>
              <a:t>6</a:t>
            </a:r>
          </a:p>
          <a:p>
            <a:pPr marL="68580" indent="0">
              <a:buNone/>
            </a:pPr>
            <a:r>
              <a:rPr lang="en-US" sz="2400" b="1" dirty="0">
                <a:solidFill>
                  <a:srgbClr val="FF0000"/>
                </a:solidFill>
                <a:latin typeface="Arial" panose="020B0604020202020204" pitchFamily="34" charset="0"/>
                <a:cs typeface="Arial" panose="020B0604020202020204" pitchFamily="34" charset="0"/>
              </a:rPr>
              <a:t>4. Develop alternatives (only list )</a:t>
            </a:r>
          </a:p>
          <a:p>
            <a:pPr marL="68580" indent="0">
              <a:buNone/>
            </a:pPr>
            <a:r>
              <a:rPr lang="en-US" sz="2400" b="1" dirty="0">
                <a:solidFill>
                  <a:srgbClr val="FF0000"/>
                </a:solidFill>
                <a:latin typeface="Arial" panose="020B0604020202020204" pitchFamily="34" charset="0"/>
                <a:cs typeface="Arial" panose="020B0604020202020204" pitchFamily="34" charset="0"/>
              </a:rPr>
              <a:t>1.Scratch </a:t>
            </a:r>
          </a:p>
          <a:p>
            <a:pPr marL="68580" indent="0">
              <a:buNone/>
            </a:pPr>
            <a:r>
              <a:rPr lang="en-US" sz="2400" b="1" dirty="0">
                <a:solidFill>
                  <a:srgbClr val="FF0000"/>
                </a:solidFill>
                <a:latin typeface="Arial" panose="020B0604020202020204" pitchFamily="34" charset="0"/>
                <a:cs typeface="Arial" panose="020B0604020202020204" pitchFamily="34" charset="0"/>
              </a:rPr>
              <a:t>2.Existing  business   3. franchising </a:t>
            </a:r>
            <a:endParaRPr lang="en-US" b="1" dirty="0">
              <a:solidFill>
                <a:srgbClr val="FF0000"/>
              </a:solidFill>
            </a:endParaRPr>
          </a:p>
          <a:p>
            <a:endParaRPr lang="en-US" dirty="0"/>
          </a:p>
        </p:txBody>
      </p:sp>
      <p:sp>
        <p:nvSpPr>
          <p:cNvPr id="4" name="Footer Placeholder 3"/>
          <p:cNvSpPr>
            <a:spLocks noGrp="1"/>
          </p:cNvSpPr>
          <p:nvPr>
            <p:ph type="ftr" sz="quarter" idx="11"/>
          </p:nvPr>
        </p:nvSpPr>
        <p:spPr/>
        <p:txBody>
          <a:bodyPr/>
          <a:lstStyle/>
          <a:p>
            <a:r>
              <a:rPr lang="en-IN"/>
              <a:t>Copyright © 2016 by Pearson Education, Ltd. </a:t>
            </a:r>
            <a:endParaRPr lang="en-US" dirty="0"/>
          </a:p>
        </p:txBody>
      </p:sp>
      <p:sp>
        <p:nvSpPr>
          <p:cNvPr id="5" name="Slide Number Placeholder 4"/>
          <p:cNvSpPr>
            <a:spLocks noGrp="1"/>
          </p:cNvSpPr>
          <p:nvPr>
            <p:ph type="sldNum" sz="quarter" idx="4"/>
          </p:nvPr>
        </p:nvSpPr>
        <p:spPr/>
        <p:txBody>
          <a:bodyPr/>
          <a:lstStyle/>
          <a:p>
            <a:r>
              <a:rPr lang="en-US"/>
              <a:t>2-</a:t>
            </a:r>
            <a:fld id="{8B37D5FE-740C-46F5-801A-FA5477D9711F}" type="slidenum">
              <a:rPr lang="en-US" smtClean="0"/>
              <a:pPr/>
              <a:t>9</a:t>
            </a:fld>
            <a:endParaRPr lang="en-US" dirty="0"/>
          </a:p>
        </p:txBody>
      </p:sp>
    </p:spTree>
    <p:extLst>
      <p:ext uri="{BB962C8B-B14F-4D97-AF65-F5344CB8AC3E}">
        <p14:creationId xmlns:p14="http://schemas.microsoft.com/office/powerpoint/2010/main" val="20135861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1846&quot;&gt;&lt;/object&gt;&lt;object type=&quot;2&quot; unique_id=&quot;11847&quot;&gt;&lt;object type=&quot;3&quot; unique_id=&quot;11848&quot;&gt;&lt;property id=&quot;20148&quot; value=&quot;5&quot;/&gt;&lt;property id=&quot;20300&quot; value=&quot;Slide 1 - &amp;quot;Managers as Decision Makers&amp;quot;&quot;/&gt;&lt;property id=&quot;20307&quot; value=&quot;256&quot;/&gt;&lt;/object&gt;&lt;object type=&quot;3&quot; unique_id=&quot;11849&quot;&gt;&lt;property id=&quot;20148&quot; value=&quot;5&quot;/&gt;&lt;property id=&quot;20300&quot; value=&quot;Slide 2&quot;/&gt;&lt;property id=&quot;20307&quot; value=&quot;258&quot;/&gt;&lt;/object&gt;&lt;object type=&quot;3&quot; unique_id=&quot;11884&quot;&gt;&lt;property id=&quot;20148&quot; value=&quot;5&quot;/&gt;&lt;property id=&quot;20300&quot; value=&quot;Slide 47&quot;/&gt;&lt;property id=&quot;20307&quot; value=&quot;260&quot;/&gt;&lt;/object&gt;&lt;object type=&quot;3&quot; unique_id=&quot;13909&quot;&gt;&lt;property id=&quot;20148&quot; value=&quot;5&quot;/&gt;&lt;property id=&quot;20300&quot; value=&quot;Slide 3 - &amp;quot;The Decision-Making Process&amp;quot;&quot;/&gt;&lt;property id=&quot;20307&quot; value=&quot;301&quot;/&gt;&lt;/object&gt;&lt;object type=&quot;3&quot; unique_id=&quot;18010&quot;&gt;&lt;property id=&quot;20148&quot; value=&quot;5&quot;/&gt;&lt;property id=&quot;20300&quot; value=&quot;Slide 4 - &amp;quot;Exhibit 6-1&amp;#x0D;&amp;#x0A;Decision-Making Process&amp;quot;&quot;/&gt;&lt;property id=&quot;20307&quot; value=&quot;380&quot;/&gt;&lt;/object&gt;&lt;object type=&quot;3&quot; unique_id=&quot;18011&quot;&gt;&lt;property id=&quot;20148&quot; value=&quot;5&quot;/&gt;&lt;property id=&quot;20300&quot; value=&quot;Slide 5 - &amp;quot;The Decision-Making Process (cont.)&amp;quot;&quot;/&gt;&lt;property id=&quot;20307&quot; value=&quot;393&quot;/&gt;&lt;/object&gt;&lt;object type=&quot;3&quot; unique_id=&quot;18012&quot;&gt;&lt;property id=&quot;20148&quot; value=&quot;5&quot;/&gt;&lt;property id=&quot;20300&quot; value=&quot;Slide 6 - &amp;quot;The Decision-Making Process (cont.)&amp;quot;&quot;/&gt;&lt;property id=&quot;20307&quot; value=&quot;392&quot;/&gt;&lt;/object&gt;&lt;object type=&quot;3&quot; unique_id=&quot;18013&quot;&gt;&lt;property id=&quot;20148&quot; value=&quot;5&quot;/&gt;&lt;property id=&quot;20300&quot; value=&quot;Slide 7 - &amp;quot;The Decision-Making Process (cont.)&amp;quot;&quot;/&gt;&lt;property id=&quot;20307&quot; value=&quot;391&quot;/&gt;&lt;/object&gt;&lt;object type=&quot;3&quot; unique_id=&quot;18014&quot;&gt;&lt;property id=&quot;20148&quot; value=&quot;5&quot;/&gt;&lt;property id=&quot;20300&quot; value=&quot;Slide 8 - &amp;quot;Exhibit 6-2&amp;#x0D;&amp;#x0A;Important Decision Criteria&amp;quot;&quot;/&gt;&lt;property id=&quot;20307&quot; value=&quot;390&quot;/&gt;&lt;/object&gt;&lt;object type=&quot;3&quot; unique_id=&quot;18015&quot;&gt;&lt;property id=&quot;20148&quot; value=&quot;5&quot;/&gt;&lt;property id=&quot;20300&quot; value=&quot;Slide 9 - &amp;quot;The Decision-Making Process (cont.)&amp;quot;&quot;/&gt;&lt;property id=&quot;20307&quot; value=&quot;389&quot;/&gt;&lt;/object&gt;&lt;object type=&quot;3&quot; unique_id=&quot;18016&quot;&gt;&lt;property id=&quot;20148&quot; value=&quot;5&quot;/&gt;&lt;property id=&quot;20300&quot; value=&quot;Slide 10 - &amp;quot;Exhibit 6-3&amp;#x0D;&amp;#x0A;Possible Alternatives&amp;quot;&quot;/&gt;&lt;property id=&quot;20307&quot; value=&quot;388&quot;/&gt;&lt;/object&gt;&lt;object type=&quot;3&quot; unique_id=&quot;18017&quot;&gt;&lt;property id=&quot;20148&quot; value=&quot;5&quot;/&gt;&lt;property id=&quot;20300&quot; value=&quot;Slide 11 - &amp;quot;The Decision-Making Process (cont.)&amp;quot;&quot;/&gt;&lt;property id=&quot;20307&quot; value=&quot;387&quot;/&gt;&lt;/object&gt;&lt;object type=&quot;3&quot; unique_id=&quot;18018&quot;&gt;&lt;property id=&quot;20148&quot; value=&quot;5&quot;/&gt;&lt;property id=&quot;20300&quot; value=&quot;Slide 12 - &amp;quot;The Decision-Making Process (cont.)&amp;quot;&quot;/&gt;&lt;property id=&quot;20307&quot; value=&quot;386&quot;/&gt;&lt;/object&gt;&lt;object type=&quot;3&quot; unique_id=&quot;18019&quot;&gt;&lt;property id=&quot;20148&quot; value=&quot;5&quot;/&gt;&lt;property id=&quot;20300&quot; value=&quot;Slide 14 - &amp;quot;The Decision-Making Process (cont.)&amp;quot;&quot;/&gt;&lt;property id=&quot;20307&quot; value=&quot;385&quot;/&gt;&lt;/object&gt;&lt;object type=&quot;3&quot; unique_id=&quot;18020&quot;&gt;&lt;property id=&quot;20148&quot; value=&quot;5&quot;/&gt;&lt;property id=&quot;20300&quot; value=&quot;Slide 15 - &amp;quot;The Decision-Making Process (cont.)&amp;quot;&quot;/&gt;&lt;property id=&quot;20307&quot; value=&quot;384&quot;/&gt;&lt;/object&gt;&lt;object type=&quot;3&quot; unique_id=&quot;18021&quot;&gt;&lt;property id=&quot;20148&quot; value=&quot;5&quot;/&gt;&lt;property id=&quot;20300&quot; value=&quot;Slide 16 - &amp;quot;Exhibit 6-5&amp;#x0D;&amp;#x0A;Decisions Managers May Make&amp;quot;&quot;/&gt;&lt;property id=&quot;20307&quot; value=&quot;383&quot;/&gt;&lt;/object&gt;&lt;object type=&quot;3&quot; unique_id=&quot;18022&quot;&gt;&lt;property id=&quot;20148&quot; value=&quot;5&quot;/&gt;&lt;property id=&quot;20300&quot; value=&quot;Slide 17 - &amp;quot;Exhibit 6-5&amp;#x0D;&amp;#x0A;Decisions Managers May Make (cont.)&amp;quot;&quot;/&gt;&lt;property id=&quot;20307&quot; value=&quot;382&quot;/&gt;&lt;/object&gt;&lt;object type=&quot;3&quot; unique_id=&quot;18023&quot;&gt;&lt;property id=&quot;20148&quot; value=&quot;5&quot;/&gt;&lt;property id=&quot;20300&quot; value=&quot;Slide 19 - &amp;quot;Making Decisions: Bounded Rationality&amp;quot;&quot;/&gt;&lt;property id=&quot;20307&quot; value=&quot;381&quot;/&gt;&lt;/object&gt;&lt;object type=&quot;3&quot; unique_id=&quot;18239&quot;&gt;&lt;property id=&quot;20148&quot; value=&quot;5&quot;/&gt;&lt;property id=&quot;20300&quot; value=&quot;Slide 20 - &amp;quot;Making Decisions: The Role of Intuition&amp;quot;&quot;/&gt;&lt;property id=&quot;20307&quot; value=&quot;400&quot;/&gt;&lt;/object&gt;&lt;object type=&quot;3&quot; unique_id=&quot;18240&quot;&gt;&lt;property id=&quot;20148&quot; value=&quot;5&quot;/&gt;&lt;property id=&quot;20300&quot; value=&quot;Slide 18 - &amp;quot;Making Decisions: Rationality&amp;quot;&quot;/&gt;&lt;property id=&quot;20307&quot; value=&quot;399&quot;/&gt;&lt;/object&gt;&lt;object type=&quot;3&quot; unique_id=&quot;18241&quot;&gt;&lt;property id=&quot;20148&quot; value=&quot;5&quot;/&gt;&lt;property id=&quot;20300&quot; value=&quot;Slide 21 - &amp;quot;Exhibit 6-6&amp;#x0D;&amp;#x0A;What Is Intuition?&amp;quot;&quot;/&gt;&lt;property id=&quot;20307&quot; value=&quot;398&quot;/&gt;&lt;/object&gt;&lt;object type=&quot;3&quot; unique_id=&quot;18242&quot;&gt;&lt;property id=&quot;20148&quot; value=&quot;5&quot;/&gt;&lt;property id=&quot;20300&quot; value=&quot;Slide 22 - &amp;quot;Making Decisions: The Role of Evidence-Based Management&amp;quot;&quot;/&gt;&lt;property id=&quot;20307&quot; value=&quot;397&quot;/&gt;&lt;/object&gt;&lt;object type=&quot;3&quot; unique_id=&quot;18243&quot;&gt;&lt;property id=&quot;20148&quot; value=&quot;5&quot;/&gt;&lt;property id=&quot;20300&quot; value=&quot;Slide 23 - &amp;quot;Structured Problems and Programmed Decisions&amp;quot;&quot;/&gt;&lt;property id=&quot;20307&quot; value=&quot;396&quot;/&gt;&lt;/object&gt;&lt;object type=&quot;3&quot; unique_id=&quot;18244&quot;&gt;&lt;property id=&quot;20148&quot; value=&quot;5&quot;/&gt;&lt;property id=&quot;20300&quot; value=&quot;Slide 24 - &amp;quot;Structured Problems and Programmed Decisions (cont.)&amp;quot;&quot;/&gt;&lt;property id=&quot;20307&quot; value=&quot;395&quot;/&gt;&lt;/object&gt;&lt;object type=&quot;3&quot; unique_id=&quot;18245&quot;&gt;&lt;property id=&quot;20148&quot; value=&quot;5&quot;/&gt;&lt;property id=&quot;20300&quot; value=&quot;Slide 26 - &amp;quot;Exhibit 6-7&amp;#x0D;&amp;#x0A;Programmed Versus&amp;#x0D;&amp;#x0A;Nonprogrammed Decisions&amp;quot;&quot;/&gt;&lt;property id=&quot;20307&quot; value=&quot;394&quot;/&gt;&lt;/object&gt;&lt;object type=&quot;3&quot; unique_id=&quot;18470&quot;&gt;&lt;property id=&quot;20148&quot; value=&quot;5&quot;/&gt;&lt;property id=&quot;20300&quot; value=&quot;Slide 25 - &amp;quot;Unstructured Problems and Nonprogrammed Decisions&amp;#x0D;&amp;#x0A;&amp;quot;&quot;/&gt;&lt;property id=&quot;20307&quot; value=&quot;401&quot;/&gt;&lt;/object&gt;&lt;object type=&quot;3&quot; unique_id=&quot;18471&quot;&gt;&lt;property id=&quot;20148&quot; value=&quot;5&quot;/&gt;&lt;property id=&quot;20300&quot; value=&quot;Slide 27 - &amp;quot;Decision-Making Conditions&amp;quot;&quot;/&gt;&lt;property id=&quot;20307&quot; value=&quot;405&quot;/&gt;&lt;/object&gt;&lt;object type=&quot;3&quot; unique_id=&quot;18472&quot;&gt;&lt;property id=&quot;20148&quot; value=&quot;5&quot;/&gt;&lt;property id=&quot;20300&quot; value=&quot;Slide 28 - &amp;quot;Exhibit 6-9&amp;#x0D;&amp;#x0A;Payoff Matrix&amp;quot;&quot;/&gt;&lt;property id=&quot;20307&quot; value=&quot;404&quot;/&gt;&lt;/object&gt;&lt;object type=&quot;3&quot; unique_id=&quot;18473&quot;&gt;&lt;property id=&quot;20148&quot; value=&quot;5&quot;/&gt;&lt;property id=&quot;20300&quot; value=&quot;Slide 30 - &amp;quot;Decision-Making Styles&amp;quot;&quot;/&gt;&lt;property id=&quot;20307&quot; value=&quot;403&quot;/&gt;&lt;/object&gt;&lt;object type=&quot;3&quot; unique_id=&quot;18474&quot;&gt;&lt;property id=&quot;20148&quot; value=&quot;5&quot;/&gt;&lt;property id=&quot;20300&quot; value=&quot;Slide 36 - &amp;quot;Exhibit 6-12&amp;#x0D;&amp;#x0A;Overview of Managerial Decision Making&amp;quot;&quot;/&gt;&lt;property id=&quot;20307&quot; value=&quot;402&quot;/&gt;&lt;/object&gt;&lt;object type=&quot;3&quot; unique_id=&quot;19168&quot;&gt;&lt;property id=&quot;20148&quot; value=&quot;5&quot;/&gt;&lt;property id=&quot;20300&quot; value=&quot;Slide 13 - &amp;quot;Exhibit 6-4&amp;#x0D;&amp;#x0A;Evaluation of Alternatives&amp;quot;&quot;/&gt;&lt;property id=&quot;20307&quot; value=&quot;423&quot;/&gt;&lt;/object&gt;&lt;object type=&quot;3&quot; unique_id=&quot;19169&quot;&gt;&lt;property id=&quot;20148&quot; value=&quot;5&quot;/&gt;&lt;property id=&quot;20300&quot; value=&quot;Slide 29 - &amp;quot;Exhibit 6-10&amp;#x0D;&amp;#x0A;Regret Matrix&amp;quot;&quot;/&gt;&lt;property id=&quot;20307&quot; value=&quot;411&quot;/&gt;&lt;/object&gt;&lt;object type=&quot;3&quot; unique_id=&quot;19170&quot;&gt;&lt;property id=&quot;20148&quot; value=&quot;5&quot;/&gt;&lt;property id=&quot;20300&quot; value=&quot;Slide 31 - &amp;quot;Decision-Making Biases and Errors&amp;quot;&quot;/&gt;&lt;property id=&quot;20307&quot; value=&quot;410&quot;/&gt;&lt;/object&gt;&lt;object type=&quot;3&quot; unique_id=&quot;19171&quot;&gt;&lt;property id=&quot;20148&quot; value=&quot;5&quot;/&gt;&lt;property id=&quot;20300&quot; value=&quot;Slide 32 - &amp;quot;Decision-Making Biases and Errors (cont.)&amp;quot;&quot;/&gt;&lt;property id=&quot;20307&quot; value=&quot;409&quot;/&gt;&lt;/object&gt;&lt;object type=&quot;3&quot; unique_id=&quot;19172&quot;&gt;&lt;property id=&quot;20148&quot; value=&quot;5&quot;/&gt;&lt;property id=&quot;20300&quot; value=&quot;Slide 33 - &amp;quot;Decision-Making Biases and Errors (cont.)&amp;quot;&quot;/&gt;&lt;property id=&quot;20307&quot; value=&quot;408&quot;/&gt;&lt;/object&gt;&lt;object type=&quot;3&quot; unique_id=&quot;19173&quot;&gt;&lt;property id=&quot;20148&quot; value=&quot;5&quot;/&gt;&lt;property id=&quot;20300&quot; value=&quot;Slide 34 - &amp;quot;Decision-Making Biases and Errors (cont.)&amp;quot;&quot;/&gt;&lt;property id=&quot;20307&quot; value=&quot;406&quot;/&gt;&lt;/object&gt;&lt;object type=&quot;3&quot; unique_id=&quot;19174&quot;&gt;&lt;property id=&quot;20148&quot; value=&quot;5&quot;/&gt;&lt;property id=&quot;20300&quot; value=&quot;Slide 35 - &amp;quot;Exhibit 6-11&amp;#x0D;&amp;#x0A;Common Decision-Making Biases&amp;quot;&quot;/&gt;&lt;property id=&quot;20307&quot; value=&quot;407&quot;/&gt;&lt;/object&gt;&lt;object type=&quot;3&quot; unique_id=&quot;19175&quot;&gt;&lt;property id=&quot;20148&quot; value=&quot;5&quot;/&gt;&lt;property id=&quot;20300&quot; value=&quot;Slide 37 - &amp;quot;Guidelines for Making Effective Decisions:&amp;#x0D;&amp;#x0A;&amp;quot;&quot;/&gt;&lt;property id=&quot;20307&quot; value=&quot;418&quot;/&gt;&lt;/object&gt;&lt;object type=&quot;3&quot; unique_id=&quot;19176&quot;&gt;&lt;property id=&quot;20148&quot; value=&quot;5&quot;/&gt;&lt;property id=&quot;20300&quot; value=&quot;Slide 38 - &amp;quot;Design Thinking and Decision Making&amp;quot;&quot;/&gt;&lt;property id=&quot;20307&quot; value=&quot;417&quot;/&gt;&lt;/object&gt;&lt;object type=&quot;3&quot; unique_id=&quot;19177&quot;&gt;&lt;property id=&quot;20148&quot; value=&quot;5&quot;/&gt;&lt;property id=&quot;20300&quot; value=&quot;Slide 39 - &amp;quot;Review Learning Outcome 6.1&amp;quot;&quot;/&gt;&lt;property id=&quot;20307&quot; value=&quot;416&quot;/&gt;&lt;/object&gt;&lt;object type=&quot;3&quot; unique_id=&quot;19178&quot;&gt;&lt;property id=&quot;20148&quot; value=&quot;5&quot;/&gt;&lt;property id=&quot;20300&quot; value=&quot;Slide 40 - &amp;quot;Review Learning Outcome 6.2&amp;quot;&quot;/&gt;&lt;property id=&quot;20307&quot; value=&quot;415&quot;/&gt;&lt;/object&gt;&lt;object type=&quot;3&quot; unique_id=&quot;19179&quot;&gt;&lt;property id=&quot;20148&quot; value=&quot;5&quot;/&gt;&lt;property id=&quot;20300&quot; value=&quot;Slide 41 - &amp;quot;Review Learning Outcome 6.2 (cont.)&amp;quot;&quot;/&gt;&lt;property id=&quot;20307&quot; value=&quot;414&quot;/&gt;&lt;/object&gt;&lt;object type=&quot;3&quot; unique_id=&quot;19180&quot;&gt;&lt;property id=&quot;20148&quot; value=&quot;5&quot;/&gt;&lt;property id=&quot;20300&quot; value=&quot;Slide 42 - &amp;quot;Review Learning Outcome 6.3&amp;quot;&quot;/&gt;&lt;property id=&quot;20307&quot; value=&quot;413&quot;/&gt;&lt;/object&gt;&lt;object type=&quot;3&quot; unique_id=&quot;19181&quot;&gt;&lt;property id=&quot;20148&quot; value=&quot;5&quot;/&gt;&lt;property id=&quot;20300&quot; value=&quot;Slide 43 - &amp;quot;Review Learning Outcome 6.3 (cont.)&amp;quot;&quot;/&gt;&lt;property id=&quot;20307&quot; value=&quot;412&quot;/&gt;&lt;/object&gt;&lt;object type=&quot;3&quot; unique_id=&quot;19182&quot;&gt;&lt;property id=&quot;20148&quot; value=&quot;5&quot;/&gt;&lt;property id=&quot;20300&quot; value=&quot;Slide 44 - &amp;quot;Review Learning Outcome 6.4&amp;quot;&quot;/&gt;&lt;property id=&quot;20307&quot; value=&quot;422&quot;/&gt;&lt;/object&gt;&lt;object type=&quot;3&quot; unique_id=&quot;19183&quot;&gt;&lt;property id=&quot;20148&quot; value=&quot;5&quot;/&gt;&lt;property id=&quot;20300&quot; value=&quot;Slide 45 - &amp;quot;Review Learning Outcome 6.5&amp;quot;&quot;/&gt;&lt;property id=&quot;20307&quot; value=&quot;421&quot;/&gt;&lt;/object&gt;&lt;object type=&quot;3&quot; unique_id=&quot;19184&quot;&gt;&lt;property id=&quot;20148&quot; value=&quot;5&quot;/&gt;&lt;property id=&quot;20300&quot; value=&quot;Slide 46 - &amp;quot;Review Learning Outcome 6.5 (cont.)&amp;quot;&quot;/&gt;&lt;property id=&quot;20307&quot; value=&quot;420&quot;/&gt;&lt;/object&gt;&lt;/object&gt;&lt;/object&gt;&lt;/database&gt;"/>
  <p:tag name="SECTOMILLISECCONVERTED" val="1"/>
  <p:tag name="ARTICULATE_PROJECT_OPEN" val="0"/>
</p:tagLst>
</file>

<file path=ppt/theme/theme1.xml><?xml version="1.0" encoding="utf-8"?>
<a:theme xmlns:a="http://schemas.openxmlformats.org/drawingml/2006/main" name="1_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2114</TotalTime>
  <Words>4340</Words>
  <Application>Microsoft Office PowerPoint</Application>
  <PresentationFormat>On-screen Show (4:3)</PresentationFormat>
  <Paragraphs>337</Paragraphs>
  <Slides>40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Gill Sans MT</vt:lpstr>
      <vt:lpstr>HelveticaNeue-Light</vt:lpstr>
      <vt:lpstr>Wingdings</vt:lpstr>
      <vt:lpstr>Wingdings 3</vt:lpstr>
      <vt:lpstr>1_Urban Pop</vt:lpstr>
      <vt:lpstr>Making Decisions</vt:lpstr>
      <vt:lpstr>Learning Objectives</vt:lpstr>
      <vt:lpstr>PowerPoint Presentation</vt:lpstr>
      <vt:lpstr>The Decision-Making Process</vt:lpstr>
      <vt:lpstr>Exhibit 2-1 Decision-Making Process</vt:lpstr>
      <vt:lpstr>PowerPoint Presentation</vt:lpstr>
      <vt:lpstr>The Decision-Making Process (cont.)</vt:lpstr>
      <vt:lpstr>The Decision-Making Process (cont.)</vt:lpstr>
      <vt:lpstr>Identify problem :restaurant </vt:lpstr>
      <vt:lpstr>The Decision-Making Process (cont.)</vt:lpstr>
      <vt:lpstr>Exhibit 2-2 Important Decision Criteria</vt:lpstr>
      <vt:lpstr>The Decision-Making Process (cont.)</vt:lpstr>
      <vt:lpstr>Exhibit 2-3 Possible Alternatives</vt:lpstr>
      <vt:lpstr>The Decision-Making Process (cont.)</vt:lpstr>
      <vt:lpstr>The Decision-Making Process (cont.)</vt:lpstr>
      <vt:lpstr>Step 5 page 76 ch.2</vt:lpstr>
      <vt:lpstr>Exhibit 2-4 Evaluation of Alternatives</vt:lpstr>
      <vt:lpstr>The Decision-Making Process (cont.)</vt:lpstr>
      <vt:lpstr>The Decision-Making Process (cont.)</vt:lpstr>
      <vt:lpstr>Exhibit 2-5 Decisions – an  essence جوهر of managers job </vt:lpstr>
      <vt:lpstr>Exhibit 2-5 Decisions Managers May Make (cont.)</vt:lpstr>
      <vt:lpstr>4 perspective on how mangers make decision Making Decisions: Rationality</vt:lpstr>
      <vt:lpstr>Making Decisions: Bounded Rationality</vt:lpstr>
      <vt:lpstr>Making Decisions: The Role of Intuition</vt:lpstr>
      <vt:lpstr>Exhibit 2-6 What Is Intuition?</vt:lpstr>
      <vt:lpstr>Making Decisions: The Role of Evidence-Based Management</vt:lpstr>
      <vt:lpstr>The four essential elements of EBMgt are the decision-maker’s page 80-81</vt:lpstr>
      <vt:lpstr>Structured Problems and Programmed Decisions</vt:lpstr>
      <vt:lpstr>Structured Problems and Programmed Decisions (cont.)</vt:lpstr>
      <vt:lpstr>                                              Unstructured Problems and  Nonprogrammed Decisions </vt:lpstr>
      <vt:lpstr>Exhibit 2-7 Programmed Versus Nonprogrammed Decisions</vt:lpstr>
      <vt:lpstr>Decision-Making Conditions p.83</vt:lpstr>
      <vt:lpstr>Uncertainty </vt:lpstr>
      <vt:lpstr>Managing Risk</vt:lpstr>
      <vt:lpstr>Exhibit 2-8 expected value </vt:lpstr>
      <vt:lpstr>Exhibit 2-9 Payoff Matrix</vt:lpstr>
      <vt:lpstr>Exhibit 2-10 Regret Matrix</vt:lpstr>
      <vt:lpstr>Decision-Making Styles p.86</vt:lpstr>
      <vt:lpstr>Decision-Making Styles</vt:lpstr>
      <vt:lpstr>Decision-Making Biases and Errors p.86</vt:lpstr>
    </vt:vector>
  </TitlesOfParts>
  <Company>The University of Memphis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Managers as Decision Makers</dc:title>
  <dc:creator>mdrbnson</dc:creator>
  <cp:lastModifiedBy>HP</cp:lastModifiedBy>
  <cp:revision>175</cp:revision>
  <dcterms:created xsi:type="dcterms:W3CDTF">2014-10-04T00:59:36Z</dcterms:created>
  <dcterms:modified xsi:type="dcterms:W3CDTF">2021-07-09T21:07:15Z</dcterms:modified>
</cp:coreProperties>
</file>