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8"/>
  </p:notesMasterIdLst>
  <p:sldIdLst>
    <p:sldId id="256" r:id="rId2"/>
    <p:sldId id="424" r:id="rId3"/>
    <p:sldId id="425" r:id="rId4"/>
    <p:sldId id="426" r:id="rId5"/>
    <p:sldId id="427" r:id="rId6"/>
    <p:sldId id="467" r:id="rId7"/>
    <p:sldId id="428" r:id="rId8"/>
    <p:sldId id="430" r:id="rId9"/>
    <p:sldId id="436" r:id="rId10"/>
    <p:sldId id="473" r:id="rId11"/>
    <p:sldId id="476" r:id="rId12"/>
    <p:sldId id="474" r:id="rId13"/>
    <p:sldId id="475" r:id="rId14"/>
    <p:sldId id="471" r:id="rId15"/>
    <p:sldId id="441" r:id="rId16"/>
    <p:sldId id="472" r:id="rId17"/>
    <p:sldId id="442" r:id="rId18"/>
    <p:sldId id="469" r:id="rId19"/>
    <p:sldId id="443" r:id="rId20"/>
    <p:sldId id="444" r:id="rId21"/>
    <p:sldId id="477" r:id="rId22"/>
    <p:sldId id="445" r:id="rId23"/>
    <p:sldId id="447" r:id="rId24"/>
    <p:sldId id="448" r:id="rId25"/>
    <p:sldId id="449" r:id="rId26"/>
    <p:sldId id="478" r:id="rId27"/>
    <p:sldId id="450" r:id="rId28"/>
    <p:sldId id="451" r:id="rId29"/>
    <p:sldId id="452" r:id="rId30"/>
    <p:sldId id="479" r:id="rId31"/>
    <p:sldId id="470" r:id="rId32"/>
    <p:sldId id="454" r:id="rId33"/>
    <p:sldId id="455" r:id="rId34"/>
    <p:sldId id="457" r:id="rId35"/>
    <p:sldId id="458" r:id="rId36"/>
    <p:sldId id="459"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32"/>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6146" autoAdjust="0"/>
  </p:normalViewPr>
  <p:slideViewPr>
    <p:cSldViewPr>
      <p:cViewPr varScale="1">
        <p:scale>
          <a:sx n="74" d="100"/>
          <a:sy n="74" d="100"/>
        </p:scale>
        <p:origin x="968" y="50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A35D4C-0A1A-423B-89E3-CDF485689431}" type="datetimeFigureOut">
              <a:rPr lang="en-US"/>
              <a:pPr>
                <a:defRPr/>
              </a:pPr>
              <a:t>3/29/2021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C4781F-8D2B-4BD1-86DA-DE9210F79852}" type="slidenum">
              <a:rPr lang="en-US"/>
              <a:pPr>
                <a:defRPr/>
              </a:pPr>
              <a:t>‹#›</a:t>
            </a:fld>
            <a:endParaRPr lang="en-US" dirty="0"/>
          </a:p>
        </p:txBody>
      </p:sp>
    </p:spTree>
    <p:extLst>
      <p:ext uri="{BB962C8B-B14F-4D97-AF65-F5344CB8AC3E}">
        <p14:creationId xmlns:p14="http://schemas.microsoft.com/office/powerpoint/2010/main" val="362607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a:t>
            </a:fld>
            <a:endParaRPr lang="en-US" dirty="0"/>
          </a:p>
        </p:txBody>
      </p:sp>
    </p:spTree>
    <p:extLst>
      <p:ext uri="{BB962C8B-B14F-4D97-AF65-F5344CB8AC3E}">
        <p14:creationId xmlns:p14="http://schemas.microsoft.com/office/powerpoint/2010/main" val="296554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culture can be a very powerful agent in organizations, therefore, it is very important for managers to pay attention to it.</a:t>
            </a:r>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22</a:t>
            </a:fld>
            <a:endParaRPr lang="en-US" dirty="0"/>
          </a:p>
        </p:txBody>
      </p:sp>
    </p:spTree>
    <p:extLst>
      <p:ext uri="{BB962C8B-B14F-4D97-AF65-F5344CB8AC3E}">
        <p14:creationId xmlns:p14="http://schemas.microsoft.com/office/powerpoint/2010/main" val="122133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Describing an organization using these seven dimensions gives</a:t>
            </a:r>
            <a:r>
              <a:rPr lang="en-US" baseline="0" dirty="0" smtClean="0"/>
              <a:t> a composite picture of the organization’s culture.  In many organizations, one cultural dimension often is emphasized more than the others and essentially shapes the organization’s personality and the way the organization works.</a:t>
            </a:r>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23</a:t>
            </a:fld>
            <a:endParaRPr lang="en-US" dirty="0"/>
          </a:p>
        </p:txBody>
      </p:sp>
    </p:spTree>
    <p:extLst>
      <p:ext uri="{BB962C8B-B14F-4D97-AF65-F5344CB8AC3E}">
        <p14:creationId xmlns:p14="http://schemas.microsoft.com/office/powerpoint/2010/main" val="174165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actions of top managers also have a major impact on the organization’s culture.  Former IBM CEO, Sam Palmisano, wanted employees to value teamwork so he chose to take several million dollars from his yearly bonus and give it to his top executives based</a:t>
            </a:r>
            <a:r>
              <a:rPr lang="en-US" sz="1200" baseline="0" dirty="0" smtClean="0"/>
              <a:t> on their teamwork.</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32</a:t>
            </a:fld>
            <a:endParaRPr lang="en-US" dirty="0"/>
          </a:p>
        </p:txBody>
      </p:sp>
    </p:spTree>
    <p:extLst>
      <p:ext uri="{BB962C8B-B14F-4D97-AF65-F5344CB8AC3E}">
        <p14:creationId xmlns:p14="http://schemas.microsoft.com/office/powerpoint/2010/main" val="21900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in Exhibit 3-9, a manager’s decisions are influenced by the culture in which he or she operates.  An organization’s culture, especially a strong one, influences and constrains the way managers plan, organize, organize, lead, and control.</a:t>
            </a:r>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36</a:t>
            </a:fld>
            <a:endParaRPr lang="en-US" dirty="0"/>
          </a:p>
        </p:txBody>
      </p:sp>
    </p:spTree>
    <p:extLst>
      <p:ext uri="{BB962C8B-B14F-4D97-AF65-F5344CB8AC3E}">
        <p14:creationId xmlns:p14="http://schemas.microsoft.com/office/powerpoint/2010/main" val="314632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34145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420451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244711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241499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359179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7587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300582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33419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7"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178309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5743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spTree>
    <p:extLst>
      <p:ext uri="{BB962C8B-B14F-4D97-AF65-F5344CB8AC3E}">
        <p14:creationId xmlns:p14="http://schemas.microsoft.com/office/powerpoint/2010/main" val="27948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Arial" charset="0"/>
              </a:rPr>
              <a:t>  </a:t>
            </a:r>
            <a:endParaRPr kumimoji="0" lang="en-US"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2014 Pearson Education, Ltd</a:t>
            </a:r>
            <a:endParaRPr lang="en-US" dirty="0"/>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3-</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329001568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5110674" y="762000"/>
            <a:ext cx="3962400" cy="2514600"/>
          </a:xfrm>
        </p:spPr>
        <p:txBody>
          <a:bodyPr>
            <a:normAutofit fontScale="90000"/>
          </a:bodyPr>
          <a:lstStyle/>
          <a:p>
            <a:pPr algn="ctr"/>
            <a:r>
              <a:rPr lang="en-US" dirty="0" smtClean="0">
                <a:latin typeface="HelveticaNeue-Light"/>
              </a:rPr>
              <a:t>Managing the Environment and the Organization’s Culture</a:t>
            </a:r>
            <a:endParaRPr lang="en-US" dirty="0">
              <a:latin typeface="HelveticaNeue-Light"/>
            </a:endParaRPr>
          </a:p>
        </p:txBody>
      </p:sp>
      <p:sp>
        <p:nvSpPr>
          <p:cNvPr id="7" name="TextBox 6"/>
          <p:cNvSpPr txBox="1"/>
          <p:nvPr/>
        </p:nvSpPr>
        <p:spPr>
          <a:xfrm>
            <a:off x="8458201" y="6553200"/>
            <a:ext cx="533400" cy="261610"/>
          </a:xfrm>
          <a:prstGeom prst="rect">
            <a:avLst/>
          </a:prstGeom>
          <a:noFill/>
        </p:spPr>
        <p:txBody>
          <a:bodyPr wrap="square" rtlCol="0">
            <a:spAutoFit/>
          </a:bodyPr>
          <a:lstStyle/>
          <a:p>
            <a:r>
              <a:rPr lang="en-US" sz="1100" dirty="0" smtClean="0"/>
              <a:t>3 -1</a:t>
            </a:r>
            <a:endParaRPr lang="en-US" sz="1100" dirty="0"/>
          </a:p>
        </p:txBody>
      </p:sp>
      <p:pic>
        <p:nvPicPr>
          <p:cNvPr id="10" name="Picture 2"/>
          <p:cNvPicPr>
            <a:picLocks noChangeAspect="1" noChangeArrowheads="1"/>
          </p:cNvPicPr>
          <p:nvPr/>
        </p:nvPicPr>
        <p:blipFill>
          <a:blip r:embed="rId3"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7467600" y="4267200"/>
            <a:ext cx="1219200" cy="1295400"/>
          </a:xfrm>
          <a:prstGeom prst="ellipse">
            <a:avLst/>
          </a:prstGeom>
          <a:solidFill>
            <a:srgbClr val="FF1D1D"/>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3</a:t>
            </a:r>
            <a:endParaRPr lang="en-US" sz="4400" dirty="0">
              <a:solidFill>
                <a:schemeClr val="tx1"/>
              </a:solidFill>
            </a:endParaRPr>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3-</a:t>
            </a:r>
            <a:fld id="{8B37D5FE-740C-46F5-801A-FA5477D9711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3-</a:t>
            </a:r>
            <a:fld id="{8B37D5FE-740C-46F5-801A-FA5477D9711F}"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5576253"/>
              </p:ext>
            </p:extLst>
          </p:nvPr>
        </p:nvGraphicFramePr>
        <p:xfrm>
          <a:off x="-685800" y="533399"/>
          <a:ext cx="10058401" cy="4191001"/>
        </p:xfrm>
        <a:graphic>
          <a:graphicData uri="http://schemas.openxmlformats.org/drawingml/2006/table">
            <a:tbl>
              <a:tblPr>
                <a:tableStyleId>{5C22544A-7EE6-4342-B048-85BDC9FD1C3A}</a:tableStyleId>
              </a:tblPr>
              <a:tblGrid>
                <a:gridCol w="2244250"/>
                <a:gridCol w="4638307"/>
                <a:gridCol w="3175844"/>
              </a:tblGrid>
              <a:tr h="1239593">
                <a:tc>
                  <a:txBody>
                    <a:bodyPr/>
                    <a:lstStyle/>
                    <a:p>
                      <a:pPr marL="27305" marR="0" algn="ctr" hangingPunct="0">
                        <a:spcBef>
                          <a:spcPts val="0"/>
                        </a:spcBef>
                        <a:spcAft>
                          <a:spcPts val="0"/>
                        </a:spcAft>
                      </a:pPr>
                      <a:r>
                        <a:rPr lang="en-US" sz="2000" dirty="0">
                          <a:effectLst/>
                          <a:cs typeface="+mn-cs"/>
                        </a:rPr>
                        <a:t>General Environmental</a:t>
                      </a:r>
                    </a:p>
                    <a:p>
                      <a:pPr marL="27305" marR="0" algn="ctr" hangingPunct="0">
                        <a:spcBef>
                          <a:spcPts val="0"/>
                        </a:spcBef>
                        <a:spcAft>
                          <a:spcPts val="0"/>
                        </a:spcAft>
                      </a:pPr>
                      <a:r>
                        <a:rPr lang="en-US" sz="2000" dirty="0">
                          <a:effectLst/>
                          <a:cs typeface="+mn-cs"/>
                        </a:rPr>
                        <a:t>Force/Factor</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dirty="0">
                          <a:effectLst/>
                          <a:cs typeface="+mn-cs"/>
                        </a:rPr>
                        <a:t> </a:t>
                      </a:r>
                    </a:p>
                    <a:p>
                      <a:pPr marL="0" marR="0" algn="ctr" hangingPunct="0">
                        <a:spcBef>
                          <a:spcPts val="0"/>
                        </a:spcBef>
                        <a:spcAft>
                          <a:spcPts val="0"/>
                        </a:spcAft>
                      </a:pPr>
                      <a:r>
                        <a:rPr lang="en-US" sz="2000" dirty="0">
                          <a:effectLst/>
                          <a:cs typeface="+mn-cs"/>
                        </a:rPr>
                        <a:t>Description</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dirty="0">
                          <a:effectLst/>
                          <a:cs typeface="+mn-cs"/>
                        </a:rPr>
                        <a:t>Examples</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r>
              <a:tr h="354169">
                <a:tc>
                  <a:txBody>
                    <a:bodyPr/>
                    <a:lstStyle/>
                    <a:p>
                      <a:pPr marL="27305" marR="0" hangingPunct="0">
                        <a:spcBef>
                          <a:spcPts val="0"/>
                        </a:spcBef>
                        <a:spcAft>
                          <a:spcPts val="0"/>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0"/>
                        </a:spcBef>
                        <a:spcAft>
                          <a:spcPts val="0"/>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0"/>
                        </a:spcBef>
                        <a:spcAft>
                          <a:spcPts val="0"/>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r>
              <a:tr h="2597239">
                <a:tc>
                  <a:txBody>
                    <a:bodyPr/>
                    <a:lstStyle/>
                    <a:p>
                      <a:pPr marL="27305" marR="0" hangingPunct="0">
                        <a:spcBef>
                          <a:spcPts val="500"/>
                        </a:spcBef>
                        <a:spcAft>
                          <a:spcPts val="0"/>
                        </a:spcAft>
                      </a:pPr>
                      <a:r>
                        <a:rPr lang="en-US" sz="2000" dirty="0">
                          <a:effectLst/>
                          <a:cs typeface="+mn-cs"/>
                        </a:rPr>
                        <a:t>Economic Conditions</a:t>
                      </a:r>
                    </a:p>
                    <a:p>
                      <a:pPr marL="27305" marR="0" hangingPunct="0">
                        <a:spcBef>
                          <a:spcPts val="0"/>
                        </a:spcBef>
                        <a:spcAft>
                          <a:spcPts val="0"/>
                        </a:spcAft>
                      </a:pPr>
                      <a:r>
                        <a:rPr lang="en-US" sz="2000" dirty="0">
                          <a:effectLst/>
                          <a:cs typeface="+mn-cs"/>
                        </a:rPr>
                        <a:t> </a:t>
                      </a:r>
                    </a:p>
                    <a:p>
                      <a:pPr marL="27305" marR="0" hangingPunct="0">
                        <a:spcBef>
                          <a:spcPts val="0"/>
                        </a:spcBef>
                        <a:spcAft>
                          <a:spcPts val="275"/>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500"/>
                        </a:spcBef>
                        <a:spcAft>
                          <a:spcPts val="275"/>
                        </a:spcAft>
                      </a:pPr>
                      <a:r>
                        <a:rPr lang="en-US" sz="2000" dirty="0">
                          <a:effectLst/>
                          <a:cs typeface="+mn-cs"/>
                        </a:rPr>
                        <a:t>Encompasses factors such as </a:t>
                      </a:r>
                      <a:r>
                        <a:rPr lang="en-US" sz="2000" dirty="0">
                          <a:solidFill>
                            <a:srgbClr val="FF0000"/>
                          </a:solidFill>
                          <a:effectLst/>
                          <a:cs typeface="+mn-cs"/>
                        </a:rPr>
                        <a:t>interest rates, </a:t>
                      </a:r>
                      <a:r>
                        <a:rPr lang="en-US" sz="2000" dirty="0" smtClean="0">
                          <a:solidFill>
                            <a:srgbClr val="FF0000"/>
                          </a:solidFill>
                          <a:effectLst/>
                          <a:cs typeface="+mn-cs"/>
                        </a:rPr>
                        <a:t>inflation</a:t>
                      </a:r>
                      <a:r>
                        <a:rPr lang="en-US" sz="2000" dirty="0">
                          <a:solidFill>
                            <a:srgbClr val="FF0000"/>
                          </a:solidFill>
                          <a:effectLst/>
                          <a:cs typeface="+mn-cs"/>
                        </a:rPr>
                        <a:t>, changes in disposable income</a:t>
                      </a:r>
                      <a:r>
                        <a:rPr lang="ar-SA" sz="2000" dirty="0">
                          <a:solidFill>
                            <a:srgbClr val="FF0000"/>
                          </a:solidFill>
                          <a:effectLst/>
                          <a:cs typeface="+mn-cs"/>
                        </a:rPr>
                        <a:t>الدخل المتاح </a:t>
                      </a:r>
                      <a:r>
                        <a:rPr lang="ar-SA" sz="2000" dirty="0" err="1">
                          <a:solidFill>
                            <a:srgbClr val="FF0000"/>
                          </a:solidFill>
                          <a:effectLst/>
                          <a:cs typeface="+mn-cs"/>
                        </a:rPr>
                        <a:t>للانفاق</a:t>
                      </a:r>
                      <a:r>
                        <a:rPr lang="ar-SA" sz="2000" dirty="0">
                          <a:solidFill>
                            <a:srgbClr val="FF0000"/>
                          </a:solidFill>
                          <a:effectLst/>
                          <a:cs typeface="+mn-cs"/>
                        </a:rPr>
                        <a:t> </a:t>
                      </a:r>
                      <a:r>
                        <a:rPr lang="en-US" sz="2000" dirty="0">
                          <a:effectLst/>
                          <a:cs typeface="+mn-cs"/>
                        </a:rPr>
                        <a:t>, stock market fluctuations, and business cycle stages.</a:t>
                      </a:r>
                    </a:p>
                    <a:p>
                      <a:pPr marL="0" marR="0" hangingPunct="0">
                        <a:spcBef>
                          <a:spcPts val="500"/>
                        </a:spcBef>
                        <a:spcAft>
                          <a:spcPts val="275"/>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algn="r" hangingPunct="0">
                        <a:spcBef>
                          <a:spcPts val="500"/>
                        </a:spcBef>
                        <a:spcAft>
                          <a:spcPts val="275"/>
                        </a:spcAft>
                      </a:pPr>
                      <a:r>
                        <a:rPr lang="ar-SA" sz="2000" dirty="0">
                          <a:effectLst/>
                          <a:cs typeface="+mn-cs"/>
                        </a:rPr>
                        <a:t>العنصر الاقتصادي ويتمثل بغلاء المعيشة وارتفاع الأسعار صافي الدخل كلها عوامل تؤثر على قرارات المدير</a:t>
                      </a:r>
                      <a:endParaRPr lang="en-US" sz="2000" dirty="0">
                        <a:effectLst/>
                        <a:cs typeface="+mn-cs"/>
                      </a:endParaRPr>
                    </a:p>
                    <a:p>
                      <a:pPr marL="0" marR="0" algn="r" rtl="1" hangingPunct="0">
                        <a:spcBef>
                          <a:spcPts val="500"/>
                        </a:spcBef>
                        <a:spcAft>
                          <a:spcPts val="275"/>
                        </a:spcAft>
                      </a:pPr>
                      <a:r>
                        <a:rPr lang="ar-SA" sz="2000" dirty="0">
                          <a:effectLst/>
                          <a:cs typeface="+mn-cs"/>
                        </a:rPr>
                        <a:t>على سبيل المثال تكاليف التصنيع ترتفع سنويا وهي احدى المتغيرات التي توثر على ارتفاع الأسعار وبالتالي التأثير على قرارات الشركة....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r>
            </a:tbl>
          </a:graphicData>
        </a:graphic>
      </p:graphicFrame>
    </p:spTree>
    <p:extLst>
      <p:ext uri="{BB962C8B-B14F-4D97-AF65-F5344CB8AC3E}">
        <p14:creationId xmlns:p14="http://schemas.microsoft.com/office/powerpoint/2010/main" val="196094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3-</a:t>
            </a:r>
            <a:fld id="{8B37D5FE-740C-46F5-801A-FA5477D9711F}" type="slidenum">
              <a:rPr lang="en-US" smtClean="0"/>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93267252"/>
              </p:ext>
            </p:extLst>
          </p:nvPr>
        </p:nvGraphicFramePr>
        <p:xfrm>
          <a:off x="76201" y="1600200"/>
          <a:ext cx="8991599" cy="4064000"/>
        </p:xfrm>
        <a:graphic>
          <a:graphicData uri="http://schemas.openxmlformats.org/drawingml/2006/table">
            <a:tbl>
              <a:tblPr>
                <a:tableStyleId>{5C22544A-7EE6-4342-B048-85BDC9FD1C3A}</a:tableStyleId>
              </a:tblPr>
              <a:tblGrid>
                <a:gridCol w="2006223"/>
                <a:gridCol w="4146365"/>
                <a:gridCol w="2839011"/>
              </a:tblGrid>
              <a:tr h="2861470">
                <a:tc>
                  <a:txBody>
                    <a:bodyPr/>
                    <a:lstStyle/>
                    <a:p>
                      <a:pPr marL="27305" marR="0" hangingPunct="0">
                        <a:spcBef>
                          <a:spcPts val="500"/>
                        </a:spcBef>
                        <a:spcAft>
                          <a:spcPts val="0"/>
                        </a:spcAft>
                      </a:pPr>
                      <a:r>
                        <a:rPr lang="en-US" sz="2000" b="1" dirty="0">
                          <a:effectLst/>
                          <a:cs typeface="+mn-cs"/>
                        </a:rPr>
                        <a:t>The Demographic Environment</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500"/>
                        </a:spcBef>
                        <a:spcAft>
                          <a:spcPts val="275"/>
                        </a:spcAft>
                      </a:pPr>
                      <a:r>
                        <a:rPr lang="en-US" sz="2000" dirty="0">
                          <a:effectLst/>
                          <a:cs typeface="+mn-cs"/>
                        </a:rPr>
                        <a:t>Including physical characteristics of a population (e.g., gender, age, level of education, geographic loca­tion, income, composition of family) can change, and managers must adapt to these changes.</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algn="r" hangingPunct="0">
                        <a:spcBef>
                          <a:spcPts val="500"/>
                        </a:spcBef>
                        <a:spcAft>
                          <a:spcPts val="275"/>
                        </a:spcAft>
                      </a:pPr>
                      <a:r>
                        <a:rPr lang="ar-SA" sz="2000" dirty="0">
                          <a:effectLst/>
                          <a:cs typeface="+mn-cs"/>
                        </a:rPr>
                        <a:t>الشرائح المجتمعية مهمة جدا في أي سوق </a:t>
                      </a:r>
                      <a:r>
                        <a:rPr lang="ar-SA" sz="2000" dirty="0" err="1">
                          <a:effectLst/>
                          <a:cs typeface="+mn-cs"/>
                        </a:rPr>
                        <a:t>لانها</a:t>
                      </a:r>
                      <a:r>
                        <a:rPr lang="ar-SA" sz="2000" dirty="0">
                          <a:effectLst/>
                          <a:cs typeface="+mn-cs"/>
                        </a:rPr>
                        <a:t> تشكل عنصر أساسي لكيفية اتخاذ القرارات لدى أي مدير. هناك مجتمعات فيها أطفال بنسب تفوق كبار السن او العكس، لا يمكن تغطية اسواق بشرائح مختلفة بنفس آلية اتخاذ القرارات </a:t>
                      </a:r>
                      <a:endParaRPr lang="en-US" sz="2000" dirty="0">
                        <a:effectLst/>
                        <a:cs typeface="+mn-cs"/>
                      </a:endParaRPr>
                    </a:p>
                    <a:p>
                      <a:pPr marL="0" marR="0" algn="r" hangingPunct="0">
                        <a:spcBef>
                          <a:spcPts val="500"/>
                        </a:spcBef>
                        <a:spcAft>
                          <a:spcPts val="275"/>
                        </a:spcAft>
                      </a:pPr>
                      <a:r>
                        <a:rPr lang="ar-SA" sz="2000" dirty="0">
                          <a:effectLst/>
                          <a:cs typeface="+mn-cs"/>
                        </a:rPr>
                        <a:t>مثال : اخذ مواصفات الشريحة التي تستهدفها الشركة اذا كانت الشريحة مخصصة للمواليد الجدد من عمر يوم الى سنتين اكيد على الشركة تطوير منتج بما يتناسب الاعمال هذا مثال الحليب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50435505"/>
              </p:ext>
            </p:extLst>
          </p:nvPr>
        </p:nvGraphicFramePr>
        <p:xfrm>
          <a:off x="76202" y="76201"/>
          <a:ext cx="8991598" cy="1447800"/>
        </p:xfrm>
        <a:graphic>
          <a:graphicData uri="http://schemas.openxmlformats.org/drawingml/2006/table">
            <a:tbl>
              <a:tblPr>
                <a:tableStyleId>{5C22544A-7EE6-4342-B048-85BDC9FD1C3A}</a:tableStyleId>
              </a:tblPr>
              <a:tblGrid>
                <a:gridCol w="2006223"/>
                <a:gridCol w="4146364"/>
                <a:gridCol w="2839011"/>
              </a:tblGrid>
              <a:tr h="1447800">
                <a:tc>
                  <a:txBody>
                    <a:bodyPr/>
                    <a:lstStyle/>
                    <a:p>
                      <a:pPr marL="27305" marR="0" algn="ctr" hangingPunct="0">
                        <a:spcBef>
                          <a:spcPts val="0"/>
                        </a:spcBef>
                        <a:spcAft>
                          <a:spcPts val="0"/>
                        </a:spcAft>
                      </a:pPr>
                      <a:r>
                        <a:rPr lang="en-US" sz="2000" b="1" dirty="0">
                          <a:effectLst/>
                          <a:cs typeface="+mn-cs"/>
                        </a:rPr>
                        <a:t>General Environmental</a:t>
                      </a:r>
                    </a:p>
                    <a:p>
                      <a:pPr marL="27305" marR="0" algn="ctr" hangingPunct="0">
                        <a:spcBef>
                          <a:spcPts val="0"/>
                        </a:spcBef>
                        <a:spcAft>
                          <a:spcPts val="0"/>
                        </a:spcAft>
                      </a:pPr>
                      <a:r>
                        <a:rPr lang="en-US" sz="2000" b="1" dirty="0">
                          <a:effectLst/>
                          <a:cs typeface="+mn-cs"/>
                        </a:rPr>
                        <a:t>Force/Factor</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dirty="0">
                          <a:effectLst/>
                          <a:cs typeface="+mn-cs"/>
                        </a:rPr>
                        <a:t> </a:t>
                      </a:r>
                    </a:p>
                    <a:p>
                      <a:pPr marL="0" marR="0" algn="ctr" hangingPunct="0">
                        <a:spcBef>
                          <a:spcPts val="0"/>
                        </a:spcBef>
                        <a:spcAft>
                          <a:spcPts val="0"/>
                        </a:spcAft>
                      </a:pPr>
                      <a:r>
                        <a:rPr lang="en-US" sz="2000" b="1" dirty="0">
                          <a:effectLst/>
                          <a:cs typeface="+mn-cs"/>
                        </a:rPr>
                        <a:t>Description</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b="1" dirty="0">
                          <a:effectLst/>
                          <a:cs typeface="+mn-cs"/>
                        </a:rPr>
                        <a:t>Examples</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377419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3-</a:t>
            </a:r>
            <a:fld id="{8B37D5FE-740C-46F5-801A-FA5477D9711F}" type="slidenum">
              <a:rPr lang="en-US" smtClean="0"/>
              <a:pPr/>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7724680"/>
              </p:ext>
            </p:extLst>
          </p:nvPr>
        </p:nvGraphicFramePr>
        <p:xfrm>
          <a:off x="-1" y="1305561"/>
          <a:ext cx="9067801" cy="4731579"/>
        </p:xfrm>
        <a:graphic>
          <a:graphicData uri="http://schemas.openxmlformats.org/drawingml/2006/table">
            <a:tbl>
              <a:tblPr>
                <a:tableStyleId>{5C22544A-7EE6-4342-B048-85BDC9FD1C3A}</a:tableStyleId>
              </a:tblPr>
              <a:tblGrid>
                <a:gridCol w="2023226"/>
                <a:gridCol w="4181503"/>
                <a:gridCol w="2863072"/>
              </a:tblGrid>
              <a:tr h="3183060">
                <a:tc>
                  <a:txBody>
                    <a:bodyPr/>
                    <a:lstStyle/>
                    <a:p>
                      <a:pPr marL="27305" marR="0" hangingPunct="0">
                        <a:spcBef>
                          <a:spcPts val="500"/>
                        </a:spcBef>
                        <a:spcAft>
                          <a:spcPts val="0"/>
                        </a:spcAft>
                      </a:pPr>
                      <a:r>
                        <a:rPr lang="en-US" sz="2000" b="1" dirty="0">
                          <a:effectLst/>
                          <a:cs typeface="+mn-cs"/>
                        </a:rPr>
                        <a:t>Political/Legal Conditions</a:t>
                      </a:r>
                    </a:p>
                    <a:p>
                      <a:pPr marL="27305" marR="0" hangingPunct="0">
                        <a:spcBef>
                          <a:spcPts val="0"/>
                        </a:spcBef>
                        <a:spcAft>
                          <a:spcPts val="0"/>
                        </a:spcAft>
                      </a:pPr>
                      <a:r>
                        <a:rPr lang="en-US" sz="2000" dirty="0">
                          <a:effectLst/>
                          <a:cs typeface="+mn-cs"/>
                        </a:rPr>
                        <a:t> </a:t>
                      </a:r>
                    </a:p>
                    <a:p>
                      <a:pPr marL="27305" marR="0" hangingPunct="0">
                        <a:spcBef>
                          <a:spcPts val="0"/>
                        </a:spcBef>
                        <a:spcAft>
                          <a:spcPts val="275"/>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500"/>
                        </a:spcBef>
                        <a:spcAft>
                          <a:spcPts val="275"/>
                        </a:spcAft>
                      </a:pPr>
                      <a:r>
                        <a:rPr lang="en-US" sz="2000" dirty="0">
                          <a:effectLst/>
                          <a:cs typeface="+mn-cs"/>
                        </a:rPr>
                        <a:t>Include the general political stability of countries in which an organization does business and the specific atti­tudes that elected officials have toward business.</a:t>
                      </a:r>
                    </a:p>
                    <a:p>
                      <a:pPr marL="0" marR="0" hangingPunct="0">
                        <a:spcBef>
                          <a:spcPts val="500"/>
                        </a:spcBef>
                        <a:spcAft>
                          <a:spcPts val="275"/>
                        </a:spcAft>
                      </a:pPr>
                      <a:r>
                        <a:rPr lang="en-US" sz="2000" dirty="0">
                          <a:effectLst/>
                          <a:cs typeface="+mn-cs"/>
                        </a:rPr>
                        <a:t>Local governments can influence what organizations can and cannot do.(local Laws)</a:t>
                      </a:r>
                    </a:p>
                    <a:p>
                      <a:pPr marL="0" marR="0" hangingPunct="0">
                        <a:spcBef>
                          <a:spcPts val="500"/>
                        </a:spcBef>
                        <a:spcAft>
                          <a:spcPts val="275"/>
                        </a:spcAft>
                      </a:pPr>
                      <a:r>
                        <a:rPr lang="en-US" sz="2000" dirty="0">
                          <a:effectLst/>
                          <a:cs typeface="+mn-cs"/>
                        </a:rPr>
                        <a:t>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algn="r" rtl="1" hangingPunct="0">
                        <a:spcBef>
                          <a:spcPts val="500"/>
                        </a:spcBef>
                        <a:spcAft>
                          <a:spcPts val="275"/>
                        </a:spcAft>
                      </a:pPr>
                      <a:r>
                        <a:rPr lang="ar-SA" sz="2000" dirty="0">
                          <a:effectLst/>
                          <a:cs typeface="+mn-cs"/>
                        </a:rPr>
                        <a:t>القوانين المتبعة في كل دولة لها تأثير كبير على كيفية اتخاذ القرارات </a:t>
                      </a:r>
                      <a:endParaRPr lang="en-US" sz="2000" dirty="0">
                        <a:effectLst/>
                        <a:cs typeface="+mn-cs"/>
                      </a:endParaRPr>
                    </a:p>
                    <a:p>
                      <a:pPr marL="0" marR="0" algn="r" rtl="1" hangingPunct="0">
                        <a:spcBef>
                          <a:spcPts val="500"/>
                        </a:spcBef>
                        <a:spcAft>
                          <a:spcPts val="275"/>
                        </a:spcAft>
                      </a:pPr>
                      <a:r>
                        <a:rPr lang="ar-SA" sz="2000" dirty="0">
                          <a:effectLst/>
                          <a:cs typeface="+mn-cs"/>
                        </a:rPr>
                        <a:t>مثال 1: قوانين الحكومة في اختيار المناطق الصناعية لبناء المصنع وليس في الأماكن السكنية </a:t>
                      </a:r>
                      <a:endParaRPr lang="en-US" sz="2000" dirty="0">
                        <a:effectLst/>
                        <a:cs typeface="+mn-cs"/>
                      </a:endParaRPr>
                    </a:p>
                    <a:p>
                      <a:pPr marL="0" marR="0" algn="r" rtl="1" hangingPunct="0">
                        <a:spcBef>
                          <a:spcPts val="500"/>
                        </a:spcBef>
                        <a:spcAft>
                          <a:spcPts val="275"/>
                        </a:spcAft>
                      </a:pPr>
                      <a:r>
                        <a:rPr lang="ar-SA" sz="2000" dirty="0">
                          <a:effectLst/>
                          <a:cs typeface="+mn-cs"/>
                        </a:rPr>
                        <a:t> </a:t>
                      </a:r>
                      <a:endParaRPr lang="en-US" sz="2000" dirty="0">
                        <a:effectLst/>
                        <a:cs typeface="+mn-cs"/>
                      </a:endParaRPr>
                    </a:p>
                    <a:p>
                      <a:pPr marL="0" marR="0" algn="r" rtl="1" hangingPunct="0">
                        <a:spcBef>
                          <a:spcPts val="500"/>
                        </a:spcBef>
                        <a:spcAft>
                          <a:spcPts val="275"/>
                        </a:spcAft>
                      </a:pPr>
                      <a:r>
                        <a:rPr lang="ar-SA" sz="2000" dirty="0">
                          <a:effectLst/>
                          <a:cs typeface="+mn-cs"/>
                        </a:rPr>
                        <a:t>مثال 2: دخل الحكومة أيضا في التعينات فمثلا وزارة العمل تحدد تعين 5% من ذوي الاحتياجات الخاصة </a:t>
                      </a: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r>
              <a:tr h="1073979">
                <a:tc>
                  <a:txBody>
                    <a:bodyPr/>
                    <a:lstStyle/>
                    <a:p>
                      <a:pPr marL="27305" marR="0" hangingPunct="0">
                        <a:spcBef>
                          <a:spcPts val="500"/>
                        </a:spcBef>
                        <a:spcAft>
                          <a:spcPts val="0"/>
                        </a:spcAft>
                      </a:pP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hangingPunct="0">
                        <a:spcBef>
                          <a:spcPts val="500"/>
                        </a:spcBef>
                        <a:spcAft>
                          <a:spcPts val="275"/>
                        </a:spcAft>
                      </a:pP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c>
                  <a:txBody>
                    <a:bodyPr/>
                    <a:lstStyle/>
                    <a:p>
                      <a:pPr marL="0" marR="0" algn="r" hangingPunct="0">
                        <a:spcBef>
                          <a:spcPts val="500"/>
                        </a:spcBef>
                        <a:spcAft>
                          <a:spcPts val="275"/>
                        </a:spcAft>
                      </a:pPr>
                      <a:endParaRPr lang="en-US" sz="2000" dirty="0">
                        <a:effectLst/>
                        <a:latin typeface="Times New Roman" panose="02020603050405020304" pitchFamily="18" charset="0"/>
                        <a:ea typeface="Times New Roman" panose="02020603050405020304" pitchFamily="18" charset="0"/>
                        <a:cs typeface="+mn-cs"/>
                      </a:endParaRPr>
                    </a:p>
                  </a:txBody>
                  <a:tcPr marL="0" marR="0" marT="0" marB="0">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5092682"/>
              </p:ext>
            </p:extLst>
          </p:nvPr>
        </p:nvGraphicFramePr>
        <p:xfrm>
          <a:off x="-1" y="0"/>
          <a:ext cx="9067801" cy="1295400"/>
        </p:xfrm>
        <a:graphic>
          <a:graphicData uri="http://schemas.openxmlformats.org/drawingml/2006/table">
            <a:tbl>
              <a:tblPr>
                <a:tableStyleId>{5C22544A-7EE6-4342-B048-85BDC9FD1C3A}</a:tableStyleId>
              </a:tblPr>
              <a:tblGrid>
                <a:gridCol w="2023226"/>
                <a:gridCol w="4181504"/>
                <a:gridCol w="2863071"/>
              </a:tblGrid>
              <a:tr h="1295400">
                <a:tc>
                  <a:txBody>
                    <a:bodyPr/>
                    <a:lstStyle/>
                    <a:p>
                      <a:pPr marL="27305" marR="0" algn="ctr" hangingPunct="0">
                        <a:spcBef>
                          <a:spcPts val="0"/>
                        </a:spcBef>
                        <a:spcAft>
                          <a:spcPts val="0"/>
                        </a:spcAft>
                      </a:pPr>
                      <a:r>
                        <a:rPr lang="en-US" sz="2000" b="1" dirty="0">
                          <a:effectLst/>
                          <a:cs typeface="+mn-cs"/>
                        </a:rPr>
                        <a:t>General Environmental</a:t>
                      </a:r>
                    </a:p>
                    <a:p>
                      <a:pPr marL="27305" marR="0" algn="ctr" hangingPunct="0">
                        <a:spcBef>
                          <a:spcPts val="0"/>
                        </a:spcBef>
                        <a:spcAft>
                          <a:spcPts val="0"/>
                        </a:spcAft>
                      </a:pPr>
                      <a:r>
                        <a:rPr lang="en-US" sz="2000" b="1" dirty="0">
                          <a:effectLst/>
                          <a:cs typeface="+mn-cs"/>
                        </a:rPr>
                        <a:t>Force/Factor</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dirty="0">
                          <a:effectLst/>
                          <a:cs typeface="+mn-cs"/>
                        </a:rPr>
                        <a:t> </a:t>
                      </a:r>
                    </a:p>
                    <a:p>
                      <a:pPr marL="0" marR="0" algn="ctr" hangingPunct="0">
                        <a:spcBef>
                          <a:spcPts val="0"/>
                        </a:spcBef>
                        <a:spcAft>
                          <a:spcPts val="0"/>
                        </a:spcAft>
                      </a:pPr>
                      <a:r>
                        <a:rPr lang="en-US" sz="2000" b="1" dirty="0">
                          <a:effectLst/>
                          <a:cs typeface="+mn-cs"/>
                        </a:rPr>
                        <a:t>Description</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b="1" dirty="0">
                          <a:effectLst/>
                          <a:cs typeface="+mn-cs"/>
                        </a:rPr>
                        <a:t>Examples</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44197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3" name="Slide Number Placeholder 2"/>
          <p:cNvSpPr>
            <a:spLocks noGrp="1"/>
          </p:cNvSpPr>
          <p:nvPr>
            <p:ph type="sldNum" sz="quarter" idx="4"/>
          </p:nvPr>
        </p:nvSpPr>
        <p:spPr/>
        <p:txBody>
          <a:bodyPr/>
          <a:lstStyle/>
          <a:p>
            <a:r>
              <a:rPr lang="en-US" smtClean="0"/>
              <a:t>3-</a:t>
            </a:r>
            <a:fld id="{8B37D5FE-740C-46F5-801A-FA5477D9711F}" type="slidenum">
              <a:rPr lang="en-US" smtClean="0"/>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1113702"/>
              </p:ext>
            </p:extLst>
          </p:nvPr>
        </p:nvGraphicFramePr>
        <p:xfrm>
          <a:off x="50801" y="1905000"/>
          <a:ext cx="8991599" cy="4737100"/>
        </p:xfrm>
        <a:graphic>
          <a:graphicData uri="http://schemas.openxmlformats.org/drawingml/2006/table">
            <a:tbl>
              <a:tblPr>
                <a:tableStyleId>{5C22544A-7EE6-4342-B048-85BDC9FD1C3A}</a:tableStyleId>
              </a:tblPr>
              <a:tblGrid>
                <a:gridCol w="2006224"/>
                <a:gridCol w="4146363"/>
                <a:gridCol w="2839012"/>
              </a:tblGrid>
              <a:tr h="1977523">
                <a:tc>
                  <a:txBody>
                    <a:bodyPr/>
                    <a:lstStyle/>
                    <a:p>
                      <a:pPr marL="27305" marR="0" hangingPunct="0">
                        <a:spcBef>
                          <a:spcPts val="500"/>
                        </a:spcBef>
                        <a:spcAft>
                          <a:spcPts val="0"/>
                        </a:spcAft>
                      </a:pPr>
                      <a:r>
                        <a:rPr lang="en-US" sz="2000" b="1" dirty="0">
                          <a:effectLst/>
                          <a:latin typeface="Arial" panose="020B0604020202020204" pitchFamily="34" charset="0"/>
                          <a:cs typeface="Arial" panose="020B0604020202020204" pitchFamily="34" charset="0"/>
                        </a:rPr>
                        <a:t>Sociocultural </a:t>
                      </a:r>
                    </a:p>
                    <a:p>
                      <a:pPr marL="27305" marR="0" hangingPunct="0">
                        <a:spcBef>
                          <a:spcPts val="0"/>
                        </a:spcBef>
                        <a:spcAft>
                          <a:spcPts val="0"/>
                        </a:spcAft>
                      </a:pPr>
                      <a:r>
                        <a:rPr lang="en-US" sz="2000" b="1" dirty="0">
                          <a:effectLst/>
                          <a:latin typeface="Arial" panose="020B0604020202020204" pitchFamily="34" charset="0"/>
                          <a:cs typeface="Arial" panose="020B0604020202020204" pitchFamily="34" charset="0"/>
                        </a:rPr>
                        <a:t> </a:t>
                      </a:r>
                    </a:p>
                    <a:p>
                      <a:pPr marL="27305" marR="0" hangingPunct="0">
                        <a:spcBef>
                          <a:spcPts val="0"/>
                        </a:spcBef>
                        <a:spcAft>
                          <a:spcPts val="275"/>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0" marR="0" hangingPunct="0">
                        <a:spcBef>
                          <a:spcPts val="500"/>
                        </a:spcBef>
                        <a:spcAft>
                          <a:spcPts val="275"/>
                        </a:spcAft>
                      </a:pPr>
                      <a:r>
                        <a:rPr lang="en-US" sz="2000" dirty="0">
                          <a:effectLst/>
                          <a:latin typeface="Arial" panose="020B0604020202020204" pitchFamily="34" charset="0"/>
                          <a:cs typeface="Arial" panose="020B0604020202020204" pitchFamily="34" charset="0"/>
                        </a:rPr>
                        <a:t>Include the changing expectations of society. Societal values, customs, and tastes can change, and managers must be aware of these changes.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0" marR="0" algn="r" hangingPunct="0">
                        <a:spcBef>
                          <a:spcPts val="500"/>
                        </a:spcBef>
                        <a:spcAft>
                          <a:spcPts val="275"/>
                        </a:spcAft>
                      </a:pPr>
                      <a:r>
                        <a:rPr lang="ar-SA" sz="2000">
                          <a:effectLst/>
                          <a:latin typeface="Arial" panose="020B0604020202020204" pitchFamily="34" charset="0"/>
                          <a:cs typeface="Arial" panose="020B0604020202020204" pitchFamily="34" charset="0"/>
                        </a:rPr>
                        <a:t>أنماط الحياة المختلفة تأثر أيضا على قرارات المدراء </a:t>
                      </a:r>
                      <a:endParaRPr lang="en-US" sz="2000">
                        <a:effectLst/>
                        <a:latin typeface="Arial" panose="020B0604020202020204" pitchFamily="34" charset="0"/>
                        <a:cs typeface="Arial" panose="020B0604020202020204" pitchFamily="34" charset="0"/>
                      </a:endParaRPr>
                    </a:p>
                    <a:p>
                      <a:pPr marL="0" marR="0" algn="r" hangingPunct="0">
                        <a:spcBef>
                          <a:spcPts val="500"/>
                        </a:spcBef>
                        <a:spcAft>
                          <a:spcPts val="275"/>
                        </a:spcAft>
                      </a:pPr>
                      <a:r>
                        <a:rPr lang="ar-SA" sz="2000">
                          <a:effectLst/>
                          <a:latin typeface="Arial" panose="020B0604020202020204" pitchFamily="34" charset="0"/>
                          <a:cs typeface="Arial" panose="020B0604020202020204" pitchFamily="34" charset="0"/>
                        </a:rPr>
                        <a:t> مثال تغير نمط حياة الناس واذواقهم فالبعض يتوجه الى الاكل الصحي والصديق للبيئة من هنا نعلم انه ينعكس على المؤسسة في اتخاذ قرارتها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r>
              <a:tr h="865166">
                <a:tc>
                  <a:txBody>
                    <a:bodyPr/>
                    <a:lstStyle/>
                    <a:p>
                      <a:pPr marL="27305" marR="0" hangingPunct="0">
                        <a:spcBef>
                          <a:spcPts val="500"/>
                        </a:spcBef>
                        <a:spcAft>
                          <a:spcPts val="0"/>
                        </a:spcAft>
                      </a:pPr>
                      <a:r>
                        <a:rPr lang="en-US" sz="2000" b="1" dirty="0">
                          <a:effectLst/>
                          <a:latin typeface="Arial" panose="020B0604020202020204" pitchFamily="34" charset="0"/>
                          <a:cs typeface="Arial" panose="020B0604020202020204" pitchFamily="34" charset="0"/>
                        </a:rPr>
                        <a:t>Global</a:t>
                      </a:r>
                    </a:p>
                    <a:p>
                      <a:pPr marL="27305" marR="0" hangingPunct="0">
                        <a:spcBef>
                          <a:spcPts val="0"/>
                        </a:spcBef>
                        <a:spcAft>
                          <a:spcPts val="0"/>
                        </a:spcAft>
                      </a:pPr>
                      <a:r>
                        <a:rPr lang="en-US" sz="2000" dirty="0">
                          <a:effectLst/>
                          <a:latin typeface="Arial" panose="020B0604020202020204" pitchFamily="34" charset="0"/>
                          <a:cs typeface="Arial" panose="020B0604020202020204" pitchFamily="34" charset="0"/>
                        </a:rPr>
                        <a:t> </a:t>
                      </a:r>
                    </a:p>
                    <a:p>
                      <a:pPr marL="27305" marR="0" hangingPunct="0">
                        <a:spcBef>
                          <a:spcPts val="0"/>
                        </a:spcBef>
                        <a:spcAft>
                          <a:spcPts val="275"/>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12065" marR="0" indent="-12065" hangingPunct="0">
                        <a:spcBef>
                          <a:spcPts val="0"/>
                        </a:spcBef>
                        <a:spcAft>
                          <a:spcPts val="0"/>
                        </a:spcAft>
                      </a:pPr>
                      <a:r>
                        <a:rPr lang="en-US" sz="2000" dirty="0">
                          <a:effectLst/>
                          <a:latin typeface="Arial" panose="020B0604020202020204" pitchFamily="34" charset="0"/>
                          <a:cs typeface="Arial" panose="020B0604020202020204" pitchFamily="34" charset="0"/>
                        </a:rPr>
                        <a:t>Include global competitors and global consumer mar­kets.</a:t>
                      </a:r>
                    </a:p>
                    <a:p>
                      <a:pPr marL="0" marR="0" hangingPunct="0">
                        <a:spcBef>
                          <a:spcPts val="500"/>
                        </a:spcBef>
                        <a:spcAft>
                          <a:spcPts val="275"/>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12065" marR="0" indent="-12065" algn="r" rtl="1" hangingPunct="0">
                        <a:spcBef>
                          <a:spcPts val="0"/>
                        </a:spcBef>
                        <a:spcAft>
                          <a:spcPts val="0"/>
                        </a:spcAft>
                      </a:pPr>
                      <a:r>
                        <a:rPr lang="ar-SA" sz="2000" dirty="0">
                          <a:effectLst/>
                          <a:latin typeface="Arial" panose="020B0604020202020204" pitchFamily="34" charset="0"/>
                          <a:cs typeface="Arial" panose="020B0604020202020204" pitchFamily="34" charset="0"/>
                        </a:rPr>
                        <a:t>العولمة والانفتاح والسوق العالمي كلها تؤثر على قرارات المدراء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r>
              <a:tr h="1348311">
                <a:tc>
                  <a:txBody>
                    <a:bodyPr/>
                    <a:lstStyle/>
                    <a:p>
                      <a:pPr marL="27305" marR="0" hangingPunct="0">
                        <a:spcBef>
                          <a:spcPts val="500"/>
                        </a:spcBef>
                        <a:spcAft>
                          <a:spcPts val="0"/>
                        </a:spcAft>
                      </a:pPr>
                      <a:r>
                        <a:rPr lang="en-US" sz="2000" b="1" dirty="0">
                          <a:effectLst/>
                          <a:latin typeface="Arial" panose="020B0604020202020204" pitchFamily="34" charset="0"/>
                          <a:cs typeface="Arial" panose="020B0604020202020204" pitchFamily="34" charset="0"/>
                        </a:rPr>
                        <a:t>Technological Conditions</a:t>
                      </a:r>
                    </a:p>
                    <a:p>
                      <a:pPr marL="27305" marR="0" hangingPunct="0">
                        <a:spcBef>
                          <a:spcPts val="0"/>
                        </a:spcBef>
                        <a:spcAft>
                          <a:spcPts val="0"/>
                        </a:spcAft>
                      </a:pPr>
                      <a:r>
                        <a:rPr lang="en-US" sz="2000" dirty="0">
                          <a:effectLst/>
                          <a:latin typeface="Arial" panose="020B0604020202020204" pitchFamily="34" charset="0"/>
                          <a:cs typeface="Arial" panose="020B0604020202020204" pitchFamily="34" charset="0"/>
                        </a:rPr>
                        <a:t> </a:t>
                      </a:r>
                    </a:p>
                    <a:p>
                      <a:pPr marL="27305" marR="0" hangingPunct="0">
                        <a:spcBef>
                          <a:spcPts val="0"/>
                        </a:spcBef>
                        <a:spcAft>
                          <a:spcPts val="275"/>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0" marR="0" hangingPunct="0">
                        <a:spcBef>
                          <a:spcPts val="500"/>
                        </a:spcBef>
                        <a:spcAft>
                          <a:spcPts val="275"/>
                        </a:spcAft>
                      </a:pPr>
                      <a:r>
                        <a:rPr lang="en-US" sz="2000">
                          <a:effectLst/>
                          <a:latin typeface="Arial" panose="020B0604020202020204" pitchFamily="34" charset="0"/>
                          <a:cs typeface="Arial" panose="020B0604020202020204" pitchFamily="34" charset="0"/>
                        </a:rPr>
                        <a:t>which have changed more rapidly than any other element of the general environment</a:t>
                      </a:r>
                    </a:p>
                    <a:p>
                      <a:pPr marL="0" marR="0" hangingPunct="0">
                        <a:spcBef>
                          <a:spcPts val="500"/>
                        </a:spcBef>
                        <a:spcAft>
                          <a:spcPts val="275"/>
                        </a:spcAft>
                      </a:pPr>
                      <a:r>
                        <a:rPr lang="en-US" sz="2000">
                          <a:effectLst/>
                          <a:latin typeface="Arial" panose="020B0604020202020204" pitchFamily="34" charset="0"/>
                          <a:cs typeface="Arial" panose="020B0604020202020204" pitchFamily="34" charset="0"/>
                        </a:rPr>
                        <a:t>such as innovations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0" marR="0" algn="r" hangingPunct="0">
                        <a:spcBef>
                          <a:spcPts val="500"/>
                        </a:spcBef>
                        <a:spcAft>
                          <a:spcPts val="275"/>
                        </a:spcAft>
                      </a:pPr>
                      <a:r>
                        <a:rPr lang="ar-SA" sz="2000" dirty="0">
                          <a:effectLst/>
                          <a:latin typeface="Arial" panose="020B0604020202020204" pitchFamily="34" charset="0"/>
                          <a:cs typeface="Arial" panose="020B0604020202020204" pitchFamily="34" charset="0"/>
                        </a:rPr>
                        <a:t>وجود الانترنت وسهولة المقارنة بالأسعار والمواصفات للمنتجات الشبيهة تؤثر على قرارات المدراء سواء بعملية التسعير او طرح منتجات أخرى وغيرها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2583416"/>
              </p:ext>
            </p:extLst>
          </p:nvPr>
        </p:nvGraphicFramePr>
        <p:xfrm>
          <a:off x="76201" y="228600"/>
          <a:ext cx="8991599" cy="1600200"/>
        </p:xfrm>
        <a:graphic>
          <a:graphicData uri="http://schemas.openxmlformats.org/drawingml/2006/table">
            <a:tbl>
              <a:tblPr>
                <a:tableStyleId>{5C22544A-7EE6-4342-B048-85BDC9FD1C3A}</a:tableStyleId>
              </a:tblPr>
              <a:tblGrid>
                <a:gridCol w="2006224"/>
                <a:gridCol w="4146364"/>
                <a:gridCol w="2839011"/>
              </a:tblGrid>
              <a:tr h="1600200">
                <a:tc>
                  <a:txBody>
                    <a:bodyPr/>
                    <a:lstStyle/>
                    <a:p>
                      <a:pPr marL="27305" marR="0" algn="ctr" hangingPunct="0">
                        <a:spcBef>
                          <a:spcPts val="0"/>
                        </a:spcBef>
                        <a:spcAft>
                          <a:spcPts val="0"/>
                        </a:spcAft>
                      </a:pPr>
                      <a:r>
                        <a:rPr lang="en-US" sz="2000" b="1" dirty="0">
                          <a:effectLst/>
                          <a:cs typeface="+mn-cs"/>
                        </a:rPr>
                        <a:t>General Environmental</a:t>
                      </a:r>
                    </a:p>
                    <a:p>
                      <a:pPr marL="27305" marR="0" algn="ctr" hangingPunct="0">
                        <a:spcBef>
                          <a:spcPts val="0"/>
                        </a:spcBef>
                        <a:spcAft>
                          <a:spcPts val="0"/>
                        </a:spcAft>
                      </a:pPr>
                      <a:r>
                        <a:rPr lang="en-US" sz="2000" b="1" dirty="0">
                          <a:effectLst/>
                          <a:cs typeface="+mn-cs"/>
                        </a:rPr>
                        <a:t>Force/Factor</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dirty="0">
                          <a:effectLst/>
                          <a:cs typeface="+mn-cs"/>
                        </a:rPr>
                        <a:t> </a:t>
                      </a:r>
                    </a:p>
                    <a:p>
                      <a:pPr marL="0" marR="0" algn="ctr" hangingPunct="0">
                        <a:spcBef>
                          <a:spcPts val="0"/>
                        </a:spcBef>
                        <a:spcAft>
                          <a:spcPts val="0"/>
                        </a:spcAft>
                      </a:pPr>
                      <a:r>
                        <a:rPr lang="en-US" sz="2000" b="1" dirty="0">
                          <a:effectLst/>
                          <a:cs typeface="+mn-cs"/>
                        </a:rPr>
                        <a:t>Description</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c>
                  <a:txBody>
                    <a:bodyPr/>
                    <a:lstStyle/>
                    <a:p>
                      <a:pPr marL="0" marR="0" algn="ctr" hangingPunct="0">
                        <a:spcBef>
                          <a:spcPts val="0"/>
                        </a:spcBef>
                        <a:spcAft>
                          <a:spcPts val="0"/>
                        </a:spcAft>
                      </a:pPr>
                      <a:r>
                        <a:rPr lang="en-US" sz="2000" b="1" dirty="0">
                          <a:effectLst/>
                          <a:cs typeface="+mn-cs"/>
                        </a:rPr>
                        <a:t>Examples</a:t>
                      </a:r>
                      <a:endParaRPr lang="en-US" sz="2000" b="1" dirty="0">
                        <a:effectLst/>
                        <a:latin typeface="Times New Roman" panose="02020603050405020304" pitchFamily="18" charset="0"/>
                        <a:ea typeface="Times New Roman" panose="02020603050405020304" pitchFamily="18" charset="0"/>
                        <a:cs typeface="+mn-cs"/>
                      </a:endParaRPr>
                    </a:p>
                  </a:txBody>
                  <a:tcPr marL="0" marR="0"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848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How the External Environment Affects Managers</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hangingPunct="0"/>
            <a:r>
              <a:rPr lang="en-US" dirty="0"/>
              <a:t>The most important organizational factors affected by changes in the external environment is:</a:t>
            </a:r>
          </a:p>
          <a:p>
            <a:pPr marL="68580" indent="0" hangingPunct="0">
              <a:buNone/>
            </a:pPr>
            <a:endParaRPr lang="en-US" dirty="0"/>
          </a:p>
          <a:p>
            <a:pPr marL="68580" indent="0" hangingPunct="0">
              <a:buNone/>
            </a:pPr>
            <a:r>
              <a:rPr lang="en-US" b="1" dirty="0" smtClean="0"/>
              <a:t>1. Jobs </a:t>
            </a:r>
            <a:r>
              <a:rPr lang="en-US" b="1" dirty="0"/>
              <a:t>and employment:</a:t>
            </a:r>
            <a:r>
              <a:rPr lang="en-US" dirty="0"/>
              <a:t> </a:t>
            </a:r>
            <a:r>
              <a:rPr lang="en-US" b="1" dirty="0"/>
              <a:t>For example</a:t>
            </a:r>
            <a:r>
              <a:rPr lang="en-US" dirty="0"/>
              <a:t>, </a:t>
            </a:r>
            <a:r>
              <a:rPr lang="en-US" b="1" u="sng" dirty="0"/>
              <a:t>economic downturns</a:t>
            </a:r>
            <a:r>
              <a:rPr lang="en-US" b="1" dirty="0"/>
              <a:t> result in </a:t>
            </a:r>
            <a:r>
              <a:rPr lang="en-US" b="1" u="sng" dirty="0" smtClean="0"/>
              <a:t>higher </a:t>
            </a:r>
            <a:r>
              <a:rPr lang="en-US" b="1" u="sng" dirty="0"/>
              <a:t>unemployment</a:t>
            </a:r>
            <a:r>
              <a:rPr lang="en-US" dirty="0"/>
              <a:t> and place constraints on staffing and production quotas for managers. </a:t>
            </a:r>
          </a:p>
          <a:p>
            <a:pPr marL="60325" indent="9525" hangingPunct="0"/>
            <a:r>
              <a:rPr lang="en-US" dirty="0"/>
              <a:t>   Not only does the external environment affect </a:t>
            </a:r>
            <a:r>
              <a:rPr lang="en-US" b="1" u="sng" dirty="0"/>
              <a:t>the number of jobs available</a:t>
            </a:r>
            <a:r>
              <a:rPr lang="en-US" b="1" dirty="0"/>
              <a:t>, </a:t>
            </a:r>
            <a:r>
              <a:rPr lang="en-US" dirty="0"/>
              <a:t>but it also </a:t>
            </a:r>
            <a:r>
              <a:rPr lang="en-US" u="sng" dirty="0"/>
              <a:t>affects how jobs are managed and created</a:t>
            </a:r>
            <a:r>
              <a:rPr lang="en-US" dirty="0"/>
              <a:t>.  Changing conditions can create demands for more </a:t>
            </a:r>
            <a:r>
              <a:rPr lang="en-US" b="1" u="sng" dirty="0"/>
              <a:t>temporary work</a:t>
            </a:r>
            <a:r>
              <a:rPr lang="en-US" b="1" dirty="0"/>
              <a:t> </a:t>
            </a:r>
            <a:r>
              <a:rPr lang="en-US" dirty="0"/>
              <a:t>and </a:t>
            </a:r>
            <a:r>
              <a:rPr lang="en-US" u="sng" dirty="0"/>
              <a:t>alternative </a:t>
            </a:r>
            <a:r>
              <a:rPr lang="en-US" b="1" u="sng" dirty="0"/>
              <a:t>work arrangements</a:t>
            </a:r>
            <a:r>
              <a:rPr lang="en-US" b="1" dirty="0"/>
              <a:t> </a:t>
            </a:r>
            <a:r>
              <a:rPr lang="en-US" dirty="0"/>
              <a:t>The way jobs were created causing </a:t>
            </a:r>
            <a:r>
              <a:rPr lang="en-US" b="1" dirty="0"/>
              <a:t>flexible work arrangements, freelancers, job sharing. </a:t>
            </a:r>
          </a:p>
          <a:p>
            <a:pPr hangingPunct="0"/>
            <a:r>
              <a:rPr lang="en-US" b="1" dirty="0"/>
              <a:t>For example</a:t>
            </a:r>
            <a:r>
              <a:rPr lang="en-US" dirty="0"/>
              <a:t>: Global recession </a:t>
            </a:r>
            <a:r>
              <a:rPr lang="ar-SA" dirty="0"/>
              <a:t>الكساد العالمي </a:t>
            </a:r>
            <a:r>
              <a:rPr lang="en-US" dirty="0"/>
              <a:t>caused millions of jobs to be eliminated causing unemployment. </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14</a:t>
            </a:fld>
            <a:endParaRPr lang="en-US" dirty="0"/>
          </a:p>
        </p:txBody>
      </p:sp>
    </p:spTree>
    <p:extLst>
      <p:ext uri="{BB962C8B-B14F-4D97-AF65-F5344CB8AC3E}">
        <p14:creationId xmlns:p14="http://schemas.microsoft.com/office/powerpoint/2010/main" val="58401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2. Assessing Environmental Uncertainty</a:t>
            </a:r>
            <a:endParaRPr lang="en-US" sz="2800" b="1" dirty="0"/>
          </a:p>
        </p:txBody>
      </p:sp>
      <p:sp>
        <p:nvSpPr>
          <p:cNvPr id="6" name="Content Placeholder 5"/>
          <p:cNvSpPr>
            <a:spLocks noGrp="1"/>
          </p:cNvSpPr>
          <p:nvPr>
            <p:ph idx="1"/>
          </p:nvPr>
        </p:nvSpPr>
        <p:spPr/>
        <p:txBody>
          <a:bodyPr>
            <a:normAutofit fontScale="85000" lnSpcReduction="10000"/>
          </a:bodyPr>
          <a:lstStyle/>
          <a:p>
            <a:pPr marL="450850" indent="-381000"/>
            <a:r>
              <a:rPr lang="en-US" sz="2800" dirty="0" smtClean="0"/>
              <a:t>Environmental uncertainty refers to </a:t>
            </a:r>
            <a:r>
              <a:rPr lang="en-US" sz="2800" b="1" dirty="0" smtClean="0"/>
              <a:t>the degree of  change </a:t>
            </a:r>
            <a:r>
              <a:rPr lang="en-US" sz="2800" dirty="0" smtClean="0"/>
              <a:t>and </a:t>
            </a:r>
            <a:r>
              <a:rPr lang="en-US" sz="2800" b="1" dirty="0" smtClean="0"/>
              <a:t>complexity in an organization’s environment.</a:t>
            </a:r>
          </a:p>
          <a:p>
            <a:pPr lvl="1">
              <a:buClr>
                <a:srgbClr val="FF0000"/>
              </a:buClr>
            </a:pPr>
            <a:r>
              <a:rPr lang="en-US" sz="2400" b="1" dirty="0" smtClean="0"/>
              <a:t>The first dimension of uncertainty is change</a:t>
            </a:r>
            <a:r>
              <a:rPr lang="en-US" sz="2400" dirty="0" smtClean="0"/>
              <a:t>.</a:t>
            </a:r>
          </a:p>
          <a:p>
            <a:pPr marL="1325880" lvl="2" indent="-457200">
              <a:buFont typeface="+mj-lt"/>
              <a:buAutoNum type="arabicPeriod"/>
            </a:pPr>
            <a:r>
              <a:rPr lang="en-US" sz="2200" dirty="0" smtClean="0"/>
              <a:t>Organizations are stable, minimal change</a:t>
            </a:r>
          </a:p>
          <a:p>
            <a:pPr marL="1325880" lvl="2" indent="-457200">
              <a:buFont typeface="+mj-lt"/>
              <a:buAutoNum type="arabicPeriod"/>
            </a:pPr>
            <a:r>
              <a:rPr lang="en-US" sz="2200" dirty="0" smtClean="0"/>
              <a:t>Organizations are dynamic, frequent change</a:t>
            </a:r>
          </a:p>
          <a:p>
            <a:pPr marL="525780" indent="-457200"/>
            <a:r>
              <a:rPr lang="en-US" sz="2800" dirty="0" smtClean="0"/>
              <a:t> the second dimension Organizational </a:t>
            </a:r>
            <a:r>
              <a:rPr lang="en-US" sz="2800" b="1" dirty="0" smtClean="0"/>
              <a:t>Complexity </a:t>
            </a:r>
            <a:r>
              <a:rPr lang="en-US" sz="2800" dirty="0" smtClean="0"/>
              <a:t>refers to the </a:t>
            </a:r>
            <a:r>
              <a:rPr lang="en-US" sz="2800" b="1" dirty="0" smtClean="0"/>
              <a:t>number of components</a:t>
            </a:r>
            <a:r>
              <a:rPr lang="en-US" sz="2800" dirty="0" smtClean="0"/>
              <a:t> in an organization’s environment and </a:t>
            </a:r>
            <a:r>
              <a:rPr lang="en-US" sz="2800" b="1" dirty="0" smtClean="0"/>
              <a:t>the extent of the organization’s knowledge about those components.</a:t>
            </a:r>
          </a:p>
          <a:p>
            <a:pPr marL="1325880" lvl="2" indent="-457200">
              <a:buFont typeface="+mj-lt"/>
              <a:buAutoNum type="arabicPeriod"/>
            </a:pPr>
            <a:endParaRPr lang="en-US" sz="2200" dirty="0" smtClean="0"/>
          </a:p>
        </p:txBody>
      </p:sp>
      <p:sp>
        <p:nvSpPr>
          <p:cNvPr id="9" name="TextBox 8"/>
          <p:cNvSpPr txBox="1"/>
          <p:nvPr/>
        </p:nvSpPr>
        <p:spPr>
          <a:xfrm>
            <a:off x="8077200" y="6400800"/>
            <a:ext cx="914400" cy="261610"/>
          </a:xfrm>
          <a:prstGeom prst="rect">
            <a:avLst/>
          </a:prstGeom>
          <a:noFill/>
        </p:spPr>
        <p:txBody>
          <a:bodyPr wrap="square" rtlCol="0">
            <a:spAutoFit/>
          </a:bodyPr>
          <a:lstStyle/>
          <a:p>
            <a:r>
              <a:rPr lang="en-US" sz="1100" dirty="0" smtClean="0">
                <a:latin typeface="Arial"/>
                <a:cs typeface="Arial"/>
              </a:rPr>
              <a:t>3  - 18</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Assessing Environmental Uncertainty</a:t>
            </a:r>
            <a:endParaRPr lang="en-US" dirty="0"/>
          </a:p>
        </p:txBody>
      </p:sp>
      <p:sp>
        <p:nvSpPr>
          <p:cNvPr id="3" name="Content Placeholder 2"/>
          <p:cNvSpPr>
            <a:spLocks noGrp="1"/>
          </p:cNvSpPr>
          <p:nvPr>
            <p:ph idx="1"/>
          </p:nvPr>
        </p:nvSpPr>
        <p:spPr/>
        <p:txBody>
          <a:bodyPr>
            <a:normAutofit fontScale="85000" lnSpcReduction="20000"/>
          </a:bodyPr>
          <a:lstStyle/>
          <a:p>
            <a:pPr lvl="0" hangingPunct="0"/>
            <a:r>
              <a:rPr lang="en-US" sz="2800" dirty="0"/>
              <a:t>If the number of components and the need for sophisticated knowledge is minimal, the environment is classified as </a:t>
            </a:r>
            <a:r>
              <a:rPr lang="en-US" sz="2800" b="1" dirty="0"/>
              <a:t>simple. </a:t>
            </a:r>
            <a:endParaRPr lang="en-US" sz="2800" dirty="0"/>
          </a:p>
          <a:p>
            <a:endParaRPr lang="en-US" sz="2800" dirty="0"/>
          </a:p>
          <a:p>
            <a:pPr lvl="0" hangingPunct="0"/>
            <a:r>
              <a:rPr lang="en-US" sz="2800" dirty="0"/>
              <a:t>If a number of dissimilar components </a:t>
            </a:r>
            <a:r>
              <a:rPr lang="ar-SA" sz="2800" dirty="0"/>
              <a:t>المتغيرات الكثيرة </a:t>
            </a:r>
            <a:r>
              <a:rPr lang="en-US" sz="2800" dirty="0"/>
              <a:t>and a high need for so­phisticated knowledge exist, the environment is </a:t>
            </a:r>
            <a:r>
              <a:rPr lang="en-US" sz="2800" b="1" dirty="0"/>
              <a:t>complex</a:t>
            </a:r>
            <a:r>
              <a:rPr lang="en-US" sz="2800" dirty="0"/>
              <a:t>. </a:t>
            </a:r>
          </a:p>
          <a:p>
            <a:pPr hangingPunct="0"/>
            <a:endParaRPr lang="en-US" sz="2800" dirty="0"/>
          </a:p>
          <a:p>
            <a:pPr hangingPunct="0"/>
            <a:r>
              <a:rPr lang="en-US" sz="2800" dirty="0"/>
              <a:t>Because uncertainty is a threat to organizational effectiveness, managers try to minimize environmental uncertainty.</a:t>
            </a:r>
          </a:p>
          <a:p>
            <a:pPr hangingPunct="0"/>
            <a:endParaRPr lang="en-US" dirty="0"/>
          </a:p>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16</a:t>
            </a:fld>
            <a:endParaRPr lang="en-US" dirty="0"/>
          </a:p>
        </p:txBody>
      </p:sp>
    </p:spTree>
    <p:extLst>
      <p:ext uri="{BB962C8B-B14F-4D97-AF65-F5344CB8AC3E}">
        <p14:creationId xmlns:p14="http://schemas.microsoft.com/office/powerpoint/2010/main" val="141650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Exhibit 3-3</a:t>
            </a:r>
            <a:br>
              <a:rPr lang="en-US" sz="2800" dirty="0" smtClean="0"/>
            </a:br>
            <a:r>
              <a:rPr lang="en-US" sz="2800" dirty="0" smtClean="0"/>
              <a:t>Environmental Uncertainty Matrix</a:t>
            </a:r>
            <a:endParaRPr lang="en-US" sz="2800" dirty="0"/>
          </a:p>
        </p:txBody>
      </p:sp>
      <p:pic>
        <p:nvPicPr>
          <p:cNvPr id="7" name="Picture 2"/>
          <p:cNvPicPr>
            <a:picLocks noGrp="1" noChangeAspect="1" noChangeArrowheads="1"/>
          </p:cNvPicPr>
          <p:nvPr>
            <p:ph idx="1"/>
          </p:nvPr>
        </p:nvPicPr>
        <p:blipFill>
          <a:blip r:embed="rId2" cstate="print"/>
          <a:stretch>
            <a:fillRect/>
          </a:stretch>
        </p:blipFill>
        <p:spPr bwMode="auto">
          <a:xfrm>
            <a:off x="1081087" y="1652587"/>
            <a:ext cx="6981825" cy="3629025"/>
          </a:xfrm>
          <a:prstGeom prst="rect">
            <a:avLst/>
          </a:prstGeom>
          <a:noFill/>
          <a:ln w="9525">
            <a:noFill/>
            <a:miter lim="800000"/>
            <a:headEnd/>
            <a:tailEnd/>
          </a:ln>
        </p:spPr>
      </p:pic>
      <p:sp>
        <p:nvSpPr>
          <p:cNvPr id="6" name="TextBox 5"/>
          <p:cNvSpPr txBox="1"/>
          <p:nvPr/>
        </p:nvSpPr>
        <p:spPr>
          <a:xfrm>
            <a:off x="8382000" y="6400800"/>
            <a:ext cx="762000" cy="261610"/>
          </a:xfrm>
          <a:prstGeom prst="rect">
            <a:avLst/>
          </a:prstGeom>
          <a:noFill/>
        </p:spPr>
        <p:txBody>
          <a:bodyPr wrap="square" rtlCol="0">
            <a:spAutoFit/>
          </a:bodyPr>
          <a:lstStyle/>
          <a:p>
            <a:r>
              <a:rPr lang="en-US" sz="1100" dirty="0" smtClean="0">
                <a:latin typeface="Arial"/>
                <a:cs typeface="Arial"/>
              </a:rPr>
              <a:t>3 - 19</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3.Managing Stakeholder Relationships</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The nature of stakeholder relationships is another way in which the environment  influences managers.  The more obvious and secure these relationships, the more influence managers will have over organizational outcomes.</a:t>
            </a:r>
          </a:p>
          <a:p>
            <a:r>
              <a:rPr lang="en-US" sz="2400" b="1" dirty="0" smtClean="0"/>
              <a:t>Stakeholders</a:t>
            </a:r>
            <a:r>
              <a:rPr lang="en-US" sz="2400" dirty="0" smtClean="0"/>
              <a:t> – Any constituencies in an organization’s decisions and actions.</a:t>
            </a:r>
          </a:p>
          <a:p>
            <a:r>
              <a:rPr lang="en-US" sz="2400" b="1" dirty="0" smtClean="0">
                <a:solidFill>
                  <a:srgbClr val="FF0000"/>
                </a:solidFill>
              </a:rPr>
              <a:t>Stockholder </a:t>
            </a:r>
            <a:r>
              <a:rPr lang="ar-SA" sz="2400" b="1" dirty="0" smtClean="0">
                <a:solidFill>
                  <a:srgbClr val="FF0000"/>
                </a:solidFill>
              </a:rPr>
              <a:t>أصحاب الأسهم </a:t>
            </a:r>
            <a:endParaRPr lang="en-US" sz="2400" b="1" dirty="0" smtClean="0">
              <a:solidFill>
                <a:srgbClr val="FF0000"/>
              </a:solidFill>
            </a:endParaRPr>
          </a:p>
          <a:p>
            <a:r>
              <a:rPr lang="en-US" sz="2400" dirty="0" smtClean="0"/>
              <a:t>Exhibit 3 - 4 identifies some of the organization’s most common stakeholders which includes both </a:t>
            </a:r>
            <a:r>
              <a:rPr lang="en-US" sz="2400" dirty="0" smtClean="0">
                <a:solidFill>
                  <a:srgbClr val="FF0000"/>
                </a:solidFill>
              </a:rPr>
              <a:t>internal</a:t>
            </a:r>
            <a:r>
              <a:rPr lang="en-US" sz="2400" dirty="0" smtClean="0"/>
              <a:t> and </a:t>
            </a:r>
            <a:r>
              <a:rPr lang="en-US" sz="2400" dirty="0" smtClean="0">
                <a:solidFill>
                  <a:srgbClr val="FF0000"/>
                </a:solidFill>
              </a:rPr>
              <a:t>external </a:t>
            </a:r>
            <a:r>
              <a:rPr lang="en-US" sz="2400" dirty="0" smtClean="0"/>
              <a:t>constituent groups. </a:t>
            </a:r>
            <a:endParaRPr lang="en-US" sz="2400" dirty="0"/>
          </a:p>
        </p:txBody>
      </p:sp>
      <p:sp>
        <p:nvSpPr>
          <p:cNvPr id="5" name="TextBox 4"/>
          <p:cNvSpPr txBox="1"/>
          <p:nvPr/>
        </p:nvSpPr>
        <p:spPr>
          <a:xfrm>
            <a:off x="8382000" y="6451684"/>
            <a:ext cx="641931" cy="261610"/>
          </a:xfrm>
          <a:prstGeom prst="rect">
            <a:avLst/>
          </a:prstGeom>
          <a:noFill/>
        </p:spPr>
        <p:txBody>
          <a:bodyPr wrap="square" rtlCol="0">
            <a:spAutoFit/>
          </a:bodyPr>
          <a:lstStyle/>
          <a:p>
            <a:r>
              <a:rPr lang="en-US" sz="1100" dirty="0" smtClean="0">
                <a:latin typeface="Arial"/>
                <a:cs typeface="Arial"/>
              </a:rPr>
              <a:t>3 - 20</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Exhibit 3-4</a:t>
            </a:r>
            <a:br>
              <a:rPr lang="en-US" dirty="0" smtClean="0"/>
            </a:br>
            <a:r>
              <a:rPr lang="en-US" dirty="0" smtClean="0"/>
              <a:t>Organizational Stakeholders</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991870" y="1752600"/>
            <a:ext cx="7258050" cy="3562350"/>
          </a:xfrm>
          <a:prstGeom prst="rect">
            <a:avLst/>
          </a:prstGeom>
          <a:noFill/>
          <a:ln w="9525">
            <a:noFill/>
            <a:miter lim="800000"/>
            <a:headEnd/>
            <a:tailEnd/>
          </a:ln>
        </p:spPr>
      </p:pic>
      <p:sp>
        <p:nvSpPr>
          <p:cNvPr id="7" name="TextBox 6"/>
          <p:cNvSpPr txBox="1"/>
          <p:nvPr/>
        </p:nvSpPr>
        <p:spPr>
          <a:xfrm>
            <a:off x="8229600" y="6400800"/>
            <a:ext cx="685800" cy="261610"/>
          </a:xfrm>
          <a:prstGeom prst="rect">
            <a:avLst/>
          </a:prstGeom>
          <a:noFill/>
        </p:spPr>
        <p:txBody>
          <a:bodyPr wrap="square" rtlCol="0">
            <a:spAutoFit/>
          </a:bodyPr>
          <a:lstStyle/>
          <a:p>
            <a:r>
              <a:rPr lang="en-US" sz="1100" dirty="0" smtClean="0">
                <a:latin typeface="Arial"/>
                <a:cs typeface="Arial"/>
              </a:rPr>
              <a:t>3 - 21</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Learning Objectives</a:t>
            </a:r>
            <a:endParaRPr lang="en-US" b="1" dirty="0"/>
          </a:p>
        </p:txBody>
      </p:sp>
      <p:sp>
        <p:nvSpPr>
          <p:cNvPr id="3" name="Content Placeholder 2"/>
          <p:cNvSpPr>
            <a:spLocks noGrp="1"/>
          </p:cNvSpPr>
          <p:nvPr>
            <p:ph idx="1"/>
          </p:nvPr>
        </p:nvSpPr>
        <p:spPr>
          <a:xfrm>
            <a:off x="685800" y="1295400"/>
            <a:ext cx="7772400" cy="4267200"/>
          </a:xfrm>
        </p:spPr>
        <p:txBody>
          <a:bodyPr>
            <a:noAutofit/>
          </a:bodyPr>
          <a:lstStyle/>
          <a:p>
            <a:pPr marL="525780" indent="-457200">
              <a:buFont typeface="+mj-lt"/>
              <a:buAutoNum type="arabicPeriod"/>
            </a:pPr>
            <a:r>
              <a:rPr lang="en-US" b="1" dirty="0" smtClean="0">
                <a:latin typeface="Arial"/>
                <a:cs typeface="Arial"/>
              </a:rPr>
              <a:t>Contrast</a:t>
            </a:r>
            <a:r>
              <a:rPr lang="en-US" dirty="0" smtClean="0">
                <a:latin typeface="Arial"/>
                <a:cs typeface="Arial"/>
              </a:rPr>
              <a:t> </a:t>
            </a:r>
            <a:r>
              <a:rPr lang="en-US" dirty="0">
                <a:latin typeface="Arial"/>
                <a:cs typeface="Arial"/>
              </a:rPr>
              <a:t>the actions of managers according to the omnipotent and symbolic views</a:t>
            </a:r>
            <a:r>
              <a:rPr lang="en-US" dirty="0" smtClean="0">
                <a:latin typeface="Arial"/>
                <a:cs typeface="Arial"/>
              </a:rPr>
              <a:t>.</a:t>
            </a:r>
          </a:p>
          <a:p>
            <a:pPr marL="525780" indent="-457200">
              <a:buFont typeface="+mj-lt"/>
              <a:buAutoNum type="arabicPeriod"/>
            </a:pPr>
            <a:r>
              <a:rPr lang="en-US" b="1" dirty="0">
                <a:latin typeface="Arial"/>
                <a:cs typeface="Arial"/>
              </a:rPr>
              <a:t>Describe</a:t>
            </a:r>
            <a:r>
              <a:rPr lang="en-US" dirty="0">
                <a:latin typeface="Arial"/>
                <a:cs typeface="Arial"/>
              </a:rPr>
              <a:t> the constraints and challenges facing managers in today’s </a:t>
            </a:r>
            <a:r>
              <a:rPr lang="en-US" dirty="0" smtClean="0">
                <a:latin typeface="Arial"/>
                <a:cs typeface="Arial"/>
              </a:rPr>
              <a:t>external environment.</a:t>
            </a:r>
          </a:p>
          <a:p>
            <a:pPr lvl="1">
              <a:buClr>
                <a:srgbClr val="FF0000"/>
              </a:buClr>
              <a:buFont typeface="Wingdings" pitchFamily="2" charset="2"/>
              <a:buChar char="§"/>
            </a:pPr>
            <a:r>
              <a:rPr lang="en-US" sz="2000" b="1" dirty="0" smtClean="0">
                <a:latin typeface="Arial"/>
                <a:cs typeface="Arial"/>
              </a:rPr>
              <a:t>Develop your skill </a:t>
            </a:r>
            <a:r>
              <a:rPr lang="en-US" sz="2000" dirty="0" smtClean="0">
                <a:latin typeface="Arial"/>
                <a:cs typeface="Arial"/>
              </a:rPr>
              <a:t>at scanning the environment so you can anticipate and interpret changes taking place.</a:t>
            </a:r>
          </a:p>
          <a:p>
            <a:pPr marL="525780" indent="-457200">
              <a:buFont typeface="+mj-lt"/>
              <a:buAutoNum type="arabicPeriod"/>
            </a:pPr>
            <a:r>
              <a:rPr lang="en-US" b="1" dirty="0" smtClean="0">
                <a:latin typeface="Arial"/>
                <a:cs typeface="Arial"/>
              </a:rPr>
              <a:t>Discuss</a:t>
            </a:r>
            <a:r>
              <a:rPr lang="en-US" dirty="0">
                <a:latin typeface="Arial"/>
                <a:cs typeface="Arial"/>
              </a:rPr>
              <a:t> </a:t>
            </a:r>
            <a:r>
              <a:rPr lang="en-US" dirty="0" smtClean="0">
                <a:latin typeface="Arial"/>
                <a:cs typeface="Arial"/>
              </a:rPr>
              <a:t>the characteristics and importance of organizational culture.</a:t>
            </a:r>
          </a:p>
          <a:p>
            <a:pPr lvl="1">
              <a:buClr>
                <a:srgbClr val="FF0000"/>
              </a:buClr>
              <a:buFont typeface="Wingdings" pitchFamily="2" charset="2"/>
              <a:buChar char="§"/>
            </a:pPr>
            <a:r>
              <a:rPr lang="en-US" sz="2000" dirty="0" smtClean="0">
                <a:latin typeface="Arial"/>
                <a:cs typeface="Arial"/>
              </a:rPr>
              <a:t>Know how to read and assess an organization’s culture.</a:t>
            </a:r>
          </a:p>
          <a:p>
            <a:pPr marL="525780" indent="-457200">
              <a:buFont typeface="+mj-lt"/>
              <a:buAutoNum type="arabicPeriod"/>
            </a:pPr>
            <a:r>
              <a:rPr lang="en-US" b="1" dirty="0" smtClean="0">
                <a:latin typeface="Arial"/>
                <a:cs typeface="Arial"/>
              </a:rPr>
              <a:t>Describe </a:t>
            </a:r>
            <a:r>
              <a:rPr lang="en-US" dirty="0" smtClean="0">
                <a:latin typeface="Arial"/>
                <a:cs typeface="Arial"/>
              </a:rPr>
              <a:t>current issues in organizational culture.</a:t>
            </a:r>
            <a:endParaRPr lang="en-US" dirty="0">
              <a:latin typeface="Arial"/>
              <a:cs typeface="Arial"/>
            </a:endParaRPr>
          </a:p>
        </p:txBody>
      </p:sp>
      <p:sp>
        <p:nvSpPr>
          <p:cNvPr id="6" name="TextBox 5"/>
          <p:cNvSpPr txBox="1"/>
          <p:nvPr/>
        </p:nvSpPr>
        <p:spPr>
          <a:xfrm>
            <a:off x="8458200" y="6477000"/>
            <a:ext cx="609600" cy="261610"/>
          </a:xfrm>
          <a:prstGeom prst="rect">
            <a:avLst/>
          </a:prstGeom>
          <a:noFill/>
        </p:spPr>
        <p:txBody>
          <a:bodyPr wrap="square" rtlCol="0">
            <a:spAutoFit/>
          </a:bodyPr>
          <a:lstStyle/>
          <a:p>
            <a:r>
              <a:rPr lang="en-US" sz="1100" dirty="0" smtClean="0">
                <a:latin typeface="Arial"/>
                <a:cs typeface="Arial"/>
              </a:rPr>
              <a:t>3 - 2</a:t>
            </a:r>
            <a:endParaRPr lang="en-US" sz="1100" dirty="0">
              <a:latin typeface="Arial"/>
              <a:cs typeface="Arial"/>
            </a:endParaRPr>
          </a:p>
        </p:txBody>
      </p:sp>
      <p:sp>
        <p:nvSpPr>
          <p:cNvPr id="5" name="Footer Placeholder 4"/>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benefits of good stakeholder relationships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Improved predictability of environmental changes</a:t>
            </a:r>
          </a:p>
          <a:p>
            <a:r>
              <a:rPr lang="en-US" sz="3200" dirty="0" smtClean="0"/>
              <a:t>Increased successful innovations</a:t>
            </a:r>
          </a:p>
          <a:p>
            <a:r>
              <a:rPr lang="en-US" sz="3200" dirty="0" smtClean="0"/>
              <a:t>Increased trust among stakeholders</a:t>
            </a:r>
          </a:p>
          <a:p>
            <a:r>
              <a:rPr lang="en-US" sz="3200" dirty="0" smtClean="0"/>
              <a:t>Greater organizational flexibility to reduce the impact of change </a:t>
            </a:r>
            <a:endParaRPr lang="ar-SA" sz="3200" dirty="0" smtClean="0"/>
          </a:p>
          <a:p>
            <a:r>
              <a:rPr lang="en-US" sz="3200" dirty="0" smtClean="0"/>
              <a:t>Ethics  (right things to do )</a:t>
            </a:r>
            <a:endParaRPr lang="en-US" sz="3200" dirty="0"/>
          </a:p>
        </p:txBody>
      </p:sp>
      <p:sp>
        <p:nvSpPr>
          <p:cNvPr id="6" name="TextBox 5"/>
          <p:cNvSpPr txBox="1"/>
          <p:nvPr/>
        </p:nvSpPr>
        <p:spPr>
          <a:xfrm>
            <a:off x="8229600" y="6400800"/>
            <a:ext cx="762000" cy="261610"/>
          </a:xfrm>
          <a:prstGeom prst="rect">
            <a:avLst/>
          </a:prstGeom>
          <a:noFill/>
        </p:spPr>
        <p:txBody>
          <a:bodyPr wrap="square" rtlCol="0">
            <a:spAutoFit/>
          </a:bodyPr>
          <a:lstStyle/>
          <a:p>
            <a:r>
              <a:rPr lang="en-US" sz="1100" dirty="0" smtClean="0">
                <a:latin typeface="Arial"/>
                <a:cs typeface="Arial"/>
              </a:rPr>
              <a:t>3 -22</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Organizational </a:t>
            </a:r>
            <a:r>
              <a:rPr lang="en-US" dirty="0">
                <a:solidFill>
                  <a:srgbClr val="FF0000"/>
                </a:solidFill>
              </a:rPr>
              <a:t>Culture:  </a:t>
            </a:r>
            <a:r>
              <a:rPr lang="en-US" dirty="0"/>
              <a:t>constraints and Challenges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21</a:t>
            </a:fld>
            <a:endParaRPr lang="en-US" dirty="0"/>
          </a:p>
        </p:txBody>
      </p:sp>
    </p:spTree>
    <p:extLst>
      <p:ext uri="{BB962C8B-B14F-4D97-AF65-F5344CB8AC3E}">
        <p14:creationId xmlns:p14="http://schemas.microsoft.com/office/powerpoint/2010/main" val="124454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Organizational Culture:  constraints and Challenges</a:t>
            </a:r>
            <a:endParaRPr lang="en-US" dirty="0"/>
          </a:p>
        </p:txBody>
      </p:sp>
      <p:sp>
        <p:nvSpPr>
          <p:cNvPr id="3" name="Content Placeholder 2"/>
          <p:cNvSpPr>
            <a:spLocks noGrp="1"/>
          </p:cNvSpPr>
          <p:nvPr>
            <p:ph idx="1"/>
          </p:nvPr>
        </p:nvSpPr>
        <p:spPr/>
        <p:txBody>
          <a:bodyPr>
            <a:normAutofit/>
          </a:bodyPr>
          <a:lstStyle/>
          <a:p>
            <a:r>
              <a:rPr lang="en-US" sz="2800" dirty="0" smtClean="0"/>
              <a:t>Just as each individual has a </a:t>
            </a:r>
            <a:r>
              <a:rPr lang="en-US" sz="2800" b="1" dirty="0" smtClean="0">
                <a:solidFill>
                  <a:srgbClr val="FF0000"/>
                </a:solidFill>
              </a:rPr>
              <a:t>unique personality </a:t>
            </a:r>
            <a:r>
              <a:rPr lang="en-US" sz="2800" dirty="0" smtClean="0"/>
              <a:t>— traits and characteristics influence the way we act and interact with others.  An organization, too, has a personality, which is referred to as </a:t>
            </a:r>
            <a:r>
              <a:rPr lang="en-US" sz="2800" b="1" dirty="0" smtClean="0">
                <a:solidFill>
                  <a:srgbClr val="FF0000"/>
                </a:solidFill>
              </a:rPr>
              <a:t>organizational culture.</a:t>
            </a:r>
          </a:p>
          <a:p>
            <a:r>
              <a:rPr lang="en-US" sz="2800" dirty="0" smtClean="0"/>
              <a:t>An organization’s culture can </a:t>
            </a:r>
            <a:r>
              <a:rPr lang="en-US" sz="2800" b="1" dirty="0" smtClean="0">
                <a:solidFill>
                  <a:srgbClr val="FF0000"/>
                </a:solidFill>
              </a:rPr>
              <a:t>make employees feel included, empowered, and supported </a:t>
            </a:r>
            <a:r>
              <a:rPr lang="en-US" sz="2800" dirty="0" smtClean="0"/>
              <a:t>or it can make them feel the opposite. </a:t>
            </a:r>
            <a:endParaRPr lang="en-US" sz="2800" dirty="0"/>
          </a:p>
        </p:txBody>
      </p:sp>
      <p:sp>
        <p:nvSpPr>
          <p:cNvPr id="6" name="TextBox 5"/>
          <p:cNvSpPr txBox="1"/>
          <p:nvPr/>
        </p:nvSpPr>
        <p:spPr>
          <a:xfrm>
            <a:off x="8382000" y="6400800"/>
            <a:ext cx="762000" cy="261610"/>
          </a:xfrm>
          <a:prstGeom prst="rect">
            <a:avLst/>
          </a:prstGeom>
          <a:noFill/>
        </p:spPr>
        <p:txBody>
          <a:bodyPr wrap="square" rtlCol="0">
            <a:spAutoFit/>
          </a:bodyPr>
          <a:lstStyle/>
          <a:p>
            <a:r>
              <a:rPr lang="en-US" sz="1100" dirty="0" smtClean="0">
                <a:latin typeface="Arial"/>
                <a:cs typeface="Arial"/>
              </a:rPr>
              <a:t>3 - 23</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Organizational culture</a:t>
            </a:r>
            <a:endParaRPr lang="en-US" dirty="0"/>
          </a:p>
        </p:txBody>
      </p:sp>
      <p:sp>
        <p:nvSpPr>
          <p:cNvPr id="3" name="Content Placeholder 2"/>
          <p:cNvSpPr>
            <a:spLocks noGrp="1"/>
          </p:cNvSpPr>
          <p:nvPr>
            <p:ph idx="1"/>
          </p:nvPr>
        </p:nvSpPr>
        <p:spPr>
          <a:xfrm>
            <a:off x="685800" y="1447800"/>
            <a:ext cx="7772400" cy="4190999"/>
          </a:xfrm>
        </p:spPr>
        <p:txBody>
          <a:bodyPr>
            <a:normAutofit fontScale="77500" lnSpcReduction="20000"/>
          </a:bodyPr>
          <a:lstStyle/>
          <a:p>
            <a:r>
              <a:rPr lang="en-US" sz="2600" b="1" dirty="0" smtClean="0"/>
              <a:t>Organizational Culture </a:t>
            </a:r>
            <a:r>
              <a:rPr lang="en-US" sz="2600" dirty="0" smtClean="0"/>
              <a:t>—</a:t>
            </a:r>
            <a:r>
              <a:rPr lang="en-US" sz="2600" b="1" dirty="0" smtClean="0">
                <a:solidFill>
                  <a:srgbClr val="FF0000"/>
                </a:solidFill>
              </a:rPr>
              <a:t>The shared values, principles,  traditions, and ways of doing things </a:t>
            </a:r>
            <a:r>
              <a:rPr lang="en-US" sz="2600" dirty="0" smtClean="0"/>
              <a:t>that influence the way organizational members act and that distinguish the organization from other organizations.</a:t>
            </a:r>
          </a:p>
          <a:p>
            <a:r>
              <a:rPr lang="en-US" sz="2600" dirty="0" smtClean="0"/>
              <a:t>Cultural Values and practices evolve over time.</a:t>
            </a:r>
          </a:p>
          <a:p>
            <a:r>
              <a:rPr lang="en-US" sz="2600" b="1" dirty="0" smtClean="0"/>
              <a:t>Organizational Culture is:</a:t>
            </a:r>
          </a:p>
          <a:p>
            <a:pPr lvl="2"/>
            <a:r>
              <a:rPr lang="en-US" sz="2600" b="1" dirty="0" smtClean="0"/>
              <a:t>Perception </a:t>
            </a:r>
            <a:r>
              <a:rPr lang="en-US" sz="2600" dirty="0" smtClean="0"/>
              <a:t>— based on employee experience within the organization.</a:t>
            </a:r>
          </a:p>
          <a:p>
            <a:pPr lvl="2"/>
            <a:r>
              <a:rPr lang="en-US" sz="2600" b="1" dirty="0" smtClean="0"/>
              <a:t>Descriptive </a:t>
            </a:r>
            <a:r>
              <a:rPr lang="en-US" sz="2600" dirty="0" smtClean="0"/>
              <a:t>— how members describe it.</a:t>
            </a:r>
          </a:p>
          <a:p>
            <a:pPr lvl="2"/>
            <a:r>
              <a:rPr lang="en-US" sz="2600" b="1" dirty="0" smtClean="0"/>
              <a:t>Shared aspects </a:t>
            </a:r>
            <a:r>
              <a:rPr lang="en-US" sz="2600" dirty="0" smtClean="0"/>
              <a:t> — employees share perception and experiences.</a:t>
            </a:r>
          </a:p>
          <a:p>
            <a:r>
              <a:rPr lang="en-US" sz="2600" dirty="0" smtClean="0"/>
              <a:t>Research suggests </a:t>
            </a:r>
            <a:r>
              <a:rPr lang="en-US" sz="2600" b="1" dirty="0" smtClean="0"/>
              <a:t>seven dimensions </a:t>
            </a:r>
            <a:r>
              <a:rPr lang="en-US" sz="2600" dirty="0" smtClean="0"/>
              <a:t>of culture that seem to capture the essence of an organization’s culture.   These dimensions are shown in Exhibit 3-5 and range from low to high.</a:t>
            </a:r>
          </a:p>
          <a:p>
            <a:pPr lvl="2"/>
            <a:endParaRPr lang="en-US" sz="2600" dirty="0" smtClean="0"/>
          </a:p>
          <a:p>
            <a:endParaRPr lang="en-US" dirty="0" smtClean="0"/>
          </a:p>
          <a:p>
            <a:pPr lvl="2"/>
            <a:endParaRPr lang="en-US" dirty="0" smtClean="0"/>
          </a:p>
          <a:p>
            <a:pPr marL="925830" lvl="1" indent="-457200"/>
            <a:endParaRPr lang="en-US" dirty="0" smtClean="0"/>
          </a:p>
          <a:p>
            <a:endParaRPr lang="en-US" dirty="0"/>
          </a:p>
        </p:txBody>
      </p:sp>
      <p:sp>
        <p:nvSpPr>
          <p:cNvPr id="6" name="TextBox 5"/>
          <p:cNvSpPr txBox="1"/>
          <p:nvPr/>
        </p:nvSpPr>
        <p:spPr>
          <a:xfrm>
            <a:off x="8229600" y="6400800"/>
            <a:ext cx="914400" cy="261610"/>
          </a:xfrm>
          <a:prstGeom prst="rect">
            <a:avLst/>
          </a:prstGeom>
          <a:noFill/>
        </p:spPr>
        <p:txBody>
          <a:bodyPr wrap="square" rtlCol="0">
            <a:spAutoFit/>
          </a:bodyPr>
          <a:lstStyle/>
          <a:p>
            <a:r>
              <a:rPr lang="en-US" sz="1100" dirty="0" smtClean="0">
                <a:latin typeface="Arial"/>
                <a:cs typeface="Arial"/>
              </a:rPr>
              <a:t>3 -24</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1189038"/>
          </a:xfrm>
        </p:spPr>
        <p:txBody>
          <a:bodyPr>
            <a:normAutofit/>
          </a:bodyPr>
          <a:lstStyle/>
          <a:p>
            <a:pPr algn="ctr"/>
            <a:r>
              <a:rPr lang="en-US" sz="2800" dirty="0" smtClean="0"/>
              <a:t>Exhibit 3–5</a:t>
            </a:r>
            <a:br>
              <a:rPr lang="en-US" sz="2800" dirty="0" smtClean="0"/>
            </a:br>
            <a:r>
              <a:rPr lang="en-US" sz="2800" dirty="0" smtClean="0"/>
              <a:t>Dimensions of Organizational culture</a:t>
            </a:r>
            <a:endParaRPr lang="en-US" sz="2800" dirty="0"/>
          </a:p>
        </p:txBody>
      </p:sp>
      <p:sp>
        <p:nvSpPr>
          <p:cNvPr id="7" name="TextBox 6"/>
          <p:cNvSpPr txBox="1"/>
          <p:nvPr/>
        </p:nvSpPr>
        <p:spPr>
          <a:xfrm>
            <a:off x="8153400" y="6400800"/>
            <a:ext cx="762000" cy="261610"/>
          </a:xfrm>
          <a:prstGeom prst="rect">
            <a:avLst/>
          </a:prstGeom>
          <a:noFill/>
        </p:spPr>
        <p:txBody>
          <a:bodyPr wrap="square" rtlCol="0">
            <a:spAutoFit/>
          </a:bodyPr>
          <a:lstStyle/>
          <a:p>
            <a:r>
              <a:rPr lang="en-US" sz="1100" dirty="0" smtClean="0">
                <a:latin typeface="Arial"/>
                <a:cs typeface="Arial"/>
              </a:rPr>
              <a:t>3 – 25</a:t>
            </a:r>
          </a:p>
        </p:txBody>
      </p:sp>
      <p:pic>
        <p:nvPicPr>
          <p:cNvPr id="9" name="Picture 8"/>
          <p:cNvPicPr>
            <a:picLocks noChangeAspect="1"/>
          </p:cNvPicPr>
          <p:nvPr/>
        </p:nvPicPr>
        <p:blipFill>
          <a:blip r:embed="rId2"/>
          <a:stretch>
            <a:fillRect/>
          </a:stretch>
        </p:blipFill>
        <p:spPr>
          <a:xfrm>
            <a:off x="0" y="1143000"/>
            <a:ext cx="9144000" cy="4953000"/>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Contrasting Organizational culture</a:t>
            </a:r>
            <a:endParaRPr lang="en-US" sz="2800" dirty="0"/>
          </a:p>
        </p:txBody>
      </p:sp>
      <p:sp>
        <p:nvSpPr>
          <p:cNvPr id="3" name="Content Placeholder 2"/>
          <p:cNvSpPr>
            <a:spLocks noGrp="1"/>
          </p:cNvSpPr>
          <p:nvPr>
            <p:ph idx="1"/>
          </p:nvPr>
        </p:nvSpPr>
        <p:spPr>
          <a:xfrm>
            <a:off x="685800" y="1371600"/>
            <a:ext cx="7772400" cy="4343400"/>
          </a:xfrm>
        </p:spPr>
        <p:txBody>
          <a:bodyPr>
            <a:noAutofit/>
          </a:bodyPr>
          <a:lstStyle/>
          <a:p>
            <a:r>
              <a:rPr lang="en-US" sz="2400" dirty="0" smtClean="0"/>
              <a:t>In many organizations, </a:t>
            </a:r>
            <a:r>
              <a:rPr lang="en-US" sz="2400" b="1" dirty="0" smtClean="0"/>
              <a:t>one cultural dimension </a:t>
            </a:r>
            <a:r>
              <a:rPr lang="en-US" sz="2400" dirty="0" smtClean="0"/>
              <a:t>is often emphasized more than others and essentially shapes the organization’s personality and the way the organization works.</a:t>
            </a:r>
          </a:p>
          <a:p>
            <a:r>
              <a:rPr lang="en-US" sz="2400" dirty="0" smtClean="0"/>
              <a:t>For example, Sony Corporation focuses on product innovation and risk-taking.  The company “lives and breaths” innovations, and employees’ behaviors support that goal.  (</a:t>
            </a:r>
            <a:r>
              <a:rPr lang="en-US" sz="2400" dirty="0" smtClean="0">
                <a:solidFill>
                  <a:srgbClr val="FF0000"/>
                </a:solidFill>
              </a:rPr>
              <a:t>Product Orientation</a:t>
            </a:r>
            <a:r>
              <a:rPr lang="en-US" sz="2400" dirty="0" smtClean="0"/>
              <a:t>).</a:t>
            </a:r>
          </a:p>
          <a:p>
            <a:r>
              <a:rPr lang="en-US" sz="2400" dirty="0" smtClean="0"/>
              <a:t>Conversely, Southwest  Airlines focuses on it’s employees and has made them a central focus of it’s culture. (</a:t>
            </a:r>
            <a:r>
              <a:rPr lang="en-US" sz="2400" dirty="0" smtClean="0">
                <a:solidFill>
                  <a:srgbClr val="FF0000"/>
                </a:solidFill>
              </a:rPr>
              <a:t>People Orientation).</a:t>
            </a:r>
            <a:endParaRPr lang="en-US" sz="2400" dirty="0">
              <a:solidFill>
                <a:srgbClr val="FF0000"/>
              </a:solidFill>
            </a:endParaRPr>
          </a:p>
        </p:txBody>
      </p:sp>
      <p:sp>
        <p:nvSpPr>
          <p:cNvPr id="6" name="TextBox 5"/>
          <p:cNvSpPr txBox="1"/>
          <p:nvPr/>
        </p:nvSpPr>
        <p:spPr>
          <a:xfrm>
            <a:off x="8229600" y="6400800"/>
            <a:ext cx="762000" cy="261610"/>
          </a:xfrm>
          <a:prstGeom prst="rect">
            <a:avLst/>
          </a:prstGeom>
          <a:noFill/>
        </p:spPr>
        <p:txBody>
          <a:bodyPr wrap="square" rtlCol="0">
            <a:spAutoFit/>
          </a:bodyPr>
          <a:lstStyle/>
          <a:p>
            <a:r>
              <a:rPr lang="en-US" sz="1100" dirty="0" smtClean="0">
                <a:latin typeface="Arial"/>
                <a:cs typeface="Arial"/>
              </a:rPr>
              <a:t>3 - 26</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Exhibit 3-6</a:t>
            </a:r>
            <a:br>
              <a:rPr lang="en-US" dirty="0"/>
            </a:br>
            <a:r>
              <a:rPr lang="en-US" sz="3100" b="1" dirty="0"/>
              <a:t>Contrasting Organizational Culture</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26</a:t>
            </a:fld>
            <a:endParaRPr lang="en-US" dirty="0"/>
          </a:p>
        </p:txBody>
      </p:sp>
      <p:pic>
        <p:nvPicPr>
          <p:cNvPr id="6" name="Picture 3"/>
          <p:cNvPicPr>
            <a:picLocks noGrp="1" noChangeAspect="1" noChangeArrowheads="1"/>
          </p:cNvPicPr>
          <p:nvPr>
            <p:ph idx="1"/>
          </p:nvPr>
        </p:nvPicPr>
        <p:blipFill>
          <a:blip r:embed="rId2" cstate="print"/>
          <a:srcRect/>
          <a:stretch>
            <a:fillRect/>
          </a:stretch>
        </p:blipFill>
        <p:spPr bwMode="auto">
          <a:xfrm>
            <a:off x="457200" y="1544321"/>
            <a:ext cx="7543800" cy="16764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33400" y="3733800"/>
            <a:ext cx="7467600" cy="1676399"/>
          </a:xfrm>
          <a:prstGeom prst="rect">
            <a:avLst/>
          </a:prstGeom>
          <a:noFill/>
          <a:ln w="9525">
            <a:noFill/>
            <a:miter lim="800000"/>
            <a:headEnd/>
            <a:tailEnd/>
          </a:ln>
        </p:spPr>
      </p:pic>
    </p:spTree>
    <p:extLst>
      <p:ext uri="{BB962C8B-B14F-4D97-AF65-F5344CB8AC3E}">
        <p14:creationId xmlns:p14="http://schemas.microsoft.com/office/powerpoint/2010/main" val="339517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2800" dirty="0" smtClean="0"/>
              <a:t>Exhibit 3-6</a:t>
            </a:r>
            <a:br>
              <a:rPr lang="en-US" sz="2800" dirty="0" smtClean="0"/>
            </a:br>
            <a:r>
              <a:rPr lang="en-US" sz="2800" dirty="0" smtClean="0"/>
              <a:t>Contrasting Organizational Culture</a:t>
            </a:r>
            <a:endParaRPr lang="en-US" sz="2800" dirty="0"/>
          </a:p>
        </p:txBody>
      </p:sp>
      <p:sp>
        <p:nvSpPr>
          <p:cNvPr id="9" name="Text Placeholder 8"/>
          <p:cNvSpPr>
            <a:spLocks noGrp="1"/>
          </p:cNvSpPr>
          <p:nvPr>
            <p:ph type="body" idx="1"/>
          </p:nvPr>
        </p:nvSpPr>
        <p:spPr>
          <a:xfrm>
            <a:off x="685800" y="1535112"/>
            <a:ext cx="3657600" cy="1055687"/>
          </a:xfrm>
        </p:spPr>
        <p:txBody>
          <a:bodyPr/>
          <a:lstStyle/>
          <a:p>
            <a:endParaRPr lang="en-US" dirty="0"/>
          </a:p>
        </p:txBody>
      </p:sp>
      <p:sp>
        <p:nvSpPr>
          <p:cNvPr id="10" name="Text Placeholder 9"/>
          <p:cNvSpPr>
            <a:spLocks noGrp="1"/>
          </p:cNvSpPr>
          <p:nvPr>
            <p:ph type="body" sz="quarter" idx="3"/>
          </p:nvPr>
        </p:nvSpPr>
        <p:spPr>
          <a:xfrm>
            <a:off x="4800600" y="1535112"/>
            <a:ext cx="3657600" cy="1208088"/>
          </a:xfrm>
        </p:spPr>
        <p:txBody>
          <a:bodyPr/>
          <a:lstStyle/>
          <a:p>
            <a:endParaRPr lang="en-US" dirty="0"/>
          </a:p>
        </p:txBody>
      </p:sp>
      <p:sp>
        <p:nvSpPr>
          <p:cNvPr id="13" name="Content Placeholder 12"/>
          <p:cNvSpPr>
            <a:spLocks noGrp="1"/>
          </p:cNvSpPr>
          <p:nvPr>
            <p:ph sz="quarter" idx="13"/>
          </p:nvPr>
        </p:nvSpPr>
        <p:spPr>
          <a:xfrm>
            <a:off x="685800" y="3124200"/>
            <a:ext cx="3657600" cy="2286000"/>
          </a:xfrm>
        </p:spPr>
        <p:txBody>
          <a:bodyPr/>
          <a:lstStyle/>
          <a:p>
            <a:r>
              <a:rPr lang="en-US" dirty="0" smtClean="0"/>
              <a:t>Risk-taking and change discouraged</a:t>
            </a:r>
          </a:p>
          <a:p>
            <a:r>
              <a:rPr lang="en-US" dirty="0" smtClean="0"/>
              <a:t>Creativity discouraged </a:t>
            </a:r>
          </a:p>
          <a:p>
            <a:r>
              <a:rPr lang="en-US" dirty="0" smtClean="0"/>
              <a:t>Close managerial supervision</a:t>
            </a:r>
          </a:p>
          <a:p>
            <a:r>
              <a:rPr lang="en-US" dirty="0" smtClean="0"/>
              <a:t>Work activities designed around the individual employee</a:t>
            </a:r>
            <a:endParaRPr lang="en-US" dirty="0"/>
          </a:p>
        </p:txBody>
      </p:sp>
      <p:sp>
        <p:nvSpPr>
          <p:cNvPr id="11" name="Content Placeholder 10"/>
          <p:cNvSpPr>
            <a:spLocks noGrp="1"/>
          </p:cNvSpPr>
          <p:nvPr>
            <p:ph sz="quarter" idx="14"/>
          </p:nvPr>
        </p:nvSpPr>
        <p:spPr>
          <a:xfrm>
            <a:off x="4800600" y="3124200"/>
            <a:ext cx="3657600" cy="2286000"/>
          </a:xfrm>
        </p:spPr>
        <p:txBody>
          <a:bodyPr/>
          <a:lstStyle/>
          <a:p>
            <a:r>
              <a:rPr lang="en-US" dirty="0" smtClean="0"/>
              <a:t>Risk-taking and change rewarded</a:t>
            </a:r>
          </a:p>
          <a:p>
            <a:r>
              <a:rPr lang="en-US" dirty="0" smtClean="0"/>
              <a:t>Creativity and innovation rewarded</a:t>
            </a:r>
          </a:p>
          <a:p>
            <a:r>
              <a:rPr lang="en-US" dirty="0" smtClean="0"/>
              <a:t>Management trusts employees</a:t>
            </a:r>
          </a:p>
          <a:p>
            <a:r>
              <a:rPr lang="en-US" dirty="0" smtClean="0"/>
              <a:t>Work designed around teams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85801" y="1524000"/>
            <a:ext cx="3809999" cy="129540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4800600" y="1524001"/>
            <a:ext cx="3657600" cy="1447799"/>
          </a:xfrm>
          <a:prstGeom prst="rect">
            <a:avLst/>
          </a:prstGeom>
          <a:noFill/>
          <a:ln w="9525">
            <a:noFill/>
            <a:miter lim="800000"/>
            <a:headEnd/>
            <a:tailEnd/>
          </a:ln>
        </p:spPr>
      </p:pic>
      <p:sp>
        <p:nvSpPr>
          <p:cNvPr id="17" name="TextBox 16"/>
          <p:cNvSpPr txBox="1"/>
          <p:nvPr/>
        </p:nvSpPr>
        <p:spPr>
          <a:xfrm>
            <a:off x="8305800" y="6400800"/>
            <a:ext cx="838200" cy="261610"/>
          </a:xfrm>
          <a:prstGeom prst="rect">
            <a:avLst/>
          </a:prstGeom>
          <a:noFill/>
        </p:spPr>
        <p:txBody>
          <a:bodyPr wrap="square" rtlCol="0">
            <a:spAutoFit/>
          </a:bodyPr>
          <a:lstStyle/>
          <a:p>
            <a:r>
              <a:rPr lang="en-US" sz="1100" dirty="0" smtClean="0">
                <a:latin typeface="Arial"/>
                <a:cs typeface="Arial"/>
              </a:rPr>
              <a:t>3 - 27</a:t>
            </a:r>
            <a:endParaRPr lang="en-US" sz="1100" dirty="0">
              <a:latin typeface="Arial"/>
              <a:cs typeface="Arial"/>
            </a:endParaRPr>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3-</a:t>
            </a:r>
            <a:fld id="{8B37D5FE-740C-46F5-801A-FA5477D9711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algn="ctr"/>
            <a:r>
              <a:rPr lang="en-US" dirty="0" smtClean="0"/>
              <a:t>Contrasting Cultural Values (cont.)</a:t>
            </a:r>
            <a:endParaRPr lang="en-US" dirty="0"/>
          </a:p>
        </p:txBody>
      </p:sp>
      <p:sp>
        <p:nvSpPr>
          <p:cNvPr id="3" name="Content Placeholder 2"/>
          <p:cNvSpPr>
            <a:spLocks noGrp="1"/>
          </p:cNvSpPr>
          <p:nvPr>
            <p:ph idx="1"/>
          </p:nvPr>
        </p:nvSpPr>
        <p:spPr/>
        <p:txBody>
          <a:bodyPr>
            <a:normAutofit/>
          </a:bodyPr>
          <a:lstStyle/>
          <a:p>
            <a:r>
              <a:rPr lang="en-US" sz="3200" dirty="0" smtClean="0"/>
              <a:t>Exhibit 3-6 illustrates how the dimensions of culture can create significantly different cultures.  </a:t>
            </a:r>
          </a:p>
          <a:p>
            <a:r>
              <a:rPr lang="en-US" sz="3200" dirty="0" smtClean="0"/>
              <a:t>Both Organization A and Organization B are manufacturing firms, but each company emphasizes a different dimension that have shaped organizational culture.</a:t>
            </a:r>
            <a:endParaRPr lang="en-US" sz="3200" dirty="0"/>
          </a:p>
        </p:txBody>
      </p:sp>
      <p:sp>
        <p:nvSpPr>
          <p:cNvPr id="6" name="TextBox 5"/>
          <p:cNvSpPr txBox="1"/>
          <p:nvPr/>
        </p:nvSpPr>
        <p:spPr>
          <a:xfrm>
            <a:off x="8305800" y="6477000"/>
            <a:ext cx="838200" cy="261610"/>
          </a:xfrm>
          <a:prstGeom prst="rect">
            <a:avLst/>
          </a:prstGeom>
          <a:noFill/>
        </p:spPr>
        <p:txBody>
          <a:bodyPr wrap="square" rtlCol="0">
            <a:spAutoFit/>
          </a:bodyPr>
          <a:lstStyle/>
          <a:p>
            <a:r>
              <a:rPr lang="en-US" sz="1100" dirty="0" smtClean="0">
                <a:latin typeface="Arial"/>
                <a:cs typeface="Arial"/>
              </a:rPr>
              <a:t>3 - 28</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fontScale="90000"/>
          </a:bodyPr>
          <a:lstStyle/>
          <a:p>
            <a:pPr algn="ctr"/>
            <a:r>
              <a:rPr lang="en-US" dirty="0" smtClean="0"/>
              <a:t>Exhibit 3-7</a:t>
            </a:r>
            <a:br>
              <a:rPr lang="en-US" dirty="0" smtClean="0"/>
            </a:br>
            <a:r>
              <a:rPr lang="en-US" dirty="0" smtClean="0"/>
              <a:t>Strong  Versus  Weak Cultures</a:t>
            </a:r>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134620" y="1381760"/>
            <a:ext cx="8686800" cy="3341688"/>
          </a:xfrm>
          <a:prstGeom prst="rect">
            <a:avLst/>
          </a:prstGeom>
          <a:noFill/>
          <a:ln w="9525">
            <a:noFill/>
            <a:miter lim="800000"/>
            <a:headEnd/>
            <a:tailEnd/>
          </a:ln>
        </p:spPr>
      </p:pic>
      <p:sp>
        <p:nvSpPr>
          <p:cNvPr id="7" name="TextBox 6"/>
          <p:cNvSpPr txBox="1"/>
          <p:nvPr/>
        </p:nvSpPr>
        <p:spPr>
          <a:xfrm>
            <a:off x="8305800" y="6477000"/>
            <a:ext cx="838200" cy="261610"/>
          </a:xfrm>
          <a:prstGeom prst="rect">
            <a:avLst/>
          </a:prstGeom>
          <a:noFill/>
        </p:spPr>
        <p:txBody>
          <a:bodyPr wrap="square" rtlCol="0">
            <a:spAutoFit/>
          </a:bodyPr>
          <a:lstStyle/>
          <a:p>
            <a:r>
              <a:rPr lang="en-US" sz="1100" dirty="0" smtClean="0">
                <a:latin typeface="Arial"/>
                <a:cs typeface="Arial"/>
              </a:rPr>
              <a:t>3 - 29</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Reading an Organization’s Culture:  </a:t>
            </a:r>
            <a:r>
              <a:rPr lang="en-US" sz="3100" dirty="0" smtClean="0"/>
              <a:t>Find One Where You'll Be Happy</a:t>
            </a:r>
            <a:endParaRPr lang="en-US" sz="3100" dirty="0"/>
          </a:p>
        </p:txBody>
      </p:sp>
      <p:sp>
        <p:nvSpPr>
          <p:cNvPr id="3" name="Content Placeholder 2"/>
          <p:cNvSpPr>
            <a:spLocks noGrp="1"/>
          </p:cNvSpPr>
          <p:nvPr>
            <p:ph idx="1"/>
          </p:nvPr>
        </p:nvSpPr>
        <p:spPr/>
        <p:txBody>
          <a:bodyPr>
            <a:normAutofit/>
          </a:bodyPr>
          <a:lstStyle/>
          <a:p>
            <a:pPr algn="ctr">
              <a:buNone/>
            </a:pPr>
            <a:r>
              <a:rPr lang="en-US" sz="3200" b="1" i="1" dirty="0" smtClean="0"/>
              <a:t>“A key to success in</a:t>
            </a:r>
          </a:p>
          <a:p>
            <a:pPr algn="ctr">
              <a:buNone/>
            </a:pPr>
            <a:r>
              <a:rPr lang="en-US" sz="3200" b="1" i="1" dirty="0" smtClean="0"/>
              <a:t>management and in your</a:t>
            </a:r>
          </a:p>
          <a:p>
            <a:pPr algn="ctr">
              <a:buNone/>
            </a:pPr>
            <a:r>
              <a:rPr lang="en-US" sz="3200" b="1" i="1" dirty="0" smtClean="0"/>
              <a:t>career is knowing how to</a:t>
            </a:r>
          </a:p>
          <a:p>
            <a:pPr algn="ctr">
              <a:buNone/>
            </a:pPr>
            <a:r>
              <a:rPr lang="en-US" sz="3200" b="1" i="1" dirty="0" smtClean="0"/>
              <a:t>“read” an organization’s</a:t>
            </a:r>
          </a:p>
          <a:p>
            <a:pPr algn="ctr">
              <a:buNone/>
            </a:pPr>
            <a:r>
              <a:rPr lang="en-US" sz="3200" b="1" i="1" dirty="0" smtClean="0"/>
              <a:t>culture so you can find one</a:t>
            </a:r>
          </a:p>
          <a:p>
            <a:pPr algn="ctr">
              <a:buNone/>
            </a:pPr>
            <a:r>
              <a:rPr lang="en-US" sz="3200" b="1" i="1" dirty="0" smtClean="0"/>
              <a:t>in which you’ll be happy.”</a:t>
            </a:r>
            <a:endParaRPr lang="en-US" sz="3200" dirty="0"/>
          </a:p>
        </p:txBody>
      </p:sp>
      <p:sp>
        <p:nvSpPr>
          <p:cNvPr id="6" name="TextBox 5"/>
          <p:cNvSpPr txBox="1"/>
          <p:nvPr/>
        </p:nvSpPr>
        <p:spPr>
          <a:xfrm>
            <a:off x="8534400" y="6596390"/>
            <a:ext cx="489531" cy="261610"/>
          </a:xfrm>
          <a:prstGeom prst="rect">
            <a:avLst/>
          </a:prstGeom>
          <a:noFill/>
        </p:spPr>
        <p:txBody>
          <a:bodyPr wrap="square" rtlCol="0">
            <a:spAutoFit/>
          </a:bodyPr>
          <a:lstStyle/>
          <a:p>
            <a:r>
              <a:rPr lang="en-US" sz="1100" dirty="0" smtClean="0">
                <a:latin typeface="Arial"/>
                <a:cs typeface="Arial"/>
              </a:rPr>
              <a:t>3 - 3</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Strong Cultures</a:t>
            </a:r>
            <a:endParaRPr lang="en-US" dirty="0"/>
          </a:p>
        </p:txBody>
      </p:sp>
      <p:sp>
        <p:nvSpPr>
          <p:cNvPr id="9" name="Content Placeholder 8"/>
          <p:cNvSpPr>
            <a:spLocks noGrp="1"/>
          </p:cNvSpPr>
          <p:nvPr>
            <p:ph idx="1"/>
          </p:nvPr>
        </p:nvSpPr>
        <p:spPr>
          <a:xfrm>
            <a:off x="685800" y="1219200"/>
            <a:ext cx="7772400" cy="4572000"/>
          </a:xfrm>
        </p:spPr>
        <p:txBody>
          <a:bodyPr>
            <a:noAutofit/>
          </a:bodyPr>
          <a:lstStyle/>
          <a:p>
            <a:r>
              <a:rPr lang="en-US" sz="2400" dirty="0" smtClean="0"/>
              <a:t>All organizations have cultures, </a:t>
            </a:r>
            <a:r>
              <a:rPr lang="en-US" sz="2400" b="1" dirty="0" smtClean="0">
                <a:solidFill>
                  <a:srgbClr val="FF0000"/>
                </a:solidFill>
              </a:rPr>
              <a:t>but not all cultures equally </a:t>
            </a:r>
            <a:r>
              <a:rPr lang="en-US" sz="2400" dirty="0" smtClean="0"/>
              <a:t>influence employees’ behaviors and actions.</a:t>
            </a:r>
          </a:p>
          <a:p>
            <a:r>
              <a:rPr lang="en-US" sz="2400" b="1" dirty="0" smtClean="0"/>
              <a:t>Strong Cultures—</a:t>
            </a:r>
            <a:r>
              <a:rPr lang="en-US" sz="2400" dirty="0" smtClean="0"/>
              <a:t>Organizational cultures in which the </a:t>
            </a:r>
            <a:r>
              <a:rPr lang="en-US" sz="2400" b="1" dirty="0" smtClean="0"/>
              <a:t>key values </a:t>
            </a:r>
            <a:r>
              <a:rPr lang="en-US" sz="2400" b="1" dirty="0" smtClean="0">
                <a:solidFill>
                  <a:srgbClr val="FF0000"/>
                </a:solidFill>
              </a:rPr>
              <a:t>are intensely held and widely shared.</a:t>
            </a:r>
          </a:p>
          <a:p>
            <a:r>
              <a:rPr lang="en-US" sz="2400" dirty="0" smtClean="0"/>
              <a:t>The more employees </a:t>
            </a:r>
            <a:r>
              <a:rPr lang="en-US" sz="2400" b="1" dirty="0" smtClean="0">
                <a:solidFill>
                  <a:srgbClr val="FF0000"/>
                </a:solidFill>
              </a:rPr>
              <a:t>accept</a:t>
            </a:r>
            <a:r>
              <a:rPr lang="en-US" sz="2400" dirty="0" smtClean="0"/>
              <a:t> the organization's key values and greater their </a:t>
            </a:r>
            <a:r>
              <a:rPr lang="en-US" sz="2400" b="1" dirty="0" smtClean="0">
                <a:solidFill>
                  <a:srgbClr val="FF0000"/>
                </a:solidFill>
              </a:rPr>
              <a:t>commitmen</a:t>
            </a:r>
            <a:r>
              <a:rPr lang="en-US" sz="2400" dirty="0" smtClean="0"/>
              <a:t>t to those values, the stronger the culture.</a:t>
            </a:r>
          </a:p>
          <a:p>
            <a:r>
              <a:rPr lang="en-US" sz="2400" dirty="0" smtClean="0"/>
              <a:t>The stronger the culture becomes, the more it affects the way managers plan, organize, lead, and control.</a:t>
            </a:r>
          </a:p>
          <a:p>
            <a:r>
              <a:rPr lang="en-US" sz="2400" dirty="0" smtClean="0"/>
              <a:t>Strong Cultures are associated with </a:t>
            </a:r>
            <a:r>
              <a:rPr lang="en-US" sz="2400" b="1" dirty="0" smtClean="0">
                <a:solidFill>
                  <a:srgbClr val="FF0000"/>
                </a:solidFill>
              </a:rPr>
              <a:t>high organizational performance.</a:t>
            </a:r>
            <a:endParaRPr lang="en-US" sz="2400" b="1" dirty="0">
              <a:solidFill>
                <a:srgbClr val="FF0000"/>
              </a:solidFill>
            </a:endParaRPr>
          </a:p>
        </p:txBody>
      </p:sp>
      <p:sp>
        <p:nvSpPr>
          <p:cNvPr id="10" name="Rectangle 9"/>
          <p:cNvSpPr/>
          <p:nvPr/>
        </p:nvSpPr>
        <p:spPr>
          <a:xfrm rot="10800000" flipV="1">
            <a:off x="5638800" y="3613665"/>
            <a:ext cx="2514600" cy="369332"/>
          </a:xfrm>
          <a:prstGeom prst="rect">
            <a:avLst/>
          </a:prstGeom>
        </p:spPr>
        <p:txBody>
          <a:bodyPr wrap="square">
            <a:spAutoFit/>
          </a:bodyPr>
          <a:lstStyle/>
          <a:p>
            <a:r>
              <a:rPr lang="en-US" dirty="0" smtClean="0"/>
              <a:t>.</a:t>
            </a:r>
            <a:endParaRPr lang="en-US" dirty="0"/>
          </a:p>
        </p:txBody>
      </p:sp>
      <p:sp>
        <p:nvSpPr>
          <p:cNvPr id="11" name="Rectangle 10"/>
          <p:cNvSpPr/>
          <p:nvPr/>
        </p:nvSpPr>
        <p:spPr>
          <a:xfrm rot="10800000" flipH="1" flipV="1">
            <a:off x="7772400" y="6542529"/>
            <a:ext cx="1143001" cy="261610"/>
          </a:xfrm>
          <a:prstGeom prst="rect">
            <a:avLst/>
          </a:prstGeom>
        </p:spPr>
        <p:txBody>
          <a:bodyPr wrap="square">
            <a:spAutoFit/>
          </a:bodyPr>
          <a:lstStyle/>
          <a:p>
            <a:r>
              <a:rPr lang="en-US" sz="1100" dirty="0" smtClean="0">
                <a:latin typeface="Arial"/>
                <a:cs typeface="Arial"/>
              </a:rPr>
              <a:t>3 - 30</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30</a:t>
            </a:fld>
            <a:endParaRPr lang="en-US" dirty="0"/>
          </a:p>
        </p:txBody>
      </p:sp>
    </p:spTree>
    <p:extLst>
      <p:ext uri="{BB962C8B-B14F-4D97-AF65-F5344CB8AC3E}">
        <p14:creationId xmlns:p14="http://schemas.microsoft.com/office/powerpoint/2010/main" val="2607874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idx="1"/>
          </p:nvPr>
        </p:nvPicPr>
        <p:blipFill>
          <a:blip r:embed="rId2" cstate="print"/>
          <a:srcRect l="19026" r="19026"/>
          <a:stretch>
            <a:fillRect/>
          </a:stretch>
        </p:blipFill>
        <p:spPr bwMode="auto">
          <a:prstGeom prst="rect">
            <a:avLst/>
          </a:prstGeom>
          <a:noFill/>
          <a:ln w="9525">
            <a:noFill/>
            <a:miter lim="800000"/>
            <a:headEnd/>
            <a:tailEnd/>
          </a:ln>
        </p:spPr>
      </p:pic>
      <p:sp>
        <p:nvSpPr>
          <p:cNvPr id="7" name="Title 6"/>
          <p:cNvSpPr>
            <a:spLocks noGrp="1"/>
          </p:cNvSpPr>
          <p:nvPr>
            <p:ph type="title"/>
          </p:nvPr>
        </p:nvSpPr>
        <p:spPr/>
        <p:txBody>
          <a:bodyPr/>
          <a:lstStyle/>
          <a:p>
            <a:pPr algn="ctr"/>
            <a:r>
              <a:rPr lang="en-US" sz="3600" dirty="0" smtClean="0"/>
              <a:t>Strong Cultures</a:t>
            </a:r>
            <a:endParaRPr lang="en-US" sz="3600" dirty="0"/>
          </a:p>
        </p:txBody>
      </p:sp>
      <p:sp>
        <p:nvSpPr>
          <p:cNvPr id="9" name="Text Placeholder 8"/>
          <p:cNvSpPr>
            <a:spLocks noGrp="1"/>
          </p:cNvSpPr>
          <p:nvPr>
            <p:ph type="body" sz="quarter" idx="14"/>
          </p:nvPr>
        </p:nvSpPr>
        <p:spPr>
          <a:xfrm>
            <a:off x="676656" y="1524000"/>
            <a:ext cx="3381375" cy="3886200"/>
          </a:xfrm>
        </p:spPr>
        <p:txBody>
          <a:bodyPr>
            <a:normAutofit fontScale="92500" lnSpcReduction="10000"/>
          </a:bodyPr>
          <a:lstStyle/>
          <a:p>
            <a:r>
              <a:rPr lang="en-US" sz="2400" dirty="0" smtClean="0"/>
              <a:t>Apple’s strong culture of product innovation and customer-service reflects the core values of it’s visionary cofounder, Steve Jobs.  Jobs instilled these core values in all employees, from top executives to sales associates, such as the Genius Bar employee shown here training a customer at the Apple Store in Manhattan</a:t>
            </a:r>
            <a:r>
              <a:rPr lang="en-US" dirty="0"/>
              <a:t>.</a:t>
            </a:r>
          </a:p>
        </p:txBody>
      </p:sp>
      <p:sp>
        <p:nvSpPr>
          <p:cNvPr id="6" name="TextBox 5"/>
          <p:cNvSpPr txBox="1"/>
          <p:nvPr/>
        </p:nvSpPr>
        <p:spPr>
          <a:xfrm>
            <a:off x="8077200" y="6400800"/>
            <a:ext cx="838200" cy="261610"/>
          </a:xfrm>
          <a:prstGeom prst="rect">
            <a:avLst/>
          </a:prstGeom>
          <a:noFill/>
        </p:spPr>
        <p:txBody>
          <a:bodyPr wrap="square" rtlCol="0">
            <a:spAutoFit/>
          </a:bodyPr>
          <a:lstStyle/>
          <a:p>
            <a:r>
              <a:rPr lang="en-US" sz="1100" dirty="0" smtClean="0">
                <a:latin typeface="Arial"/>
                <a:cs typeface="Arial"/>
              </a:rPr>
              <a:t>3 - 31</a:t>
            </a:r>
            <a:endParaRPr lang="en-US" sz="1100" dirty="0">
              <a:latin typeface="Arial"/>
              <a:cs typeface="Arial"/>
            </a:endParaRPr>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3-</a:t>
            </a:r>
            <a:fld id="{8B37D5FE-740C-46F5-801A-FA5477D9711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Where Culture Comes From and How it Continues</a:t>
            </a:r>
            <a:endParaRPr lang="en-US" b="1" dirty="0"/>
          </a:p>
        </p:txBody>
      </p:sp>
      <p:sp>
        <p:nvSpPr>
          <p:cNvPr id="3" name="Content Placeholder 2"/>
          <p:cNvSpPr>
            <a:spLocks noGrp="1"/>
          </p:cNvSpPr>
          <p:nvPr>
            <p:ph idx="1"/>
          </p:nvPr>
        </p:nvSpPr>
        <p:spPr>
          <a:xfrm>
            <a:off x="685800" y="1524000"/>
            <a:ext cx="7772400" cy="3810001"/>
          </a:xfrm>
        </p:spPr>
        <p:txBody>
          <a:bodyPr>
            <a:noAutofit/>
          </a:bodyPr>
          <a:lstStyle/>
          <a:p>
            <a:r>
              <a:rPr lang="en-US" sz="2800" dirty="0" smtClean="0"/>
              <a:t>Exhibit 3-8 illustrates how an organization’s culture is established and maintained.</a:t>
            </a:r>
          </a:p>
          <a:p>
            <a:r>
              <a:rPr lang="en-US" sz="2800" dirty="0" smtClean="0"/>
              <a:t>Organizational Culture usually reflects the vision of the founder.</a:t>
            </a:r>
          </a:p>
          <a:p>
            <a:r>
              <a:rPr lang="en-US" sz="2800" dirty="0" smtClean="0"/>
              <a:t>The small size of most new organizations makes it easier to establish organizational culture.</a:t>
            </a:r>
          </a:p>
          <a:p>
            <a:r>
              <a:rPr lang="en-US" sz="2800" b="1" dirty="0" smtClean="0">
                <a:solidFill>
                  <a:srgbClr val="FF0000"/>
                </a:solidFill>
              </a:rPr>
              <a:t>Once culture is established, organizational practices help to maintain it.</a:t>
            </a:r>
          </a:p>
        </p:txBody>
      </p:sp>
      <p:sp>
        <p:nvSpPr>
          <p:cNvPr id="7" name="TextBox 6"/>
          <p:cNvSpPr txBox="1"/>
          <p:nvPr/>
        </p:nvSpPr>
        <p:spPr>
          <a:xfrm>
            <a:off x="8305800" y="6400800"/>
            <a:ext cx="718131" cy="261610"/>
          </a:xfrm>
          <a:prstGeom prst="rect">
            <a:avLst/>
          </a:prstGeom>
          <a:noFill/>
        </p:spPr>
        <p:txBody>
          <a:bodyPr wrap="square" rtlCol="0">
            <a:spAutoFit/>
          </a:bodyPr>
          <a:lstStyle/>
          <a:p>
            <a:r>
              <a:rPr lang="en-US" sz="1100" dirty="0" smtClean="0">
                <a:latin typeface="Arial"/>
                <a:cs typeface="Arial"/>
              </a:rPr>
              <a:t>3 - 32</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676400"/>
          </a:xfrm>
        </p:spPr>
        <p:txBody>
          <a:bodyPr>
            <a:normAutofit/>
          </a:bodyPr>
          <a:lstStyle/>
          <a:p>
            <a:pPr algn="ctr"/>
            <a:r>
              <a:rPr lang="en-US" sz="3100" dirty="0" smtClean="0"/>
              <a:t>Exhibit 3-8</a:t>
            </a:r>
            <a:r>
              <a:rPr lang="en-US" dirty="0" smtClean="0"/>
              <a:t/>
            </a:r>
            <a:br>
              <a:rPr lang="en-US" dirty="0" smtClean="0"/>
            </a:br>
            <a:r>
              <a:rPr lang="en-US" dirty="0" smtClean="0"/>
              <a:t>Establishing and Maintaining Culture</a:t>
            </a:r>
            <a:endParaRPr lang="en-US" dirty="0"/>
          </a:p>
        </p:txBody>
      </p:sp>
      <p:sp>
        <p:nvSpPr>
          <p:cNvPr id="7" name="TextBox 6"/>
          <p:cNvSpPr txBox="1"/>
          <p:nvPr/>
        </p:nvSpPr>
        <p:spPr>
          <a:xfrm>
            <a:off x="8153400" y="6400800"/>
            <a:ext cx="838200" cy="261610"/>
          </a:xfrm>
          <a:prstGeom prst="rect">
            <a:avLst/>
          </a:prstGeom>
          <a:noFill/>
        </p:spPr>
        <p:txBody>
          <a:bodyPr wrap="square" rtlCol="0">
            <a:spAutoFit/>
          </a:bodyPr>
          <a:lstStyle/>
          <a:p>
            <a:r>
              <a:rPr lang="en-US" sz="1100" dirty="0" smtClean="0">
                <a:latin typeface="Arial"/>
                <a:cs typeface="Arial"/>
              </a:rPr>
              <a:t>3 - 33</a:t>
            </a:r>
            <a:endParaRPr lang="en-US" sz="1100" dirty="0">
              <a:latin typeface="Arial"/>
              <a:cs typeface="Arial"/>
            </a:endParaRPr>
          </a:p>
        </p:txBody>
      </p:sp>
      <p:pic>
        <p:nvPicPr>
          <p:cNvPr id="5" name="Picture 4"/>
          <p:cNvPicPr>
            <a:picLocks noChangeAspect="1"/>
          </p:cNvPicPr>
          <p:nvPr/>
        </p:nvPicPr>
        <p:blipFill>
          <a:blip r:embed="rId2"/>
          <a:stretch>
            <a:fillRect/>
          </a:stretch>
        </p:blipFill>
        <p:spPr>
          <a:xfrm>
            <a:off x="0" y="1820862"/>
            <a:ext cx="9144000" cy="3589338"/>
          </a:xfrm>
          <a:prstGeom prst="rect">
            <a:avLst/>
          </a:prstGeom>
        </p:spPr>
      </p:pic>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Employees </a:t>
            </a:r>
            <a:r>
              <a:rPr lang="en-US" b="1" dirty="0" smtClean="0">
                <a:solidFill>
                  <a:srgbClr val="FF0000"/>
                </a:solidFill>
              </a:rPr>
              <a:t>learn </a:t>
            </a:r>
            <a:r>
              <a:rPr lang="en-US" dirty="0" smtClean="0"/>
              <a:t>culture</a:t>
            </a:r>
            <a:endParaRPr lang="en-US" dirty="0"/>
          </a:p>
        </p:txBody>
      </p:sp>
      <p:sp>
        <p:nvSpPr>
          <p:cNvPr id="3" name="Content Placeholder 2"/>
          <p:cNvSpPr>
            <a:spLocks noGrp="1"/>
          </p:cNvSpPr>
          <p:nvPr>
            <p:ph idx="1"/>
          </p:nvPr>
        </p:nvSpPr>
        <p:spPr>
          <a:xfrm>
            <a:off x="685800" y="1371600"/>
            <a:ext cx="7772400" cy="4114800"/>
          </a:xfrm>
        </p:spPr>
        <p:txBody>
          <a:bodyPr>
            <a:noAutofit/>
          </a:bodyPr>
          <a:lstStyle/>
          <a:p>
            <a:r>
              <a:rPr lang="en-US" sz="2800" dirty="0" smtClean="0"/>
              <a:t>Employees “learn” an organization’s culture in a number of ways.  The most common are stories, rituals, material symbols, and language.</a:t>
            </a:r>
          </a:p>
          <a:p>
            <a:r>
              <a:rPr lang="en-US" sz="2800" b="1" dirty="0" smtClean="0">
                <a:solidFill>
                  <a:srgbClr val="FF0000"/>
                </a:solidFill>
              </a:rPr>
              <a:t>Stories </a:t>
            </a:r>
            <a:r>
              <a:rPr lang="en-US" sz="2800" dirty="0" smtClean="0"/>
              <a:t>— organizational stories </a:t>
            </a:r>
            <a:r>
              <a:rPr lang="en-US" sz="2800" dirty="0" smtClean="0"/>
              <a:t>about </a:t>
            </a:r>
            <a:r>
              <a:rPr lang="en-US" sz="2800" dirty="0" smtClean="0"/>
              <a:t>significant events in the life of the company help keep culture alive. </a:t>
            </a:r>
          </a:p>
          <a:p>
            <a:r>
              <a:rPr lang="en-US" sz="2800" b="1" dirty="0" smtClean="0">
                <a:solidFill>
                  <a:srgbClr val="FF0000"/>
                </a:solidFill>
              </a:rPr>
              <a:t>Rituals</a:t>
            </a:r>
            <a:r>
              <a:rPr lang="en-US" sz="2800" dirty="0" smtClean="0"/>
              <a:t>  </a:t>
            </a:r>
            <a:r>
              <a:rPr lang="ar-SA" sz="2800" dirty="0" smtClean="0"/>
              <a:t>الطقوس</a:t>
            </a:r>
            <a:r>
              <a:rPr lang="en-US" sz="2800" dirty="0" smtClean="0"/>
              <a:t>— repetitive sequences of activities that express and reinforce important organizational values and goals.</a:t>
            </a:r>
          </a:p>
          <a:p>
            <a:endParaRPr lang="en-US" sz="2400" dirty="0"/>
          </a:p>
        </p:txBody>
      </p:sp>
      <p:sp>
        <p:nvSpPr>
          <p:cNvPr id="6" name="TextBox 5"/>
          <p:cNvSpPr txBox="1"/>
          <p:nvPr/>
        </p:nvSpPr>
        <p:spPr>
          <a:xfrm>
            <a:off x="8077200" y="6400800"/>
            <a:ext cx="838200" cy="261610"/>
          </a:xfrm>
          <a:prstGeom prst="rect">
            <a:avLst/>
          </a:prstGeom>
          <a:noFill/>
        </p:spPr>
        <p:txBody>
          <a:bodyPr wrap="square" rtlCol="0">
            <a:spAutoFit/>
          </a:bodyPr>
          <a:lstStyle/>
          <a:p>
            <a:r>
              <a:rPr lang="en-US" sz="1100" dirty="0" smtClean="0">
                <a:latin typeface="Arial"/>
                <a:cs typeface="Arial"/>
              </a:rPr>
              <a:t>3 - 34</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dirty="0" smtClean="0"/>
              <a:t>How Employees learn culture (cont.) </a:t>
            </a:r>
            <a:endParaRPr lang="en-US" dirty="0"/>
          </a:p>
        </p:txBody>
      </p:sp>
      <p:sp>
        <p:nvSpPr>
          <p:cNvPr id="3" name="Content Placeholder 2"/>
          <p:cNvSpPr>
            <a:spLocks noGrp="1"/>
          </p:cNvSpPr>
          <p:nvPr>
            <p:ph idx="1"/>
          </p:nvPr>
        </p:nvSpPr>
        <p:spPr/>
        <p:txBody>
          <a:bodyPr>
            <a:normAutofit fontScale="85000" lnSpcReduction="10000"/>
          </a:bodyPr>
          <a:lstStyle/>
          <a:p>
            <a:r>
              <a:rPr lang="en-US" sz="2800" b="1" dirty="0" smtClean="0">
                <a:solidFill>
                  <a:srgbClr val="FF0000"/>
                </a:solidFill>
              </a:rPr>
              <a:t>Material Artifacts and Symbols </a:t>
            </a:r>
            <a:r>
              <a:rPr lang="en-US" sz="2800" dirty="0" smtClean="0"/>
              <a:t>— convey to employees what is important and the kinds of expected behaviors,  ex. Risk-taking, etc.</a:t>
            </a:r>
          </a:p>
          <a:p>
            <a:r>
              <a:rPr lang="en-US" sz="2800" b="1" dirty="0" smtClean="0">
                <a:solidFill>
                  <a:srgbClr val="FF0000"/>
                </a:solidFill>
              </a:rPr>
              <a:t>Language</a:t>
            </a:r>
            <a:r>
              <a:rPr lang="en-US" sz="2800" dirty="0" smtClean="0"/>
              <a:t> — many organizations or units of an organization use language to identify and unite members of a culture. New employees are frequently overwhelmed with </a:t>
            </a:r>
            <a:r>
              <a:rPr lang="en-US" sz="2800" b="1" dirty="0" smtClean="0">
                <a:solidFill>
                  <a:srgbClr val="FF0000"/>
                </a:solidFill>
              </a:rPr>
              <a:t>acronyms and jargon </a:t>
            </a:r>
            <a:r>
              <a:rPr lang="en-US" sz="2800" dirty="0" smtClean="0"/>
              <a:t>that quickly becomes a part of their language.</a:t>
            </a:r>
            <a:endParaRPr lang="ar-SA" sz="2800" dirty="0" smtClean="0"/>
          </a:p>
          <a:p>
            <a:r>
              <a:rPr lang="en-US" sz="2800" dirty="0" smtClean="0"/>
              <a:t>Example   Build  -A- Bear  workshop stores :strive for five</a:t>
            </a:r>
          </a:p>
          <a:p>
            <a:r>
              <a:rPr lang="en-US" sz="2800" dirty="0" smtClean="0"/>
              <a:t>JCP :worth (welcome –offer- respect – thank –help)</a:t>
            </a:r>
          </a:p>
          <a:p>
            <a:endParaRPr lang="en-US" sz="2800" dirty="0"/>
          </a:p>
        </p:txBody>
      </p:sp>
      <p:sp>
        <p:nvSpPr>
          <p:cNvPr id="7" name="Rectangle 6"/>
          <p:cNvSpPr/>
          <p:nvPr/>
        </p:nvSpPr>
        <p:spPr>
          <a:xfrm rot="10800000" flipV="1">
            <a:off x="8077200" y="6435611"/>
            <a:ext cx="1066800" cy="261610"/>
          </a:xfrm>
          <a:prstGeom prst="rect">
            <a:avLst/>
          </a:prstGeom>
        </p:spPr>
        <p:txBody>
          <a:bodyPr wrap="square">
            <a:spAutoFit/>
          </a:bodyPr>
          <a:lstStyle/>
          <a:p>
            <a:r>
              <a:rPr lang="en-US" sz="1100" dirty="0" smtClean="0">
                <a:latin typeface="Arial"/>
                <a:cs typeface="Arial"/>
              </a:rPr>
              <a:t>3 - 35</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89038"/>
          </a:xfrm>
        </p:spPr>
        <p:txBody>
          <a:bodyPr>
            <a:noAutofit/>
          </a:bodyPr>
          <a:lstStyle/>
          <a:p>
            <a:pPr algn="ctr"/>
            <a:r>
              <a:rPr lang="en-US" sz="2800" dirty="0" smtClean="0"/>
              <a:t>Exhibit 3-9</a:t>
            </a:r>
            <a:br>
              <a:rPr lang="en-US" sz="2800" dirty="0" smtClean="0"/>
            </a:br>
            <a:r>
              <a:rPr lang="en-US" sz="2800" dirty="0" smtClean="0"/>
              <a:t>Types of Managerial Decisions Affected by Culture</a:t>
            </a:r>
            <a:endParaRPr lang="en-US" sz="2800" dirty="0"/>
          </a:p>
        </p:txBody>
      </p:sp>
      <p:pic>
        <p:nvPicPr>
          <p:cNvPr id="7170" name="Picture 2"/>
          <p:cNvPicPr>
            <a:picLocks noGrp="1" noChangeAspect="1" noChangeArrowheads="1"/>
          </p:cNvPicPr>
          <p:nvPr>
            <p:ph idx="1"/>
          </p:nvPr>
        </p:nvPicPr>
        <p:blipFill>
          <a:blip r:embed="rId3" cstate="print"/>
          <a:stretch>
            <a:fillRect/>
          </a:stretch>
        </p:blipFill>
        <p:spPr bwMode="auto">
          <a:xfrm>
            <a:off x="1544201" y="1600200"/>
            <a:ext cx="6055597" cy="3733800"/>
          </a:xfrm>
          <a:prstGeom prst="rect">
            <a:avLst/>
          </a:prstGeom>
          <a:noFill/>
          <a:ln w="9525">
            <a:noFill/>
            <a:miter lim="800000"/>
            <a:headEnd/>
            <a:tailEnd/>
          </a:ln>
        </p:spPr>
      </p:pic>
      <p:sp>
        <p:nvSpPr>
          <p:cNvPr id="7" name="TextBox 6"/>
          <p:cNvSpPr txBox="1"/>
          <p:nvPr/>
        </p:nvSpPr>
        <p:spPr>
          <a:xfrm>
            <a:off x="8153400" y="6400800"/>
            <a:ext cx="870531" cy="261610"/>
          </a:xfrm>
          <a:prstGeom prst="rect">
            <a:avLst/>
          </a:prstGeom>
          <a:noFill/>
        </p:spPr>
        <p:txBody>
          <a:bodyPr wrap="square" rtlCol="0">
            <a:spAutoFit/>
          </a:bodyPr>
          <a:lstStyle/>
          <a:p>
            <a:r>
              <a:rPr lang="en-US" sz="1100" dirty="0" smtClean="0">
                <a:latin typeface="Arial"/>
                <a:cs typeface="Arial"/>
              </a:rPr>
              <a:t>3 - 36</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36</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Scanning the Environment</a:t>
            </a:r>
            <a:endParaRPr lang="en-US" dirty="0"/>
          </a:p>
        </p:txBody>
      </p:sp>
      <p:sp>
        <p:nvSpPr>
          <p:cNvPr id="3" name="Content Placeholder 2"/>
          <p:cNvSpPr>
            <a:spLocks noGrp="1"/>
          </p:cNvSpPr>
          <p:nvPr>
            <p:ph idx="1"/>
          </p:nvPr>
        </p:nvSpPr>
        <p:spPr/>
        <p:txBody>
          <a:bodyPr/>
          <a:lstStyle/>
          <a:p>
            <a:r>
              <a:rPr lang="en-US" b="1" i="1" dirty="0" smtClean="0"/>
              <a:t>Do background work. Check out the company’s Web site.</a:t>
            </a:r>
          </a:p>
          <a:p>
            <a:r>
              <a:rPr lang="en-US" i="1" dirty="0" smtClean="0"/>
              <a:t>What impression do you get from it? Are corporate values listed? Mission Statement? </a:t>
            </a:r>
          </a:p>
          <a:p>
            <a:r>
              <a:rPr lang="en-US" b="1" i="1" dirty="0" smtClean="0"/>
              <a:t>Observe the physical surroundings and corporate symbols.</a:t>
            </a:r>
          </a:p>
          <a:p>
            <a:r>
              <a:rPr lang="en-US" i="1" dirty="0" smtClean="0"/>
              <a:t>Notice visible symbols of organizational culture, such as, logos, signs, posters, pictures, photos, style of dress, etc.</a:t>
            </a:r>
          </a:p>
          <a:p>
            <a:r>
              <a:rPr lang="en-US" b="1" i="1" dirty="0" smtClean="0"/>
              <a:t>How would you characterize the people who work there ? </a:t>
            </a:r>
            <a:r>
              <a:rPr lang="en-US" i="1" dirty="0" smtClean="0"/>
              <a:t>Are they formal? Casual? Serious? Jovial? Open?</a:t>
            </a:r>
          </a:p>
        </p:txBody>
      </p:sp>
      <p:sp>
        <p:nvSpPr>
          <p:cNvPr id="6" name="TextBox 5"/>
          <p:cNvSpPr txBox="1"/>
          <p:nvPr/>
        </p:nvSpPr>
        <p:spPr>
          <a:xfrm>
            <a:off x="8458200" y="6400800"/>
            <a:ext cx="489531" cy="261610"/>
          </a:xfrm>
          <a:prstGeom prst="rect">
            <a:avLst/>
          </a:prstGeom>
          <a:noFill/>
        </p:spPr>
        <p:txBody>
          <a:bodyPr wrap="square" rtlCol="0">
            <a:spAutoFit/>
          </a:bodyPr>
          <a:lstStyle/>
          <a:p>
            <a:r>
              <a:rPr lang="en-US" sz="1100" dirty="0" smtClean="0">
                <a:latin typeface="Arial"/>
                <a:cs typeface="Arial"/>
              </a:rPr>
              <a:t>3 -4</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Manager:</a:t>
            </a:r>
            <a:r>
              <a:rPr lang="en-US" dirty="0" smtClean="0"/>
              <a:t> </a:t>
            </a:r>
            <a:br>
              <a:rPr lang="en-US" dirty="0" smtClean="0"/>
            </a:br>
            <a:r>
              <a:rPr lang="en-US" b="1" dirty="0" smtClean="0"/>
              <a:t>Omnipotent or Symbolic?</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Omnipotent view of management(Dominant view )</a:t>
            </a:r>
            <a:r>
              <a:rPr lang="ar-SA" sz="2800" b="1" dirty="0" smtClean="0"/>
              <a:t>قادر على كل </a:t>
            </a:r>
            <a:r>
              <a:rPr lang="ar-SA" sz="2800" b="1" dirty="0" err="1" smtClean="0"/>
              <a:t>شي</a:t>
            </a:r>
            <a:r>
              <a:rPr lang="ar-SA" sz="2800" b="1" dirty="0" smtClean="0"/>
              <a:t> </a:t>
            </a:r>
            <a:r>
              <a:rPr lang="en-US" sz="2800" b="1" dirty="0" smtClean="0"/>
              <a:t>:</a:t>
            </a:r>
            <a:r>
              <a:rPr lang="en-US" dirty="0" smtClean="0"/>
              <a:t>  </a:t>
            </a:r>
            <a:r>
              <a:rPr lang="en-US" sz="2800" dirty="0" smtClean="0"/>
              <a:t>The view that managers are </a:t>
            </a:r>
            <a:r>
              <a:rPr lang="en-US" sz="2800" b="1" dirty="0" smtClean="0">
                <a:solidFill>
                  <a:srgbClr val="FF0000"/>
                </a:solidFill>
              </a:rPr>
              <a:t>directly responsible for an organization’s success or failure.</a:t>
            </a:r>
          </a:p>
          <a:p>
            <a:pPr>
              <a:buNone/>
            </a:pPr>
            <a:endParaRPr lang="en-US" sz="2800" dirty="0" smtClean="0"/>
          </a:p>
          <a:p>
            <a:r>
              <a:rPr lang="en-US" sz="2800" b="1" dirty="0" smtClean="0"/>
              <a:t>Symbolic view of management: </a:t>
            </a:r>
            <a:r>
              <a:rPr lang="en-US" sz="2800" dirty="0" smtClean="0"/>
              <a:t> The view that much of an organization’s success or failure </a:t>
            </a:r>
            <a:r>
              <a:rPr lang="en-US" sz="2800" b="1" dirty="0" smtClean="0">
                <a:solidFill>
                  <a:srgbClr val="FF0000"/>
                </a:solidFill>
              </a:rPr>
              <a:t>is due to external forces outside managers’ control.</a:t>
            </a:r>
            <a:endParaRPr lang="en-US" sz="2800" b="1" dirty="0">
              <a:solidFill>
                <a:srgbClr val="FF0000"/>
              </a:solidFill>
            </a:endParaRPr>
          </a:p>
        </p:txBody>
      </p:sp>
      <p:sp>
        <p:nvSpPr>
          <p:cNvPr id="6" name="TextBox 5"/>
          <p:cNvSpPr txBox="1"/>
          <p:nvPr/>
        </p:nvSpPr>
        <p:spPr>
          <a:xfrm>
            <a:off x="8382000" y="6400800"/>
            <a:ext cx="565731" cy="261610"/>
          </a:xfrm>
          <a:prstGeom prst="rect">
            <a:avLst/>
          </a:prstGeom>
          <a:noFill/>
        </p:spPr>
        <p:txBody>
          <a:bodyPr wrap="square" rtlCol="0">
            <a:spAutoFit/>
          </a:bodyPr>
          <a:lstStyle/>
          <a:p>
            <a:r>
              <a:rPr lang="en-US" sz="1100" dirty="0" smtClean="0">
                <a:latin typeface="Arial"/>
                <a:cs typeface="Arial"/>
              </a:rPr>
              <a:t>3 - 5</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Managerial Constraints</a:t>
            </a:r>
            <a:endParaRPr lang="en-US" b="1" dirty="0"/>
          </a:p>
        </p:txBody>
      </p:sp>
      <p:sp>
        <p:nvSpPr>
          <p:cNvPr id="3" name="Content Placeholder 2"/>
          <p:cNvSpPr>
            <a:spLocks noGrp="1"/>
          </p:cNvSpPr>
          <p:nvPr>
            <p:ph idx="1"/>
          </p:nvPr>
        </p:nvSpPr>
        <p:spPr/>
        <p:txBody>
          <a:bodyPr>
            <a:normAutofit fontScale="92500" lnSpcReduction="10000"/>
          </a:bodyPr>
          <a:lstStyle/>
          <a:p>
            <a:r>
              <a:rPr lang="en-US" sz="3200" dirty="0" smtClean="0"/>
              <a:t>In reality, managers are neither all-powerful nor helpless. But their decisions and actions are constrained.  </a:t>
            </a:r>
          </a:p>
          <a:p>
            <a:endParaRPr lang="en-US" sz="3200" dirty="0" smtClean="0"/>
          </a:p>
          <a:p>
            <a:r>
              <a:rPr lang="en-US" sz="3200" dirty="0" smtClean="0"/>
              <a:t>As you can see in Exhibit 3-1, external constraints come from the organization’s environment and internal constraints come from the organization’s culture.</a:t>
            </a:r>
            <a:endParaRPr lang="en-US" sz="3200" dirty="0"/>
          </a:p>
        </p:txBody>
      </p:sp>
      <p:sp>
        <p:nvSpPr>
          <p:cNvPr id="6" name="TextBox 5"/>
          <p:cNvSpPr txBox="1"/>
          <p:nvPr/>
        </p:nvSpPr>
        <p:spPr>
          <a:xfrm>
            <a:off x="8382000" y="6400800"/>
            <a:ext cx="533400" cy="261610"/>
          </a:xfrm>
          <a:prstGeom prst="rect">
            <a:avLst/>
          </a:prstGeom>
          <a:noFill/>
        </p:spPr>
        <p:txBody>
          <a:bodyPr wrap="square" rtlCol="0">
            <a:spAutoFit/>
          </a:bodyPr>
          <a:lstStyle/>
          <a:p>
            <a:r>
              <a:rPr lang="en-US" sz="1100" dirty="0" smtClean="0">
                <a:latin typeface="Arial"/>
                <a:cs typeface="Arial"/>
              </a:rPr>
              <a:t>3 - 6</a:t>
            </a:r>
            <a:endParaRPr lang="en-US" sz="1100" dirty="0">
              <a:latin typeface="Arial"/>
              <a:cs typeface="Arial"/>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US" dirty="0" smtClean="0"/>
              <a:t>Exhibit 3-1</a:t>
            </a:r>
            <a:br>
              <a:rPr lang="en-US" dirty="0" smtClean="0"/>
            </a:br>
            <a:r>
              <a:rPr lang="en-US" dirty="0" smtClean="0">
                <a:solidFill>
                  <a:srgbClr val="FF0000"/>
                </a:solidFill>
              </a:rPr>
              <a:t>Constraints</a:t>
            </a:r>
            <a:r>
              <a:rPr lang="en-US" dirty="0" smtClean="0"/>
              <a:t> on Managerial Discretion</a:t>
            </a:r>
            <a:endParaRPr lang="en-US" dirty="0"/>
          </a:p>
        </p:txBody>
      </p:sp>
      <p:pic>
        <p:nvPicPr>
          <p:cNvPr id="14" name="Picture 2"/>
          <p:cNvPicPr>
            <a:picLocks noGrp="1" noChangeAspect="1" noChangeArrowheads="1"/>
          </p:cNvPicPr>
          <p:nvPr>
            <p:ph idx="1"/>
          </p:nvPr>
        </p:nvPicPr>
        <p:blipFill>
          <a:blip r:embed="rId2" cstate="print"/>
          <a:stretch>
            <a:fillRect/>
          </a:stretch>
        </p:blipFill>
        <p:spPr bwMode="auto">
          <a:xfrm>
            <a:off x="998220" y="2438400"/>
            <a:ext cx="7772400" cy="1263450"/>
          </a:xfrm>
          <a:prstGeom prst="rect">
            <a:avLst/>
          </a:prstGeom>
          <a:noFill/>
          <a:ln w="9525">
            <a:noFill/>
            <a:miter lim="800000"/>
            <a:headEnd/>
            <a:tailEnd/>
          </a:ln>
        </p:spPr>
      </p:pic>
      <p:sp>
        <p:nvSpPr>
          <p:cNvPr id="11" name="TextBox 10"/>
          <p:cNvSpPr txBox="1"/>
          <p:nvPr/>
        </p:nvSpPr>
        <p:spPr>
          <a:xfrm>
            <a:off x="8458200" y="6400800"/>
            <a:ext cx="565731" cy="261610"/>
          </a:xfrm>
          <a:prstGeom prst="rect">
            <a:avLst/>
          </a:prstGeom>
          <a:noFill/>
        </p:spPr>
        <p:txBody>
          <a:bodyPr wrap="square" rtlCol="0">
            <a:spAutoFit/>
          </a:bodyPr>
          <a:lstStyle/>
          <a:p>
            <a:r>
              <a:rPr lang="en-US" sz="1100" dirty="0" smtClean="0">
                <a:latin typeface="Arial"/>
                <a:cs typeface="Arial"/>
              </a:rPr>
              <a:t>3 - 7</a:t>
            </a:r>
            <a:endParaRPr lang="en-US" sz="1100" dirty="0">
              <a:latin typeface="Arial"/>
              <a:cs typeface="Arial"/>
            </a:endParaRPr>
          </a:p>
        </p:txBody>
      </p:sp>
      <p:sp>
        <p:nvSpPr>
          <p:cNvPr id="2" name="Footer Placeholder 1"/>
          <p:cNvSpPr>
            <a:spLocks noGrp="1"/>
          </p:cNvSpPr>
          <p:nvPr>
            <p:ph type="ftr" sz="quarter" idx="11"/>
          </p:nvPr>
        </p:nvSpPr>
        <p:spPr/>
        <p:txBody>
          <a:bodyPr/>
          <a:lstStyle/>
          <a:p>
            <a:r>
              <a:rPr lang="en-IN" smtClean="0"/>
              <a:t>Copyright © 2016 Pearson Education, Ltd.</a:t>
            </a:r>
            <a:endParaRPr lang="en-US" dirty="0"/>
          </a:p>
        </p:txBody>
      </p:sp>
      <p:sp>
        <p:nvSpPr>
          <p:cNvPr id="4" name="Slide Number Placeholder 3"/>
          <p:cNvSpPr>
            <a:spLocks noGrp="1"/>
          </p:cNvSpPr>
          <p:nvPr>
            <p:ph type="sldNum" sz="quarter" idx="4"/>
          </p:nvPr>
        </p:nvSpPr>
        <p:spPr/>
        <p:txBody>
          <a:bodyPr/>
          <a:lstStyle/>
          <a:p>
            <a:r>
              <a:rPr lang="en-US" smtClean="0"/>
              <a:t>3-</a:t>
            </a:r>
            <a:fld id="{8B37D5FE-740C-46F5-801A-FA5477D9711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External Environment</a:t>
            </a:r>
            <a:endParaRPr lang="en-US" dirty="0"/>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The External Environment:  Those factors and forces outside the organization that </a:t>
            </a:r>
            <a:r>
              <a:rPr lang="en-US" sz="2800" b="1" dirty="0" smtClean="0">
                <a:solidFill>
                  <a:srgbClr val="FF0000"/>
                </a:solidFill>
                <a:latin typeface="Arial" panose="020B0604020202020204" pitchFamily="34" charset="0"/>
                <a:cs typeface="Arial" panose="020B0604020202020204" pitchFamily="34" charset="0"/>
              </a:rPr>
              <a:t>affect it’s performance.</a:t>
            </a:r>
            <a:r>
              <a:rPr lang="en-US" sz="2800" dirty="0" smtClean="0">
                <a:latin typeface="Arial" panose="020B0604020202020204" pitchFamily="34" charset="0"/>
                <a:cs typeface="Arial" panose="020B0604020202020204" pitchFamily="34" charset="0"/>
              </a:rPr>
              <a:t> The external environment includes several different components.</a:t>
            </a:r>
          </a:p>
        </p:txBody>
      </p:sp>
      <p:sp>
        <p:nvSpPr>
          <p:cNvPr id="6" name="TextBox 5"/>
          <p:cNvSpPr txBox="1"/>
          <p:nvPr/>
        </p:nvSpPr>
        <p:spPr>
          <a:xfrm>
            <a:off x="8534400" y="6400800"/>
            <a:ext cx="609600" cy="261610"/>
          </a:xfrm>
          <a:prstGeom prst="rect">
            <a:avLst/>
          </a:prstGeom>
          <a:noFill/>
        </p:spPr>
        <p:txBody>
          <a:bodyPr wrap="square" rtlCol="0">
            <a:spAutoFit/>
          </a:bodyPr>
          <a:lstStyle/>
          <a:p>
            <a:r>
              <a:rPr lang="en-US" sz="1100" dirty="0" smtClean="0">
                <a:latin typeface="Arial"/>
                <a:cs typeface="Arial"/>
              </a:rPr>
              <a:t>3 - </a:t>
            </a:r>
            <a:r>
              <a:rPr lang="en-US" sz="1100" dirty="0">
                <a:latin typeface="Arial"/>
                <a:cs typeface="Arial"/>
              </a:rPr>
              <a:t>9</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3-</a:t>
            </a:r>
            <a:fld id="{8B37D5FE-740C-46F5-801A-FA5477D9711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Exhibit 3-2</a:t>
            </a:r>
            <a:br>
              <a:rPr lang="en-US" dirty="0" smtClean="0"/>
            </a:br>
            <a:r>
              <a:rPr lang="en-US" dirty="0" smtClean="0"/>
              <a:t>Components of the External Environment </a:t>
            </a:r>
            <a:endParaRPr 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685800" y="1981200"/>
            <a:ext cx="7772400" cy="2667000"/>
          </a:xfrm>
          <a:prstGeom prst="rect">
            <a:avLst/>
          </a:prstGeom>
          <a:noFill/>
          <a:ln w="9525">
            <a:noFill/>
            <a:miter lim="800000"/>
            <a:headEnd/>
            <a:tailEnd/>
          </a:ln>
        </p:spPr>
      </p:pic>
      <p:sp>
        <p:nvSpPr>
          <p:cNvPr id="6" name="TextBox 5"/>
          <p:cNvSpPr txBox="1"/>
          <p:nvPr/>
        </p:nvSpPr>
        <p:spPr>
          <a:xfrm>
            <a:off x="8153400" y="6400800"/>
            <a:ext cx="762000" cy="261610"/>
          </a:xfrm>
          <a:prstGeom prst="rect">
            <a:avLst/>
          </a:prstGeom>
          <a:noFill/>
        </p:spPr>
        <p:txBody>
          <a:bodyPr wrap="square" rtlCol="0">
            <a:spAutoFit/>
          </a:bodyPr>
          <a:lstStyle/>
          <a:p>
            <a:r>
              <a:rPr lang="en-US" sz="1100" dirty="0" smtClean="0">
                <a:latin typeface="Arial"/>
                <a:cs typeface="Arial"/>
              </a:rPr>
              <a:t>3 -12</a:t>
            </a:r>
            <a:endParaRPr lang="en-US" sz="1100" dirty="0">
              <a:latin typeface="Arial"/>
              <a:cs typeface="Arial"/>
            </a:endParaRPr>
          </a:p>
        </p:txBody>
      </p:sp>
      <p:sp>
        <p:nvSpPr>
          <p:cNvPr id="3" name="Footer Placeholder 2"/>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3-</a:t>
            </a:r>
            <a:fld id="{8B37D5FE-740C-46F5-801A-FA5477D9711F}"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Decision Mak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3909&quot;&gt;&lt;property id=&quot;20148&quot; value=&quot;5&quot;/&gt;&lt;property id=&quot;20300&quot; value=&quot;Slide 3 - &amp;quot;The Decision-Making Process&amp;quot;&quot;/&gt;&lt;property id=&quot;20307&quot; value=&quot;301&quot;/&gt;&lt;/object&gt;&lt;object type=&quot;3&quot; unique_id=&quot;18010&quot;&gt;&lt;property id=&quot;20148&quot; value=&quot;5&quot;/&gt;&lt;property id=&quot;20300&quot; value=&quot;Slide 4 - &amp;quot;Exhibit 6-1&amp;#x0D;&amp;#x0A;Decision-Making Process&amp;quot;&quot;/&gt;&lt;property id=&quot;20307&quot; value=&quot;380&quot;/&gt;&lt;/object&gt;&lt;object type=&quot;3&quot; unique_id=&quot;18011&quot;&gt;&lt;property id=&quot;20148&quot; value=&quot;5&quot;/&gt;&lt;property id=&quot;20300&quot; value=&quot;Slide 5 - &amp;quot;The Decision-Making Process (cont.)&amp;quot;&quot;/&gt;&lt;property id=&quot;20307&quot; value=&quot;393&quot;/&gt;&lt;/object&gt;&lt;object type=&quot;3&quot; unique_id=&quot;18012&quot;&gt;&lt;property id=&quot;20148&quot; value=&quot;5&quot;/&gt;&lt;property id=&quot;20300&quot; value=&quot;Slide 6 - &amp;quot;The Decision-Making Process (cont.)&amp;quot;&quot;/&gt;&lt;property id=&quot;20307&quot; value=&quot;392&quot;/&gt;&lt;/object&gt;&lt;object type=&quot;3&quot; unique_id=&quot;18013&quot;&gt;&lt;property id=&quot;20148&quot; value=&quot;5&quot;/&gt;&lt;property id=&quot;20300&quot; value=&quot;Slide 7 - &amp;quot;The Decision-Making Process (cont.)&amp;quot;&quot;/&gt;&lt;property id=&quot;20307&quot; value=&quot;391&quot;/&gt;&lt;/object&gt;&lt;object type=&quot;3&quot; unique_id=&quot;18014&quot;&gt;&lt;property id=&quot;20148&quot; value=&quot;5&quot;/&gt;&lt;property id=&quot;20300&quot; value=&quot;Slide 8 - &amp;quot;Exhibit 6-2&amp;#x0D;&amp;#x0A;Important Decision Criteria&amp;quot;&quot;/&gt;&lt;property id=&quot;20307&quot; value=&quot;390&quot;/&gt;&lt;/object&gt;&lt;object type=&quot;3&quot; unique_id=&quot;18015&quot;&gt;&lt;property id=&quot;20148&quot; value=&quot;5&quot;/&gt;&lt;property id=&quot;20300&quot; value=&quot;Slide 9 - &amp;quot;The Decision-Making Process (cont.)&amp;quot;&quot;/&gt;&lt;property id=&quot;20307&quot; value=&quot;389&quot;/&gt;&lt;/object&gt;&lt;object type=&quot;3&quot; unique_id=&quot;18016&quot;&gt;&lt;property id=&quot;20148&quot; value=&quot;5&quot;/&gt;&lt;property id=&quot;20300&quot; value=&quot;Slide 10 - &amp;quot;Exhibit 6-3&amp;#x0D;&amp;#x0A;Possible Alternatives&amp;quot;&quot;/&gt;&lt;property id=&quot;20307&quot; value=&quot;388&quot;/&gt;&lt;/object&gt;&lt;object type=&quot;3&quot; unique_id=&quot;18017&quot;&gt;&lt;property id=&quot;20148&quot; value=&quot;5&quot;/&gt;&lt;property id=&quot;20300&quot; value=&quot;Slide 11 - &amp;quot;The Decision-Making Process (cont.)&amp;quot;&quot;/&gt;&lt;property id=&quot;20307&quot; value=&quot;387&quot;/&gt;&lt;/object&gt;&lt;object type=&quot;3&quot; unique_id=&quot;18018&quot;&gt;&lt;property id=&quot;20148&quot; value=&quot;5&quot;/&gt;&lt;property id=&quot;20300&quot; value=&quot;Slide 12 - &amp;quot;The Decision-Making Process (cont.)&amp;quot;&quot;/&gt;&lt;property id=&quot;20307&quot; value=&quot;386&quot;/&gt;&lt;/object&gt;&lt;object type=&quot;3&quot; unique_id=&quot;18019&quot;&gt;&lt;property id=&quot;20148&quot; value=&quot;5&quot;/&gt;&lt;property id=&quot;20300&quot; value=&quot;Slide 14 - &amp;quot;The Decision-Making Process (cont.)&amp;quot;&quot;/&gt;&lt;property id=&quot;20307&quot; value=&quot;385&quot;/&gt;&lt;/object&gt;&lt;object type=&quot;3&quot; unique_id=&quot;18020&quot;&gt;&lt;property id=&quot;20148&quot; value=&quot;5&quot;/&gt;&lt;property id=&quot;20300&quot; value=&quot;Slide 15 - &amp;quot;The Decision-Making Process (cont.)&amp;quot;&quot;/&gt;&lt;property id=&quot;20307&quot; value=&quot;384&quot;/&gt;&lt;/object&gt;&lt;object type=&quot;3&quot; unique_id=&quot;18021&quot;&gt;&lt;property id=&quot;20148&quot; value=&quot;5&quot;/&gt;&lt;property id=&quot;20300&quot; value=&quot;Slide 16 - &amp;quot;Exhibit 6-5&amp;#x0D;&amp;#x0A;Decisions Managers May Make&amp;quot;&quot;/&gt;&lt;property id=&quot;20307&quot; value=&quot;383&quot;/&gt;&lt;/object&gt;&lt;object type=&quot;3&quot; unique_id=&quot;18022&quot;&gt;&lt;property id=&quot;20148&quot; value=&quot;5&quot;/&gt;&lt;property id=&quot;20300&quot; value=&quot;Slide 17 - &amp;quot;Exhibit 6-5&amp;#x0D;&amp;#x0A;Decisions Managers May Make (cont.)&amp;quot;&quot;/&gt;&lt;property id=&quot;20307&quot; value=&quot;382&quot;/&gt;&lt;/object&gt;&lt;object type=&quot;3&quot; unique_id=&quot;18023&quot;&gt;&lt;property id=&quot;20148&quot; value=&quot;5&quot;/&gt;&lt;property id=&quot;20300&quot; value=&quot;Slide 19 - &amp;quot;Making Decisions: Bounded Rationality&amp;quot;&quot;/&gt;&lt;property id=&quot;20307&quot; value=&quot;381&quot;/&gt;&lt;/object&gt;&lt;object type=&quot;3&quot; unique_id=&quot;18239&quot;&gt;&lt;property id=&quot;20148&quot; value=&quot;5&quot;/&gt;&lt;property id=&quot;20300&quot; value=&quot;Slide 20 - &amp;quot;Making Decisions: The Role of Intuition&amp;quot;&quot;/&gt;&lt;property id=&quot;20307&quot; value=&quot;400&quot;/&gt;&lt;/object&gt;&lt;object type=&quot;3&quot; unique_id=&quot;18240&quot;&gt;&lt;property id=&quot;20148&quot; value=&quot;5&quot;/&gt;&lt;property id=&quot;20300&quot; value=&quot;Slide 18 - &amp;quot;Making Decisions: Rationality&amp;quot;&quot;/&gt;&lt;property id=&quot;20307&quot; value=&quot;399&quot;/&gt;&lt;/object&gt;&lt;object type=&quot;3&quot; unique_id=&quot;18241&quot;&gt;&lt;property id=&quot;20148&quot; value=&quot;5&quot;/&gt;&lt;property id=&quot;20300&quot; value=&quot;Slide 21 - &amp;quot;Exhibit 6-6&amp;#x0D;&amp;#x0A;What Is Intuition?&amp;quot;&quot;/&gt;&lt;property id=&quot;20307&quot; value=&quot;398&quot;/&gt;&lt;/object&gt;&lt;object type=&quot;3&quot; unique_id=&quot;18242&quot;&gt;&lt;property id=&quot;20148&quot; value=&quot;5&quot;/&gt;&lt;property id=&quot;20300&quot; value=&quot;Slide 22 - &amp;quot;Making Decisions: The Role of Evidence-Based Management&amp;quot;&quot;/&gt;&lt;property id=&quot;20307&quot; value=&quot;397&quot;/&gt;&lt;/object&gt;&lt;object type=&quot;3&quot; unique_id=&quot;18243&quot;&gt;&lt;property id=&quot;20148&quot; value=&quot;5&quot;/&gt;&lt;property id=&quot;20300&quot; value=&quot;Slide 23 - &amp;quot;Structured Problems and Programmed Decisions&amp;quot;&quot;/&gt;&lt;property id=&quot;20307&quot; value=&quot;396&quot;/&gt;&lt;/object&gt;&lt;object type=&quot;3&quot; unique_id=&quot;18244&quot;&gt;&lt;property id=&quot;20148&quot; value=&quot;5&quot;/&gt;&lt;property id=&quot;20300&quot; value=&quot;Slide 24 - &amp;quot;Structured Problems and Programmed Decisions (cont.)&amp;quot;&quot;/&gt;&lt;property id=&quot;20307&quot; value=&quot;395&quot;/&gt;&lt;/object&gt;&lt;object type=&quot;3&quot; unique_id=&quot;18245&quot;&gt;&lt;property id=&quot;20148&quot; value=&quot;5&quot;/&gt;&lt;property id=&quot;20300&quot; value=&quot;Slide 26 - &amp;quot;Exhibit 6-7&amp;#x0D;&amp;#x0A;Programmed Versus&amp;#x0D;&amp;#x0A;Nonprogrammed Decisions&amp;quot;&quot;/&gt;&lt;property id=&quot;20307&quot; value=&quot;394&quot;/&gt;&lt;/object&gt;&lt;object type=&quot;3&quot; unique_id=&quot;18470&quot;&gt;&lt;property id=&quot;20148&quot; value=&quot;5&quot;/&gt;&lt;property id=&quot;20300&quot; value=&quot;Slide 25 - &amp;quot;Unstructured Problems and Nonprogrammed Decisions&amp;#x0D;&amp;#x0A;&amp;quot;&quot;/&gt;&lt;property id=&quot;20307&quot; value=&quot;401&quot;/&gt;&lt;/object&gt;&lt;object type=&quot;3&quot; unique_id=&quot;18471&quot;&gt;&lt;property id=&quot;20148&quot; value=&quot;5&quot;/&gt;&lt;property id=&quot;20300&quot; value=&quot;Slide 27 - &amp;quot;Decision-Making Conditions&amp;quot;&quot;/&gt;&lt;property id=&quot;20307&quot; value=&quot;405&quot;/&gt;&lt;/object&gt;&lt;object type=&quot;3&quot; unique_id=&quot;18472&quot;&gt;&lt;property id=&quot;20148&quot; value=&quot;5&quot;/&gt;&lt;property id=&quot;20300&quot; value=&quot;Slide 28 - &amp;quot;Exhibit 6-9&amp;#x0D;&amp;#x0A;Payoff Matrix&amp;quot;&quot;/&gt;&lt;property id=&quot;20307&quot; value=&quot;404&quot;/&gt;&lt;/object&gt;&lt;object type=&quot;3&quot; unique_id=&quot;18473&quot;&gt;&lt;property id=&quot;20148&quot; value=&quot;5&quot;/&gt;&lt;property id=&quot;20300&quot; value=&quot;Slide 30 - &amp;quot;Decision-Making Styles&amp;quot;&quot;/&gt;&lt;property id=&quot;20307&quot; value=&quot;403&quot;/&gt;&lt;/object&gt;&lt;object type=&quot;3&quot; unique_id=&quot;18474&quot;&gt;&lt;property id=&quot;20148&quot; value=&quot;5&quot;/&gt;&lt;property id=&quot;20300&quot; value=&quot;Slide 36 - &amp;quot;Exhibit 6-12&amp;#x0D;&amp;#x0A;Overview of Managerial Decision Making&amp;quot;&quot;/&gt;&lt;property id=&quot;20307&quot; value=&quot;402&quot;/&gt;&lt;/object&gt;&lt;object type=&quot;3&quot; unique_id=&quot;19168&quot;&gt;&lt;property id=&quot;20148&quot; value=&quot;5&quot;/&gt;&lt;property id=&quot;20300&quot; value=&quot;Slide 13 - &amp;quot;Exhibit 6-4&amp;#x0D;&amp;#x0A;Evaluation of Alternatives&amp;quot;&quot;/&gt;&lt;property id=&quot;20307&quot; value=&quot;423&quot;/&gt;&lt;/object&gt;&lt;object type=&quot;3&quot; unique_id=&quot;19169&quot;&gt;&lt;property id=&quot;20148&quot; value=&quot;5&quot;/&gt;&lt;property id=&quot;20300&quot; value=&quot;Slide 29 - &amp;quot;Exhibit 6-10&amp;#x0D;&amp;#x0A;Regret Matrix&amp;quot;&quot;/&gt;&lt;property id=&quot;20307&quot; value=&quot;411&quot;/&gt;&lt;/object&gt;&lt;object type=&quot;3&quot; unique_id=&quot;19170&quot;&gt;&lt;property id=&quot;20148&quot; value=&quot;5&quot;/&gt;&lt;property id=&quot;20300&quot; value=&quot;Slide 31 - &amp;quot;Decision-Making Biases and Errors&amp;quot;&quot;/&gt;&lt;property id=&quot;20307&quot; value=&quot;410&quot;/&gt;&lt;/object&gt;&lt;object type=&quot;3&quot; unique_id=&quot;19171&quot;&gt;&lt;property id=&quot;20148&quot; value=&quot;5&quot;/&gt;&lt;property id=&quot;20300&quot; value=&quot;Slide 32 - &amp;quot;Decision-Making Biases and Errors (cont.)&amp;quot;&quot;/&gt;&lt;property id=&quot;20307&quot; value=&quot;409&quot;/&gt;&lt;/object&gt;&lt;object type=&quot;3&quot; unique_id=&quot;19172&quot;&gt;&lt;property id=&quot;20148&quot; value=&quot;5&quot;/&gt;&lt;property id=&quot;20300&quot; value=&quot;Slide 33 - &amp;quot;Decision-Making Biases and Errors (cont.)&amp;quot;&quot;/&gt;&lt;property id=&quot;20307&quot; value=&quot;408&quot;/&gt;&lt;/object&gt;&lt;object type=&quot;3&quot; unique_id=&quot;19173&quot;&gt;&lt;property id=&quot;20148&quot; value=&quot;5&quot;/&gt;&lt;property id=&quot;20300&quot; value=&quot;Slide 34 - &amp;quot;Decision-Making Biases and Errors (cont.)&amp;quot;&quot;/&gt;&lt;property id=&quot;20307&quot; value=&quot;406&quot;/&gt;&lt;/object&gt;&lt;object type=&quot;3&quot; unique_id=&quot;19174&quot;&gt;&lt;property id=&quot;20148&quot; value=&quot;5&quot;/&gt;&lt;property id=&quot;20300&quot; value=&quot;Slide 35 - &amp;quot;Exhibit 6-11&amp;#x0D;&amp;#x0A;Common Decision-Making Biases&amp;quot;&quot;/&gt;&lt;property id=&quot;20307&quot; value=&quot;407&quot;/&gt;&lt;/object&gt;&lt;object type=&quot;3&quot; unique_id=&quot;19175&quot;&gt;&lt;property id=&quot;20148&quot; value=&quot;5&quot;/&gt;&lt;property id=&quot;20300&quot; value=&quot;Slide 37 - &amp;quot;Guidelines for Making Effective Decisions:&amp;#x0D;&amp;#x0A;&amp;quot;&quot;/&gt;&lt;property id=&quot;20307&quot; value=&quot;418&quot;/&gt;&lt;/object&gt;&lt;object type=&quot;3&quot; unique_id=&quot;19176&quot;&gt;&lt;property id=&quot;20148&quot; value=&quot;5&quot;/&gt;&lt;property id=&quot;20300&quot; value=&quot;Slide 38 - &amp;quot;Design Thinking and Decision Making&amp;quot;&quot;/&gt;&lt;property id=&quot;20307&quot; value=&quot;417&quot;/&gt;&lt;/object&gt;&lt;object type=&quot;3&quot; unique_id=&quot;19177&quot;&gt;&lt;property id=&quot;20148&quot; value=&quot;5&quot;/&gt;&lt;property id=&quot;20300&quot; value=&quot;Slide 39 - &amp;quot;Review Learning Outcome 6.1&amp;quot;&quot;/&gt;&lt;property id=&quot;20307&quot; value=&quot;416&quot;/&gt;&lt;/object&gt;&lt;object type=&quot;3&quot; unique_id=&quot;19178&quot;&gt;&lt;property id=&quot;20148&quot; value=&quot;5&quot;/&gt;&lt;property id=&quot;20300&quot; value=&quot;Slide 40 - &amp;quot;Review Learning Outcome 6.2&amp;quot;&quot;/&gt;&lt;property id=&quot;20307&quot; value=&quot;415&quot;/&gt;&lt;/object&gt;&lt;object type=&quot;3&quot; unique_id=&quot;19179&quot;&gt;&lt;property id=&quot;20148&quot; value=&quot;5&quot;/&gt;&lt;property id=&quot;20300&quot; value=&quot;Slide 41 - &amp;quot;Review Learning Outcome 6.2 (cont.)&amp;quot;&quot;/&gt;&lt;property id=&quot;20307&quot; value=&quot;414&quot;/&gt;&lt;/object&gt;&lt;object type=&quot;3&quot; unique_id=&quot;19180&quot;&gt;&lt;property id=&quot;20148&quot; value=&quot;5&quot;/&gt;&lt;property id=&quot;20300&quot; value=&quot;Slide 42 - &amp;quot;Review Learning Outcome 6.3&amp;quot;&quot;/&gt;&lt;property id=&quot;20307&quot; value=&quot;413&quot;/&gt;&lt;/object&gt;&lt;object type=&quot;3&quot; unique_id=&quot;19181&quot;&gt;&lt;property id=&quot;20148&quot; value=&quot;5&quot;/&gt;&lt;property id=&quot;20300&quot; value=&quot;Slide 43 - &amp;quot;Review Learning Outcome 6.3 (cont.)&amp;quot;&quot;/&gt;&lt;property id=&quot;20307&quot; value=&quot;412&quot;/&gt;&lt;/object&gt;&lt;object type=&quot;3&quot; unique_id=&quot;19182&quot;&gt;&lt;property id=&quot;20148&quot; value=&quot;5&quot;/&gt;&lt;property id=&quot;20300&quot; value=&quot;Slide 44 - &amp;quot;Review Learning Outcome 6.4&amp;quot;&quot;/&gt;&lt;property id=&quot;20307&quot; value=&quot;422&quot;/&gt;&lt;/object&gt;&lt;object type=&quot;3&quot; unique_id=&quot;19183&quot;&gt;&lt;property id=&quot;20148&quot; value=&quot;5&quot;/&gt;&lt;property id=&quot;20300&quot; value=&quot;Slide 45 - &amp;quot;Review Learning Outcome 6.5&amp;quot;&quot;/&gt;&lt;property id=&quot;20307&quot; value=&quot;421&quot;/&gt;&lt;/object&gt;&lt;object type=&quot;3&quot; unique_id=&quot;19184&quot;&gt;&lt;property id=&quot;20148&quot; value=&quot;5&quot;/&gt;&lt;property id=&quot;20300&quot; value=&quot;Slide 46 - &amp;quot;Review Learning Outcome 6.5 (cont.)&amp;quot;&quot;/&gt;&lt;property id=&quot;20307&quot; value=&quot;420&quot;/&gt;&lt;/object&gt;&lt;/object&gt;&lt;/object&gt;&lt;/database&gt;"/>
  <p:tag name="SECTOMILLISECCONVERTED" val="1"/>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2925</TotalTime>
  <Words>2345</Words>
  <Application>Microsoft Office PowerPoint</Application>
  <PresentationFormat>On-screen Show (4:3)</PresentationFormat>
  <Paragraphs>295</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Gill Sans MT</vt:lpstr>
      <vt:lpstr>HelveticaNeue-Light</vt:lpstr>
      <vt:lpstr>Times New Roman</vt:lpstr>
      <vt:lpstr>Wingdings</vt:lpstr>
      <vt:lpstr>Wingdings 3</vt:lpstr>
      <vt:lpstr>1_Urban Pop</vt:lpstr>
      <vt:lpstr>Managing the Environment and the Organization’s Culture</vt:lpstr>
      <vt:lpstr>Learning Objectives</vt:lpstr>
      <vt:lpstr>Reading an Organization’s Culture:  Find One Where You'll Be Happy</vt:lpstr>
      <vt:lpstr>Scanning the Environment</vt:lpstr>
      <vt:lpstr>The Manager:  Omnipotent or Symbolic?</vt:lpstr>
      <vt:lpstr>Managerial Constraints</vt:lpstr>
      <vt:lpstr>Exhibit 3-1 Constraints on Managerial Discretion</vt:lpstr>
      <vt:lpstr>The External Environment</vt:lpstr>
      <vt:lpstr>Exhibit 3-2 Components of the External Environment </vt:lpstr>
      <vt:lpstr>PowerPoint Presentation</vt:lpstr>
      <vt:lpstr>PowerPoint Presentation</vt:lpstr>
      <vt:lpstr>PowerPoint Presentation</vt:lpstr>
      <vt:lpstr>PowerPoint Presentation</vt:lpstr>
      <vt:lpstr>How the External Environment Affects Managers</vt:lpstr>
      <vt:lpstr>2. Assessing Environmental Uncertainty</vt:lpstr>
      <vt:lpstr>Assessing Environmental Uncertainty</vt:lpstr>
      <vt:lpstr>Exhibit 3-3 Environmental Uncertainty Matrix</vt:lpstr>
      <vt:lpstr>3.Managing Stakeholder Relationships</vt:lpstr>
      <vt:lpstr>Exhibit 3-4 Organizational Stakeholders</vt:lpstr>
      <vt:lpstr>The benefits of good stakeholder relationships</vt:lpstr>
      <vt:lpstr>Organizational Culture:  constraints and Challenges</vt:lpstr>
      <vt:lpstr>Organizational Culture:  constraints and Challenges</vt:lpstr>
      <vt:lpstr>Organizational culture</vt:lpstr>
      <vt:lpstr>Exhibit 3–5 Dimensions of Organizational culture</vt:lpstr>
      <vt:lpstr>Contrasting Organizational culture</vt:lpstr>
      <vt:lpstr>Exhibit 3-6 Contrasting Organizational Culture</vt:lpstr>
      <vt:lpstr>Exhibit 3-6 Contrasting Organizational Culture</vt:lpstr>
      <vt:lpstr>Contrasting Cultural Values (cont.)</vt:lpstr>
      <vt:lpstr>Exhibit 3-7 Strong  Versus  Weak Cultures</vt:lpstr>
      <vt:lpstr>Strong Cultures</vt:lpstr>
      <vt:lpstr>Strong Cultures</vt:lpstr>
      <vt:lpstr>Where Culture Comes From and How it Continues</vt:lpstr>
      <vt:lpstr>Exhibit 3-8 Establishing and Maintaining Culture</vt:lpstr>
      <vt:lpstr>How Employees learn culture</vt:lpstr>
      <vt:lpstr>How Employees learn culture (cont.) </vt:lpstr>
      <vt:lpstr>Exhibit 3-9 Types of Managerial Decisions Affected by Culture</vt:lpstr>
    </vt:vector>
  </TitlesOfParts>
  <Company>The 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as Decision Makers</dc:title>
  <dc:creator>mdrbnson</dc:creator>
  <cp:lastModifiedBy>Maisa Y Burbar</cp:lastModifiedBy>
  <cp:revision>184</cp:revision>
  <dcterms:created xsi:type="dcterms:W3CDTF">2014-10-05T04:56:08Z</dcterms:created>
  <dcterms:modified xsi:type="dcterms:W3CDTF">2021-03-29T10:39:49Z</dcterms:modified>
</cp:coreProperties>
</file>