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3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30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233" y="333376"/>
            <a:ext cx="10668000" cy="8286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55651" y="1412876"/>
            <a:ext cx="10668000" cy="4606925"/>
          </a:xfrm>
        </p:spPr>
        <p:txBody>
          <a:bodyPr/>
          <a:lstStyle/>
          <a:p>
            <a:pPr lvl="0"/>
            <a:endParaRPr lang="en-AU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Copyright and prepared by Titan Liu 2004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0E7C2-2B9B-4835-B1E6-4ACFB89A47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73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6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4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3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3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20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0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4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7FDF9-CBFA-429B-85AF-9C08C7F8655C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DE578-ED95-4B13-A7FC-C7E1DC017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9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15D5915-E3AB-42A4-BC76-D17747628E2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Log Transformation</a:t>
            </a:r>
            <a:endParaRPr lang="en-US" altLang="en-US"/>
          </a:p>
        </p:txBody>
      </p:sp>
      <p:graphicFrame>
        <p:nvGraphicFramePr>
          <p:cNvPr id="123028" name="Group 148"/>
          <p:cNvGraphicFramePr>
            <a:graphicFrameLocks noGrp="1"/>
          </p:cNvGraphicFramePr>
          <p:nvPr>
            <p:ph idx="1"/>
          </p:nvPr>
        </p:nvGraphicFramePr>
        <p:xfrm>
          <a:off x="2090738" y="1844675"/>
          <a:ext cx="8001000" cy="3744914"/>
        </p:xfrm>
        <a:graphic>
          <a:graphicData uri="http://schemas.openxmlformats.org/drawingml/2006/table">
            <a:tbl>
              <a:tblPr/>
              <a:tblGrid>
                <a:gridCol w="256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Mathematical</a:t>
                      </a: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Form (fitted trend line)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Model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Type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Regression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Form 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Interpretation 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of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Linear: </a:t>
                      </a:r>
                      <a:b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a + bX 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level-level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+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∆y =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∆x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Logarithmic:</a:t>
                      </a:r>
                      <a:b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a + b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ln(X)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level-log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+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ln(x)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∆y = (β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/100)%∆x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Exponential: </a:t>
                      </a:r>
                      <a:b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ae</a:t>
                      </a:r>
                      <a:r>
                        <a:rPr kumimoji="0" lang="en-US" sz="17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log-level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ln(y) =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+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%∆y = (100β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)∆x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Power: </a:t>
                      </a:r>
                      <a:b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aX</a:t>
                      </a:r>
                      <a:r>
                        <a:rPr kumimoji="0" lang="en-US" sz="17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log-log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ln(y) =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+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ln(x)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%∆y = β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%∆x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311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E7B8E81-6910-41A7-9E98-61F98F6D358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Log Transformation - Examples</a:t>
            </a:r>
            <a:endParaRPr lang="en-US" altLang="en-US"/>
          </a:p>
        </p:txBody>
      </p:sp>
      <p:graphicFrame>
        <p:nvGraphicFramePr>
          <p:cNvPr id="132132" name="Group 36"/>
          <p:cNvGraphicFramePr>
            <a:graphicFrameLocks noGrp="1"/>
          </p:cNvGraphicFramePr>
          <p:nvPr>
            <p:ph idx="1"/>
          </p:nvPr>
        </p:nvGraphicFramePr>
        <p:xfrm>
          <a:off x="2090739" y="1844675"/>
          <a:ext cx="7966075" cy="3744914"/>
        </p:xfrm>
        <a:graphic>
          <a:graphicData uri="http://schemas.openxmlformats.org/drawingml/2006/table">
            <a:tbl>
              <a:tblPr/>
              <a:tblGrid>
                <a:gridCol w="337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7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Mathematical</a:t>
                      </a: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Form (fitted trend line)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Model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Type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Regression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Form 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Linear: </a:t>
                      </a:r>
                      <a:b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23651 + 30.533X 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level-level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23651 + 30.533x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Logarithmic:</a:t>
                      </a:r>
                      <a:b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- 63993 + 16654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ln(X)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level-log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- 63993 + 16654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ln(x)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1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Exponential: </a:t>
                      </a:r>
                      <a:b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25829e</a:t>
                      </a:r>
                      <a:r>
                        <a:rPr kumimoji="0" lang="en-US" sz="17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0.0008X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log-level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ln(y) = 10.159 + 0.0008x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Power: </a:t>
                      </a:r>
                      <a:b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 = 2562.6X</a:t>
                      </a:r>
                      <a:r>
                        <a:rPr kumimoji="0" lang="en-US" sz="17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0.4381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log-log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ln(y) = 7.8448 + 0.4381</a:t>
                      </a:r>
                      <a:r>
                        <a:rPr kumimoji="0" lang="en-US" sz="17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ln(x)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83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FC6E264-8E25-4DD8-95A7-BA792C29757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Log Transformation - logarithmic</a:t>
            </a:r>
            <a:endParaRPr lang="en-US" altLang="en-US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558926"/>
            <a:ext cx="8569325" cy="46069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AU" altLang="en-US" sz="2000"/>
              <a:t>Consider taking a </a:t>
            </a:r>
            <a:r>
              <a:rPr lang="en-AU" altLang="en-US" sz="2000" b="1"/>
              <a:t>log </a:t>
            </a:r>
            <a:r>
              <a:rPr lang="en-AU" altLang="en-US" sz="2000"/>
              <a:t>on the X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/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900"/>
          </a:p>
          <a:p>
            <a:pPr lvl="1" eaLnBrk="1" hangingPunct="1">
              <a:lnSpc>
                <a:spcPct val="80000"/>
              </a:lnSpc>
            </a:pPr>
            <a:endParaRPr lang="en-US" altLang="en-US" sz="100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where power costs are in $ and units are units of power consumed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6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Say we run the regression on some data and obtained:</a:t>
            </a:r>
          </a:p>
          <a:p>
            <a:pPr lvl="1" eaLnBrk="1" hangingPunct="1">
              <a:lnSpc>
                <a:spcPct val="80000"/>
              </a:lnSpc>
            </a:pPr>
            <a:endParaRPr lang="en-AU" altLang="en-US" sz="2000"/>
          </a:p>
          <a:p>
            <a:pPr lvl="1" eaLnBrk="1" hangingPunct="1">
              <a:lnSpc>
                <a:spcPct val="80000"/>
              </a:lnSpc>
            </a:pPr>
            <a:endParaRPr lang="en-AU" altLang="en-US" sz="2000"/>
          </a:p>
          <a:p>
            <a:pPr lvl="1" eaLnBrk="1" hangingPunct="1">
              <a:lnSpc>
                <a:spcPct val="80000"/>
              </a:lnSpc>
            </a:pPr>
            <a:endParaRPr lang="en-AU" altLang="en-US" sz="6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We would interpret this as: ∆cost = (β1/100)%∆units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i.e. the change in power cost = β1/100 times the percentage change in units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7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This equation implies that for every 1% increase in units of power consumed, power cost will increases by $166.54 (i.e. 16654/100)</a:t>
            </a:r>
            <a:endParaRPr lang="en-AU" altLang="en-US" sz="2000"/>
          </a:p>
          <a:p>
            <a:pPr lvl="1" eaLnBrk="1" hangingPunct="1">
              <a:lnSpc>
                <a:spcPct val="80000"/>
              </a:lnSpc>
            </a:pPr>
            <a:endParaRPr lang="en-US" altLang="en-US" sz="2000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524001" y="32760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graphicFrame>
        <p:nvGraphicFramePr>
          <p:cNvPr id="59398" name="Object 4"/>
          <p:cNvGraphicFramePr>
            <a:graphicFrameLocks noChangeAspect="1"/>
          </p:cNvGraphicFramePr>
          <p:nvPr/>
        </p:nvGraphicFramePr>
        <p:xfrm>
          <a:off x="5159376" y="1947864"/>
          <a:ext cx="3217863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200" imgH="228600" progId="Equation.3">
                  <p:embed/>
                </p:oleObj>
              </mc:Choice>
              <mc:Fallback>
                <p:oleObj name="Equation" r:id="rId2" imgW="1346200" imgH="228600" progId="Equation.3">
                  <p:embed/>
                  <p:pic>
                    <p:nvPicPr>
                      <p:cNvPr id="593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6" y="1947864"/>
                        <a:ext cx="3217863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3575051" y="2025651"/>
            <a:ext cx="2449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sz="2000"/>
              <a:t>Power cost</a:t>
            </a:r>
            <a:endParaRPr lang="en-US" altLang="en-US" sz="2000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1524001" y="3290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graphicFrame>
        <p:nvGraphicFramePr>
          <p:cNvPr id="59401" name="Object 7"/>
          <p:cNvGraphicFramePr>
            <a:graphicFrameLocks noChangeAspect="1"/>
          </p:cNvGraphicFramePr>
          <p:nvPr/>
        </p:nvGraphicFramePr>
        <p:xfrm>
          <a:off x="5016500" y="3740151"/>
          <a:ext cx="360203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65300" imgH="203200" progId="Equation.3">
                  <p:embed/>
                </p:oleObj>
              </mc:Choice>
              <mc:Fallback>
                <p:oleObj name="Equation" r:id="rId4" imgW="1765300" imgH="203200" progId="Equation.3">
                  <p:embed/>
                  <p:pic>
                    <p:nvPicPr>
                      <p:cNvPr id="5940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3740151"/>
                        <a:ext cx="360203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2" name="Text Box 9"/>
          <p:cNvSpPr txBox="1">
            <a:spLocks noChangeArrowheads="1"/>
          </p:cNvSpPr>
          <p:nvPr/>
        </p:nvSpPr>
        <p:spPr bwMode="auto">
          <a:xfrm>
            <a:off x="3430588" y="3716339"/>
            <a:ext cx="2449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sz="2000"/>
              <a:t>Power cost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74893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10D2821-3C03-4BAC-A42D-76E62E82567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Log Transformation - exponential</a:t>
            </a:r>
            <a:endParaRPr lang="en-US" altLang="en-US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558926"/>
            <a:ext cx="8569325" cy="46069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AU" altLang="en-US" sz="2000"/>
              <a:t>Consider taking a </a:t>
            </a:r>
            <a:r>
              <a:rPr lang="en-AU" altLang="en-US" sz="2000" b="1"/>
              <a:t>log </a:t>
            </a:r>
            <a:r>
              <a:rPr lang="en-AU" altLang="en-US" sz="2000"/>
              <a:t>on the Y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/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900"/>
          </a:p>
          <a:p>
            <a:pPr lvl="1" eaLnBrk="1" hangingPunct="1">
              <a:lnSpc>
                <a:spcPct val="80000"/>
              </a:lnSpc>
            </a:pPr>
            <a:endParaRPr lang="en-US" altLang="en-US" sz="100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where wage is hourly wage in $ education is years of formal education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0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Say we run the regression on some data and obtained:</a:t>
            </a:r>
          </a:p>
          <a:p>
            <a:pPr lvl="1" eaLnBrk="1" hangingPunct="1">
              <a:lnSpc>
                <a:spcPct val="80000"/>
              </a:lnSpc>
            </a:pPr>
            <a:endParaRPr lang="en-AU" altLang="en-US" sz="2000"/>
          </a:p>
          <a:p>
            <a:pPr lvl="1" eaLnBrk="1" hangingPunct="1">
              <a:lnSpc>
                <a:spcPct val="80000"/>
              </a:lnSpc>
            </a:pPr>
            <a:endParaRPr lang="en-AU" altLang="en-US" sz="2000"/>
          </a:p>
          <a:p>
            <a:pPr lvl="1" eaLnBrk="1" hangingPunct="1">
              <a:lnSpc>
                <a:spcPct val="80000"/>
              </a:lnSpc>
            </a:pPr>
            <a:endParaRPr lang="en-AU" altLang="en-US" sz="8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Interpret this as: %∆wage = (100*β1)∆education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i.e. the percentage change in wage = 100* β1 times the change in education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0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This equation implies that wage increases by 8.3% for every additional year of education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1524001" y="32760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524001" y="3290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sp>
        <p:nvSpPr>
          <p:cNvPr id="60423" name="Rectangle 11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graphicFrame>
        <p:nvGraphicFramePr>
          <p:cNvPr id="60424" name="Object 10"/>
          <p:cNvGraphicFramePr>
            <a:graphicFrameLocks noChangeAspect="1"/>
          </p:cNvGraphicFramePr>
          <p:nvPr/>
        </p:nvGraphicFramePr>
        <p:xfrm>
          <a:off x="4103689" y="1989138"/>
          <a:ext cx="37687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68500" imgH="228600" progId="Equation.3">
                  <p:embed/>
                </p:oleObj>
              </mc:Choice>
              <mc:Fallback>
                <p:oleObj name="Equation" r:id="rId2" imgW="1968500" imgH="228600" progId="Equation.3">
                  <p:embed/>
                  <p:pic>
                    <p:nvPicPr>
                      <p:cNvPr id="6042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9" y="1989138"/>
                        <a:ext cx="37687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5" name="Rectangle 13"/>
          <p:cNvSpPr>
            <a:spLocks noChangeArrowheads="1"/>
          </p:cNvSpPr>
          <p:nvPr/>
        </p:nvSpPr>
        <p:spPr bwMode="auto">
          <a:xfrm>
            <a:off x="1524001" y="3091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graphicFrame>
        <p:nvGraphicFramePr>
          <p:cNvPr id="60426" name="Object 12"/>
          <p:cNvGraphicFramePr>
            <a:graphicFrameLocks noChangeAspect="1"/>
          </p:cNvGraphicFramePr>
          <p:nvPr/>
        </p:nvGraphicFramePr>
        <p:xfrm>
          <a:off x="3935414" y="3573463"/>
          <a:ext cx="416718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09800" imgH="304800" progId="Equation.3">
                  <p:embed/>
                </p:oleObj>
              </mc:Choice>
              <mc:Fallback>
                <p:oleObj name="Equation" r:id="rId4" imgW="2209800" imgH="304800" progId="Equation.3">
                  <p:embed/>
                  <p:pic>
                    <p:nvPicPr>
                      <p:cNvPr id="6042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4" y="3573463"/>
                        <a:ext cx="4167187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178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95511D4-9B90-44CA-87C6-F01EE98BD61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Log Transformation - power</a:t>
            </a:r>
            <a:endParaRPr lang="en-US" altLang="en-US"/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558926"/>
            <a:ext cx="8569325" cy="46069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AU" altLang="en-US" sz="2000"/>
              <a:t>Consider taking a </a:t>
            </a:r>
            <a:r>
              <a:rPr lang="en-AU" altLang="en-US" sz="2000" b="1"/>
              <a:t>log </a:t>
            </a:r>
            <a:r>
              <a:rPr lang="en-AU" altLang="en-US" sz="2000"/>
              <a:t>on both the X and Y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/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900"/>
          </a:p>
          <a:p>
            <a:pPr lvl="1" eaLnBrk="1" hangingPunct="1">
              <a:lnSpc>
                <a:spcPct val="80000"/>
              </a:lnSpc>
            </a:pPr>
            <a:endParaRPr lang="en-US" altLang="en-US" sz="100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	where both salary and sales are in $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0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Say we run the regression on some data and obtained:</a:t>
            </a:r>
          </a:p>
          <a:p>
            <a:pPr lvl="1" eaLnBrk="1" hangingPunct="1">
              <a:lnSpc>
                <a:spcPct val="80000"/>
              </a:lnSpc>
            </a:pPr>
            <a:endParaRPr lang="en-AU" altLang="en-US" sz="2000"/>
          </a:p>
          <a:p>
            <a:pPr lvl="1" eaLnBrk="1" hangingPunct="1">
              <a:lnSpc>
                <a:spcPct val="80000"/>
              </a:lnSpc>
            </a:pPr>
            <a:endParaRPr lang="en-AU" altLang="en-US" sz="2000"/>
          </a:p>
          <a:p>
            <a:pPr lvl="1" eaLnBrk="1" hangingPunct="1">
              <a:lnSpc>
                <a:spcPct val="80000"/>
              </a:lnSpc>
            </a:pPr>
            <a:endParaRPr lang="en-AU" altLang="en-US" sz="16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Interpret this as: %∆salary = β1%∆sales</a:t>
            </a:r>
            <a:r>
              <a:rPr lang="en-US" altLang="en-US" sz="2200"/>
              <a:t> </a:t>
            </a:r>
            <a:endParaRPr lang="en-US" altLang="en-US" sz="20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i.e. the percentage change in salary = β1 times the percentage change in sales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000"/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This equation implies that salary increases by 0.257% for every 1% increase in sales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1524001" y="32760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1524001" y="32903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sp>
        <p:nvSpPr>
          <p:cNvPr id="61447" name="Rectangle 6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524001" y="3091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sp>
        <p:nvSpPr>
          <p:cNvPr id="61449" name="Rectangle 11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graphicFrame>
        <p:nvGraphicFramePr>
          <p:cNvPr id="61450" name="Object 10"/>
          <p:cNvGraphicFramePr>
            <a:graphicFrameLocks noChangeAspect="1"/>
          </p:cNvGraphicFramePr>
          <p:nvPr/>
        </p:nvGraphicFramePr>
        <p:xfrm>
          <a:off x="4079875" y="1989139"/>
          <a:ext cx="3887788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19300" imgH="228600" progId="Equation.3">
                  <p:embed/>
                </p:oleObj>
              </mc:Choice>
              <mc:Fallback>
                <p:oleObj name="Equation" r:id="rId2" imgW="2019300" imgH="228600" progId="Equation.3">
                  <p:embed/>
                  <p:pic>
                    <p:nvPicPr>
                      <p:cNvPr id="614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5" y="1989139"/>
                        <a:ext cx="3887788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1" name="Rectangle 1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AU" altLang="en-US"/>
          </a:p>
        </p:txBody>
      </p:sp>
      <p:graphicFrame>
        <p:nvGraphicFramePr>
          <p:cNvPr id="61452" name="Object 12"/>
          <p:cNvGraphicFramePr>
            <a:graphicFrameLocks noChangeAspect="1"/>
          </p:cNvGraphicFramePr>
          <p:nvPr/>
        </p:nvGraphicFramePr>
        <p:xfrm>
          <a:off x="3870326" y="3429001"/>
          <a:ext cx="417036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09800" imgH="304800" progId="Equation.3">
                  <p:embed/>
                </p:oleObj>
              </mc:Choice>
              <mc:Fallback>
                <p:oleObj name="Equation" r:id="rId4" imgW="2209800" imgH="304800" progId="Equation.3">
                  <p:embed/>
                  <p:pic>
                    <p:nvPicPr>
                      <p:cNvPr id="614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326" y="3429001"/>
                        <a:ext cx="4170363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7704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Wingdings</vt:lpstr>
      <vt:lpstr>Office Theme</vt:lpstr>
      <vt:lpstr>Equation</vt:lpstr>
      <vt:lpstr>Log Transformation</vt:lpstr>
      <vt:lpstr>Log Transformation - Examples</vt:lpstr>
      <vt:lpstr>Log Transformation - logarithmic</vt:lpstr>
      <vt:lpstr>Log Transformation - exponential</vt:lpstr>
      <vt:lpstr>Log Transformation - power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 Transformation</dc:title>
  <dc:creator>BAYAN M ARQAWI</dc:creator>
  <cp:lastModifiedBy>Lenovo</cp:lastModifiedBy>
  <cp:revision>1</cp:revision>
  <dcterms:created xsi:type="dcterms:W3CDTF">2019-09-26T15:19:53Z</dcterms:created>
  <dcterms:modified xsi:type="dcterms:W3CDTF">2022-07-25T16:22:06Z</dcterms:modified>
</cp:coreProperties>
</file>