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76" r:id="rId2"/>
    <p:sldId id="777" r:id="rId3"/>
    <p:sldId id="450" r:id="rId4"/>
    <p:sldId id="708" r:id="rId5"/>
    <p:sldId id="528" r:id="rId6"/>
    <p:sldId id="709" r:id="rId7"/>
    <p:sldId id="774" r:id="rId8"/>
    <p:sldId id="658" r:id="rId9"/>
    <p:sldId id="710" r:id="rId10"/>
    <p:sldId id="569" r:id="rId11"/>
    <p:sldId id="624" r:id="rId12"/>
    <p:sldId id="530" r:id="rId13"/>
    <p:sldId id="625" r:id="rId14"/>
    <p:sldId id="533" r:id="rId15"/>
    <p:sldId id="659" r:id="rId16"/>
    <p:sldId id="534" r:id="rId17"/>
    <p:sldId id="535" r:id="rId18"/>
    <p:sldId id="571" r:id="rId19"/>
    <p:sldId id="663" r:id="rId20"/>
    <p:sldId id="739" r:id="rId21"/>
    <p:sldId id="666" r:id="rId22"/>
    <p:sldId id="667" r:id="rId23"/>
    <p:sldId id="668" r:id="rId24"/>
    <p:sldId id="669" r:id="rId25"/>
    <p:sldId id="778" r:id="rId26"/>
    <p:sldId id="779" r:id="rId27"/>
    <p:sldId id="673" r:id="rId28"/>
    <p:sldId id="543" r:id="rId29"/>
    <p:sldId id="544" r:id="rId30"/>
    <p:sldId id="597" r:id="rId31"/>
    <p:sldId id="780" r:id="rId32"/>
    <p:sldId id="754" r:id="rId33"/>
    <p:sldId id="755" r:id="rId34"/>
    <p:sldId id="756" r:id="rId35"/>
    <p:sldId id="757" r:id="rId36"/>
    <p:sldId id="758" r:id="rId37"/>
    <p:sldId id="759" r:id="rId38"/>
    <p:sldId id="760" r:id="rId39"/>
    <p:sldId id="762" r:id="rId40"/>
    <p:sldId id="763" r:id="rId41"/>
    <p:sldId id="764" r:id="rId42"/>
    <p:sldId id="765" r:id="rId43"/>
    <p:sldId id="766" r:id="rId44"/>
    <p:sldId id="767" r:id="rId45"/>
    <p:sldId id="768" r:id="rId46"/>
    <p:sldId id="769" r:id="rId47"/>
    <p:sldId id="555" r:id="rId48"/>
    <p:sldId id="572" r:id="rId49"/>
    <p:sldId id="558" r:id="rId50"/>
    <p:sldId id="645" r:id="rId51"/>
    <p:sldId id="646" r:id="rId52"/>
    <p:sldId id="712" r:id="rId53"/>
    <p:sldId id="713" r:id="rId54"/>
    <p:sldId id="714" r:id="rId55"/>
    <p:sldId id="719" r:id="rId56"/>
    <p:sldId id="573" r:id="rId57"/>
    <p:sldId id="695" r:id="rId58"/>
    <p:sldId id="770" r:id="rId59"/>
    <p:sldId id="781" r:id="rId60"/>
    <p:sldId id="782" r:id="rId61"/>
    <p:sldId id="783" r:id="rId62"/>
    <p:sldId id="575" r:id="rId63"/>
    <p:sldId id="697" r:id="rId64"/>
    <p:sldId id="725" r:id="rId65"/>
    <p:sldId id="727" r:id="rId66"/>
    <p:sldId id="773" r:id="rId67"/>
    <p:sldId id="784" r:id="rId68"/>
    <p:sldId id="720" r:id="rId69"/>
    <p:sldId id="721" r:id="rId70"/>
    <p:sldId id="722" r:id="rId71"/>
    <p:sldId id="723"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9900"/>
    <a:srgbClr val="0027A4"/>
    <a:srgbClr val="E6AF00"/>
    <a:srgbClr val="FFFF99"/>
    <a:srgbClr val="0000CC"/>
    <a:srgbClr val="A50021"/>
    <a:srgbClr val="00589A"/>
    <a:srgbClr val="003E6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494"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150" d="100"/>
        <a:sy n="150" d="100"/>
      </p:scale>
      <p:origin x="0" y="1509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6.xml"/><Relationship Id="rId26" Type="http://schemas.openxmlformats.org/officeDocument/2006/relationships/slide" Target="slides/slide34.xml"/><Relationship Id="rId39" Type="http://schemas.openxmlformats.org/officeDocument/2006/relationships/slide" Target="slides/slide47.xml"/><Relationship Id="rId3" Type="http://schemas.openxmlformats.org/officeDocument/2006/relationships/slide" Target="slides/slide4.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60.xml"/><Relationship Id="rId7" Type="http://schemas.openxmlformats.org/officeDocument/2006/relationships/slide" Target="slides/slide8.xml"/><Relationship Id="rId12" Type="http://schemas.openxmlformats.org/officeDocument/2006/relationships/slide" Target="slides/slide16.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20.xml"/><Relationship Id="rId20" Type="http://schemas.openxmlformats.org/officeDocument/2006/relationships/slide" Target="slides/slide28.xml"/><Relationship Id="rId29" Type="http://schemas.openxmlformats.org/officeDocument/2006/relationships/slide" Target="slides/slide37.xml"/><Relationship Id="rId41"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5.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49" Type="http://schemas.openxmlformats.org/officeDocument/2006/relationships/slide" Target="slides/slide59.xml"/><Relationship Id="rId10" Type="http://schemas.openxmlformats.org/officeDocument/2006/relationships/slide" Target="slides/slide14.xml"/><Relationship Id="rId19" Type="http://schemas.openxmlformats.org/officeDocument/2006/relationships/slide" Target="slides/slide27.xml"/><Relationship Id="rId31" Type="http://schemas.openxmlformats.org/officeDocument/2006/relationships/slide" Target="slides/slide39.xml"/><Relationship Id="rId44"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8.xml"/><Relationship Id="rId8" Type="http://schemas.openxmlformats.org/officeDocument/2006/relationships/slide" Target="slides/slide9.xml"/><Relationship Id="rId51"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31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9060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xfrm>
            <a:off x="1190625" y="704850"/>
            <a:ext cx="4624388" cy="3468688"/>
          </a:xfrm>
          <a:ln/>
        </p:spPr>
      </p:sp>
      <p:sp>
        <p:nvSpPr>
          <p:cNvPr id="466947"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26714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1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4385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8845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4208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271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1627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6862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9889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8145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288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872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7576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71596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962941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62947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0724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76519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4994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9788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97609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341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65790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61525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0563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34219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04057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0594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2924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33813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47540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28829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1709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08195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62650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9974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76912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47475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779747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92998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2506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75790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42243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265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25436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93343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037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76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764727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28388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34505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5200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54471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51324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3973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10930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234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40064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79416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9162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523056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90911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394004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86695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93519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16951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3071733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761488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250287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6296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453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74796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0829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561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5866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0177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238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2968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1143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46886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3048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88038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88264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7968B8A9-B123-4627-BD2C-A76E745EAADC}"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1.png"/><Relationship Id="rId4" Type="http://schemas.microsoft.com/office/2007/relationships/hdphoto" Target="../media/hdphoto15.wdp"/></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ChangeArrowheads="1"/>
          </p:cNvSpPr>
          <p:nvPr/>
        </p:nvSpPr>
        <p:spPr bwMode="auto">
          <a:xfrm>
            <a:off x="0" y="3352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5" name="Rectangle 6"/>
          <p:cNvSpPr>
            <a:spLocks noChangeArrowheads="1"/>
          </p:cNvSpPr>
          <p:nvPr/>
        </p:nvSpPr>
        <p:spPr bwMode="auto">
          <a:xfrm>
            <a:off x="0" y="2590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2" name="Rectangle 10"/>
          <p:cNvSpPr>
            <a:spLocks noChangeArrowheads="1"/>
          </p:cNvSpPr>
          <p:nvPr/>
        </p:nvSpPr>
        <p:spPr bwMode="auto">
          <a:xfrm>
            <a:off x="435429" y="1981200"/>
            <a:ext cx="4209143" cy="506621"/>
          </a:xfrm>
          <a:prstGeom prst="rect">
            <a:avLst/>
          </a:prstGeom>
          <a:noFill/>
          <a:ln>
            <a:noFill/>
          </a:ln>
          <a:effectLst/>
        </p:spPr>
        <p:txBody>
          <a:bodyPr wrap="square" lIns="86493" tIns="43247" rIns="86493" bIns="43247">
            <a:spAutoFit/>
          </a:bodyPr>
          <a:lstStyle>
            <a:lvl1pPr marL="461963" indent="-461963" eaLnBrk="0" hangingPunct="0">
              <a:defRPr sz="2400">
                <a:solidFill>
                  <a:schemeClr val="tx1"/>
                </a:solidFill>
                <a:latin typeface="Times New Roman" pitchFamily="18" charset="0"/>
              </a:defRPr>
            </a:lvl1pPr>
            <a:lvl2pPr marL="5762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20000"/>
              </a:lnSpc>
              <a:spcBef>
                <a:spcPct val="30000"/>
              </a:spcBef>
            </a:pPr>
            <a:r>
              <a:rPr lang="en-US" altLang="en-US" sz="2500" b="1" dirty="0">
                <a:latin typeface="Liberation Sans" panose="020B0604020202020204" pitchFamily="34" charset="0"/>
              </a:rPr>
              <a:t>Learning Objectives</a:t>
            </a:r>
          </a:p>
        </p:txBody>
      </p:sp>
      <p:sp>
        <p:nvSpPr>
          <p:cNvPr id="13" name="Rectangle 5"/>
          <p:cNvSpPr>
            <a:spLocks noChangeArrowheads="1"/>
          </p:cNvSpPr>
          <p:nvPr/>
        </p:nvSpPr>
        <p:spPr bwMode="auto">
          <a:xfrm>
            <a:off x="1378857" y="2590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Identify the activities and users associated with accounting.</a:t>
            </a:r>
          </a:p>
        </p:txBody>
      </p:sp>
      <p:sp>
        <p:nvSpPr>
          <p:cNvPr id="16" name="Rectangle 5"/>
          <p:cNvSpPr>
            <a:spLocks noChangeArrowheads="1"/>
          </p:cNvSpPr>
          <p:nvPr/>
        </p:nvSpPr>
        <p:spPr bwMode="auto">
          <a:xfrm>
            <a:off x="1378857" y="3352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Explain the building blocks of accounting: ethics, principles, and assumptions.</a:t>
            </a:r>
          </a:p>
        </p:txBody>
      </p:sp>
      <p:sp>
        <p:nvSpPr>
          <p:cNvPr id="19" name="Rectangle 6"/>
          <p:cNvSpPr>
            <a:spLocks noChangeArrowheads="1"/>
          </p:cNvSpPr>
          <p:nvPr/>
        </p:nvSpPr>
        <p:spPr bwMode="auto">
          <a:xfrm>
            <a:off x="0" y="4114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0" name="Rectangle 5"/>
          <p:cNvSpPr>
            <a:spLocks noChangeArrowheads="1"/>
          </p:cNvSpPr>
          <p:nvPr/>
        </p:nvSpPr>
        <p:spPr bwMode="auto">
          <a:xfrm>
            <a:off x="1378857" y="4114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State the accounting equation, and define its components.</a:t>
            </a:r>
          </a:p>
        </p:txBody>
      </p:sp>
      <p:sp>
        <p:nvSpPr>
          <p:cNvPr id="21" name="Oval 20"/>
          <p:cNvSpPr/>
          <p:nvPr/>
        </p:nvSpPr>
        <p:spPr bwMode="auto">
          <a:xfrm>
            <a:off x="653143" y="419481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23" name="Rectangle 5"/>
          <p:cNvSpPr>
            <a:spLocks noChangeArrowheads="1"/>
          </p:cNvSpPr>
          <p:nvPr/>
        </p:nvSpPr>
        <p:spPr bwMode="auto">
          <a:xfrm>
            <a:off x="1378857" y="4876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Analyze the effects of business transactions on the accounting equation.</a:t>
            </a:r>
          </a:p>
        </p:txBody>
      </p:sp>
      <p:sp>
        <p:nvSpPr>
          <p:cNvPr id="25" name="Oval 24"/>
          <p:cNvSpPr/>
          <p:nvPr/>
        </p:nvSpPr>
        <p:spPr bwMode="auto">
          <a:xfrm>
            <a:off x="653143" y="3444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6" name="Oval 25"/>
          <p:cNvSpPr/>
          <p:nvPr/>
        </p:nvSpPr>
        <p:spPr bwMode="auto">
          <a:xfrm>
            <a:off x="653143" y="265557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8" name="Rectangle 6"/>
          <p:cNvSpPr>
            <a:spLocks noChangeArrowheads="1"/>
          </p:cNvSpPr>
          <p:nvPr/>
        </p:nvSpPr>
        <p:spPr bwMode="auto">
          <a:xfrm>
            <a:off x="0" y="4876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7" name="Oval 26"/>
          <p:cNvSpPr/>
          <p:nvPr/>
        </p:nvSpPr>
        <p:spPr bwMode="auto">
          <a:xfrm>
            <a:off x="653143" y="4968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2" name="Rectangle 5"/>
          <p:cNvSpPr>
            <a:spLocks noChangeArrowheads="1"/>
          </p:cNvSpPr>
          <p:nvPr/>
        </p:nvSpPr>
        <p:spPr bwMode="auto">
          <a:xfrm>
            <a:off x="1380744" y="5647372"/>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Describe the four financial statements and how they are</a:t>
            </a:r>
          </a:p>
          <a:p>
            <a:pPr marL="117475" algn="l"/>
            <a:r>
              <a:rPr lang="en-US" sz="1800" b="1" dirty="0">
                <a:solidFill>
                  <a:schemeClr val="bg1"/>
                </a:solidFill>
                <a:latin typeface="Liberation Sans" panose="020B0604020202020204" pitchFamily="34" charset="0"/>
              </a:rPr>
              <a:t>prepared.</a:t>
            </a:r>
          </a:p>
        </p:txBody>
      </p:sp>
      <p:sp>
        <p:nvSpPr>
          <p:cNvPr id="24" name="Rectangle 6"/>
          <p:cNvSpPr>
            <a:spLocks noChangeArrowheads="1"/>
          </p:cNvSpPr>
          <p:nvPr/>
        </p:nvSpPr>
        <p:spPr bwMode="auto">
          <a:xfrm>
            <a:off x="4064" y="5647372"/>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9" name="Oval 28"/>
          <p:cNvSpPr/>
          <p:nvPr/>
        </p:nvSpPr>
        <p:spPr bwMode="auto">
          <a:xfrm>
            <a:off x="658368" y="5738813"/>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30"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31"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32"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Accounting in Action</a:t>
            </a:r>
            <a:endParaRPr lang="en-US" altLang="en-US" sz="3800" kern="0" dirty="0">
              <a:solidFill>
                <a:srgbClr val="CC0000"/>
              </a:solidFill>
              <a:effectLst/>
              <a:latin typeface="Liberation Sans" panose="020B0604020202020204" pitchFamily="34" charset="0"/>
            </a:endParaRPr>
          </a:p>
        </p:txBody>
      </p:sp>
      <p:sp>
        <p:nvSpPr>
          <p:cNvPr id="33" name="Oval 32"/>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1</a:t>
            </a:r>
            <a:endParaRPr lang="en-US" sz="10000"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1372066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05000"/>
            <a:ext cx="8153400" cy="3505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Ethics are the standards of conduct by which one's actions are judged as: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right or wrong.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honest or dishonest.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fair or not fair.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all of these options.</a:t>
            </a:r>
          </a:p>
        </p:txBody>
      </p:sp>
      <p:sp>
        <p:nvSpPr>
          <p:cNvPr id="14339"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143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43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9" name="Notched Right Arrow 8"/>
          <p:cNvSpPr/>
          <p:nvPr/>
        </p:nvSpPr>
        <p:spPr bwMode="auto">
          <a:xfrm>
            <a:off x="152400" y="47244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09664"/>
            <a:ext cx="8610599" cy="345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17526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200" b="0" dirty="0">
                <a:solidFill>
                  <a:schemeClr val="tx1"/>
                </a:solidFill>
                <a:latin typeface="Liberation Sans" panose="020B0604020202020204" pitchFamily="34" charset="0"/>
              </a:rPr>
              <a:t>Various users need financial information</a:t>
            </a:r>
          </a:p>
        </p:txBody>
      </p:sp>
      <p:sp>
        <p:nvSpPr>
          <p:cNvPr id="17411" name="Text Box 3"/>
          <p:cNvSpPr txBox="1">
            <a:spLocks noChangeArrowheads="1"/>
          </p:cNvSpPr>
          <p:nvPr/>
        </p:nvSpPr>
        <p:spPr bwMode="auto">
          <a:xfrm>
            <a:off x="228600" y="3997607"/>
            <a:ext cx="3657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ct val="0"/>
              </a:spcBef>
              <a:buClrTx/>
              <a:buSzTx/>
              <a:buFontTx/>
              <a:buNone/>
            </a:pPr>
            <a:r>
              <a:rPr lang="en-US" altLang="en-US" sz="2200" b="0" dirty="0">
                <a:solidFill>
                  <a:schemeClr val="tx1"/>
                </a:solidFill>
                <a:latin typeface="Liberation Sans" panose="020B0604020202020204" pitchFamily="34" charset="0"/>
              </a:rPr>
              <a:t>The accounting profession has </a:t>
            </a:r>
            <a:r>
              <a:rPr lang="en-US" altLang="en-US" sz="2200" b="0" dirty="0" smtClean="0">
                <a:solidFill>
                  <a:schemeClr val="tx1"/>
                </a:solidFill>
                <a:latin typeface="Liberation Sans" panose="020B0604020202020204" pitchFamily="34" charset="0"/>
              </a:rPr>
              <a:t>developed standards </a:t>
            </a:r>
            <a:r>
              <a:rPr lang="en-US" altLang="en-US" sz="2200" b="0" dirty="0">
                <a:solidFill>
                  <a:schemeClr val="tx1"/>
                </a:solidFill>
                <a:latin typeface="Liberation Sans" panose="020B0604020202020204" pitchFamily="34" charset="0"/>
              </a:rPr>
              <a:t>that are generally accepted and universally practiced.</a:t>
            </a:r>
          </a:p>
        </p:txBody>
      </p:sp>
      <p:sp>
        <p:nvSpPr>
          <p:cNvPr id="17412" name="AutoShape 4"/>
          <p:cNvSpPr>
            <a:spLocks noChangeArrowheads="1"/>
          </p:cNvSpPr>
          <p:nvPr/>
        </p:nvSpPr>
        <p:spPr bwMode="auto">
          <a:xfrm>
            <a:off x="3733800" y="2209800"/>
            <a:ext cx="838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3" name="Text Box 5"/>
          <p:cNvSpPr txBox="1">
            <a:spLocks noChangeArrowheads="1"/>
          </p:cNvSpPr>
          <p:nvPr/>
        </p:nvSpPr>
        <p:spPr bwMode="auto">
          <a:xfrm>
            <a:off x="4953000" y="1524000"/>
            <a:ext cx="3505200" cy="1689100"/>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marL="57150" indent="-3175" algn="l">
              <a:spcBef>
                <a:spcPct val="20000"/>
              </a:spcBef>
              <a:buClr>
                <a:schemeClr val="accent2"/>
              </a:buClr>
              <a:buSzPct val="75000"/>
              <a:buFont typeface="Wingdings" pitchFamily="2" charset="2"/>
              <a:buChar char="l"/>
              <a:defRPr sz="2800" b="1">
                <a:solidFill>
                  <a:schemeClr val="bg2"/>
                </a:solidFill>
                <a:latin typeface="Arial" charset="0"/>
              </a:defRPr>
            </a:lvl1pPr>
            <a:lvl2pPr marL="5143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10000"/>
              </a:spcBef>
              <a:buClrTx/>
              <a:buSzTx/>
              <a:buFontTx/>
              <a:buNone/>
            </a:pPr>
            <a:r>
              <a:rPr lang="en-US" altLang="en-US" sz="2200" b="0" dirty="0">
                <a:solidFill>
                  <a:schemeClr val="tx1"/>
                </a:solidFill>
                <a:latin typeface="Liberation Sans" panose="020B0604020202020204" pitchFamily="34" charset="0"/>
              </a:rPr>
              <a:t>Financial Statements</a:t>
            </a:r>
          </a:p>
          <a:p>
            <a:pPr lvl="1">
              <a:lnSpc>
                <a:spcPct val="105000"/>
              </a:lnSpc>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Balance Sheet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Income Statement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a:t>
            </a:r>
            <a:r>
              <a:rPr lang="en-US" altLang="en-US" sz="1400" b="0" dirty="0" smtClean="0">
                <a:solidFill>
                  <a:schemeClr val="tx1"/>
                </a:solidFill>
                <a:latin typeface="Liberation Sans" panose="020B0604020202020204" pitchFamily="34" charset="0"/>
              </a:rPr>
              <a:t>Owner's Equity</a:t>
            </a:r>
            <a:endParaRPr lang="en-US" altLang="en-US" sz="1400" b="0" dirty="0">
              <a:solidFill>
                <a:schemeClr val="tx1"/>
              </a:solidFill>
              <a:latin typeface="Liberation Sans" panose="020B0604020202020204" pitchFamily="34" charset="0"/>
            </a:endParaRP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Cash Flows</a:t>
            </a:r>
          </a:p>
          <a:p>
            <a:pPr lvl="1">
              <a:lnSpc>
                <a:spcPct val="105000"/>
              </a:lnSpc>
              <a:spcBef>
                <a:spcPct val="0"/>
              </a:spcBef>
              <a:spcAft>
                <a:spcPct val="25000"/>
              </a:spcAft>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Note Disclosure</a:t>
            </a:r>
          </a:p>
          <a:p>
            <a:pPr lvl="1">
              <a:lnSpc>
                <a:spcPct val="105000"/>
              </a:lnSpc>
              <a:spcBef>
                <a:spcPct val="0"/>
              </a:spcBef>
              <a:spcAft>
                <a:spcPct val="25000"/>
              </a:spcAft>
              <a:buClr>
                <a:srgbClr val="800000"/>
              </a:buClr>
              <a:buSzPct val="80000"/>
              <a:buFont typeface="Wingdings" pitchFamily="2" charset="2"/>
              <a:buChar char="u"/>
            </a:pPr>
            <a:endParaRPr lang="en-US" altLang="en-US" sz="100" b="0" dirty="0">
              <a:solidFill>
                <a:schemeClr val="tx1"/>
              </a:solidFill>
              <a:latin typeface="Liberation Sans" panose="020B0604020202020204" pitchFamily="34" charset="0"/>
            </a:endParaRPr>
          </a:p>
        </p:txBody>
      </p:sp>
      <p:sp>
        <p:nvSpPr>
          <p:cNvPr id="519174" name="Rectangle 6"/>
          <p:cNvSpPr>
            <a:spLocks noChangeArrowheads="1"/>
          </p:cNvSpPr>
          <p:nvPr/>
        </p:nvSpPr>
        <p:spPr bwMode="auto">
          <a:xfrm>
            <a:off x="5105400" y="4114800"/>
            <a:ext cx="3200400" cy="1600200"/>
          </a:xfrm>
          <a:prstGeom prst="rect">
            <a:avLst/>
          </a:prstGeom>
          <a:solidFill>
            <a:srgbClr val="0000CC"/>
          </a:solidFill>
          <a:ln w="38100" cap="sq">
            <a:solidFill>
              <a:schemeClr val="tx1"/>
            </a:solidFill>
            <a:miter lim="800000"/>
            <a:headEnd type="none" w="sm" len="sm"/>
            <a:tailEnd type="none" w="sm" len="sm"/>
          </a:ln>
          <a:effectLst>
            <a:outerShdw dist="35921" dir="2700000" algn="ctr" rotWithShape="0">
              <a:schemeClr val="bg2"/>
            </a:outerShdw>
          </a:effectLst>
        </p:spPr>
        <p:txBody>
          <a:bodyPr tIns="0" anchor="ctr"/>
          <a:lstStyle/>
          <a:p>
            <a:pPr>
              <a:defRPr/>
            </a:pPr>
            <a:r>
              <a:rPr lang="en-US" b="1" dirty="0">
                <a:solidFill>
                  <a:schemeClr val="bg1"/>
                </a:solidFill>
                <a:effectLst>
                  <a:outerShdw blurRad="38100" dist="38100" dir="2700000" algn="tl">
                    <a:srgbClr val="000000"/>
                  </a:outerShdw>
                </a:effectLst>
                <a:latin typeface="Liberation Sans" panose="020B0604020202020204" pitchFamily="34" charset="0"/>
              </a:rPr>
              <a:t>Generally Accepted Accounting Principles (GAAP)</a:t>
            </a:r>
          </a:p>
        </p:txBody>
      </p:sp>
      <p:sp>
        <p:nvSpPr>
          <p:cNvPr id="17415" name="AutoShape 7"/>
          <p:cNvSpPr>
            <a:spLocks noChangeArrowheads="1"/>
          </p:cNvSpPr>
          <p:nvPr/>
        </p:nvSpPr>
        <p:spPr bwMode="auto">
          <a:xfrm>
            <a:off x="4038600" y="4724400"/>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6" name="AutoShape 8"/>
          <p:cNvSpPr>
            <a:spLocks noChangeArrowheads="1"/>
          </p:cNvSpPr>
          <p:nvPr/>
        </p:nvSpPr>
        <p:spPr bwMode="auto">
          <a:xfrm rot="-5400000">
            <a:off x="6400800" y="35052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vert="eaVert" wrap="none" anchor="ctr"/>
          <a:lstStyle/>
          <a:p>
            <a:endParaRPr lang="en-US" dirty="0">
              <a:latin typeface="Liberation Sans" panose="020B0604020202020204" pitchFamily="34" charset="0"/>
            </a:endParaRPr>
          </a:p>
        </p:txBody>
      </p:sp>
      <p:sp>
        <p:nvSpPr>
          <p:cNvPr id="174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Generally Accepted Accounting Principles</a:t>
            </a:r>
          </a:p>
        </p:txBody>
      </p:sp>
      <p:sp>
        <p:nvSpPr>
          <p:cNvPr id="174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295400"/>
            <a:ext cx="8077200" cy="1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100" dirty="0">
                <a:solidFill>
                  <a:schemeClr val="tx2">
                    <a:lumMod val="75000"/>
                  </a:schemeClr>
                </a:solidFill>
                <a:latin typeface="Liberation Sans" panose="020B0604020202020204" pitchFamily="34" charset="0"/>
              </a:rPr>
              <a:t>Generally Accepted Accounting Principles (GAAP) </a:t>
            </a:r>
            <a:r>
              <a:rPr lang="en-US" altLang="en-US" sz="2100" dirty="0">
                <a:solidFill>
                  <a:schemeClr val="tx1"/>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Standards that are generally accepted and universally practiced. These standards indicate how to report economic events.</a:t>
            </a:r>
          </a:p>
        </p:txBody>
      </p:sp>
      <p:sp>
        <p:nvSpPr>
          <p:cNvPr id="1843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6" name="Rectangle 6"/>
          <p:cNvSpPr>
            <a:spLocks noChangeArrowheads="1"/>
          </p:cNvSpPr>
          <p:nvPr/>
        </p:nvSpPr>
        <p:spPr bwMode="auto">
          <a:xfrm>
            <a:off x="457200" y="2716537"/>
            <a:ext cx="4953000" cy="326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altLang="en-US" sz="2100" dirty="0">
                <a:solidFill>
                  <a:schemeClr val="tx1"/>
                </a:solidFill>
                <a:latin typeface="Liberation Sans" panose="020B0604020202020204" pitchFamily="34" charset="0"/>
              </a:rPr>
              <a:t>Standard-setting bodies:</a:t>
            </a:r>
            <a:endParaRPr lang="en-US" altLang="en-US" sz="21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Financial Accounting Standards Board (FASB)</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Securities and Exchange Commission (SEC)</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International Accounting Standards Board (IASB)</a:t>
            </a:r>
          </a:p>
        </p:txBody>
      </p:sp>
      <p:sp>
        <p:nvSpPr>
          <p:cNvPr id="1843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Generally Accepted Accounting Principles</a:t>
            </a:r>
          </a:p>
        </p:txBody>
      </p:sp>
      <p:sp>
        <p:nvSpPr>
          <p:cNvPr id="1843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8440"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91200" y="3657600"/>
            <a:ext cx="2996032" cy="248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41288" y="3810000"/>
            <a:ext cx="2412112" cy="198120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Measurement Principles</a:t>
            </a:r>
            <a:endParaRPr lang="en-US" altLang="en-US" sz="3200" b="1"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533400" y="1295400"/>
            <a:ext cx="8001000" cy="24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HISTORICAL COST PRINCIPLE </a:t>
            </a:r>
            <a:r>
              <a:rPr lang="en-US" sz="21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300" b="1" dirty="0" smtClean="0">
                <a:latin typeface="Liberation Sans" panose="020B0604020202020204" pitchFamily="34" charset="0"/>
              </a:rPr>
              <a:t>FAIR VALUE PRINCIPLE </a:t>
            </a:r>
            <a:r>
              <a:rPr lang="en-US" sz="2100" dirty="0" smtClean="0">
                <a:latin typeface="Liberation Sans" panose="020B0604020202020204" pitchFamily="34" charset="0"/>
              </a:rPr>
              <a:t>states that assets and liabilities should be reported at fair value (the price received to sell an asset or settle a liability). </a:t>
            </a:r>
          </a:p>
        </p:txBody>
      </p:sp>
      <p:sp>
        <p:nvSpPr>
          <p:cNvPr id="10" name="Text Box 2"/>
          <p:cNvSpPr txBox="1">
            <a:spLocks noChangeArrowheads="1"/>
          </p:cNvSpPr>
          <p:nvPr/>
        </p:nvSpPr>
        <p:spPr bwMode="auto">
          <a:xfrm>
            <a:off x="533400" y="3778240"/>
            <a:ext cx="4495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defRPr/>
            </a:pPr>
            <a:r>
              <a:rPr lang="en-US" sz="2100" dirty="0" smtClean="0">
                <a:latin typeface="Liberation Sans" panose="020B0604020202020204" pitchFamily="34" charset="0"/>
              </a:rPr>
              <a:t>Selection of which principle to follow generally relates to trade-offs between </a:t>
            </a:r>
            <a:r>
              <a:rPr lang="en-US" sz="2100" b="1" dirty="0" smtClean="0">
                <a:solidFill>
                  <a:srgbClr val="000099"/>
                </a:solidFill>
                <a:latin typeface="Liberation Sans" panose="020B0604020202020204" pitchFamily="34" charset="0"/>
              </a:rPr>
              <a:t>relevance</a:t>
            </a:r>
            <a:r>
              <a:rPr lang="en-US" sz="2100" dirty="0" smtClean="0">
                <a:latin typeface="Liberation Sans" panose="020B0604020202020204" pitchFamily="34" charset="0"/>
              </a:rPr>
              <a:t> and </a:t>
            </a:r>
            <a:r>
              <a:rPr lang="en-US" sz="2100" b="1" dirty="0">
                <a:solidFill>
                  <a:srgbClr val="000099"/>
                </a:solidFill>
                <a:latin typeface="Liberation Sans" panose="020B0604020202020204" pitchFamily="34" charset="0"/>
              </a:rPr>
              <a:t>faithful</a:t>
            </a:r>
            <a:r>
              <a:rPr lang="en-US" sz="2100" dirty="0" smtClean="0">
                <a:solidFill>
                  <a:srgbClr val="0000CC"/>
                </a:solidFill>
                <a:latin typeface="Liberation Sans" panose="020B0604020202020204" pitchFamily="34" charset="0"/>
              </a:rPr>
              <a:t> </a:t>
            </a:r>
            <a:r>
              <a:rPr lang="en-US" sz="2100" b="1" dirty="0">
                <a:solidFill>
                  <a:srgbClr val="000099"/>
                </a:solidFill>
                <a:latin typeface="Liberation Sans" panose="020B0604020202020204" pitchFamily="34" charset="0"/>
              </a:rPr>
              <a:t>representation</a:t>
            </a:r>
            <a:r>
              <a:rPr lang="en-US" sz="2100" dirty="0" smtClean="0">
                <a:latin typeface="Liberation Sans" panose="020B0604020202020204" pitchFamily="34" charset="0"/>
              </a:rPr>
              <a:t>.</a:t>
            </a:r>
          </a:p>
        </p:txBody>
      </p:sp>
      <p:sp>
        <p:nvSpPr>
          <p:cNvPr id="194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452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MONETARY UNIT ASSUMPTION </a:t>
            </a:r>
            <a:r>
              <a:rPr lang="en-US" sz="2100" dirty="0" smtClean="0">
                <a:latin typeface="Liberation Sans" panose="020B0604020202020204" pitchFamily="34" charset="0"/>
              </a:rPr>
              <a:t>requires that companies include in the accounting records only transaction data that can be expressed in terms of money.</a:t>
            </a:r>
          </a:p>
          <a:p>
            <a:pPr algn="l">
              <a:lnSpc>
                <a:spcPct val="125000"/>
              </a:lnSpc>
              <a:spcBef>
                <a:spcPts val="1200"/>
              </a:spcBef>
              <a:defRPr/>
            </a:pPr>
            <a:r>
              <a:rPr lang="en-US" sz="2300" b="1" dirty="0">
                <a:latin typeface="Liberation Sans" panose="020B0604020202020204" pitchFamily="34" charset="0"/>
              </a:rPr>
              <a:t>ECONOMIC</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ENTITY</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ASSUMPTION</a:t>
            </a:r>
            <a:r>
              <a:rPr lang="en-US" sz="2500" b="1" dirty="0" smtClean="0">
                <a:solidFill>
                  <a:srgbClr val="000099"/>
                </a:solidFill>
                <a:latin typeface="Liberation Sans" panose="020B0604020202020204" pitchFamily="34" charset="0"/>
              </a:rPr>
              <a:t> </a:t>
            </a:r>
            <a:r>
              <a:rPr lang="en-US" sz="21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81400" y="4267200"/>
            <a:ext cx="381000" cy="1447800"/>
          </a:xfrm>
          <a:prstGeom prst="rightBrace">
            <a:avLst>
              <a:gd name="adj1" fmla="val 31667"/>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419600" y="4572000"/>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4290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21413" y="1390650"/>
            <a:ext cx="2465387" cy="74295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352800"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221413"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shares of stock</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state corporation law</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533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2356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Combining the activities of Kellogg and General Mills would violate the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cost principle.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economic entity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monetary unit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ethics principle.</a:t>
            </a: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3566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3400" y="1905000"/>
            <a:ext cx="8153400" cy="3733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A business organized as a separate legal entity under state law having ownership divided into shares of stock is a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proprietorship.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partnership.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corporation.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sole proprietorship.</a:t>
            </a:r>
          </a:p>
        </p:txBody>
      </p:sp>
      <p:sp>
        <p:nvSpPr>
          <p:cNvPr id="27651" name="Rectangle 6"/>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2765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415137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346325"/>
            <a:ext cx="6324600" cy="4156522"/>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Congress </a:t>
            </a:r>
            <a:r>
              <a:rPr lang="en-US" sz="1900" b="0" dirty="0">
                <a:solidFill>
                  <a:schemeClr val="tx1"/>
                </a:solidFill>
                <a:latin typeface="Liberation Sans" panose="020B0604020202020204" pitchFamily="34" charset="0"/>
              </a:rPr>
              <a:t>passed the Sarbanes-Oxley Act to reduce unethical behavior and </a:t>
            </a:r>
            <a:r>
              <a:rPr lang="en-US" sz="1900" b="0" dirty="0" smtClean="0">
                <a:solidFill>
                  <a:schemeClr val="tx1"/>
                </a:solidFill>
                <a:latin typeface="Liberation Sans" panose="020B0604020202020204" pitchFamily="34" charset="0"/>
              </a:rPr>
              <a:t>decrease the </a:t>
            </a:r>
            <a:r>
              <a:rPr lang="en-US" sz="1900" b="0" dirty="0">
                <a:solidFill>
                  <a:schemeClr val="tx1"/>
                </a:solidFill>
                <a:latin typeface="Liberation Sans" panose="020B0604020202020204" pitchFamily="34" charset="0"/>
              </a:rPr>
              <a:t>likelihood of future corporate </a:t>
            </a:r>
            <a:r>
              <a:rPr lang="en-US" sz="1900" b="0" dirty="0" smtClean="0">
                <a:solidFill>
                  <a:schemeClr val="tx1"/>
                </a:solidFill>
                <a:latin typeface="Liberation Sans" panose="020B0604020202020204" pitchFamily="34" charset="0"/>
              </a:rPr>
              <a:t>scandals.</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primary accounting standard-setting body in the United States is the </a:t>
            </a:r>
            <a:r>
              <a:rPr lang="en-US" sz="1900" b="0" dirty="0" smtClean="0">
                <a:solidFill>
                  <a:schemeClr val="tx1"/>
                </a:solidFill>
                <a:latin typeface="Liberation Sans" panose="020B0604020202020204" pitchFamily="34" charset="0"/>
              </a:rPr>
              <a:t>Financial Accounting </a:t>
            </a:r>
            <a:r>
              <a:rPr lang="en-US" sz="1900" b="0" dirty="0">
                <a:solidFill>
                  <a:schemeClr val="tx1"/>
                </a:solidFill>
                <a:latin typeface="Liberation Sans" panose="020B0604020202020204" pitchFamily="34" charset="0"/>
              </a:rPr>
              <a:t>Standards Board (FASB</a:t>
            </a:r>
            <a:r>
              <a:rPr lang="en-US" sz="19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historical cost principle dictates that companies record assets at their cost. </a:t>
            </a:r>
            <a:r>
              <a:rPr lang="en-US" sz="1900" b="0" dirty="0" smtClean="0">
                <a:solidFill>
                  <a:schemeClr val="tx1"/>
                </a:solidFill>
                <a:latin typeface="Liberation Sans" panose="020B0604020202020204" pitchFamily="34" charset="0"/>
              </a:rPr>
              <a:t>In later </a:t>
            </a:r>
            <a:r>
              <a:rPr lang="en-US" sz="1900" b="0" dirty="0">
                <a:solidFill>
                  <a:schemeClr val="tx1"/>
                </a:solidFill>
                <a:latin typeface="Liberation Sans" panose="020B0604020202020204" pitchFamily="34" charset="0"/>
              </a:rPr>
              <a:t>periods, however, the fair value of the asset must be used if fair value is </a:t>
            </a:r>
            <a:r>
              <a:rPr lang="en-US" sz="1900" b="0" dirty="0" smtClean="0">
                <a:solidFill>
                  <a:schemeClr val="tx1"/>
                </a:solidFill>
                <a:latin typeface="Liberation Sans" panose="020B0604020202020204" pitchFamily="34" charset="0"/>
              </a:rPr>
              <a:t>higher than </a:t>
            </a:r>
            <a:r>
              <a:rPr lang="en-US" sz="1900" b="0" dirty="0">
                <a:solidFill>
                  <a:schemeClr val="tx1"/>
                </a:solidFill>
                <a:latin typeface="Liberation Sans" panose="020B0604020202020204" pitchFamily="34" charset="0"/>
              </a:rPr>
              <a:t>its cost.</a:t>
            </a:r>
            <a:endParaRPr lang="en-US" altLang="en-US" sz="1900" b="0" dirty="0">
              <a:solidFill>
                <a:schemeClr val="tx1"/>
              </a:solidFill>
              <a:latin typeface="Liberation Sans" panose="020B0604020202020204" pitchFamily="34" charset="0"/>
            </a:endParaRPr>
          </a:p>
        </p:txBody>
      </p:sp>
      <p:sp>
        <p:nvSpPr>
          <p:cNvPr id="278536" name="AutoShape 8"/>
          <p:cNvSpPr>
            <a:spLocks noChangeArrowheads="1"/>
          </p:cNvSpPr>
          <p:nvPr/>
        </p:nvSpPr>
        <p:spPr bwMode="auto">
          <a:xfrm>
            <a:off x="7391400" y="2568575"/>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5181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8100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1" name="Oval 20"/>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2" name="TextBox 21"/>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533400" y="14874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500" dirty="0">
                <a:solidFill>
                  <a:schemeClr val="hlink"/>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activities—it</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6"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tIns="27432" anchor="ctr"/>
          <a:lstStyle/>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Identify the activities and users </a:t>
            </a:r>
          </a:p>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associated with accounting.</a:t>
            </a: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1</a:t>
            </a: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2118549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ChangeArrowheads="1"/>
          </p:cNvSpPr>
          <p:nvPr/>
        </p:nvSpPr>
        <p:spPr bwMode="auto">
          <a:xfrm>
            <a:off x="609600" y="2346325"/>
            <a:ext cx="6324600" cy="2124428"/>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Relevance </a:t>
            </a:r>
            <a:r>
              <a:rPr lang="en-US" sz="1900" b="0" dirty="0">
                <a:solidFill>
                  <a:schemeClr val="tx1"/>
                </a:solidFill>
                <a:latin typeface="Liberation Sans" panose="020B0604020202020204" pitchFamily="34" charset="0"/>
              </a:rPr>
              <a:t>means that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information matches what really happened; the </a:t>
            </a:r>
            <a:r>
              <a:rPr lang="en-US" sz="1900" b="0" dirty="0" smtClean="0">
                <a:solidFill>
                  <a:schemeClr val="tx1"/>
                </a:solidFill>
                <a:latin typeface="Liberation Sans" panose="020B0604020202020204" pitchFamily="34" charset="0"/>
              </a:rPr>
              <a:t>information is factual.</a:t>
            </a:r>
          </a:p>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A </a:t>
            </a:r>
            <a:r>
              <a:rPr lang="en-US" sz="1900" b="0" dirty="0">
                <a:solidFill>
                  <a:schemeClr val="tx1"/>
                </a:solidFill>
                <a:latin typeface="Liberation Sans" panose="020B0604020202020204" pitchFamily="34" charset="0"/>
              </a:rPr>
              <a:t>business </a:t>
            </a:r>
            <a:r>
              <a:rPr lang="en-US" sz="1900" b="0" dirty="0" smtClean="0">
                <a:solidFill>
                  <a:schemeClr val="tx1"/>
                </a:solidFill>
                <a:latin typeface="Liberation Sans" panose="020B0604020202020204" pitchFamily="34" charset="0"/>
              </a:rPr>
              <a:t>owner’s </a:t>
            </a:r>
            <a:r>
              <a:rPr lang="en-US" sz="1900" b="0" dirty="0">
                <a:solidFill>
                  <a:schemeClr val="tx1"/>
                </a:solidFill>
                <a:latin typeface="Liberation Sans" panose="020B0604020202020204" pitchFamily="34" charset="0"/>
              </a:rPr>
              <a:t>personal expenses must be separated from expenses of the </a:t>
            </a:r>
            <a:r>
              <a:rPr lang="en-US" sz="1900" b="0" dirty="0" smtClean="0">
                <a:solidFill>
                  <a:schemeClr val="tx1"/>
                </a:solidFill>
                <a:latin typeface="Liberation Sans" panose="020B0604020202020204" pitchFamily="34" charset="0"/>
              </a:rPr>
              <a:t>business to </a:t>
            </a:r>
            <a:r>
              <a:rPr lang="en-US" sz="1900" b="0" dirty="0">
                <a:solidFill>
                  <a:schemeClr val="tx1"/>
                </a:solidFill>
                <a:latin typeface="Liberation Sans" panose="020B0604020202020204" pitchFamily="34" charset="0"/>
              </a:rPr>
              <a:t>comply with </a:t>
            </a:r>
            <a:r>
              <a:rPr lang="en-US" sz="1900" b="0" dirty="0" smtClean="0">
                <a:solidFill>
                  <a:schemeClr val="tx1"/>
                </a:solidFill>
                <a:latin typeface="Liberation Sans" panose="020B0604020202020204" pitchFamily="34" charset="0"/>
              </a:rPr>
              <a:t>accounting’s </a:t>
            </a:r>
            <a:r>
              <a:rPr lang="en-US" sz="1900" b="0" dirty="0">
                <a:solidFill>
                  <a:schemeClr val="tx1"/>
                </a:solidFill>
                <a:latin typeface="Liberation Sans" panose="020B0604020202020204" pitchFamily="34" charset="0"/>
              </a:rPr>
              <a:t>economic entity assumption.</a:t>
            </a:r>
            <a:endParaRPr lang="en-US" altLang="en-US" sz="1900" b="0" dirty="0">
              <a:solidFill>
                <a:schemeClr val="tx1"/>
              </a:solidFill>
              <a:latin typeface="Liberation Sans" panose="020B0604020202020204" pitchFamily="34" charset="0"/>
            </a:endParaRPr>
          </a:p>
        </p:txBody>
      </p:sp>
      <p:sp>
        <p:nvSpPr>
          <p:cNvPr id="278537" name="AutoShape 9"/>
          <p:cNvSpPr>
            <a:spLocks noChangeArrowheads="1"/>
          </p:cNvSpPr>
          <p:nvPr/>
        </p:nvSpPr>
        <p:spPr bwMode="auto">
          <a:xfrm>
            <a:off x="7391400" y="2514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5052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1" name="TextBox 2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Oval 2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3" name="TextBox 2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30089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0725"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6"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3"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365760" bIns="43247" anchor="ctr"/>
          <a:lstStyle/>
          <a:p>
            <a:pPr marL="111120" algn="l">
              <a:tabLst>
                <a:tab pos="6169025" algn="r"/>
              </a:tabLst>
            </a:pPr>
            <a:r>
              <a:rPr lang="en-US" sz="2300" b="1" dirty="0" smtClean="0">
                <a:solidFill>
                  <a:schemeClr val="bg1"/>
                </a:solidFill>
                <a:latin typeface="Liberation Sans" panose="020B0604020202020204" pitchFamily="34" charset="0"/>
              </a:rPr>
              <a:t>State </a:t>
            </a:r>
            <a:r>
              <a:rPr lang="en-US" sz="2300" b="1" dirty="0">
                <a:solidFill>
                  <a:schemeClr val="bg1"/>
                </a:solidFill>
                <a:latin typeface="Liberation Sans" panose="020B0604020202020204" pitchFamily="34" charset="0"/>
              </a:rPr>
              <a:t>the accounting equation, and </a:t>
            </a:r>
            <a:r>
              <a:rPr lang="en-US" sz="2300" b="1" dirty="0" smtClean="0">
                <a:solidFill>
                  <a:schemeClr val="bg1"/>
                </a:solidFill>
                <a:latin typeface="Liberation Sans" panose="020B0604020202020204" pitchFamily="34" charset="0"/>
              </a:rPr>
              <a:t>define </a:t>
            </a:r>
            <a:r>
              <a:rPr lang="en-US" sz="2300" b="1" dirty="0">
                <a:solidFill>
                  <a:schemeClr val="bg1"/>
                </a:solidFill>
                <a:latin typeface="Liberation Sans" panose="020B0604020202020204" pitchFamily="34" charset="0"/>
              </a:rPr>
              <a:t>its components.</a:t>
            </a:r>
          </a:p>
        </p:txBody>
      </p:sp>
      <p:sp>
        <p:nvSpPr>
          <p:cNvPr id="14" name="Oval 13"/>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3</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smtClean="0">
                <a:solidFill>
                  <a:schemeClr val="tx2">
                    <a:lumMod val="75000"/>
                  </a:schemeClr>
                </a:solidFill>
                <a:latin typeface="Liberation Sans" panose="020B0604020202020204" pitchFamily="34" charset="0"/>
              </a:rPr>
              <a:t>Basic Accounting Equation</a:t>
            </a:r>
            <a:endParaRPr lang="en-US" altLang="en-US" dirty="0">
              <a:solidFill>
                <a:schemeClr val="tx2">
                  <a:lumMod val="75000"/>
                </a:schemeClr>
              </a:solidFill>
              <a:latin typeface="Liberation Sans" panose="020B0604020202020204" pitchFamily="34" charset="0"/>
            </a:endParaRPr>
          </a:p>
        </p:txBody>
      </p:sp>
      <p:sp>
        <p:nvSpPr>
          <p:cNvPr id="16" name="Text Box 11"/>
          <p:cNvSpPr txBox="1">
            <a:spLocks noChangeArrowheads="1"/>
          </p:cNvSpPr>
          <p:nvPr/>
        </p:nvSpPr>
        <p:spPr bwMode="auto">
          <a:xfrm>
            <a:off x="533400" y="3478213"/>
            <a:ext cx="8229600" cy="233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smtClean="0">
                <a:latin typeface="Liberation Sans" panose="020B0604020202020204" pitchFamily="34" charset="0"/>
              </a:rPr>
              <a:t>Provides </a:t>
            </a:r>
            <a:r>
              <a:rPr lang="en-US" altLang="en-US" sz="2100" b="0" dirty="0">
                <a:latin typeface="Liberation Sans" panose="020B0604020202020204" pitchFamily="34" charset="0"/>
              </a:rPr>
              <a:t>the </a:t>
            </a:r>
            <a:r>
              <a:rPr lang="en-US" altLang="en-US" sz="2100" dirty="0">
                <a:latin typeface="Liberation Sans" panose="020B0604020202020204" pitchFamily="34" charset="0"/>
              </a:rPr>
              <a:t>underlying framework</a:t>
            </a:r>
            <a:r>
              <a:rPr lang="en-US" altLang="en-US" sz="2100" b="0" dirty="0">
                <a:latin typeface="Liberation Sans" panose="020B0604020202020204" pitchFamily="34" charset="0"/>
              </a:rPr>
              <a:t> for recording and summarizing economic events.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Assets are claimed by either creditors or owners.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If a business is liquidated, claims of creditors must be paid before ownership claims.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6858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175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649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Resources a business owns.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Provide future services or benefits.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Cash, Supplies, 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Assets</a:t>
            </a:r>
          </a:p>
        </p:txBody>
      </p:sp>
      <p:sp>
        <p:nvSpPr>
          <p:cNvPr id="3175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2774"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5"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05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Claims against assets (debts and obligations).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Creditors </a:t>
            </a:r>
            <a:r>
              <a:rPr lang="en-US" altLang="en-US" sz="2200" b="0" dirty="0" smtClean="0">
                <a:latin typeface="Liberation Sans" panose="020B0604020202020204" pitchFamily="34" charset="0"/>
              </a:rPr>
              <a:t>(party </a:t>
            </a:r>
            <a:r>
              <a:rPr lang="en-US" altLang="en-US" sz="2200" b="0" dirty="0">
                <a:latin typeface="Liberation Sans" panose="020B0604020202020204" pitchFamily="34" charset="0"/>
              </a:rPr>
              <a:t>to whom money is </a:t>
            </a:r>
            <a:r>
              <a:rPr lang="en-US" altLang="en-US" sz="2200" b="0" dirty="0" smtClean="0">
                <a:latin typeface="Liberation Sans" panose="020B0604020202020204" pitchFamily="34" charset="0"/>
              </a:rPr>
              <a:t>owed).</a:t>
            </a:r>
            <a:endParaRPr lang="en-US" altLang="en-US" sz="2200" b="0" dirty="0">
              <a:latin typeface="Liberation Sans" panose="020B0604020202020204" pitchFamily="34" charset="0"/>
            </a:endParaRP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Accounts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Notes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Salaries and Wages Payable, etc</a:t>
            </a:r>
            <a:r>
              <a:rPr lang="en-US" altLang="en-US" sz="22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chemeClr val="tx2">
                    <a:lumMod val="75000"/>
                  </a:schemeClr>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3278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chemeClr val="tx2">
                    <a:lumMod val="75000"/>
                  </a:schemeClr>
                </a:solidFill>
                <a:latin typeface="Liberation Sans" panose="020B0604020202020204" pitchFamily="34" charset="0"/>
              </a:rPr>
              <a:t>Owner's Equity</a:t>
            </a:r>
            <a:endParaRPr lang="en-US" altLang="en-US" sz="2800" b="1" dirty="0">
              <a:solidFill>
                <a:schemeClr val="tx2">
                  <a:lumMod val="75000"/>
                </a:schemeClr>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380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380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Text Box 11"/>
          <p:cNvSpPr txBox="1">
            <a:spLocks noChangeArrowheads="1"/>
          </p:cNvSpPr>
          <p:nvPr/>
        </p:nvSpPr>
        <p:spPr bwMode="auto">
          <a:xfrm>
            <a:off x="533400" y="3478213"/>
            <a:ext cx="8229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smtClean="0">
                <a:latin typeface="Liberation Sans" panose="020B0604020202020204" pitchFamily="34" charset="0"/>
              </a:rPr>
              <a:t>Ownership claim on total assets.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Referred to as residual equity.</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Investment by owners and revenues (+)</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Drawings and expenses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85800" y="3195856"/>
            <a:ext cx="8153400" cy="270827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Investments by owner </a:t>
            </a:r>
            <a:r>
              <a:rPr lang="en-US" altLang="en-US" sz="2100" dirty="0">
                <a:solidFill>
                  <a:srgbClr val="000000"/>
                </a:solidFill>
                <a:latin typeface="Liberation Sans" panose="020B0604020202020204" pitchFamily="34" charset="0"/>
              </a:rPr>
              <a:t>are the assets the owner puts into the business.</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Revenues</a:t>
            </a:r>
            <a:r>
              <a:rPr lang="en-US" altLang="en-US" sz="2100" b="1" dirty="0">
                <a:solidFill>
                  <a:srgbClr val="00FFFF"/>
                </a:solidFill>
                <a:latin typeface="Liberation Sans" panose="020B0604020202020204" pitchFamily="34" charset="0"/>
              </a:rPr>
              <a:t> </a:t>
            </a:r>
            <a:r>
              <a:rPr lang="en-US" altLang="en-US" sz="2100" dirty="0">
                <a:solidFill>
                  <a:srgbClr val="000000"/>
                </a:solidFill>
                <a:latin typeface="Liberation Sans" panose="020B0604020202020204" pitchFamily="34" charset="0"/>
              </a:rPr>
              <a:t>result from business activities entered into for the purpose of earning income.</a:t>
            </a: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sources of revenue</a:t>
            </a:r>
            <a:r>
              <a:rPr lang="en-US" altLang="en-US" sz="1900" dirty="0">
                <a:solidFill>
                  <a:srgbClr val="000000"/>
                </a:solidFill>
                <a:latin typeface="Liberation Sans" panose="020B0604020202020204" pitchFamily="34" charset="0"/>
              </a:rPr>
              <a:t> are: sales, fees, services, commissions, interest, dividends, royalties, and rent.</a:t>
            </a:r>
          </a:p>
        </p:txBody>
      </p:sp>
      <p:sp>
        <p:nvSpPr>
          <p:cNvPr id="276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7"/>
          <p:cNvSpPr>
            <a:spLocks noChangeArrowheads="1"/>
          </p:cNvSpPr>
          <p:nvPr/>
        </p:nvSpPr>
        <p:spPr bwMode="auto">
          <a:xfrm>
            <a:off x="533400" y="304800"/>
            <a:ext cx="6477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pic>
        <p:nvPicPr>
          <p:cNvPr id="276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3"/>
          <p:cNvSpPr txBox="1">
            <a:spLocks noChangeArrowheads="1"/>
          </p:cNvSpPr>
          <p:nvPr/>
        </p:nvSpPr>
        <p:spPr bwMode="auto">
          <a:xfrm>
            <a:off x="533400" y="2587844"/>
            <a:ext cx="8153400" cy="53476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Increases in Owner’s Equity</a:t>
            </a:r>
            <a:endParaRPr lang="en-US" altLang="en-US" sz="2500" dirty="0">
              <a:latin typeface="Liberation Sans" panose="020B0604020202020204" pitchFamily="34" charset="0"/>
            </a:endParaRPr>
          </a:p>
        </p:txBody>
      </p:sp>
      <p:sp>
        <p:nvSpPr>
          <p:cNvPr id="27651"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0877874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3198813"/>
            <a:ext cx="8153400" cy="3246437"/>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Drawings  </a:t>
            </a:r>
            <a:r>
              <a:rPr lang="en-US" altLang="en-US" sz="2100" dirty="0">
                <a:solidFill>
                  <a:srgbClr val="000000"/>
                </a:solidFill>
                <a:latin typeface="Liberation Sans" panose="020B0604020202020204" pitchFamily="34" charset="0"/>
              </a:rPr>
              <a:t>An owner may withdraw cash or other assets for personal use.</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Expenses </a:t>
            </a:r>
            <a:r>
              <a:rPr lang="en-US" altLang="en-US" sz="2000" dirty="0">
                <a:solidFill>
                  <a:srgbClr val="000000"/>
                </a:solidFill>
                <a:latin typeface="Liberation Sans" panose="020B0604020202020204" pitchFamily="34" charset="0"/>
              </a:rPr>
              <a:t>are the cost of assets consumed or services used in the process of earning revenue.</a:t>
            </a:r>
            <a:endParaRPr lang="en-US" altLang="en-US" sz="2100" dirty="0">
              <a:solidFill>
                <a:srgbClr val="000000"/>
              </a:solidFill>
              <a:latin typeface="Liberation Sans" panose="020B0604020202020204" pitchFamily="34" charset="0"/>
            </a:endParaRP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expenses</a:t>
            </a:r>
            <a:r>
              <a:rPr lang="en-US" altLang="en-US" sz="1900" dirty="0">
                <a:solidFill>
                  <a:srgbClr val="000000"/>
                </a:solidFill>
                <a:latin typeface="Liberation Sans" panose="020B0604020202020204" pitchFamily="34" charset="0"/>
              </a:rPr>
              <a:t> are: salaries expense, rent expense, utilities expense, tax expense, etc.</a:t>
            </a:r>
          </a:p>
          <a:p>
            <a:pPr lvl="1" algn="l">
              <a:lnSpc>
                <a:spcPts val="3000"/>
              </a:lnSpc>
              <a:spcBef>
                <a:spcPts val="1200"/>
              </a:spcBef>
              <a:buClr>
                <a:srgbClr val="800000"/>
              </a:buClr>
              <a:buSzPct val="100000"/>
              <a:buFont typeface="Wingdings" pitchFamily="2" charset="2"/>
              <a:buChar char="Ø"/>
            </a:pPr>
            <a:endParaRPr lang="en-US" altLang="en-US" sz="1900" dirty="0">
              <a:solidFill>
                <a:srgbClr val="000000"/>
              </a:solidFill>
              <a:latin typeface="Liberation Sans" panose="020B0604020202020204" pitchFamily="34" charset="0"/>
            </a:endParaRPr>
          </a:p>
        </p:txBody>
      </p:sp>
      <p:sp>
        <p:nvSpPr>
          <p:cNvPr id="28677"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sp>
        <p:nvSpPr>
          <p:cNvPr id="28679" name="Text Box 3"/>
          <p:cNvSpPr txBox="1">
            <a:spLocks noChangeArrowheads="1"/>
          </p:cNvSpPr>
          <p:nvPr/>
        </p:nvSpPr>
        <p:spPr bwMode="auto">
          <a:xfrm>
            <a:off x="533400" y="2590800"/>
            <a:ext cx="8153400" cy="534988"/>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Decreases in Owner’s Equity</a:t>
            </a:r>
            <a:endParaRPr lang="en-US" altLang="en-US" sz="2500" dirty="0">
              <a:latin typeface="Liberation Sans" panose="020B0604020202020204" pitchFamily="34" charset="0"/>
            </a:endParaRPr>
          </a:p>
        </p:txBody>
      </p:sp>
      <p:sp>
        <p:nvSpPr>
          <p:cNvPr id="9"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854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3" name="Text Box 13"/>
          <p:cNvSpPr txBox="1">
            <a:spLocks noChangeArrowheads="1"/>
          </p:cNvSpPr>
          <p:nvPr/>
        </p:nvSpPr>
        <p:spPr bwMode="auto">
          <a:xfrm>
            <a:off x="4267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64820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704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29" name="Rectangle 21"/>
          <p:cNvSpPr>
            <a:spLocks noChangeArrowheads="1"/>
          </p:cNvSpPr>
          <p:nvPr/>
        </p:nvSpPr>
        <p:spPr bwMode="auto">
          <a:xfrm>
            <a:off x="4267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3" name="Rectangle 25"/>
          <p:cNvSpPr>
            <a:spLocks noChangeArrowheads="1"/>
          </p:cNvSpPr>
          <p:nvPr/>
        </p:nvSpPr>
        <p:spPr bwMode="auto">
          <a:xfrm>
            <a:off x="4267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93825"/>
            <a:ext cx="7924800" cy="136191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sz="2200" b="0" dirty="0" smtClean="0">
                <a:solidFill>
                  <a:schemeClr val="tx1"/>
                </a:solidFill>
                <a:latin typeface="Liberation Sans" panose="020B0604020202020204" pitchFamily="34" charset="0"/>
              </a:rPr>
              <a:t>Classify </a:t>
            </a:r>
            <a:r>
              <a:rPr lang="en-US" sz="2200" b="0" dirty="0">
                <a:solidFill>
                  <a:schemeClr val="tx1"/>
                </a:solidFill>
                <a:latin typeface="Liberation Sans" panose="020B0604020202020204" pitchFamily="34" charset="0"/>
              </a:rPr>
              <a:t>the following items as investment by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owner’s </a:t>
            </a:r>
            <a:r>
              <a:rPr lang="en-US" sz="2200" b="0" dirty="0" smtClean="0">
                <a:solidFill>
                  <a:schemeClr val="tx1"/>
                </a:solidFill>
                <a:latin typeface="Liberation Sans" panose="020B0604020202020204" pitchFamily="34" charset="0"/>
              </a:rPr>
              <a:t>drawings, revenue, </a:t>
            </a:r>
            <a:r>
              <a:rPr lang="en-US" sz="2200" b="0" dirty="0">
                <a:solidFill>
                  <a:schemeClr val="tx1"/>
                </a:solidFill>
                <a:latin typeface="Liberation Sans" panose="020B0604020202020204" pitchFamily="34" charset="0"/>
              </a:rPr>
              <a:t>or </a:t>
            </a:r>
            <a:r>
              <a:rPr lang="en-US" sz="2200" b="0" dirty="0" smtClean="0">
                <a:solidFill>
                  <a:schemeClr val="tx1"/>
                </a:solidFill>
                <a:latin typeface="Liberation Sans" panose="020B0604020202020204" pitchFamily="34" charset="0"/>
              </a:rPr>
              <a:t>expenses. </a:t>
            </a:r>
            <a:r>
              <a:rPr lang="en-US" sz="2200" b="0" dirty="0">
                <a:solidFill>
                  <a:schemeClr val="tx1"/>
                </a:solidFill>
                <a:latin typeface="Liberation Sans" panose="020B0604020202020204" pitchFamily="34" charset="0"/>
              </a:rPr>
              <a:t>Then indicate whether each item increases or decreases </a:t>
            </a:r>
            <a:r>
              <a:rPr lang="en-US" sz="2200" b="0" dirty="0" smtClean="0">
                <a:solidFill>
                  <a:schemeClr val="tx1"/>
                </a:solidFill>
                <a:latin typeface="Liberation Sans" panose="020B0604020202020204" pitchFamily="34" charset="0"/>
              </a:rPr>
              <a:t>owner’s equity</a:t>
            </a:r>
            <a:r>
              <a:rPr lang="en-US" sz="2200" b="0" dirty="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38920" name="Rectangle 6"/>
          <p:cNvSpPr>
            <a:spLocks noChangeArrowheads="1"/>
          </p:cNvSpPr>
          <p:nvPr/>
        </p:nvSpPr>
        <p:spPr bwMode="auto">
          <a:xfrm>
            <a:off x="609600" y="344170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35" name="Line 32"/>
          <p:cNvSpPr>
            <a:spLocks noChangeShapeType="1"/>
          </p:cNvSpPr>
          <p:nvPr/>
        </p:nvSpPr>
        <p:spPr bwMode="auto">
          <a:xfrm>
            <a:off x="6553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3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4" name="TextBox 33"/>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35" name="Oval 3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3</a:t>
            </a:r>
          </a:p>
        </p:txBody>
      </p:sp>
      <p:sp>
        <p:nvSpPr>
          <p:cNvPr id="36" name="TextBox 35"/>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Owner's Equity Effects</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533400" y="1479550"/>
            <a:ext cx="7772400" cy="309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hlink"/>
                </a:solidFill>
                <a:latin typeface="Liberation Sans" panose="020B0604020202020204" pitchFamily="34" charset="0"/>
              </a:rPr>
              <a:t>Transactions</a:t>
            </a:r>
            <a:r>
              <a:rPr lang="en-US" altLang="en-US" sz="2300" b="0" dirty="0">
                <a:latin typeface="Liberation Sans" panose="020B0604020202020204" pitchFamily="34" charset="0"/>
              </a:rPr>
              <a:t> are a business’s economic events recorded by accountants.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6" name="Rectangle 5"/>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Analyze </a:t>
            </a:r>
            <a:r>
              <a:rPr lang="en-US" sz="2300" b="1" dirty="0">
                <a:solidFill>
                  <a:schemeClr val="bg1"/>
                </a:solidFill>
                <a:latin typeface="Liberation Sans" panose="020B0604020202020204" pitchFamily="34" charset="0"/>
              </a:rPr>
              <a:t>the effects of </a:t>
            </a:r>
            <a:r>
              <a:rPr lang="en-US" sz="2300" b="1" dirty="0" smtClean="0">
                <a:solidFill>
                  <a:schemeClr val="bg1"/>
                </a:solidFill>
                <a:latin typeface="Liberation Sans" panose="020B0604020202020204" pitchFamily="34" charset="0"/>
              </a:rPr>
              <a:t>business transactions </a:t>
            </a:r>
            <a:r>
              <a:rPr lang="en-US" sz="2300" b="1" dirty="0">
                <a:solidFill>
                  <a:schemeClr val="bg1"/>
                </a:solidFill>
                <a:latin typeface="Liberation Sans" panose="020B0604020202020204" pitchFamily="34" charset="0"/>
              </a:rPr>
              <a:t>on </a:t>
            </a:r>
            <a:r>
              <a:rPr lang="en-US" sz="2300" b="1" dirty="0" smtClean="0">
                <a:solidFill>
                  <a:schemeClr val="bg1"/>
                </a:solidFill>
                <a:latin typeface="Liberation Sans" panose="020B0604020202020204" pitchFamily="34" charset="0"/>
              </a:rPr>
              <a:t>the accounting </a:t>
            </a:r>
            <a:r>
              <a:rPr lang="en-US" sz="2300" b="1" dirty="0">
                <a:solidFill>
                  <a:schemeClr val="bg1"/>
                </a:solidFill>
                <a:latin typeface="Liberation Sans" panose="020B0604020202020204" pitchFamily="34" charset="0"/>
              </a:rPr>
              <a:t>equation.</a:t>
            </a:r>
          </a:p>
        </p:txBody>
      </p:sp>
      <p:sp>
        <p:nvSpPr>
          <p:cNvPr id="8" name="Oval 7"/>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4</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rgbClr val="990000"/>
                </a:solidFill>
                <a:latin typeface="Liberation Sans" panose="020B0604020202020204" pitchFamily="34" charset="0"/>
              </a:rPr>
              <a:t>Illustration:</a:t>
            </a:r>
            <a:r>
              <a:rPr lang="en-US" altLang="en-US" sz="2200" dirty="0">
                <a:solidFill>
                  <a:schemeClr val="tx1"/>
                </a:solidFill>
                <a:latin typeface="Liberation Sans" panose="020B0604020202020204" pitchFamily="34" charset="0"/>
              </a:rPr>
              <a:t>  </a:t>
            </a:r>
            <a:r>
              <a:rPr lang="en-US" altLang="en-US" sz="2200" b="0" dirty="0">
                <a:latin typeface="Liberation Sans" panose="020B0604020202020204" pitchFamily="34" charset="0"/>
              </a:rPr>
              <a:t>Are the following events recorded in the accounting records?</a:t>
            </a:r>
          </a:p>
        </p:txBody>
      </p:sp>
      <p:sp>
        <p:nvSpPr>
          <p:cNvPr id="41987" name="Text Box 3"/>
          <p:cNvSpPr txBox="1">
            <a:spLocks noChangeArrowheads="1"/>
          </p:cNvSpPr>
          <p:nvPr/>
        </p:nvSpPr>
        <p:spPr bwMode="auto">
          <a:xfrm>
            <a:off x="533400" y="2438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270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733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657600"/>
            <a:ext cx="6324600" cy="762000"/>
          </a:xfrm>
          <a:prstGeom prst="rect">
            <a:avLst/>
          </a:prstGeom>
          <a:solidFill>
            <a:srgbClr val="C5C5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None/>
            </a:pPr>
            <a:r>
              <a:rPr lang="en-US" altLang="en-US" sz="2100" b="0" dirty="0" smtClean="0">
                <a:solidFill>
                  <a:schemeClr val="tx1"/>
                </a:solidFill>
                <a:latin typeface="Liberation Sans" panose="020B0604020202020204" pitchFamily="34" charset="0"/>
                <a:cs typeface="Arial" charset="0"/>
              </a:rPr>
              <a:t>Is </a:t>
            </a:r>
            <a:r>
              <a:rPr lang="en-US" altLang="en-US" sz="2100" b="0" dirty="0">
                <a:solidFill>
                  <a:schemeClr val="tx1"/>
                </a:solidFill>
                <a:latin typeface="Liberation Sans" panose="020B0604020202020204" pitchFamily="34" charset="0"/>
                <a:cs typeface="Arial" charset="0"/>
              </a:rPr>
              <a:t>the financial position (assets, liabilities, or owner’s equity) of the company changed</a:t>
            </a:r>
            <a:r>
              <a:rPr lang="en-US" altLang="en-US" sz="2100" b="0" dirty="0" smtClean="0">
                <a:solidFill>
                  <a:schemeClr val="tx1"/>
                </a:solidFill>
                <a:latin typeface="Liberation Sans" panose="020B0604020202020204" pitchFamily="34" charset="0"/>
                <a:cs typeface="Arial" charset="0"/>
              </a:rPr>
              <a:t>?</a:t>
            </a:r>
            <a:endParaRPr lang="en-US" altLang="en-US" sz="2100" b="0" dirty="0">
              <a:solidFill>
                <a:schemeClr val="tx1"/>
              </a:solidFill>
              <a:latin typeface="Liberation Sans" panose="020B0604020202020204" pitchFamily="34" charset="0"/>
              <a:cs typeface="Arial" charset="0"/>
            </a:endParaRPr>
          </a:p>
        </p:txBody>
      </p:sp>
      <p:sp>
        <p:nvSpPr>
          <p:cNvPr id="41991" name="Line 9"/>
          <p:cNvSpPr>
            <a:spLocks noChangeShapeType="1"/>
          </p:cNvSpPr>
          <p:nvPr/>
        </p:nvSpPr>
        <p:spPr bwMode="auto">
          <a:xfrm flipV="1">
            <a:off x="34290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2108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438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945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419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Transaction Analysis</a:t>
            </a:r>
            <a:endParaRPr lang="en-US" altLang="en-US" sz="3200" b="1" dirty="0">
              <a:solidFill>
                <a:schemeClr val="tx2">
                  <a:lumMod val="75000"/>
                </a:schemeClr>
              </a:solidFill>
              <a:latin typeface="Liberation Sans" panose="020B0604020202020204" pitchFamily="34" charset="0"/>
            </a:endParaRPr>
          </a:p>
        </p:txBody>
      </p:sp>
      <p:sp>
        <p:nvSpPr>
          <p:cNvPr id="42001" name="Line 9"/>
          <p:cNvSpPr>
            <a:spLocks noChangeShapeType="1"/>
          </p:cNvSpPr>
          <p:nvPr/>
        </p:nvSpPr>
        <p:spPr bwMode="auto">
          <a:xfrm flipV="1">
            <a:off x="55626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05400" y="4872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315200" y="4864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54350" y="4876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42007" name="Rectangle 9"/>
          <p:cNvSpPr>
            <a:spLocks noChangeArrowheads="1"/>
          </p:cNvSpPr>
          <p:nvPr/>
        </p:nvSpPr>
        <p:spPr bwMode="auto">
          <a:xfrm>
            <a:off x="7239000" y="1933575"/>
            <a:ext cx="1409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hlink"/>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295400"/>
            <a:ext cx="8229600" cy="14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OWNER</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Neal decides </a:t>
            </a:r>
            <a:r>
              <a:rPr lang="en-US" sz="1900" b="0" dirty="0">
                <a:solidFill>
                  <a:schemeClr val="tx1"/>
                </a:solidFill>
                <a:latin typeface="Liberation Sans" panose="020B0604020202020204" pitchFamily="34" charset="0"/>
              </a:rPr>
              <a:t>to start a </a:t>
            </a:r>
            <a:r>
              <a:rPr lang="en-US" sz="1900" b="0" dirty="0" smtClean="0">
                <a:solidFill>
                  <a:schemeClr val="tx1"/>
                </a:solidFill>
                <a:latin typeface="Liberation Sans" panose="020B0604020202020204" pitchFamily="34" charset="0"/>
              </a:rPr>
              <a:t>smartphone app </a:t>
            </a:r>
            <a:r>
              <a:rPr lang="en-US" sz="1900" b="0" dirty="0">
                <a:solidFill>
                  <a:schemeClr val="tx1"/>
                </a:solidFill>
                <a:latin typeface="Liberation Sans" panose="020B0604020202020204" pitchFamily="34" charset="0"/>
              </a:rPr>
              <a:t>development company which he names </a:t>
            </a:r>
            <a:r>
              <a:rPr lang="en-US" sz="1900" b="0" dirty="0" err="1">
                <a:solidFill>
                  <a:schemeClr val="tx1"/>
                </a:solidFill>
                <a:latin typeface="Liberation Sans" panose="020B0604020202020204" pitchFamily="34" charset="0"/>
              </a:rPr>
              <a:t>Softbyte</a:t>
            </a:r>
            <a:r>
              <a:rPr lang="en-US" sz="1900" b="0" dirty="0">
                <a:solidFill>
                  <a:schemeClr val="tx1"/>
                </a:solidFill>
                <a:latin typeface="Liberation Sans" panose="020B0604020202020204" pitchFamily="34" charset="0"/>
              </a:rPr>
              <a:t>. On September 1</a:t>
            </a:r>
            <a:r>
              <a:rPr lang="en-US" sz="1900" b="0" dirty="0" smtClean="0">
                <a:solidFill>
                  <a:schemeClr val="tx1"/>
                </a:solidFill>
                <a:latin typeface="Liberation Sans" panose="020B0604020202020204" pitchFamily="34" charset="0"/>
              </a:rPr>
              <a:t>, 2017</a:t>
            </a:r>
            <a:r>
              <a:rPr lang="en-US" sz="1900" b="0" dirty="0">
                <a:solidFill>
                  <a:schemeClr val="tx1"/>
                </a:solidFill>
                <a:latin typeface="Liberation Sans" panose="020B0604020202020204" pitchFamily="34" charset="0"/>
              </a:rPr>
              <a:t>, he invests </a:t>
            </a:r>
            <a:r>
              <a:rPr lang="en-US" sz="1900" dirty="0">
                <a:solidFill>
                  <a:schemeClr val="tx1"/>
                </a:solidFill>
                <a:latin typeface="Liberation Sans" panose="020B0604020202020204" pitchFamily="34" charset="0"/>
              </a:rPr>
              <a:t>$15,000 cash </a:t>
            </a:r>
            <a:r>
              <a:rPr lang="en-US" sz="1900" b="0" dirty="0">
                <a:solidFill>
                  <a:schemeClr val="tx1"/>
                </a:solidFill>
                <a:latin typeface="Liberation Sans" panose="020B0604020202020204" pitchFamily="34" charset="0"/>
              </a:rPr>
              <a:t>in the business. This transaction results in an </a:t>
            </a:r>
            <a:r>
              <a:rPr lang="en-US" sz="1900" b="0" dirty="0" smtClean="0">
                <a:solidFill>
                  <a:schemeClr val="tx1"/>
                </a:solidFill>
                <a:latin typeface="Liberation Sans" panose="020B0604020202020204" pitchFamily="34" charset="0"/>
              </a:rPr>
              <a:t>equal increase </a:t>
            </a:r>
            <a:r>
              <a:rPr lang="en-US" sz="1900" b="0" dirty="0">
                <a:solidFill>
                  <a:schemeClr val="tx1"/>
                </a:solidFill>
                <a:latin typeface="Liberation Sans" panose="020B0604020202020204" pitchFamily="34" charset="0"/>
              </a:rPr>
              <a:t>in assets and owner’s equity.</a:t>
            </a:r>
            <a:endParaRPr lang="en-US" altLang="en-US" sz="1900" b="0" dirty="0">
              <a:solidFill>
                <a:schemeClr val="tx1"/>
              </a:solidFill>
              <a:latin typeface="Liberation Sans" panose="020B0604020202020204" pitchFamily="34" charset="0"/>
            </a:endParaRPr>
          </a:p>
        </p:txBody>
      </p:sp>
      <p:sp>
        <p:nvSpPr>
          <p:cNvPr id="6" name="TextBox 5"/>
          <p:cNvSpPr txBox="1"/>
          <p:nvPr/>
        </p:nvSpPr>
        <p:spPr>
          <a:xfrm>
            <a:off x="2286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3276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3276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3276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3276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14" name="Text Box 10"/>
          <p:cNvSpPr txBox="1">
            <a:spLocks noChangeArrowheads="1"/>
          </p:cNvSpPr>
          <p:nvPr/>
        </p:nvSpPr>
        <p:spPr bwMode="auto">
          <a:xfrm>
            <a:off x="381000" y="3810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3810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9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153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2971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25" name="Straight Connector 24"/>
          <p:cNvCxnSpPr/>
          <p:nvPr/>
        </p:nvCxnSpPr>
        <p:spPr bwMode="auto">
          <a:xfrm>
            <a:off x="990600" y="3276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47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114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35" name="TextBox 34"/>
          <p:cNvSpPr txBox="1"/>
          <p:nvPr/>
        </p:nvSpPr>
        <p:spPr>
          <a:xfrm>
            <a:off x="65532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36" name="TextBox 35"/>
          <p:cNvSpPr txBox="1"/>
          <p:nvPr/>
        </p:nvSpPr>
        <p:spPr>
          <a:xfrm>
            <a:off x="74676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37" name="TextBox 36"/>
          <p:cNvSpPr txBox="1"/>
          <p:nvPr/>
        </p:nvSpPr>
        <p:spPr>
          <a:xfrm>
            <a:off x="81534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38" name="TextBox 37"/>
          <p:cNvSpPr txBox="1"/>
          <p:nvPr/>
        </p:nvSpPr>
        <p:spPr>
          <a:xfrm>
            <a:off x="739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9" name="TextBox 38"/>
          <p:cNvSpPr txBox="1"/>
          <p:nvPr/>
        </p:nvSpPr>
        <p:spPr>
          <a:xfrm>
            <a:off x="8077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 name="Rectangle 1"/>
          <p:cNvSpPr/>
          <p:nvPr/>
        </p:nvSpPr>
        <p:spPr>
          <a:xfrm>
            <a:off x="304800" y="4382869"/>
            <a:ext cx="1657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a:latin typeface="Liberation Sans" panose="020B0604020202020204" pitchFamily="34" charset="0"/>
              </a:rPr>
              <a:t>Tabular summary of </a:t>
            </a:r>
            <a:r>
              <a:rPr lang="en-US" sz="1200" dirty="0" smtClean="0">
                <a:latin typeface="Liberation Sans" panose="020B0604020202020204" pitchFamily="34" charset="0"/>
              </a:rPr>
              <a:t>Softbyte transactions</a:t>
            </a:r>
            <a:endParaRPr 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a:t>
            </a:r>
            <a:r>
              <a:rPr lang="en-US" b="0" dirty="0"/>
              <a:t>Inc. </a:t>
            </a:r>
            <a:r>
              <a:rPr lang="en-US" b="0" dirty="0" smtClean="0"/>
              <a:t>purchases computer </a:t>
            </a:r>
            <a:r>
              <a:rPr lang="en-US" b="0" dirty="0"/>
              <a:t>equipment for </a:t>
            </a:r>
            <a:r>
              <a:rPr lang="en-US" dirty="0"/>
              <a:t>$7,000 cash</a:t>
            </a:r>
            <a:r>
              <a:rPr lang="en-US" b="0" dirty="0"/>
              <a:t>.</a:t>
            </a:r>
            <a:endParaRPr lang="en-US" altLang="en-US" b="0" dirty="0"/>
          </a:p>
        </p:txBody>
      </p:sp>
      <p:sp>
        <p:nvSpPr>
          <p:cNvPr id="2" name="Rectangle 1"/>
          <p:cNvSpPr/>
          <p:nvPr/>
        </p:nvSpPr>
        <p:spPr bwMode="auto">
          <a:xfrm>
            <a:off x="381000" y="3087553"/>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8" name="TextBox 87"/>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89" name="TextBox 88"/>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0" name="TextBox 89"/>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1" name="TextBox 90"/>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2" name="TextBox 91"/>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3" name="TextBox 92"/>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4093455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a:t>
            </a:r>
            <a:r>
              <a:rPr lang="en-US" b="0" dirty="0"/>
              <a:t>Inc. </a:t>
            </a:r>
            <a:r>
              <a:rPr lang="en-US" dirty="0"/>
              <a:t>purchases</a:t>
            </a:r>
            <a:r>
              <a:rPr lang="en-US" b="0" dirty="0"/>
              <a:t> </a:t>
            </a:r>
            <a:r>
              <a:rPr lang="en-US" dirty="0"/>
              <a:t>for</a:t>
            </a:r>
            <a:r>
              <a:rPr lang="en-US" b="0" dirty="0" smtClean="0"/>
              <a:t> </a:t>
            </a:r>
            <a:r>
              <a:rPr lang="en-US" dirty="0" smtClean="0"/>
              <a:t>$</a:t>
            </a:r>
            <a:r>
              <a:rPr lang="en-US" dirty="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194510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a:t>
            </a:r>
            <a:r>
              <a:rPr lang="en-US" b="0" dirty="0"/>
              <a:t>Inc. receives </a:t>
            </a:r>
            <a:r>
              <a:rPr lang="en-US" dirty="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1" name="TextBox 90"/>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2" name="TextBox 91"/>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3" name="TextBox 92"/>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4" name="TextBox 93"/>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Box 94"/>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338140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a:t>
            </a:r>
            <a:r>
              <a:rPr lang="en-US" b="0" dirty="0"/>
              <a:t>Inc. receives </a:t>
            </a:r>
            <a:r>
              <a:rPr lang="en-US" b="0" dirty="0" smtClean="0"/>
              <a:t>a </a:t>
            </a:r>
            <a:r>
              <a:rPr lang="en-US" dirty="0" smtClean="0"/>
              <a:t>bill </a:t>
            </a:r>
            <a:r>
              <a:rPr lang="en-US" dirty="0"/>
              <a:t>for $250 </a:t>
            </a:r>
            <a:r>
              <a:rPr lang="en-US" b="0" dirty="0"/>
              <a:t>from the </a:t>
            </a:r>
            <a:r>
              <a:rPr lang="en-US" b="0" i="1" dirty="0"/>
              <a:t>Daily News </a:t>
            </a:r>
            <a:r>
              <a:rPr lang="en-US" b="0" dirty="0"/>
              <a:t>for advertising on its online website 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2" name="TextBox 91"/>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3" name="TextBox 92"/>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4" name="TextBox 93"/>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5" name="TextBox 94"/>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6" name="TextBox 95"/>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860221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PERFORMED FOR CASH AND CREDIT.</a:t>
            </a:r>
            <a:r>
              <a:rPr lang="en-US" altLang="en-US" sz="1900" b="0" dirty="0" smtClean="0">
                <a:solidFill>
                  <a:schemeClr val="tx1"/>
                </a:solidFill>
                <a:latin typeface="Liberation Sans" panose="020B0604020202020204" pitchFamily="34" charset="0"/>
              </a:rPr>
              <a:t> Softbyte performs </a:t>
            </a:r>
            <a:r>
              <a:rPr lang="en-US" altLang="en-US" sz="1900" dirty="0">
                <a:solidFill>
                  <a:schemeClr val="tx1"/>
                </a:solidFill>
                <a:latin typeface="Liberation Sans" panose="020B0604020202020204" pitchFamily="34" charset="0"/>
              </a:rPr>
              <a:t>$3,500 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$1,500 </a:t>
            </a:r>
            <a:r>
              <a:rPr lang="en-US" altLang="en-US" sz="1900" b="0" dirty="0">
                <a:solidFill>
                  <a:schemeClr val="tx1"/>
                </a:solidFill>
                <a:latin typeface="Liberation Sans" panose="020B0604020202020204" pitchFamily="34" charset="0"/>
              </a:rPr>
              <a:t>from customers, and it bills the balance of </a:t>
            </a:r>
            <a:r>
              <a:rPr lang="en-US" altLang="en-US" sz="1900" dirty="0">
                <a:solidFill>
                  <a:schemeClr val="tx1"/>
                </a:solidFill>
                <a:latin typeface="Liberation Sans" panose="020B0604020202020204" pitchFamily="34" charset="0"/>
              </a:rPr>
              <a:t>$2,000 on account</a:t>
            </a:r>
            <a:r>
              <a:rPr lang="en-US" altLang="en-US" sz="1900" b="0" dirty="0">
                <a:solidFill>
                  <a:schemeClr val="tx1"/>
                </a:solidFill>
                <a:latin typeface="Liberation Sans" panose="020B0604020202020204" pitchFamily="34" charset="0"/>
              </a:rPr>
              <a:t>.</a:t>
            </a:r>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3" name="TextBox 92"/>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4" name="TextBox 93"/>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5" name="TextBox 94"/>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6" name="TextBox 95"/>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Box 96"/>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9"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72887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a:t>
            </a:r>
            <a:r>
              <a:rPr lang="en-US" b="0" dirty="0"/>
              <a:t>Inc. pays the following </a:t>
            </a:r>
            <a:r>
              <a:rPr lang="en-US" b="0" dirty="0" smtClean="0"/>
              <a:t>expenses in </a:t>
            </a:r>
            <a:r>
              <a:rPr lang="en-US" b="0" dirty="0"/>
              <a:t>cash for September: </a:t>
            </a:r>
            <a:r>
              <a:rPr lang="en-US" b="0" dirty="0" smtClean="0"/>
              <a:t>office </a:t>
            </a:r>
            <a:r>
              <a:rPr lang="en-US" b="0" dirty="0"/>
              <a:t>rent </a:t>
            </a:r>
            <a:r>
              <a:rPr lang="en-US" dirty="0"/>
              <a:t>$600</a:t>
            </a:r>
            <a:r>
              <a:rPr lang="en-US" b="0" dirty="0"/>
              <a:t>, salaries and wages of employees </a:t>
            </a:r>
            <a:r>
              <a:rPr lang="en-US" dirty="0"/>
              <a:t>$900</a:t>
            </a:r>
            <a:r>
              <a:rPr lang="en-US" b="0" dirty="0" smtClean="0"/>
              <a:t>, and </a:t>
            </a:r>
            <a:r>
              <a:rPr lang="en-US" b="0" dirty="0"/>
              <a:t>utilities </a:t>
            </a:r>
            <a:r>
              <a:rPr lang="en-US" dirty="0"/>
              <a:t>$200</a:t>
            </a:r>
            <a:r>
              <a:rPr lang="en-US" b="0" dirty="0"/>
              <a:t>.</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6"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7"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834624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a:t>
            </a:r>
            <a:r>
              <a:rPr lang="en-US" b="0" dirty="0"/>
              <a:t>Inc. </a:t>
            </a:r>
            <a:r>
              <a:rPr lang="en-US" dirty="0"/>
              <a:t>pays its $250 </a:t>
            </a:r>
            <a:r>
              <a:rPr lang="en-US" b="0" i="1" dirty="0" smtClean="0"/>
              <a:t>Daily </a:t>
            </a:r>
            <a:r>
              <a:rPr lang="en-US" b="0" i="1" dirty="0"/>
              <a:t>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6" name="Rectangle 84"/>
          <p:cNvSpPr>
            <a:spLocks noChangeArrowheads="1"/>
          </p:cNvSpPr>
          <p:nvPr/>
        </p:nvSpPr>
        <p:spPr bwMode="auto">
          <a:xfrm>
            <a:off x="2286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118714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a:t>
            </a:r>
            <a:r>
              <a:rPr lang="en-US" b="0" dirty="0"/>
              <a:t>Inc. </a:t>
            </a:r>
            <a:r>
              <a:rPr lang="en-US" dirty="0"/>
              <a:t>receives $600 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52823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42113"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$1,300	$4,700	$1,950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762000" y="5791200"/>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1534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a:t>
            </a:r>
            <a:r>
              <a:rPr lang="en-US" dirty="0" smtClean="0"/>
              <a:t>WITHDRAWAL OF CASH BY OWNER  </a:t>
            </a:r>
            <a:r>
              <a:rPr lang="en-US" b="0" dirty="0" smtClean="0"/>
              <a:t>Ray Neal withdraws </a:t>
            </a:r>
            <a:r>
              <a:rPr lang="en-US" dirty="0"/>
              <a:t>$1,300 in cash </a:t>
            </a:r>
            <a:r>
              <a:rPr lang="en-US" b="0" dirty="0" smtClean="0"/>
              <a:t>in cash from the business for his personal use.</a:t>
            </a:r>
            <a:endParaRPr lang="en-US" altLang="en-US" b="0" dirty="0"/>
          </a:p>
        </p:txBody>
      </p:sp>
      <p:sp>
        <p:nvSpPr>
          <p:cNvPr id="84" name="Left Brace 83"/>
          <p:cNvSpPr/>
          <p:nvPr/>
        </p:nvSpPr>
        <p:spPr bwMode="auto">
          <a:xfrm rot="16200000">
            <a:off x="6697172" y="4199429"/>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21932"/>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67046"/>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67046"/>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2286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
        <p:nvSpPr>
          <p:cNvPr id="96" name="TextBox 95"/>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7" name="TextBox 96"/>
          <p:cNvSpPr txBox="1"/>
          <p:nvPr/>
        </p:nvSpPr>
        <p:spPr>
          <a:xfrm>
            <a:off x="65532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8" name="TextBox 97"/>
          <p:cNvSpPr txBox="1"/>
          <p:nvPr/>
        </p:nvSpPr>
        <p:spPr>
          <a:xfrm>
            <a:off x="74676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9" name="TextBox 98"/>
          <p:cNvSpPr txBox="1"/>
          <p:nvPr/>
        </p:nvSpPr>
        <p:spPr>
          <a:xfrm>
            <a:off x="81534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100" name="TextBox 99"/>
          <p:cNvSpPr txBox="1"/>
          <p:nvPr/>
        </p:nvSpPr>
        <p:spPr>
          <a:xfrm>
            <a:off x="739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1" name="TextBox 100"/>
          <p:cNvSpPr txBox="1"/>
          <p:nvPr/>
        </p:nvSpPr>
        <p:spPr>
          <a:xfrm>
            <a:off x="8077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187495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044575" y="3848100"/>
            <a:ext cx="2003425" cy="247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6" name="Picture 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14600" y="1352550"/>
            <a:ext cx="2709863" cy="245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7" name="Picture 9"/>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24288" y="3890963"/>
            <a:ext cx="2576512" cy="2433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8" name="Picture 10"/>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INTERNAL USERS</a:t>
            </a:r>
            <a:endParaRPr lang="en-US" altLang="en-US" sz="2600" dirty="0">
              <a:solidFill>
                <a:schemeClr val="tx1"/>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264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63550">
              <a:lnSpc>
                <a:spcPct val="125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a:t>
            </a:r>
            <a:r>
              <a:rPr lang="en-US" sz="2300" b="0" dirty="0" smtClean="0">
                <a:latin typeface="Liberation Sans" panose="020B0604020202020204" pitchFamily="34" charset="0"/>
              </a:rPr>
              <a:t>is analyzed </a:t>
            </a:r>
            <a:r>
              <a:rPr lang="en-US" sz="2300" b="0" dirty="0">
                <a:latin typeface="Liberation Sans" panose="020B0604020202020204" pitchFamily="34" charset="0"/>
              </a:rPr>
              <a:t>in terms of its effect </a:t>
            </a:r>
            <a:r>
              <a:rPr lang="en-US" sz="2300" b="0" dirty="0" smtClean="0">
                <a:latin typeface="Liberation Sans" panose="020B0604020202020204" pitchFamily="34" charset="0"/>
              </a:rPr>
              <a:t>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Specific of </a:t>
            </a:r>
            <a:r>
              <a:rPr lang="en-US" sz="2200" b="0" dirty="0">
                <a:latin typeface="Liberation Sans" panose="020B0604020202020204" pitchFamily="34" charset="0"/>
              </a:rPr>
              <a:t>items within each </a:t>
            </a:r>
            <a:r>
              <a:rPr lang="en-US" sz="2200" b="0" dirty="0" smtClean="0">
                <a:latin typeface="Liberation Sans" panose="020B0604020202020204" pitchFamily="34" charset="0"/>
              </a:rPr>
              <a:t>component.</a:t>
            </a:r>
          </a:p>
          <a:p>
            <a:pPr marL="682625" indent="-463550">
              <a:lnSpc>
                <a:spcPct val="125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Summary of Transactions</a:t>
            </a:r>
            <a:endParaRPr lang="en-US" altLang="en-US" sz="3200" b="1" dirty="0">
              <a:solidFill>
                <a:schemeClr val="tx2">
                  <a:lumMod val="75000"/>
                </a:schemeClr>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0642582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93825"/>
            <a:ext cx="7924800" cy="45166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 a public accounting </a:t>
            </a:r>
            <a:r>
              <a:rPr lang="en-US" sz="2000" b="0" dirty="0" smtClean="0">
                <a:solidFill>
                  <a:schemeClr val="tx1"/>
                </a:solidFill>
                <a:latin typeface="Liberation Sans" panose="020B0604020202020204" pitchFamily="34" charset="0"/>
              </a:rPr>
              <a:t>firm</a:t>
            </a:r>
            <a:r>
              <a:rPr lang="en-US" sz="2000" b="0" dirty="0">
                <a:solidFill>
                  <a:schemeClr val="tx1"/>
                </a:solidFill>
                <a:latin typeface="Liberation Sans" panose="020B0604020202020204" pitchFamily="34" charset="0"/>
              </a:rPr>
              <a:t>, 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1-8.</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invested $25,000 cash in the business</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$7,000 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$8,000 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$850 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withdrew $1,000 cash for personal use</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11" name="TextBox 1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Oval 1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13" name="TextBox 1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63667910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a:t>
            </a:r>
            <a:r>
              <a:rPr lang="en-US" sz="2000" dirty="0"/>
              <a:t>owner invested $25,000 cash in the business</a:t>
            </a:r>
            <a:r>
              <a:rPr lang="en-US" sz="2000" dirty="0" smtClean="0"/>
              <a:t>.</a:t>
            </a:r>
            <a:endParaRPr lang="en-US" sz="2000"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79" name="Oval 78"/>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0" name="TextBox 7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066378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$7,000 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0" name="TextBox 79"/>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1" name="TextBox 8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2" name="Oval 8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3" name="TextBox 8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988668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$8,000 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03328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239389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owner withdrew $1,000 cash for personal use.</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546975" algn="r"/>
                <a:tab pos="8407400"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$1,000	$8,000	$850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7086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1" name="Rectangle 7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Rectangle 7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79" name="TextBox 78"/>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0" name="Oval 79"/>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1" name="TextBox 80"/>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
        <p:nvSpPr>
          <p:cNvPr id="84" name="Rectangle 83"/>
          <p:cNvSpPr/>
          <p:nvPr/>
        </p:nvSpPr>
        <p:spPr bwMode="auto">
          <a:xfrm>
            <a:off x="71628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80010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5"/>
          <p:cNvSpPr/>
          <p:nvPr/>
        </p:nvSpPr>
        <p:spPr bwMode="auto">
          <a:xfrm>
            <a:off x="71628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5" name="Rectangle 94"/>
          <p:cNvSpPr/>
          <p:nvPr/>
        </p:nvSpPr>
        <p:spPr bwMode="auto">
          <a:xfrm>
            <a:off x="80010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2" name="TextBox 101"/>
          <p:cNvSpPr txBox="1"/>
          <p:nvPr/>
        </p:nvSpPr>
        <p:spPr>
          <a:xfrm>
            <a:off x="80010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Tree>
    <p:extLst>
      <p:ext uri="{BB962C8B-B14F-4D97-AF65-F5344CB8AC3E}">
        <p14:creationId xmlns:p14="http://schemas.microsoft.com/office/powerpoint/2010/main" val="117415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1568450"/>
            <a:ext cx="7772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four financial statements :</a:t>
            </a:r>
          </a:p>
        </p:txBody>
      </p:sp>
      <p:sp>
        <p:nvSpPr>
          <p:cNvPr id="49155" name="AutoShape 3"/>
          <p:cNvSpPr>
            <a:spLocks noChangeArrowheads="1"/>
          </p:cNvSpPr>
          <p:nvPr/>
        </p:nvSpPr>
        <p:spPr bwMode="auto">
          <a:xfrm>
            <a:off x="47244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Balance Sheet</a:t>
            </a:r>
          </a:p>
        </p:txBody>
      </p:sp>
      <p:sp>
        <p:nvSpPr>
          <p:cNvPr id="49156" name="AutoShape 4"/>
          <p:cNvSpPr>
            <a:spLocks noChangeArrowheads="1"/>
          </p:cNvSpPr>
          <p:nvPr/>
        </p:nvSpPr>
        <p:spPr bwMode="auto">
          <a:xfrm>
            <a:off x="7620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67056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49158" name="AutoShape 6"/>
          <p:cNvSpPr>
            <a:spLocks noChangeArrowheads="1"/>
          </p:cNvSpPr>
          <p:nvPr/>
        </p:nvSpPr>
        <p:spPr bwMode="auto">
          <a:xfrm>
            <a:off x="27432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Owner’s Equity Statement</a:t>
            </a:r>
            <a:endParaRPr lang="en-US" altLang="en-US" b="1" dirty="0">
              <a:latin typeface="Liberation Sans" panose="020B0604020202020204" pitchFamily="34" charset="0"/>
            </a:endParaRPr>
          </a:p>
        </p:txBody>
      </p:sp>
      <p:sp>
        <p:nvSpPr>
          <p:cNvPr id="55304" name="AutoShape 8"/>
          <p:cNvSpPr>
            <a:spLocks noChangeArrowheads="1"/>
          </p:cNvSpPr>
          <p:nvPr/>
        </p:nvSpPr>
        <p:spPr bwMode="auto">
          <a:xfrm>
            <a:off x="13716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4" name="Rectangle 13"/>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5"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Describe </a:t>
            </a:r>
            <a:r>
              <a:rPr lang="en-US" sz="2300" b="1" dirty="0">
                <a:solidFill>
                  <a:schemeClr val="bg1"/>
                </a:solidFill>
                <a:latin typeface="Liberation Sans" panose="020B0604020202020204" pitchFamily="34" charset="0"/>
              </a:rPr>
              <a:t>the four </a:t>
            </a:r>
            <a:r>
              <a:rPr lang="en-US" sz="2300" b="1" dirty="0" smtClean="0">
                <a:solidFill>
                  <a:schemeClr val="bg1"/>
                </a:solidFill>
                <a:latin typeface="Liberation Sans" panose="020B0604020202020204" pitchFamily="34" charset="0"/>
              </a:rPr>
              <a:t>financial </a:t>
            </a:r>
            <a:r>
              <a:rPr lang="en-US" sz="2300" b="1" dirty="0">
                <a:solidFill>
                  <a:schemeClr val="bg1"/>
                </a:solidFill>
                <a:latin typeface="Liberation Sans" panose="020B0604020202020204" pitchFamily="34" charset="0"/>
              </a:rPr>
              <a:t>statements </a:t>
            </a:r>
            <a:endParaRPr lang="en-US" sz="2300" b="1" dirty="0" smtClean="0">
              <a:solidFill>
                <a:schemeClr val="bg1"/>
              </a:solidFill>
              <a:latin typeface="Liberation Sans" panose="020B0604020202020204" pitchFamily="34" charset="0"/>
            </a:endParaRPr>
          </a:p>
          <a:p>
            <a:pPr marL="111120" algn="l"/>
            <a:r>
              <a:rPr lang="en-US" sz="2300" b="1" dirty="0" smtClean="0">
                <a:solidFill>
                  <a:schemeClr val="bg1"/>
                </a:solidFill>
                <a:latin typeface="Liberation Sans" panose="020B0604020202020204" pitchFamily="34" charset="0"/>
              </a:rPr>
              <a:t>and </a:t>
            </a:r>
            <a:r>
              <a:rPr lang="en-US" sz="2300" b="1" dirty="0">
                <a:solidFill>
                  <a:schemeClr val="bg1"/>
                </a:solidFill>
                <a:latin typeface="Liberation Sans" panose="020B0604020202020204" pitchFamily="34" charset="0"/>
              </a:rPr>
              <a:t>how they are prepared.</a:t>
            </a:r>
          </a:p>
        </p:txBody>
      </p:sp>
      <p:sp>
        <p:nvSpPr>
          <p:cNvPr id="16" name="Oval 15"/>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5</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7" name="AutoShape 8"/>
          <p:cNvSpPr>
            <a:spLocks noChangeArrowheads="1"/>
          </p:cNvSpPr>
          <p:nvPr/>
        </p:nvSpPr>
        <p:spPr bwMode="auto">
          <a:xfrm>
            <a:off x="33528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8" name="AutoShape 8"/>
          <p:cNvSpPr>
            <a:spLocks noChangeArrowheads="1"/>
          </p:cNvSpPr>
          <p:nvPr/>
        </p:nvSpPr>
        <p:spPr bwMode="auto">
          <a:xfrm>
            <a:off x="53340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9" name="AutoShape 8"/>
          <p:cNvSpPr>
            <a:spLocks noChangeArrowheads="1"/>
          </p:cNvSpPr>
          <p:nvPr/>
        </p:nvSpPr>
        <p:spPr bwMode="auto">
          <a:xfrm>
            <a:off x="73152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up)">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wipe(up)">
                                      <p:cBhvr>
                                        <p:cTn id="12" dur="500"/>
                                        <p:tgtEl>
                                          <p:spTgt spid="49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wipe(up)">
                                      <p:cBhvr>
                                        <p:cTn id="17" dur="500"/>
                                        <p:tgtEl>
                                          <p:spTgt spid="49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wipe(up)">
                                      <p:cBhvr>
                                        <p:cTn id="2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6324" name="Rectangle 2"/>
          <p:cNvSpPr>
            <a:spLocks noChangeArrowheads="1"/>
          </p:cNvSpPr>
          <p:nvPr/>
        </p:nvSpPr>
        <p:spPr bwMode="auto">
          <a:xfrm>
            <a:off x="4572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5"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4267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124701" cy="540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Rectangle 9"/>
          <p:cNvSpPr>
            <a:spLocks noChangeArrowheads="1"/>
          </p:cNvSpPr>
          <p:nvPr/>
        </p:nvSpPr>
        <p:spPr bwMode="auto">
          <a:xfrm>
            <a:off x="4953000" y="209550"/>
            <a:ext cx="3962400" cy="677108"/>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p:spPr>
        <p:txBody>
          <a:bodyPr wrap="square" tIns="91440" bIns="91440">
            <a:spAutoFit/>
          </a:bodyPr>
          <a:lstStyle/>
          <a:p>
            <a:pPr>
              <a:spcBef>
                <a:spcPct val="50000"/>
              </a:spcBef>
            </a:pPr>
            <a:r>
              <a:rPr lang="en-US" altLang="en-US" sz="1600" dirty="0">
                <a:latin typeface="Liberation Sans" panose="020B0604020202020204" pitchFamily="34" charset="0"/>
              </a:rPr>
              <a:t>Net income is needed to determine the ending balance in </a:t>
            </a:r>
            <a:r>
              <a:rPr lang="en-US" altLang="en-US" sz="1600" dirty="0" smtClean="0">
                <a:latin typeface="Liberation Sans" panose="020B0604020202020204" pitchFamily="34" charset="0"/>
              </a:rPr>
              <a:t>owner’s equity.</a:t>
            </a:r>
            <a:endParaRPr lang="en-US" altLang="en-US" sz="1600" dirty="0">
              <a:latin typeface="Liberation Sans" panose="020B0604020202020204" pitchFamily="34" charset="0"/>
            </a:endParaRPr>
          </a:p>
        </p:txBody>
      </p:sp>
      <p:sp>
        <p:nvSpPr>
          <p:cNvPr id="5734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5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sp>
        <p:nvSpPr>
          <p:cNvPr id="2" name="Rectangle 1"/>
          <p:cNvSpPr/>
          <p:nvPr/>
        </p:nvSpPr>
        <p:spPr bwMode="auto">
          <a:xfrm>
            <a:off x="914400" y="1219200"/>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a:solidFill>
                  <a:schemeClr val="accent3"/>
                </a:solidFill>
                <a:latin typeface="Liberation Sans" panose="020B0604020202020204" pitchFamily="34" charset="0"/>
              </a:rPr>
              <a:t>Income Statement</a:t>
            </a: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914400" y="4215384"/>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pic>
        <p:nvPicPr>
          <p:cNvPr id="922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8164" y="900912"/>
            <a:ext cx="8031162" cy="412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9"/>
          <p:cNvSpPr>
            <a:spLocks noChangeArrowheads="1"/>
          </p:cNvSpPr>
          <p:nvPr/>
        </p:nvSpPr>
        <p:spPr bwMode="auto">
          <a:xfrm>
            <a:off x="152400" y="2376607"/>
            <a:ext cx="1625221" cy="1661993"/>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p>
            <a:pPr algn="l">
              <a:spcBef>
                <a:spcPct val="50000"/>
              </a:spcBef>
            </a:pPr>
            <a:r>
              <a:rPr lang="en-US" altLang="en-US" sz="1600" dirty="0">
                <a:latin typeface="Liberation Sans" panose="020B0604020202020204" pitchFamily="34" charset="0"/>
              </a:rPr>
              <a:t>The ending balance in owner’s equity is needed in preparing the balance sheet.</a:t>
            </a:r>
          </a:p>
        </p:txBody>
      </p:sp>
      <p:sp>
        <p:nvSpPr>
          <p:cNvPr id="58377" name="Rectangle 5"/>
          <p:cNvSpPr>
            <a:spLocks noChangeArrowheads="1"/>
          </p:cNvSpPr>
          <p:nvPr/>
        </p:nvSpPr>
        <p:spPr bwMode="auto">
          <a:xfrm>
            <a:off x="7391400" y="2406650"/>
            <a:ext cx="1295400" cy="26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6511"/>
            <a:ext cx="7002604" cy="614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5"/>
          <p:cNvSpPr>
            <a:spLocks noChangeArrowheads="1"/>
          </p:cNvSpPr>
          <p:nvPr/>
        </p:nvSpPr>
        <p:spPr bwMode="auto">
          <a:xfrm>
            <a:off x="2797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1" name="Rectangle 10"/>
          <p:cNvSpPr/>
          <p:nvPr/>
        </p:nvSpPr>
        <p:spPr bwMode="auto">
          <a:xfrm>
            <a:off x="1905000" y="336510"/>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1905000" y="2715768"/>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Balance Sheet</a:t>
            </a:r>
            <a:endParaRPr lang="en-US" sz="1500" dirty="0">
              <a:solidFill>
                <a:schemeClr val="accent3"/>
              </a:solidFill>
              <a:latin typeface="Liberation Sans" panose="020B0604020202020204" pitchFamily="34" charset="0"/>
            </a:endParaRPr>
          </a:p>
          <a:p>
            <a:r>
              <a:rPr lang="en-US" sz="1500" dirty="0" smtClean="0">
                <a:solidFill>
                  <a:schemeClr val="accent3"/>
                </a:solidFill>
                <a:latin typeface="Liberation Sans" panose="020B0604020202020204" pitchFamily="34" charset="0"/>
              </a:rPr>
              <a:t>September </a:t>
            </a:r>
            <a:r>
              <a:rPr lang="en-US" sz="1500" dirty="0">
                <a:solidFill>
                  <a:schemeClr val="accent3"/>
                </a:solidFill>
                <a:latin typeface="Liberation Sans" panose="020B0604020202020204" pitchFamily="34" charset="0"/>
              </a:rPr>
              <a:t>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6"/>
          <p:cNvSpPr>
            <a:spLocks noChangeShapeType="1"/>
          </p:cNvSpPr>
          <p:nvPr/>
        </p:nvSpPr>
        <p:spPr bwMode="auto">
          <a:xfrm>
            <a:off x="304800" y="1371600"/>
            <a:ext cx="241096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327697"/>
            <a:ext cx="6400800" cy="614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9"/>
          <p:cNvSpPr>
            <a:spLocks noChangeArrowheads="1"/>
          </p:cNvSpPr>
          <p:nvPr/>
        </p:nvSpPr>
        <p:spPr bwMode="auto">
          <a:xfrm>
            <a:off x="342900"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2" name="Rectangle 1"/>
          <p:cNvSpPr/>
          <p:nvPr/>
        </p:nvSpPr>
        <p:spPr bwMode="auto">
          <a:xfrm>
            <a:off x="2438400" y="4343400"/>
            <a:ext cx="76200" cy="1981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2706624" y="304800"/>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Balance Sheet</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5" name="Rectangle 14"/>
          <p:cNvSpPr/>
          <p:nvPr/>
        </p:nvSpPr>
        <p:spPr bwMode="auto">
          <a:xfrm>
            <a:off x="2715768" y="3465576"/>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Statement of Cash Flows</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For the Month Ended 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6" name="Rectangle 15"/>
          <p:cNvSpPr>
            <a:spLocks noChangeArrowheads="1"/>
          </p:cNvSpPr>
          <p:nvPr/>
        </p:nvSpPr>
        <p:spPr bwMode="auto">
          <a:xfrm>
            <a:off x="8131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7" name="Rectangle 7"/>
          <p:cNvSpPr>
            <a:spLocks noChangeArrowheads="1"/>
          </p:cNvSpPr>
          <p:nvPr/>
        </p:nvSpPr>
        <p:spPr bwMode="auto">
          <a:xfrm>
            <a:off x="228600" y="304800"/>
            <a:ext cx="2286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000" b="1" dirty="0">
                <a:solidFill>
                  <a:schemeClr val="tx2">
                    <a:lumMod val="75000"/>
                  </a:schemeClr>
                </a:solidFill>
                <a:latin typeface="Liberation Sans" panose="020B0604020202020204" pitchFamily="34" charset="0"/>
              </a:rPr>
              <a:t>Financial Statements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Reports </a:t>
            </a:r>
            <a:r>
              <a:rPr lang="en-US" altLang="en-US" sz="2200" b="0" dirty="0">
                <a:solidFill>
                  <a:schemeClr val="tx1"/>
                </a:solidFill>
                <a:latin typeface="Liberation Sans" panose="020B0604020202020204" pitchFamily="34" charset="0"/>
              </a:rPr>
              <a:t>the revenues and expenses for a specific period of time.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Shows net income (or net loss). </a:t>
            </a: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Income Statement</a:t>
            </a:r>
            <a:endParaRPr lang="en-US" altLang="en-US" sz="3200" b="1" dirty="0">
              <a:solidFill>
                <a:schemeClr val="tx2">
                  <a:lumMod val="75000"/>
                </a:schemeClr>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32" y="3657600"/>
            <a:ext cx="3053668" cy="1857723"/>
          </a:xfrm>
          <a:prstGeom prst="rect">
            <a:avLst/>
          </a:prstGeom>
          <a:noFill/>
          <a:ln w="2857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6"/>
          <p:cNvSpPr txBox="1">
            <a:spLocks noChangeArrowheads="1"/>
          </p:cNvSpPr>
          <p:nvPr/>
        </p:nvSpPr>
        <p:spPr bwMode="auto">
          <a:xfrm>
            <a:off x="533400" y="3400773"/>
            <a:ext cx="4038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Does </a:t>
            </a:r>
            <a:r>
              <a:rPr lang="en-US" sz="2200" b="0" dirty="0">
                <a:solidFill>
                  <a:schemeClr val="tx1"/>
                </a:solidFill>
                <a:latin typeface="Liberation Sans" panose="020B0604020202020204" pitchFamily="34" charset="0"/>
              </a:rPr>
              <a:t>not include investment and </a:t>
            </a:r>
            <a:r>
              <a:rPr lang="en-US" sz="2200" b="0" dirty="0" smtClean="0">
                <a:solidFill>
                  <a:schemeClr val="tx1"/>
                </a:solidFill>
                <a:latin typeface="Liberation Sans" panose="020B0604020202020204" pitchFamily="34" charset="0"/>
              </a:rPr>
              <a:t>withdrawal transactions </a:t>
            </a:r>
            <a:r>
              <a:rPr lang="en-US" sz="2200" b="0" dirty="0">
                <a:solidFill>
                  <a:schemeClr val="tx1"/>
                </a:solidFill>
                <a:latin typeface="Liberation Sans" panose="020B0604020202020204" pitchFamily="34" charset="0"/>
              </a:rPr>
              <a:t>between the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and the </a:t>
            </a:r>
            <a:r>
              <a:rPr lang="en-US" sz="2200" b="0" dirty="0" smtClean="0">
                <a:solidFill>
                  <a:schemeClr val="tx1"/>
                </a:solidFill>
                <a:latin typeface="Liberation Sans" panose="020B0604020202020204" pitchFamily="34" charset="0"/>
              </a:rPr>
              <a:t>business in measuring net income.</a:t>
            </a:r>
            <a:endParaRPr lang="en-US" altLang="en-US" sz="2200" b="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a:t>
            </a:r>
            <a:r>
              <a:rPr lang="en-US" altLang="en-US" dirty="0" smtClean="0"/>
              <a:t>owner’s equity for </a:t>
            </a:r>
            <a:r>
              <a:rPr lang="en-US" altLang="en-US" dirty="0"/>
              <a:t>a specific period of time. </a:t>
            </a:r>
          </a:p>
          <a:p>
            <a:r>
              <a:rPr lang="en-US" altLang="en-US" dirty="0"/>
              <a:t>The time period is the same as that covered by the income statement</a:t>
            </a:r>
            <a:r>
              <a:rPr lang="en-US" altLang="en-US" dirty="0" smtClean="0"/>
              <a:t>.</a:t>
            </a:r>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Owner’s Equity Statement</a:t>
            </a:r>
            <a:endParaRPr lang="en-US" altLang="en-US" sz="3200" b="1" dirty="0">
              <a:solidFill>
                <a:schemeClr val="tx2">
                  <a:lumMod val="75000"/>
                </a:schemeClr>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owner's equity </a:t>
            </a:r>
            <a:r>
              <a:rPr lang="en-US" altLang="en-US" dirty="0"/>
              <a:t>at a specific date.</a:t>
            </a:r>
          </a:p>
          <a:p>
            <a:r>
              <a:rPr lang="en-US" altLang="en-US" dirty="0"/>
              <a:t>Lists assets at the top, followed by liabilities and </a:t>
            </a:r>
            <a:r>
              <a:rPr lang="en-US" altLang="en-US" dirty="0" smtClean="0"/>
              <a:t>owner’s </a:t>
            </a:r>
            <a:r>
              <a:rPr lang="en-US" altLang="en-US" dirty="0"/>
              <a:t>equity. </a:t>
            </a:r>
          </a:p>
          <a:p>
            <a:r>
              <a:rPr lang="en-US" altLang="en-US" dirty="0"/>
              <a:t>Total assets must equal total liabilities and </a:t>
            </a:r>
            <a:r>
              <a:rPr lang="en-US" altLang="en-US" dirty="0" smtClean="0"/>
              <a:t>owner's </a:t>
            </a:r>
            <a:r>
              <a:rPr lang="en-US" altLang="en-US" dirty="0"/>
              <a:t>equity.</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Balance Sheet</a:t>
            </a:r>
            <a:endParaRPr lang="en-US" altLang="en-US" sz="3200" b="1" dirty="0">
              <a:solidFill>
                <a:schemeClr val="tx2">
                  <a:lumMod val="75000"/>
                </a:schemeClr>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Information on the cash receipts and payments for a specific period of time.</a:t>
            </a:r>
          </a:p>
          <a:p>
            <a:r>
              <a:rPr lang="en-US" altLang="en-US" dirty="0"/>
              <a:t>Answers the </a:t>
            </a:r>
            <a:r>
              <a:rPr lang="en-US" altLang="en-US" dirty="0" smtClean="0"/>
              <a:t>following:</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Where </a:t>
            </a:r>
            <a:r>
              <a:rPr lang="en-US" altLang="en-US" sz="2100" b="0" dirty="0">
                <a:solidFill>
                  <a:schemeClr val="tx1"/>
                </a:solidFill>
                <a:latin typeface="Liberation Sans" panose="020B0604020202020204" pitchFamily="34" charset="0"/>
              </a:rPr>
              <a:t>did cash come </a:t>
            </a:r>
            <a:r>
              <a:rPr lang="en-US" altLang="en-US" sz="2100" b="0" dirty="0" smtClean="0">
                <a:solidFill>
                  <a:schemeClr val="tx1"/>
                </a:solidFill>
                <a:latin typeface="Liberation Sans" panose="020B0604020202020204" pitchFamily="34" charset="0"/>
              </a:rPr>
              <a:t>from?</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cash used </a:t>
            </a:r>
            <a:r>
              <a:rPr lang="en-US" altLang="en-US" sz="2100" b="0" dirty="0" smtClean="0">
                <a:solidFill>
                  <a:schemeClr val="tx1"/>
                </a:solidFill>
                <a:latin typeface="Liberation Sans" panose="020B0604020202020204" pitchFamily="34" charset="0"/>
              </a:rPr>
              <a:t>for?</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the change in </a:t>
            </a:r>
            <a:r>
              <a:rPr lang="en-US" altLang="en-US" sz="2100" b="0" dirty="0" smtClean="0">
                <a:solidFill>
                  <a:schemeClr val="tx1"/>
                </a:solidFill>
                <a:latin typeface="Liberation Sans" panose="020B0604020202020204" pitchFamily="34" charset="0"/>
              </a:rPr>
              <a:t>the </a:t>
            </a:r>
          </a:p>
          <a:p>
            <a:pPr marL="1371600" lvl="1" indent="0">
              <a:lnSpc>
                <a:spcPct val="125000"/>
              </a:lnSpc>
              <a:spcBef>
                <a:spcPts val="0"/>
              </a:spcBef>
              <a:buClr>
                <a:schemeClr val="accent6">
                  <a:lumMod val="50000"/>
                </a:schemeClr>
              </a:buClr>
              <a:buSzPct val="80000"/>
              <a:buNone/>
            </a:pPr>
            <a:r>
              <a:rPr lang="en-US" altLang="en-US" sz="2100" b="0" dirty="0" smtClean="0">
                <a:solidFill>
                  <a:schemeClr val="tx1"/>
                </a:solidFill>
                <a:latin typeface="Liberation Sans" panose="020B0604020202020204" pitchFamily="34" charset="0"/>
              </a:rPr>
              <a:t>cash </a:t>
            </a:r>
            <a:r>
              <a:rPr lang="en-US" altLang="en-US" sz="2100" b="0" dirty="0">
                <a:solidFill>
                  <a:schemeClr val="tx1"/>
                </a:solidFill>
                <a:latin typeface="Liberation Sans" panose="020B0604020202020204" pitchFamily="34" charset="0"/>
              </a:rPr>
              <a:t>balance</a:t>
            </a:r>
            <a:r>
              <a:rPr lang="en-US" altLang="en-US" sz="2100" b="0" dirty="0" smtClean="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Statement of Cash Flows</a:t>
            </a:r>
            <a:endParaRPr lang="en-US" altLang="en-US" sz="3200" b="1" dirty="0">
              <a:solidFill>
                <a:schemeClr val="tx2">
                  <a:lumMod val="75000"/>
                </a:schemeClr>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0165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Which of the following financial statements is prepared as of a specific date?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Balance sheet.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Income statement. </a:t>
            </a:r>
          </a:p>
          <a:p>
            <a:pPr lvl="1">
              <a:lnSpc>
                <a:spcPct val="120000"/>
              </a:lnSpc>
              <a:spcBef>
                <a:spcPct val="50000"/>
              </a:spcBef>
              <a:buClr>
                <a:schemeClr val="tx1"/>
              </a:buClr>
              <a:buSzTx/>
              <a:buFont typeface="Wingdings" pitchFamily="2" charset="2"/>
              <a:buAutoNum type="alphaLcPeriod"/>
            </a:pPr>
            <a:r>
              <a:rPr lang="en-US" altLang="en-US" sz="2300" b="0" dirty="0" smtClean="0">
                <a:solidFill>
                  <a:schemeClr val="tx1"/>
                </a:solidFill>
                <a:latin typeface="Liberation Sans" panose="020B0604020202020204" pitchFamily="34" charset="0"/>
              </a:rPr>
              <a:t>Owner's equity </a:t>
            </a:r>
            <a:r>
              <a:rPr lang="en-US" altLang="en-US" sz="2300" b="0" dirty="0">
                <a:solidFill>
                  <a:schemeClr val="tx1"/>
                </a:solidFill>
                <a:latin typeface="Liberation Sans" panose="020B0604020202020204" pitchFamily="34" charset="0"/>
              </a:rPr>
              <a:t>statement.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Statement of cash flows.</a:t>
            </a: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64517"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2971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833439"/>
            <a:ext cx="8382000" cy="37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79283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a:p>
            <a:pPr marL="463550" indent="-463550" algn="l">
              <a:lnSpc>
                <a:spcPct val="120000"/>
              </a:lnSpc>
              <a:spcBef>
                <a:spcPts val="200"/>
              </a:spcBef>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a:t>
            </a:r>
            <a:r>
              <a:rPr lang="en-US" sz="2000" dirty="0" smtClean="0">
                <a:latin typeface="Liberation Sans" panose="020B0604020202020204" pitchFamily="34" charset="0"/>
              </a:rPr>
              <a:t>reported </a:t>
            </a:r>
            <a:r>
              <a:rPr lang="en-US" sz="2000" dirty="0">
                <a:latin typeface="Liberation Sans" panose="020B0604020202020204" pitchFamily="34" charset="0"/>
              </a:rPr>
              <a:t>for December 2017.</a:t>
            </a:r>
          </a:p>
          <a:p>
            <a:pPr marL="463550" indent="-463550" algn="l">
              <a:lnSpc>
                <a:spcPct val="120000"/>
              </a:lnSpc>
              <a:spcBef>
                <a:spcPts val="200"/>
              </a:spcBef>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owner’s equity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p:txBody>
      </p:sp>
    </p:spTree>
    <p:extLst>
      <p:ext uri="{BB962C8B-B14F-4D97-AF65-F5344CB8AC3E}">
        <p14:creationId xmlns:p14="http://schemas.microsoft.com/office/powerpoint/2010/main" val="155512944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914400" y="4308322"/>
            <a:ext cx="5562600" cy="1800493"/>
          </a:xfrm>
          <a:prstGeom prst="rect">
            <a:avLst/>
          </a:prstGeom>
        </p:spPr>
        <p:txBody>
          <a:bodyPr wrap="square">
            <a:spAutoFit/>
          </a:bodyPr>
          <a:lstStyle/>
          <a:p>
            <a:pPr algn="l">
              <a:lnSpc>
                <a:spcPct val="120000"/>
              </a:lnSpc>
              <a:spcBef>
                <a:spcPts val="600"/>
              </a:spcBef>
            </a:pPr>
            <a:r>
              <a:rPr lang="en-US" sz="2000" dirty="0" smtClean="0">
                <a:latin typeface="Liberation Sans" panose="020B0604020202020204" pitchFamily="34" charset="0"/>
              </a:rPr>
              <a:t>The </a:t>
            </a:r>
            <a:r>
              <a:rPr lang="en-US" sz="2000" dirty="0">
                <a:latin typeface="Liberation Sans" panose="020B0604020202020204" pitchFamily="34" charset="0"/>
              </a:rPr>
              <a:t>total assets are $27,000, comprised of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Cash </a:t>
            </a:r>
            <a:r>
              <a:rPr lang="en-US" sz="2000" dirty="0">
                <a:latin typeface="Liberation Sans" panose="020B0604020202020204" pitchFamily="34" charset="0"/>
              </a:rPr>
              <a:t>$8,000,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Accounts Receivable $</a:t>
            </a:r>
            <a:r>
              <a:rPr lang="en-US" sz="2000" dirty="0">
                <a:latin typeface="Liberation Sans" panose="020B0604020202020204" pitchFamily="34" charset="0"/>
              </a:rPr>
              <a:t>9,000, and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Equipment </a:t>
            </a:r>
            <a:r>
              <a:rPr lang="en-US" sz="2000" dirty="0">
                <a:latin typeface="Liberation Sans" panose="020B0604020202020204" pitchFamily="34" charset="0"/>
              </a:rPr>
              <a:t>$10,000.</a:t>
            </a:r>
          </a:p>
        </p:txBody>
      </p:sp>
    </p:spTree>
    <p:extLst>
      <p:ext uri="{BB962C8B-B14F-4D97-AF65-F5344CB8AC3E}">
        <p14:creationId xmlns:p14="http://schemas.microsoft.com/office/powerpoint/2010/main" val="3850134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1600200" y="5867400"/>
            <a:ext cx="19812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5"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373188"/>
            <a:ext cx="4038600" cy="2284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6"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22788" y="3956050"/>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7" name="Picture 1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49288" y="3124200"/>
            <a:ext cx="2551112" cy="2400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EXTERNAL USERS</a:t>
            </a:r>
            <a:endParaRPr lang="en-US" altLang="en-US" sz="260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(b) 	Determine </a:t>
            </a:r>
            <a:r>
              <a:rPr lang="en-US" sz="2000" b="1" dirty="0">
                <a:latin typeface="Liberation Sans" panose="020B0604020202020204" pitchFamily="34" charset="0"/>
              </a:rPr>
              <a:t>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4279407"/>
            <a:ext cx="7315201" cy="234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461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owner’s equity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3112"/>
            <a:ext cx="8248650" cy="17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32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7244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Forensic</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Governmental</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with the IRS, the FBI, the SEC, </a:t>
            </a:r>
            <a:r>
              <a:rPr lang="en-US" altLang="en-US" sz="2000" dirty="0" smtClean="0">
                <a:latin typeface="Liberation Sans" panose="020B0604020202020204" pitchFamily="34" charset="0"/>
              </a:rPr>
              <a:t>public </a:t>
            </a:r>
            <a:r>
              <a:rPr lang="en-US" altLang="en-US" sz="2000" dirty="0">
                <a:latin typeface="Liberation Sans" panose="020B0604020202020204" pitchFamily="34" charset="0"/>
              </a:rPr>
              <a:t>colleges and </a:t>
            </a:r>
            <a:r>
              <a:rPr lang="en-US" altLang="en-US" sz="2000" dirty="0" smtClean="0">
                <a:latin typeface="Liberation Sans" panose="020B0604020202020204" pitchFamily="34" charset="0"/>
              </a:rPr>
              <a:t>universities, and in state and local governments.</a:t>
            </a: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Private</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ts val="600"/>
              </a:spcBef>
              <a:buClrTx/>
              <a:buSzTx/>
              <a:buFontTx/>
              <a:buNone/>
            </a:pPr>
            <a:r>
              <a:rPr lang="en-US" altLang="en-US" sz="2300" dirty="0">
                <a:solidFill>
                  <a:schemeClr val="tx2">
                    <a:lumMod val="75000"/>
                  </a:schemeClr>
                </a:solidFill>
                <a:latin typeface="Liberation Sans" panose="020B0604020202020204" pitchFamily="34" charset="0"/>
              </a:rPr>
              <a:t>Public Accounting</a:t>
            </a:r>
          </a:p>
          <a:p>
            <a:pPr algn="ctr">
              <a:lnSpc>
                <a:spcPct val="120000"/>
              </a:lnSpc>
              <a:spcBef>
                <a:spcPts val="60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8" name="Rectangle 7"/>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APPENDIX 1A: Explain the career opportunities in accounting.</a:t>
            </a:r>
            <a:endParaRPr lang="en-US" sz="23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6</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left)">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wipe(up)">
                                      <p:cBhvr>
                                        <p:cTn id="12" dur="500"/>
                                        <p:tgtEl>
                                          <p:spTgt spid="665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2"/>
                                        </p:tgtEl>
                                        <p:attrNameLst>
                                          <p:attrName>style.visibility</p:attrName>
                                        </p:attrNameLst>
                                      </p:cBhvr>
                                      <p:to>
                                        <p:strVal val="visible"/>
                                      </p:to>
                                    </p:set>
                                    <p:animEffect transition="in" filter="wipe(up)">
                                      <p:cBhvr>
                                        <p:cTn id="1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907334"/>
            <a:ext cx="8534400" cy="15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7" name="Rectangle 10"/>
          <p:cNvSpPr>
            <a:spLocks noChangeArrowheads="1"/>
          </p:cNvSpPr>
          <p:nvPr/>
        </p:nvSpPr>
        <p:spPr bwMode="auto">
          <a:xfrm>
            <a:off x="228600" y="1295400"/>
            <a:ext cx="81819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Salary estimates for jobs in public and corporate accounting</a:t>
            </a:r>
          </a:p>
        </p:txBody>
      </p:sp>
      <p:sp>
        <p:nvSpPr>
          <p:cNvPr id="67588" name="Rectangle 11"/>
          <p:cNvSpPr>
            <a:spLocks noChangeArrowheads="1"/>
          </p:cNvSpPr>
          <p:nvPr/>
        </p:nvSpPr>
        <p:spPr bwMode="auto">
          <a:xfrm>
            <a:off x="7467600" y="16303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1A-1</a:t>
            </a:r>
          </a:p>
        </p:txBody>
      </p:sp>
      <p:sp>
        <p:nvSpPr>
          <p:cNvPr id="67589" name="Rectangle 12"/>
          <p:cNvSpPr>
            <a:spLocks noChangeArrowheads="1"/>
          </p:cNvSpPr>
          <p:nvPr/>
        </p:nvSpPr>
        <p:spPr bwMode="auto">
          <a:xfrm>
            <a:off x="228600" y="3851702"/>
            <a:ext cx="7467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latin typeface="Liberation Sans" panose="020B0604020202020204" pitchFamily="34" charset="0"/>
              </a:rPr>
              <a:t>Upper-level management salaries in corporate accounting</a:t>
            </a:r>
          </a:p>
        </p:txBody>
      </p:sp>
      <p:sp>
        <p:nvSpPr>
          <p:cNvPr id="67590" name="Rectangle 13"/>
          <p:cNvSpPr>
            <a:spLocks noChangeArrowheads="1"/>
          </p:cNvSpPr>
          <p:nvPr/>
        </p:nvSpPr>
        <p:spPr bwMode="auto">
          <a:xfrm>
            <a:off x="7467600" y="4191000"/>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1A-2</a:t>
            </a:r>
          </a:p>
        </p:txBody>
      </p:sp>
      <p:sp>
        <p:nvSpPr>
          <p:cNvPr id="675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 </a:t>
            </a:r>
            <a:endParaRPr lang="en-US" altLang="en-US" sz="1600" i="1" dirty="0">
              <a:latin typeface="Liberation Sans" panose="020B0604020202020204" pitchFamily="34" charset="0"/>
            </a:endParaRP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“Show Me the Money”</a:t>
            </a:r>
            <a:endParaRPr lang="en-US" altLang="en-US" sz="3200" b="1" dirty="0">
              <a:solidFill>
                <a:schemeClr val="tx2">
                  <a:lumMod val="75000"/>
                </a:schemeClr>
              </a:solidFill>
              <a:latin typeface="Liberation Sans" panose="020B0604020202020204" pitchFamily="34" charset="0"/>
            </a:endParaRPr>
          </a:p>
        </p:txBody>
      </p:sp>
      <p:pic>
        <p:nvPicPr>
          <p:cNvPr id="1024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495800"/>
            <a:ext cx="8534401" cy="162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25146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800000"/>
                </a:solidFill>
                <a:latin typeface="Liberation Sans" panose="020B0604020202020204" pitchFamily="34" charset="0"/>
              </a:rPr>
              <a:t>Key Points</a:t>
            </a:r>
          </a:p>
        </p:txBody>
      </p:sp>
      <p:sp>
        <p:nvSpPr>
          <p:cNvPr id="68612" name="Rectangle 3"/>
          <p:cNvSpPr>
            <a:spLocks noChangeArrowheads="1"/>
          </p:cNvSpPr>
          <p:nvPr/>
        </p:nvSpPr>
        <p:spPr bwMode="auto">
          <a:xfrm>
            <a:off x="533400" y="3048000"/>
            <a:ext cx="7924800" cy="3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4000"/>
              </a:lnSpc>
              <a:buNone/>
            </a:pPr>
            <a:r>
              <a:rPr lang="en-US" sz="1900" b="0" dirty="0">
                <a:solidFill>
                  <a:schemeClr val="tx1"/>
                </a:solidFill>
                <a:latin typeface="Liberation Sans" panose="020B0604020202020204" pitchFamily="34" charset="0"/>
              </a:rPr>
              <a:t>Following are the key similarities and differences between GAAP and IFRS as related to </a:t>
            </a:r>
            <a:r>
              <a:rPr lang="en-US" sz="1900" b="0" dirty="0" smtClean="0">
                <a:solidFill>
                  <a:schemeClr val="tx1"/>
                </a:solidFill>
                <a:latin typeface="Liberation Sans" panose="020B0604020202020204" pitchFamily="34" charset="0"/>
              </a:rPr>
              <a:t>accounting fundamentals</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a:p>
            <a:pPr marL="0" lvl="1" indent="0">
              <a:lnSpc>
                <a:spcPct val="114000"/>
              </a:lnSpc>
              <a:spcBef>
                <a:spcPct val="50000"/>
              </a:spcBef>
              <a:buClr>
                <a:srgbClr val="800000"/>
              </a:buClr>
              <a:buSzPct val="80000"/>
              <a:buNone/>
            </a:pPr>
            <a:r>
              <a:rPr lang="en-US" altLang="en-US" sz="2100" dirty="0" smtClean="0">
                <a:solidFill>
                  <a:schemeClr val="tx1"/>
                </a:solidFill>
                <a:latin typeface="Liberation Sans" panose="020B0604020202020204" pitchFamily="34" charset="0"/>
              </a:rPr>
              <a:t>Similarities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basic techniques for recording business transactions are the same for U.S. and </a:t>
            </a:r>
            <a:r>
              <a:rPr lang="en-US" sz="1900" b="0" dirty="0" smtClean="0">
                <a:solidFill>
                  <a:schemeClr val="tx1"/>
                </a:solidFill>
                <a:latin typeface="Liberation Sans" panose="020B0604020202020204" pitchFamily="34" charset="0"/>
              </a:rPr>
              <a:t>international companies.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international and U.S. accounting standards emphasize transparency in </a:t>
            </a:r>
            <a:r>
              <a:rPr lang="en-US" sz="1900" b="0" dirty="0" smtClean="0">
                <a:solidFill>
                  <a:schemeClr val="tx1"/>
                </a:solidFill>
                <a:latin typeface="Liberation Sans" panose="020B0604020202020204" pitchFamily="34" charset="0"/>
              </a:rPr>
              <a:t>financial reporting. Both </a:t>
            </a:r>
            <a:r>
              <a:rPr lang="en-US" sz="1900" b="0" dirty="0">
                <a:solidFill>
                  <a:schemeClr val="tx1"/>
                </a:solidFill>
                <a:latin typeface="Liberation Sans" panose="020B0604020202020204" pitchFamily="34" charset="0"/>
              </a:rPr>
              <a:t>sets of standards are primarily driven by meeting the needs of investors and creditors</a:t>
            </a:r>
            <a:r>
              <a:rPr lang="en-US" sz="19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sp>
        <p:nvSpPr>
          <p:cNvPr id="8" name="Rectangle 7"/>
          <p:cNvSpPr>
            <a:spLocks noChangeArrowheads="1"/>
          </p:cNvSpPr>
          <p:nvPr/>
        </p:nvSpPr>
        <p:spPr bwMode="auto">
          <a:xfrm>
            <a:off x="0" y="1564957"/>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1433512"/>
            <a:ext cx="6604000" cy="928688"/>
          </a:xfrm>
          <a:prstGeom prst="rect">
            <a:avLst/>
          </a:prstGeom>
          <a:solidFill>
            <a:srgbClr val="0027A4"/>
          </a:solidFill>
          <a:ln>
            <a:noFill/>
          </a:ln>
          <a:effectLst/>
        </p:spPr>
        <p:txBody>
          <a:bodyPr wrap="square" lIns="86493" tIns="34597" rIns="86493" bIns="43247" anchor="ctr"/>
          <a:lstStyle/>
          <a:p>
            <a:pPr marL="111120" algn="l">
              <a:lnSpc>
                <a:spcPct val="110000"/>
              </a:lnSpc>
            </a:pPr>
            <a:r>
              <a:rPr lang="en-US" sz="2000" b="1" dirty="0" smtClean="0">
                <a:solidFill>
                  <a:schemeClr val="bg1"/>
                </a:solidFill>
                <a:latin typeface="Liberation Sans" panose="020B0604020202020204" pitchFamily="34" charset="0"/>
              </a:rPr>
              <a:t>Describe </a:t>
            </a:r>
            <a:r>
              <a:rPr lang="en-US" sz="2000" b="1" dirty="0">
                <a:solidFill>
                  <a:schemeClr val="bg1"/>
                </a:solidFill>
                <a:latin typeface="Liberation Sans" panose="020B0604020202020204" pitchFamily="34" charset="0"/>
              </a:rPr>
              <a:t>the impact of international accounting standards on U.S</a:t>
            </a:r>
            <a:r>
              <a:rPr lang="en-US" sz="2000" b="1" dirty="0" smtClean="0">
                <a:solidFill>
                  <a:schemeClr val="bg1"/>
                </a:solidFill>
                <a:latin typeface="Liberation Sans" panose="020B0604020202020204" pitchFamily="34" charset="0"/>
              </a:rPr>
              <a:t>. financial </a:t>
            </a:r>
            <a:r>
              <a:rPr lang="en-US" sz="2000" b="1" dirty="0">
                <a:solidFill>
                  <a:schemeClr val="bg1"/>
                </a:solidFill>
                <a:latin typeface="Liberation Sans" panose="020B0604020202020204" pitchFamily="34" charset="0"/>
              </a:rPr>
              <a:t>reporting.</a:t>
            </a:r>
          </a:p>
        </p:txBody>
      </p:sp>
      <p:sp>
        <p:nvSpPr>
          <p:cNvPr id="10" name="Oval 9"/>
          <p:cNvSpPr/>
          <p:nvPr/>
        </p:nvSpPr>
        <p:spPr bwMode="auto">
          <a:xfrm>
            <a:off x="1828800" y="1644967"/>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7</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43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marL="682625" lvl="1" indent="-450850">
              <a:lnSpc>
                <a:spcPct val="115000"/>
              </a:lnSpc>
              <a:spcBef>
                <a:spcPct val="50000"/>
              </a:spcBef>
              <a:buClr>
                <a:srgbClr val="800000"/>
              </a:buClr>
              <a:buSzPct val="80000"/>
              <a:buFont typeface="Wingdings" panose="05000000000000000000" pitchFamily="2" charset="2"/>
              <a:buChar char="u"/>
            </a:pPr>
            <a:r>
              <a:rPr lang="en-US" sz="1900" b="0" dirty="0">
                <a:solidFill>
                  <a:schemeClr val="tx1"/>
                </a:solidFill>
                <a:latin typeface="Liberation Sans" panose="020B0604020202020204" pitchFamily="34" charset="0"/>
              </a:rPr>
              <a:t>The three most common forms of business organizations, proprietorships, partnerships, and corporations, are also found in countries that use international accounting standards</a:t>
            </a:r>
            <a:r>
              <a:rPr lang="en-US" sz="1900" b="0" dirty="0" smtClean="0">
                <a:solidFill>
                  <a:schemeClr val="tx1"/>
                </a:solidFill>
                <a:latin typeface="Liberation Sans" panose="020B0604020202020204" pitchFamily="34" charset="0"/>
              </a:rPr>
              <a:t>.</a:t>
            </a:r>
            <a:endParaRPr lang="en-US" altLang="en-US" sz="2200" dirty="0" smtClean="0">
              <a:solidFill>
                <a:schemeClr val="tx1"/>
              </a:solidFill>
              <a:latin typeface="Liberation Sans" panose="020B0604020202020204" pitchFamily="34" charset="0"/>
            </a:endParaRPr>
          </a:p>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International standards are referred to as International Financial Reporting Standards (IFRS), developed by the International Accounting Standards Board. Accounting standards in the United States are referred to as generally accepted accounting principles (GAAP) and are developed by the Financial Accounting Standards Board.</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34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IFRS tends to be simpler in its accounting and disclosure requirements; some people say it is more “principles-based.” GAAP is more detailed; some people say it is more “rules-based.”</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The internal control standards applicable to Sarbanes-Oxley (SOX) apply only to large public companies listed on U.S. exchanges. There is continuing debate as to whether non-U.S. companies should have to comply with this extra layer of regulation.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2076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1447800"/>
            <a:ext cx="38100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Looking to the Future</a:t>
            </a:r>
          </a:p>
        </p:txBody>
      </p:sp>
      <p:sp>
        <p:nvSpPr>
          <p:cNvPr id="7" name="Rectangle 3"/>
          <p:cNvSpPr>
            <a:spLocks noChangeArrowheads="1"/>
          </p:cNvSpPr>
          <p:nvPr/>
        </p:nvSpPr>
        <p:spPr bwMode="auto">
          <a:xfrm>
            <a:off x="533400" y="1981200"/>
            <a:ext cx="7924800" cy="10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the IASB and the FASB are hard at work developing standards that will lead to the </a:t>
            </a:r>
            <a:r>
              <a:rPr lang="en-US" sz="1900" b="0" dirty="0" smtClean="0">
                <a:solidFill>
                  <a:schemeClr val="tx1"/>
                </a:solidFill>
                <a:latin typeface="Liberation Sans" panose="020B0604020202020204" pitchFamily="34" charset="0"/>
              </a:rPr>
              <a:t>elimination of </a:t>
            </a:r>
            <a:r>
              <a:rPr lang="en-US" sz="1900" b="0" dirty="0">
                <a:solidFill>
                  <a:schemeClr val="tx1"/>
                </a:solidFill>
                <a:latin typeface="Liberation Sans" panose="020B0604020202020204" pitchFamily="34" charset="0"/>
              </a:rPr>
              <a:t>major differences in the way certain transactions are accounted for and reported.</a:t>
            </a:r>
            <a:endParaRPr lang="en-US" altLang="en-US" sz="1900" b="0" dirty="0">
              <a:solidFill>
                <a:schemeClr val="tx1"/>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03671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81200"/>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Which of the following is </a:t>
            </a:r>
            <a:r>
              <a:rPr lang="en-US" altLang="en-US" sz="2000" dirty="0">
                <a:solidFill>
                  <a:schemeClr val="tx1"/>
                </a:solidFill>
                <a:latin typeface="Liberation Sans" panose="020B0604020202020204" pitchFamily="34" charset="0"/>
              </a:rPr>
              <a:t>not </a:t>
            </a:r>
            <a:r>
              <a:rPr lang="en-US" altLang="en-US" sz="20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747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9" name="Notched Right Arrow 8"/>
          <p:cNvSpPr/>
          <p:nvPr/>
        </p:nvSpPr>
        <p:spPr bwMode="auto">
          <a:xfrm>
            <a:off x="152400" y="45164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as enforced by the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36020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TextBox 28"/>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2" name="TextBox 3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5" name="Oval 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1</a:t>
            </a:r>
          </a:p>
        </p:txBody>
      </p:sp>
      <p:sp>
        <p:nvSpPr>
          <p:cNvPr id="372758" name="Rectangle 22"/>
          <p:cNvSpPr>
            <a:spLocks noChangeArrowheads="1"/>
          </p:cNvSpPr>
          <p:nvPr/>
        </p:nvSpPr>
        <p:spPr bwMode="auto">
          <a:xfrm>
            <a:off x="362857" y="5640586"/>
            <a:ext cx="862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Solution</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	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379709"/>
            <a:ext cx="8345714" cy="389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5000"/>
              </a:lnSpc>
              <a:spcBef>
                <a:spcPts val="1200"/>
              </a:spcBef>
            </a:pPr>
            <a:r>
              <a:rPr lang="en-US" altLang="en-US" sz="2000" dirty="0">
                <a:latin typeface="Liberation Sans" panose="020B0604020202020204" pitchFamily="34" charset="0"/>
              </a:rPr>
              <a:t>Indicate whether the following statements are </a:t>
            </a:r>
            <a:r>
              <a:rPr lang="en-US" altLang="en-US" sz="2000" b="1" dirty="0">
                <a:latin typeface="Liberation Sans" panose="020B0604020202020204" pitchFamily="34" charset="0"/>
              </a:rPr>
              <a:t>true</a:t>
            </a:r>
            <a:r>
              <a:rPr lang="en-US" altLang="en-US" sz="2000" dirty="0">
                <a:latin typeface="Liberation Sans" panose="020B0604020202020204" pitchFamily="34" charset="0"/>
              </a:rPr>
              <a:t> </a:t>
            </a:r>
            <a:r>
              <a:rPr lang="en-US" altLang="en-US" sz="2000" b="1" dirty="0">
                <a:latin typeface="Liberation Sans" panose="020B0604020202020204" pitchFamily="34" charset="0"/>
              </a:rPr>
              <a:t>or</a:t>
            </a:r>
            <a:r>
              <a:rPr lang="en-US" altLang="en-US" sz="2000" dirty="0">
                <a:latin typeface="Liberation Sans" panose="020B0604020202020204" pitchFamily="34" charset="0"/>
              </a:rPr>
              <a:t> </a:t>
            </a:r>
            <a:r>
              <a:rPr lang="en-US" altLang="en-US" sz="2000" b="1" dirty="0">
                <a:latin typeface="Liberation Sans" panose="020B0604020202020204" pitchFamily="34" charset="0"/>
              </a:rPr>
              <a:t>false</a:t>
            </a:r>
            <a:r>
              <a:rPr lang="en-US" altLang="en-US" sz="2000" dirty="0">
                <a:latin typeface="Liberation Sans" panose="020B0604020202020204" pitchFamily="34" charset="0"/>
              </a:rPr>
              <a:t>.</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three steps in the accounting process are </a:t>
            </a:r>
            <a:r>
              <a:rPr lang="en-US" sz="2000" dirty="0" smtClean="0">
                <a:latin typeface="Liberation Sans" panose="020B0604020202020204" pitchFamily="34" charset="0"/>
              </a:rPr>
              <a:t>identification</a:t>
            </a:r>
            <a:r>
              <a:rPr lang="en-US" sz="2000" dirty="0">
                <a:latin typeface="Liberation Sans" panose="020B0604020202020204" pitchFamily="34" charset="0"/>
              </a:rPr>
              <a:t>, recording, and </a:t>
            </a:r>
            <a:r>
              <a:rPr lang="en-US" sz="2000" dirty="0" smtClean="0">
                <a:latin typeface="Liberation Sans" panose="020B0604020202020204" pitchFamily="34" charset="0"/>
              </a:rPr>
              <a:t>communication.</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Bookkeeping </a:t>
            </a:r>
            <a:r>
              <a:rPr lang="en-US" sz="2000" dirty="0">
                <a:latin typeface="Liberation Sans" panose="020B0604020202020204" pitchFamily="34" charset="0"/>
              </a:rPr>
              <a:t>encompasses all steps in the accounting </a:t>
            </a:r>
            <a:r>
              <a:rPr lang="en-US" sz="2000" dirty="0" smtClean="0">
                <a:latin typeface="Liberation Sans" panose="020B0604020202020204" pitchFamily="34" charset="0"/>
              </a:rPr>
              <a:t>process.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Accountants </a:t>
            </a:r>
            <a:r>
              <a:rPr lang="en-US" sz="2000" dirty="0">
                <a:latin typeface="Liberation Sans" panose="020B0604020202020204" pitchFamily="34" charset="0"/>
              </a:rPr>
              <a:t>prepare, but do not interpret, </a:t>
            </a:r>
            <a:r>
              <a:rPr lang="en-US" sz="2000" dirty="0" smtClean="0">
                <a:latin typeface="Liberation Sans" panose="020B0604020202020204" pitchFamily="34" charset="0"/>
              </a:rPr>
              <a:t>financial reports.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two most common types of external users are investors and company </a:t>
            </a:r>
            <a:r>
              <a:rPr lang="en-US" sz="2000" dirty="0" smtClean="0">
                <a:latin typeface="Liberation Sans" panose="020B0604020202020204" pitchFamily="34" charset="0"/>
              </a:rPr>
              <a:t>officers.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Managerial </a:t>
            </a:r>
            <a:r>
              <a:rPr lang="en-US" sz="2000" dirty="0">
                <a:latin typeface="Liberation Sans" panose="020B0604020202020204" pitchFamily="34" charset="0"/>
              </a:rPr>
              <a:t>accounting activities focus on reports for internal users.</a:t>
            </a:r>
            <a:endParaRPr lang="en-US" altLang="en-US" sz="20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0" name="Rectangle 22"/>
          <p:cNvSpPr>
            <a:spLocks noChangeArrowheads="1"/>
          </p:cNvSpPr>
          <p:nvPr/>
        </p:nvSpPr>
        <p:spPr bwMode="auto">
          <a:xfrm>
            <a:off x="2115457" y="5638800"/>
            <a:ext cx="100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2" name="Rectangle 22"/>
          <p:cNvSpPr>
            <a:spLocks noChangeArrowheads="1"/>
          </p:cNvSpPr>
          <p:nvPr/>
        </p:nvSpPr>
        <p:spPr bwMode="auto">
          <a:xfrm>
            <a:off x="47824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3" name="Rectangle 22"/>
          <p:cNvSpPr>
            <a:spLocks noChangeArrowheads="1"/>
          </p:cNvSpPr>
          <p:nvPr/>
        </p:nvSpPr>
        <p:spPr bwMode="auto">
          <a:xfrm>
            <a:off x="61540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4" name="Rectangle 23"/>
          <p:cNvSpPr>
            <a:spLocks noChangeArrowheads="1"/>
          </p:cNvSpPr>
          <p:nvPr/>
        </p:nvSpPr>
        <p:spPr bwMode="auto">
          <a:xfrm>
            <a:off x="75256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pic>
        <p:nvPicPr>
          <p:cNvPr id="2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0" name="TextBox 2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Basic Concepts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261077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principles-based and less rules-based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rules-based and less principles-based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detailed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253365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096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474788"/>
            <a:ext cx="77724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Ethics </a:t>
            </a:r>
            <a:r>
              <a:rPr lang="en-US" altLang="en-US" dirty="0" smtClean="0">
                <a:solidFill>
                  <a:schemeClr val="tx2">
                    <a:lumMod val="75000"/>
                  </a:schemeClr>
                </a:solidFill>
                <a:latin typeface="Liberation Sans" panose="020B0604020202020204" pitchFamily="34" charset="0"/>
              </a:rPr>
              <a:t>in </a:t>
            </a:r>
            <a:r>
              <a:rPr lang="en-US" altLang="en-US" dirty="0">
                <a:solidFill>
                  <a:schemeClr val="tx2">
                    <a:lumMod val="75000"/>
                  </a:schemeClr>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2057400"/>
            <a:ext cx="7772400" cy="3695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Recent </a:t>
            </a:r>
            <a:r>
              <a:rPr lang="en-US" altLang="en-US" sz="2000" b="0" dirty="0">
                <a:solidFill>
                  <a:srgbClr val="000000"/>
                </a:solidFill>
                <a:latin typeface="Liberation Sans" panose="020B0604020202020204" pitchFamily="34" charset="0"/>
              </a:rPr>
              <a:t>financial scandals include:  </a:t>
            </a:r>
            <a:r>
              <a:rPr lang="en-US" altLang="en-US" sz="2000" dirty="0">
                <a:solidFill>
                  <a:srgbClr val="800000"/>
                </a:solidFill>
                <a:latin typeface="Liberation Sans" panose="020B0604020202020204" pitchFamily="34" charset="0"/>
              </a:rPr>
              <a:t>Enron</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WorldCom</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HealthSouth</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AIG</a:t>
            </a:r>
            <a:r>
              <a:rPr lang="en-US" altLang="en-US" sz="2000" b="0" dirty="0">
                <a:solidFill>
                  <a:srgbClr val="000000"/>
                </a:solidFill>
                <a:latin typeface="Liberation Sans" panose="020B0604020202020204" pitchFamily="34" charset="0"/>
              </a:rPr>
              <a:t>, and </a:t>
            </a:r>
            <a:r>
              <a:rPr lang="en-US" altLang="en-US" sz="2000" b="0" dirty="0" smtClean="0">
                <a:solidFill>
                  <a:srgbClr val="000000"/>
                </a:solidFill>
                <a:latin typeface="Liberation Sans" panose="020B0604020202020204" pitchFamily="34" charset="0"/>
              </a:rPr>
              <a:t>other companies.</a:t>
            </a:r>
          </a:p>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Regulators </a:t>
            </a:r>
            <a:r>
              <a:rPr lang="en-US" altLang="en-US" sz="2000" b="0" dirty="0">
                <a:solidFill>
                  <a:srgbClr val="000000"/>
                </a:solidFill>
                <a:latin typeface="Liberation Sans" panose="020B0604020202020204" pitchFamily="34" charset="0"/>
              </a:rPr>
              <a:t>and lawmakers </a:t>
            </a:r>
            <a:r>
              <a:rPr lang="en-US" altLang="en-US" sz="2000" b="0" dirty="0" smtClean="0">
                <a:solidFill>
                  <a:srgbClr val="000000"/>
                </a:solidFill>
                <a:latin typeface="Liberation Sans" panose="020B0604020202020204" pitchFamily="34" charset="0"/>
              </a:rPr>
              <a:t>concerned </a:t>
            </a:r>
            <a:r>
              <a:rPr lang="en-US" altLang="en-US" sz="2000" b="0" dirty="0">
                <a:solidFill>
                  <a:srgbClr val="000000"/>
                </a:solidFill>
                <a:latin typeface="Liberation Sans" panose="020B0604020202020204" pitchFamily="34" charset="0"/>
              </a:rPr>
              <a:t>that </a:t>
            </a:r>
            <a:r>
              <a:rPr lang="en-US" altLang="en-US" sz="2000" b="0" dirty="0" smtClean="0">
                <a:solidFill>
                  <a:srgbClr val="000000"/>
                </a:solidFill>
                <a:latin typeface="Liberation Sans" panose="020B0604020202020204" pitchFamily="34" charset="0"/>
              </a:rPr>
              <a:t>economy </a:t>
            </a:r>
            <a:r>
              <a:rPr lang="en-US" altLang="en-US" sz="2000" b="0" dirty="0">
                <a:solidFill>
                  <a:srgbClr val="000000"/>
                </a:solidFill>
                <a:latin typeface="Liberation Sans" panose="020B0604020202020204" pitchFamily="34" charset="0"/>
              </a:rPr>
              <a:t>would suffer if investors lost confidence in corporate </a:t>
            </a:r>
            <a:r>
              <a:rPr lang="en-US" altLang="en-US" sz="2000" b="0" dirty="0" smtClean="0">
                <a:solidFill>
                  <a:srgbClr val="000000"/>
                </a:solidFill>
                <a:latin typeface="Liberation Sans" panose="020B0604020202020204" pitchFamily="34" charset="0"/>
              </a:rPr>
              <a:t>accounting.  In response,</a:t>
            </a:r>
            <a:endParaRPr lang="en-US" altLang="en-US" sz="1900" b="0" dirty="0">
              <a:solidFill>
                <a:srgbClr val="000000"/>
              </a:solidFill>
              <a:latin typeface="Liberation Sans" panose="020B0604020202020204" pitchFamily="34" charset="0"/>
            </a:endParaRPr>
          </a:p>
          <a:p>
            <a:pPr marL="1377950" lvl="2" indent="-463550">
              <a:lnSpc>
                <a:spcPct val="125000"/>
              </a:lnSpc>
              <a:spcBef>
                <a:spcPct val="60000"/>
              </a:spcBef>
              <a:buClr>
                <a:srgbClr val="800000"/>
              </a:buClr>
              <a:buSzPct val="80000"/>
              <a:buFont typeface="Arial" panose="020B0604020202020204" pitchFamily="34" charset="0"/>
              <a:buChar char="►"/>
            </a:pPr>
            <a:r>
              <a:rPr lang="en-US" altLang="en-US" sz="1900" b="0" dirty="0">
                <a:solidFill>
                  <a:srgbClr val="000000"/>
                </a:solidFill>
                <a:latin typeface="Liberation Sans" panose="020B0604020202020204" pitchFamily="34" charset="0"/>
              </a:rPr>
              <a:t>Congress passed </a:t>
            </a:r>
            <a:r>
              <a:rPr lang="en-US" altLang="en-US" sz="1900" dirty="0">
                <a:solidFill>
                  <a:srgbClr val="0000CC"/>
                </a:solidFill>
                <a:latin typeface="Liberation Sans" panose="020B0604020202020204" pitchFamily="34" charset="0"/>
              </a:rPr>
              <a:t>Sarbanes-Oxley Act </a:t>
            </a:r>
            <a:r>
              <a:rPr lang="en-US" altLang="en-US" sz="1900" dirty="0" smtClean="0">
                <a:solidFill>
                  <a:srgbClr val="0000CC"/>
                </a:solidFill>
                <a:latin typeface="Liberation Sans" panose="020B0604020202020204" pitchFamily="34" charset="0"/>
              </a:rPr>
              <a:t> </a:t>
            </a:r>
            <a:r>
              <a:rPr lang="en-US" altLang="en-US" sz="1900" dirty="0">
                <a:solidFill>
                  <a:srgbClr val="0000CC"/>
                </a:solidFill>
                <a:latin typeface="Liberation Sans" panose="020B0604020202020204" pitchFamily="34" charset="0"/>
              </a:rPr>
              <a:t>(SOX)</a:t>
            </a:r>
            <a:r>
              <a:rPr lang="en-US" altLang="en-US" sz="1900" b="0" dirty="0">
                <a:solidFill>
                  <a:srgbClr val="000000"/>
                </a:solidFill>
                <a:latin typeface="Liberation Sans" panose="020B0604020202020204" pitchFamily="34" charset="0"/>
              </a:rPr>
              <a:t>. </a:t>
            </a:r>
            <a:endParaRPr lang="en-US" altLang="en-US" sz="1900" b="0" dirty="0" smtClean="0">
              <a:solidFill>
                <a:srgbClr val="000000"/>
              </a:solidFill>
              <a:latin typeface="Liberation Sans" panose="020B0604020202020204" pitchFamily="34" charset="0"/>
            </a:endParaRPr>
          </a:p>
          <a:p>
            <a:pPr marL="682625" lvl="2" indent="-450850">
              <a:lnSpc>
                <a:spcPct val="125000"/>
              </a:lnSpc>
              <a:spcBef>
                <a:spcPct val="60000"/>
              </a:spcBef>
              <a:buClr>
                <a:srgbClr val="800000"/>
              </a:buClr>
              <a:buSzPct val="80000"/>
              <a:buFont typeface="Wingdings" panose="05000000000000000000" pitchFamily="2" charset="2"/>
              <a:buChar char="u"/>
            </a:pPr>
            <a:r>
              <a:rPr lang="en-US" altLang="en-US" b="0" dirty="0">
                <a:solidFill>
                  <a:srgbClr val="000000"/>
                </a:solidFill>
                <a:latin typeface="Liberation Sans" panose="020B0604020202020204" pitchFamily="34" charset="0"/>
              </a:rPr>
              <a:t>Effective financial reporting depends on sound ethical behavior.</a:t>
            </a: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7"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8"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building blocks of accounting</a:t>
            </a:r>
            <a:r>
              <a:rPr lang="en-US" sz="2300" b="1" dirty="0" smtClean="0">
                <a:solidFill>
                  <a:schemeClr val="bg1"/>
                </a:solidFill>
                <a:latin typeface="Liberation Sans" panose="020B0604020202020204" pitchFamily="34" charset="0"/>
              </a:rPr>
              <a:t>: ethics</a:t>
            </a:r>
            <a:r>
              <a:rPr lang="en-US" sz="2300" b="1" dirty="0">
                <a:solidFill>
                  <a:schemeClr val="bg1"/>
                </a:solidFill>
                <a:latin typeface="Liberation Sans" panose="020B0604020202020204" pitchFamily="34" charset="0"/>
              </a:rPr>
              <a:t>, principles, and assumptions.</a:t>
            </a:r>
          </a:p>
        </p:txBody>
      </p:sp>
      <p:sp>
        <p:nvSpPr>
          <p:cNvPr id="9" name="Oval 8"/>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2</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332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3323" name="Picture 1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11418</TotalTime>
  <Pages>43</Pages>
  <Words>3660</Words>
  <Application>Microsoft Office PowerPoint</Application>
  <PresentationFormat>On-screen Show (4:3)</PresentationFormat>
  <Paragraphs>1111</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Comic Sans MS</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1727</cp:revision>
  <cp:lastPrinted>1999-09-16T17:08:20Z</cp:lastPrinted>
  <dcterms:created xsi:type="dcterms:W3CDTF">1997-03-28T18:03:02Z</dcterms:created>
  <dcterms:modified xsi:type="dcterms:W3CDTF">2017-07-02T15:41:30Z</dcterms:modified>
</cp:coreProperties>
</file>