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00">
          <p15:clr>
            <a:srgbClr val="000000"/>
          </p15:clr>
        </p15:guide>
        <p15:guide id="2" pos="2880">
          <p15:clr>
            <a:srgbClr val="000000"/>
          </p15:clr>
        </p15:guide>
      </p15:sldGuideLst>
    </p:ext>
    <p:ext uri="http://customooxmlschemas.google.com/">
      <go:slidesCustomData xmlns:go="http://customooxmlschemas.google.com/" r:id="rId83" roundtripDataSignature="AMtx7miDdOtbZ9le8dajb1J2YlScMjdX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C0B9CD-8A6E-4855-876E-003310A27F60}">
  <a:tblStyle styleId="{DDC0B9CD-8A6E-4855-876E-003310A27F6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0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3" Type="http://customschemas.google.com/relationships/presentationmetadata" Target="metadata"/><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slide" Target="slides/slide72.xml"/><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Verdana"/>
              <a:buNone/>
            </a:pPr>
            <a:fld id="{00000000-1234-1234-1234-123412341234}" type="slidenum">
              <a:rPr b="0" i="0" lang="en-US" sz="1200" u="none" cap="none" strike="noStrike">
                <a:solidFill>
                  <a:srgbClr val="000000"/>
                </a:solidFill>
                <a:latin typeface="Verdana"/>
                <a:ea typeface="Verdana"/>
                <a:cs typeface="Verdana"/>
                <a:sym typeface="Verdana"/>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Verdana"/>
              <a:buNone/>
            </a:pPr>
            <a:fld id="{00000000-1234-1234-1234-123412341234}" type="slidenum">
              <a:rPr b="0" i="0" lang="en-US" sz="1200" u="none" cap="none" strike="noStrike">
                <a:solidFill>
                  <a:srgbClr val="000000"/>
                </a:solidFill>
                <a:latin typeface="Verdana"/>
                <a:ea typeface="Verdana"/>
                <a:cs typeface="Verdana"/>
                <a:sym typeface="Verdana"/>
              </a:rPr>
              <a:t>‹#›</a:t>
            </a:fld>
            <a:endParaRPr/>
          </a:p>
        </p:txBody>
      </p:sp>
      <p:sp>
        <p:nvSpPr>
          <p:cNvPr id="60" name="Google Shape;6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 name="Google Shape;6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6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7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87"/>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7"/>
          <p:cNvSpPr txBox="1"/>
          <p:nvPr>
            <p:ph idx="1" type="body"/>
          </p:nvPr>
        </p:nvSpPr>
        <p:spPr>
          <a:xfrm>
            <a:off x="381000" y="1447800"/>
            <a:ext cx="4114800" cy="4648200"/>
          </a:xfrm>
          <a:prstGeom prst="rect">
            <a:avLst/>
          </a:prstGeom>
          <a:noFill/>
          <a:ln>
            <a:noFill/>
          </a:ln>
        </p:spPr>
        <p:txBody>
          <a:bodyPr anchorCtr="0" anchor="t" bIns="0" lIns="0" spcFirstLastPara="1" rIns="0" wrap="square" tIns="0">
            <a:noAutofit/>
          </a:bodyPr>
          <a:lstStyle>
            <a:lvl1pPr indent="-406400" lvl="0" marL="457200" algn="l">
              <a:spcBef>
                <a:spcPts val="560"/>
              </a:spcBef>
              <a:spcAft>
                <a:spcPts val="0"/>
              </a:spcAft>
              <a:buClr>
                <a:schemeClr val="dk1"/>
              </a:buClr>
              <a:buSzPts val="2800"/>
              <a:buFont typeface="Verdana"/>
              <a:buChar char="•"/>
              <a:defRPr sz="2800"/>
            </a:lvl1pPr>
            <a:lvl2pPr indent="-381000" lvl="1" marL="914400" algn="l">
              <a:spcBef>
                <a:spcPts val="480"/>
              </a:spcBef>
              <a:spcAft>
                <a:spcPts val="0"/>
              </a:spcAft>
              <a:buClr>
                <a:schemeClr val="dk1"/>
              </a:buClr>
              <a:buSzPts val="2400"/>
              <a:buFont typeface="Verdana"/>
              <a:buChar char="–"/>
              <a:defRPr sz="2400"/>
            </a:lvl2pPr>
            <a:lvl3pPr indent="-355600" lvl="2" marL="1371600" algn="l">
              <a:spcBef>
                <a:spcPts val="400"/>
              </a:spcBef>
              <a:spcAft>
                <a:spcPts val="0"/>
              </a:spcAft>
              <a:buClr>
                <a:schemeClr val="dk1"/>
              </a:buClr>
              <a:buSzPts val="2000"/>
              <a:buFont typeface="Verdana"/>
              <a:buChar char="•"/>
              <a:defRPr sz="2000"/>
            </a:lvl3pPr>
            <a:lvl4pPr indent="-342900" lvl="3" marL="1828800" algn="l">
              <a:spcBef>
                <a:spcPts val="360"/>
              </a:spcBef>
              <a:spcAft>
                <a:spcPts val="0"/>
              </a:spcAft>
              <a:buClr>
                <a:schemeClr val="dk1"/>
              </a:buClr>
              <a:buSzPts val="1800"/>
              <a:buFont typeface="Verdana"/>
              <a:buChar char="–"/>
              <a:defRPr sz="1800"/>
            </a:lvl4pPr>
            <a:lvl5pPr indent="-342900" lvl="4" marL="2286000" algn="l">
              <a:spcBef>
                <a:spcPts val="360"/>
              </a:spcBef>
              <a:spcAft>
                <a:spcPts val="0"/>
              </a:spcAft>
              <a:buClr>
                <a:schemeClr val="dk1"/>
              </a:buClr>
              <a:buSzPts val="1800"/>
              <a:buFont typeface="Verdana"/>
              <a:buChar char="»"/>
              <a:defRPr sz="1800"/>
            </a:lvl5pPr>
            <a:lvl6pPr indent="-342900" lvl="5" marL="2743200" algn="l">
              <a:spcBef>
                <a:spcPts val="360"/>
              </a:spcBef>
              <a:spcAft>
                <a:spcPts val="0"/>
              </a:spcAft>
              <a:buClr>
                <a:schemeClr val="dk1"/>
              </a:buClr>
              <a:buSzPts val="1800"/>
              <a:buFont typeface="Verdana"/>
              <a:buChar char="»"/>
              <a:defRPr sz="1800"/>
            </a:lvl6pPr>
            <a:lvl7pPr indent="-342900" lvl="6" marL="3200400" algn="l">
              <a:spcBef>
                <a:spcPts val="360"/>
              </a:spcBef>
              <a:spcAft>
                <a:spcPts val="0"/>
              </a:spcAft>
              <a:buClr>
                <a:schemeClr val="dk1"/>
              </a:buClr>
              <a:buSzPts val="1800"/>
              <a:buFont typeface="Verdana"/>
              <a:buChar char="»"/>
              <a:defRPr sz="1800"/>
            </a:lvl7pPr>
            <a:lvl8pPr indent="-342900" lvl="7" marL="3657600" algn="l">
              <a:spcBef>
                <a:spcPts val="360"/>
              </a:spcBef>
              <a:spcAft>
                <a:spcPts val="0"/>
              </a:spcAft>
              <a:buClr>
                <a:schemeClr val="dk1"/>
              </a:buClr>
              <a:buSzPts val="1800"/>
              <a:buFont typeface="Verdana"/>
              <a:buChar char="»"/>
              <a:defRPr sz="1800"/>
            </a:lvl8pPr>
            <a:lvl9pPr indent="-342900" lvl="8" marL="4114800" algn="l">
              <a:spcBef>
                <a:spcPts val="360"/>
              </a:spcBef>
              <a:spcAft>
                <a:spcPts val="0"/>
              </a:spcAft>
              <a:buClr>
                <a:schemeClr val="dk1"/>
              </a:buClr>
              <a:buSzPts val="1800"/>
              <a:buFont typeface="Verdana"/>
              <a:buChar char="»"/>
              <a:defRPr sz="1800"/>
            </a:lvl9pPr>
          </a:lstStyle>
          <a:p/>
        </p:txBody>
      </p:sp>
      <p:sp>
        <p:nvSpPr>
          <p:cNvPr id="54" name="Google Shape;54;p87"/>
          <p:cNvSpPr txBox="1"/>
          <p:nvPr>
            <p:ph idx="2" type="body"/>
          </p:nvPr>
        </p:nvSpPr>
        <p:spPr>
          <a:xfrm>
            <a:off x="4648200" y="1447800"/>
            <a:ext cx="4114800" cy="4648200"/>
          </a:xfrm>
          <a:prstGeom prst="rect">
            <a:avLst/>
          </a:prstGeom>
          <a:noFill/>
          <a:ln>
            <a:noFill/>
          </a:ln>
        </p:spPr>
        <p:txBody>
          <a:bodyPr anchorCtr="0" anchor="t" bIns="0" lIns="0" spcFirstLastPara="1" rIns="0" wrap="square" tIns="0">
            <a:noAutofit/>
          </a:bodyPr>
          <a:lstStyle>
            <a:lvl1pPr indent="-406400" lvl="0" marL="457200" algn="l">
              <a:spcBef>
                <a:spcPts val="560"/>
              </a:spcBef>
              <a:spcAft>
                <a:spcPts val="0"/>
              </a:spcAft>
              <a:buClr>
                <a:schemeClr val="dk1"/>
              </a:buClr>
              <a:buSzPts val="2800"/>
              <a:buFont typeface="Verdana"/>
              <a:buChar char="•"/>
              <a:defRPr sz="2800"/>
            </a:lvl1pPr>
            <a:lvl2pPr indent="-381000" lvl="1" marL="914400" algn="l">
              <a:spcBef>
                <a:spcPts val="480"/>
              </a:spcBef>
              <a:spcAft>
                <a:spcPts val="0"/>
              </a:spcAft>
              <a:buClr>
                <a:schemeClr val="dk1"/>
              </a:buClr>
              <a:buSzPts val="2400"/>
              <a:buFont typeface="Verdana"/>
              <a:buChar char="–"/>
              <a:defRPr sz="2400"/>
            </a:lvl2pPr>
            <a:lvl3pPr indent="-355600" lvl="2" marL="1371600" algn="l">
              <a:spcBef>
                <a:spcPts val="400"/>
              </a:spcBef>
              <a:spcAft>
                <a:spcPts val="0"/>
              </a:spcAft>
              <a:buClr>
                <a:schemeClr val="dk1"/>
              </a:buClr>
              <a:buSzPts val="2000"/>
              <a:buFont typeface="Verdana"/>
              <a:buChar char="•"/>
              <a:defRPr sz="2000"/>
            </a:lvl3pPr>
            <a:lvl4pPr indent="-342900" lvl="3" marL="1828800" algn="l">
              <a:spcBef>
                <a:spcPts val="360"/>
              </a:spcBef>
              <a:spcAft>
                <a:spcPts val="0"/>
              </a:spcAft>
              <a:buClr>
                <a:schemeClr val="dk1"/>
              </a:buClr>
              <a:buSzPts val="1800"/>
              <a:buFont typeface="Verdana"/>
              <a:buChar char="–"/>
              <a:defRPr sz="1800"/>
            </a:lvl4pPr>
            <a:lvl5pPr indent="-342900" lvl="4" marL="2286000" algn="l">
              <a:spcBef>
                <a:spcPts val="360"/>
              </a:spcBef>
              <a:spcAft>
                <a:spcPts val="0"/>
              </a:spcAft>
              <a:buClr>
                <a:schemeClr val="dk1"/>
              </a:buClr>
              <a:buSzPts val="1800"/>
              <a:buFont typeface="Verdana"/>
              <a:buChar char="»"/>
              <a:defRPr sz="1800"/>
            </a:lvl5pPr>
            <a:lvl6pPr indent="-342900" lvl="5" marL="2743200" algn="l">
              <a:spcBef>
                <a:spcPts val="360"/>
              </a:spcBef>
              <a:spcAft>
                <a:spcPts val="0"/>
              </a:spcAft>
              <a:buClr>
                <a:schemeClr val="dk1"/>
              </a:buClr>
              <a:buSzPts val="1800"/>
              <a:buFont typeface="Verdana"/>
              <a:buChar char="»"/>
              <a:defRPr sz="1800"/>
            </a:lvl6pPr>
            <a:lvl7pPr indent="-342900" lvl="6" marL="3200400" algn="l">
              <a:spcBef>
                <a:spcPts val="360"/>
              </a:spcBef>
              <a:spcAft>
                <a:spcPts val="0"/>
              </a:spcAft>
              <a:buClr>
                <a:schemeClr val="dk1"/>
              </a:buClr>
              <a:buSzPts val="1800"/>
              <a:buFont typeface="Verdana"/>
              <a:buChar char="»"/>
              <a:defRPr sz="1800"/>
            </a:lvl7pPr>
            <a:lvl8pPr indent="-342900" lvl="7" marL="3657600" algn="l">
              <a:spcBef>
                <a:spcPts val="360"/>
              </a:spcBef>
              <a:spcAft>
                <a:spcPts val="0"/>
              </a:spcAft>
              <a:buClr>
                <a:schemeClr val="dk1"/>
              </a:buClr>
              <a:buSzPts val="1800"/>
              <a:buFont typeface="Verdana"/>
              <a:buChar char="»"/>
              <a:defRPr sz="1800"/>
            </a:lvl8pPr>
            <a:lvl9pPr indent="-342900" lvl="8" marL="4114800" algn="l">
              <a:spcBef>
                <a:spcPts val="360"/>
              </a:spcBef>
              <a:spcAft>
                <a:spcPts val="0"/>
              </a:spcAft>
              <a:buClr>
                <a:schemeClr val="dk1"/>
              </a:buClr>
              <a:buSzPts val="1800"/>
              <a:buFont typeface="Verdana"/>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88"/>
          <p:cNvSpPr txBox="1"/>
          <p:nvPr>
            <p:ph type="title"/>
          </p:nvPr>
        </p:nvSpPr>
        <p:spPr>
          <a:xfrm>
            <a:off x="722313" y="4406900"/>
            <a:ext cx="7772400" cy="13620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8"/>
          <p:cNvSpPr txBox="1"/>
          <p:nvPr>
            <p:ph idx="1" type="body"/>
          </p:nvPr>
        </p:nvSpPr>
        <p:spPr>
          <a:xfrm>
            <a:off x="722313" y="2906713"/>
            <a:ext cx="7772400" cy="1500187"/>
          </a:xfrm>
          <a:prstGeom prst="rect">
            <a:avLst/>
          </a:prstGeom>
          <a:noFill/>
          <a:ln>
            <a:noFill/>
          </a:ln>
        </p:spPr>
        <p:txBody>
          <a:bodyPr anchorCtr="0" anchor="b" bIns="0" lIns="0" spcFirstLastPara="1" rIns="0" wrap="square" tIns="0">
            <a:noAutofit/>
          </a:bodyPr>
          <a:lstStyle>
            <a:lvl1pPr indent="-228600" lvl="0" marL="457200" algn="l">
              <a:spcBef>
                <a:spcPts val="400"/>
              </a:spcBef>
              <a:spcAft>
                <a:spcPts val="0"/>
              </a:spcAft>
              <a:buClr>
                <a:schemeClr val="dk1"/>
              </a:buClr>
              <a:buSzPts val="2000"/>
              <a:buFont typeface="Verdana"/>
              <a:buNone/>
              <a:defRPr sz="2000"/>
            </a:lvl1pPr>
            <a:lvl2pPr indent="-228600" lvl="1" marL="914400" algn="l">
              <a:spcBef>
                <a:spcPts val="360"/>
              </a:spcBef>
              <a:spcAft>
                <a:spcPts val="0"/>
              </a:spcAft>
              <a:buClr>
                <a:schemeClr val="dk1"/>
              </a:buClr>
              <a:buSzPts val="1800"/>
              <a:buFont typeface="Verdana"/>
              <a:buNone/>
              <a:defRPr sz="1800"/>
            </a:lvl2pPr>
            <a:lvl3pPr indent="-228600" lvl="2" marL="1371600" algn="l">
              <a:spcBef>
                <a:spcPts val="320"/>
              </a:spcBef>
              <a:spcAft>
                <a:spcPts val="0"/>
              </a:spcAft>
              <a:buClr>
                <a:schemeClr val="dk1"/>
              </a:buClr>
              <a:buSzPts val="1600"/>
              <a:buFont typeface="Verdana"/>
              <a:buNone/>
              <a:defRPr sz="1600"/>
            </a:lvl3pPr>
            <a:lvl4pPr indent="-228600" lvl="3" marL="1828800" algn="l">
              <a:spcBef>
                <a:spcPts val="280"/>
              </a:spcBef>
              <a:spcAft>
                <a:spcPts val="0"/>
              </a:spcAft>
              <a:buClr>
                <a:schemeClr val="dk1"/>
              </a:buClr>
              <a:buSzPts val="1400"/>
              <a:buFont typeface="Verdana"/>
              <a:buNone/>
              <a:defRPr sz="1400"/>
            </a:lvl4pPr>
            <a:lvl5pPr indent="-228600" lvl="4" marL="2286000" algn="l">
              <a:spcBef>
                <a:spcPts val="280"/>
              </a:spcBef>
              <a:spcAft>
                <a:spcPts val="0"/>
              </a:spcAft>
              <a:buClr>
                <a:schemeClr val="dk1"/>
              </a:buClr>
              <a:buSzPts val="1400"/>
              <a:buFont typeface="Verdana"/>
              <a:buNone/>
              <a:defRPr sz="1400"/>
            </a:lvl5pPr>
            <a:lvl6pPr indent="-228600" lvl="5" marL="2743200" algn="l">
              <a:spcBef>
                <a:spcPts val="280"/>
              </a:spcBef>
              <a:spcAft>
                <a:spcPts val="0"/>
              </a:spcAft>
              <a:buClr>
                <a:schemeClr val="dk1"/>
              </a:buClr>
              <a:buSzPts val="1400"/>
              <a:buFont typeface="Verdana"/>
              <a:buNone/>
              <a:defRPr sz="1400"/>
            </a:lvl6pPr>
            <a:lvl7pPr indent="-228600" lvl="6" marL="3200400" algn="l">
              <a:spcBef>
                <a:spcPts val="280"/>
              </a:spcBef>
              <a:spcAft>
                <a:spcPts val="0"/>
              </a:spcAft>
              <a:buClr>
                <a:schemeClr val="dk1"/>
              </a:buClr>
              <a:buSzPts val="1400"/>
              <a:buFont typeface="Verdana"/>
              <a:buNone/>
              <a:defRPr sz="1400"/>
            </a:lvl7pPr>
            <a:lvl8pPr indent="-228600" lvl="7" marL="3657600" algn="l">
              <a:spcBef>
                <a:spcPts val="280"/>
              </a:spcBef>
              <a:spcAft>
                <a:spcPts val="0"/>
              </a:spcAft>
              <a:buClr>
                <a:schemeClr val="dk1"/>
              </a:buClr>
              <a:buSzPts val="1400"/>
              <a:buFont typeface="Verdana"/>
              <a:buNone/>
              <a:defRPr sz="1400"/>
            </a:lvl8pPr>
            <a:lvl9pPr indent="-228600" lvl="8" marL="4114800" algn="l">
              <a:spcBef>
                <a:spcPts val="280"/>
              </a:spcBef>
              <a:spcAft>
                <a:spcPts val="0"/>
              </a:spcAft>
              <a:buClr>
                <a:schemeClr val="dk1"/>
              </a:buClr>
              <a:buSzPts val="1400"/>
              <a:buFont typeface="Verdana"/>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79"/>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9"/>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80"/>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 name="Shape 30"/>
        <p:cNvGrpSpPr/>
        <p:nvPr/>
      </p:nvGrpSpPr>
      <p:grpSpPr>
        <a:xfrm>
          <a:off x="0" y="0"/>
          <a:ext cx="0" cy="0"/>
          <a:chOff x="0" y="0"/>
          <a:chExt cx="0" cy="0"/>
        </a:xfrm>
      </p:grpSpPr>
      <p:sp>
        <p:nvSpPr>
          <p:cNvPr id="31" name="Google Shape;31;p81"/>
          <p:cNvSpPr txBox="1"/>
          <p:nvPr>
            <p:ph type="title"/>
          </p:nvPr>
        </p:nvSpPr>
        <p:spPr>
          <a:xfrm rot="5400000">
            <a:off x="4733925" y="1990725"/>
            <a:ext cx="6096000" cy="211455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1"/>
          <p:cNvSpPr txBox="1"/>
          <p:nvPr>
            <p:ph idx="1" type="body"/>
          </p:nvPr>
        </p:nvSpPr>
        <p:spPr>
          <a:xfrm rot="5400000">
            <a:off x="428625" y="-47625"/>
            <a:ext cx="6096000" cy="619125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 name="Shape 33"/>
        <p:cNvGrpSpPr/>
        <p:nvPr/>
      </p:nvGrpSpPr>
      <p:grpSpPr>
        <a:xfrm>
          <a:off x="0" y="0"/>
          <a:ext cx="0" cy="0"/>
          <a:chOff x="0" y="0"/>
          <a:chExt cx="0" cy="0"/>
        </a:xfrm>
      </p:grpSpPr>
      <p:sp>
        <p:nvSpPr>
          <p:cNvPr id="34" name="Google Shape;34;p82"/>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2"/>
          <p:cNvSpPr txBox="1"/>
          <p:nvPr>
            <p:ph idx="1" type="body"/>
          </p:nvPr>
        </p:nvSpPr>
        <p:spPr>
          <a:xfrm rot="5400000">
            <a:off x="2247900" y="-571500"/>
            <a:ext cx="4648200" cy="83820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 name="Shape 36"/>
        <p:cNvGrpSpPr/>
        <p:nvPr/>
      </p:nvGrpSpPr>
      <p:grpSpPr>
        <a:xfrm>
          <a:off x="0" y="0"/>
          <a:ext cx="0" cy="0"/>
          <a:chOff x="0" y="0"/>
          <a:chExt cx="0" cy="0"/>
        </a:xfrm>
      </p:grpSpPr>
      <p:sp>
        <p:nvSpPr>
          <p:cNvPr id="37" name="Google Shape;37;p83"/>
          <p:cNvSpPr txBox="1"/>
          <p:nvPr>
            <p:ph type="title"/>
          </p:nvPr>
        </p:nvSpPr>
        <p:spPr>
          <a:xfrm>
            <a:off x="1792288" y="4800600"/>
            <a:ext cx="5486400" cy="566738"/>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3"/>
          <p:cNvSpPr/>
          <p:nvPr>
            <p:ph idx="2" type="pic"/>
          </p:nvPr>
        </p:nvSpPr>
        <p:spPr>
          <a:xfrm>
            <a:off x="1792288" y="612775"/>
            <a:ext cx="5486400" cy="4114800"/>
          </a:xfrm>
          <a:prstGeom prst="rect">
            <a:avLst/>
          </a:prstGeom>
          <a:noFill/>
          <a:ln>
            <a:noFill/>
          </a:ln>
        </p:spPr>
      </p:sp>
      <p:sp>
        <p:nvSpPr>
          <p:cNvPr id="39" name="Google Shape;39;p83"/>
          <p:cNvSpPr txBox="1"/>
          <p:nvPr>
            <p:ph idx="1" type="body"/>
          </p:nvPr>
        </p:nvSpPr>
        <p:spPr>
          <a:xfrm>
            <a:off x="1792288" y="5367338"/>
            <a:ext cx="5486400" cy="804862"/>
          </a:xfrm>
          <a:prstGeom prst="rect">
            <a:avLst/>
          </a:prstGeom>
          <a:noFill/>
          <a:ln>
            <a:noFill/>
          </a:ln>
        </p:spPr>
        <p:txBody>
          <a:bodyPr anchorCtr="0" anchor="t" bIns="0" lIns="0" spcFirstLastPara="1" rIns="0" wrap="square" tIns="0">
            <a:noAutofit/>
          </a:bodyPr>
          <a:lstStyle>
            <a:lvl1pPr indent="-228600" lvl="0" marL="457200" algn="l">
              <a:spcBef>
                <a:spcPts val="280"/>
              </a:spcBef>
              <a:spcAft>
                <a:spcPts val="0"/>
              </a:spcAft>
              <a:buClr>
                <a:schemeClr val="dk1"/>
              </a:buClr>
              <a:buSzPts val="1400"/>
              <a:buFont typeface="Verdana"/>
              <a:buNone/>
              <a:defRPr sz="1400"/>
            </a:lvl1pPr>
            <a:lvl2pPr indent="-228600" lvl="1" marL="914400" algn="l">
              <a:spcBef>
                <a:spcPts val="240"/>
              </a:spcBef>
              <a:spcAft>
                <a:spcPts val="0"/>
              </a:spcAft>
              <a:buClr>
                <a:schemeClr val="dk1"/>
              </a:buClr>
              <a:buSzPts val="1200"/>
              <a:buFont typeface="Verdana"/>
              <a:buNone/>
              <a:defRPr sz="1200"/>
            </a:lvl2pPr>
            <a:lvl3pPr indent="-228600" lvl="2" marL="1371600" algn="l">
              <a:spcBef>
                <a:spcPts val="200"/>
              </a:spcBef>
              <a:spcAft>
                <a:spcPts val="0"/>
              </a:spcAft>
              <a:buClr>
                <a:schemeClr val="dk1"/>
              </a:buClr>
              <a:buSzPts val="1000"/>
              <a:buFont typeface="Verdana"/>
              <a:buNone/>
              <a:defRPr sz="1000"/>
            </a:lvl3pPr>
            <a:lvl4pPr indent="-228600" lvl="3" marL="1828800" algn="l">
              <a:spcBef>
                <a:spcPts val="180"/>
              </a:spcBef>
              <a:spcAft>
                <a:spcPts val="0"/>
              </a:spcAft>
              <a:buClr>
                <a:schemeClr val="dk1"/>
              </a:buClr>
              <a:buSzPts val="900"/>
              <a:buFont typeface="Verdana"/>
              <a:buNone/>
              <a:defRPr sz="900"/>
            </a:lvl4pPr>
            <a:lvl5pPr indent="-228600" lvl="4" marL="2286000" algn="l">
              <a:spcBef>
                <a:spcPts val="180"/>
              </a:spcBef>
              <a:spcAft>
                <a:spcPts val="0"/>
              </a:spcAft>
              <a:buClr>
                <a:schemeClr val="dk1"/>
              </a:buClr>
              <a:buSzPts val="900"/>
              <a:buFont typeface="Verdana"/>
              <a:buNone/>
              <a:defRPr sz="900"/>
            </a:lvl5pPr>
            <a:lvl6pPr indent="-228600" lvl="5" marL="2743200" algn="l">
              <a:spcBef>
                <a:spcPts val="180"/>
              </a:spcBef>
              <a:spcAft>
                <a:spcPts val="0"/>
              </a:spcAft>
              <a:buClr>
                <a:schemeClr val="dk1"/>
              </a:buClr>
              <a:buSzPts val="900"/>
              <a:buFont typeface="Verdana"/>
              <a:buNone/>
              <a:defRPr sz="900"/>
            </a:lvl6pPr>
            <a:lvl7pPr indent="-228600" lvl="6" marL="3200400" algn="l">
              <a:spcBef>
                <a:spcPts val="180"/>
              </a:spcBef>
              <a:spcAft>
                <a:spcPts val="0"/>
              </a:spcAft>
              <a:buClr>
                <a:schemeClr val="dk1"/>
              </a:buClr>
              <a:buSzPts val="900"/>
              <a:buFont typeface="Verdana"/>
              <a:buNone/>
              <a:defRPr sz="900"/>
            </a:lvl7pPr>
            <a:lvl8pPr indent="-228600" lvl="7" marL="3657600" algn="l">
              <a:spcBef>
                <a:spcPts val="180"/>
              </a:spcBef>
              <a:spcAft>
                <a:spcPts val="0"/>
              </a:spcAft>
              <a:buClr>
                <a:schemeClr val="dk1"/>
              </a:buClr>
              <a:buSzPts val="900"/>
              <a:buFont typeface="Verdana"/>
              <a:buNone/>
              <a:defRPr sz="900"/>
            </a:lvl8pPr>
            <a:lvl9pPr indent="-228600" lvl="8" marL="4114800" algn="l">
              <a:spcBef>
                <a:spcPts val="180"/>
              </a:spcBef>
              <a:spcAft>
                <a:spcPts val="0"/>
              </a:spcAft>
              <a:buClr>
                <a:schemeClr val="dk1"/>
              </a:buClr>
              <a:buSzPts val="900"/>
              <a:buFont typeface="Verdana"/>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 name="Shape 40"/>
        <p:cNvGrpSpPr/>
        <p:nvPr/>
      </p:nvGrpSpPr>
      <p:grpSpPr>
        <a:xfrm>
          <a:off x="0" y="0"/>
          <a:ext cx="0" cy="0"/>
          <a:chOff x="0" y="0"/>
          <a:chExt cx="0" cy="0"/>
        </a:xfrm>
      </p:grpSpPr>
      <p:sp>
        <p:nvSpPr>
          <p:cNvPr id="41" name="Google Shape;41;p84"/>
          <p:cNvSpPr txBox="1"/>
          <p:nvPr>
            <p:ph type="title"/>
          </p:nvPr>
        </p:nvSpPr>
        <p:spPr>
          <a:xfrm>
            <a:off x="457200" y="273050"/>
            <a:ext cx="3008313" cy="116205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4"/>
          <p:cNvSpPr txBox="1"/>
          <p:nvPr>
            <p:ph idx="1" type="body"/>
          </p:nvPr>
        </p:nvSpPr>
        <p:spPr>
          <a:xfrm>
            <a:off x="3575050" y="273050"/>
            <a:ext cx="5111750" cy="5853113"/>
          </a:xfrm>
          <a:prstGeom prst="rect">
            <a:avLst/>
          </a:prstGeom>
          <a:noFill/>
          <a:ln>
            <a:noFill/>
          </a:ln>
        </p:spPr>
        <p:txBody>
          <a:bodyPr anchorCtr="0" anchor="t" bIns="0" lIns="0" spcFirstLastPara="1" rIns="0" wrap="square" tIns="0">
            <a:noAutofit/>
          </a:bodyPr>
          <a:lstStyle>
            <a:lvl1pPr indent="-431800" lvl="0" marL="457200" algn="l">
              <a:spcBef>
                <a:spcPts val="640"/>
              </a:spcBef>
              <a:spcAft>
                <a:spcPts val="0"/>
              </a:spcAft>
              <a:buClr>
                <a:schemeClr val="dk1"/>
              </a:buClr>
              <a:buSzPts val="3200"/>
              <a:buFont typeface="Verdana"/>
              <a:buChar char="•"/>
              <a:defRPr sz="3200"/>
            </a:lvl1pPr>
            <a:lvl2pPr indent="-406400" lvl="1" marL="914400" algn="l">
              <a:spcBef>
                <a:spcPts val="560"/>
              </a:spcBef>
              <a:spcAft>
                <a:spcPts val="0"/>
              </a:spcAft>
              <a:buClr>
                <a:schemeClr val="dk1"/>
              </a:buClr>
              <a:buSzPts val="2800"/>
              <a:buFont typeface="Verdana"/>
              <a:buChar char="–"/>
              <a:defRPr sz="2800"/>
            </a:lvl2pPr>
            <a:lvl3pPr indent="-381000" lvl="2" marL="1371600" algn="l">
              <a:spcBef>
                <a:spcPts val="480"/>
              </a:spcBef>
              <a:spcAft>
                <a:spcPts val="0"/>
              </a:spcAft>
              <a:buClr>
                <a:schemeClr val="dk1"/>
              </a:buClr>
              <a:buSzPts val="2400"/>
              <a:buFont typeface="Verdana"/>
              <a:buChar char="•"/>
              <a:defRPr sz="2400"/>
            </a:lvl3pPr>
            <a:lvl4pPr indent="-355600" lvl="3" marL="1828800" algn="l">
              <a:spcBef>
                <a:spcPts val="400"/>
              </a:spcBef>
              <a:spcAft>
                <a:spcPts val="0"/>
              </a:spcAft>
              <a:buClr>
                <a:schemeClr val="dk1"/>
              </a:buClr>
              <a:buSzPts val="2000"/>
              <a:buFont typeface="Verdana"/>
              <a:buChar char="–"/>
              <a:defRPr sz="2000"/>
            </a:lvl4pPr>
            <a:lvl5pPr indent="-355600" lvl="4" marL="2286000" algn="l">
              <a:spcBef>
                <a:spcPts val="400"/>
              </a:spcBef>
              <a:spcAft>
                <a:spcPts val="0"/>
              </a:spcAft>
              <a:buClr>
                <a:schemeClr val="dk1"/>
              </a:buClr>
              <a:buSzPts val="2000"/>
              <a:buFont typeface="Verdana"/>
              <a:buChar char="»"/>
              <a:defRPr sz="2000"/>
            </a:lvl5pPr>
            <a:lvl6pPr indent="-355600" lvl="5" marL="2743200" algn="l">
              <a:spcBef>
                <a:spcPts val="400"/>
              </a:spcBef>
              <a:spcAft>
                <a:spcPts val="0"/>
              </a:spcAft>
              <a:buClr>
                <a:schemeClr val="dk1"/>
              </a:buClr>
              <a:buSzPts val="2000"/>
              <a:buFont typeface="Verdana"/>
              <a:buChar char="»"/>
              <a:defRPr sz="2000"/>
            </a:lvl6pPr>
            <a:lvl7pPr indent="-355600" lvl="6" marL="3200400" algn="l">
              <a:spcBef>
                <a:spcPts val="400"/>
              </a:spcBef>
              <a:spcAft>
                <a:spcPts val="0"/>
              </a:spcAft>
              <a:buClr>
                <a:schemeClr val="dk1"/>
              </a:buClr>
              <a:buSzPts val="2000"/>
              <a:buFont typeface="Verdana"/>
              <a:buChar char="»"/>
              <a:defRPr sz="2000"/>
            </a:lvl7pPr>
            <a:lvl8pPr indent="-355600" lvl="7" marL="3657600" algn="l">
              <a:spcBef>
                <a:spcPts val="400"/>
              </a:spcBef>
              <a:spcAft>
                <a:spcPts val="0"/>
              </a:spcAft>
              <a:buClr>
                <a:schemeClr val="dk1"/>
              </a:buClr>
              <a:buSzPts val="2000"/>
              <a:buFont typeface="Verdana"/>
              <a:buChar char="»"/>
              <a:defRPr sz="2000"/>
            </a:lvl8pPr>
            <a:lvl9pPr indent="-355600" lvl="8" marL="4114800" algn="l">
              <a:spcBef>
                <a:spcPts val="400"/>
              </a:spcBef>
              <a:spcAft>
                <a:spcPts val="0"/>
              </a:spcAft>
              <a:buClr>
                <a:schemeClr val="dk1"/>
              </a:buClr>
              <a:buSzPts val="2000"/>
              <a:buFont typeface="Verdana"/>
              <a:buChar char="»"/>
              <a:defRPr sz="2000"/>
            </a:lvl9pPr>
          </a:lstStyle>
          <a:p/>
        </p:txBody>
      </p:sp>
      <p:sp>
        <p:nvSpPr>
          <p:cNvPr id="43" name="Google Shape;43;p84"/>
          <p:cNvSpPr txBox="1"/>
          <p:nvPr>
            <p:ph idx="2" type="body"/>
          </p:nvPr>
        </p:nvSpPr>
        <p:spPr>
          <a:xfrm>
            <a:off x="457200" y="1435100"/>
            <a:ext cx="3008313" cy="4691063"/>
          </a:xfrm>
          <a:prstGeom prst="rect">
            <a:avLst/>
          </a:prstGeom>
          <a:noFill/>
          <a:ln>
            <a:noFill/>
          </a:ln>
        </p:spPr>
        <p:txBody>
          <a:bodyPr anchorCtr="0" anchor="t" bIns="0" lIns="0" spcFirstLastPara="1" rIns="0" wrap="square" tIns="0">
            <a:noAutofit/>
          </a:bodyPr>
          <a:lstStyle>
            <a:lvl1pPr indent="-228600" lvl="0" marL="457200" algn="l">
              <a:spcBef>
                <a:spcPts val="280"/>
              </a:spcBef>
              <a:spcAft>
                <a:spcPts val="0"/>
              </a:spcAft>
              <a:buClr>
                <a:schemeClr val="dk1"/>
              </a:buClr>
              <a:buSzPts val="1400"/>
              <a:buFont typeface="Verdana"/>
              <a:buNone/>
              <a:defRPr sz="1400"/>
            </a:lvl1pPr>
            <a:lvl2pPr indent="-228600" lvl="1" marL="914400" algn="l">
              <a:spcBef>
                <a:spcPts val="240"/>
              </a:spcBef>
              <a:spcAft>
                <a:spcPts val="0"/>
              </a:spcAft>
              <a:buClr>
                <a:schemeClr val="dk1"/>
              </a:buClr>
              <a:buSzPts val="1200"/>
              <a:buFont typeface="Verdana"/>
              <a:buNone/>
              <a:defRPr sz="1200"/>
            </a:lvl2pPr>
            <a:lvl3pPr indent="-228600" lvl="2" marL="1371600" algn="l">
              <a:spcBef>
                <a:spcPts val="200"/>
              </a:spcBef>
              <a:spcAft>
                <a:spcPts val="0"/>
              </a:spcAft>
              <a:buClr>
                <a:schemeClr val="dk1"/>
              </a:buClr>
              <a:buSzPts val="1000"/>
              <a:buFont typeface="Verdana"/>
              <a:buNone/>
              <a:defRPr sz="1000"/>
            </a:lvl3pPr>
            <a:lvl4pPr indent="-228600" lvl="3" marL="1828800" algn="l">
              <a:spcBef>
                <a:spcPts val="180"/>
              </a:spcBef>
              <a:spcAft>
                <a:spcPts val="0"/>
              </a:spcAft>
              <a:buClr>
                <a:schemeClr val="dk1"/>
              </a:buClr>
              <a:buSzPts val="900"/>
              <a:buFont typeface="Verdana"/>
              <a:buNone/>
              <a:defRPr sz="900"/>
            </a:lvl4pPr>
            <a:lvl5pPr indent="-228600" lvl="4" marL="2286000" algn="l">
              <a:spcBef>
                <a:spcPts val="180"/>
              </a:spcBef>
              <a:spcAft>
                <a:spcPts val="0"/>
              </a:spcAft>
              <a:buClr>
                <a:schemeClr val="dk1"/>
              </a:buClr>
              <a:buSzPts val="900"/>
              <a:buFont typeface="Verdana"/>
              <a:buNone/>
              <a:defRPr sz="900"/>
            </a:lvl5pPr>
            <a:lvl6pPr indent="-228600" lvl="5" marL="2743200" algn="l">
              <a:spcBef>
                <a:spcPts val="180"/>
              </a:spcBef>
              <a:spcAft>
                <a:spcPts val="0"/>
              </a:spcAft>
              <a:buClr>
                <a:schemeClr val="dk1"/>
              </a:buClr>
              <a:buSzPts val="900"/>
              <a:buFont typeface="Verdana"/>
              <a:buNone/>
              <a:defRPr sz="900"/>
            </a:lvl6pPr>
            <a:lvl7pPr indent="-228600" lvl="6" marL="3200400" algn="l">
              <a:spcBef>
                <a:spcPts val="180"/>
              </a:spcBef>
              <a:spcAft>
                <a:spcPts val="0"/>
              </a:spcAft>
              <a:buClr>
                <a:schemeClr val="dk1"/>
              </a:buClr>
              <a:buSzPts val="900"/>
              <a:buFont typeface="Verdana"/>
              <a:buNone/>
              <a:defRPr sz="900"/>
            </a:lvl7pPr>
            <a:lvl8pPr indent="-228600" lvl="7" marL="3657600" algn="l">
              <a:spcBef>
                <a:spcPts val="180"/>
              </a:spcBef>
              <a:spcAft>
                <a:spcPts val="0"/>
              </a:spcAft>
              <a:buClr>
                <a:schemeClr val="dk1"/>
              </a:buClr>
              <a:buSzPts val="900"/>
              <a:buFont typeface="Verdana"/>
              <a:buNone/>
              <a:defRPr sz="900"/>
            </a:lvl8pPr>
            <a:lvl9pPr indent="-228600" lvl="8" marL="4114800" algn="l">
              <a:spcBef>
                <a:spcPts val="180"/>
              </a:spcBef>
              <a:spcAft>
                <a:spcPts val="0"/>
              </a:spcAft>
              <a:buClr>
                <a:schemeClr val="dk1"/>
              </a:buClr>
              <a:buSzPts val="900"/>
              <a:buFont typeface="Verdana"/>
              <a:buNone/>
              <a:defRPr sz="9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86"/>
          <p:cNvSpPr txBox="1"/>
          <p:nvPr>
            <p:ph type="title"/>
          </p:nvPr>
        </p:nvSpPr>
        <p:spPr>
          <a:xfrm>
            <a:off x="457200" y="274638"/>
            <a:ext cx="8229600" cy="1143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6"/>
          <p:cNvSpPr txBox="1"/>
          <p:nvPr>
            <p:ph idx="1" type="body"/>
          </p:nvPr>
        </p:nvSpPr>
        <p:spPr>
          <a:xfrm>
            <a:off x="457200" y="1535113"/>
            <a:ext cx="4040188" cy="639762"/>
          </a:xfrm>
          <a:prstGeom prst="rect">
            <a:avLst/>
          </a:prstGeom>
          <a:noFill/>
          <a:ln>
            <a:noFill/>
          </a:ln>
        </p:spPr>
        <p:txBody>
          <a:bodyPr anchorCtr="0" anchor="b" bIns="0" lIns="0" spcFirstLastPara="1" rIns="0" wrap="square" tIns="0">
            <a:noAutofit/>
          </a:bodyPr>
          <a:lstStyle>
            <a:lvl1pPr indent="-228600" lvl="0" marL="457200" algn="l">
              <a:spcBef>
                <a:spcPts val="480"/>
              </a:spcBef>
              <a:spcAft>
                <a:spcPts val="0"/>
              </a:spcAft>
              <a:buClr>
                <a:schemeClr val="dk1"/>
              </a:buClr>
              <a:buSzPts val="2400"/>
              <a:buFont typeface="Verdana"/>
              <a:buNone/>
              <a:defRPr b="1" sz="2400"/>
            </a:lvl1pPr>
            <a:lvl2pPr indent="-228600" lvl="1" marL="914400" algn="l">
              <a:spcBef>
                <a:spcPts val="400"/>
              </a:spcBef>
              <a:spcAft>
                <a:spcPts val="0"/>
              </a:spcAft>
              <a:buClr>
                <a:schemeClr val="dk1"/>
              </a:buClr>
              <a:buSzPts val="2000"/>
              <a:buFont typeface="Verdana"/>
              <a:buNone/>
              <a:defRPr b="1" sz="2000"/>
            </a:lvl2pPr>
            <a:lvl3pPr indent="-228600" lvl="2" marL="1371600" algn="l">
              <a:spcBef>
                <a:spcPts val="360"/>
              </a:spcBef>
              <a:spcAft>
                <a:spcPts val="0"/>
              </a:spcAft>
              <a:buClr>
                <a:schemeClr val="dk1"/>
              </a:buClr>
              <a:buSzPts val="1800"/>
              <a:buFont typeface="Verdana"/>
              <a:buNone/>
              <a:defRPr b="1" sz="1800"/>
            </a:lvl3pPr>
            <a:lvl4pPr indent="-228600" lvl="3" marL="1828800" algn="l">
              <a:spcBef>
                <a:spcPts val="320"/>
              </a:spcBef>
              <a:spcAft>
                <a:spcPts val="0"/>
              </a:spcAft>
              <a:buClr>
                <a:schemeClr val="dk1"/>
              </a:buClr>
              <a:buSzPts val="1600"/>
              <a:buFont typeface="Verdana"/>
              <a:buNone/>
              <a:defRPr b="1" sz="1600"/>
            </a:lvl4pPr>
            <a:lvl5pPr indent="-228600" lvl="4" marL="2286000" algn="l">
              <a:spcBef>
                <a:spcPts val="320"/>
              </a:spcBef>
              <a:spcAft>
                <a:spcPts val="0"/>
              </a:spcAft>
              <a:buClr>
                <a:schemeClr val="dk1"/>
              </a:buClr>
              <a:buSzPts val="1600"/>
              <a:buFont typeface="Verdana"/>
              <a:buNone/>
              <a:defRPr b="1" sz="1600"/>
            </a:lvl5pPr>
            <a:lvl6pPr indent="-228600" lvl="5" marL="2743200" algn="l">
              <a:spcBef>
                <a:spcPts val="320"/>
              </a:spcBef>
              <a:spcAft>
                <a:spcPts val="0"/>
              </a:spcAft>
              <a:buClr>
                <a:schemeClr val="dk1"/>
              </a:buClr>
              <a:buSzPts val="1600"/>
              <a:buFont typeface="Verdana"/>
              <a:buNone/>
              <a:defRPr b="1" sz="1600"/>
            </a:lvl6pPr>
            <a:lvl7pPr indent="-228600" lvl="6" marL="3200400" algn="l">
              <a:spcBef>
                <a:spcPts val="320"/>
              </a:spcBef>
              <a:spcAft>
                <a:spcPts val="0"/>
              </a:spcAft>
              <a:buClr>
                <a:schemeClr val="dk1"/>
              </a:buClr>
              <a:buSzPts val="1600"/>
              <a:buFont typeface="Verdana"/>
              <a:buNone/>
              <a:defRPr b="1" sz="1600"/>
            </a:lvl7pPr>
            <a:lvl8pPr indent="-228600" lvl="7" marL="3657600" algn="l">
              <a:spcBef>
                <a:spcPts val="320"/>
              </a:spcBef>
              <a:spcAft>
                <a:spcPts val="0"/>
              </a:spcAft>
              <a:buClr>
                <a:schemeClr val="dk1"/>
              </a:buClr>
              <a:buSzPts val="1600"/>
              <a:buFont typeface="Verdana"/>
              <a:buNone/>
              <a:defRPr b="1" sz="1600"/>
            </a:lvl8pPr>
            <a:lvl9pPr indent="-228600" lvl="8" marL="4114800" algn="l">
              <a:spcBef>
                <a:spcPts val="320"/>
              </a:spcBef>
              <a:spcAft>
                <a:spcPts val="0"/>
              </a:spcAft>
              <a:buClr>
                <a:schemeClr val="dk1"/>
              </a:buClr>
              <a:buSzPts val="1600"/>
              <a:buFont typeface="Verdana"/>
              <a:buNone/>
              <a:defRPr b="1" sz="1600"/>
            </a:lvl9pPr>
          </a:lstStyle>
          <a:p/>
        </p:txBody>
      </p:sp>
      <p:sp>
        <p:nvSpPr>
          <p:cNvPr id="48" name="Google Shape;48;p86"/>
          <p:cNvSpPr txBox="1"/>
          <p:nvPr>
            <p:ph idx="2" type="body"/>
          </p:nvPr>
        </p:nvSpPr>
        <p:spPr>
          <a:xfrm>
            <a:off x="457200" y="2174875"/>
            <a:ext cx="4040188" cy="3951288"/>
          </a:xfrm>
          <a:prstGeom prst="rect">
            <a:avLst/>
          </a:prstGeom>
          <a:noFill/>
          <a:ln>
            <a:noFill/>
          </a:ln>
        </p:spPr>
        <p:txBody>
          <a:bodyPr anchorCtr="0" anchor="t" bIns="0" lIns="0" spcFirstLastPara="1" rIns="0" wrap="square" tIns="0">
            <a:noAutofit/>
          </a:bodyPr>
          <a:lstStyle>
            <a:lvl1pPr indent="-381000" lvl="0" marL="457200" algn="l">
              <a:spcBef>
                <a:spcPts val="480"/>
              </a:spcBef>
              <a:spcAft>
                <a:spcPts val="0"/>
              </a:spcAft>
              <a:buClr>
                <a:schemeClr val="dk1"/>
              </a:buClr>
              <a:buSzPts val="2400"/>
              <a:buFont typeface="Verdana"/>
              <a:buChar char="•"/>
              <a:defRPr sz="2400"/>
            </a:lvl1pPr>
            <a:lvl2pPr indent="-355600" lvl="1" marL="914400" algn="l">
              <a:spcBef>
                <a:spcPts val="400"/>
              </a:spcBef>
              <a:spcAft>
                <a:spcPts val="0"/>
              </a:spcAft>
              <a:buClr>
                <a:schemeClr val="dk1"/>
              </a:buClr>
              <a:buSzPts val="2000"/>
              <a:buFont typeface="Verdana"/>
              <a:buChar char="–"/>
              <a:defRPr sz="2000"/>
            </a:lvl2pPr>
            <a:lvl3pPr indent="-342900" lvl="2" marL="1371600" algn="l">
              <a:spcBef>
                <a:spcPts val="360"/>
              </a:spcBef>
              <a:spcAft>
                <a:spcPts val="0"/>
              </a:spcAft>
              <a:buClr>
                <a:schemeClr val="dk1"/>
              </a:buClr>
              <a:buSzPts val="1800"/>
              <a:buFont typeface="Verdana"/>
              <a:buChar char="•"/>
              <a:defRPr sz="1800"/>
            </a:lvl3pPr>
            <a:lvl4pPr indent="-330200" lvl="3" marL="1828800" algn="l">
              <a:spcBef>
                <a:spcPts val="320"/>
              </a:spcBef>
              <a:spcAft>
                <a:spcPts val="0"/>
              </a:spcAft>
              <a:buClr>
                <a:schemeClr val="dk1"/>
              </a:buClr>
              <a:buSzPts val="1600"/>
              <a:buFont typeface="Verdana"/>
              <a:buChar char="–"/>
              <a:defRPr sz="1600"/>
            </a:lvl4pPr>
            <a:lvl5pPr indent="-330200" lvl="4" marL="2286000" algn="l">
              <a:spcBef>
                <a:spcPts val="320"/>
              </a:spcBef>
              <a:spcAft>
                <a:spcPts val="0"/>
              </a:spcAft>
              <a:buClr>
                <a:schemeClr val="dk1"/>
              </a:buClr>
              <a:buSzPts val="1600"/>
              <a:buFont typeface="Verdana"/>
              <a:buChar char="»"/>
              <a:defRPr sz="1600"/>
            </a:lvl5pPr>
            <a:lvl6pPr indent="-330200" lvl="5" marL="2743200" algn="l">
              <a:spcBef>
                <a:spcPts val="320"/>
              </a:spcBef>
              <a:spcAft>
                <a:spcPts val="0"/>
              </a:spcAft>
              <a:buClr>
                <a:schemeClr val="dk1"/>
              </a:buClr>
              <a:buSzPts val="1600"/>
              <a:buFont typeface="Verdana"/>
              <a:buChar char="»"/>
              <a:defRPr sz="1600"/>
            </a:lvl6pPr>
            <a:lvl7pPr indent="-330200" lvl="6" marL="3200400" algn="l">
              <a:spcBef>
                <a:spcPts val="320"/>
              </a:spcBef>
              <a:spcAft>
                <a:spcPts val="0"/>
              </a:spcAft>
              <a:buClr>
                <a:schemeClr val="dk1"/>
              </a:buClr>
              <a:buSzPts val="1600"/>
              <a:buFont typeface="Verdana"/>
              <a:buChar char="»"/>
              <a:defRPr sz="1600"/>
            </a:lvl7pPr>
            <a:lvl8pPr indent="-330200" lvl="7" marL="3657600" algn="l">
              <a:spcBef>
                <a:spcPts val="320"/>
              </a:spcBef>
              <a:spcAft>
                <a:spcPts val="0"/>
              </a:spcAft>
              <a:buClr>
                <a:schemeClr val="dk1"/>
              </a:buClr>
              <a:buSzPts val="1600"/>
              <a:buFont typeface="Verdana"/>
              <a:buChar char="»"/>
              <a:defRPr sz="1600"/>
            </a:lvl8pPr>
            <a:lvl9pPr indent="-330200" lvl="8" marL="4114800" algn="l">
              <a:spcBef>
                <a:spcPts val="320"/>
              </a:spcBef>
              <a:spcAft>
                <a:spcPts val="0"/>
              </a:spcAft>
              <a:buClr>
                <a:schemeClr val="dk1"/>
              </a:buClr>
              <a:buSzPts val="1600"/>
              <a:buFont typeface="Verdana"/>
              <a:buChar char="»"/>
              <a:defRPr sz="1600"/>
            </a:lvl9pPr>
          </a:lstStyle>
          <a:p/>
        </p:txBody>
      </p:sp>
      <p:sp>
        <p:nvSpPr>
          <p:cNvPr id="49" name="Google Shape;49;p86"/>
          <p:cNvSpPr txBox="1"/>
          <p:nvPr>
            <p:ph idx="3" type="body"/>
          </p:nvPr>
        </p:nvSpPr>
        <p:spPr>
          <a:xfrm>
            <a:off x="4645025" y="1535113"/>
            <a:ext cx="4041775" cy="639762"/>
          </a:xfrm>
          <a:prstGeom prst="rect">
            <a:avLst/>
          </a:prstGeom>
          <a:noFill/>
          <a:ln>
            <a:noFill/>
          </a:ln>
        </p:spPr>
        <p:txBody>
          <a:bodyPr anchorCtr="0" anchor="b" bIns="0" lIns="0" spcFirstLastPara="1" rIns="0" wrap="square" tIns="0">
            <a:noAutofit/>
          </a:bodyPr>
          <a:lstStyle>
            <a:lvl1pPr indent="-228600" lvl="0" marL="457200" algn="l">
              <a:spcBef>
                <a:spcPts val="480"/>
              </a:spcBef>
              <a:spcAft>
                <a:spcPts val="0"/>
              </a:spcAft>
              <a:buClr>
                <a:schemeClr val="dk1"/>
              </a:buClr>
              <a:buSzPts val="2400"/>
              <a:buFont typeface="Verdana"/>
              <a:buNone/>
              <a:defRPr b="1" sz="2400"/>
            </a:lvl1pPr>
            <a:lvl2pPr indent="-228600" lvl="1" marL="914400" algn="l">
              <a:spcBef>
                <a:spcPts val="400"/>
              </a:spcBef>
              <a:spcAft>
                <a:spcPts val="0"/>
              </a:spcAft>
              <a:buClr>
                <a:schemeClr val="dk1"/>
              </a:buClr>
              <a:buSzPts val="2000"/>
              <a:buFont typeface="Verdana"/>
              <a:buNone/>
              <a:defRPr b="1" sz="2000"/>
            </a:lvl2pPr>
            <a:lvl3pPr indent="-228600" lvl="2" marL="1371600" algn="l">
              <a:spcBef>
                <a:spcPts val="360"/>
              </a:spcBef>
              <a:spcAft>
                <a:spcPts val="0"/>
              </a:spcAft>
              <a:buClr>
                <a:schemeClr val="dk1"/>
              </a:buClr>
              <a:buSzPts val="1800"/>
              <a:buFont typeface="Verdana"/>
              <a:buNone/>
              <a:defRPr b="1" sz="1800"/>
            </a:lvl3pPr>
            <a:lvl4pPr indent="-228600" lvl="3" marL="1828800" algn="l">
              <a:spcBef>
                <a:spcPts val="320"/>
              </a:spcBef>
              <a:spcAft>
                <a:spcPts val="0"/>
              </a:spcAft>
              <a:buClr>
                <a:schemeClr val="dk1"/>
              </a:buClr>
              <a:buSzPts val="1600"/>
              <a:buFont typeface="Verdana"/>
              <a:buNone/>
              <a:defRPr b="1" sz="1600"/>
            </a:lvl4pPr>
            <a:lvl5pPr indent="-228600" lvl="4" marL="2286000" algn="l">
              <a:spcBef>
                <a:spcPts val="320"/>
              </a:spcBef>
              <a:spcAft>
                <a:spcPts val="0"/>
              </a:spcAft>
              <a:buClr>
                <a:schemeClr val="dk1"/>
              </a:buClr>
              <a:buSzPts val="1600"/>
              <a:buFont typeface="Verdana"/>
              <a:buNone/>
              <a:defRPr b="1" sz="1600"/>
            </a:lvl5pPr>
            <a:lvl6pPr indent="-228600" lvl="5" marL="2743200" algn="l">
              <a:spcBef>
                <a:spcPts val="320"/>
              </a:spcBef>
              <a:spcAft>
                <a:spcPts val="0"/>
              </a:spcAft>
              <a:buClr>
                <a:schemeClr val="dk1"/>
              </a:buClr>
              <a:buSzPts val="1600"/>
              <a:buFont typeface="Verdana"/>
              <a:buNone/>
              <a:defRPr b="1" sz="1600"/>
            </a:lvl6pPr>
            <a:lvl7pPr indent="-228600" lvl="6" marL="3200400" algn="l">
              <a:spcBef>
                <a:spcPts val="320"/>
              </a:spcBef>
              <a:spcAft>
                <a:spcPts val="0"/>
              </a:spcAft>
              <a:buClr>
                <a:schemeClr val="dk1"/>
              </a:buClr>
              <a:buSzPts val="1600"/>
              <a:buFont typeface="Verdana"/>
              <a:buNone/>
              <a:defRPr b="1" sz="1600"/>
            </a:lvl7pPr>
            <a:lvl8pPr indent="-228600" lvl="7" marL="3657600" algn="l">
              <a:spcBef>
                <a:spcPts val="320"/>
              </a:spcBef>
              <a:spcAft>
                <a:spcPts val="0"/>
              </a:spcAft>
              <a:buClr>
                <a:schemeClr val="dk1"/>
              </a:buClr>
              <a:buSzPts val="1600"/>
              <a:buFont typeface="Verdana"/>
              <a:buNone/>
              <a:defRPr b="1" sz="1600"/>
            </a:lvl8pPr>
            <a:lvl9pPr indent="-228600" lvl="8" marL="4114800" algn="l">
              <a:spcBef>
                <a:spcPts val="320"/>
              </a:spcBef>
              <a:spcAft>
                <a:spcPts val="0"/>
              </a:spcAft>
              <a:buClr>
                <a:schemeClr val="dk1"/>
              </a:buClr>
              <a:buSzPts val="1600"/>
              <a:buFont typeface="Verdana"/>
              <a:buNone/>
              <a:defRPr b="1" sz="1600"/>
            </a:lvl9pPr>
          </a:lstStyle>
          <a:p/>
        </p:txBody>
      </p:sp>
      <p:sp>
        <p:nvSpPr>
          <p:cNvPr id="50" name="Google Shape;50;p86"/>
          <p:cNvSpPr txBox="1"/>
          <p:nvPr>
            <p:ph idx="4" type="body"/>
          </p:nvPr>
        </p:nvSpPr>
        <p:spPr>
          <a:xfrm>
            <a:off x="4645025" y="2174875"/>
            <a:ext cx="4041775" cy="3951288"/>
          </a:xfrm>
          <a:prstGeom prst="rect">
            <a:avLst/>
          </a:prstGeom>
          <a:noFill/>
          <a:ln>
            <a:noFill/>
          </a:ln>
        </p:spPr>
        <p:txBody>
          <a:bodyPr anchorCtr="0" anchor="t" bIns="0" lIns="0" spcFirstLastPara="1" rIns="0" wrap="square" tIns="0">
            <a:noAutofit/>
          </a:bodyPr>
          <a:lstStyle>
            <a:lvl1pPr indent="-381000" lvl="0" marL="457200" algn="l">
              <a:spcBef>
                <a:spcPts val="480"/>
              </a:spcBef>
              <a:spcAft>
                <a:spcPts val="0"/>
              </a:spcAft>
              <a:buClr>
                <a:schemeClr val="dk1"/>
              </a:buClr>
              <a:buSzPts val="2400"/>
              <a:buFont typeface="Verdana"/>
              <a:buChar char="•"/>
              <a:defRPr sz="2400"/>
            </a:lvl1pPr>
            <a:lvl2pPr indent="-355600" lvl="1" marL="914400" algn="l">
              <a:spcBef>
                <a:spcPts val="400"/>
              </a:spcBef>
              <a:spcAft>
                <a:spcPts val="0"/>
              </a:spcAft>
              <a:buClr>
                <a:schemeClr val="dk1"/>
              </a:buClr>
              <a:buSzPts val="2000"/>
              <a:buFont typeface="Verdana"/>
              <a:buChar char="–"/>
              <a:defRPr sz="2000"/>
            </a:lvl2pPr>
            <a:lvl3pPr indent="-342900" lvl="2" marL="1371600" algn="l">
              <a:spcBef>
                <a:spcPts val="360"/>
              </a:spcBef>
              <a:spcAft>
                <a:spcPts val="0"/>
              </a:spcAft>
              <a:buClr>
                <a:schemeClr val="dk1"/>
              </a:buClr>
              <a:buSzPts val="1800"/>
              <a:buFont typeface="Verdana"/>
              <a:buChar char="•"/>
              <a:defRPr sz="1800"/>
            </a:lvl3pPr>
            <a:lvl4pPr indent="-330200" lvl="3" marL="1828800" algn="l">
              <a:spcBef>
                <a:spcPts val="320"/>
              </a:spcBef>
              <a:spcAft>
                <a:spcPts val="0"/>
              </a:spcAft>
              <a:buClr>
                <a:schemeClr val="dk1"/>
              </a:buClr>
              <a:buSzPts val="1600"/>
              <a:buFont typeface="Verdana"/>
              <a:buChar char="–"/>
              <a:defRPr sz="1600"/>
            </a:lvl4pPr>
            <a:lvl5pPr indent="-330200" lvl="4" marL="2286000" algn="l">
              <a:spcBef>
                <a:spcPts val="320"/>
              </a:spcBef>
              <a:spcAft>
                <a:spcPts val="0"/>
              </a:spcAft>
              <a:buClr>
                <a:schemeClr val="dk1"/>
              </a:buClr>
              <a:buSzPts val="1600"/>
              <a:buFont typeface="Verdana"/>
              <a:buChar char="»"/>
              <a:defRPr sz="1600"/>
            </a:lvl5pPr>
            <a:lvl6pPr indent="-330200" lvl="5" marL="2743200" algn="l">
              <a:spcBef>
                <a:spcPts val="320"/>
              </a:spcBef>
              <a:spcAft>
                <a:spcPts val="0"/>
              </a:spcAft>
              <a:buClr>
                <a:schemeClr val="dk1"/>
              </a:buClr>
              <a:buSzPts val="1600"/>
              <a:buFont typeface="Verdana"/>
              <a:buChar char="»"/>
              <a:defRPr sz="1600"/>
            </a:lvl6pPr>
            <a:lvl7pPr indent="-330200" lvl="6" marL="3200400" algn="l">
              <a:spcBef>
                <a:spcPts val="320"/>
              </a:spcBef>
              <a:spcAft>
                <a:spcPts val="0"/>
              </a:spcAft>
              <a:buClr>
                <a:schemeClr val="dk1"/>
              </a:buClr>
              <a:buSzPts val="1600"/>
              <a:buFont typeface="Verdana"/>
              <a:buChar char="»"/>
              <a:defRPr sz="1600"/>
            </a:lvl7pPr>
            <a:lvl8pPr indent="-330200" lvl="7" marL="3657600" algn="l">
              <a:spcBef>
                <a:spcPts val="320"/>
              </a:spcBef>
              <a:spcAft>
                <a:spcPts val="0"/>
              </a:spcAft>
              <a:buClr>
                <a:schemeClr val="dk1"/>
              </a:buClr>
              <a:buSzPts val="1600"/>
              <a:buFont typeface="Verdana"/>
              <a:buChar char="»"/>
              <a:defRPr sz="1600"/>
            </a:lvl8pPr>
            <a:lvl9pPr indent="-330200" lvl="8" marL="4114800" algn="l">
              <a:spcBef>
                <a:spcPts val="320"/>
              </a:spcBef>
              <a:spcAft>
                <a:spcPts val="0"/>
              </a:spcAft>
              <a:buClr>
                <a:schemeClr val="dk1"/>
              </a:buClr>
              <a:buSzPts val="1600"/>
              <a:buFont typeface="Verdana"/>
              <a:buChar char="»"/>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22.jpg"/><Relationship Id="rId4" Type="http://schemas.openxmlformats.org/officeDocument/2006/relationships/slideLayout" Target="../slideLayouts/slideLayout1.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F0ED"/>
        </a:solidFill>
      </p:bgPr>
    </p:bg>
    <p:spTree>
      <p:nvGrpSpPr>
        <p:cNvPr id="9" name="Shape 9"/>
        <p:cNvGrpSpPr/>
        <p:nvPr/>
      </p:nvGrpSpPr>
      <p:grpSpPr>
        <a:xfrm>
          <a:off x="0" y="0"/>
          <a:ext cx="0" cy="0"/>
          <a:chOff x="0" y="0"/>
          <a:chExt cx="0" cy="0"/>
        </a:xfrm>
      </p:grpSpPr>
      <p:sp>
        <p:nvSpPr>
          <p:cNvPr id="10" name="Google Shape;10;p76"/>
          <p:cNvSpPr txBox="1"/>
          <p:nvPr/>
        </p:nvSpPr>
        <p:spPr>
          <a:xfrm>
            <a:off x="0" y="6400800"/>
            <a:ext cx="9144000" cy="457200"/>
          </a:xfrm>
          <a:prstGeom prst="rect">
            <a:avLst/>
          </a:prstGeom>
          <a:solidFill>
            <a:srgbClr val="231F20"/>
          </a:solid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 </a:t>
            </a:r>
            <a:endParaRPr/>
          </a:p>
        </p:txBody>
      </p:sp>
      <p:pic>
        <p:nvPicPr>
          <p:cNvPr descr="Pearson_Bound_White" id="11" name="Google Shape;11;p76"/>
          <p:cNvPicPr preferRelativeResize="0"/>
          <p:nvPr/>
        </p:nvPicPr>
        <p:blipFill rotWithShape="1">
          <a:blip r:embed="rId1">
            <a:alphaModFix/>
          </a:blip>
          <a:srcRect b="0" l="0" r="0" t="0"/>
          <a:stretch/>
        </p:blipFill>
        <p:spPr>
          <a:xfrm>
            <a:off x="7488237" y="6356350"/>
            <a:ext cx="1655762" cy="493712"/>
          </a:xfrm>
          <a:prstGeom prst="rect">
            <a:avLst/>
          </a:prstGeom>
          <a:noFill/>
          <a:ln>
            <a:noFill/>
          </a:ln>
        </p:spPr>
      </p:pic>
      <p:pic>
        <p:nvPicPr>
          <p:cNvPr descr="Pearson_Strap_Bound_White" id="12" name="Google Shape;12;p76"/>
          <p:cNvPicPr preferRelativeResize="0"/>
          <p:nvPr/>
        </p:nvPicPr>
        <p:blipFill rotWithShape="1">
          <a:blip r:embed="rId2">
            <a:alphaModFix/>
          </a:blip>
          <a:srcRect b="0" l="0" r="0" t="0"/>
          <a:stretch/>
        </p:blipFill>
        <p:spPr>
          <a:xfrm>
            <a:off x="0" y="6356350"/>
            <a:ext cx="1908175" cy="493712"/>
          </a:xfrm>
          <a:prstGeom prst="rect">
            <a:avLst/>
          </a:prstGeom>
          <a:noFill/>
          <a:ln>
            <a:noFill/>
          </a:ln>
        </p:spPr>
      </p:pic>
      <p:pic>
        <p:nvPicPr>
          <p:cNvPr id="13" name="Google Shape;13;p76"/>
          <p:cNvPicPr preferRelativeResize="0"/>
          <p:nvPr/>
        </p:nvPicPr>
        <p:blipFill rotWithShape="1">
          <a:blip r:embed="rId3">
            <a:alphaModFix/>
          </a:blip>
          <a:srcRect b="0" l="0" r="0" t="0"/>
          <a:stretch/>
        </p:blipFill>
        <p:spPr>
          <a:xfrm>
            <a:off x="0" y="690562"/>
            <a:ext cx="5067300" cy="5710237"/>
          </a:xfrm>
          <a:prstGeom prst="rect">
            <a:avLst/>
          </a:prstGeom>
          <a:noFill/>
          <a:ln>
            <a:noFill/>
          </a:ln>
        </p:spPr>
      </p:pic>
      <p:sp>
        <p:nvSpPr>
          <p:cNvPr id="14" name="Google Shape;14;p76"/>
          <p:cNvSpPr txBox="1"/>
          <p:nvPr/>
        </p:nvSpPr>
        <p:spPr>
          <a:xfrm>
            <a:off x="5410200" y="457200"/>
            <a:ext cx="3429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chemeClr val="dk2"/>
              </a:buClr>
              <a:buSzPts val="2800"/>
              <a:buFont typeface="Verdana"/>
              <a:buNone/>
            </a:pPr>
            <a:r>
              <a:rPr b="1" i="0" lang="en-US" sz="2800" u="none" cap="none" strike="noStrike">
                <a:solidFill>
                  <a:schemeClr val="dk2"/>
                </a:solidFill>
                <a:latin typeface="Verdana"/>
                <a:ea typeface="Verdana"/>
                <a:cs typeface="Verdana"/>
                <a:sym typeface="Verdana"/>
              </a:rPr>
              <a:t>Chapter 6</a:t>
            </a:r>
            <a:endParaRPr/>
          </a:p>
        </p:txBody>
      </p:sp>
      <p:sp>
        <p:nvSpPr>
          <p:cNvPr id="15" name="Google Shape;15;p76"/>
          <p:cNvSpPr txBox="1"/>
          <p:nvPr/>
        </p:nvSpPr>
        <p:spPr>
          <a:xfrm>
            <a:off x="5410200" y="1981200"/>
            <a:ext cx="34290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Verdana"/>
              <a:buNone/>
            </a:pPr>
            <a:r>
              <a:rPr b="1" i="0" lang="en-US" sz="2800" u="none" cap="none" strike="noStrike">
                <a:solidFill>
                  <a:schemeClr val="dk1"/>
                </a:solidFill>
                <a:latin typeface="Verdana"/>
                <a:ea typeface="Verdana"/>
                <a:cs typeface="Verdana"/>
                <a:sym typeface="Verdana"/>
              </a:rPr>
              <a:t>Interest Rates and Bond Valuation</a:t>
            </a:r>
            <a:endParaRPr/>
          </a:p>
        </p:txBody>
      </p:sp>
      <p:sp>
        <p:nvSpPr>
          <p:cNvPr id="16" name="Google Shape;16;p76"/>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lvl1pPr indent="-381000" lvl="0" marL="457200" marR="0" rtl="0" algn="l">
              <a:spcBef>
                <a:spcPts val="480"/>
              </a:spcBef>
              <a:spcAft>
                <a:spcPts val="0"/>
              </a:spcAft>
              <a:buClr>
                <a:schemeClr val="dk1"/>
              </a:buClr>
              <a:buSzPts val="2400"/>
              <a:buFont typeface="Verdana"/>
              <a:buChar char="•"/>
              <a:defRPr b="0" i="0" sz="2400" u="none" cap="none" strike="noStrike">
                <a:solidFill>
                  <a:schemeClr val="dk1"/>
                </a:solidFill>
                <a:latin typeface="Verdana"/>
                <a:ea typeface="Verdana"/>
                <a:cs typeface="Verdana"/>
                <a:sym typeface="Verdana"/>
              </a:defRPr>
            </a:lvl1pPr>
            <a:lvl2pPr indent="-355600" lvl="1" marL="914400" marR="0" rtl="0" algn="l">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Verdana"/>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Verdana"/>
              <a:buChar char="»"/>
              <a:defRPr b="0" i="0" sz="1600" u="none" cap="none" strike="noStrike">
                <a:solidFill>
                  <a:schemeClr val="dk1"/>
                </a:solidFill>
                <a:latin typeface="Verdana"/>
                <a:ea typeface="Verdana"/>
                <a:cs typeface="Verdana"/>
                <a:sym typeface="Verdana"/>
              </a:defRPr>
            </a:lvl5pPr>
            <a:lvl6pPr indent="-342900" lvl="5" marL="27432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6pPr>
            <a:lvl7pPr indent="-342900" lvl="6" marL="32004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7pPr>
            <a:lvl8pPr indent="-342900" lvl="7" marL="36576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8pPr>
            <a:lvl9pPr indent="-342900" lvl="8" marL="41148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9pPr>
          </a:lstStyle>
          <a:p/>
        </p:txBody>
      </p:sp>
      <p:sp>
        <p:nvSpPr>
          <p:cNvPr id="17" name="Google Shape;17;p76"/>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32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32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32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3200" u="none" cap="none" strike="noStrike">
                <a:solidFill>
                  <a:schemeClr val="dk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49"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78"/>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lvl1pPr indent="-381000" lvl="0" marL="457200" marR="0" rtl="0" algn="l">
              <a:spcBef>
                <a:spcPts val="480"/>
              </a:spcBef>
              <a:spcAft>
                <a:spcPts val="0"/>
              </a:spcAft>
              <a:buClr>
                <a:schemeClr val="dk1"/>
              </a:buClr>
              <a:buSzPts val="2400"/>
              <a:buFont typeface="Verdana"/>
              <a:buChar char="•"/>
              <a:defRPr b="0" i="0" sz="2400" u="none" cap="none" strike="noStrike">
                <a:solidFill>
                  <a:schemeClr val="dk1"/>
                </a:solidFill>
                <a:latin typeface="Verdana"/>
                <a:ea typeface="Verdana"/>
                <a:cs typeface="Verdana"/>
                <a:sym typeface="Verdana"/>
              </a:defRPr>
            </a:lvl1pPr>
            <a:lvl2pPr indent="-355600" lvl="1" marL="914400" marR="0" rtl="0" algn="l">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Verdana"/>
              <a:buChar char="–"/>
              <a:defRPr b="0" i="0" sz="1600" u="none" cap="none" strike="noStrike">
                <a:solidFill>
                  <a:schemeClr val="dk1"/>
                </a:solidFill>
                <a:latin typeface="Verdana"/>
                <a:ea typeface="Verdana"/>
                <a:cs typeface="Verdana"/>
                <a:sym typeface="Verdana"/>
              </a:defRPr>
            </a:lvl4pPr>
            <a:lvl5pPr indent="-330200" lvl="4" marL="2286000" marR="0" rtl="0" algn="l">
              <a:spcBef>
                <a:spcPts val="320"/>
              </a:spcBef>
              <a:spcAft>
                <a:spcPts val="0"/>
              </a:spcAft>
              <a:buClr>
                <a:schemeClr val="dk1"/>
              </a:buClr>
              <a:buSzPts val="1600"/>
              <a:buFont typeface="Verdana"/>
              <a:buChar char="»"/>
              <a:defRPr b="0" i="0" sz="1600" u="none" cap="none" strike="noStrike">
                <a:solidFill>
                  <a:schemeClr val="dk1"/>
                </a:solidFill>
                <a:latin typeface="Verdana"/>
                <a:ea typeface="Verdana"/>
                <a:cs typeface="Verdana"/>
                <a:sym typeface="Verdana"/>
              </a:defRPr>
            </a:lvl5pPr>
            <a:lvl6pPr indent="-342900" lvl="5" marL="27432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6pPr>
            <a:lvl7pPr indent="-342900" lvl="6" marL="32004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7pPr>
            <a:lvl8pPr indent="-342900" lvl="7" marL="36576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8pPr>
            <a:lvl9pPr indent="-342900" lvl="8" marL="4114800" marR="0" rtl="0" algn="l">
              <a:spcBef>
                <a:spcPts val="36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9pPr>
          </a:lstStyle>
          <a:p/>
        </p:txBody>
      </p:sp>
      <p:sp>
        <p:nvSpPr>
          <p:cNvPr id="21" name="Google Shape;21;p78"/>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1" i="0" sz="2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32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32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32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3200" u="none" cap="none" strike="noStrike">
                <a:solidFill>
                  <a:schemeClr val="dk1"/>
                </a:solidFill>
                <a:latin typeface="Verdana"/>
                <a:ea typeface="Verdana"/>
                <a:cs typeface="Verdana"/>
                <a:sym typeface="Verdana"/>
              </a:defRPr>
            </a:lvl9pPr>
          </a:lstStyle>
          <a:p/>
        </p:txBody>
      </p:sp>
      <p:sp>
        <p:nvSpPr>
          <p:cNvPr id="22" name="Google Shape;22;p78"/>
          <p:cNvSpPr txBox="1"/>
          <p:nvPr/>
        </p:nvSpPr>
        <p:spPr>
          <a:xfrm>
            <a:off x="0" y="6400800"/>
            <a:ext cx="9144000" cy="457200"/>
          </a:xfrm>
          <a:prstGeom prst="rect">
            <a:avLst/>
          </a:prstGeom>
          <a:solidFill>
            <a:srgbClr val="231F20"/>
          </a:solid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3" name="Google Shape;23;p78"/>
          <p:cNvSpPr txBox="1"/>
          <p:nvPr/>
        </p:nvSpPr>
        <p:spPr>
          <a:xfrm>
            <a:off x="392112" y="6553200"/>
            <a:ext cx="5399087" cy="1793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900"/>
              <a:buFont typeface="Verdana"/>
              <a:buNone/>
            </a:pPr>
            <a:r>
              <a:rPr b="0" i="0" lang="en-US" sz="900" u="none">
                <a:solidFill>
                  <a:schemeClr val="lt1"/>
                </a:solidFill>
                <a:latin typeface="Verdana"/>
                <a:ea typeface="Verdana"/>
                <a:cs typeface="Verdana"/>
                <a:sym typeface="Verdana"/>
              </a:rPr>
              <a:t>© Pearson Education Limited, 2015.</a:t>
            </a:r>
            <a:endParaRPr/>
          </a:p>
        </p:txBody>
      </p:sp>
      <p:sp>
        <p:nvSpPr>
          <p:cNvPr id="24" name="Google Shape;24;p78"/>
          <p:cNvSpPr txBox="1"/>
          <p:nvPr/>
        </p:nvSpPr>
        <p:spPr>
          <a:xfrm>
            <a:off x="8382000" y="6553200"/>
            <a:ext cx="360362" cy="179387"/>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lt1"/>
              </a:buClr>
              <a:buSzPts val="900"/>
              <a:buFont typeface="Verdana"/>
              <a:buNone/>
            </a:pPr>
            <a:r>
              <a:rPr b="0" i="0" lang="en-US" sz="900" u="none">
                <a:solidFill>
                  <a:schemeClr val="lt1"/>
                </a:solidFill>
                <a:latin typeface="Verdana"/>
                <a:ea typeface="Verdana"/>
                <a:cs typeface="Verdana"/>
                <a:sym typeface="Verdana"/>
              </a:rPr>
              <a:t>6-</a:t>
            </a:r>
            <a:fld id="{00000000-1234-1234-1234-123412341234}" type="slidenum">
              <a:rPr b="0" i="0" lang="en-US" sz="900" u="none">
                <a:solidFill>
                  <a:schemeClr val="lt1"/>
                </a:solidFill>
                <a:latin typeface="Verdana"/>
                <a:ea typeface="Verdana"/>
                <a:cs typeface="Verdana"/>
                <a:sym typeface="Verdana"/>
              </a:rPr>
              <a:t>‹#›</a:t>
            </a:fld>
            <a:r>
              <a:rPr b="0" i="0" lang="en-US" sz="900" u="none">
                <a:solidFill>
                  <a:schemeClr val="lt1"/>
                </a:solidFill>
                <a:latin typeface="Verdana"/>
                <a:ea typeface="Verdana"/>
                <a:cs typeface="Verdana"/>
                <a:sym typeface="Verdana"/>
              </a:rPr>
              <a:t> </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1.pn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8.png"/><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0"/>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Interest Rates and Required Returns: </a:t>
            </a:r>
            <a:br>
              <a:rPr b="1" i="0" lang="en-US" sz="2800" u="none">
                <a:solidFill>
                  <a:srgbClr val="000000"/>
                </a:solidFill>
                <a:latin typeface="Verdana"/>
                <a:ea typeface="Verdana"/>
                <a:cs typeface="Verdana"/>
                <a:sym typeface="Verdana"/>
              </a:rPr>
            </a:br>
            <a:r>
              <a:rPr b="1" i="0" lang="en-US" sz="2800" u="none">
                <a:solidFill>
                  <a:srgbClr val="000000"/>
                </a:solidFill>
                <a:latin typeface="Verdana"/>
                <a:ea typeface="Verdana"/>
                <a:cs typeface="Verdana"/>
                <a:sym typeface="Verdana"/>
              </a:rPr>
              <a:t>Nominal or Actual Rate of Interest (cont.)</a:t>
            </a:r>
            <a:endParaRPr/>
          </a:p>
        </p:txBody>
      </p:sp>
      <p:sp>
        <p:nvSpPr>
          <p:cNvPr id="116" name="Google Shape;116;p10"/>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9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nominal rate of interest for security 1, </a:t>
            </a:r>
            <a:r>
              <a:rPr b="0" i="1" lang="en-US" sz="2400" u="none">
                <a:solidFill>
                  <a:srgbClr val="000000"/>
                </a:solidFill>
                <a:latin typeface="Verdana"/>
                <a:ea typeface="Verdana"/>
                <a:cs typeface="Verdana"/>
                <a:sym typeface="Verdana"/>
              </a:rPr>
              <a:t>r</a:t>
            </a:r>
            <a:r>
              <a:rPr b="0" baseline="-25000" i="0" lang="en-US" sz="2400" u="none">
                <a:solidFill>
                  <a:srgbClr val="000000"/>
                </a:solidFill>
                <a:latin typeface="Verdana"/>
                <a:ea typeface="Verdana"/>
                <a:cs typeface="Verdana"/>
                <a:sym typeface="Verdana"/>
              </a:rPr>
              <a:t>1</a:t>
            </a:r>
            <a:r>
              <a:rPr b="0" i="0" lang="en-US" sz="2400" u="none">
                <a:solidFill>
                  <a:srgbClr val="000000"/>
                </a:solidFill>
                <a:latin typeface="Verdana"/>
                <a:ea typeface="Verdana"/>
                <a:cs typeface="Verdana"/>
                <a:sym typeface="Verdana"/>
              </a:rPr>
              <a:t>, is given by the following equation:</a:t>
            </a:r>
            <a:endParaRPr/>
          </a:p>
          <a:p>
            <a:pPr indent="-190500" lvl="0" marL="342900" marR="0" rtl="0" algn="l">
              <a:lnSpc>
                <a:spcPct val="90000"/>
              </a:lnSpc>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a:p>
            <a:pPr indent="-190500" lvl="0" marL="342900" marR="0" rtl="0" algn="l">
              <a:lnSpc>
                <a:spcPct val="90000"/>
              </a:lnSpc>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a:p>
            <a:pPr indent="-190500" lvl="0" marL="342900" marR="0" rtl="0" algn="l">
              <a:lnSpc>
                <a:spcPct val="90000"/>
              </a:lnSpc>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a:p>
            <a:pPr indent="-190500" lvl="0" marL="342900" marR="0" rtl="0" algn="l">
              <a:lnSpc>
                <a:spcPct val="90000"/>
              </a:lnSpc>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a:p>
            <a:pPr indent="-190500" lvl="0" marL="342900" marR="0" rtl="0" algn="l">
              <a:lnSpc>
                <a:spcPct val="90000"/>
              </a:lnSpc>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a:p>
            <a:pPr indent="-342900" lvl="0" marL="342900" marR="0" rtl="0" algn="l">
              <a:lnSpc>
                <a:spcPct val="90000"/>
              </a:lnSpc>
              <a:spcBef>
                <a:spcPts val="480"/>
              </a:spcBef>
              <a:spcAft>
                <a:spcPts val="0"/>
              </a:spcAft>
              <a:buClr>
                <a:schemeClr val="dk1"/>
              </a:buClr>
              <a:buSzPts val="2400"/>
              <a:buFont typeface="Verdana"/>
              <a:buChar char="•"/>
            </a:pPr>
            <a:r>
              <a:rPr b="0" i="0" lang="en-US" sz="2400" u="none">
                <a:solidFill>
                  <a:schemeClr val="dk1"/>
                </a:solidFill>
                <a:latin typeface="Verdana"/>
                <a:ea typeface="Verdana"/>
                <a:cs typeface="Verdana"/>
                <a:sym typeface="Verdana"/>
              </a:rPr>
              <a:t>The nominal rate can be viewed as having two basic components: a risk-free rate of return, </a:t>
            </a:r>
            <a:r>
              <a:rPr b="0" i="1" lang="en-US" sz="2400" u="none">
                <a:solidFill>
                  <a:schemeClr val="dk1"/>
                </a:solidFill>
                <a:latin typeface="Verdana"/>
                <a:ea typeface="Verdana"/>
                <a:cs typeface="Verdana"/>
                <a:sym typeface="Verdana"/>
              </a:rPr>
              <a:t>R</a:t>
            </a:r>
            <a:r>
              <a:rPr b="0" baseline="-25000" i="1" lang="en-US" sz="2400" u="none">
                <a:solidFill>
                  <a:srgbClr val="000000"/>
                </a:solidFill>
                <a:latin typeface="Verdana"/>
                <a:ea typeface="Verdana"/>
                <a:cs typeface="Verdana"/>
                <a:sym typeface="Verdana"/>
              </a:rPr>
              <a:t>F</a:t>
            </a:r>
            <a:r>
              <a:rPr b="0" i="0" lang="en-US" sz="2400" u="none">
                <a:solidFill>
                  <a:srgbClr val="000000"/>
                </a:solidFill>
                <a:latin typeface="Verdana"/>
                <a:ea typeface="Verdana"/>
                <a:cs typeface="Verdana"/>
                <a:sym typeface="Verdana"/>
              </a:rPr>
              <a:t>, and a risk premium, </a:t>
            </a:r>
            <a:r>
              <a:rPr b="0" i="1" lang="en-US" sz="2400" u="none">
                <a:solidFill>
                  <a:srgbClr val="000000"/>
                </a:solidFill>
                <a:latin typeface="Verdana"/>
                <a:ea typeface="Verdana"/>
                <a:cs typeface="Verdana"/>
                <a:sym typeface="Verdana"/>
              </a:rPr>
              <a:t>RP</a:t>
            </a:r>
            <a:r>
              <a:rPr b="0" baseline="-25000" i="0" lang="en-US" sz="2400" u="none">
                <a:solidFill>
                  <a:srgbClr val="000000"/>
                </a:solidFill>
                <a:latin typeface="Verdana"/>
                <a:ea typeface="Verdana"/>
                <a:cs typeface="Verdana"/>
                <a:sym typeface="Verdana"/>
              </a:rPr>
              <a:t>1</a:t>
            </a:r>
            <a:r>
              <a:rPr b="0" i="0" lang="en-US" sz="2400" u="none">
                <a:solidFill>
                  <a:srgbClr val="000000"/>
                </a:solidFill>
                <a:latin typeface="Verdana"/>
                <a:ea typeface="Verdana"/>
                <a:cs typeface="Verdana"/>
                <a:sym typeface="Verdana"/>
              </a:rPr>
              <a:t>:</a:t>
            </a:r>
            <a:br>
              <a:rPr b="0" i="0" lang="en-US" sz="2400" u="none">
                <a:solidFill>
                  <a:srgbClr val="000000"/>
                </a:solidFill>
                <a:latin typeface="Verdana"/>
                <a:ea typeface="Verdana"/>
                <a:cs typeface="Verdana"/>
                <a:sym typeface="Verdana"/>
              </a:rPr>
            </a:br>
            <a:endParaRPr/>
          </a:p>
        </p:txBody>
      </p:sp>
      <p:pic>
        <p:nvPicPr>
          <p:cNvPr descr="eq06_01.gif" id="117" name="Google Shape;117;p10"/>
          <p:cNvPicPr preferRelativeResize="0"/>
          <p:nvPr/>
        </p:nvPicPr>
        <p:blipFill rotWithShape="1">
          <a:blip r:embed="rId3">
            <a:alphaModFix/>
          </a:blip>
          <a:srcRect b="0" l="0" r="0" t="0"/>
          <a:stretch/>
        </p:blipFill>
        <p:spPr>
          <a:xfrm>
            <a:off x="2895600" y="2133600"/>
            <a:ext cx="3644900" cy="1535112"/>
          </a:xfrm>
          <a:prstGeom prst="rect">
            <a:avLst/>
          </a:prstGeom>
          <a:noFill/>
          <a:ln>
            <a:noFill/>
          </a:ln>
        </p:spPr>
      </p:pic>
      <p:pic>
        <p:nvPicPr>
          <p:cNvPr descr="eq06_02.gif" id="118" name="Google Shape;118;p10"/>
          <p:cNvPicPr preferRelativeResize="0"/>
          <p:nvPr/>
        </p:nvPicPr>
        <p:blipFill rotWithShape="1">
          <a:blip r:embed="rId4">
            <a:alphaModFix/>
          </a:blip>
          <a:srcRect b="0" l="0" r="0" t="0"/>
          <a:stretch/>
        </p:blipFill>
        <p:spPr>
          <a:xfrm>
            <a:off x="3352800" y="5410200"/>
            <a:ext cx="2711450" cy="723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1"/>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Interest Rates and Required Returns: </a:t>
            </a:r>
            <a:br>
              <a:rPr b="1" i="0" lang="en-US" sz="2800" u="none">
                <a:solidFill>
                  <a:srgbClr val="000000"/>
                </a:solidFill>
                <a:latin typeface="Verdana"/>
                <a:ea typeface="Verdana"/>
                <a:cs typeface="Verdana"/>
                <a:sym typeface="Verdana"/>
              </a:rPr>
            </a:br>
            <a:r>
              <a:rPr b="1" i="0" lang="en-US" sz="2800" u="none">
                <a:solidFill>
                  <a:srgbClr val="000000"/>
                </a:solidFill>
                <a:latin typeface="Verdana"/>
                <a:ea typeface="Verdana"/>
                <a:cs typeface="Verdana"/>
                <a:sym typeface="Verdana"/>
              </a:rPr>
              <a:t>Nominal or Actual Rate of Interest (cont.)</a:t>
            </a:r>
            <a:endParaRPr/>
          </a:p>
        </p:txBody>
      </p:sp>
      <p:sp>
        <p:nvSpPr>
          <p:cNvPr id="124" name="Google Shape;124;p11"/>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For the moment, ignore the risk premium, </a:t>
            </a:r>
            <a:r>
              <a:rPr b="0" i="1" lang="en-US" sz="2400" u="none">
                <a:solidFill>
                  <a:srgbClr val="000000"/>
                </a:solidFill>
                <a:latin typeface="Verdana"/>
                <a:ea typeface="Verdana"/>
                <a:cs typeface="Verdana"/>
                <a:sym typeface="Verdana"/>
              </a:rPr>
              <a:t>RP</a:t>
            </a:r>
            <a:r>
              <a:rPr b="0" baseline="-25000" i="0" lang="en-US" sz="2400" u="none">
                <a:solidFill>
                  <a:srgbClr val="000000"/>
                </a:solidFill>
                <a:latin typeface="Verdana"/>
                <a:ea typeface="Verdana"/>
                <a:cs typeface="Verdana"/>
                <a:sym typeface="Verdana"/>
              </a:rPr>
              <a:t>1</a:t>
            </a:r>
            <a:r>
              <a:rPr b="0" i="0" lang="en-US" sz="2400" u="none">
                <a:solidFill>
                  <a:srgbClr val="000000"/>
                </a:solidFill>
                <a:latin typeface="Verdana"/>
                <a:ea typeface="Verdana"/>
                <a:cs typeface="Verdana"/>
                <a:sym typeface="Verdana"/>
              </a:rPr>
              <a:t>, and focus exclusively on the risk-free rate. The risk free rate can be represented as:</a:t>
            </a:r>
            <a:endParaRPr/>
          </a:p>
          <a:p>
            <a:pPr indent="-342900" lvl="0" marL="342900" marR="0" rtl="0" algn="ctr">
              <a:lnSpc>
                <a:spcPct val="100000"/>
              </a:lnSpc>
              <a:spcBef>
                <a:spcPts val="480"/>
              </a:spcBef>
              <a:spcAft>
                <a:spcPts val="0"/>
              </a:spcAft>
              <a:buClr>
                <a:srgbClr val="000000"/>
              </a:buClr>
              <a:buSzPts val="2400"/>
              <a:buFont typeface="Verdana"/>
              <a:buNone/>
            </a:pPr>
            <a:r>
              <a:rPr b="0" i="1" lang="en-US" sz="2400" u="none">
                <a:solidFill>
                  <a:srgbClr val="000000"/>
                </a:solidFill>
                <a:latin typeface="Verdana"/>
                <a:ea typeface="Verdana"/>
                <a:cs typeface="Verdana"/>
                <a:sym typeface="Verdana"/>
              </a:rPr>
              <a:t>R</a:t>
            </a:r>
            <a:r>
              <a:rPr b="0" baseline="-25000" i="1" lang="en-US" sz="2400" u="none">
                <a:solidFill>
                  <a:srgbClr val="000000"/>
                </a:solidFill>
                <a:latin typeface="Verdana"/>
                <a:ea typeface="Verdana"/>
                <a:cs typeface="Verdana"/>
                <a:sym typeface="Verdana"/>
              </a:rPr>
              <a:t>F</a:t>
            </a:r>
            <a:r>
              <a:rPr b="0" i="0" lang="en-US" sz="2400" u="none">
                <a:solidFill>
                  <a:srgbClr val="000000"/>
                </a:solidFill>
                <a:latin typeface="Verdana"/>
                <a:ea typeface="Verdana"/>
                <a:cs typeface="Verdana"/>
                <a:sym typeface="Verdana"/>
              </a:rPr>
              <a:t> = </a:t>
            </a:r>
            <a:r>
              <a:rPr b="0" i="1" lang="en-US" sz="2400" u="none">
                <a:solidFill>
                  <a:srgbClr val="000000"/>
                </a:solidFill>
                <a:latin typeface="Verdana"/>
                <a:ea typeface="Verdana"/>
                <a:cs typeface="Verdana"/>
                <a:sym typeface="Verdana"/>
              </a:rPr>
              <a:t>r*</a:t>
            </a:r>
            <a:r>
              <a:rPr b="0" i="0" lang="en-US" sz="2400" u="none">
                <a:solidFill>
                  <a:srgbClr val="000000"/>
                </a:solidFill>
                <a:latin typeface="Verdana"/>
                <a:ea typeface="Verdana"/>
                <a:cs typeface="Verdana"/>
                <a:sym typeface="Verdana"/>
              </a:rPr>
              <a:t> + </a:t>
            </a:r>
            <a:r>
              <a:rPr b="0" i="1" lang="en-US" sz="2400" u="none">
                <a:solidFill>
                  <a:srgbClr val="000000"/>
                </a:solidFill>
                <a:latin typeface="Verdana"/>
                <a:ea typeface="Verdana"/>
                <a:cs typeface="Verdana"/>
                <a:sym typeface="Verdana"/>
              </a:rPr>
              <a:t>IP</a:t>
            </a:r>
            <a:endParaRPr b="0" i="0" sz="2400" u="none">
              <a:solidFill>
                <a:schemeClr val="dk1"/>
              </a:solidFill>
              <a:latin typeface="Verdana"/>
              <a:ea typeface="Verdana"/>
              <a:cs typeface="Verdana"/>
              <a:sym typeface="Verdana"/>
            </a:endParaRPr>
          </a:p>
          <a:p>
            <a:pPr indent="-342900" lvl="0" marL="342900" marR="0" rtl="0" algn="l">
              <a:lnSpc>
                <a:spcPct val="100000"/>
              </a:lnSpc>
              <a:spcBef>
                <a:spcPts val="480"/>
              </a:spcBef>
              <a:spcAft>
                <a:spcPts val="0"/>
              </a:spcAft>
              <a:buClr>
                <a:schemeClr val="dk1"/>
              </a:buClr>
              <a:buSzPts val="2400"/>
              <a:buFont typeface="Verdana"/>
              <a:buChar char="•"/>
            </a:pPr>
            <a:r>
              <a:rPr b="0" i="0" lang="en-US" sz="2400" u="none">
                <a:solidFill>
                  <a:schemeClr val="dk1"/>
                </a:solidFill>
                <a:latin typeface="Verdana"/>
                <a:ea typeface="Verdana"/>
                <a:cs typeface="Verdana"/>
                <a:sym typeface="Verdana"/>
              </a:rPr>
              <a:t>The risk-free rate (as shown in the preceding equation) embodies the real rate of interest plus the expected inflation premium.</a:t>
            </a:r>
            <a:endParaRPr/>
          </a:p>
          <a:p>
            <a:pPr indent="-342900" lvl="0" marL="342900" marR="0" rtl="0" algn="l">
              <a:lnSpc>
                <a:spcPct val="100000"/>
              </a:lnSpc>
              <a:spcBef>
                <a:spcPts val="480"/>
              </a:spcBef>
              <a:spcAft>
                <a:spcPts val="0"/>
              </a:spcAft>
              <a:buClr>
                <a:schemeClr val="dk1"/>
              </a:buClr>
              <a:buSzPts val="2400"/>
              <a:buFont typeface="Verdana"/>
              <a:buChar char="•"/>
            </a:pPr>
            <a:r>
              <a:rPr b="0" i="0" lang="en-US" sz="2400" u="none">
                <a:solidFill>
                  <a:schemeClr val="dk1"/>
                </a:solidFill>
                <a:latin typeface="Verdana"/>
                <a:ea typeface="Verdana"/>
                <a:cs typeface="Verdana"/>
                <a:sym typeface="Verdana"/>
              </a:rPr>
              <a:t>The inflation premium is driven by investors’ expectations about inflation—the more inflation they expect, the higher will be the inflation premium and the higher will be the nominal interest rate.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Personal Finance Example</a:t>
            </a:r>
            <a:endParaRPr/>
          </a:p>
        </p:txBody>
      </p:sp>
      <p:sp>
        <p:nvSpPr>
          <p:cNvPr id="130" name="Google Shape;130;p12"/>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0" lvl="0" marL="90487"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Marilyn Carbo has $10 that she can spend on candy costing $0.25 per piece. She could buy 40 pieces of candy ($10.00/$0.25) today. The nominal rate of interest on a 1-year deposit is currently 7%, and the expected rate of inflation over the coming year is 4%. </a:t>
            </a:r>
            <a:endParaRPr/>
          </a:p>
          <a:p>
            <a:pPr indent="0" lvl="0" marL="90487" marR="0" rtl="0" algn="l">
              <a:lnSpc>
                <a:spcPct val="100000"/>
              </a:lnSpc>
              <a:spcBef>
                <a:spcPts val="40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If Marilyn invested the $10, how many pieces of candy could she buy in one year?</a:t>
            </a:r>
            <a:endParaRPr/>
          </a:p>
          <a:p>
            <a:pPr indent="-285750" lvl="1" marL="742950" marR="0" rtl="0" algn="l">
              <a:lnSpc>
                <a:spcPct val="100000"/>
              </a:lnSpc>
              <a:spcBef>
                <a:spcPts val="360"/>
              </a:spcBef>
              <a:spcAft>
                <a:spcPts val="0"/>
              </a:spcAft>
              <a:buClr>
                <a:srgbClr val="000000"/>
              </a:buClr>
              <a:buSzPts val="1800"/>
              <a:buFont typeface="Verdana"/>
              <a:buChar char="–"/>
            </a:pPr>
            <a:r>
              <a:rPr b="0" i="0" lang="en-US" sz="1800" u="none" cap="none" strike="noStrike">
                <a:solidFill>
                  <a:srgbClr val="000000"/>
                </a:solidFill>
                <a:latin typeface="Verdana"/>
                <a:ea typeface="Verdana"/>
                <a:cs typeface="Verdana"/>
                <a:sym typeface="Verdana"/>
              </a:rPr>
              <a:t>In one year, Marilyn would have (1 + 0.07) × $10.00 = $10.70</a:t>
            </a:r>
            <a:endParaRPr/>
          </a:p>
          <a:p>
            <a:pPr indent="-285750" lvl="1" marL="742950" marR="0" rtl="0" algn="l">
              <a:lnSpc>
                <a:spcPct val="100000"/>
              </a:lnSpc>
              <a:spcBef>
                <a:spcPts val="360"/>
              </a:spcBef>
              <a:spcAft>
                <a:spcPts val="0"/>
              </a:spcAft>
              <a:buClr>
                <a:srgbClr val="000000"/>
              </a:buClr>
              <a:buSzPts val="1800"/>
              <a:buFont typeface="Verdana"/>
              <a:buChar char="–"/>
            </a:pPr>
            <a:r>
              <a:rPr b="0" i="0" lang="en-US" sz="1800" u="none" cap="none" strike="noStrike">
                <a:solidFill>
                  <a:srgbClr val="000000"/>
                </a:solidFill>
                <a:latin typeface="Verdana"/>
                <a:ea typeface="Verdana"/>
                <a:cs typeface="Verdana"/>
                <a:sym typeface="Verdana"/>
              </a:rPr>
              <a:t>Due to inflation, one piece of candy would cost (1 + 0.04) × $0.25 = $0.26</a:t>
            </a:r>
            <a:endParaRPr/>
          </a:p>
          <a:p>
            <a:pPr indent="-285750" lvl="1" marL="742950" marR="0" rtl="0" algn="l">
              <a:lnSpc>
                <a:spcPct val="100000"/>
              </a:lnSpc>
              <a:spcBef>
                <a:spcPts val="360"/>
              </a:spcBef>
              <a:spcAft>
                <a:spcPts val="0"/>
              </a:spcAft>
              <a:buClr>
                <a:srgbClr val="000000"/>
              </a:buClr>
              <a:buSzPts val="1800"/>
              <a:buFont typeface="Verdana"/>
              <a:buChar char="–"/>
            </a:pPr>
            <a:r>
              <a:rPr b="0" i="0" lang="en-US" sz="1800" u="none" cap="none" strike="noStrike">
                <a:solidFill>
                  <a:srgbClr val="000000"/>
                </a:solidFill>
                <a:latin typeface="Verdana"/>
                <a:ea typeface="Verdana"/>
                <a:cs typeface="Verdana"/>
                <a:sym typeface="Verdana"/>
              </a:rPr>
              <a:t>As a result, Marilyn would be able to buy $10.70/$0.26 = 41.2 pieces </a:t>
            </a:r>
            <a:endParaRPr/>
          </a:p>
          <a:p>
            <a:pPr indent="-285750" lvl="1" marL="742950" marR="0" rtl="0" algn="l">
              <a:lnSpc>
                <a:spcPct val="100000"/>
              </a:lnSpc>
              <a:spcBef>
                <a:spcPts val="360"/>
              </a:spcBef>
              <a:spcAft>
                <a:spcPts val="0"/>
              </a:spcAft>
              <a:buClr>
                <a:srgbClr val="000000"/>
              </a:buClr>
              <a:buSzPts val="1800"/>
              <a:buFont typeface="Verdana"/>
              <a:buChar char="–"/>
            </a:pPr>
            <a:r>
              <a:rPr b="0" i="0" lang="en-US" sz="1800" u="none" cap="none" strike="noStrike">
                <a:solidFill>
                  <a:srgbClr val="000000"/>
                </a:solidFill>
                <a:latin typeface="Verdana"/>
                <a:ea typeface="Verdana"/>
                <a:cs typeface="Verdana"/>
                <a:sym typeface="Verdana"/>
              </a:rPr>
              <a:t>This 3% increase in buying power (41.2/40) is Marilyn’s real rate of return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Focus on Practice</a:t>
            </a:r>
            <a:endParaRPr/>
          </a:p>
        </p:txBody>
      </p:sp>
      <p:sp>
        <p:nvSpPr>
          <p:cNvPr id="136" name="Google Shape;136;p13"/>
          <p:cNvSpPr txBox="1"/>
          <p:nvPr>
            <p:ph idx="1" type="body"/>
          </p:nvPr>
        </p:nvSpPr>
        <p:spPr>
          <a:xfrm>
            <a:off x="381000" y="10668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90000"/>
              </a:lnSpc>
              <a:spcBef>
                <a:spcPts val="0"/>
              </a:spcBef>
              <a:spcAft>
                <a:spcPts val="0"/>
              </a:spcAft>
              <a:buClr>
                <a:srgbClr val="000000"/>
              </a:buClr>
              <a:buSzPts val="2000"/>
              <a:buFont typeface="Verdana"/>
              <a:buNone/>
            </a:pPr>
            <a:r>
              <a:rPr b="1" i="0" lang="en-US" sz="2000" u="none">
                <a:solidFill>
                  <a:srgbClr val="000000"/>
                </a:solidFill>
                <a:latin typeface="Verdana"/>
                <a:ea typeface="Verdana"/>
                <a:cs typeface="Verdana"/>
                <a:sym typeface="Verdana"/>
              </a:rPr>
              <a:t>I-Bonds Adjust for Inflation</a:t>
            </a:r>
            <a:endParaRPr/>
          </a:p>
          <a:p>
            <a:pPr indent="-285750" lvl="1" marL="742950" marR="0" rtl="0" algn="l">
              <a:lnSpc>
                <a:spcPct val="9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One of the disadvantages of bonds is that they usually offer a fixed interest rate.</a:t>
            </a:r>
            <a:endParaRPr/>
          </a:p>
          <a:p>
            <a:pPr indent="-285750" lvl="1" marL="742950" marR="0" rtl="0" algn="l">
              <a:lnSpc>
                <a:spcPct val="9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This presents a serious risk to bond investors, because if inflation rises while the nominal rate on the bond remains fixed, the real rate of return falls.</a:t>
            </a:r>
            <a:endParaRPr/>
          </a:p>
          <a:p>
            <a:pPr indent="-285750" lvl="1" marL="742950" marR="0" rtl="0" algn="l">
              <a:lnSpc>
                <a:spcPct val="9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The U.S. Treasury Department now offers the I-bond, which is an inflation-adjusted savings bond.</a:t>
            </a:r>
            <a:endParaRPr/>
          </a:p>
          <a:p>
            <a:pPr indent="-285750" lvl="1" marL="742950" marR="0" rtl="0" algn="l">
              <a:lnSpc>
                <a:spcPct val="9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A Series-I bond earns interest through the application of a </a:t>
            </a:r>
            <a:r>
              <a:rPr b="0" i="1" lang="en-US" sz="2000" u="none" cap="none" strike="noStrike">
                <a:solidFill>
                  <a:srgbClr val="000000"/>
                </a:solidFill>
                <a:latin typeface="Verdana"/>
                <a:ea typeface="Verdana"/>
                <a:cs typeface="Verdana"/>
                <a:sym typeface="Verdana"/>
              </a:rPr>
              <a:t>composite rate</a:t>
            </a:r>
            <a:r>
              <a:rPr b="0" i="0" lang="en-US" sz="2000" u="none" cap="none" strike="noStrike">
                <a:solidFill>
                  <a:srgbClr val="000000"/>
                </a:solidFill>
                <a:latin typeface="Verdana"/>
                <a:ea typeface="Verdana"/>
                <a:cs typeface="Verdana"/>
                <a:sym typeface="Verdana"/>
              </a:rPr>
              <a:t>. The composite rate consists of a </a:t>
            </a:r>
            <a:r>
              <a:rPr b="0" i="1" lang="en-US" sz="2000" u="none" cap="none" strike="noStrike">
                <a:solidFill>
                  <a:srgbClr val="000000"/>
                </a:solidFill>
                <a:latin typeface="Verdana"/>
                <a:ea typeface="Verdana"/>
                <a:cs typeface="Verdana"/>
                <a:sym typeface="Verdana"/>
              </a:rPr>
              <a:t>fixed rate</a:t>
            </a:r>
            <a:r>
              <a:rPr b="0" i="0" lang="en-US" sz="2000" u="none" cap="none" strike="noStrike">
                <a:solidFill>
                  <a:srgbClr val="000000"/>
                </a:solidFill>
                <a:latin typeface="Verdana"/>
                <a:ea typeface="Verdana"/>
                <a:cs typeface="Verdana"/>
                <a:sym typeface="Verdana"/>
              </a:rPr>
              <a:t> that remains the same for the life of the bond and an </a:t>
            </a:r>
            <a:r>
              <a:rPr b="0" i="1" lang="en-US" sz="2000" u="none" cap="none" strike="noStrike">
                <a:solidFill>
                  <a:srgbClr val="000000"/>
                </a:solidFill>
                <a:latin typeface="Verdana"/>
                <a:ea typeface="Verdana"/>
                <a:cs typeface="Verdana"/>
                <a:sym typeface="Verdana"/>
              </a:rPr>
              <a:t>adjustable rate</a:t>
            </a:r>
            <a:r>
              <a:rPr b="0" i="0" lang="en-US" sz="2000" u="none" cap="none" strike="noStrike">
                <a:solidFill>
                  <a:srgbClr val="000000"/>
                </a:solidFill>
                <a:latin typeface="Verdana"/>
                <a:ea typeface="Verdana"/>
                <a:cs typeface="Verdana"/>
                <a:sym typeface="Verdana"/>
              </a:rPr>
              <a:t> equal to the actual rate of inflation.</a:t>
            </a:r>
            <a:endParaRPr/>
          </a:p>
          <a:p>
            <a:pPr indent="-285750" lvl="1" marL="742950" marR="0" rtl="0" algn="l">
              <a:lnSpc>
                <a:spcPct val="9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The adjustable rate changes twice per year and is based on movements in the Consumer Price Index for All Urban Consumers (CPI-U).</a:t>
            </a:r>
            <a:endParaRPr/>
          </a:p>
          <a:p>
            <a:pPr indent="-342900" lvl="0" marL="342900" marR="0" rtl="0" algn="l">
              <a:lnSpc>
                <a:spcPct val="90000"/>
              </a:lnSpc>
              <a:spcBef>
                <a:spcPts val="400"/>
              </a:spcBef>
              <a:spcAft>
                <a:spcPts val="0"/>
              </a:spcAft>
              <a:buClr>
                <a:srgbClr val="000000"/>
              </a:buClr>
              <a:buSzPts val="2000"/>
              <a:buFont typeface="Verdana"/>
              <a:buNone/>
            </a:pPr>
            <a:r>
              <a:rPr b="0" i="1" lang="en-US" sz="2000" u="none">
                <a:solidFill>
                  <a:srgbClr val="000000"/>
                </a:solidFill>
                <a:latin typeface="Verdana"/>
                <a:ea typeface="Verdana"/>
                <a:cs typeface="Verdana"/>
                <a:sym typeface="Verdana"/>
              </a:rPr>
              <a:t>	What effect do you think the inflation-adjusted interest rate has on the cost of an I-bond in comparison with similar bonds with no allowance for inflation?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Figure 6.2</a:t>
            </a:r>
            <a:br>
              <a:rPr b="1" i="0" lang="en-US" sz="2800" u="none">
                <a:solidFill>
                  <a:srgbClr val="007F7F"/>
                </a:solidFill>
                <a:latin typeface="Verdana"/>
                <a:ea typeface="Verdana"/>
                <a:cs typeface="Verdana"/>
                <a:sym typeface="Verdana"/>
              </a:rPr>
            </a:br>
            <a:r>
              <a:rPr b="1" i="0" lang="en-US" sz="2800" u="none">
                <a:solidFill>
                  <a:srgbClr val="000000"/>
                </a:solidFill>
                <a:latin typeface="Verdana"/>
                <a:ea typeface="Verdana"/>
                <a:cs typeface="Verdana"/>
                <a:sym typeface="Verdana"/>
              </a:rPr>
              <a:t>Impact of Inflation</a:t>
            </a:r>
            <a:endParaRPr/>
          </a:p>
        </p:txBody>
      </p:sp>
      <p:pic>
        <p:nvPicPr>
          <p:cNvPr descr="fig06_02.gif" id="142" name="Google Shape;142;p14"/>
          <p:cNvPicPr preferRelativeResize="0"/>
          <p:nvPr/>
        </p:nvPicPr>
        <p:blipFill rotWithShape="1">
          <a:blip r:embed="rId3">
            <a:alphaModFix/>
          </a:blip>
          <a:srcRect b="0" l="0" r="0" t="0"/>
          <a:stretch/>
        </p:blipFill>
        <p:spPr>
          <a:xfrm>
            <a:off x="1143000" y="1676400"/>
            <a:ext cx="6858000" cy="43322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Term Structure of Interest Rates</a:t>
            </a:r>
            <a:endParaRPr/>
          </a:p>
        </p:txBody>
      </p:sp>
      <p:sp>
        <p:nvSpPr>
          <p:cNvPr id="148" name="Google Shape;148;p15"/>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a:t>
            </a:r>
            <a:r>
              <a:rPr b="1" i="0" lang="en-US" sz="2400" u="none">
                <a:solidFill>
                  <a:srgbClr val="000000"/>
                </a:solidFill>
                <a:latin typeface="Verdana"/>
                <a:ea typeface="Verdana"/>
                <a:cs typeface="Verdana"/>
                <a:sym typeface="Verdana"/>
              </a:rPr>
              <a:t>term structure</a:t>
            </a:r>
            <a:r>
              <a:rPr b="0" i="0" lang="en-US" sz="2400" u="none">
                <a:solidFill>
                  <a:srgbClr val="000000"/>
                </a:solidFill>
                <a:latin typeface="Verdana"/>
                <a:ea typeface="Verdana"/>
                <a:cs typeface="Verdana"/>
                <a:sym typeface="Verdana"/>
              </a:rPr>
              <a:t> </a:t>
            </a:r>
            <a:r>
              <a:rPr b="1" i="0" lang="en-US" sz="2400" u="none">
                <a:solidFill>
                  <a:srgbClr val="000000"/>
                </a:solidFill>
                <a:latin typeface="Verdana"/>
                <a:ea typeface="Verdana"/>
                <a:cs typeface="Verdana"/>
                <a:sym typeface="Verdana"/>
              </a:rPr>
              <a:t>of interest rates</a:t>
            </a:r>
            <a:r>
              <a:rPr b="0" i="0" lang="en-US" sz="2400" u="none">
                <a:solidFill>
                  <a:srgbClr val="000000"/>
                </a:solidFill>
                <a:latin typeface="Verdana"/>
                <a:ea typeface="Verdana"/>
                <a:cs typeface="Verdana"/>
                <a:sym typeface="Verdana"/>
              </a:rPr>
              <a:t> is the relationship between the maturity and rate of return for bonds with similar levels of risk.</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 graphic depiction of the term structure of interest rates is called the </a:t>
            </a:r>
            <a:r>
              <a:rPr b="1" i="0" lang="en-US" sz="2400" u="none">
                <a:solidFill>
                  <a:srgbClr val="000000"/>
                </a:solidFill>
                <a:latin typeface="Verdana"/>
                <a:ea typeface="Verdana"/>
                <a:cs typeface="Verdana"/>
                <a:sym typeface="Verdana"/>
              </a:rPr>
              <a:t>yield curve</a:t>
            </a:r>
            <a:r>
              <a:rPr b="0" i="0" lang="en-US" sz="2400" u="none">
                <a:solidFill>
                  <a:srgbClr val="000000"/>
                </a:solidFill>
                <a:latin typeface="Verdana"/>
                <a:ea typeface="Verdana"/>
                <a:cs typeface="Verdana"/>
                <a:sym typeface="Verdana"/>
              </a:rPr>
              <a:t>.</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a:t>
            </a:r>
            <a:r>
              <a:rPr b="1" i="0" lang="en-US" sz="2400" u="none">
                <a:solidFill>
                  <a:srgbClr val="000000"/>
                </a:solidFill>
                <a:latin typeface="Verdana"/>
                <a:ea typeface="Verdana"/>
                <a:cs typeface="Verdana"/>
                <a:sym typeface="Verdana"/>
              </a:rPr>
              <a:t>yield to maturity</a:t>
            </a:r>
            <a:r>
              <a:rPr b="0" i="0" lang="en-US" sz="2400" u="none">
                <a:solidFill>
                  <a:srgbClr val="000000"/>
                </a:solidFill>
                <a:latin typeface="Verdana"/>
                <a:ea typeface="Verdana"/>
                <a:cs typeface="Verdana"/>
                <a:sym typeface="Verdana"/>
              </a:rPr>
              <a:t> is the compound annual rate of return earned on a debt security purchased on a given day and held to maturity.</a:t>
            </a:r>
            <a:endParaRPr/>
          </a:p>
          <a:p>
            <a:pPr indent="-190500" lvl="0" marL="342900" marR="0" rtl="0" algn="l">
              <a:spcBef>
                <a:spcPts val="480"/>
              </a:spcBef>
              <a:spcAft>
                <a:spcPts val="0"/>
              </a:spcAft>
              <a:buClr>
                <a:schemeClr val="dk1"/>
              </a:buClr>
              <a:buSzPts val="2400"/>
              <a:buFont typeface="Verdana"/>
              <a:buNone/>
            </a:pPr>
            <a:r>
              <a:t/>
            </a:r>
            <a:endParaRPr b="0" i="0" sz="2400" u="none">
              <a:solidFill>
                <a:srgbClr val="00000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Figure 6.3 </a:t>
            </a:r>
            <a:br>
              <a:rPr b="1" i="0" lang="en-US" sz="2800" u="none">
                <a:solidFill>
                  <a:srgbClr val="000000"/>
                </a:solidFill>
                <a:latin typeface="Verdana"/>
                <a:ea typeface="Verdana"/>
                <a:cs typeface="Verdana"/>
                <a:sym typeface="Verdana"/>
              </a:rPr>
            </a:br>
            <a:r>
              <a:rPr b="1" i="0" lang="en-US" sz="2800" u="none">
                <a:solidFill>
                  <a:srgbClr val="000000"/>
                </a:solidFill>
                <a:latin typeface="Verdana"/>
                <a:ea typeface="Verdana"/>
                <a:cs typeface="Verdana"/>
                <a:sym typeface="Verdana"/>
              </a:rPr>
              <a:t>Treasury Yield Curves</a:t>
            </a:r>
            <a:endParaRPr/>
          </a:p>
        </p:txBody>
      </p:sp>
      <p:pic>
        <p:nvPicPr>
          <p:cNvPr descr="fig06_03.gif" id="154" name="Google Shape;154;p16"/>
          <p:cNvPicPr preferRelativeResize="0"/>
          <p:nvPr/>
        </p:nvPicPr>
        <p:blipFill rotWithShape="1">
          <a:blip r:embed="rId3">
            <a:alphaModFix/>
          </a:blip>
          <a:srcRect b="0" l="0" r="0" t="0"/>
          <a:stretch/>
        </p:blipFill>
        <p:spPr>
          <a:xfrm>
            <a:off x="1905000" y="1676400"/>
            <a:ext cx="5260975" cy="4114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Term Structure of Interest Rates: Yield Curves (cont.)</a:t>
            </a:r>
            <a:endParaRPr/>
          </a:p>
        </p:txBody>
      </p:sp>
      <p:sp>
        <p:nvSpPr>
          <p:cNvPr id="160" name="Google Shape;160;p17"/>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 </a:t>
            </a:r>
            <a:r>
              <a:rPr b="1" i="0" lang="en-US" sz="2400" u="none">
                <a:solidFill>
                  <a:srgbClr val="000000"/>
                </a:solidFill>
                <a:latin typeface="Verdana"/>
                <a:ea typeface="Verdana"/>
                <a:cs typeface="Verdana"/>
                <a:sym typeface="Verdana"/>
              </a:rPr>
              <a:t>normal yield curve</a:t>
            </a:r>
            <a:r>
              <a:rPr b="0" i="0" lang="en-US" sz="2400" u="none">
                <a:solidFill>
                  <a:srgbClr val="000000"/>
                </a:solidFill>
                <a:latin typeface="Verdana"/>
                <a:ea typeface="Verdana"/>
                <a:cs typeface="Verdana"/>
                <a:sym typeface="Verdana"/>
              </a:rPr>
              <a:t> is an </a:t>
            </a:r>
            <a:r>
              <a:rPr b="0" i="1" lang="en-US" sz="2400" u="none">
                <a:solidFill>
                  <a:srgbClr val="000000"/>
                </a:solidFill>
                <a:latin typeface="Verdana"/>
                <a:ea typeface="Verdana"/>
                <a:cs typeface="Verdana"/>
                <a:sym typeface="Verdana"/>
              </a:rPr>
              <a:t>upward-sloping</a:t>
            </a:r>
            <a:r>
              <a:rPr b="0" i="0" lang="en-US" sz="2400" u="none">
                <a:solidFill>
                  <a:srgbClr val="000000"/>
                </a:solidFill>
                <a:latin typeface="Verdana"/>
                <a:ea typeface="Verdana"/>
                <a:cs typeface="Verdana"/>
                <a:sym typeface="Verdana"/>
              </a:rPr>
              <a:t> yield curve indicates that long-term interest rates are generally higher than short-term interest rates.</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An </a:t>
            </a:r>
            <a:r>
              <a:rPr b="1" i="0" lang="en-US" sz="2400" u="none">
                <a:solidFill>
                  <a:srgbClr val="000000"/>
                </a:solidFill>
                <a:latin typeface="Verdana"/>
                <a:ea typeface="Verdana"/>
                <a:cs typeface="Verdana"/>
                <a:sym typeface="Verdana"/>
              </a:rPr>
              <a:t>inverted yield curve</a:t>
            </a:r>
            <a:r>
              <a:rPr b="0" i="0" lang="en-US" sz="2400" u="none">
                <a:solidFill>
                  <a:srgbClr val="000000"/>
                </a:solidFill>
                <a:latin typeface="Verdana"/>
                <a:ea typeface="Verdana"/>
                <a:cs typeface="Verdana"/>
                <a:sym typeface="Verdana"/>
              </a:rPr>
              <a:t> is a downward-sloping yield curve indicates that short-term interest rates are generally higher than long-term interest rates.</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 </a:t>
            </a:r>
            <a:r>
              <a:rPr b="1" i="0" lang="en-US" sz="2400" u="none">
                <a:solidFill>
                  <a:srgbClr val="000000"/>
                </a:solidFill>
                <a:latin typeface="Verdana"/>
                <a:ea typeface="Verdana"/>
                <a:cs typeface="Verdana"/>
                <a:sym typeface="Verdana"/>
              </a:rPr>
              <a:t>flat yield curve </a:t>
            </a:r>
            <a:r>
              <a:rPr b="0" i="0" lang="en-US" sz="2400" u="none">
                <a:solidFill>
                  <a:srgbClr val="000000"/>
                </a:solidFill>
                <a:latin typeface="Verdana"/>
                <a:ea typeface="Verdana"/>
                <a:cs typeface="Verdana"/>
                <a:sym typeface="Verdana"/>
              </a:rPr>
              <a:t>is a yield curve that indicates that interest rates do not vary much at different maturities.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Matter of Fact</a:t>
            </a:r>
            <a:endParaRPr/>
          </a:p>
        </p:txBody>
      </p:sp>
      <p:sp>
        <p:nvSpPr>
          <p:cNvPr id="166" name="Google Shape;166;p18"/>
          <p:cNvSpPr txBox="1"/>
          <p:nvPr>
            <p:ph idx="1" type="body"/>
          </p:nvPr>
        </p:nvSpPr>
        <p:spPr>
          <a:xfrm>
            <a:off x="381000" y="11430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Bond Yield Hits Record Lows</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On July 25, 2012, the 10-year Treasury note and 30-year Treasury bond yields reached all-time lows of 1.43% and 2.46%.</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That was good news for the housing market. Many mortgage rates are linked to rates on Treasury securities. For example, the traditional 30-year mortgage rate is typically linked to the yield on 10-year Treasury notes.</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With mortgage rates reaching new lows, potential buyers found that they could afford more expensive homes, and existing homeowners were able to refinance their existing loans, lowering their monthly mortgage payments and leaving them with money to spend on other things.</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This kind of activity is precisely what the Federal Reserve hoped to stimulate by keeping interest rates low during the economic recovery.</a:t>
            </a:r>
            <a:endParaRPr/>
          </a:p>
          <a:p>
            <a:pPr indent="-215900" lvl="0" marL="342900" marR="0" rtl="0" algn="l">
              <a:spcBef>
                <a:spcPts val="400"/>
              </a:spcBef>
              <a:spcAft>
                <a:spcPts val="0"/>
              </a:spcAft>
              <a:buClr>
                <a:schemeClr val="dk1"/>
              </a:buClr>
              <a:buSzPts val="2000"/>
              <a:buFont typeface="Verdana"/>
              <a:buNone/>
            </a:pPr>
            <a:r>
              <a:t/>
            </a:r>
            <a:endParaRPr b="0" i="0" sz="2000" u="none" cap="none" strike="noStrike">
              <a:solidFill>
                <a:srgbClr val="000000"/>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800"/>
              <a:buFont typeface="Verdana"/>
              <a:buNone/>
            </a:pPr>
            <a:r>
              <a:rPr b="1" i="0" lang="en-US" sz="2800" u="none">
                <a:solidFill>
                  <a:schemeClr val="dk1"/>
                </a:solidFill>
                <a:latin typeface="Verdana"/>
                <a:ea typeface="Verdana"/>
                <a:cs typeface="Verdana"/>
                <a:sym typeface="Verdana"/>
              </a:rPr>
              <a:t>Theories of Term Structure</a:t>
            </a:r>
            <a:endParaRPr/>
          </a:p>
        </p:txBody>
      </p:sp>
      <p:sp>
        <p:nvSpPr>
          <p:cNvPr id="172" name="Google Shape;172;p19"/>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0" lvl="0" marL="90487"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Three theories are frequently cited to explain the general shape of the yield curve:</a:t>
            </a:r>
            <a:endParaRPr/>
          </a:p>
          <a:p>
            <a:pPr indent="-127000" lvl="1" marL="490537" marR="0" rtl="0" algn="l">
              <a:lnSpc>
                <a:spcPct val="100000"/>
              </a:lnSpc>
              <a:spcBef>
                <a:spcPts val="400"/>
              </a:spcBef>
              <a:spcAft>
                <a:spcPts val="0"/>
              </a:spcAft>
              <a:buClr>
                <a:srgbClr val="000000"/>
              </a:buClr>
              <a:buSzPts val="2000"/>
              <a:buFont typeface="Arial"/>
              <a:buChar char="•"/>
            </a:pPr>
            <a:r>
              <a:rPr b="0" i="0" lang="en-US" sz="2000" u="none" cap="none" strike="noStrike">
                <a:solidFill>
                  <a:srgbClr val="000000"/>
                </a:solidFill>
                <a:latin typeface="Verdana"/>
                <a:ea typeface="Verdana"/>
                <a:cs typeface="Verdana"/>
                <a:sym typeface="Verdana"/>
              </a:rPr>
              <a:t>     Expectations theory</a:t>
            </a:r>
            <a:endParaRPr/>
          </a:p>
          <a:p>
            <a:pPr indent="-127000" lvl="1" marL="490537" marR="0" rtl="0" algn="l">
              <a:lnSpc>
                <a:spcPct val="100000"/>
              </a:lnSpc>
              <a:spcBef>
                <a:spcPts val="400"/>
              </a:spcBef>
              <a:spcAft>
                <a:spcPts val="0"/>
              </a:spcAft>
              <a:buClr>
                <a:srgbClr val="000000"/>
              </a:buClr>
              <a:buSzPts val="2000"/>
              <a:buFont typeface="Arial"/>
              <a:buChar char="•"/>
            </a:pPr>
            <a:r>
              <a:rPr b="0" i="0" lang="en-US" sz="2000" u="none" cap="none" strike="noStrike">
                <a:solidFill>
                  <a:srgbClr val="000000"/>
                </a:solidFill>
                <a:latin typeface="Verdana"/>
                <a:ea typeface="Verdana"/>
                <a:cs typeface="Verdana"/>
                <a:sym typeface="Verdana"/>
              </a:rPr>
              <a:t>     Liquidity preference theory</a:t>
            </a:r>
            <a:endParaRPr/>
          </a:p>
          <a:p>
            <a:pPr indent="-127000" lvl="1" marL="490537" marR="0" rtl="0" algn="l">
              <a:lnSpc>
                <a:spcPct val="100000"/>
              </a:lnSpc>
              <a:spcBef>
                <a:spcPts val="400"/>
              </a:spcBef>
              <a:spcAft>
                <a:spcPts val="0"/>
              </a:spcAft>
              <a:buClr>
                <a:srgbClr val="000000"/>
              </a:buClr>
              <a:buSzPts val="2000"/>
              <a:buFont typeface="Arial"/>
              <a:buChar char="•"/>
            </a:pPr>
            <a:r>
              <a:rPr b="0" i="0" lang="en-US" sz="2000" u="none" cap="none" strike="noStrike">
                <a:solidFill>
                  <a:srgbClr val="000000"/>
                </a:solidFill>
                <a:latin typeface="Verdana"/>
                <a:ea typeface="Verdana"/>
                <a:cs typeface="Verdana"/>
                <a:sym typeface="Verdana"/>
              </a:rPr>
              <a:t>     Market segmentation theory</a:t>
            </a:r>
            <a:endParaRPr/>
          </a:p>
          <a:p>
            <a:pPr indent="-215900" lvl="0" marL="342900" marR="0" rtl="0" algn="l">
              <a:spcBef>
                <a:spcPts val="400"/>
              </a:spcBef>
              <a:spcAft>
                <a:spcPts val="0"/>
              </a:spcAft>
              <a:buClr>
                <a:schemeClr val="dk1"/>
              </a:buClr>
              <a:buSzPts val="2000"/>
              <a:buFont typeface="Verdana"/>
              <a:buNone/>
            </a:pPr>
            <a:r>
              <a:t/>
            </a:r>
            <a:endParaRPr b="0" i="0" sz="2000" u="none" cap="none" strike="noStrike">
              <a:solidFill>
                <a:srgbClr val="000000"/>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Learning Goals</a:t>
            </a:r>
            <a:endParaRPr/>
          </a:p>
        </p:txBody>
      </p:sp>
      <p:sp>
        <p:nvSpPr>
          <p:cNvPr id="68" name="Google Shape;68;p2"/>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917575" lvl="0" marL="917575" marR="0" rtl="0" algn="l">
              <a:lnSpc>
                <a:spcPct val="9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LG1	Describe interest rate fundamentals, the term structure of interest rates, and risk premiums.</a:t>
            </a:r>
            <a:endParaRPr/>
          </a:p>
          <a:p>
            <a:pPr indent="-917575" lvl="0" marL="917575" marR="0" rtl="0" algn="l">
              <a:lnSpc>
                <a:spcPct val="90000"/>
              </a:lnSpc>
              <a:spcBef>
                <a:spcPts val="240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LG2	Review the legal aspects of bond financing and bond cost.</a:t>
            </a:r>
            <a:endParaRPr/>
          </a:p>
          <a:p>
            <a:pPr indent="-917575" lvl="0" marL="917575" marR="0" rtl="0" algn="l">
              <a:lnSpc>
                <a:spcPct val="90000"/>
              </a:lnSpc>
              <a:spcBef>
                <a:spcPts val="240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LG3	Discuss the general features, yields, prices, popular types, and international issues of corporate bonds.</a:t>
            </a:r>
            <a:endParaRPr/>
          </a:p>
          <a:p>
            <a:pPr indent="-190500" lvl="0" marL="342900" marR="0" rtl="0" algn="l">
              <a:spcBef>
                <a:spcPts val="480"/>
              </a:spcBef>
              <a:spcAft>
                <a:spcPts val="0"/>
              </a:spcAft>
              <a:buClr>
                <a:schemeClr val="dk1"/>
              </a:buClr>
              <a:buSzPts val="2400"/>
              <a:buFont typeface="Verdana"/>
              <a:buNone/>
            </a:pPr>
            <a:r>
              <a:t/>
            </a:r>
            <a:endParaRPr b="0" i="0" sz="2400" u="none">
              <a:solidFill>
                <a:srgbClr val="000000"/>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Theories of Term Structure</a:t>
            </a:r>
            <a:endParaRPr/>
          </a:p>
        </p:txBody>
      </p:sp>
      <p:sp>
        <p:nvSpPr>
          <p:cNvPr id="178" name="Google Shape;178;p20"/>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Expectations Theory</a:t>
            </a:r>
            <a:endParaRPr/>
          </a:p>
          <a:p>
            <a:pPr indent="0" lvl="1" marL="742950" marR="0" rtl="0" algn="l">
              <a:lnSpc>
                <a:spcPct val="100000"/>
              </a:lnSpc>
              <a:spcBef>
                <a:spcPts val="400"/>
              </a:spcBef>
              <a:spcAft>
                <a:spcPts val="0"/>
              </a:spcAft>
              <a:buClr>
                <a:srgbClr val="000000"/>
              </a:buClr>
              <a:buSzPts val="2000"/>
              <a:buFont typeface="Verdana"/>
              <a:buNone/>
            </a:pPr>
            <a:r>
              <a:rPr b="1" i="0" lang="en-US" sz="2000" u="none" cap="none" strike="noStrike">
                <a:solidFill>
                  <a:srgbClr val="000000"/>
                </a:solidFill>
                <a:latin typeface="Verdana"/>
                <a:ea typeface="Verdana"/>
                <a:cs typeface="Verdana"/>
                <a:sym typeface="Verdana"/>
              </a:rPr>
              <a:t>Expectations theory</a:t>
            </a:r>
            <a:r>
              <a:rPr b="0" i="0" lang="en-US" sz="2000" u="none" cap="none" strike="noStrike">
                <a:solidFill>
                  <a:srgbClr val="000000"/>
                </a:solidFill>
                <a:latin typeface="Verdana"/>
                <a:ea typeface="Verdana"/>
                <a:cs typeface="Verdana"/>
                <a:sym typeface="Verdana"/>
              </a:rPr>
              <a:t> is the theory that the yield curve reflects investor expectations about future interest rates; an expectation of rising interest rates results in an upward-sloping yield curve, and an expectation of declining rates results in a downward-sloping yield curve.</a:t>
            </a:r>
            <a:endParaRPr/>
          </a:p>
          <a:p>
            <a:pPr indent="-190500" lvl="0" marL="342900" marR="0" rtl="0" algn="l">
              <a:lnSpc>
                <a:spcPct val="100000"/>
              </a:lnSpc>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a:p>
            <a:pPr indent="-190500" lvl="0" marL="342900" marR="0" rtl="0" algn="l">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Theories of Term Structure (cont.)</a:t>
            </a:r>
            <a:endParaRPr/>
          </a:p>
        </p:txBody>
      </p:sp>
      <p:sp>
        <p:nvSpPr>
          <p:cNvPr id="184" name="Google Shape;184;p21"/>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Expectations Theory (example)</a:t>
            </a:r>
            <a:endParaRPr/>
          </a:p>
          <a:p>
            <a:pPr indent="0" lvl="1" marL="742950" marR="0" rtl="0" algn="l">
              <a:lnSpc>
                <a:spcPct val="100000"/>
              </a:lnSpc>
              <a:spcBef>
                <a:spcPts val="400"/>
              </a:spcBef>
              <a:spcAft>
                <a:spcPts val="0"/>
              </a:spcAft>
              <a:buClr>
                <a:srgbClr val="000000"/>
              </a:buClr>
              <a:buSzPts val="2000"/>
              <a:buFont typeface="Verdana"/>
              <a:buNone/>
            </a:pPr>
            <a:r>
              <a:rPr b="0" i="0" lang="en-US" sz="2000" u="none" cap="none" strike="noStrike">
                <a:solidFill>
                  <a:srgbClr val="000000"/>
                </a:solidFill>
                <a:latin typeface="Verdana"/>
                <a:ea typeface="Verdana"/>
                <a:cs typeface="Verdana"/>
                <a:sym typeface="Verdana"/>
              </a:rPr>
              <a:t>Suppose that a 5-year Treasury note currently offers a 3% annual return. Investors believe that interest rates are going to decline, and 5 years from now, they expect the rate on a 5-year Treasury note to be 2.5%. According to the expectations theory, what is the return that a 10-year Treasury note has to offer today? What does this imply about the slope of the yield curve?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Theories of Term Structure (cont.)</a:t>
            </a:r>
            <a:endParaRPr/>
          </a:p>
        </p:txBody>
      </p:sp>
      <p:sp>
        <p:nvSpPr>
          <p:cNvPr id="190" name="Google Shape;190;p22"/>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9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Expectations Theory (example)</a:t>
            </a:r>
            <a:endParaRPr/>
          </a:p>
          <a:p>
            <a:pPr indent="0" lvl="1" marL="742950" marR="0" rtl="0" algn="l">
              <a:lnSpc>
                <a:spcPct val="100000"/>
              </a:lnSpc>
              <a:spcBef>
                <a:spcPts val="400"/>
              </a:spcBef>
              <a:spcAft>
                <a:spcPts val="0"/>
              </a:spcAft>
              <a:buClr>
                <a:srgbClr val="000000"/>
              </a:buClr>
              <a:buSzPts val="2000"/>
              <a:buFont typeface="Verdana"/>
              <a:buNone/>
            </a:pPr>
            <a:r>
              <a:rPr b="0" i="0" lang="en-US" sz="2000" u="none" cap="none" strike="noStrike">
                <a:solidFill>
                  <a:srgbClr val="000000"/>
                </a:solidFill>
                <a:latin typeface="Verdana"/>
                <a:ea typeface="Verdana"/>
                <a:cs typeface="Verdana"/>
                <a:sym typeface="Verdana"/>
              </a:rPr>
              <a:t>Consider an investor who purchases a 5-year note today and plans to reinvest in another 5-year note in the future. Over the 10-year investment horizon, this investor expects to earn about 27.5%, ignoring compounding (that’s 3% per year for the first 5 years and 2.5% per year for the next 5 years). To compete with that return, a 10-year bond today could offer 2.75% per year. That is, a bond that pays 2.75% for each of the next 10 years produces the same 27.5% total return that the series of two, 5-year notes is expected to produce. Therefore, the 5-year rate today is 3% and the 10-year rate today is 2.75%, and the yield curve is downward sloping.</a:t>
            </a:r>
            <a:endParaRPr b="0" i="0" sz="2000" u="none" cap="none" strike="noStrike">
              <a:solidFill>
                <a:schemeClr val="dk1"/>
              </a:solidFill>
              <a:latin typeface="Verdana"/>
              <a:ea typeface="Verdana"/>
              <a:cs typeface="Verdana"/>
              <a:sym typeface="Verdana"/>
            </a:endParaRPr>
          </a:p>
          <a:p>
            <a:pPr indent="-215900" lvl="0" marL="342900" marR="0" rtl="0" algn="l">
              <a:spcBef>
                <a:spcPts val="400"/>
              </a:spcBef>
              <a:spcAft>
                <a:spcPts val="0"/>
              </a:spcAft>
              <a:buClr>
                <a:schemeClr val="dk1"/>
              </a:buClr>
              <a:buSzPts val="2000"/>
              <a:buFont typeface="Verdana"/>
              <a:buNone/>
            </a:pPr>
            <a:r>
              <a:t/>
            </a:r>
            <a:endParaRPr b="0" i="0" sz="2000" u="none" cap="none" strike="noStrike">
              <a:solidFill>
                <a:schemeClr val="dk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Theories of Term Structure (cont.)</a:t>
            </a:r>
            <a:endParaRPr/>
          </a:p>
        </p:txBody>
      </p:sp>
      <p:sp>
        <p:nvSpPr>
          <p:cNvPr id="196" name="Google Shape;196;p23"/>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Liquidity Preference Theory</a:t>
            </a:r>
            <a:endParaRPr/>
          </a:p>
          <a:p>
            <a:pPr indent="0" lvl="1" marL="742950" marR="0" rtl="0" algn="l">
              <a:lnSpc>
                <a:spcPct val="100000"/>
              </a:lnSpc>
              <a:spcBef>
                <a:spcPts val="400"/>
              </a:spcBef>
              <a:spcAft>
                <a:spcPts val="0"/>
              </a:spcAft>
              <a:buClr>
                <a:srgbClr val="000000"/>
              </a:buClr>
              <a:buSzPts val="2000"/>
              <a:buFont typeface="Verdana"/>
              <a:buNone/>
            </a:pPr>
            <a:r>
              <a:rPr b="1" i="0" lang="en-US" sz="2000" u="none" cap="none" strike="noStrike">
                <a:solidFill>
                  <a:srgbClr val="000000"/>
                </a:solidFill>
                <a:latin typeface="Verdana"/>
                <a:ea typeface="Verdana"/>
                <a:cs typeface="Verdana"/>
                <a:sym typeface="Verdana"/>
              </a:rPr>
              <a:t>Liquidity preference theory</a:t>
            </a:r>
            <a:r>
              <a:rPr b="0" i="0" lang="en-US" sz="2000" u="none" cap="none" strike="noStrike">
                <a:solidFill>
                  <a:srgbClr val="000000"/>
                </a:solidFill>
                <a:latin typeface="Verdana"/>
                <a:ea typeface="Verdana"/>
                <a:cs typeface="Verdana"/>
                <a:sym typeface="Verdana"/>
              </a:rPr>
              <a:t> suggests that long-term rates are generally higher than short-term rates (hence, the yield curve is upward sloping) because investors perceive short-term investments to be more liquid and less risky than long-term investments. Borrowers must offer higher rates on long-term bonds to entice investors away from their preferred short-term securities.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Theories of Term Structure (cont.)</a:t>
            </a:r>
            <a:endParaRPr/>
          </a:p>
        </p:txBody>
      </p:sp>
      <p:sp>
        <p:nvSpPr>
          <p:cNvPr id="202" name="Google Shape;202;p24"/>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Market Segmentation Theory</a:t>
            </a:r>
            <a:endParaRPr/>
          </a:p>
          <a:p>
            <a:pPr indent="0" lvl="1" marL="742950" marR="0" rtl="0" algn="l">
              <a:lnSpc>
                <a:spcPct val="100000"/>
              </a:lnSpc>
              <a:spcBef>
                <a:spcPts val="400"/>
              </a:spcBef>
              <a:spcAft>
                <a:spcPts val="0"/>
              </a:spcAft>
              <a:buClr>
                <a:srgbClr val="000000"/>
              </a:buClr>
              <a:buSzPts val="2000"/>
              <a:buFont typeface="Verdana"/>
              <a:buNone/>
            </a:pPr>
            <a:r>
              <a:rPr b="1" i="0" lang="en-US" sz="2000" u="none" cap="none" strike="noStrike">
                <a:solidFill>
                  <a:srgbClr val="000000"/>
                </a:solidFill>
                <a:latin typeface="Verdana"/>
                <a:ea typeface="Verdana"/>
                <a:cs typeface="Verdana"/>
                <a:sym typeface="Verdana"/>
              </a:rPr>
              <a:t>Market segmentation theory </a:t>
            </a:r>
            <a:r>
              <a:rPr b="0" i="0" lang="en-US" sz="2000" u="none" cap="none" strike="noStrike">
                <a:solidFill>
                  <a:srgbClr val="000000"/>
                </a:solidFill>
                <a:latin typeface="Verdana"/>
                <a:ea typeface="Verdana"/>
                <a:cs typeface="Verdana"/>
                <a:sym typeface="Verdana"/>
              </a:rPr>
              <a:t>suggests that the market for loans is segmented on the basis of maturity and that the supply of and demand for loans within each segment determine its prevailing interest rate; the slope of the yield curve is determined by the general relationship between the prevailing rates in each market segment.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Risk Premiums: Issue and Issuer Characteristicsq</a:t>
            </a:r>
            <a:endParaRPr/>
          </a:p>
        </p:txBody>
      </p:sp>
      <p:sp>
        <p:nvSpPr>
          <p:cNvPr id="208" name="Google Shape;208;p25"/>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chemeClr val="dk1"/>
              </a:buClr>
              <a:buSzPts val="2400"/>
              <a:buFont typeface="Verdana"/>
              <a:buChar char="•"/>
            </a:pPr>
            <a:r>
              <a:rPr b="0" i="0" lang="en-US" sz="2400" u="none">
                <a:solidFill>
                  <a:schemeClr val="dk1"/>
                </a:solidFill>
                <a:latin typeface="Verdana"/>
                <a:ea typeface="Verdana"/>
                <a:cs typeface="Verdana"/>
                <a:sym typeface="Verdana"/>
              </a:rPr>
              <a:t>So far, we have considered only risk-free U.S. Treasury securities.</a:t>
            </a:r>
            <a:endParaRPr/>
          </a:p>
          <a:p>
            <a:pPr indent="-342900" lvl="0" marL="342900" marR="0" rtl="0" algn="l">
              <a:lnSpc>
                <a:spcPct val="100000"/>
              </a:lnSpc>
              <a:spcBef>
                <a:spcPts val="480"/>
              </a:spcBef>
              <a:spcAft>
                <a:spcPts val="0"/>
              </a:spcAft>
              <a:buClr>
                <a:schemeClr val="dk1"/>
              </a:buClr>
              <a:buSzPts val="2400"/>
              <a:buFont typeface="Verdana"/>
              <a:buChar char="•"/>
            </a:pPr>
            <a:r>
              <a:rPr b="0" i="0" lang="en-US" sz="2400" u="none">
                <a:solidFill>
                  <a:schemeClr val="dk1"/>
                </a:solidFill>
                <a:latin typeface="Verdana"/>
                <a:ea typeface="Verdana"/>
                <a:cs typeface="Verdana"/>
                <a:sym typeface="Verdana"/>
              </a:rPr>
              <a:t>The nominal rate of interest for a security is equal to the risk-free rate (consisting of the real rate of interest plus the inflation expectation premium) plus the risk premium.</a:t>
            </a:r>
            <a:endParaRPr/>
          </a:p>
          <a:p>
            <a:pPr indent="-342900" lvl="0" marL="342900" marR="0" rtl="0" algn="l">
              <a:lnSpc>
                <a:spcPct val="100000"/>
              </a:lnSpc>
              <a:spcBef>
                <a:spcPts val="480"/>
              </a:spcBef>
              <a:spcAft>
                <a:spcPts val="0"/>
              </a:spcAft>
              <a:buClr>
                <a:schemeClr val="dk1"/>
              </a:buClr>
              <a:buSzPts val="2400"/>
              <a:buFont typeface="Verdana"/>
              <a:buChar char="•"/>
            </a:pPr>
            <a:r>
              <a:rPr b="0" i="0" lang="en-US" sz="2400" u="none">
                <a:solidFill>
                  <a:schemeClr val="dk1"/>
                </a:solidFill>
                <a:latin typeface="Verdana"/>
                <a:ea typeface="Verdana"/>
                <a:cs typeface="Verdana"/>
                <a:sym typeface="Verdana"/>
              </a:rPr>
              <a:t>The </a:t>
            </a:r>
            <a:r>
              <a:rPr b="1" i="0" lang="en-US" sz="2400" u="none">
                <a:solidFill>
                  <a:schemeClr val="dk1"/>
                </a:solidFill>
                <a:latin typeface="Verdana"/>
                <a:ea typeface="Verdana"/>
                <a:cs typeface="Verdana"/>
                <a:sym typeface="Verdana"/>
              </a:rPr>
              <a:t>risk premium </a:t>
            </a:r>
            <a:r>
              <a:rPr b="0" i="0" lang="en-US" sz="2400" u="none">
                <a:solidFill>
                  <a:schemeClr val="dk1"/>
                </a:solidFill>
                <a:latin typeface="Verdana"/>
                <a:ea typeface="Verdana"/>
                <a:cs typeface="Verdana"/>
                <a:sym typeface="Verdana"/>
              </a:rPr>
              <a:t>varies with specific issuer and issue characteristics.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Risk Premiums: Issue and Issuer Characteristics</a:t>
            </a:r>
            <a:endParaRPr/>
          </a:p>
        </p:txBody>
      </p:sp>
      <p:sp>
        <p:nvSpPr>
          <p:cNvPr id="214" name="Google Shape;214;p26"/>
          <p:cNvSpPr txBox="1"/>
          <p:nvPr/>
        </p:nvSpPr>
        <p:spPr>
          <a:xfrm>
            <a:off x="228600" y="1447800"/>
            <a:ext cx="3048000" cy="1631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Verdana"/>
              <a:buNone/>
            </a:pPr>
            <a:r>
              <a:rPr b="0" i="0" lang="en-US" sz="2000" u="none">
                <a:solidFill>
                  <a:schemeClr val="dk1"/>
                </a:solidFill>
                <a:latin typeface="Verdana"/>
                <a:ea typeface="Verdana"/>
                <a:cs typeface="Verdana"/>
                <a:sym typeface="Verdana"/>
              </a:rPr>
              <a:t>The nominal rates on a number of classes of long-term securities in May 2013 were:</a:t>
            </a:r>
            <a:endParaRPr/>
          </a:p>
        </p:txBody>
      </p:sp>
      <p:sp>
        <p:nvSpPr>
          <p:cNvPr id="215" name="Google Shape;215;p26"/>
          <p:cNvSpPr txBox="1"/>
          <p:nvPr/>
        </p:nvSpPr>
        <p:spPr>
          <a:xfrm>
            <a:off x="6400800" y="3352800"/>
            <a:ext cx="2438400" cy="2954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a:solidFill>
                  <a:schemeClr val="dk1"/>
                </a:solidFill>
                <a:latin typeface="Verdana"/>
                <a:ea typeface="Verdana"/>
                <a:cs typeface="Verdana"/>
                <a:sym typeface="Verdana"/>
              </a:rPr>
              <a:t>Because the Treasury bond would represent the risk-free, long-term security, we can calculate the risk premium of the other securities by subtracting the risk-free rate</a:t>
            </a:r>
            <a:r>
              <a:rPr b="0" i="0" lang="en-US" sz="2000" u="none">
                <a:solidFill>
                  <a:schemeClr val="dk1"/>
                </a:solidFill>
                <a:latin typeface="Verdana"/>
                <a:ea typeface="Verdana"/>
                <a:cs typeface="Verdana"/>
                <a:sym typeface="Verdana"/>
              </a:rPr>
              <a:t>.</a:t>
            </a:r>
            <a:endParaRPr/>
          </a:p>
        </p:txBody>
      </p:sp>
      <p:pic>
        <p:nvPicPr>
          <p:cNvPr descr="ex06_03a_tbl.gif" id="216" name="Google Shape;216;p26"/>
          <p:cNvPicPr preferRelativeResize="0"/>
          <p:nvPr/>
        </p:nvPicPr>
        <p:blipFill rotWithShape="1">
          <a:blip r:embed="rId3">
            <a:alphaModFix/>
          </a:blip>
          <a:srcRect b="0" l="0" r="0" t="0"/>
          <a:stretch/>
        </p:blipFill>
        <p:spPr>
          <a:xfrm>
            <a:off x="4114800" y="1143000"/>
            <a:ext cx="4686300" cy="1931987"/>
          </a:xfrm>
          <a:prstGeom prst="rect">
            <a:avLst/>
          </a:prstGeom>
          <a:noFill/>
          <a:ln>
            <a:noFill/>
          </a:ln>
        </p:spPr>
      </p:pic>
      <p:pic>
        <p:nvPicPr>
          <p:cNvPr descr="ex06_03b_tbl.gif" id="217" name="Google Shape;217;p26"/>
          <p:cNvPicPr preferRelativeResize="0"/>
          <p:nvPr/>
        </p:nvPicPr>
        <p:blipFill rotWithShape="1">
          <a:blip r:embed="rId4">
            <a:alphaModFix/>
          </a:blip>
          <a:srcRect b="0" l="0" r="0" t="0"/>
          <a:stretch/>
        </p:blipFill>
        <p:spPr>
          <a:xfrm>
            <a:off x="381000" y="3810000"/>
            <a:ext cx="5397500" cy="20177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400"/>
              <a:buFont typeface="Verdana"/>
              <a:buNone/>
            </a:pPr>
            <a:r>
              <a:rPr b="1" i="0" lang="en-US" sz="2400" u="none">
                <a:solidFill>
                  <a:srgbClr val="000000"/>
                </a:solidFill>
                <a:latin typeface="Verdana"/>
                <a:ea typeface="Verdana"/>
                <a:cs typeface="Verdana"/>
                <a:sym typeface="Verdana"/>
              </a:rPr>
              <a:t>Table 6.1 </a:t>
            </a:r>
            <a:r>
              <a:rPr b="1" i="0" lang="en-US" sz="2400" u="none">
                <a:solidFill>
                  <a:schemeClr val="dk1"/>
                </a:solidFill>
                <a:latin typeface="Verdana"/>
                <a:ea typeface="Verdana"/>
                <a:cs typeface="Verdana"/>
                <a:sym typeface="Verdana"/>
              </a:rPr>
              <a:t>Debt-Specific Risk Premium Components</a:t>
            </a:r>
            <a:endParaRPr/>
          </a:p>
        </p:txBody>
      </p:sp>
      <p:pic>
        <p:nvPicPr>
          <p:cNvPr descr="tbl06_01.gif" id="223" name="Google Shape;223;p27"/>
          <p:cNvPicPr preferRelativeResize="0"/>
          <p:nvPr/>
        </p:nvPicPr>
        <p:blipFill rotWithShape="1">
          <a:blip r:embed="rId3">
            <a:alphaModFix/>
          </a:blip>
          <a:srcRect b="0" l="0" r="0" t="0"/>
          <a:stretch/>
        </p:blipFill>
        <p:spPr>
          <a:xfrm>
            <a:off x="838200" y="1524000"/>
            <a:ext cx="7620000" cy="42465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a:t>
            </a:r>
            <a:endParaRPr/>
          </a:p>
        </p:txBody>
      </p:sp>
      <p:sp>
        <p:nvSpPr>
          <p:cNvPr id="229" name="Google Shape;229;p28"/>
          <p:cNvSpPr txBox="1"/>
          <p:nvPr>
            <p:ph idx="1" type="body"/>
          </p:nvPr>
        </p:nvSpPr>
        <p:spPr>
          <a:xfrm>
            <a:off x="381000" y="10668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 </a:t>
            </a:r>
            <a:r>
              <a:rPr b="1" i="0" lang="en-US" sz="2400" u="none">
                <a:solidFill>
                  <a:srgbClr val="000000"/>
                </a:solidFill>
                <a:latin typeface="Verdana"/>
                <a:ea typeface="Verdana"/>
                <a:cs typeface="Verdana"/>
                <a:sym typeface="Verdana"/>
              </a:rPr>
              <a:t>corporate bond</a:t>
            </a:r>
            <a:r>
              <a:rPr b="0" i="0" lang="en-US" sz="2400" u="none">
                <a:solidFill>
                  <a:srgbClr val="000000"/>
                </a:solidFill>
                <a:latin typeface="Verdana"/>
                <a:ea typeface="Verdana"/>
                <a:cs typeface="Verdana"/>
                <a:sym typeface="Verdana"/>
              </a:rPr>
              <a:t> is a long-term debt instrument indicating that a corporation has borrowed a certain amount of money and promises to repay it in the future under clearly defined terms.</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a:t>
            </a:r>
            <a:r>
              <a:rPr b="1" i="0" lang="en-US" sz="2400" u="none">
                <a:solidFill>
                  <a:srgbClr val="000000"/>
                </a:solidFill>
                <a:latin typeface="Verdana"/>
                <a:ea typeface="Verdana"/>
                <a:cs typeface="Verdana"/>
                <a:sym typeface="Verdana"/>
              </a:rPr>
              <a:t>coupon interest rate</a:t>
            </a:r>
            <a:r>
              <a:rPr b="0" i="0" lang="en-US" sz="2400" u="none">
                <a:solidFill>
                  <a:srgbClr val="000000"/>
                </a:solidFill>
                <a:latin typeface="Verdana"/>
                <a:ea typeface="Verdana"/>
                <a:cs typeface="Verdana"/>
                <a:sym typeface="Verdana"/>
              </a:rPr>
              <a:t> is the percentage of a bond’s par value that will be paid annually, typically in two equal semiannual payments, as interest.</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bond’s par value, or face value, is the amount borrowed by the company and the amount owed to the bond holder on the maturity date.</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bond’s maturity date is the time at which a bond becomes due and the principal must be repaid.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 Legal Aspects of Corporate Bonds</a:t>
            </a:r>
            <a:endParaRPr/>
          </a:p>
        </p:txBody>
      </p:sp>
      <p:sp>
        <p:nvSpPr>
          <p:cNvPr id="235" name="Google Shape;235;p29"/>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a:t>
            </a:r>
            <a:r>
              <a:rPr b="1" i="0" lang="en-US" sz="2400" u="none">
                <a:solidFill>
                  <a:srgbClr val="000000"/>
                </a:solidFill>
                <a:latin typeface="Verdana"/>
                <a:ea typeface="Verdana"/>
                <a:cs typeface="Verdana"/>
                <a:sym typeface="Verdana"/>
              </a:rPr>
              <a:t>bond indenture </a:t>
            </a:r>
            <a:r>
              <a:rPr b="0" i="0" lang="en-US" sz="2400" u="none">
                <a:solidFill>
                  <a:srgbClr val="000000"/>
                </a:solidFill>
                <a:latin typeface="Verdana"/>
                <a:ea typeface="Verdana"/>
                <a:cs typeface="Verdana"/>
                <a:sym typeface="Verdana"/>
              </a:rPr>
              <a:t>is a legal document that specifies both the rights of the bondholders and the duties of the issuing corporation.</a:t>
            </a:r>
            <a:endParaRPr/>
          </a:p>
          <a:p>
            <a:pPr indent="-342900" lvl="0" marL="342900" marR="0" rtl="0" algn="l">
              <a:lnSpc>
                <a:spcPct val="100000"/>
              </a:lnSpc>
              <a:spcBef>
                <a:spcPts val="480"/>
              </a:spcBef>
              <a:spcAft>
                <a:spcPts val="0"/>
              </a:spcAft>
              <a:buClr>
                <a:srgbClr val="000000"/>
              </a:buClr>
              <a:buSzPts val="2400"/>
              <a:buFont typeface="Verdana"/>
              <a:buChar char="•"/>
            </a:pPr>
            <a:r>
              <a:rPr b="1" i="0" lang="en-US" sz="2400" u="none">
                <a:solidFill>
                  <a:srgbClr val="000000"/>
                </a:solidFill>
                <a:latin typeface="Verdana"/>
                <a:ea typeface="Verdana"/>
                <a:cs typeface="Verdana"/>
                <a:sym typeface="Verdana"/>
              </a:rPr>
              <a:t>Standard debt provisions </a:t>
            </a:r>
            <a:r>
              <a:rPr b="0" i="0" lang="en-US" sz="2400" u="none">
                <a:solidFill>
                  <a:srgbClr val="000000"/>
                </a:solidFill>
                <a:latin typeface="Verdana"/>
                <a:ea typeface="Verdana"/>
                <a:cs typeface="Verdana"/>
                <a:sym typeface="Verdana"/>
              </a:rPr>
              <a:t>are provisions in a </a:t>
            </a:r>
            <a:r>
              <a:rPr b="0" i="1" lang="en-US" sz="2400" u="none">
                <a:solidFill>
                  <a:srgbClr val="000000"/>
                </a:solidFill>
                <a:latin typeface="Verdana"/>
                <a:ea typeface="Verdana"/>
                <a:cs typeface="Verdana"/>
                <a:sym typeface="Verdana"/>
              </a:rPr>
              <a:t>bond indenture</a:t>
            </a:r>
            <a:r>
              <a:rPr b="0" i="0" lang="en-US" sz="2400" u="none">
                <a:solidFill>
                  <a:srgbClr val="000000"/>
                </a:solidFill>
                <a:latin typeface="Verdana"/>
                <a:ea typeface="Verdana"/>
                <a:cs typeface="Verdana"/>
                <a:sym typeface="Verdana"/>
              </a:rPr>
              <a:t> specifying certain record-keeping and general business practices that the bond issuer must follow; normally, they do not place a burden on a financially sound business.</a:t>
            </a:r>
            <a:endParaRPr/>
          </a:p>
          <a:p>
            <a:pPr indent="-342900" lvl="0" marL="342900" marR="0" rtl="0" algn="l">
              <a:lnSpc>
                <a:spcPct val="100000"/>
              </a:lnSpc>
              <a:spcBef>
                <a:spcPts val="480"/>
              </a:spcBef>
              <a:spcAft>
                <a:spcPts val="0"/>
              </a:spcAft>
              <a:buClr>
                <a:srgbClr val="000000"/>
              </a:buClr>
              <a:buSzPts val="2400"/>
              <a:buFont typeface="Verdana"/>
              <a:buChar char="•"/>
            </a:pPr>
            <a:r>
              <a:rPr b="1" i="0" lang="en-US" sz="2400" u="none">
                <a:solidFill>
                  <a:srgbClr val="000000"/>
                </a:solidFill>
                <a:latin typeface="Verdana"/>
                <a:ea typeface="Verdana"/>
                <a:cs typeface="Verdana"/>
                <a:sym typeface="Verdana"/>
              </a:rPr>
              <a:t>Restrictive covenants </a:t>
            </a:r>
            <a:r>
              <a:rPr b="0" i="0" lang="en-US" sz="2400" u="none">
                <a:solidFill>
                  <a:srgbClr val="000000"/>
                </a:solidFill>
                <a:latin typeface="Verdana"/>
                <a:ea typeface="Verdana"/>
                <a:cs typeface="Verdana"/>
                <a:sym typeface="Verdana"/>
              </a:rPr>
              <a:t>are provisions in a </a:t>
            </a:r>
            <a:r>
              <a:rPr b="0" i="1" lang="en-US" sz="2400" u="none">
                <a:solidFill>
                  <a:srgbClr val="000000"/>
                </a:solidFill>
                <a:latin typeface="Verdana"/>
                <a:ea typeface="Verdana"/>
                <a:cs typeface="Verdana"/>
                <a:sym typeface="Verdana"/>
              </a:rPr>
              <a:t>bond indenture</a:t>
            </a:r>
            <a:r>
              <a:rPr b="0" i="0" lang="en-US" sz="2400" u="none">
                <a:solidFill>
                  <a:srgbClr val="000000"/>
                </a:solidFill>
                <a:latin typeface="Verdana"/>
                <a:ea typeface="Verdana"/>
                <a:cs typeface="Verdana"/>
                <a:sym typeface="Verdana"/>
              </a:rPr>
              <a:t> that place operating and financial constraints on the borrower.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Learning Goals (cont.)</a:t>
            </a:r>
            <a:endParaRPr/>
          </a:p>
        </p:txBody>
      </p:sp>
      <p:sp>
        <p:nvSpPr>
          <p:cNvPr id="74" name="Google Shape;74;p3"/>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917575" lvl="0" marL="917575" marR="0" rtl="0" algn="l">
              <a:lnSpc>
                <a:spcPct val="9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LG4	Understand the key inputs and basic model used in the valuation process.</a:t>
            </a:r>
            <a:endParaRPr/>
          </a:p>
          <a:p>
            <a:pPr indent="-917575" lvl="0" marL="917575" marR="0" rtl="0" algn="l">
              <a:lnSpc>
                <a:spcPct val="90000"/>
              </a:lnSpc>
              <a:spcBef>
                <a:spcPts val="240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LG5	Apply the basic valuation model to bonds and describe the impact of required return and time to maturity on bond values.</a:t>
            </a:r>
            <a:endParaRPr/>
          </a:p>
          <a:p>
            <a:pPr indent="-917575" lvl="0" marL="917575" marR="0" rtl="0" algn="l">
              <a:lnSpc>
                <a:spcPct val="90000"/>
              </a:lnSpc>
              <a:spcBef>
                <a:spcPts val="240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LG6	Explain yield to maturity (YTM), its calculation, and the procedure used to value bonds that pay interest semiannually.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 Legal Aspects of Corporate Bonds (cont.)</a:t>
            </a:r>
            <a:endParaRPr/>
          </a:p>
        </p:txBody>
      </p:sp>
      <p:sp>
        <p:nvSpPr>
          <p:cNvPr id="241" name="Google Shape;241;p30"/>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533400" lvl="0" marL="533400" marR="0" rtl="0" algn="l">
              <a:lnSpc>
                <a:spcPct val="9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The most common restrictive covenants do the following:</a:t>
            </a:r>
            <a:endParaRPr/>
          </a:p>
          <a:p>
            <a:pPr indent="-457200" lvl="1" marL="917575" marR="0" rtl="0" algn="l">
              <a:lnSpc>
                <a:spcPct val="90000"/>
              </a:lnSpc>
              <a:spcBef>
                <a:spcPts val="360"/>
              </a:spcBef>
              <a:spcAft>
                <a:spcPts val="0"/>
              </a:spcAft>
              <a:buClr>
                <a:srgbClr val="000000"/>
              </a:buClr>
              <a:buSzPts val="1800"/>
              <a:buFont typeface="Verdana"/>
              <a:buAutoNum type="arabicPeriod"/>
            </a:pPr>
            <a:r>
              <a:rPr b="0" i="0" lang="en-US" sz="1800" u="none" cap="none" strike="noStrike">
                <a:solidFill>
                  <a:srgbClr val="000000"/>
                </a:solidFill>
                <a:latin typeface="Verdana"/>
                <a:ea typeface="Verdana"/>
                <a:cs typeface="Verdana"/>
                <a:sym typeface="Verdana"/>
              </a:rPr>
              <a:t>Require a minimum level of liquidity, to ensure against loan default.</a:t>
            </a:r>
            <a:endParaRPr/>
          </a:p>
          <a:p>
            <a:pPr indent="-457200" lvl="1" marL="917575" marR="0" rtl="0" algn="l">
              <a:lnSpc>
                <a:spcPct val="90000"/>
              </a:lnSpc>
              <a:spcBef>
                <a:spcPts val="360"/>
              </a:spcBef>
              <a:spcAft>
                <a:spcPts val="0"/>
              </a:spcAft>
              <a:buClr>
                <a:srgbClr val="000000"/>
              </a:buClr>
              <a:buSzPts val="1800"/>
              <a:buFont typeface="Verdana"/>
              <a:buAutoNum type="arabicPeriod"/>
            </a:pPr>
            <a:r>
              <a:rPr b="0" i="0" lang="en-US" sz="1800" u="none" cap="none" strike="noStrike">
                <a:solidFill>
                  <a:srgbClr val="000000"/>
                </a:solidFill>
                <a:latin typeface="Verdana"/>
                <a:ea typeface="Verdana"/>
                <a:cs typeface="Verdana"/>
                <a:sym typeface="Verdana"/>
              </a:rPr>
              <a:t>Prohibit the sale of accounts receivable to generate cash. Selling receivables could cause a long-run cash shortage if proceeds were used to meet current obligations.</a:t>
            </a:r>
            <a:endParaRPr/>
          </a:p>
          <a:p>
            <a:pPr indent="-457200" lvl="1" marL="917575" marR="0" rtl="0" algn="l">
              <a:lnSpc>
                <a:spcPct val="90000"/>
              </a:lnSpc>
              <a:spcBef>
                <a:spcPts val="360"/>
              </a:spcBef>
              <a:spcAft>
                <a:spcPts val="0"/>
              </a:spcAft>
              <a:buClr>
                <a:srgbClr val="000000"/>
              </a:buClr>
              <a:buSzPts val="1800"/>
              <a:buFont typeface="Verdana"/>
              <a:buAutoNum type="arabicPeriod"/>
            </a:pPr>
            <a:r>
              <a:rPr b="0" i="0" lang="en-US" sz="1800" u="none" cap="none" strike="noStrike">
                <a:solidFill>
                  <a:srgbClr val="000000"/>
                </a:solidFill>
                <a:latin typeface="Verdana"/>
                <a:ea typeface="Verdana"/>
                <a:cs typeface="Verdana"/>
                <a:sym typeface="Verdana"/>
              </a:rPr>
              <a:t>Impose fixed-asset restrictions. The borrower must maintain a specified level of fixed assets to guarantee its ability to repay the bonds.</a:t>
            </a:r>
            <a:endParaRPr/>
          </a:p>
          <a:p>
            <a:pPr indent="-457200" lvl="1" marL="917575" marR="0" rtl="0" algn="l">
              <a:lnSpc>
                <a:spcPct val="90000"/>
              </a:lnSpc>
              <a:spcBef>
                <a:spcPts val="360"/>
              </a:spcBef>
              <a:spcAft>
                <a:spcPts val="0"/>
              </a:spcAft>
              <a:buClr>
                <a:srgbClr val="000000"/>
              </a:buClr>
              <a:buSzPts val="1800"/>
              <a:buFont typeface="Verdana"/>
              <a:buAutoNum type="arabicPeriod"/>
            </a:pPr>
            <a:r>
              <a:rPr b="0" i="0" lang="en-US" sz="1800" u="none" cap="none" strike="noStrike">
                <a:solidFill>
                  <a:srgbClr val="000000"/>
                </a:solidFill>
                <a:latin typeface="Verdana"/>
                <a:ea typeface="Verdana"/>
                <a:cs typeface="Verdana"/>
                <a:sym typeface="Verdana"/>
              </a:rPr>
              <a:t>Constrain subsequent borrowing. Additional long-term debt may be prohibited, or additional borrowing may be subordinated to the original loan. </a:t>
            </a:r>
            <a:r>
              <a:rPr b="1" i="0" lang="en-US" sz="1800" u="none" cap="none" strike="noStrike">
                <a:solidFill>
                  <a:srgbClr val="000000"/>
                </a:solidFill>
                <a:latin typeface="Verdana"/>
                <a:ea typeface="Verdana"/>
                <a:cs typeface="Verdana"/>
                <a:sym typeface="Verdana"/>
              </a:rPr>
              <a:t>Subordination</a:t>
            </a:r>
            <a:r>
              <a:rPr b="0" i="0" lang="en-US" sz="1800" u="none" cap="none" strike="noStrike">
                <a:solidFill>
                  <a:srgbClr val="000000"/>
                </a:solidFill>
                <a:latin typeface="Verdana"/>
                <a:ea typeface="Verdana"/>
                <a:cs typeface="Verdana"/>
                <a:sym typeface="Verdana"/>
              </a:rPr>
              <a:t> means that subsequent creditors agree to wait until all claims of the senior debt are satisfied.</a:t>
            </a:r>
            <a:endParaRPr/>
          </a:p>
          <a:p>
            <a:pPr indent="-457200" lvl="1" marL="917575" marR="0" rtl="0" algn="l">
              <a:lnSpc>
                <a:spcPct val="90000"/>
              </a:lnSpc>
              <a:spcBef>
                <a:spcPts val="360"/>
              </a:spcBef>
              <a:spcAft>
                <a:spcPts val="0"/>
              </a:spcAft>
              <a:buClr>
                <a:srgbClr val="000000"/>
              </a:buClr>
              <a:buSzPts val="1800"/>
              <a:buFont typeface="Verdana"/>
              <a:buAutoNum type="arabicPeriod"/>
            </a:pPr>
            <a:r>
              <a:rPr b="0" i="0" lang="en-US" sz="1800" u="none" cap="none" strike="noStrike">
                <a:solidFill>
                  <a:srgbClr val="000000"/>
                </a:solidFill>
                <a:latin typeface="Verdana"/>
                <a:ea typeface="Verdana"/>
                <a:cs typeface="Verdana"/>
                <a:sym typeface="Verdana"/>
              </a:rPr>
              <a:t>Limit the firm’s annual cash dividend payments to a specified percentage or amount.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 Legal Aspects of Corporate Bonds (cont.)</a:t>
            </a:r>
            <a:endParaRPr/>
          </a:p>
        </p:txBody>
      </p:sp>
      <p:sp>
        <p:nvSpPr>
          <p:cNvPr id="247" name="Google Shape;247;p31"/>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000"/>
              <a:buFont typeface="Verdana"/>
              <a:buChar char="•"/>
            </a:pPr>
            <a:r>
              <a:rPr b="1" i="0" lang="en-US" sz="2000" u="none">
                <a:solidFill>
                  <a:srgbClr val="000000"/>
                </a:solidFill>
                <a:latin typeface="Verdana"/>
                <a:ea typeface="Verdana"/>
                <a:cs typeface="Verdana"/>
                <a:sym typeface="Verdana"/>
              </a:rPr>
              <a:t>Sinking fund requirements </a:t>
            </a:r>
            <a:r>
              <a:rPr b="0" i="0" lang="en-US" sz="2000" u="none">
                <a:solidFill>
                  <a:srgbClr val="000000"/>
                </a:solidFill>
                <a:latin typeface="Verdana"/>
                <a:ea typeface="Verdana"/>
                <a:cs typeface="Verdana"/>
                <a:sym typeface="Verdana"/>
              </a:rPr>
              <a:t>are a restrictive provision often included in a bond indenture, providing for the systematic retirement of bonds prior to their maturity.</a:t>
            </a:r>
            <a:endParaRPr/>
          </a:p>
          <a:p>
            <a:pPr indent="-342900" lvl="0" marL="342900" marR="0" rtl="0" algn="l">
              <a:lnSpc>
                <a:spcPct val="100000"/>
              </a:lnSpc>
              <a:spcBef>
                <a:spcPts val="400"/>
              </a:spcBef>
              <a:spcAft>
                <a:spcPts val="0"/>
              </a:spcAft>
              <a:buClr>
                <a:srgbClr val="000000"/>
              </a:buClr>
              <a:buSzPts val="2000"/>
              <a:buFont typeface="Verdana"/>
              <a:buChar char="•"/>
            </a:pPr>
            <a:r>
              <a:rPr b="0" i="0" lang="en-US" sz="2000" u="none">
                <a:solidFill>
                  <a:srgbClr val="000000"/>
                </a:solidFill>
                <a:latin typeface="Verdana"/>
                <a:ea typeface="Verdana"/>
                <a:cs typeface="Verdana"/>
                <a:sym typeface="Verdana"/>
              </a:rPr>
              <a:t>A </a:t>
            </a:r>
            <a:r>
              <a:rPr b="1" i="0" lang="en-US" sz="2000" u="none">
                <a:solidFill>
                  <a:srgbClr val="000000"/>
                </a:solidFill>
                <a:latin typeface="Verdana"/>
                <a:ea typeface="Verdana"/>
                <a:cs typeface="Verdana"/>
                <a:sym typeface="Verdana"/>
              </a:rPr>
              <a:t>security interest</a:t>
            </a:r>
            <a:r>
              <a:rPr b="0" i="0" lang="en-US" sz="2000" u="none">
                <a:solidFill>
                  <a:srgbClr val="000000"/>
                </a:solidFill>
                <a:latin typeface="Verdana"/>
                <a:ea typeface="Verdana"/>
                <a:cs typeface="Verdana"/>
                <a:sym typeface="Verdana"/>
              </a:rPr>
              <a:t> is a provision in the bond indenture that identifies any collateral pledged against the bond and how it is to be maintained. The protection of bond collateral is crucial to guarantee the safety of a bond issue.</a:t>
            </a:r>
            <a:endParaRPr/>
          </a:p>
          <a:p>
            <a:pPr indent="-342900" lvl="0" marL="342900" marR="0" rtl="0" algn="l">
              <a:lnSpc>
                <a:spcPct val="100000"/>
              </a:lnSpc>
              <a:spcBef>
                <a:spcPts val="400"/>
              </a:spcBef>
              <a:spcAft>
                <a:spcPts val="0"/>
              </a:spcAft>
              <a:buClr>
                <a:srgbClr val="000000"/>
              </a:buClr>
              <a:buSzPts val="2000"/>
              <a:buFont typeface="Verdana"/>
              <a:buChar char="•"/>
            </a:pPr>
            <a:r>
              <a:rPr b="0" i="0" lang="en-US" sz="2000" u="none">
                <a:solidFill>
                  <a:srgbClr val="000000"/>
                </a:solidFill>
                <a:latin typeface="Verdana"/>
                <a:ea typeface="Verdana"/>
                <a:cs typeface="Verdana"/>
                <a:sym typeface="Verdana"/>
              </a:rPr>
              <a:t>A </a:t>
            </a:r>
            <a:r>
              <a:rPr b="1" i="0" lang="en-US" sz="2000" u="none">
                <a:solidFill>
                  <a:srgbClr val="000000"/>
                </a:solidFill>
                <a:latin typeface="Verdana"/>
                <a:ea typeface="Verdana"/>
                <a:cs typeface="Verdana"/>
                <a:sym typeface="Verdana"/>
              </a:rPr>
              <a:t>trustee </a:t>
            </a:r>
            <a:r>
              <a:rPr b="0" i="0" lang="en-US" sz="2000" u="none">
                <a:solidFill>
                  <a:srgbClr val="000000"/>
                </a:solidFill>
                <a:latin typeface="Verdana"/>
                <a:ea typeface="Verdana"/>
                <a:cs typeface="Verdana"/>
                <a:sym typeface="Verdana"/>
              </a:rPr>
              <a:t>is a paid individual, corporation, or commercial bank trust department that acts as the third party to a bond indenture and can take specified actions on behalf of the bondholders if the terms of the indenture are violated.</a:t>
            </a:r>
            <a:endParaRPr/>
          </a:p>
          <a:p>
            <a:pPr indent="-215900" lvl="0" marL="342900" marR="0" rtl="0" algn="l">
              <a:spcBef>
                <a:spcPts val="400"/>
              </a:spcBef>
              <a:spcAft>
                <a:spcPts val="0"/>
              </a:spcAft>
              <a:buClr>
                <a:schemeClr val="dk1"/>
              </a:buClr>
              <a:buSzPts val="2000"/>
              <a:buFont typeface="Verdana"/>
              <a:buNone/>
            </a:pPr>
            <a:r>
              <a:t/>
            </a:r>
            <a:endParaRPr b="0" i="0" sz="2000" u="none">
              <a:solidFill>
                <a:srgbClr val="000000"/>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 </a:t>
            </a:r>
            <a:br>
              <a:rPr b="1" i="0" lang="en-US" sz="2800" u="none">
                <a:solidFill>
                  <a:srgbClr val="000000"/>
                </a:solidFill>
                <a:latin typeface="Verdana"/>
                <a:ea typeface="Verdana"/>
                <a:cs typeface="Verdana"/>
                <a:sym typeface="Verdana"/>
              </a:rPr>
            </a:br>
            <a:r>
              <a:rPr b="1" i="0" lang="en-US" sz="2800" u="none">
                <a:solidFill>
                  <a:srgbClr val="000000"/>
                </a:solidFill>
                <a:latin typeface="Verdana"/>
                <a:ea typeface="Verdana"/>
                <a:cs typeface="Verdana"/>
                <a:sym typeface="Verdana"/>
              </a:rPr>
              <a:t>Cost of Bonds to the Issuer</a:t>
            </a:r>
            <a:endParaRPr/>
          </a:p>
        </p:txBody>
      </p:sp>
      <p:sp>
        <p:nvSpPr>
          <p:cNvPr id="253" name="Google Shape;253;p32"/>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In general, the longer the bond’s maturity, the higher the interest rate (or cost) to the firm.</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In addition, the larger the size of the offering, the lower will be the cost (in % terms) of the bond.</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Also, the greater the default risk of the issuing firm, the higher the cost of the issue.</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Finally, the cost of money in the capital market is the basis form determining a bond’s coupon interest rate.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800"/>
              <a:buFont typeface="Verdana"/>
              <a:buNone/>
            </a:pPr>
            <a:r>
              <a:rPr b="1" i="0" lang="en-US" sz="2800" u="none">
                <a:solidFill>
                  <a:schemeClr val="dk1"/>
                </a:solidFill>
                <a:latin typeface="Verdana"/>
                <a:ea typeface="Verdana"/>
                <a:cs typeface="Verdana"/>
                <a:sym typeface="Verdana"/>
              </a:rPr>
              <a:t>Corporate Bonds: </a:t>
            </a:r>
            <a:br>
              <a:rPr b="1" i="0" lang="en-US" sz="2800" u="none">
                <a:solidFill>
                  <a:schemeClr val="dk1"/>
                </a:solidFill>
                <a:latin typeface="Verdana"/>
                <a:ea typeface="Verdana"/>
                <a:cs typeface="Verdana"/>
                <a:sym typeface="Verdana"/>
              </a:rPr>
            </a:br>
            <a:r>
              <a:rPr b="1" i="0" lang="en-US" sz="2800" u="none">
                <a:solidFill>
                  <a:schemeClr val="dk1"/>
                </a:solidFill>
                <a:latin typeface="Verdana"/>
                <a:ea typeface="Verdana"/>
                <a:cs typeface="Verdana"/>
                <a:sym typeface="Verdana"/>
              </a:rPr>
              <a:t>General Features of a Bond Issue</a:t>
            </a:r>
            <a:endParaRPr/>
          </a:p>
        </p:txBody>
      </p:sp>
      <p:sp>
        <p:nvSpPr>
          <p:cNvPr id="259" name="Google Shape;259;p33"/>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chemeClr val="dk1"/>
              </a:buClr>
              <a:buSzPts val="2400"/>
              <a:buFont typeface="Verdana"/>
              <a:buChar char="•"/>
            </a:pPr>
            <a:r>
              <a:rPr b="0" i="0" lang="en-US" sz="2400" u="none">
                <a:solidFill>
                  <a:schemeClr val="dk1"/>
                </a:solidFill>
                <a:latin typeface="Verdana"/>
                <a:ea typeface="Verdana"/>
                <a:cs typeface="Verdana"/>
                <a:sym typeface="Verdana"/>
              </a:rPr>
              <a:t>A </a:t>
            </a:r>
            <a:r>
              <a:rPr b="1" i="0" lang="en-US" sz="2400" u="none">
                <a:solidFill>
                  <a:schemeClr val="dk1"/>
                </a:solidFill>
                <a:latin typeface="Verdana"/>
                <a:ea typeface="Verdana"/>
                <a:cs typeface="Verdana"/>
                <a:sym typeface="Verdana"/>
              </a:rPr>
              <a:t>conversion feature </a:t>
            </a:r>
            <a:r>
              <a:rPr b="0" i="0" lang="en-US" sz="2400" u="none">
                <a:solidFill>
                  <a:schemeClr val="dk1"/>
                </a:solidFill>
                <a:latin typeface="Verdana"/>
                <a:ea typeface="Verdana"/>
                <a:cs typeface="Verdana"/>
                <a:sym typeface="Verdana"/>
              </a:rPr>
              <a:t>for convertible bonds allows bondholders to change each bond into a stated number of shares of common stock.</a:t>
            </a:r>
            <a:endParaRPr/>
          </a:p>
          <a:p>
            <a:pPr indent="-285750" lvl="1" marL="742950" marR="0" rtl="0" algn="l">
              <a:lnSpc>
                <a:spcPct val="100000"/>
              </a:lnSpc>
              <a:spcBef>
                <a:spcPts val="400"/>
              </a:spcBef>
              <a:spcAft>
                <a:spcPts val="0"/>
              </a:spcAft>
              <a:buClr>
                <a:schemeClr val="dk1"/>
              </a:buClr>
              <a:buSzPts val="2000"/>
              <a:buFont typeface="Verdana"/>
              <a:buChar char="–"/>
            </a:pPr>
            <a:r>
              <a:rPr b="0" i="0" lang="en-US" sz="2000" u="none" cap="none" strike="noStrike">
                <a:solidFill>
                  <a:schemeClr val="dk1"/>
                </a:solidFill>
                <a:latin typeface="Verdana"/>
                <a:ea typeface="Verdana"/>
                <a:cs typeface="Verdana"/>
                <a:sym typeface="Verdana"/>
              </a:rPr>
              <a:t>Bondholders will exercise this option only when the market price of the stock is greater than the conversion price.</a:t>
            </a:r>
            <a:endParaRPr/>
          </a:p>
          <a:p>
            <a:pPr indent="-342900" lvl="0" marL="342900" marR="0" rtl="0" algn="l">
              <a:lnSpc>
                <a:spcPct val="100000"/>
              </a:lnSpc>
              <a:spcBef>
                <a:spcPts val="480"/>
              </a:spcBef>
              <a:spcAft>
                <a:spcPts val="0"/>
              </a:spcAft>
              <a:buClr>
                <a:schemeClr val="dk1"/>
              </a:buClr>
              <a:buSzPts val="2400"/>
              <a:buFont typeface="Verdana"/>
              <a:buChar char="•"/>
            </a:pPr>
            <a:r>
              <a:rPr b="0" i="0" lang="en-US" sz="2400" u="none">
                <a:solidFill>
                  <a:schemeClr val="dk1"/>
                </a:solidFill>
                <a:latin typeface="Verdana"/>
                <a:ea typeface="Verdana"/>
                <a:cs typeface="Verdana"/>
                <a:sym typeface="Verdana"/>
              </a:rPr>
              <a:t>A </a:t>
            </a:r>
            <a:r>
              <a:rPr b="1" i="0" lang="en-US" sz="2400" u="none">
                <a:solidFill>
                  <a:schemeClr val="dk1"/>
                </a:solidFill>
                <a:latin typeface="Verdana"/>
                <a:ea typeface="Verdana"/>
                <a:cs typeface="Verdana"/>
                <a:sym typeface="Verdana"/>
              </a:rPr>
              <a:t>call feature</a:t>
            </a:r>
            <a:r>
              <a:rPr b="0" i="0" lang="en-US" sz="2400" u="none">
                <a:solidFill>
                  <a:schemeClr val="dk1"/>
                </a:solidFill>
                <a:latin typeface="Verdana"/>
                <a:ea typeface="Verdana"/>
                <a:cs typeface="Verdana"/>
                <a:sym typeface="Verdana"/>
              </a:rPr>
              <a:t>, which is included in nearly all corporate bond issues, gives the issuer the opportunity to repurchase bonds at a stated </a:t>
            </a:r>
            <a:r>
              <a:rPr b="0" i="1" lang="en-US" sz="2400" u="none">
                <a:solidFill>
                  <a:schemeClr val="dk1"/>
                </a:solidFill>
                <a:latin typeface="Verdana"/>
                <a:ea typeface="Verdana"/>
                <a:cs typeface="Verdana"/>
                <a:sym typeface="Verdana"/>
              </a:rPr>
              <a:t>call price</a:t>
            </a:r>
            <a:r>
              <a:rPr b="0" i="0" lang="en-US" sz="2400" u="none">
                <a:solidFill>
                  <a:schemeClr val="dk1"/>
                </a:solidFill>
                <a:latin typeface="Verdana"/>
                <a:ea typeface="Verdana"/>
                <a:cs typeface="Verdana"/>
                <a:sym typeface="Verdana"/>
              </a:rPr>
              <a:t> prior to maturity.</a:t>
            </a:r>
            <a:endParaRPr/>
          </a:p>
          <a:p>
            <a:pPr indent="-285750" lvl="1" marL="742950" marR="0" rtl="0" algn="l">
              <a:lnSpc>
                <a:spcPct val="100000"/>
              </a:lnSpc>
              <a:spcBef>
                <a:spcPts val="400"/>
              </a:spcBef>
              <a:spcAft>
                <a:spcPts val="0"/>
              </a:spcAft>
              <a:buClr>
                <a:schemeClr val="dk1"/>
              </a:buClr>
              <a:buSzPts val="2000"/>
              <a:buFont typeface="Verdana"/>
              <a:buChar char="–"/>
            </a:pPr>
            <a:r>
              <a:rPr b="0" i="0" lang="en-US" sz="2000" u="none" cap="none" strike="noStrike">
                <a:solidFill>
                  <a:schemeClr val="dk1"/>
                </a:solidFill>
                <a:latin typeface="Verdana"/>
                <a:ea typeface="Verdana"/>
                <a:cs typeface="Verdana"/>
                <a:sym typeface="Verdana"/>
              </a:rPr>
              <a:t>The </a:t>
            </a:r>
            <a:r>
              <a:rPr b="1" i="0" lang="en-US" sz="2000" u="none" cap="none" strike="noStrike">
                <a:solidFill>
                  <a:schemeClr val="dk1"/>
                </a:solidFill>
                <a:latin typeface="Verdana"/>
                <a:ea typeface="Verdana"/>
                <a:cs typeface="Verdana"/>
                <a:sym typeface="Verdana"/>
              </a:rPr>
              <a:t>call price </a:t>
            </a:r>
            <a:r>
              <a:rPr b="0" i="0" lang="en-US" sz="2000" u="none" cap="none" strike="noStrike">
                <a:solidFill>
                  <a:schemeClr val="dk1"/>
                </a:solidFill>
                <a:latin typeface="Verdana"/>
                <a:ea typeface="Verdana"/>
                <a:cs typeface="Verdana"/>
                <a:sym typeface="Verdana"/>
              </a:rPr>
              <a:t>is the stated price at which a bond may be repurchased, by use of a call feature, prior to maturity.</a:t>
            </a:r>
            <a:endParaRPr/>
          </a:p>
          <a:p>
            <a:pPr indent="-285750" lvl="1" marL="742950" marR="0" rtl="0" algn="l">
              <a:lnSpc>
                <a:spcPct val="100000"/>
              </a:lnSpc>
              <a:spcBef>
                <a:spcPts val="400"/>
              </a:spcBef>
              <a:spcAft>
                <a:spcPts val="0"/>
              </a:spcAft>
              <a:buClr>
                <a:schemeClr val="dk1"/>
              </a:buClr>
              <a:buSzPts val="2000"/>
              <a:buFont typeface="Verdana"/>
              <a:buChar char="–"/>
            </a:pPr>
            <a:r>
              <a:rPr b="0" i="0" lang="en-US" sz="2000" u="none" cap="none" strike="noStrike">
                <a:solidFill>
                  <a:schemeClr val="dk1"/>
                </a:solidFill>
                <a:latin typeface="Verdana"/>
                <a:ea typeface="Verdana"/>
                <a:cs typeface="Verdana"/>
                <a:sym typeface="Verdana"/>
              </a:rPr>
              <a:t>The </a:t>
            </a:r>
            <a:r>
              <a:rPr b="1" i="0" lang="en-US" sz="2000" u="none" cap="none" strike="noStrike">
                <a:solidFill>
                  <a:schemeClr val="dk1"/>
                </a:solidFill>
                <a:latin typeface="Verdana"/>
                <a:ea typeface="Verdana"/>
                <a:cs typeface="Verdana"/>
                <a:sym typeface="Verdana"/>
              </a:rPr>
              <a:t>call premium </a:t>
            </a:r>
            <a:r>
              <a:rPr b="0" i="0" lang="en-US" sz="2000" u="none" cap="none" strike="noStrike">
                <a:solidFill>
                  <a:schemeClr val="dk1"/>
                </a:solidFill>
                <a:latin typeface="Verdana"/>
                <a:ea typeface="Verdana"/>
                <a:cs typeface="Verdana"/>
                <a:sym typeface="Verdana"/>
              </a:rPr>
              <a:t>is the amount by which a bond’s </a:t>
            </a:r>
            <a:r>
              <a:rPr b="0" i="1" lang="en-US" sz="2000" u="none" cap="none" strike="noStrike">
                <a:solidFill>
                  <a:schemeClr val="dk1"/>
                </a:solidFill>
                <a:latin typeface="Verdana"/>
                <a:ea typeface="Verdana"/>
                <a:cs typeface="Verdana"/>
                <a:sym typeface="Verdana"/>
              </a:rPr>
              <a:t>call price</a:t>
            </a:r>
            <a:r>
              <a:rPr b="0" i="0" lang="en-US" sz="2000" u="none" cap="none" strike="noStrike">
                <a:solidFill>
                  <a:schemeClr val="dk1"/>
                </a:solidFill>
                <a:latin typeface="Verdana"/>
                <a:ea typeface="Verdana"/>
                <a:cs typeface="Verdana"/>
                <a:sym typeface="Verdana"/>
              </a:rPr>
              <a:t> exceeds its par value.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4"/>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 General Features of a Bond Issue (cont.)</a:t>
            </a:r>
            <a:endParaRPr/>
          </a:p>
        </p:txBody>
      </p:sp>
      <p:sp>
        <p:nvSpPr>
          <p:cNvPr id="265" name="Google Shape;265;p34"/>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In general, the </a:t>
            </a:r>
            <a:r>
              <a:rPr b="1" i="0" lang="en-US" sz="2400" u="none">
                <a:solidFill>
                  <a:srgbClr val="000000"/>
                </a:solidFill>
                <a:latin typeface="Verdana"/>
                <a:ea typeface="Verdana"/>
                <a:cs typeface="Verdana"/>
                <a:sym typeface="Verdana"/>
              </a:rPr>
              <a:t>call premium </a:t>
            </a:r>
            <a:r>
              <a:rPr b="0" i="0" lang="en-US" sz="2400" u="none">
                <a:solidFill>
                  <a:srgbClr val="000000"/>
                </a:solidFill>
                <a:latin typeface="Verdana"/>
                <a:ea typeface="Verdana"/>
                <a:cs typeface="Verdana"/>
                <a:sym typeface="Verdana"/>
              </a:rPr>
              <a:t>is equal to one year of coupon interest and compensates the holder for having it called prior to maturity.</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Furthermore, issuers will </a:t>
            </a:r>
            <a:r>
              <a:rPr b="1" i="0" lang="en-US" sz="2400" u="none">
                <a:solidFill>
                  <a:srgbClr val="000000"/>
                </a:solidFill>
                <a:latin typeface="Verdana"/>
                <a:ea typeface="Verdana"/>
                <a:cs typeface="Verdana"/>
                <a:sym typeface="Verdana"/>
              </a:rPr>
              <a:t>exercise </a:t>
            </a:r>
            <a:r>
              <a:rPr b="0" i="0" lang="en-US" sz="2400" u="none">
                <a:solidFill>
                  <a:srgbClr val="000000"/>
                </a:solidFill>
                <a:latin typeface="Verdana"/>
                <a:ea typeface="Verdana"/>
                <a:cs typeface="Verdana"/>
                <a:sym typeface="Verdana"/>
              </a:rPr>
              <a:t>the call feature when interest rates fall and the issuer can refund the issue at a lower cost.</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Issuers typically must pay a higher rate to investors for the call feature compared to issues without the feature.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 General Features of a Bond Issue (cont.)</a:t>
            </a:r>
            <a:endParaRPr/>
          </a:p>
        </p:txBody>
      </p:sp>
      <p:sp>
        <p:nvSpPr>
          <p:cNvPr id="271" name="Google Shape;271;p35"/>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Bonds also are occasionally issued with </a:t>
            </a:r>
            <a:r>
              <a:rPr b="1" i="0" lang="en-US" sz="2400" u="none">
                <a:solidFill>
                  <a:srgbClr val="000000"/>
                </a:solidFill>
                <a:latin typeface="Verdana"/>
                <a:ea typeface="Verdana"/>
                <a:cs typeface="Verdana"/>
                <a:sym typeface="Verdana"/>
              </a:rPr>
              <a:t>stock purchase warrants</a:t>
            </a:r>
            <a:r>
              <a:rPr b="0" i="0" lang="en-US" sz="2400" u="none">
                <a:solidFill>
                  <a:srgbClr val="000000"/>
                </a:solidFill>
                <a:latin typeface="Verdana"/>
                <a:ea typeface="Verdana"/>
                <a:cs typeface="Verdana"/>
                <a:sym typeface="Verdana"/>
              </a:rPr>
              <a:t>, which are instruments that give their holders the right to purchase a certain number of shares of the issuer’s common stock at a specified price over a certain period of time. Occasionally attached to bonds as “sweeteners.”</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Including warrants typically allows the firm to raise debt capital at a lower cost than would be possible in their absence.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6"/>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 Bond Yields</a:t>
            </a:r>
            <a:endParaRPr/>
          </a:p>
        </p:txBody>
      </p:sp>
      <p:sp>
        <p:nvSpPr>
          <p:cNvPr id="277" name="Google Shape;277;p36"/>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The three most widely cited yields are:</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Current yield</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Yield to maturity (YTM)</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Yield to call (YTC)</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7"/>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 Bond Prices</a:t>
            </a:r>
            <a:endParaRPr/>
          </a:p>
        </p:txBody>
      </p:sp>
      <p:sp>
        <p:nvSpPr>
          <p:cNvPr id="283" name="Google Shape;283;p37"/>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Because most corporate bonds are purchased and held by institutional investors, such as banks, insurance companies, and mutual funds, rather than individual investors, bond trading and price data are not readily available to individuals.</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Although most corporate bonds are issued with a par, or face, value of $1,000, all bonds are quoted as a percentage of par. </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A $1,000-par-value bond quoted at 94.007 is priced at $940.07 (94.007% × $1,000). Corporate bonds are quoted in dollars and cents. Thus, Company C’s price of 103.143 for the day was $1,031.43—that is, 103.143% × $1,000.</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8"/>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Table 6.2 </a:t>
            </a:r>
            <a:br>
              <a:rPr b="1" i="0" lang="en-US" sz="2800" u="none">
                <a:solidFill>
                  <a:srgbClr val="000000"/>
                </a:solidFill>
                <a:latin typeface="Verdana"/>
                <a:ea typeface="Verdana"/>
                <a:cs typeface="Verdana"/>
                <a:sym typeface="Verdana"/>
              </a:rPr>
            </a:br>
            <a:r>
              <a:rPr b="1" i="0" lang="en-US" sz="2800" u="none">
                <a:solidFill>
                  <a:srgbClr val="000000"/>
                </a:solidFill>
                <a:latin typeface="Verdana"/>
                <a:ea typeface="Verdana"/>
                <a:cs typeface="Verdana"/>
                <a:sym typeface="Verdana"/>
              </a:rPr>
              <a:t>Data on Selected Bonds</a:t>
            </a:r>
            <a:endParaRPr/>
          </a:p>
        </p:txBody>
      </p:sp>
      <p:pic>
        <p:nvPicPr>
          <p:cNvPr descr="tbl06_02.gif" id="289" name="Google Shape;289;p38"/>
          <p:cNvPicPr preferRelativeResize="0"/>
          <p:nvPr/>
        </p:nvPicPr>
        <p:blipFill rotWithShape="1">
          <a:blip r:embed="rId3">
            <a:alphaModFix/>
          </a:blip>
          <a:srcRect b="0" l="0" r="0" t="0"/>
          <a:stretch/>
        </p:blipFill>
        <p:spPr>
          <a:xfrm>
            <a:off x="381000" y="2209800"/>
            <a:ext cx="8382000" cy="2527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Table 6.3 Moody’s and Standard &amp; Poor’s Bond Ratings</a:t>
            </a:r>
            <a:endParaRPr/>
          </a:p>
        </p:txBody>
      </p:sp>
      <p:pic>
        <p:nvPicPr>
          <p:cNvPr descr="tbl06_03.gif" id="295" name="Google Shape;295;p39"/>
          <p:cNvPicPr preferRelativeResize="0"/>
          <p:nvPr/>
        </p:nvPicPr>
        <p:blipFill rotWithShape="1">
          <a:blip r:embed="rId3">
            <a:alphaModFix/>
          </a:blip>
          <a:srcRect b="0" l="0" r="0" t="0"/>
          <a:stretch/>
        </p:blipFill>
        <p:spPr>
          <a:xfrm>
            <a:off x="533400" y="1600200"/>
            <a:ext cx="8229600" cy="45037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Interest Rates and Required Returns: Interest Rate Fundamentals</a:t>
            </a:r>
            <a:endParaRPr/>
          </a:p>
        </p:txBody>
      </p:sp>
      <p:sp>
        <p:nvSpPr>
          <p:cNvPr id="80" name="Google Shape;80;p4"/>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term </a:t>
            </a:r>
            <a:r>
              <a:rPr b="1" i="0" lang="en-US" sz="2400" u="none">
                <a:solidFill>
                  <a:srgbClr val="000000"/>
                </a:solidFill>
                <a:latin typeface="Verdana"/>
                <a:ea typeface="Verdana"/>
                <a:cs typeface="Verdana"/>
                <a:sym typeface="Verdana"/>
              </a:rPr>
              <a:t>interest rate</a:t>
            </a:r>
            <a:r>
              <a:rPr b="0" i="0" lang="en-US" sz="2400" u="none">
                <a:solidFill>
                  <a:srgbClr val="000000"/>
                </a:solidFill>
                <a:latin typeface="Verdana"/>
                <a:ea typeface="Verdana"/>
                <a:cs typeface="Verdana"/>
                <a:sym typeface="Verdana"/>
              </a:rPr>
              <a:t> is usually applied to debt instruments such as bank loans or bonds; the compensation paid by the borrower of funds to the lender; from the borrower’s point of view, the cost of borrowing funds.</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term </a:t>
            </a:r>
            <a:r>
              <a:rPr b="1" i="0" lang="en-US" sz="2400" u="none">
                <a:solidFill>
                  <a:srgbClr val="000000"/>
                </a:solidFill>
                <a:latin typeface="Verdana"/>
                <a:ea typeface="Verdana"/>
                <a:cs typeface="Verdana"/>
                <a:sym typeface="Verdana"/>
              </a:rPr>
              <a:t>required return</a:t>
            </a:r>
            <a:r>
              <a:rPr b="0" i="0" lang="en-US" sz="2400" u="none">
                <a:solidFill>
                  <a:srgbClr val="000000"/>
                </a:solidFill>
                <a:latin typeface="Verdana"/>
                <a:ea typeface="Verdana"/>
                <a:cs typeface="Verdana"/>
                <a:sym typeface="Verdana"/>
              </a:rPr>
              <a:t> is usually applied to equity instruments such as common stock; the cost of funds obtained by selling an ownership interest.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Focus on Ethics</a:t>
            </a:r>
            <a:endParaRPr/>
          </a:p>
        </p:txBody>
      </p:sp>
      <p:sp>
        <p:nvSpPr>
          <p:cNvPr id="301" name="Google Shape;301;p40"/>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Can We Trust the Bond Raters?</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Credit-rating agencies evaluate and attach ratings to credit instruments (e.g, bonds). Historically, bonds that received higher ratings were almost always repaid, while lower rated more speculative “junk” bonds experienced much higher default rates.</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Recently, the credit-rating agencies have been criticized for their role in the subprime crisis. The agencies attached ratings to complex securities that did not reflect the true risk of the underlying investments. </a:t>
            </a:r>
            <a:endParaRPr/>
          </a:p>
          <a:p>
            <a:pPr indent="-342900" lvl="0" marL="342900" marR="0" rtl="0" algn="l">
              <a:lnSpc>
                <a:spcPct val="100000"/>
              </a:lnSpc>
              <a:spcBef>
                <a:spcPts val="480"/>
              </a:spcBef>
              <a:spcAft>
                <a:spcPts val="0"/>
              </a:spcAft>
              <a:buClr>
                <a:srgbClr val="000000"/>
              </a:buClr>
              <a:buSzPts val="2400"/>
              <a:buFont typeface="Verdana"/>
              <a:buNone/>
            </a:pPr>
            <a:r>
              <a:rPr b="0" i="1" lang="en-US" sz="2400" u="none">
                <a:solidFill>
                  <a:srgbClr val="000000"/>
                </a:solidFill>
                <a:latin typeface="Verdana"/>
                <a:ea typeface="Verdana"/>
                <a:cs typeface="Verdana"/>
                <a:sym typeface="Verdana"/>
              </a:rPr>
              <a:t>What ethical issues may arise because the companies that issue bonds pay the rating agencies to rate their bonds?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400"/>
              <a:buFont typeface="Verdana"/>
              <a:buNone/>
            </a:pPr>
            <a:r>
              <a:rPr b="1" i="0" lang="en-US" sz="2400" u="none">
                <a:solidFill>
                  <a:srgbClr val="000000"/>
                </a:solidFill>
                <a:latin typeface="Verdana"/>
                <a:ea typeface="Verdana"/>
                <a:cs typeface="Verdana"/>
                <a:sym typeface="Verdana"/>
              </a:rPr>
              <a:t>Table 6.4 Characteristics and Priority of Lender’s Claim of Traditional Types of Bonds</a:t>
            </a:r>
            <a:endParaRPr/>
          </a:p>
        </p:txBody>
      </p:sp>
      <p:pic>
        <p:nvPicPr>
          <p:cNvPr descr="tbl06_04a.gif" id="307" name="Google Shape;307;p41"/>
          <p:cNvPicPr preferRelativeResize="0"/>
          <p:nvPr/>
        </p:nvPicPr>
        <p:blipFill rotWithShape="1">
          <a:blip r:embed="rId3">
            <a:alphaModFix/>
          </a:blip>
          <a:srcRect b="0" l="0" r="0" t="0"/>
          <a:stretch/>
        </p:blipFill>
        <p:spPr>
          <a:xfrm>
            <a:off x="457200" y="2057400"/>
            <a:ext cx="8458200" cy="23939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2"/>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400"/>
              <a:buFont typeface="Verdana"/>
              <a:buNone/>
            </a:pPr>
            <a:r>
              <a:rPr b="1" i="0" lang="en-US" sz="2400" u="none">
                <a:solidFill>
                  <a:srgbClr val="000000"/>
                </a:solidFill>
                <a:latin typeface="Verdana"/>
                <a:ea typeface="Verdana"/>
                <a:cs typeface="Verdana"/>
                <a:sym typeface="Verdana"/>
              </a:rPr>
              <a:t>Table 6.4 Characteristics and Priority of Lender’s Claim of Traditional Types of Bonds (Cont.)</a:t>
            </a:r>
            <a:endParaRPr/>
          </a:p>
        </p:txBody>
      </p:sp>
      <p:pic>
        <p:nvPicPr>
          <p:cNvPr descr="tbl06_04b.gif" id="313" name="Google Shape;313;p42"/>
          <p:cNvPicPr preferRelativeResize="0"/>
          <p:nvPr/>
        </p:nvPicPr>
        <p:blipFill rotWithShape="1">
          <a:blip r:embed="rId3">
            <a:alphaModFix/>
          </a:blip>
          <a:srcRect b="0" l="0" r="0" t="0"/>
          <a:stretch/>
        </p:blipFill>
        <p:spPr>
          <a:xfrm>
            <a:off x="381000" y="1447800"/>
            <a:ext cx="8529637" cy="3962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3"/>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Corporate Bonds: </a:t>
            </a:r>
            <a:br>
              <a:rPr b="1" i="0" lang="en-US" sz="2800" u="none">
                <a:solidFill>
                  <a:srgbClr val="000000"/>
                </a:solidFill>
                <a:latin typeface="Verdana"/>
                <a:ea typeface="Verdana"/>
                <a:cs typeface="Verdana"/>
                <a:sym typeface="Verdana"/>
              </a:rPr>
            </a:br>
            <a:r>
              <a:rPr b="1" i="0" lang="en-US" sz="2800" u="none">
                <a:solidFill>
                  <a:srgbClr val="000000"/>
                </a:solidFill>
                <a:latin typeface="Verdana"/>
                <a:ea typeface="Verdana"/>
                <a:cs typeface="Verdana"/>
                <a:sym typeface="Verdana"/>
              </a:rPr>
              <a:t>International Bond Issues</a:t>
            </a:r>
            <a:endParaRPr/>
          </a:p>
        </p:txBody>
      </p:sp>
      <p:sp>
        <p:nvSpPr>
          <p:cNvPr id="319" name="Google Shape;319;p43"/>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Companies and governments borrow internationally by issuing bonds in two principal financial markets:</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A </a:t>
            </a:r>
            <a:r>
              <a:rPr b="1" i="0" lang="en-US" sz="2000" u="none" cap="none" strike="noStrike">
                <a:solidFill>
                  <a:srgbClr val="000000"/>
                </a:solidFill>
                <a:latin typeface="Verdana"/>
                <a:ea typeface="Verdana"/>
                <a:cs typeface="Verdana"/>
                <a:sym typeface="Verdana"/>
              </a:rPr>
              <a:t>Eurobond</a:t>
            </a:r>
            <a:r>
              <a:rPr b="0" i="0" lang="en-US" sz="2000" u="none" cap="none" strike="noStrike">
                <a:solidFill>
                  <a:srgbClr val="000000"/>
                </a:solidFill>
                <a:latin typeface="Verdana"/>
                <a:ea typeface="Verdana"/>
                <a:cs typeface="Verdana"/>
                <a:sym typeface="Verdana"/>
              </a:rPr>
              <a:t> is a bond issued by an international borrower and sold to investors in countries with currencies other than the currency in which the bond is denominated.</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In contrast, a </a:t>
            </a:r>
            <a:r>
              <a:rPr b="1" i="0" lang="en-US" sz="2000" u="none" cap="none" strike="noStrike">
                <a:solidFill>
                  <a:srgbClr val="000000"/>
                </a:solidFill>
                <a:latin typeface="Verdana"/>
                <a:ea typeface="Verdana"/>
                <a:cs typeface="Verdana"/>
                <a:sym typeface="Verdana"/>
              </a:rPr>
              <a:t>foreign bond</a:t>
            </a:r>
            <a:r>
              <a:rPr b="0" i="0" lang="en-US" sz="2000" u="none" cap="none" strike="noStrike">
                <a:solidFill>
                  <a:srgbClr val="000000"/>
                </a:solidFill>
                <a:latin typeface="Verdana"/>
                <a:ea typeface="Verdana"/>
                <a:cs typeface="Verdana"/>
                <a:sym typeface="Verdana"/>
              </a:rPr>
              <a:t> is a bond issued in a host country’s financial market, in the host country’s currency, by a foreign borrower.</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Both markets give borrowers the opportunity to obtain large amounts of long-term debt financing quickly, in the currency of their choice and with flexible repayment terms.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4"/>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Table 6.5 Characteristics of Contemporary Types of Bonds</a:t>
            </a:r>
            <a:endParaRPr/>
          </a:p>
        </p:txBody>
      </p:sp>
      <p:pic>
        <p:nvPicPr>
          <p:cNvPr descr="tbl06_05.gif" id="325" name="Google Shape;325;p44"/>
          <p:cNvPicPr preferRelativeResize="0"/>
          <p:nvPr/>
        </p:nvPicPr>
        <p:blipFill rotWithShape="1">
          <a:blip r:embed="rId3">
            <a:alphaModFix/>
          </a:blip>
          <a:srcRect b="0" l="0" r="0" t="0"/>
          <a:stretch/>
        </p:blipFill>
        <p:spPr>
          <a:xfrm>
            <a:off x="609600" y="1219200"/>
            <a:ext cx="7924800" cy="511333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5"/>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Valuation Fundamentals</a:t>
            </a:r>
            <a:endParaRPr/>
          </a:p>
        </p:txBody>
      </p:sp>
      <p:sp>
        <p:nvSpPr>
          <p:cNvPr id="331" name="Google Shape;331;p45"/>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1" i="0" lang="en-US" sz="2400" u="none">
                <a:solidFill>
                  <a:srgbClr val="000000"/>
                </a:solidFill>
                <a:latin typeface="Verdana"/>
                <a:ea typeface="Verdana"/>
                <a:cs typeface="Verdana"/>
                <a:sym typeface="Verdana"/>
              </a:rPr>
              <a:t>Valuation</a:t>
            </a:r>
            <a:r>
              <a:rPr b="0" i="0" lang="en-US" sz="2400" u="none">
                <a:solidFill>
                  <a:srgbClr val="000000"/>
                </a:solidFill>
                <a:latin typeface="Verdana"/>
                <a:ea typeface="Verdana"/>
                <a:cs typeface="Verdana"/>
                <a:sym typeface="Verdana"/>
              </a:rPr>
              <a:t> is the process that links risk and return to determine the worth of an asset.</a:t>
            </a:r>
            <a:endParaRPr b="1" i="1" sz="2400" u="none">
              <a:solidFill>
                <a:srgbClr val="000000"/>
              </a:solidFill>
              <a:latin typeface="Verdana"/>
              <a:ea typeface="Verdana"/>
              <a:cs typeface="Verdana"/>
              <a:sym typeface="Verdana"/>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There are three key inputs to the valuation process: </a:t>
            </a:r>
            <a:endParaRPr/>
          </a:p>
          <a:p>
            <a:pPr indent="-422275" lvl="1" marL="993775" marR="0" rtl="0" algn="l">
              <a:lnSpc>
                <a:spcPct val="100000"/>
              </a:lnSpc>
              <a:spcBef>
                <a:spcPts val="400"/>
              </a:spcBef>
              <a:spcAft>
                <a:spcPts val="0"/>
              </a:spcAft>
              <a:buClr>
                <a:srgbClr val="000000"/>
              </a:buClr>
              <a:buSzPts val="2000"/>
              <a:buFont typeface="Verdana"/>
              <a:buAutoNum type="arabicPeriod"/>
            </a:pPr>
            <a:r>
              <a:rPr b="0" i="0" lang="en-US" sz="2000" u="none" cap="none" strike="noStrike">
                <a:solidFill>
                  <a:srgbClr val="000000"/>
                </a:solidFill>
                <a:latin typeface="Verdana"/>
                <a:ea typeface="Verdana"/>
                <a:cs typeface="Verdana"/>
                <a:sym typeface="Verdana"/>
              </a:rPr>
              <a:t>Cash flows (returns)</a:t>
            </a:r>
            <a:endParaRPr/>
          </a:p>
          <a:p>
            <a:pPr indent="-422275" lvl="1" marL="993775" marR="0" rtl="0" algn="l">
              <a:lnSpc>
                <a:spcPct val="100000"/>
              </a:lnSpc>
              <a:spcBef>
                <a:spcPts val="400"/>
              </a:spcBef>
              <a:spcAft>
                <a:spcPts val="0"/>
              </a:spcAft>
              <a:buClr>
                <a:srgbClr val="000000"/>
              </a:buClr>
              <a:buSzPts val="2000"/>
              <a:buFont typeface="Verdana"/>
              <a:buAutoNum type="arabicPeriod"/>
            </a:pPr>
            <a:r>
              <a:rPr b="0" i="0" lang="en-US" sz="2000" u="none" cap="none" strike="noStrike">
                <a:solidFill>
                  <a:srgbClr val="000000"/>
                </a:solidFill>
                <a:latin typeface="Verdana"/>
                <a:ea typeface="Verdana"/>
                <a:cs typeface="Verdana"/>
                <a:sym typeface="Verdana"/>
              </a:rPr>
              <a:t>Timing</a:t>
            </a:r>
            <a:endParaRPr/>
          </a:p>
          <a:p>
            <a:pPr indent="-422275" lvl="1" marL="993775" marR="0" rtl="0" algn="l">
              <a:lnSpc>
                <a:spcPct val="100000"/>
              </a:lnSpc>
              <a:spcBef>
                <a:spcPts val="400"/>
              </a:spcBef>
              <a:spcAft>
                <a:spcPts val="0"/>
              </a:spcAft>
              <a:buClr>
                <a:srgbClr val="000000"/>
              </a:buClr>
              <a:buSzPts val="2000"/>
              <a:buFont typeface="Verdana"/>
              <a:buAutoNum type="arabicPeriod"/>
            </a:pPr>
            <a:r>
              <a:rPr b="0" i="0" lang="en-US" sz="2000" u="none" cap="none" strike="noStrike">
                <a:solidFill>
                  <a:srgbClr val="000000"/>
                </a:solidFill>
                <a:latin typeface="Verdana"/>
                <a:ea typeface="Verdana"/>
                <a:cs typeface="Verdana"/>
                <a:sym typeface="Verdana"/>
              </a:rPr>
              <a:t>A measure of risk, which determines the required return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Personal Finance Example</a:t>
            </a:r>
            <a:endParaRPr/>
          </a:p>
        </p:txBody>
      </p:sp>
      <p:sp>
        <p:nvSpPr>
          <p:cNvPr id="337" name="Google Shape;337;p46"/>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Celia Sargent wishes to estimate the value of three assets she is considering investing in: </a:t>
            </a:r>
            <a:endParaRPr/>
          </a:p>
          <a:p>
            <a:pPr indent="-285750" lvl="1" marL="742950" marR="0" rtl="0" algn="l">
              <a:lnSpc>
                <a:spcPct val="100000"/>
              </a:lnSpc>
              <a:spcBef>
                <a:spcPts val="400"/>
              </a:spcBef>
              <a:spcAft>
                <a:spcPts val="0"/>
              </a:spcAft>
              <a:buClr>
                <a:srgbClr val="000000"/>
              </a:buClr>
              <a:buSzPts val="2000"/>
              <a:buFont typeface="Verdana"/>
              <a:buChar char="–"/>
            </a:pPr>
            <a:r>
              <a:rPr b="1" i="0" lang="en-US" sz="2000" u="none" cap="none" strike="noStrike">
                <a:solidFill>
                  <a:srgbClr val="000000"/>
                </a:solidFill>
                <a:latin typeface="Verdana"/>
                <a:ea typeface="Verdana"/>
                <a:cs typeface="Verdana"/>
                <a:sym typeface="Verdana"/>
              </a:rPr>
              <a:t>Stock in Michaels Enterprises </a:t>
            </a:r>
            <a:r>
              <a:rPr b="0" i="1" lang="en-US" sz="2000" u="none" cap="none" strike="noStrike">
                <a:solidFill>
                  <a:srgbClr val="000000"/>
                </a:solidFill>
                <a:latin typeface="Verdana"/>
                <a:ea typeface="Verdana"/>
                <a:cs typeface="Verdana"/>
                <a:sym typeface="Verdana"/>
              </a:rPr>
              <a:t>Expect</a:t>
            </a:r>
            <a:r>
              <a:rPr b="0" i="0" lang="en-US" sz="2000" u="none" cap="none" strike="noStrike">
                <a:solidFill>
                  <a:srgbClr val="000000"/>
                </a:solidFill>
                <a:latin typeface="Verdana"/>
                <a:ea typeface="Verdana"/>
                <a:cs typeface="Verdana"/>
                <a:sym typeface="Verdana"/>
              </a:rPr>
              <a:t> to receive cash dividends of $300 per year indefinitely.</a:t>
            </a:r>
            <a:endParaRPr/>
          </a:p>
          <a:p>
            <a:pPr indent="-285750" lvl="1" marL="742950" marR="0" rtl="0" algn="l">
              <a:lnSpc>
                <a:spcPct val="100000"/>
              </a:lnSpc>
              <a:spcBef>
                <a:spcPts val="400"/>
              </a:spcBef>
              <a:spcAft>
                <a:spcPts val="0"/>
              </a:spcAft>
              <a:buClr>
                <a:srgbClr val="000000"/>
              </a:buClr>
              <a:buSzPts val="2000"/>
              <a:buFont typeface="Verdana"/>
              <a:buChar char="–"/>
            </a:pPr>
            <a:r>
              <a:rPr b="1" i="0" lang="en-US" sz="2000" u="none" cap="none" strike="noStrike">
                <a:solidFill>
                  <a:srgbClr val="000000"/>
                </a:solidFill>
                <a:latin typeface="Verdana"/>
                <a:ea typeface="Verdana"/>
                <a:cs typeface="Verdana"/>
                <a:sym typeface="Verdana"/>
              </a:rPr>
              <a:t>Oil well </a:t>
            </a:r>
            <a:r>
              <a:rPr b="0" i="1" lang="en-US" sz="2000" u="none" cap="none" strike="noStrike">
                <a:solidFill>
                  <a:srgbClr val="000000"/>
                </a:solidFill>
                <a:latin typeface="Verdana"/>
                <a:ea typeface="Verdana"/>
                <a:cs typeface="Verdana"/>
                <a:sym typeface="Verdana"/>
              </a:rPr>
              <a:t>Expect</a:t>
            </a:r>
            <a:r>
              <a:rPr b="0" i="0" lang="en-US" sz="2000" u="none" cap="none" strike="noStrike">
                <a:solidFill>
                  <a:srgbClr val="000000"/>
                </a:solidFill>
                <a:latin typeface="Verdana"/>
                <a:ea typeface="Verdana"/>
                <a:cs typeface="Verdana"/>
                <a:sym typeface="Verdana"/>
              </a:rPr>
              <a:t> to receive cash flow of $2,000 at the end of year 1, $4,000 at the end of year 2, and $10,000 at the end of year 4, when the well is to be sold.</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Original painting </a:t>
            </a:r>
            <a:r>
              <a:rPr b="0" i="1" lang="en-US" sz="2000" u="none" cap="none" strike="noStrike">
                <a:solidFill>
                  <a:srgbClr val="000000"/>
                </a:solidFill>
                <a:latin typeface="Verdana"/>
                <a:ea typeface="Verdana"/>
                <a:cs typeface="Verdana"/>
                <a:sym typeface="Verdana"/>
              </a:rPr>
              <a:t>Expect</a:t>
            </a:r>
            <a:r>
              <a:rPr b="0" i="0" lang="en-US" sz="2000" u="none" cap="none" strike="noStrike">
                <a:solidFill>
                  <a:srgbClr val="000000"/>
                </a:solidFill>
                <a:latin typeface="Verdana"/>
                <a:ea typeface="Verdana"/>
                <a:cs typeface="Verdana"/>
                <a:sym typeface="Verdana"/>
              </a:rPr>
              <a:t> to be able to sell the painting in 5 years for $85,000.</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With these cash flow estimates, Celia has taken the first step toward placing a value on each of the assets.</a:t>
            </a:r>
            <a:endParaRPr/>
          </a:p>
          <a:p>
            <a:pPr indent="-190500" lvl="0" marL="342900" marR="0" rtl="0" algn="l">
              <a:spcBef>
                <a:spcPts val="480"/>
              </a:spcBef>
              <a:spcAft>
                <a:spcPts val="0"/>
              </a:spcAft>
              <a:buClr>
                <a:schemeClr val="dk1"/>
              </a:buClr>
              <a:buSzPts val="2400"/>
              <a:buFont typeface="Verdana"/>
              <a:buNone/>
            </a:pPr>
            <a:r>
              <a:t/>
            </a:r>
            <a:endParaRPr b="0" i="0" sz="2400" u="none">
              <a:solidFill>
                <a:srgbClr val="000000"/>
              </a:solidFill>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Personal Finance Example</a:t>
            </a:r>
            <a:endParaRPr/>
          </a:p>
        </p:txBody>
      </p:sp>
      <p:sp>
        <p:nvSpPr>
          <p:cNvPr id="343" name="Google Shape;343;p47"/>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000"/>
              <a:buFont typeface="Verdana"/>
              <a:buNone/>
            </a:pPr>
            <a:r>
              <a:rPr b="0" i="0" lang="en-US" sz="2000" u="none">
                <a:solidFill>
                  <a:srgbClr val="000000"/>
                </a:solidFill>
                <a:latin typeface="Verdana"/>
                <a:ea typeface="Verdana"/>
                <a:cs typeface="Verdana"/>
                <a:sym typeface="Verdana"/>
              </a:rPr>
              <a:t>Consider two scenarios:</a:t>
            </a:r>
            <a:endParaRPr/>
          </a:p>
          <a:p>
            <a:pPr indent="-285750" lvl="1" marL="742950" marR="0" rtl="0" algn="l">
              <a:lnSpc>
                <a:spcPct val="100000"/>
              </a:lnSpc>
              <a:spcBef>
                <a:spcPts val="360"/>
              </a:spcBef>
              <a:spcAft>
                <a:spcPts val="0"/>
              </a:spcAft>
              <a:buClr>
                <a:srgbClr val="000000"/>
              </a:buClr>
              <a:buSzPts val="1800"/>
              <a:buFont typeface="Verdana"/>
              <a:buChar char="–"/>
            </a:pPr>
            <a:r>
              <a:rPr b="1" i="0" lang="en-US" sz="1800" u="none" cap="none" strike="noStrike">
                <a:solidFill>
                  <a:srgbClr val="000000"/>
                </a:solidFill>
                <a:latin typeface="Verdana"/>
                <a:ea typeface="Verdana"/>
                <a:cs typeface="Verdana"/>
                <a:sym typeface="Verdana"/>
              </a:rPr>
              <a:t>Scenario 1</a:t>
            </a:r>
            <a:r>
              <a:rPr b="0" i="0" lang="en-US" sz="1800" u="none" cap="none" strike="noStrike">
                <a:solidFill>
                  <a:srgbClr val="000000"/>
                </a:solidFill>
                <a:latin typeface="Verdana"/>
                <a:ea typeface="Verdana"/>
                <a:cs typeface="Verdana"/>
                <a:sym typeface="Verdana"/>
              </a:rPr>
              <a:t>—Certainty A major art gallery has contracted to buy the painting for $85,000 at the end of 5 years. Because this is considered a certain situation, Celia views this asset as “money in the bank.” She thus would use the prevailing risk-free rate of 3% as the required return when calculating the value of the painting. Oil well </a:t>
            </a:r>
            <a:r>
              <a:rPr b="0" i="1" lang="en-US" sz="1800" u="none" cap="none" strike="noStrike">
                <a:solidFill>
                  <a:srgbClr val="000000"/>
                </a:solidFill>
                <a:latin typeface="Verdana"/>
                <a:ea typeface="Verdana"/>
                <a:cs typeface="Verdana"/>
                <a:sym typeface="Verdana"/>
              </a:rPr>
              <a:t>Expect</a:t>
            </a:r>
            <a:r>
              <a:rPr b="0" i="0" lang="en-US" sz="1800" u="none" cap="none" strike="noStrike">
                <a:solidFill>
                  <a:srgbClr val="000000"/>
                </a:solidFill>
                <a:latin typeface="Verdana"/>
                <a:ea typeface="Verdana"/>
                <a:cs typeface="Verdana"/>
                <a:sym typeface="Verdana"/>
              </a:rPr>
              <a:t> to receive cash flow of $2,000 at the end of year 1, $4,000 at the end of year 2, and $10,000 at the end of year 4, when the well is to be sold.</a:t>
            </a:r>
            <a:endParaRPr/>
          </a:p>
          <a:p>
            <a:pPr indent="-285750" lvl="1" marL="742950" marR="0" rtl="0" algn="l">
              <a:lnSpc>
                <a:spcPct val="100000"/>
              </a:lnSpc>
              <a:spcBef>
                <a:spcPts val="360"/>
              </a:spcBef>
              <a:spcAft>
                <a:spcPts val="0"/>
              </a:spcAft>
              <a:buClr>
                <a:srgbClr val="000000"/>
              </a:buClr>
              <a:buSzPts val="1800"/>
              <a:buFont typeface="Verdana"/>
              <a:buChar char="–"/>
            </a:pPr>
            <a:r>
              <a:rPr b="1" i="0" lang="en-US" sz="1800" u="none" cap="none" strike="noStrike">
                <a:solidFill>
                  <a:srgbClr val="000000"/>
                </a:solidFill>
                <a:latin typeface="Verdana"/>
                <a:ea typeface="Verdana"/>
                <a:cs typeface="Verdana"/>
                <a:sym typeface="Verdana"/>
              </a:rPr>
              <a:t>Scenario 2</a:t>
            </a:r>
            <a:r>
              <a:rPr b="0" i="0" lang="en-US" sz="1800" u="none" cap="none" strike="noStrike">
                <a:solidFill>
                  <a:srgbClr val="000000"/>
                </a:solidFill>
                <a:latin typeface="Verdana"/>
                <a:ea typeface="Verdana"/>
                <a:cs typeface="Verdana"/>
                <a:sym typeface="Verdana"/>
              </a:rPr>
              <a:t>—High Risk The values of original paintings by this artist have fluctuated widely over the past 10 years. Although Celia expects to be able to sell the painting for $85,000, she realizes that its sale price in 5 years could range between $30,000 and $140,000. Because of the high uncertainty surrounding the painting’s value, Celia believes that a 15% required return is appropriate.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Basic Valuation Model</a:t>
            </a:r>
            <a:endParaRPr/>
          </a:p>
        </p:txBody>
      </p:sp>
      <p:sp>
        <p:nvSpPr>
          <p:cNvPr id="349" name="Google Shape;349;p48"/>
          <p:cNvSpPr txBox="1"/>
          <p:nvPr>
            <p:ph idx="1" type="body"/>
          </p:nvPr>
        </p:nvSpPr>
        <p:spPr>
          <a:xfrm>
            <a:off x="152400" y="1219200"/>
            <a:ext cx="88392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000"/>
              <a:buFont typeface="Verdana"/>
              <a:buChar char="•"/>
            </a:pPr>
            <a:r>
              <a:rPr b="0" i="0" lang="en-US" sz="2000" u="none">
                <a:solidFill>
                  <a:srgbClr val="000000"/>
                </a:solidFill>
                <a:latin typeface="Verdana"/>
                <a:ea typeface="Verdana"/>
                <a:cs typeface="Verdana"/>
                <a:sym typeface="Verdana"/>
              </a:rPr>
              <a:t>The value of any asset is the present value of all future cash flows it is expected to provide over the relevant time period.</a:t>
            </a:r>
            <a:endParaRPr/>
          </a:p>
          <a:p>
            <a:pPr indent="-342900" lvl="0" marL="342900" marR="0" rtl="0" algn="l">
              <a:lnSpc>
                <a:spcPct val="100000"/>
              </a:lnSpc>
              <a:spcBef>
                <a:spcPts val="400"/>
              </a:spcBef>
              <a:spcAft>
                <a:spcPts val="0"/>
              </a:spcAft>
              <a:buClr>
                <a:srgbClr val="000000"/>
              </a:buClr>
              <a:buSzPts val="2000"/>
              <a:buFont typeface="Verdana"/>
              <a:buChar char="•"/>
            </a:pPr>
            <a:r>
              <a:rPr b="0" i="0" lang="en-US" sz="2000" u="none">
                <a:solidFill>
                  <a:srgbClr val="000000"/>
                </a:solidFill>
                <a:latin typeface="Verdana"/>
                <a:ea typeface="Verdana"/>
                <a:cs typeface="Verdana"/>
                <a:sym typeface="Verdana"/>
              </a:rPr>
              <a:t>The value of any asset at time zero, </a:t>
            </a:r>
            <a:r>
              <a:rPr b="0" i="1" lang="en-US" sz="2000" u="none">
                <a:solidFill>
                  <a:srgbClr val="000000"/>
                </a:solidFill>
                <a:latin typeface="Verdana"/>
                <a:ea typeface="Verdana"/>
                <a:cs typeface="Verdana"/>
                <a:sym typeface="Verdana"/>
              </a:rPr>
              <a:t>V</a:t>
            </a:r>
            <a:r>
              <a:rPr b="0" baseline="-25000" i="0" lang="en-US" sz="2000" u="none">
                <a:solidFill>
                  <a:srgbClr val="000000"/>
                </a:solidFill>
                <a:latin typeface="Verdana"/>
                <a:ea typeface="Verdana"/>
                <a:cs typeface="Verdana"/>
                <a:sym typeface="Verdana"/>
              </a:rPr>
              <a:t>0</a:t>
            </a:r>
            <a:r>
              <a:rPr b="0" i="0" lang="en-US" sz="2000" u="none">
                <a:solidFill>
                  <a:srgbClr val="000000"/>
                </a:solidFill>
                <a:latin typeface="Verdana"/>
                <a:ea typeface="Verdana"/>
                <a:cs typeface="Verdana"/>
                <a:sym typeface="Verdana"/>
              </a:rPr>
              <a:t>, can be expressed as</a:t>
            </a:r>
            <a:endParaRPr/>
          </a:p>
          <a:p>
            <a:pPr indent="-215900" lvl="0" marL="342900" marR="0" rtl="0" algn="l">
              <a:lnSpc>
                <a:spcPct val="100000"/>
              </a:lnSpc>
              <a:spcBef>
                <a:spcPts val="400"/>
              </a:spcBef>
              <a:spcAft>
                <a:spcPts val="0"/>
              </a:spcAft>
              <a:buClr>
                <a:schemeClr val="dk1"/>
              </a:buClr>
              <a:buSzPts val="2000"/>
              <a:buFont typeface="Verdana"/>
              <a:buNone/>
            </a:pPr>
            <a:r>
              <a:t/>
            </a:r>
            <a:endParaRPr b="0" i="0" sz="2000" u="none">
              <a:solidFill>
                <a:srgbClr val="000000"/>
              </a:solidFill>
              <a:latin typeface="Verdana"/>
              <a:ea typeface="Verdana"/>
              <a:cs typeface="Verdana"/>
              <a:sym typeface="Verdana"/>
            </a:endParaRPr>
          </a:p>
          <a:p>
            <a:pPr indent="-215900" lvl="0" marL="342900" marR="0" rtl="0" algn="l">
              <a:lnSpc>
                <a:spcPct val="100000"/>
              </a:lnSpc>
              <a:spcBef>
                <a:spcPts val="400"/>
              </a:spcBef>
              <a:spcAft>
                <a:spcPts val="0"/>
              </a:spcAft>
              <a:buClr>
                <a:schemeClr val="dk1"/>
              </a:buClr>
              <a:buSzPts val="2000"/>
              <a:buFont typeface="Verdana"/>
              <a:buNone/>
            </a:pPr>
            <a:r>
              <a:t/>
            </a:r>
            <a:endParaRPr b="0" i="0" sz="2000" u="none">
              <a:solidFill>
                <a:srgbClr val="000000"/>
              </a:solidFill>
              <a:latin typeface="Verdana"/>
              <a:ea typeface="Verdana"/>
              <a:cs typeface="Verdana"/>
              <a:sym typeface="Verdana"/>
            </a:endParaRPr>
          </a:p>
          <a:p>
            <a:pPr indent="-342900" lvl="0" marL="342900" marR="0" rtl="0" algn="l">
              <a:lnSpc>
                <a:spcPct val="100000"/>
              </a:lnSpc>
              <a:spcBef>
                <a:spcPts val="400"/>
              </a:spcBef>
              <a:spcAft>
                <a:spcPts val="0"/>
              </a:spcAft>
              <a:buClr>
                <a:srgbClr val="000000"/>
              </a:buClr>
              <a:buSzPts val="2000"/>
              <a:buFont typeface="Verdana"/>
              <a:buNone/>
            </a:pPr>
            <a:br>
              <a:rPr b="0" i="0" lang="en-US" sz="2000" u="none">
                <a:solidFill>
                  <a:srgbClr val="000000"/>
                </a:solidFill>
                <a:latin typeface="Verdana"/>
                <a:ea typeface="Verdana"/>
                <a:cs typeface="Verdana"/>
                <a:sym typeface="Verdana"/>
              </a:rPr>
            </a:br>
            <a:br>
              <a:rPr b="0" i="0" lang="en-US" sz="2000" u="none">
                <a:solidFill>
                  <a:srgbClr val="000000"/>
                </a:solidFill>
                <a:latin typeface="Verdana"/>
                <a:ea typeface="Verdana"/>
                <a:cs typeface="Verdana"/>
                <a:sym typeface="Verdana"/>
              </a:rPr>
            </a:br>
            <a:br>
              <a:rPr b="0" i="0" lang="en-US" sz="2000" u="none">
                <a:solidFill>
                  <a:srgbClr val="000000"/>
                </a:solidFill>
                <a:latin typeface="Verdana"/>
                <a:ea typeface="Verdana"/>
                <a:cs typeface="Verdana"/>
                <a:sym typeface="Verdana"/>
              </a:rPr>
            </a:br>
            <a:r>
              <a:rPr b="0" i="0" lang="en-US" sz="2000" u="none">
                <a:solidFill>
                  <a:schemeClr val="dk1"/>
                </a:solidFill>
                <a:latin typeface="Verdana"/>
                <a:ea typeface="Verdana"/>
                <a:cs typeface="Verdana"/>
                <a:sym typeface="Verdana"/>
              </a:rPr>
              <a:t>		where</a:t>
            </a:r>
            <a:endParaRPr/>
          </a:p>
          <a:p>
            <a:pPr indent="-342900" lvl="0" marL="342900" marR="0" rtl="0" algn="l">
              <a:lnSpc>
                <a:spcPct val="100000"/>
              </a:lnSpc>
              <a:spcBef>
                <a:spcPts val="400"/>
              </a:spcBef>
              <a:spcAft>
                <a:spcPts val="0"/>
              </a:spcAft>
              <a:buClr>
                <a:srgbClr val="000000"/>
              </a:buClr>
              <a:buSzPts val="2000"/>
              <a:buFont typeface="Verdana"/>
              <a:buNone/>
            </a:pPr>
            <a:r>
              <a:rPr b="0" i="1" lang="en-US" sz="2000" u="none">
                <a:solidFill>
                  <a:srgbClr val="000000"/>
                </a:solidFill>
                <a:latin typeface="Verdana"/>
                <a:ea typeface="Verdana"/>
                <a:cs typeface="Verdana"/>
                <a:sym typeface="Verdana"/>
              </a:rPr>
              <a:t> 			</a:t>
            </a:r>
            <a:endParaRPr/>
          </a:p>
        </p:txBody>
      </p:sp>
      <p:graphicFrame>
        <p:nvGraphicFramePr>
          <p:cNvPr id="350" name="Google Shape;350;p48"/>
          <p:cNvGraphicFramePr/>
          <p:nvPr/>
        </p:nvGraphicFramePr>
        <p:xfrm>
          <a:off x="1066800" y="4267200"/>
          <a:ext cx="3000000" cy="3000000"/>
        </p:xfrm>
        <a:graphic>
          <a:graphicData uri="http://schemas.openxmlformats.org/drawingml/2006/table">
            <a:tbl>
              <a:tblPr>
                <a:noFill/>
                <a:tableStyleId>{DDC0B9CD-8A6E-4855-876E-003310A27F60}</a:tableStyleId>
              </a:tblPr>
              <a:tblGrid>
                <a:gridCol w="914400"/>
                <a:gridCol w="304800"/>
                <a:gridCol w="5791200"/>
              </a:tblGrid>
              <a:tr h="381000">
                <a:tc>
                  <a:txBody>
                    <a:bodyPr/>
                    <a:lstStyle/>
                    <a:p>
                      <a:pPr indent="0" lvl="0" marL="0" marR="0" rtl="0" algn="r">
                        <a:lnSpc>
                          <a:spcPct val="100000"/>
                        </a:lnSpc>
                        <a:spcBef>
                          <a:spcPts val="0"/>
                        </a:spcBef>
                        <a:spcAft>
                          <a:spcPts val="0"/>
                        </a:spcAft>
                        <a:buClr>
                          <a:srgbClr val="000000"/>
                        </a:buClr>
                        <a:buSzPts val="1800"/>
                        <a:buFont typeface="Verdana"/>
                        <a:buNone/>
                      </a:pPr>
                      <a:r>
                        <a:rPr b="0" i="1" lang="en-US" sz="1800" u="none" cap="none" strike="noStrike">
                          <a:solidFill>
                            <a:srgbClr val="000000"/>
                          </a:solidFill>
                          <a:latin typeface="Verdana"/>
                          <a:ea typeface="Verdana"/>
                          <a:cs typeface="Verdana"/>
                          <a:sym typeface="Verdana"/>
                        </a:rPr>
                        <a:t>v</a:t>
                      </a:r>
                      <a:r>
                        <a:rPr b="0" baseline="-25000" i="0" lang="en-US" sz="1800" u="none" cap="none" strike="noStrike">
                          <a:solidFill>
                            <a:srgbClr val="000000"/>
                          </a:solidFill>
                          <a:latin typeface="Verdana"/>
                          <a:ea typeface="Verdana"/>
                          <a:cs typeface="Verdana"/>
                          <a:sym typeface="Verdana"/>
                        </a:rPr>
                        <a:t>0</a:t>
                      </a:r>
                      <a:endParaRPr/>
                    </a:p>
                  </a:txBody>
                  <a:tcPr marT="0" marB="0" marR="91450" marL="91450"/>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a:t>
                      </a:r>
                      <a:endParaRPr/>
                    </a:p>
                  </a:txBody>
                  <a:tcPr marT="0" marB="0" marR="91450" marL="91450"/>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Value of the asset at time zero</a:t>
                      </a:r>
                      <a:endParaRPr/>
                    </a:p>
                  </a:txBody>
                  <a:tcPr marT="0" marB="0" marR="91450" marL="91450"/>
                </a:tc>
              </a:tr>
              <a:tr h="514350">
                <a:tc>
                  <a:txBody>
                    <a:bodyPr/>
                    <a:lstStyle/>
                    <a:p>
                      <a:pPr indent="0" lvl="0" marL="0" marR="0" rtl="0" algn="r">
                        <a:lnSpc>
                          <a:spcPct val="100000"/>
                        </a:lnSpc>
                        <a:spcBef>
                          <a:spcPts val="0"/>
                        </a:spcBef>
                        <a:spcAft>
                          <a:spcPts val="0"/>
                        </a:spcAft>
                        <a:buClr>
                          <a:srgbClr val="000000"/>
                        </a:buClr>
                        <a:buSzPts val="1800"/>
                        <a:buFont typeface="Verdana"/>
                        <a:buNone/>
                      </a:pPr>
                      <a:r>
                        <a:rPr b="0" i="1" lang="en-US" sz="1800" u="none" cap="none" strike="noStrike">
                          <a:solidFill>
                            <a:srgbClr val="000000"/>
                          </a:solidFill>
                          <a:latin typeface="Verdana"/>
                          <a:ea typeface="Verdana"/>
                          <a:cs typeface="Verdana"/>
                          <a:sym typeface="Verdana"/>
                        </a:rPr>
                        <a:t>CF</a:t>
                      </a:r>
                      <a:r>
                        <a:rPr b="0" baseline="-25000" i="1" lang="en-US" sz="1800" u="none" cap="none" strike="noStrike">
                          <a:solidFill>
                            <a:srgbClr val="000000"/>
                          </a:solidFill>
                          <a:latin typeface="Verdana"/>
                          <a:ea typeface="Verdana"/>
                          <a:cs typeface="Verdana"/>
                          <a:sym typeface="Verdana"/>
                        </a:rPr>
                        <a:t>T</a:t>
                      </a:r>
                      <a:endParaRPr/>
                    </a:p>
                  </a:txBody>
                  <a:tcPr marT="0" marB="0" marR="91450" marL="91450"/>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a:t>
                      </a:r>
                      <a:endParaRPr/>
                    </a:p>
                  </a:txBody>
                  <a:tcPr marT="0" marB="0" marR="91450" marL="91450"/>
                </a:tc>
                <a:tc>
                  <a:txBody>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cash flow </a:t>
                      </a:r>
                      <a:r>
                        <a:rPr b="0" i="1" lang="en-US" sz="1800" u="none" cap="none" strike="noStrike">
                          <a:solidFill>
                            <a:schemeClr val="dk1"/>
                          </a:solidFill>
                          <a:latin typeface="Verdana"/>
                          <a:ea typeface="Verdana"/>
                          <a:cs typeface="Verdana"/>
                          <a:sym typeface="Verdana"/>
                        </a:rPr>
                        <a:t>expected</a:t>
                      </a:r>
                      <a:r>
                        <a:rPr b="0" i="0" lang="en-US" sz="1800" u="none" cap="none" strike="noStrike">
                          <a:solidFill>
                            <a:schemeClr val="dk1"/>
                          </a:solidFill>
                          <a:latin typeface="Verdana"/>
                          <a:ea typeface="Verdana"/>
                          <a:cs typeface="Verdana"/>
                          <a:sym typeface="Verdana"/>
                        </a:rPr>
                        <a:t> at the end of year </a:t>
                      </a:r>
                      <a:r>
                        <a:rPr b="0" i="1" lang="en-US" sz="1800" u="none" cap="none" strike="noStrike">
                          <a:solidFill>
                            <a:schemeClr val="dk1"/>
                          </a:solidFill>
                          <a:latin typeface="Verdana"/>
                          <a:ea typeface="Verdana"/>
                          <a:cs typeface="Verdana"/>
                          <a:sym typeface="Verdana"/>
                        </a:rPr>
                        <a:t>t</a:t>
                      </a:r>
                      <a:endParaRPr/>
                    </a:p>
                  </a:txBody>
                  <a:tcPr marT="0" marB="0" marR="91450" marL="91450"/>
                </a:tc>
              </a:tr>
              <a:tr h="514350">
                <a:tc>
                  <a:txBody>
                    <a:bodyPr/>
                    <a:lstStyle/>
                    <a:p>
                      <a:pPr indent="0" lvl="0" marL="0" marR="0" rtl="0" algn="r">
                        <a:lnSpc>
                          <a:spcPct val="100000"/>
                        </a:lnSpc>
                        <a:spcBef>
                          <a:spcPts val="0"/>
                        </a:spcBef>
                        <a:spcAft>
                          <a:spcPts val="0"/>
                        </a:spcAft>
                        <a:buClr>
                          <a:srgbClr val="000000"/>
                        </a:buClr>
                        <a:buSzPts val="1800"/>
                        <a:buFont typeface="Verdana"/>
                        <a:buNone/>
                      </a:pPr>
                      <a:r>
                        <a:rPr b="0" i="1" lang="en-US" sz="1800" u="none" cap="none" strike="noStrike">
                          <a:solidFill>
                            <a:srgbClr val="000000"/>
                          </a:solidFill>
                          <a:latin typeface="Verdana"/>
                          <a:ea typeface="Verdana"/>
                          <a:cs typeface="Verdana"/>
                          <a:sym typeface="Verdana"/>
                        </a:rPr>
                        <a:t>r</a:t>
                      </a:r>
                      <a:endParaRPr/>
                    </a:p>
                  </a:txBody>
                  <a:tcPr marT="0" marB="0" marR="91450" marL="91450"/>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a:t>
                      </a:r>
                      <a:endParaRPr/>
                    </a:p>
                  </a:txBody>
                  <a:tcPr marT="0" marB="0" marR="91450" marL="91450"/>
                </a:tc>
                <a:tc>
                  <a:txBody>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appropriate required return (discount rate)</a:t>
                      </a:r>
                      <a:endParaRPr/>
                    </a:p>
                  </a:txBody>
                  <a:tcPr marT="0" marB="0" marR="91450" marL="91450"/>
                </a:tc>
              </a:tr>
              <a:tr h="514350">
                <a:tc>
                  <a:txBody>
                    <a:bodyPr/>
                    <a:lstStyle/>
                    <a:p>
                      <a:pPr indent="0" lvl="0" marL="0" marR="0" rtl="0" algn="r">
                        <a:lnSpc>
                          <a:spcPct val="100000"/>
                        </a:lnSpc>
                        <a:spcBef>
                          <a:spcPts val="0"/>
                        </a:spcBef>
                        <a:spcAft>
                          <a:spcPts val="0"/>
                        </a:spcAft>
                        <a:buClr>
                          <a:srgbClr val="000000"/>
                        </a:buClr>
                        <a:buSzPts val="1800"/>
                        <a:buFont typeface="Verdana"/>
                        <a:buNone/>
                      </a:pPr>
                      <a:r>
                        <a:rPr b="0" i="1" lang="en-US" sz="1800" u="none" cap="none" strike="noStrike">
                          <a:solidFill>
                            <a:srgbClr val="000000"/>
                          </a:solidFill>
                          <a:latin typeface="Verdana"/>
                          <a:ea typeface="Verdana"/>
                          <a:cs typeface="Verdana"/>
                          <a:sym typeface="Verdana"/>
                        </a:rPr>
                        <a:t>n</a:t>
                      </a:r>
                      <a:endParaRPr/>
                    </a:p>
                  </a:txBody>
                  <a:tcPr marT="0" marB="0" marR="91450" marL="91450"/>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a:t>
                      </a:r>
                      <a:endParaRPr/>
                    </a:p>
                  </a:txBody>
                  <a:tcPr marT="0" marB="0" marR="91450" marL="91450"/>
                </a:tc>
                <a:tc>
                  <a:txBody>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relevant time period</a:t>
                      </a:r>
                      <a:endParaRPr/>
                    </a:p>
                  </a:txBody>
                  <a:tcPr marT="0" marB="0" marR="91450" marL="91450"/>
                </a:tc>
              </a:tr>
            </a:tbl>
          </a:graphicData>
        </a:graphic>
      </p:graphicFrame>
      <p:pic>
        <p:nvPicPr>
          <p:cNvPr descr="eq06_04.gif" id="351" name="Google Shape;351;p48"/>
          <p:cNvPicPr preferRelativeResize="0"/>
          <p:nvPr/>
        </p:nvPicPr>
        <p:blipFill rotWithShape="1">
          <a:blip r:embed="rId3">
            <a:alphaModFix/>
          </a:blip>
          <a:srcRect b="0" l="0" r="0" t="0"/>
          <a:stretch/>
        </p:blipFill>
        <p:spPr>
          <a:xfrm>
            <a:off x="1600200" y="2514600"/>
            <a:ext cx="6159500" cy="1016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9"/>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Personal Finance Example</a:t>
            </a:r>
            <a:endParaRPr/>
          </a:p>
        </p:txBody>
      </p:sp>
      <p:sp>
        <p:nvSpPr>
          <p:cNvPr id="357" name="Google Shape;357;p49"/>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90000"/>
              </a:lnSpc>
              <a:spcBef>
                <a:spcPts val="0"/>
              </a:spcBef>
              <a:spcAft>
                <a:spcPts val="0"/>
              </a:spcAft>
              <a:buClr>
                <a:srgbClr val="000000"/>
              </a:buClr>
              <a:buSzPts val="2000"/>
              <a:buFont typeface="Verdana"/>
              <a:buChar char="•"/>
            </a:pPr>
            <a:r>
              <a:rPr b="0" i="0" lang="en-US" sz="2000" u="none">
                <a:solidFill>
                  <a:srgbClr val="000000"/>
                </a:solidFill>
                <a:latin typeface="Verdana"/>
                <a:ea typeface="Verdana"/>
                <a:cs typeface="Verdana"/>
                <a:sym typeface="Verdana"/>
              </a:rPr>
              <a:t>In the case of Michaels stock, the annual cash flow is $300, and Celia decides that a 12% discount rate is appropriate for this investment. Therefore, her estimate of the value of Michaels Enterprises stock is</a:t>
            </a:r>
            <a:endParaRPr/>
          </a:p>
          <a:p>
            <a:pPr indent="-342900" lvl="0" marL="342900" marR="0" rtl="0" algn="ctr">
              <a:lnSpc>
                <a:spcPct val="90000"/>
              </a:lnSpc>
              <a:spcBef>
                <a:spcPts val="400"/>
              </a:spcBef>
              <a:spcAft>
                <a:spcPts val="0"/>
              </a:spcAft>
              <a:buClr>
                <a:schemeClr val="dk1"/>
              </a:buClr>
              <a:buSzPts val="2000"/>
              <a:buFont typeface="Verdana"/>
              <a:buNone/>
            </a:pPr>
            <a:r>
              <a:rPr b="0" i="0" lang="en-US" sz="2000" u="none">
                <a:solidFill>
                  <a:schemeClr val="dk1"/>
                </a:solidFill>
                <a:latin typeface="Verdana"/>
                <a:ea typeface="Verdana"/>
                <a:cs typeface="Verdana"/>
                <a:sym typeface="Verdana"/>
              </a:rPr>
              <a:t>$300 ÷ 0.12 = $2,500</a:t>
            </a:r>
            <a:endParaRPr/>
          </a:p>
          <a:p>
            <a:pPr indent="-342900" lvl="0" marL="342900" marR="0" rtl="0" algn="l">
              <a:lnSpc>
                <a:spcPct val="90000"/>
              </a:lnSpc>
              <a:spcBef>
                <a:spcPts val="400"/>
              </a:spcBef>
              <a:spcAft>
                <a:spcPts val="0"/>
              </a:spcAft>
              <a:buClr>
                <a:schemeClr val="dk1"/>
              </a:buClr>
              <a:buSzPts val="2000"/>
              <a:buFont typeface="Verdana"/>
              <a:buChar char="•"/>
            </a:pPr>
            <a:r>
              <a:rPr b="0" i="0" lang="en-US" sz="2000" u="none">
                <a:solidFill>
                  <a:schemeClr val="dk1"/>
                </a:solidFill>
                <a:latin typeface="Verdana"/>
                <a:ea typeface="Verdana"/>
                <a:cs typeface="Verdana"/>
                <a:sym typeface="Verdana"/>
              </a:rPr>
              <a:t>Using a 20% required return, Celia estimates the oil well’s value to be</a:t>
            </a:r>
            <a:endParaRPr/>
          </a:p>
          <a:p>
            <a:pPr indent="-215900" lvl="0" marL="342900" marR="0" rtl="0" algn="l">
              <a:lnSpc>
                <a:spcPct val="90000"/>
              </a:lnSpc>
              <a:spcBef>
                <a:spcPts val="400"/>
              </a:spcBef>
              <a:spcAft>
                <a:spcPts val="0"/>
              </a:spcAft>
              <a:buClr>
                <a:schemeClr val="dk1"/>
              </a:buClr>
              <a:buSzPts val="2000"/>
              <a:buFont typeface="Verdana"/>
              <a:buNone/>
            </a:pPr>
            <a:r>
              <a:t/>
            </a:r>
            <a:endParaRPr b="0" i="0" sz="2000" u="none">
              <a:solidFill>
                <a:schemeClr val="dk1"/>
              </a:solidFill>
              <a:latin typeface="Verdana"/>
              <a:ea typeface="Verdana"/>
              <a:cs typeface="Verdana"/>
              <a:sym typeface="Verdana"/>
            </a:endParaRPr>
          </a:p>
          <a:p>
            <a:pPr indent="-215900" lvl="0" marL="342900" marR="0" rtl="0" algn="l">
              <a:lnSpc>
                <a:spcPct val="90000"/>
              </a:lnSpc>
              <a:spcBef>
                <a:spcPts val="400"/>
              </a:spcBef>
              <a:spcAft>
                <a:spcPts val="0"/>
              </a:spcAft>
              <a:buClr>
                <a:schemeClr val="dk1"/>
              </a:buClr>
              <a:buSzPts val="2000"/>
              <a:buFont typeface="Verdana"/>
              <a:buNone/>
            </a:pPr>
            <a:r>
              <a:t/>
            </a:r>
            <a:endParaRPr b="0" i="0" sz="2000" u="none">
              <a:solidFill>
                <a:schemeClr val="dk1"/>
              </a:solidFill>
              <a:latin typeface="Verdana"/>
              <a:ea typeface="Verdana"/>
              <a:cs typeface="Verdana"/>
              <a:sym typeface="Verdana"/>
            </a:endParaRPr>
          </a:p>
          <a:p>
            <a:pPr indent="-215900" lvl="0" marL="342900" marR="0" rtl="0" algn="l">
              <a:lnSpc>
                <a:spcPct val="90000"/>
              </a:lnSpc>
              <a:spcBef>
                <a:spcPts val="400"/>
              </a:spcBef>
              <a:spcAft>
                <a:spcPts val="0"/>
              </a:spcAft>
              <a:buClr>
                <a:schemeClr val="dk1"/>
              </a:buClr>
              <a:buSzPts val="2000"/>
              <a:buFont typeface="Verdana"/>
              <a:buNone/>
            </a:pPr>
            <a:r>
              <a:t/>
            </a:r>
            <a:endParaRPr b="0" i="0" sz="2000" u="none">
              <a:solidFill>
                <a:schemeClr val="dk1"/>
              </a:solidFill>
              <a:latin typeface="Verdana"/>
              <a:ea typeface="Verdana"/>
              <a:cs typeface="Verdana"/>
              <a:sym typeface="Verdana"/>
            </a:endParaRPr>
          </a:p>
          <a:p>
            <a:pPr indent="-342900" lvl="0" marL="342900" marR="0" rtl="0" algn="l">
              <a:lnSpc>
                <a:spcPct val="90000"/>
              </a:lnSpc>
              <a:spcBef>
                <a:spcPts val="2400"/>
              </a:spcBef>
              <a:spcAft>
                <a:spcPts val="0"/>
              </a:spcAft>
              <a:buClr>
                <a:schemeClr val="dk1"/>
              </a:buClr>
              <a:buSzPts val="2000"/>
              <a:buFont typeface="Verdana"/>
              <a:buChar char="•"/>
            </a:pPr>
            <a:r>
              <a:rPr b="0" i="0" lang="en-US" sz="2000" u="none">
                <a:solidFill>
                  <a:schemeClr val="dk1"/>
                </a:solidFill>
                <a:latin typeface="Verdana"/>
                <a:ea typeface="Verdana"/>
                <a:cs typeface="Verdana"/>
                <a:sym typeface="Verdana"/>
              </a:rPr>
              <a:t>Finally, Celia estimates the value of the painting by discount the expected $85,000 lump sum payment in 5 years at 15%</a:t>
            </a:r>
            <a:endParaRPr/>
          </a:p>
          <a:p>
            <a:pPr indent="-342900" lvl="0" marL="342900" marR="0" rtl="0" algn="ctr">
              <a:lnSpc>
                <a:spcPct val="90000"/>
              </a:lnSpc>
              <a:spcBef>
                <a:spcPts val="400"/>
              </a:spcBef>
              <a:spcAft>
                <a:spcPts val="0"/>
              </a:spcAft>
              <a:buClr>
                <a:schemeClr val="dk1"/>
              </a:buClr>
              <a:buSzPts val="2000"/>
              <a:buFont typeface="Verdana"/>
              <a:buNone/>
            </a:pPr>
            <a:r>
              <a:rPr b="0" i="0" lang="en-US" sz="2000" u="none">
                <a:solidFill>
                  <a:schemeClr val="dk1"/>
                </a:solidFill>
                <a:latin typeface="Verdana"/>
                <a:ea typeface="Verdana"/>
                <a:cs typeface="Verdana"/>
                <a:sym typeface="Verdana"/>
              </a:rPr>
              <a:t>$85,000 ÷ (1 + 0.15)</a:t>
            </a:r>
            <a:r>
              <a:rPr b="0" baseline="30000" i="0" lang="en-US" sz="2000" u="none">
                <a:solidFill>
                  <a:srgbClr val="000000"/>
                </a:solidFill>
                <a:latin typeface="Verdana"/>
                <a:ea typeface="Verdana"/>
                <a:cs typeface="Verdana"/>
                <a:sym typeface="Verdana"/>
              </a:rPr>
              <a:t>5</a:t>
            </a:r>
            <a:r>
              <a:rPr b="0" i="0" lang="en-US" sz="2000" u="none">
                <a:solidFill>
                  <a:srgbClr val="000000"/>
                </a:solidFill>
                <a:latin typeface="Verdana"/>
                <a:ea typeface="Verdana"/>
                <a:cs typeface="Verdana"/>
                <a:sym typeface="Verdana"/>
              </a:rPr>
              <a:t> = $42,260.02</a:t>
            </a:r>
            <a:endParaRPr/>
          </a:p>
        </p:txBody>
      </p:sp>
      <p:pic>
        <p:nvPicPr>
          <p:cNvPr descr="eq06_slide49.gif" id="358" name="Google Shape;358;p49"/>
          <p:cNvPicPr preferRelativeResize="0"/>
          <p:nvPr/>
        </p:nvPicPr>
        <p:blipFill rotWithShape="1">
          <a:blip r:embed="rId3">
            <a:alphaModFix/>
          </a:blip>
          <a:srcRect b="0" l="0" r="0" t="0"/>
          <a:stretch/>
        </p:blipFill>
        <p:spPr>
          <a:xfrm>
            <a:off x="1371600" y="3581400"/>
            <a:ext cx="6870700" cy="71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800"/>
              <a:buFont typeface="Verdana"/>
              <a:buNone/>
            </a:pPr>
            <a:r>
              <a:rPr b="1" i="0" lang="en-US" sz="2800" u="none">
                <a:solidFill>
                  <a:schemeClr val="dk1"/>
                </a:solidFill>
                <a:latin typeface="Verdana"/>
                <a:ea typeface="Verdana"/>
                <a:cs typeface="Verdana"/>
                <a:sym typeface="Verdana"/>
              </a:rPr>
              <a:t>Interest Rates and Required Returns: Interest Rate Fundamentals</a:t>
            </a:r>
            <a:endParaRPr/>
          </a:p>
        </p:txBody>
      </p:sp>
      <p:sp>
        <p:nvSpPr>
          <p:cNvPr id="86" name="Google Shape;86;p5"/>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Several factors can influence the equilibrium interest rate:</a:t>
            </a:r>
            <a:endParaRPr/>
          </a:p>
          <a:p>
            <a:pPr indent="-457200" lvl="1" marL="914400" marR="0" rtl="0" algn="l">
              <a:lnSpc>
                <a:spcPct val="100000"/>
              </a:lnSpc>
              <a:spcBef>
                <a:spcPts val="400"/>
              </a:spcBef>
              <a:spcAft>
                <a:spcPts val="0"/>
              </a:spcAft>
              <a:buClr>
                <a:schemeClr val="dk1"/>
              </a:buClr>
              <a:buSzPts val="2000"/>
              <a:buFont typeface="Verdana"/>
              <a:buAutoNum type="arabicPeriod"/>
            </a:pPr>
            <a:r>
              <a:rPr b="0" i="0" lang="en-US" sz="2000" u="none" cap="none" strike="noStrike">
                <a:solidFill>
                  <a:schemeClr val="dk1"/>
                </a:solidFill>
                <a:latin typeface="Verdana"/>
                <a:ea typeface="Verdana"/>
                <a:cs typeface="Verdana"/>
                <a:sym typeface="Verdana"/>
              </a:rPr>
              <a:t>Inflation, which is a rising trend in the prices of most goods and services.</a:t>
            </a:r>
            <a:endParaRPr/>
          </a:p>
          <a:p>
            <a:pPr indent="-457200" lvl="1" marL="914400" marR="0" rtl="0" algn="l">
              <a:lnSpc>
                <a:spcPct val="100000"/>
              </a:lnSpc>
              <a:spcBef>
                <a:spcPts val="400"/>
              </a:spcBef>
              <a:spcAft>
                <a:spcPts val="0"/>
              </a:spcAft>
              <a:buClr>
                <a:schemeClr val="dk1"/>
              </a:buClr>
              <a:buSzPts val="2000"/>
              <a:buFont typeface="Verdana"/>
              <a:buAutoNum type="arabicPeriod"/>
            </a:pPr>
            <a:r>
              <a:rPr b="0" i="0" lang="en-US" sz="2000" u="none" cap="none" strike="noStrike">
                <a:solidFill>
                  <a:schemeClr val="dk1"/>
                </a:solidFill>
                <a:latin typeface="Verdana"/>
                <a:ea typeface="Verdana"/>
                <a:cs typeface="Verdana"/>
                <a:sym typeface="Verdana"/>
              </a:rPr>
              <a:t>Risk, which leads investors to expect a higher return on their investment</a:t>
            </a:r>
            <a:endParaRPr/>
          </a:p>
          <a:p>
            <a:pPr indent="-457200" lvl="1" marL="914400" marR="0" rtl="0" algn="l">
              <a:lnSpc>
                <a:spcPct val="100000"/>
              </a:lnSpc>
              <a:spcBef>
                <a:spcPts val="400"/>
              </a:spcBef>
              <a:spcAft>
                <a:spcPts val="0"/>
              </a:spcAft>
              <a:buClr>
                <a:schemeClr val="dk1"/>
              </a:buClr>
              <a:buSzPts val="2000"/>
              <a:buFont typeface="Verdana"/>
              <a:buAutoNum type="arabicPeriod"/>
            </a:pPr>
            <a:r>
              <a:rPr b="0" i="0" lang="en-US" sz="2000" u="none" cap="none" strike="noStrike">
                <a:solidFill>
                  <a:schemeClr val="dk1"/>
                </a:solidFill>
                <a:latin typeface="Verdana"/>
                <a:ea typeface="Verdana"/>
                <a:cs typeface="Verdana"/>
                <a:sym typeface="Verdana"/>
              </a:rPr>
              <a:t>Liquidity preference, which refers to the general tendency of investors to prefer short-term securities </a:t>
            </a:r>
            <a:endParaRPr/>
          </a:p>
          <a:p>
            <a:pPr indent="-330200" lvl="1" marL="914400" marR="0" rtl="0" algn="l">
              <a:lnSpc>
                <a:spcPct val="100000"/>
              </a:lnSpc>
              <a:spcBef>
                <a:spcPts val="400"/>
              </a:spcBef>
              <a:spcAft>
                <a:spcPts val="0"/>
              </a:spcAft>
              <a:buClr>
                <a:schemeClr val="dk1"/>
              </a:buClr>
              <a:buSzPts val="2000"/>
              <a:buFont typeface="Verdana"/>
              <a:buNone/>
            </a:pPr>
            <a:r>
              <a:t/>
            </a:r>
            <a:endParaRPr b="0" i="0" sz="2000" u="none" cap="none" strike="noStrike">
              <a:solidFill>
                <a:schemeClr val="dk1"/>
              </a:solidFill>
              <a:latin typeface="Verdana"/>
              <a:ea typeface="Verdana"/>
              <a:cs typeface="Verdana"/>
              <a:sym typeface="Verdana"/>
            </a:endParaRPr>
          </a:p>
          <a:p>
            <a:pPr indent="-215900" lvl="0" marL="342900" marR="0" rtl="0" algn="l">
              <a:spcBef>
                <a:spcPts val="400"/>
              </a:spcBef>
              <a:spcAft>
                <a:spcPts val="0"/>
              </a:spcAft>
              <a:buClr>
                <a:schemeClr val="dk1"/>
              </a:buClr>
              <a:buSzPts val="2000"/>
              <a:buFont typeface="Verdana"/>
              <a:buNone/>
            </a:pPr>
            <a:r>
              <a:t/>
            </a:r>
            <a:endParaRPr b="0" i="0" sz="2000" u="none" cap="none" strike="noStrike">
              <a:solidFill>
                <a:schemeClr val="dk1"/>
              </a:solidFill>
              <a:latin typeface="Verdana"/>
              <a:ea typeface="Verdana"/>
              <a:cs typeface="Verdana"/>
              <a:sym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Bond Fundamentals</a:t>
            </a:r>
            <a:endParaRPr/>
          </a:p>
        </p:txBody>
      </p:sp>
      <p:sp>
        <p:nvSpPr>
          <p:cNvPr id="364" name="Google Shape;364;p50"/>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As noted earlier, bonds are long-term debt instruments used by businesses and government to raise large sums of money, typically from a diverse group of lenders.</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Most bonds pay interest semiannually at a stated coupon interest rate, have an initial maturity of 10 to 30 years, and have a par value of $1,000 that must be repaid at maturity.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Basic Bond Valuation</a:t>
            </a:r>
            <a:endParaRPr/>
          </a:p>
        </p:txBody>
      </p:sp>
      <p:sp>
        <p:nvSpPr>
          <p:cNvPr id="370" name="Google Shape;370;p51"/>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The basic model for the value, </a:t>
            </a:r>
            <a:r>
              <a:rPr b="0" i="1" lang="en-US" sz="2400" u="none">
                <a:solidFill>
                  <a:srgbClr val="000000"/>
                </a:solidFill>
                <a:latin typeface="Verdana"/>
                <a:ea typeface="Verdana"/>
                <a:cs typeface="Verdana"/>
                <a:sym typeface="Verdana"/>
              </a:rPr>
              <a:t>B</a:t>
            </a:r>
            <a:r>
              <a:rPr b="0" baseline="-25000" i="0" lang="en-US" sz="2400" u="none">
                <a:solidFill>
                  <a:srgbClr val="000000"/>
                </a:solidFill>
                <a:latin typeface="Verdana"/>
                <a:ea typeface="Verdana"/>
                <a:cs typeface="Verdana"/>
                <a:sym typeface="Verdana"/>
              </a:rPr>
              <a:t>0</a:t>
            </a:r>
            <a:r>
              <a:rPr b="0" i="0" lang="en-US" sz="2400" u="none">
                <a:solidFill>
                  <a:srgbClr val="000000"/>
                </a:solidFill>
                <a:latin typeface="Verdana"/>
                <a:ea typeface="Verdana"/>
                <a:cs typeface="Verdana"/>
                <a:sym typeface="Verdana"/>
              </a:rPr>
              <a:t>, of a bond is given by the following equation:</a:t>
            </a:r>
            <a:endParaRPr/>
          </a:p>
          <a:p>
            <a:pPr indent="0" lvl="0" marL="0" marR="0" rtl="0" algn="l">
              <a:lnSpc>
                <a:spcPct val="100000"/>
              </a:lnSpc>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a:p>
            <a:pPr indent="0" lvl="0" marL="0" marR="0" rtl="0" algn="l">
              <a:lnSpc>
                <a:spcPct val="100000"/>
              </a:lnSpc>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a:p>
            <a:pPr indent="0" lvl="0" marL="0" marR="0" rtl="0" algn="l">
              <a:lnSpc>
                <a:spcPct val="100000"/>
              </a:lnSpc>
              <a:spcBef>
                <a:spcPts val="48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Where</a:t>
            </a:r>
            <a:endParaRPr/>
          </a:p>
          <a:p>
            <a:pPr indent="-190500" lvl="0" marL="342900" marR="0" rtl="0" algn="l">
              <a:spcBef>
                <a:spcPts val="48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p:txBody>
      </p:sp>
      <p:graphicFrame>
        <p:nvGraphicFramePr>
          <p:cNvPr id="371" name="Google Shape;371;p51"/>
          <p:cNvGraphicFramePr/>
          <p:nvPr/>
        </p:nvGraphicFramePr>
        <p:xfrm>
          <a:off x="1143000" y="4114800"/>
          <a:ext cx="3000000" cy="3000000"/>
        </p:xfrm>
        <a:graphic>
          <a:graphicData uri="http://schemas.openxmlformats.org/drawingml/2006/table">
            <a:tbl>
              <a:tblPr>
                <a:noFill/>
                <a:tableStyleId>{DDC0B9CD-8A6E-4855-876E-003310A27F60}</a:tableStyleId>
              </a:tblPr>
              <a:tblGrid>
                <a:gridCol w="533400"/>
                <a:gridCol w="381000"/>
                <a:gridCol w="5943600"/>
              </a:tblGrid>
              <a:tr h="365125">
                <a:tc>
                  <a:txBody>
                    <a:bodyPr/>
                    <a:lstStyle/>
                    <a:p>
                      <a:pPr indent="0" lvl="0" marL="0" marR="0" rtl="0" algn="r">
                        <a:lnSpc>
                          <a:spcPct val="100000"/>
                        </a:lnSpc>
                        <a:spcBef>
                          <a:spcPts val="0"/>
                        </a:spcBef>
                        <a:spcAft>
                          <a:spcPts val="0"/>
                        </a:spcAft>
                        <a:buClr>
                          <a:srgbClr val="000000"/>
                        </a:buClr>
                        <a:buSzPts val="2400"/>
                        <a:buFont typeface="Verdana"/>
                        <a:buNone/>
                      </a:pPr>
                      <a:r>
                        <a:rPr b="0" i="1" lang="en-US" sz="2400" u="none" cap="none" strike="noStrike">
                          <a:solidFill>
                            <a:srgbClr val="000000"/>
                          </a:solidFill>
                          <a:latin typeface="Verdana"/>
                          <a:ea typeface="Verdana"/>
                          <a:cs typeface="Verdana"/>
                          <a:sym typeface="Verdana"/>
                        </a:rPr>
                        <a:t>B</a:t>
                      </a:r>
                      <a:r>
                        <a:rPr b="0" baseline="-25000" i="0" lang="en-US" sz="2400" u="none" cap="none" strike="noStrike">
                          <a:solidFill>
                            <a:srgbClr val="000000"/>
                          </a:solidFill>
                          <a:latin typeface="Verdana"/>
                          <a:ea typeface="Verdana"/>
                          <a:cs typeface="Verdana"/>
                          <a:sym typeface="Verdana"/>
                        </a:rPr>
                        <a:t>0</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value of the bond at time zero</a:t>
                      </a:r>
                      <a:endParaRPr/>
                    </a:p>
                  </a:txBody>
                  <a:tcPr marT="0" marB="0" marR="45725" marL="45725" anchor="ctr"/>
                </a:tc>
              </a:tr>
              <a:tr h="366700">
                <a:tc>
                  <a:txBody>
                    <a:bodyPr/>
                    <a:lstStyle/>
                    <a:p>
                      <a:pPr indent="0" lvl="0" marL="0" marR="0" rtl="0" algn="r">
                        <a:lnSpc>
                          <a:spcPct val="100000"/>
                        </a:lnSpc>
                        <a:spcBef>
                          <a:spcPts val="0"/>
                        </a:spcBef>
                        <a:spcAft>
                          <a:spcPts val="0"/>
                        </a:spcAft>
                        <a:buClr>
                          <a:srgbClr val="000000"/>
                        </a:buClr>
                        <a:buSzPts val="2400"/>
                        <a:buFont typeface="Verdana"/>
                        <a:buNone/>
                      </a:pPr>
                      <a:r>
                        <a:rPr b="0" i="1" lang="en-US" sz="2400" u="none" cap="none" strike="noStrike">
                          <a:solidFill>
                            <a:srgbClr val="000000"/>
                          </a:solidFill>
                          <a:latin typeface="Verdana"/>
                          <a:ea typeface="Verdana"/>
                          <a:cs typeface="Verdana"/>
                          <a:sym typeface="Verdana"/>
                        </a:rPr>
                        <a:t>I</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1" lang="en-US" sz="2400" u="none" cap="none" strike="noStrike">
                          <a:solidFill>
                            <a:srgbClr val="000000"/>
                          </a:solidFill>
                          <a:latin typeface="Verdana"/>
                          <a:ea typeface="Verdana"/>
                          <a:cs typeface="Verdana"/>
                          <a:sym typeface="Verdana"/>
                        </a:rPr>
                        <a:t>annual</a:t>
                      </a:r>
                      <a:r>
                        <a:rPr b="0" i="0" lang="en-US" sz="2400" u="none" cap="none" strike="noStrike">
                          <a:solidFill>
                            <a:srgbClr val="000000"/>
                          </a:solidFill>
                          <a:latin typeface="Verdana"/>
                          <a:ea typeface="Verdana"/>
                          <a:cs typeface="Verdana"/>
                          <a:sym typeface="Verdana"/>
                        </a:rPr>
                        <a:t> interest paid in dollars</a:t>
                      </a:r>
                      <a:endParaRPr/>
                    </a:p>
                  </a:txBody>
                  <a:tcPr marT="0" marB="0" marR="45725" marL="45725" anchor="ctr"/>
                </a:tc>
              </a:tr>
              <a:tr h="365125">
                <a:tc>
                  <a:txBody>
                    <a:bodyPr/>
                    <a:lstStyle/>
                    <a:p>
                      <a:pPr indent="0" lvl="0" marL="0" marR="0" rtl="0" algn="r">
                        <a:lnSpc>
                          <a:spcPct val="100000"/>
                        </a:lnSpc>
                        <a:spcBef>
                          <a:spcPts val="0"/>
                        </a:spcBef>
                        <a:spcAft>
                          <a:spcPts val="0"/>
                        </a:spcAft>
                        <a:buClr>
                          <a:srgbClr val="000000"/>
                        </a:buClr>
                        <a:buSzPts val="2400"/>
                        <a:buFont typeface="Verdana"/>
                        <a:buNone/>
                      </a:pPr>
                      <a:r>
                        <a:rPr b="0" i="1" lang="en-US" sz="2400" u="none" cap="none" strike="noStrike">
                          <a:solidFill>
                            <a:srgbClr val="000000"/>
                          </a:solidFill>
                          <a:latin typeface="Verdana"/>
                          <a:ea typeface="Verdana"/>
                          <a:cs typeface="Verdana"/>
                          <a:sym typeface="Verdana"/>
                        </a:rPr>
                        <a:t>n</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number of years to maturity</a:t>
                      </a:r>
                      <a:endParaRPr/>
                    </a:p>
                  </a:txBody>
                  <a:tcPr marT="0" marB="0" marR="45725" marL="45725" anchor="ctr"/>
                </a:tc>
              </a:tr>
              <a:tr h="366700">
                <a:tc>
                  <a:txBody>
                    <a:bodyPr/>
                    <a:lstStyle/>
                    <a:p>
                      <a:pPr indent="0" lvl="0" marL="0" marR="0" rtl="0" algn="r">
                        <a:lnSpc>
                          <a:spcPct val="100000"/>
                        </a:lnSpc>
                        <a:spcBef>
                          <a:spcPts val="0"/>
                        </a:spcBef>
                        <a:spcAft>
                          <a:spcPts val="0"/>
                        </a:spcAft>
                        <a:buClr>
                          <a:srgbClr val="000000"/>
                        </a:buClr>
                        <a:buSzPts val="2400"/>
                        <a:buFont typeface="Verdana"/>
                        <a:buNone/>
                      </a:pPr>
                      <a:r>
                        <a:rPr b="0" i="1" lang="en-US" sz="2400" u="none" cap="none" strike="noStrike">
                          <a:solidFill>
                            <a:srgbClr val="000000"/>
                          </a:solidFill>
                          <a:latin typeface="Verdana"/>
                          <a:ea typeface="Verdana"/>
                          <a:cs typeface="Verdana"/>
                          <a:sym typeface="Verdana"/>
                        </a:rPr>
                        <a:t>M</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par value in dollars</a:t>
                      </a:r>
                      <a:endParaRPr/>
                    </a:p>
                  </a:txBody>
                  <a:tcPr marT="0" marB="0" marR="45725" marL="45725" anchor="ctr"/>
                </a:tc>
              </a:tr>
              <a:tr h="365125">
                <a:tc>
                  <a:txBody>
                    <a:bodyPr/>
                    <a:lstStyle/>
                    <a:p>
                      <a:pPr indent="0" lvl="0" marL="0" marR="0" rtl="0" algn="r">
                        <a:lnSpc>
                          <a:spcPct val="100000"/>
                        </a:lnSpc>
                        <a:spcBef>
                          <a:spcPts val="0"/>
                        </a:spcBef>
                        <a:spcAft>
                          <a:spcPts val="0"/>
                        </a:spcAft>
                        <a:buClr>
                          <a:srgbClr val="000000"/>
                        </a:buClr>
                        <a:buSzPts val="2400"/>
                        <a:buFont typeface="Verdana"/>
                        <a:buNone/>
                      </a:pPr>
                      <a:r>
                        <a:rPr b="0" i="1" lang="en-US" sz="2400" u="none" cap="none" strike="noStrike">
                          <a:solidFill>
                            <a:srgbClr val="000000"/>
                          </a:solidFill>
                          <a:latin typeface="Verdana"/>
                          <a:ea typeface="Verdana"/>
                          <a:cs typeface="Verdana"/>
                          <a:sym typeface="Verdana"/>
                        </a:rPr>
                        <a:t>r</a:t>
                      </a:r>
                      <a:r>
                        <a:rPr b="0" baseline="-25000" i="1" lang="en-US" sz="2400" u="none" cap="none" strike="noStrike">
                          <a:solidFill>
                            <a:srgbClr val="000000"/>
                          </a:solidFill>
                          <a:latin typeface="Verdana"/>
                          <a:ea typeface="Verdana"/>
                          <a:cs typeface="Verdana"/>
                          <a:sym typeface="Verdana"/>
                        </a:rPr>
                        <a:t>d</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a:t>
                      </a:r>
                      <a:endParaRPr/>
                    </a:p>
                  </a:txBody>
                  <a:tcPr marT="0" marB="0" marR="45725" marL="45725" anchor="ctr"/>
                </a:tc>
                <a:tc>
                  <a:txBody>
                    <a:bodyPr/>
                    <a:lstStyle/>
                    <a:p>
                      <a:pPr indent="0" lvl="0" marL="0" marR="0" rtl="0" algn="l">
                        <a:lnSpc>
                          <a:spcPct val="100000"/>
                        </a:lnSpc>
                        <a:spcBef>
                          <a:spcPts val="0"/>
                        </a:spcBef>
                        <a:spcAft>
                          <a:spcPts val="0"/>
                        </a:spcAft>
                        <a:buClr>
                          <a:srgbClr val="000000"/>
                        </a:buClr>
                        <a:buSzPts val="2400"/>
                        <a:buFont typeface="Verdana"/>
                        <a:buNone/>
                      </a:pPr>
                      <a:r>
                        <a:rPr b="0" i="0" lang="en-US" sz="2400" u="none" cap="none" strike="noStrike">
                          <a:solidFill>
                            <a:srgbClr val="000000"/>
                          </a:solidFill>
                          <a:latin typeface="Verdana"/>
                          <a:ea typeface="Verdana"/>
                          <a:cs typeface="Verdana"/>
                          <a:sym typeface="Verdana"/>
                        </a:rPr>
                        <a:t>required return on a bond</a:t>
                      </a:r>
                      <a:endParaRPr/>
                    </a:p>
                  </a:txBody>
                  <a:tcPr marT="0" marB="0" marR="45725" marL="45725" anchor="ctr"/>
                </a:tc>
              </a:tr>
            </a:tbl>
          </a:graphicData>
        </a:graphic>
      </p:graphicFrame>
      <p:pic>
        <p:nvPicPr>
          <p:cNvPr descr="eq06_05.gif" id="372" name="Google Shape;372;p51"/>
          <p:cNvPicPr preferRelativeResize="0"/>
          <p:nvPr/>
        </p:nvPicPr>
        <p:blipFill rotWithShape="1">
          <a:blip r:embed="rId3">
            <a:alphaModFix/>
          </a:blip>
          <a:srcRect b="0" l="0" r="0" t="0"/>
          <a:stretch/>
        </p:blipFill>
        <p:spPr>
          <a:xfrm>
            <a:off x="2133600" y="2209800"/>
            <a:ext cx="6057900" cy="10541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2"/>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Basic Bond Valuation (cont.)</a:t>
            </a:r>
            <a:endParaRPr/>
          </a:p>
        </p:txBody>
      </p:sp>
      <p:sp>
        <p:nvSpPr>
          <p:cNvPr id="378" name="Google Shape;378;p52"/>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Mills Company, a large defense contractor, on January 1, 2016, issued a 10% coupon interest rate, 10-year bond with a $1,000 par value that pays interest annually. </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Investors who buy this bond receive the contractual right to two cash flows: (1) $100 annual interest (10% coupon interest rate × $1,000 par value) at the end of each year, and (2) the $1,000 par value at the end of the tenth year.</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Assuming that interest on the Mills Company bond issue is paid annually and that the required return is equal to the bond’s coupon interest rate, </a:t>
            </a:r>
            <a:r>
              <a:rPr b="0" i="1" lang="en-US" sz="2400" u="none">
                <a:solidFill>
                  <a:srgbClr val="000000"/>
                </a:solidFill>
                <a:latin typeface="Verdana"/>
                <a:ea typeface="Verdana"/>
                <a:cs typeface="Verdana"/>
                <a:sym typeface="Verdana"/>
              </a:rPr>
              <a:t>I</a:t>
            </a:r>
            <a:r>
              <a:rPr b="0" i="0" lang="en-US" sz="2400" u="none">
                <a:solidFill>
                  <a:srgbClr val="000000"/>
                </a:solidFill>
                <a:latin typeface="Verdana"/>
                <a:ea typeface="Verdana"/>
                <a:cs typeface="Verdana"/>
                <a:sym typeface="Verdana"/>
              </a:rPr>
              <a:t> = $100, </a:t>
            </a:r>
            <a:r>
              <a:rPr b="0" i="1" lang="en-US" sz="2400" u="none">
                <a:solidFill>
                  <a:srgbClr val="000000"/>
                </a:solidFill>
                <a:latin typeface="Verdana"/>
                <a:ea typeface="Verdana"/>
                <a:cs typeface="Verdana"/>
                <a:sym typeface="Verdana"/>
              </a:rPr>
              <a:t>r</a:t>
            </a:r>
            <a:r>
              <a:rPr b="0" baseline="-25000" i="1" lang="en-US" sz="2400" u="none">
                <a:solidFill>
                  <a:srgbClr val="000000"/>
                </a:solidFill>
                <a:latin typeface="Verdana"/>
                <a:ea typeface="Verdana"/>
                <a:cs typeface="Verdana"/>
                <a:sym typeface="Verdana"/>
              </a:rPr>
              <a:t>d</a:t>
            </a:r>
            <a:r>
              <a:rPr b="0" i="0" lang="en-US" sz="2400" u="none">
                <a:solidFill>
                  <a:srgbClr val="000000"/>
                </a:solidFill>
                <a:latin typeface="Verdana"/>
                <a:ea typeface="Verdana"/>
                <a:cs typeface="Verdana"/>
                <a:sym typeface="Verdana"/>
              </a:rPr>
              <a:t> = 10%, </a:t>
            </a:r>
            <a:r>
              <a:rPr b="0" i="1" lang="en-US" sz="2400" u="none">
                <a:solidFill>
                  <a:srgbClr val="000000"/>
                </a:solidFill>
                <a:latin typeface="Verdana"/>
                <a:ea typeface="Verdana"/>
                <a:cs typeface="Verdana"/>
                <a:sym typeface="Verdana"/>
              </a:rPr>
              <a:t>M</a:t>
            </a:r>
            <a:r>
              <a:rPr b="0" i="0" lang="en-US" sz="2400" u="none">
                <a:solidFill>
                  <a:srgbClr val="000000"/>
                </a:solidFill>
                <a:latin typeface="Verdana"/>
                <a:ea typeface="Verdana"/>
                <a:cs typeface="Verdana"/>
                <a:sym typeface="Verdana"/>
              </a:rPr>
              <a:t> = $1,000, and </a:t>
            </a:r>
            <a:r>
              <a:rPr b="0" i="1" lang="en-US" sz="2400" u="none">
                <a:solidFill>
                  <a:srgbClr val="000000"/>
                </a:solidFill>
                <a:latin typeface="Verdana"/>
                <a:ea typeface="Verdana"/>
                <a:cs typeface="Verdana"/>
                <a:sym typeface="Verdana"/>
              </a:rPr>
              <a:t>n</a:t>
            </a:r>
            <a:r>
              <a:rPr b="0" i="0" lang="en-US" sz="2400" u="none">
                <a:solidFill>
                  <a:srgbClr val="000000"/>
                </a:solidFill>
                <a:latin typeface="Verdana"/>
                <a:ea typeface="Verdana"/>
                <a:cs typeface="Verdana"/>
                <a:sym typeface="Verdana"/>
              </a:rPr>
              <a:t> = 10 years.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3"/>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Basic Bond Valuation (cont.)</a:t>
            </a:r>
            <a:endParaRPr/>
          </a:p>
        </p:txBody>
      </p:sp>
      <p:pic>
        <p:nvPicPr>
          <p:cNvPr descr="ex06_08a_fig.gif" id="384" name="Google Shape;384;p53"/>
          <p:cNvPicPr preferRelativeResize="0"/>
          <p:nvPr/>
        </p:nvPicPr>
        <p:blipFill rotWithShape="1">
          <a:blip r:embed="rId3">
            <a:alphaModFix/>
          </a:blip>
          <a:srcRect b="0" l="0" r="0" t="0"/>
          <a:stretch/>
        </p:blipFill>
        <p:spPr>
          <a:xfrm>
            <a:off x="1143000" y="1600200"/>
            <a:ext cx="6970712" cy="39624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4"/>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Basic Bond Valuation (cont.)</a:t>
            </a:r>
            <a:endParaRPr/>
          </a:p>
        </p:txBody>
      </p:sp>
      <p:pic>
        <p:nvPicPr>
          <p:cNvPr descr="ex06_08a_mfl.gif" id="390" name="Google Shape;390;p54"/>
          <p:cNvPicPr preferRelativeResize="0"/>
          <p:nvPr/>
        </p:nvPicPr>
        <p:blipFill rotWithShape="1">
          <a:blip r:embed="rId3">
            <a:alphaModFix/>
          </a:blip>
          <a:srcRect b="0" l="0" r="0" t="0"/>
          <a:stretch/>
        </p:blipFill>
        <p:spPr>
          <a:xfrm>
            <a:off x="457200" y="2057400"/>
            <a:ext cx="2336800" cy="3733800"/>
          </a:xfrm>
          <a:prstGeom prst="rect">
            <a:avLst/>
          </a:prstGeom>
          <a:noFill/>
          <a:ln>
            <a:noFill/>
          </a:ln>
        </p:spPr>
      </p:pic>
      <p:pic>
        <p:nvPicPr>
          <p:cNvPr descr="ex06_08a_spreadsheet.gif" id="391" name="Google Shape;391;p54"/>
          <p:cNvPicPr preferRelativeResize="0"/>
          <p:nvPr/>
        </p:nvPicPr>
        <p:blipFill rotWithShape="1">
          <a:blip r:embed="rId4">
            <a:alphaModFix/>
          </a:blip>
          <a:srcRect b="0" l="0" r="0" t="0"/>
          <a:stretch/>
        </p:blipFill>
        <p:spPr>
          <a:xfrm>
            <a:off x="3124200" y="2057400"/>
            <a:ext cx="5592762" cy="28956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5"/>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Bond Value Behavior</a:t>
            </a:r>
            <a:endParaRPr/>
          </a:p>
        </p:txBody>
      </p:sp>
      <p:sp>
        <p:nvSpPr>
          <p:cNvPr id="397" name="Google Shape;397;p55"/>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In practice, the value of a bond in the marketplace is rarely equal to its par value.</a:t>
            </a:r>
            <a:endParaRPr/>
          </a:p>
          <a:p>
            <a:pPr indent="-285750" lvl="1" marL="742950" marR="0" rtl="0" algn="l">
              <a:lnSpc>
                <a:spcPct val="9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Whenever the required return on a bond differs from the bond’s coupon interest rate, the bond’s value will differ from its par value.</a:t>
            </a:r>
            <a:endParaRPr/>
          </a:p>
          <a:p>
            <a:pPr indent="-285750" lvl="1" marL="742950" marR="0" rtl="0" algn="l">
              <a:lnSpc>
                <a:spcPct val="9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The required return is likely to differ from the coupon interest rate because either (1) economic conditions have changed, causing a shift in the basic cost of long-term funds, or (2) the firm’s risk has changed. </a:t>
            </a:r>
            <a:endParaRPr/>
          </a:p>
          <a:p>
            <a:pPr indent="-285750" lvl="1" marL="742950" marR="0" rtl="0" algn="l">
              <a:lnSpc>
                <a:spcPct val="9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Increases in the basic cost of long-term funds or in risk will raise the required return; decreases in the cost of funds or in risk will lower the required return.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6"/>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Bond Value Behavior (cont.)</a:t>
            </a:r>
            <a:endParaRPr/>
          </a:p>
        </p:txBody>
      </p:sp>
      <p:sp>
        <p:nvSpPr>
          <p:cNvPr id="403" name="Google Shape;403;p56"/>
          <p:cNvSpPr txBox="1"/>
          <p:nvPr/>
        </p:nvSpPr>
        <p:spPr>
          <a:xfrm>
            <a:off x="533400" y="1752600"/>
            <a:ext cx="815340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Verdana"/>
              <a:buNone/>
            </a:pPr>
            <a:r>
              <a:rPr b="0" i="0" lang="en-US" sz="2000" u="none">
                <a:solidFill>
                  <a:schemeClr val="dk1"/>
                </a:solidFill>
                <a:latin typeface="Verdana"/>
                <a:ea typeface="Verdana"/>
                <a:cs typeface="Verdana"/>
                <a:sym typeface="Verdana"/>
              </a:rPr>
              <a:t>What if the required rate for Mills Company’s bonds rose to 12% or fell to 8%?</a:t>
            </a:r>
            <a:endParaRPr/>
          </a:p>
        </p:txBody>
      </p:sp>
      <p:pic>
        <p:nvPicPr>
          <p:cNvPr descr="tbl06_06.gif" id="404" name="Google Shape;404;p56"/>
          <p:cNvPicPr preferRelativeResize="0"/>
          <p:nvPr/>
        </p:nvPicPr>
        <p:blipFill rotWithShape="1">
          <a:blip r:embed="rId3">
            <a:alphaModFix/>
          </a:blip>
          <a:srcRect b="0" l="0" r="0" t="0"/>
          <a:stretch/>
        </p:blipFill>
        <p:spPr>
          <a:xfrm>
            <a:off x="381000" y="3962400"/>
            <a:ext cx="8274050" cy="1600200"/>
          </a:xfrm>
          <a:prstGeom prst="rect">
            <a:avLst/>
          </a:prstGeom>
          <a:noFill/>
          <a:ln>
            <a:noFill/>
          </a:ln>
        </p:spPr>
      </p:pic>
      <p:sp>
        <p:nvSpPr>
          <p:cNvPr id="405" name="Google Shape;405;p56"/>
          <p:cNvSpPr txBox="1"/>
          <p:nvPr/>
        </p:nvSpPr>
        <p:spPr>
          <a:xfrm>
            <a:off x="304800" y="2895600"/>
            <a:ext cx="86106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Verdana"/>
              <a:buNone/>
            </a:pPr>
            <a:r>
              <a:rPr b="1" i="0" lang="en-US" sz="1600" u="none">
                <a:solidFill>
                  <a:schemeClr val="dk1"/>
                </a:solidFill>
                <a:latin typeface="Verdana"/>
                <a:ea typeface="Verdana"/>
                <a:cs typeface="Verdana"/>
                <a:sym typeface="Verdana"/>
              </a:rPr>
              <a:t>Table 6.6 Bond Values for Various Required Returns (Mills Company’s 10% Coupon Interest Rate, 10-Year Maturity, $1,000 Par, January 1,  2014, Issue Date, Paying Annual Interest)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7"/>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Bond Value Behavior (cont.)</a:t>
            </a:r>
            <a:endParaRPr/>
          </a:p>
        </p:txBody>
      </p:sp>
      <p:pic>
        <p:nvPicPr>
          <p:cNvPr descr="ex06_09a_mfl.gif" id="411" name="Google Shape;411;p57"/>
          <p:cNvPicPr preferRelativeResize="0"/>
          <p:nvPr/>
        </p:nvPicPr>
        <p:blipFill rotWithShape="1">
          <a:blip r:embed="rId3">
            <a:alphaModFix/>
          </a:blip>
          <a:srcRect b="0" l="0" r="0" t="0"/>
          <a:stretch/>
        </p:blipFill>
        <p:spPr>
          <a:xfrm>
            <a:off x="1752600" y="1752600"/>
            <a:ext cx="5422900" cy="4000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8"/>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Bond Value Behavior (cont.)</a:t>
            </a:r>
            <a:endParaRPr/>
          </a:p>
        </p:txBody>
      </p:sp>
      <p:pic>
        <p:nvPicPr>
          <p:cNvPr descr="ex06_09a_spreadsheet.gif" id="417" name="Google Shape;417;p58"/>
          <p:cNvPicPr preferRelativeResize="0"/>
          <p:nvPr/>
        </p:nvPicPr>
        <p:blipFill rotWithShape="1">
          <a:blip r:embed="rId3">
            <a:alphaModFix/>
          </a:blip>
          <a:srcRect b="0" l="0" r="0" t="0"/>
          <a:stretch/>
        </p:blipFill>
        <p:spPr>
          <a:xfrm>
            <a:off x="1828800" y="1752600"/>
            <a:ext cx="5854700" cy="43465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9"/>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Figure 6.4 Bond Values and Required Returns</a:t>
            </a:r>
            <a:endParaRPr/>
          </a:p>
        </p:txBody>
      </p:sp>
      <p:pic>
        <p:nvPicPr>
          <p:cNvPr descr="fig06_04.gif" id="423" name="Google Shape;423;p59"/>
          <p:cNvPicPr preferRelativeResize="0"/>
          <p:nvPr/>
        </p:nvPicPr>
        <p:blipFill rotWithShape="1">
          <a:blip r:embed="rId3">
            <a:alphaModFix/>
          </a:blip>
          <a:srcRect b="0" l="0" r="0" t="0"/>
          <a:stretch/>
        </p:blipFill>
        <p:spPr>
          <a:xfrm>
            <a:off x="1600200" y="1371600"/>
            <a:ext cx="5989637" cy="453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Matter of Fact</a:t>
            </a:r>
            <a:endParaRPr/>
          </a:p>
        </p:txBody>
      </p:sp>
      <p:sp>
        <p:nvSpPr>
          <p:cNvPr id="92" name="Google Shape;92;p6"/>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Fear Turns T-bill Rates Negative</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Near the height of the financial crisis in December 2008, interest rates on Treasury bills briefly turned negative, meaning that investors paid more to the Treasury than the Treasury promised to pay back. </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Why would anyone put their money into an investment that they </a:t>
            </a:r>
            <a:r>
              <a:rPr b="0" i="1" lang="en-US" sz="2000" u="none" cap="none" strike="noStrike">
                <a:solidFill>
                  <a:srgbClr val="000000"/>
                </a:solidFill>
                <a:latin typeface="Verdana"/>
                <a:ea typeface="Verdana"/>
                <a:cs typeface="Verdana"/>
                <a:sym typeface="Verdana"/>
              </a:rPr>
              <a:t>know</a:t>
            </a:r>
            <a:r>
              <a:rPr b="0" i="0" lang="en-US" sz="2000" u="none" cap="none" strike="noStrike">
                <a:solidFill>
                  <a:srgbClr val="000000"/>
                </a:solidFill>
                <a:latin typeface="Verdana"/>
                <a:ea typeface="Verdana"/>
                <a:cs typeface="Verdana"/>
                <a:sym typeface="Verdana"/>
              </a:rPr>
              <a:t> will lose money? </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Remember that 2008 saw the demise of Lehman Brothers, and fears that other commercial banks and investments banks might fail were rampant. </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Evidently, some investors were willing to pay the U.S. Treasury to keep their money safe for a short time.</a:t>
            </a:r>
            <a:endParaRPr/>
          </a:p>
          <a:p>
            <a:pPr indent="-215900" lvl="0" marL="342900" marR="0" rtl="0" algn="l">
              <a:spcBef>
                <a:spcPts val="400"/>
              </a:spcBef>
              <a:spcAft>
                <a:spcPts val="0"/>
              </a:spcAft>
              <a:buClr>
                <a:schemeClr val="dk1"/>
              </a:buClr>
              <a:buSzPts val="2000"/>
              <a:buFont typeface="Verdana"/>
              <a:buNone/>
            </a:pPr>
            <a:r>
              <a:t/>
            </a:r>
            <a:endParaRPr b="0" i="0" sz="2000" u="none" cap="none" strike="noStrike">
              <a:solidFill>
                <a:srgbClr val="000000"/>
              </a:solidFill>
              <a:latin typeface="Verdana"/>
              <a:ea typeface="Verdana"/>
              <a:cs typeface="Verdana"/>
              <a:sym typeface="Verdan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0"/>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Bond Valuation: Bond Value Behavior (cont.)</a:t>
            </a:r>
            <a:endParaRPr/>
          </a:p>
        </p:txBody>
      </p:sp>
      <p:sp>
        <p:nvSpPr>
          <p:cNvPr id="429" name="Google Shape;429;p60"/>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1" i="0" lang="en-US" sz="2400" u="none">
                <a:solidFill>
                  <a:srgbClr val="000000"/>
                </a:solidFill>
                <a:latin typeface="Verdana"/>
                <a:ea typeface="Verdana"/>
                <a:cs typeface="Verdana"/>
                <a:sym typeface="Verdana"/>
              </a:rPr>
              <a:t>Interest rate risk</a:t>
            </a:r>
            <a:r>
              <a:rPr b="0" i="0" lang="en-US" sz="2400" u="none">
                <a:solidFill>
                  <a:srgbClr val="000000"/>
                </a:solidFill>
                <a:latin typeface="Verdana"/>
                <a:ea typeface="Verdana"/>
                <a:cs typeface="Verdana"/>
                <a:sym typeface="Verdana"/>
              </a:rPr>
              <a:t> is the chance that interest rates will change and thereby change the required return and bond value. </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Rising rates, which result in decreasing bond values, are of greatest concern.</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shorter the amount of time until a bond’s maturity, the less responsive is its market value to a given change in the required return. </a:t>
            </a:r>
            <a:endParaRPr/>
          </a:p>
          <a:p>
            <a:pPr indent="-190500" lvl="0" marL="342900" marR="0" rtl="0" algn="l">
              <a:spcBef>
                <a:spcPts val="480"/>
              </a:spcBef>
              <a:spcAft>
                <a:spcPts val="0"/>
              </a:spcAft>
              <a:buClr>
                <a:schemeClr val="dk1"/>
              </a:buClr>
              <a:buSzPts val="2400"/>
              <a:buFont typeface="Verdana"/>
              <a:buNone/>
            </a:pPr>
            <a:r>
              <a:t/>
            </a:r>
            <a:endParaRPr b="0" i="0" sz="2400" u="none">
              <a:solidFill>
                <a:srgbClr val="000000"/>
              </a:solidFill>
              <a:latin typeface="Verdana"/>
              <a:ea typeface="Verdana"/>
              <a:cs typeface="Verdana"/>
              <a:sym typeface="Verdana"/>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1"/>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Figure 6.5 Time to Maturity and Bond Values</a:t>
            </a:r>
            <a:endParaRPr/>
          </a:p>
        </p:txBody>
      </p:sp>
      <p:pic>
        <p:nvPicPr>
          <p:cNvPr descr="fig06_05.gif" id="435" name="Google Shape;435;p61"/>
          <p:cNvPicPr preferRelativeResize="0"/>
          <p:nvPr/>
        </p:nvPicPr>
        <p:blipFill rotWithShape="1">
          <a:blip r:embed="rId3">
            <a:alphaModFix/>
          </a:blip>
          <a:srcRect b="0" l="0" r="0" t="0"/>
          <a:stretch/>
        </p:blipFill>
        <p:spPr>
          <a:xfrm>
            <a:off x="1524000" y="1447800"/>
            <a:ext cx="6413500" cy="44100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2"/>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Yield to Maturity (YTM)</a:t>
            </a:r>
            <a:endParaRPr/>
          </a:p>
        </p:txBody>
      </p:sp>
      <p:sp>
        <p:nvSpPr>
          <p:cNvPr id="441" name="Google Shape;441;p62"/>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a:t>
            </a:r>
            <a:r>
              <a:rPr b="1" i="0" lang="en-US" sz="2400" u="none">
                <a:solidFill>
                  <a:srgbClr val="000000"/>
                </a:solidFill>
                <a:latin typeface="Verdana"/>
                <a:ea typeface="Verdana"/>
                <a:cs typeface="Verdana"/>
                <a:sym typeface="Verdana"/>
              </a:rPr>
              <a:t>yield to maturity (YTM)</a:t>
            </a:r>
            <a:r>
              <a:rPr b="0" i="0" lang="en-US" sz="2400" u="none">
                <a:solidFill>
                  <a:srgbClr val="000000"/>
                </a:solidFill>
                <a:latin typeface="Verdana"/>
                <a:ea typeface="Verdana"/>
                <a:cs typeface="Verdana"/>
                <a:sym typeface="Verdana"/>
              </a:rPr>
              <a:t> is the rate of return that investors earn if they buy a bond at a specific price and hold it until maturity. (Assumes that the issuer makes all scheduled interest and principal payments as promised.)</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yield to maturity on a bond with a current price equal to its par value will always equal the coupon interest rate. </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When the bond value differs from par, the yield to maturity will differ from the coupon interest rate.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3"/>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Personal Finance Example</a:t>
            </a:r>
            <a:endParaRPr/>
          </a:p>
        </p:txBody>
      </p:sp>
      <p:sp>
        <p:nvSpPr>
          <p:cNvPr id="447" name="Google Shape;447;p63"/>
          <p:cNvSpPr txBox="1"/>
          <p:nvPr>
            <p:ph idx="1" type="body"/>
          </p:nvPr>
        </p:nvSpPr>
        <p:spPr>
          <a:xfrm>
            <a:off x="533400" y="1905000"/>
            <a:ext cx="4495800" cy="426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Verdana"/>
              <a:buNone/>
            </a:pPr>
            <a:r>
              <a:rPr b="0" i="0" lang="en-US" sz="2800" u="none">
                <a:solidFill>
                  <a:srgbClr val="000000"/>
                </a:solidFill>
                <a:latin typeface="Verdana"/>
                <a:ea typeface="Verdana"/>
                <a:cs typeface="Verdana"/>
                <a:sym typeface="Verdana"/>
              </a:rPr>
              <a:t>The Mills Company bond, which currently sells for $1,080, has a 10% coupon interest rate and $1,000 par value, pays interest annually, and has 10 years to maturity. What is the bond’s YTM?</a:t>
            </a:r>
            <a:endParaRPr/>
          </a:p>
        </p:txBody>
      </p:sp>
      <p:pic>
        <p:nvPicPr>
          <p:cNvPr descr="ex06_12a_mfl.gif" id="448" name="Google Shape;448;p63"/>
          <p:cNvPicPr preferRelativeResize="0"/>
          <p:nvPr/>
        </p:nvPicPr>
        <p:blipFill rotWithShape="1">
          <a:blip r:embed="rId3">
            <a:alphaModFix/>
          </a:blip>
          <a:srcRect b="0" l="0" r="0" t="0"/>
          <a:stretch/>
        </p:blipFill>
        <p:spPr>
          <a:xfrm>
            <a:off x="6057900" y="1524000"/>
            <a:ext cx="2590800" cy="41529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4"/>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Personal Finance Example (cont.)</a:t>
            </a:r>
            <a:endParaRPr/>
          </a:p>
        </p:txBody>
      </p:sp>
      <p:pic>
        <p:nvPicPr>
          <p:cNvPr descr="ex06_12a_spreadsheet.gif" id="454" name="Google Shape;454;p64"/>
          <p:cNvPicPr preferRelativeResize="0"/>
          <p:nvPr/>
        </p:nvPicPr>
        <p:blipFill rotWithShape="1">
          <a:blip r:embed="rId3">
            <a:alphaModFix/>
          </a:blip>
          <a:srcRect b="0" l="0" r="0" t="0"/>
          <a:stretch/>
        </p:blipFill>
        <p:spPr>
          <a:xfrm>
            <a:off x="1981200" y="1676400"/>
            <a:ext cx="4876800" cy="443706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5"/>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Personal Finance Example (cont.)</a:t>
            </a:r>
            <a:endParaRPr/>
          </a:p>
        </p:txBody>
      </p:sp>
      <p:pic>
        <p:nvPicPr>
          <p:cNvPr descr="ex06_12b_spreadsheet.gif" id="460" name="Google Shape;460;p65"/>
          <p:cNvPicPr preferRelativeResize="0"/>
          <p:nvPr/>
        </p:nvPicPr>
        <p:blipFill rotWithShape="1">
          <a:blip r:embed="rId3">
            <a:alphaModFix/>
          </a:blip>
          <a:srcRect b="0" l="0" r="0" t="0"/>
          <a:stretch/>
        </p:blipFill>
        <p:spPr>
          <a:xfrm>
            <a:off x="1143000" y="1905000"/>
            <a:ext cx="6832600" cy="32258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6"/>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Yield to Maturity (YTM): Semiannual Interest and Bond Values</a:t>
            </a:r>
            <a:endParaRPr/>
          </a:p>
        </p:txBody>
      </p:sp>
      <p:sp>
        <p:nvSpPr>
          <p:cNvPr id="466" name="Google Shape;466;p66"/>
          <p:cNvSpPr txBox="1"/>
          <p:nvPr>
            <p:ph idx="1" type="body"/>
          </p:nvPr>
        </p:nvSpPr>
        <p:spPr>
          <a:xfrm>
            <a:off x="381000" y="1295400"/>
            <a:ext cx="85344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200"/>
              <a:buFont typeface="Verdana"/>
              <a:buChar char="•"/>
            </a:pPr>
            <a:r>
              <a:rPr b="0" i="0" lang="en-US" sz="2200" u="none">
                <a:solidFill>
                  <a:srgbClr val="000000"/>
                </a:solidFill>
                <a:latin typeface="Verdana"/>
                <a:ea typeface="Verdana"/>
                <a:cs typeface="Verdana"/>
                <a:sym typeface="Verdana"/>
              </a:rPr>
              <a:t>The procedure used to value bonds paying interest semiannually is similar to that shown in Chapter 5 for compounding interest more frequently than annually, except that here we need to find present value instead of future value. It involves</a:t>
            </a:r>
            <a:endParaRPr b="0" i="0" sz="2400" u="none">
              <a:solidFill>
                <a:srgbClr val="000000"/>
              </a:solidFill>
              <a:latin typeface="Verdana"/>
              <a:ea typeface="Verdana"/>
              <a:cs typeface="Verdana"/>
              <a:sym typeface="Verdana"/>
            </a:endParaRPr>
          </a:p>
          <a:p>
            <a:pPr indent="-457200" lvl="1" marL="1028700" marR="0" rtl="0" algn="l">
              <a:lnSpc>
                <a:spcPct val="100000"/>
              </a:lnSpc>
              <a:spcBef>
                <a:spcPts val="300"/>
              </a:spcBef>
              <a:spcAft>
                <a:spcPts val="0"/>
              </a:spcAft>
              <a:buClr>
                <a:srgbClr val="000000"/>
              </a:buClr>
              <a:buSzPts val="1800"/>
              <a:buFont typeface="Verdana"/>
              <a:buAutoNum type="arabicPeriod"/>
            </a:pPr>
            <a:r>
              <a:rPr b="0" i="0" lang="en-US" sz="1800" u="none" cap="none" strike="noStrike">
                <a:solidFill>
                  <a:srgbClr val="000000"/>
                </a:solidFill>
                <a:latin typeface="Verdana"/>
                <a:ea typeface="Verdana"/>
                <a:cs typeface="Verdana"/>
                <a:sym typeface="Verdana"/>
              </a:rPr>
              <a:t>Converting annual interest, </a:t>
            </a:r>
            <a:r>
              <a:rPr b="0" i="1" lang="en-US" sz="1800" u="none" cap="none" strike="noStrike">
                <a:solidFill>
                  <a:srgbClr val="000000"/>
                </a:solidFill>
                <a:latin typeface="Verdana"/>
                <a:ea typeface="Verdana"/>
                <a:cs typeface="Verdana"/>
                <a:sym typeface="Verdana"/>
              </a:rPr>
              <a:t>I</a:t>
            </a:r>
            <a:r>
              <a:rPr b="0" i="0" lang="en-US" sz="1800" u="none" cap="none" strike="noStrike">
                <a:solidFill>
                  <a:srgbClr val="000000"/>
                </a:solidFill>
                <a:latin typeface="Verdana"/>
                <a:ea typeface="Verdana"/>
                <a:cs typeface="Verdana"/>
                <a:sym typeface="Verdana"/>
              </a:rPr>
              <a:t>, to semiannual interest by dividing </a:t>
            </a:r>
            <a:r>
              <a:rPr b="0" i="1" lang="en-US" sz="1800" u="none" cap="none" strike="noStrike">
                <a:solidFill>
                  <a:srgbClr val="000000"/>
                </a:solidFill>
                <a:latin typeface="Verdana"/>
                <a:ea typeface="Verdana"/>
                <a:cs typeface="Verdana"/>
                <a:sym typeface="Verdana"/>
              </a:rPr>
              <a:t>I</a:t>
            </a:r>
            <a:r>
              <a:rPr b="0" i="0" lang="en-US" sz="1800" u="none" cap="none" strike="noStrike">
                <a:solidFill>
                  <a:srgbClr val="000000"/>
                </a:solidFill>
                <a:latin typeface="Verdana"/>
                <a:ea typeface="Verdana"/>
                <a:cs typeface="Verdana"/>
                <a:sym typeface="Verdana"/>
              </a:rPr>
              <a:t> by 2.</a:t>
            </a:r>
            <a:endParaRPr/>
          </a:p>
          <a:p>
            <a:pPr indent="-457200" lvl="1" marL="1028700" marR="0" rtl="0" algn="l">
              <a:lnSpc>
                <a:spcPct val="100000"/>
              </a:lnSpc>
              <a:spcBef>
                <a:spcPts val="300"/>
              </a:spcBef>
              <a:spcAft>
                <a:spcPts val="0"/>
              </a:spcAft>
              <a:buClr>
                <a:srgbClr val="000000"/>
              </a:buClr>
              <a:buSzPts val="1800"/>
              <a:buFont typeface="Verdana"/>
              <a:buAutoNum type="arabicPeriod"/>
            </a:pPr>
            <a:r>
              <a:rPr b="0" i="0" lang="en-US" sz="1800" u="none" cap="none" strike="noStrike">
                <a:solidFill>
                  <a:srgbClr val="000000"/>
                </a:solidFill>
                <a:latin typeface="Verdana"/>
                <a:ea typeface="Verdana"/>
                <a:cs typeface="Verdana"/>
                <a:sym typeface="Verdana"/>
              </a:rPr>
              <a:t>Converting the number of years to maturity, </a:t>
            </a:r>
            <a:r>
              <a:rPr b="0" i="1" lang="en-US" sz="1800" u="none" cap="none" strike="noStrike">
                <a:solidFill>
                  <a:srgbClr val="000000"/>
                </a:solidFill>
                <a:latin typeface="Verdana"/>
                <a:ea typeface="Verdana"/>
                <a:cs typeface="Verdana"/>
                <a:sym typeface="Verdana"/>
              </a:rPr>
              <a:t>n,</a:t>
            </a:r>
            <a:r>
              <a:rPr b="0" i="0" lang="en-US" sz="1800" u="none" cap="none" strike="noStrike">
                <a:solidFill>
                  <a:srgbClr val="000000"/>
                </a:solidFill>
                <a:latin typeface="Verdana"/>
                <a:ea typeface="Verdana"/>
                <a:cs typeface="Verdana"/>
                <a:sym typeface="Verdana"/>
              </a:rPr>
              <a:t> to the number of 6-month periods to maturity by multiplying </a:t>
            </a:r>
            <a:r>
              <a:rPr b="0" i="1" lang="en-US" sz="1800" u="none" cap="none" strike="noStrike">
                <a:solidFill>
                  <a:srgbClr val="000000"/>
                </a:solidFill>
                <a:latin typeface="Verdana"/>
                <a:ea typeface="Verdana"/>
                <a:cs typeface="Verdana"/>
                <a:sym typeface="Verdana"/>
              </a:rPr>
              <a:t>n</a:t>
            </a:r>
            <a:r>
              <a:rPr b="0" i="0" lang="en-US" sz="1800" u="none" cap="none" strike="noStrike">
                <a:solidFill>
                  <a:srgbClr val="000000"/>
                </a:solidFill>
                <a:latin typeface="Verdana"/>
                <a:ea typeface="Verdana"/>
                <a:cs typeface="Verdana"/>
                <a:sym typeface="Verdana"/>
              </a:rPr>
              <a:t> by 2.</a:t>
            </a:r>
            <a:endParaRPr/>
          </a:p>
          <a:p>
            <a:pPr indent="-457200" lvl="1" marL="1028700" marR="0" rtl="0" algn="l">
              <a:lnSpc>
                <a:spcPct val="100000"/>
              </a:lnSpc>
              <a:spcBef>
                <a:spcPts val="300"/>
              </a:spcBef>
              <a:spcAft>
                <a:spcPts val="0"/>
              </a:spcAft>
              <a:buClr>
                <a:srgbClr val="000000"/>
              </a:buClr>
              <a:buSzPts val="1800"/>
              <a:buFont typeface="Verdana"/>
              <a:buAutoNum type="arabicPeriod"/>
            </a:pPr>
            <a:r>
              <a:rPr b="0" i="0" lang="en-US" sz="1800" u="none" cap="none" strike="noStrike">
                <a:solidFill>
                  <a:srgbClr val="000000"/>
                </a:solidFill>
                <a:latin typeface="Verdana"/>
                <a:ea typeface="Verdana"/>
                <a:cs typeface="Verdana"/>
                <a:sym typeface="Verdana"/>
              </a:rPr>
              <a:t>Converting the required stated (rather than effective) annual return for similar-risk bonds that also pay semiannual interest from an annual rate, </a:t>
            </a:r>
            <a:r>
              <a:rPr b="0" i="1" lang="en-US" sz="1800" u="none" cap="none" strike="noStrike">
                <a:solidFill>
                  <a:srgbClr val="000000"/>
                </a:solidFill>
                <a:latin typeface="Verdana"/>
                <a:ea typeface="Verdana"/>
                <a:cs typeface="Verdana"/>
                <a:sym typeface="Verdana"/>
              </a:rPr>
              <a:t>r</a:t>
            </a:r>
            <a:r>
              <a:rPr b="0" baseline="-25000" i="1" lang="en-US" sz="1800" u="none" cap="none" strike="noStrike">
                <a:solidFill>
                  <a:srgbClr val="000000"/>
                </a:solidFill>
                <a:latin typeface="Verdana"/>
                <a:ea typeface="Verdana"/>
                <a:cs typeface="Verdana"/>
                <a:sym typeface="Verdana"/>
              </a:rPr>
              <a:t>d</a:t>
            </a:r>
            <a:r>
              <a:rPr b="0" i="0" lang="en-US" sz="1800" u="none" cap="none" strike="noStrike">
                <a:solidFill>
                  <a:srgbClr val="000000"/>
                </a:solidFill>
                <a:latin typeface="Verdana"/>
                <a:ea typeface="Verdana"/>
                <a:cs typeface="Verdana"/>
                <a:sym typeface="Verdana"/>
              </a:rPr>
              <a:t>, to a semiannual rate by dividing </a:t>
            </a:r>
            <a:r>
              <a:rPr b="0" i="1" lang="en-US" sz="1800" u="none" cap="none" strike="noStrike">
                <a:solidFill>
                  <a:srgbClr val="000000"/>
                </a:solidFill>
                <a:latin typeface="Verdana"/>
                <a:ea typeface="Verdana"/>
                <a:cs typeface="Verdana"/>
                <a:sym typeface="Verdana"/>
              </a:rPr>
              <a:t>r</a:t>
            </a:r>
            <a:r>
              <a:rPr b="0" baseline="-25000" i="1" lang="en-US" sz="1800" u="none" cap="none" strike="noStrike">
                <a:solidFill>
                  <a:srgbClr val="000000"/>
                </a:solidFill>
                <a:latin typeface="Verdana"/>
                <a:ea typeface="Verdana"/>
                <a:cs typeface="Verdana"/>
                <a:sym typeface="Verdana"/>
              </a:rPr>
              <a:t>d</a:t>
            </a:r>
            <a:r>
              <a:rPr b="0" i="0" lang="en-US" sz="1800" u="none" cap="none" strike="noStrike">
                <a:solidFill>
                  <a:srgbClr val="000000"/>
                </a:solidFill>
                <a:latin typeface="Verdana"/>
                <a:ea typeface="Verdana"/>
                <a:cs typeface="Verdana"/>
                <a:sym typeface="Verdana"/>
              </a:rPr>
              <a:t> by 2.</a:t>
            </a:r>
            <a:endParaRPr/>
          </a:p>
        </p:txBody>
      </p:sp>
      <p:pic>
        <p:nvPicPr>
          <p:cNvPr descr="eq06_06.gif" id="467" name="Google Shape;467;p66"/>
          <p:cNvPicPr preferRelativeResize="0"/>
          <p:nvPr/>
        </p:nvPicPr>
        <p:blipFill rotWithShape="1">
          <a:blip r:embed="rId3">
            <a:alphaModFix/>
          </a:blip>
          <a:srcRect b="0" l="0" r="0" t="0"/>
          <a:stretch/>
        </p:blipFill>
        <p:spPr>
          <a:xfrm>
            <a:off x="2438400" y="5181600"/>
            <a:ext cx="5181600" cy="113823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7"/>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Yield to Maturity (YTM): Semiannual Interest and Bond Values (cont.)</a:t>
            </a:r>
            <a:endParaRPr/>
          </a:p>
        </p:txBody>
      </p:sp>
      <p:sp>
        <p:nvSpPr>
          <p:cNvPr id="473" name="Google Shape;473;p67"/>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Assuming that the Mills Company bond pays interest semiannually and that the required stated annual return, </a:t>
            </a:r>
            <a:r>
              <a:rPr b="0" i="1" lang="en-US" sz="2400" u="none">
                <a:solidFill>
                  <a:srgbClr val="000000"/>
                </a:solidFill>
                <a:latin typeface="Verdana"/>
                <a:ea typeface="Verdana"/>
                <a:cs typeface="Verdana"/>
                <a:sym typeface="Verdana"/>
              </a:rPr>
              <a:t>r</a:t>
            </a:r>
            <a:r>
              <a:rPr b="0" baseline="-25000" i="1" lang="en-US" sz="2400" u="none">
                <a:solidFill>
                  <a:srgbClr val="000000"/>
                </a:solidFill>
                <a:latin typeface="Verdana"/>
                <a:ea typeface="Verdana"/>
                <a:cs typeface="Verdana"/>
                <a:sym typeface="Verdana"/>
              </a:rPr>
              <a:t>d</a:t>
            </a:r>
            <a:r>
              <a:rPr b="0" i="0" lang="en-US" sz="2400" u="none">
                <a:solidFill>
                  <a:srgbClr val="000000"/>
                </a:solidFill>
                <a:latin typeface="Verdana"/>
                <a:ea typeface="Verdana"/>
                <a:cs typeface="Verdana"/>
                <a:sym typeface="Verdana"/>
              </a:rPr>
              <a:t> is 12% for similar risk bonds that also pay semiannual interest, substituting these values into the previous equation yields</a:t>
            </a:r>
            <a:endParaRPr/>
          </a:p>
        </p:txBody>
      </p:sp>
      <p:pic>
        <p:nvPicPr>
          <p:cNvPr descr="ex06_13a_equation.gif" id="474" name="Google Shape;474;p67"/>
          <p:cNvPicPr preferRelativeResize="0"/>
          <p:nvPr/>
        </p:nvPicPr>
        <p:blipFill rotWithShape="1">
          <a:blip r:embed="rId3">
            <a:alphaModFix/>
          </a:blip>
          <a:srcRect b="0" l="0" r="0" t="0"/>
          <a:stretch/>
        </p:blipFill>
        <p:spPr>
          <a:xfrm>
            <a:off x="609600" y="4267200"/>
            <a:ext cx="8153400" cy="9683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8"/>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800"/>
              <a:buFont typeface="Verdana"/>
              <a:buNone/>
            </a:pPr>
            <a:r>
              <a:rPr b="1" i="0" lang="en-US" sz="2800" u="none">
                <a:solidFill>
                  <a:schemeClr val="dk1"/>
                </a:solidFill>
                <a:latin typeface="Verdana"/>
                <a:ea typeface="Verdana"/>
                <a:cs typeface="Verdana"/>
                <a:sym typeface="Verdana"/>
              </a:rPr>
              <a:t>Yield to Maturity (YTM): Semiannual Interest and Bond Values (cont.)</a:t>
            </a:r>
            <a:endParaRPr/>
          </a:p>
        </p:txBody>
      </p:sp>
      <p:pic>
        <p:nvPicPr>
          <p:cNvPr descr="ex06_13a_mfl.gif" id="480" name="Google Shape;480;p68"/>
          <p:cNvPicPr preferRelativeResize="0"/>
          <p:nvPr/>
        </p:nvPicPr>
        <p:blipFill rotWithShape="1">
          <a:blip r:embed="rId3">
            <a:alphaModFix/>
          </a:blip>
          <a:srcRect b="0" l="0" r="0" t="0"/>
          <a:stretch/>
        </p:blipFill>
        <p:spPr>
          <a:xfrm>
            <a:off x="914400" y="1752600"/>
            <a:ext cx="2432050" cy="3886200"/>
          </a:xfrm>
          <a:prstGeom prst="rect">
            <a:avLst/>
          </a:prstGeom>
          <a:noFill/>
          <a:ln>
            <a:noFill/>
          </a:ln>
        </p:spPr>
      </p:pic>
      <p:pic>
        <p:nvPicPr>
          <p:cNvPr descr="ex06_13a_spreadsheet.gif" id="481" name="Google Shape;481;p68"/>
          <p:cNvPicPr preferRelativeResize="0"/>
          <p:nvPr/>
        </p:nvPicPr>
        <p:blipFill rotWithShape="1">
          <a:blip r:embed="rId4">
            <a:alphaModFix/>
          </a:blip>
          <a:srcRect b="0" l="0" r="0" t="0"/>
          <a:stretch/>
        </p:blipFill>
        <p:spPr>
          <a:xfrm>
            <a:off x="3810000" y="2133600"/>
            <a:ext cx="5060950" cy="3048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9"/>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Review of Learning Goals</a:t>
            </a:r>
            <a:endParaRPr/>
          </a:p>
        </p:txBody>
      </p:sp>
      <p:sp>
        <p:nvSpPr>
          <p:cNvPr id="487" name="Google Shape;487;p69"/>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863600" lvl="0" marL="8636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LG1	Describe interest rate fundamentals, the term structure of interest rates, and risk premiums. </a:t>
            </a:r>
            <a:endParaRPr/>
          </a:p>
          <a:p>
            <a:pPr indent="0" lvl="1" marL="858837" marR="0" rtl="0" algn="l">
              <a:lnSpc>
                <a:spcPct val="100000"/>
              </a:lnSpc>
              <a:spcBef>
                <a:spcPts val="320"/>
              </a:spcBef>
              <a:spcAft>
                <a:spcPts val="0"/>
              </a:spcAft>
              <a:buClr>
                <a:srgbClr val="000000"/>
              </a:buClr>
              <a:buSzPts val="1600"/>
              <a:buFont typeface="Verdana"/>
              <a:buNone/>
            </a:pPr>
            <a:r>
              <a:rPr b="0" i="0" lang="en-US" sz="1600" u="none" cap="none" strike="noStrike">
                <a:solidFill>
                  <a:srgbClr val="000000"/>
                </a:solidFill>
                <a:latin typeface="Verdana"/>
                <a:ea typeface="Verdana"/>
                <a:cs typeface="Verdana"/>
                <a:sym typeface="Verdana"/>
              </a:rPr>
              <a:t>The flow of funds between savers and borrowers is regulated by the interest rate or required return. In a perfect, inflation-free, certain world there would be one cost of money—the real rate of interest. The nominal or actual interest rate is the sum of the risk-free rate and a risk premium reflecting issuer and issue characteristics. The risk-free rate is the real rate of interest plus an inflation premium.</a:t>
            </a:r>
            <a:endParaRPr/>
          </a:p>
          <a:p>
            <a:pPr indent="0" lvl="1" marL="858837" marR="0" rtl="0" algn="l">
              <a:lnSpc>
                <a:spcPct val="100000"/>
              </a:lnSpc>
              <a:spcBef>
                <a:spcPts val="320"/>
              </a:spcBef>
              <a:spcAft>
                <a:spcPts val="0"/>
              </a:spcAft>
              <a:buClr>
                <a:schemeClr val="dk1"/>
              </a:buClr>
              <a:buSzPts val="1600"/>
              <a:buFont typeface="Verdana"/>
              <a:buNone/>
            </a:pPr>
            <a:r>
              <a:t/>
            </a:r>
            <a:endParaRPr b="0" i="0" sz="1600" u="none" cap="none" strike="noStrike">
              <a:solidFill>
                <a:srgbClr val="000000"/>
              </a:solidFill>
              <a:latin typeface="Verdana"/>
              <a:ea typeface="Verdana"/>
              <a:cs typeface="Verdana"/>
              <a:sym typeface="Verdana"/>
            </a:endParaRPr>
          </a:p>
          <a:p>
            <a:pPr indent="0" lvl="1" marL="858837" marR="0" rtl="0" algn="l">
              <a:lnSpc>
                <a:spcPct val="100000"/>
              </a:lnSpc>
              <a:spcBef>
                <a:spcPts val="320"/>
              </a:spcBef>
              <a:spcAft>
                <a:spcPts val="0"/>
              </a:spcAft>
              <a:buClr>
                <a:srgbClr val="000000"/>
              </a:buClr>
              <a:buSzPts val="1600"/>
              <a:buFont typeface="Verdana"/>
              <a:buNone/>
            </a:pPr>
            <a:r>
              <a:rPr b="0" i="0" lang="en-US" sz="1600" u="none" cap="none" strike="noStrike">
                <a:solidFill>
                  <a:srgbClr val="000000"/>
                </a:solidFill>
                <a:latin typeface="Verdana"/>
                <a:ea typeface="Verdana"/>
                <a:cs typeface="Verdana"/>
                <a:sym typeface="Verdana"/>
              </a:rPr>
              <a:t>For any class of similar-risk securities, the term structure of interest rates reflects the relationship between the interest rate or rate of return and the time to maturity. Yield curves can be downward sloping (inverted), upward sloping (normal), or flat. The expectations theory, liquidity preference theory, and market segmentation theory are cited to explain the shape of the yield curve. Risk premiums for non-Treasury debt issues result from business risk, financial risk, interest rate risk, liquidity risk, tax risk, default risk, maturity risk, and contractual provision risk.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Interest Rates and Required Returns: The Real Rate of Interest</a:t>
            </a:r>
            <a:endParaRPr/>
          </a:p>
        </p:txBody>
      </p:sp>
      <p:sp>
        <p:nvSpPr>
          <p:cNvPr id="98" name="Google Shape;98;p7"/>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a:t>
            </a:r>
            <a:r>
              <a:rPr b="1" i="0" lang="en-US" sz="2400" u="none">
                <a:solidFill>
                  <a:srgbClr val="000000"/>
                </a:solidFill>
                <a:latin typeface="Verdana"/>
                <a:ea typeface="Verdana"/>
                <a:cs typeface="Verdana"/>
                <a:sym typeface="Verdana"/>
              </a:rPr>
              <a:t>real rate of interest </a:t>
            </a:r>
            <a:r>
              <a:rPr b="0" i="0" lang="en-US" sz="2400" u="none">
                <a:solidFill>
                  <a:srgbClr val="000000"/>
                </a:solidFill>
                <a:latin typeface="Verdana"/>
                <a:ea typeface="Verdana"/>
                <a:cs typeface="Verdana"/>
                <a:sym typeface="Verdana"/>
              </a:rPr>
              <a:t>is the rate that creates equilibrium between the supply of savings and the demand for investment funds in a perfect world, without inflation, where suppliers and demanders of funds have no liquidity preferences and there is no risk.</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real rate of interest changes with changing economic conditions, tastes, and preferences. </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supply-demand</a:t>
            </a:r>
            <a:r>
              <a:rPr b="1" i="0" lang="en-US" sz="2400" u="none">
                <a:solidFill>
                  <a:srgbClr val="000000"/>
                </a:solidFill>
                <a:latin typeface="Verdana"/>
                <a:ea typeface="Verdana"/>
                <a:cs typeface="Verdana"/>
                <a:sym typeface="Verdana"/>
              </a:rPr>
              <a:t> </a:t>
            </a:r>
            <a:r>
              <a:rPr b="0" i="0" lang="en-US" sz="2400" u="none">
                <a:solidFill>
                  <a:srgbClr val="000000"/>
                </a:solidFill>
                <a:latin typeface="Verdana"/>
                <a:ea typeface="Verdana"/>
                <a:cs typeface="Verdana"/>
                <a:sym typeface="Verdana"/>
              </a:rPr>
              <a:t>relationship that determines the real rate is shown in Figure 6.1 on the following slide.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0"/>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Review of Learning Goals (cont.)</a:t>
            </a:r>
            <a:endParaRPr/>
          </a:p>
        </p:txBody>
      </p:sp>
      <p:sp>
        <p:nvSpPr>
          <p:cNvPr id="493" name="Google Shape;493;p70"/>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914400" lvl="0" marL="9144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LG2	Review the legal aspects of bond financing and bond cost. </a:t>
            </a:r>
            <a:endParaRPr/>
          </a:p>
          <a:p>
            <a:pPr indent="0" lvl="1" marL="974725" marR="0" rtl="0" algn="l">
              <a:lnSpc>
                <a:spcPct val="100000"/>
              </a:lnSpc>
              <a:spcBef>
                <a:spcPts val="36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Corporate bonds are long-term debt instruments indicating that a corporation has borrowed an amount that it promises to repay in the future under clearly defined terms. The bond indenture, enforced by a trustee, states all conditions of the bond issue. It contains both standard debt provisions and restrictive covenants, which may include a sinking-fund requirement and/or a security interest. The cost of a bond to an issuer depends on its maturity, offering size, and issuer risk and on the basic cost of money.</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1"/>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Review of Learning Goals (cont.)</a:t>
            </a:r>
            <a:endParaRPr/>
          </a:p>
        </p:txBody>
      </p:sp>
      <p:sp>
        <p:nvSpPr>
          <p:cNvPr id="499" name="Google Shape;499;p71"/>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914400" lvl="0" marL="9144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LG3	Discuss the general features, yields, prices, ratings, popular types, and international issues of corporate bonds. </a:t>
            </a:r>
            <a:endParaRPr/>
          </a:p>
          <a:p>
            <a:pPr indent="0" lvl="1" marL="917575" marR="0" rtl="0" algn="l">
              <a:lnSpc>
                <a:spcPct val="100000"/>
              </a:lnSpc>
              <a:spcBef>
                <a:spcPts val="400"/>
              </a:spcBef>
              <a:spcAft>
                <a:spcPts val="0"/>
              </a:spcAft>
              <a:buClr>
                <a:srgbClr val="000000"/>
              </a:buClr>
              <a:buSzPts val="2000"/>
              <a:buFont typeface="Verdana"/>
              <a:buNone/>
            </a:pPr>
            <a:r>
              <a:rPr b="0" i="0" lang="en-US" sz="2000" u="none" cap="none" strike="noStrike">
                <a:solidFill>
                  <a:srgbClr val="000000"/>
                </a:solidFill>
                <a:latin typeface="Verdana"/>
                <a:ea typeface="Verdana"/>
                <a:cs typeface="Verdana"/>
                <a:sym typeface="Verdana"/>
              </a:rPr>
              <a:t>A bond issue may include a conversion feature, a call feature, or stock purchase warrants. The yield, or rate of return, on a bond can be measured by its current yield, yield to maturity (YTM), or yield to call (YTC). Bond prices are typically reported along with their coupon, maturity date, and yield to maturity (YTM). Bond ratings by independent agencies indicate the risk of a bond issue. Various types of traditional and contemporary bonds are available. Eurobonds and foreign bonds enable established creditworthy companies and governments to borrow large amounts internationally.</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2"/>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Review of Learning Goals (cont.)</a:t>
            </a:r>
            <a:endParaRPr/>
          </a:p>
        </p:txBody>
      </p:sp>
      <p:sp>
        <p:nvSpPr>
          <p:cNvPr id="505" name="Google Shape;505;p72"/>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914400" lvl="0" marL="9144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LG4	Understand the key inputs and basic model used in the valuation process. </a:t>
            </a:r>
            <a:endParaRPr/>
          </a:p>
          <a:p>
            <a:pPr indent="0" lvl="1" marL="917575" marR="0" rtl="0" algn="l">
              <a:lnSpc>
                <a:spcPct val="100000"/>
              </a:lnSpc>
              <a:spcBef>
                <a:spcPts val="400"/>
              </a:spcBef>
              <a:spcAft>
                <a:spcPts val="0"/>
              </a:spcAft>
              <a:buClr>
                <a:srgbClr val="000000"/>
              </a:buClr>
              <a:buSzPts val="2000"/>
              <a:buFont typeface="Verdana"/>
              <a:buNone/>
            </a:pPr>
            <a:r>
              <a:rPr b="0" i="0" lang="en-US" sz="2000" u="none" cap="none" strike="noStrike">
                <a:solidFill>
                  <a:srgbClr val="000000"/>
                </a:solidFill>
                <a:latin typeface="Verdana"/>
                <a:ea typeface="Verdana"/>
                <a:cs typeface="Verdana"/>
                <a:sym typeface="Verdana"/>
              </a:rPr>
              <a:t>Key inputs to the valuation process include cash flows (returns), timing, and risk and the required return. The value of any asset is equal to the present value of all future cash flows it is expected to provide over the relevant time period.</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3"/>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Review of Learning Goals (cont.)</a:t>
            </a:r>
            <a:endParaRPr/>
          </a:p>
        </p:txBody>
      </p:sp>
      <p:sp>
        <p:nvSpPr>
          <p:cNvPr id="511" name="Google Shape;511;p73"/>
          <p:cNvSpPr txBox="1"/>
          <p:nvPr>
            <p:ph idx="1" type="body"/>
          </p:nvPr>
        </p:nvSpPr>
        <p:spPr>
          <a:xfrm>
            <a:off x="304800" y="1219200"/>
            <a:ext cx="8458200" cy="4648200"/>
          </a:xfrm>
          <a:prstGeom prst="rect">
            <a:avLst/>
          </a:prstGeom>
          <a:noFill/>
          <a:ln>
            <a:noFill/>
          </a:ln>
        </p:spPr>
        <p:txBody>
          <a:bodyPr anchorCtr="0" anchor="t" bIns="0" lIns="0" spcFirstLastPara="1" rIns="0" wrap="square" tIns="0">
            <a:noAutofit/>
          </a:bodyPr>
          <a:lstStyle/>
          <a:p>
            <a:pPr indent="-914400" lvl="0" marL="9144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LG5	Apply the basic valuation model to bonds and describe the impact of required return and time to maturity on bond values. </a:t>
            </a:r>
            <a:endParaRPr/>
          </a:p>
          <a:p>
            <a:pPr indent="0" lvl="1" marL="917575" marR="0" rtl="0" algn="l">
              <a:lnSpc>
                <a:spcPct val="100000"/>
              </a:lnSpc>
              <a:spcBef>
                <a:spcPts val="400"/>
              </a:spcBef>
              <a:spcAft>
                <a:spcPts val="0"/>
              </a:spcAft>
              <a:buClr>
                <a:srgbClr val="000000"/>
              </a:buClr>
              <a:buSzPts val="2000"/>
              <a:buFont typeface="Verdana"/>
              <a:buNone/>
            </a:pPr>
            <a:r>
              <a:rPr b="0" i="0" lang="en-US" sz="2000" u="none" cap="none" strike="noStrike">
                <a:solidFill>
                  <a:srgbClr val="000000"/>
                </a:solidFill>
                <a:latin typeface="Verdana"/>
                <a:ea typeface="Verdana"/>
                <a:cs typeface="Verdana"/>
                <a:sym typeface="Verdana"/>
              </a:rPr>
              <a:t>The value of a bond is the present value of its interest payments plus the present value of its par value. The discount rate used to determine bond value is the required return, which may differ from the bond’s coupon interest rate. The amount of time to maturity affects bond values. The value of a bond will approach its par value as the bond moves closer to maturity. The chance that interest rates will change and thereby change the required return and bond value is called interest rate risk. The shorter the amount of time until a bond’s maturity, the less responsive is its market value to a given change in the required return.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4"/>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Review of Learning Goals (cont.)</a:t>
            </a:r>
            <a:endParaRPr/>
          </a:p>
        </p:txBody>
      </p:sp>
      <p:sp>
        <p:nvSpPr>
          <p:cNvPr id="517" name="Google Shape;517;p74"/>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914400" lvl="0" marL="914400" marR="0" rtl="0" algn="l">
              <a:lnSpc>
                <a:spcPct val="100000"/>
              </a:lnSpc>
              <a:spcBef>
                <a:spcPts val="0"/>
              </a:spcBef>
              <a:spcAft>
                <a:spcPts val="0"/>
              </a:spcAft>
              <a:buClr>
                <a:srgbClr val="000000"/>
              </a:buClr>
              <a:buSzPts val="2400"/>
              <a:buFont typeface="Verdana"/>
              <a:buNone/>
            </a:pPr>
            <a:r>
              <a:rPr b="0" i="0" lang="en-US" sz="2400" u="none">
                <a:solidFill>
                  <a:srgbClr val="000000"/>
                </a:solidFill>
                <a:latin typeface="Verdana"/>
                <a:ea typeface="Verdana"/>
                <a:cs typeface="Verdana"/>
                <a:sym typeface="Verdana"/>
              </a:rPr>
              <a:t>LG6	Explain yield to maturity (YTM), its calculation, and the procedure used to value bonds that pay interest semiannually. </a:t>
            </a:r>
            <a:endParaRPr/>
          </a:p>
          <a:p>
            <a:pPr indent="0" lvl="1" marL="911225" marR="0" rtl="0" algn="l">
              <a:lnSpc>
                <a:spcPct val="100000"/>
              </a:lnSpc>
              <a:spcBef>
                <a:spcPts val="400"/>
              </a:spcBef>
              <a:spcAft>
                <a:spcPts val="0"/>
              </a:spcAft>
              <a:buClr>
                <a:srgbClr val="000000"/>
              </a:buClr>
              <a:buSzPts val="2000"/>
              <a:buFont typeface="Verdana"/>
              <a:buNone/>
            </a:pPr>
            <a:r>
              <a:rPr b="0" i="0" lang="en-US" sz="2000" u="none" cap="none" strike="noStrike">
                <a:solidFill>
                  <a:srgbClr val="000000"/>
                </a:solidFill>
                <a:latin typeface="Verdana"/>
                <a:ea typeface="Verdana"/>
                <a:cs typeface="Verdana"/>
                <a:sym typeface="Verdana"/>
              </a:rPr>
              <a:t>Yield to maturity is the rate of return investors earn if they buy a bond at a specific price and hold it until maturity. YTM can be calculated by using a financial calculator or by using an Excel spreadsheet. Bonds that pay interest semiannually are valued by using the same procedure used to value bonds paying annual interest, except that the interest payments are one-half of the annual interest payments, the number of periods is twice the number of years to maturity, and the required return is one-half of the stated annual required return on similar-risk bonds.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5"/>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Chapter Resources on MyFinanceLab</a:t>
            </a:r>
            <a:endParaRPr/>
          </a:p>
        </p:txBody>
      </p:sp>
      <p:sp>
        <p:nvSpPr>
          <p:cNvPr id="523" name="Google Shape;523;p75"/>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Chapter Cases</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Group Exercises</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Critical Thinking Problems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800"/>
              <a:buFont typeface="Verdana"/>
              <a:buNone/>
            </a:pPr>
            <a:r>
              <a:rPr b="1" i="0" lang="en-US" sz="2800" u="none">
                <a:solidFill>
                  <a:srgbClr val="000000"/>
                </a:solidFill>
                <a:latin typeface="Verdana"/>
                <a:ea typeface="Verdana"/>
                <a:cs typeface="Verdana"/>
                <a:sym typeface="Verdana"/>
              </a:rPr>
              <a:t>Figure 6.1 </a:t>
            </a:r>
            <a:br>
              <a:rPr b="1" i="0" lang="en-US" sz="2800" u="none">
                <a:solidFill>
                  <a:srgbClr val="000000"/>
                </a:solidFill>
                <a:latin typeface="Verdana"/>
                <a:ea typeface="Verdana"/>
                <a:cs typeface="Verdana"/>
                <a:sym typeface="Verdana"/>
              </a:rPr>
            </a:br>
            <a:r>
              <a:rPr b="1" i="0" lang="en-US" sz="2800" u="none">
                <a:solidFill>
                  <a:srgbClr val="000000"/>
                </a:solidFill>
                <a:latin typeface="Verdana"/>
                <a:ea typeface="Verdana"/>
                <a:cs typeface="Verdana"/>
                <a:sym typeface="Verdana"/>
              </a:rPr>
              <a:t>Supply–Demand Relationship</a:t>
            </a:r>
            <a:endParaRPr/>
          </a:p>
        </p:txBody>
      </p:sp>
      <p:pic>
        <p:nvPicPr>
          <p:cNvPr descr="fig06_01.gif" id="104" name="Google Shape;104;p8"/>
          <p:cNvPicPr preferRelativeResize="0"/>
          <p:nvPr/>
        </p:nvPicPr>
        <p:blipFill rotWithShape="1">
          <a:blip r:embed="rId3">
            <a:alphaModFix/>
          </a:blip>
          <a:srcRect b="0" l="0" r="0" t="0"/>
          <a:stretch/>
        </p:blipFill>
        <p:spPr>
          <a:xfrm>
            <a:off x="1828800" y="1524000"/>
            <a:ext cx="5219700" cy="44180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9"/>
          <p:cNvSpPr txBox="1"/>
          <p:nvPr>
            <p:ph type="title"/>
          </p:nvPr>
        </p:nvSpPr>
        <p:spPr>
          <a:xfrm>
            <a:off x="381000" y="0"/>
            <a:ext cx="8458200" cy="114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0000"/>
              </a:buClr>
              <a:buSzPts val="2400"/>
              <a:buFont typeface="Verdana"/>
              <a:buNone/>
            </a:pPr>
            <a:r>
              <a:rPr b="1" i="0" lang="en-US" sz="2400" u="none">
                <a:solidFill>
                  <a:srgbClr val="000000"/>
                </a:solidFill>
                <a:latin typeface="Verdana"/>
                <a:ea typeface="Verdana"/>
                <a:cs typeface="Verdana"/>
                <a:sym typeface="Verdana"/>
              </a:rPr>
              <a:t>Interest Rates and Required Returns: </a:t>
            </a:r>
            <a:br>
              <a:rPr b="1" i="0" lang="en-US" sz="2400" u="none">
                <a:solidFill>
                  <a:srgbClr val="000000"/>
                </a:solidFill>
                <a:latin typeface="Verdana"/>
                <a:ea typeface="Verdana"/>
                <a:cs typeface="Verdana"/>
                <a:sym typeface="Verdana"/>
              </a:rPr>
            </a:br>
            <a:r>
              <a:rPr b="1" i="0" lang="en-US" sz="2400" u="none">
                <a:solidFill>
                  <a:srgbClr val="000000"/>
                </a:solidFill>
                <a:latin typeface="Verdana"/>
                <a:ea typeface="Verdana"/>
                <a:cs typeface="Verdana"/>
                <a:sym typeface="Verdana"/>
              </a:rPr>
              <a:t>Nominal or Actual Rate of Interest (Return)</a:t>
            </a:r>
            <a:endParaRPr/>
          </a:p>
        </p:txBody>
      </p:sp>
      <p:sp>
        <p:nvSpPr>
          <p:cNvPr id="110" name="Google Shape;110;p9"/>
          <p:cNvSpPr txBox="1"/>
          <p:nvPr>
            <p:ph idx="1" type="body"/>
          </p:nvPr>
        </p:nvSpPr>
        <p:spPr>
          <a:xfrm>
            <a:off x="381000" y="1295400"/>
            <a:ext cx="8382000" cy="46482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a:t>
            </a:r>
            <a:r>
              <a:rPr b="1" i="0" lang="en-US" sz="2400" u="none">
                <a:solidFill>
                  <a:srgbClr val="000000"/>
                </a:solidFill>
                <a:latin typeface="Verdana"/>
                <a:ea typeface="Verdana"/>
                <a:cs typeface="Verdana"/>
                <a:sym typeface="Verdana"/>
              </a:rPr>
              <a:t>nominal rate of interest</a:t>
            </a:r>
            <a:r>
              <a:rPr b="0" i="0" lang="en-US" sz="2400" u="none">
                <a:solidFill>
                  <a:srgbClr val="000000"/>
                </a:solidFill>
                <a:latin typeface="Verdana"/>
                <a:ea typeface="Verdana"/>
                <a:cs typeface="Verdana"/>
                <a:sym typeface="Verdana"/>
              </a:rPr>
              <a:t> is the actual rate of interest charged by the supplier of funds and paid by the demander.</a:t>
            </a:r>
            <a:endParaRPr/>
          </a:p>
          <a:p>
            <a:pPr indent="-342900" lvl="0" marL="342900" marR="0" rtl="0" algn="l">
              <a:lnSpc>
                <a:spcPct val="100000"/>
              </a:lnSpc>
              <a:spcBef>
                <a:spcPts val="480"/>
              </a:spcBef>
              <a:spcAft>
                <a:spcPts val="0"/>
              </a:spcAft>
              <a:buClr>
                <a:srgbClr val="000000"/>
              </a:buClr>
              <a:buSzPts val="2400"/>
              <a:buFont typeface="Verdana"/>
              <a:buChar char="•"/>
            </a:pPr>
            <a:r>
              <a:rPr b="0" i="0" lang="en-US" sz="2400" u="none">
                <a:solidFill>
                  <a:srgbClr val="000000"/>
                </a:solidFill>
                <a:latin typeface="Verdana"/>
                <a:ea typeface="Verdana"/>
                <a:cs typeface="Verdana"/>
                <a:sym typeface="Verdana"/>
              </a:rPr>
              <a:t>The nominal rate differs from the real rate of interest, r* as a result of two factors:</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Inflationary expectations reflected in an inflation premium (IP), and</a:t>
            </a:r>
            <a:endParaRPr/>
          </a:p>
          <a:p>
            <a:pPr indent="-285750" lvl="1" marL="742950" marR="0" rtl="0" algn="l">
              <a:lnSpc>
                <a:spcPct val="100000"/>
              </a:lnSpc>
              <a:spcBef>
                <a:spcPts val="400"/>
              </a:spcBef>
              <a:spcAft>
                <a:spcPts val="0"/>
              </a:spcAft>
              <a:buClr>
                <a:srgbClr val="000000"/>
              </a:buClr>
              <a:buSzPts val="2000"/>
              <a:buFont typeface="Verdana"/>
              <a:buChar char="–"/>
            </a:pPr>
            <a:r>
              <a:rPr b="0" i="0" lang="en-US" sz="2000" u="none" cap="none" strike="noStrike">
                <a:solidFill>
                  <a:srgbClr val="000000"/>
                </a:solidFill>
                <a:latin typeface="Verdana"/>
                <a:ea typeface="Verdana"/>
                <a:cs typeface="Verdana"/>
                <a:sym typeface="Verdana"/>
              </a:rPr>
              <a:t>Issuer and issue characteristics such as default risks and contractual provisions as reflected in a risk premium (RP).</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resentation1">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resentation1">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2014-01-24T20:47:29Z</dcterms:created>
  <dc:creator>Gitman / Zutter</dc:creator>
</cp:coreProperties>
</file>

<file path=docProps/custom.xml><?xml version="1.0" encoding="utf-8"?>
<Properties xmlns="http://schemas.openxmlformats.org/officeDocument/2006/custom-properties" xmlns:vt="http://schemas.openxmlformats.org/officeDocument/2006/docPropsVTypes"/>
</file>