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52">
          <p15:clr>
            <a:srgbClr val="000000"/>
          </p15:clr>
        </p15:guide>
        <p15:guide id="2" pos="2880">
          <p15:clr>
            <a:srgbClr val="000000"/>
          </p15:clr>
        </p15:guide>
      </p15:sldGuideLst>
    </p:ext>
    <p:ext uri="http://customooxmlschemas.google.com/">
      <go:slidesCustomData xmlns:go="http://customooxmlschemas.google.com/" r:id="rId65" roundtripDataSignature="AMtx7mgdEzyfcMRxwhKcdQmxuIs0epZN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0789BC4-7A54-407A-9D71-D0C3BF7834A9}">
  <a:tblStyle styleId="{70789BC4-7A54-407A-9D71-D0C3BF7834A9}"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52"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62" Type="http://schemas.openxmlformats.org/officeDocument/2006/relationships/slide" Target="slides/slide55.xml"/><Relationship Id="rId61" Type="http://schemas.openxmlformats.org/officeDocument/2006/relationships/slide" Target="slides/slide54.xml"/><Relationship Id="rId20" Type="http://schemas.openxmlformats.org/officeDocument/2006/relationships/slide" Target="slides/slide13.xml"/><Relationship Id="rId64" Type="http://schemas.openxmlformats.org/officeDocument/2006/relationships/slide" Target="slides/slide57.xml"/><Relationship Id="rId63" Type="http://schemas.openxmlformats.org/officeDocument/2006/relationships/slide" Target="slides/slide56.xml"/><Relationship Id="rId22" Type="http://schemas.openxmlformats.org/officeDocument/2006/relationships/slide" Target="slides/slide15.xml"/><Relationship Id="rId21" Type="http://schemas.openxmlformats.org/officeDocument/2006/relationships/slide" Target="slides/slide14.xml"/><Relationship Id="rId65" Type="http://customschemas.google.com/relationships/presentationmetadata" Target="metadata"/><Relationship Id="rId24" Type="http://schemas.openxmlformats.org/officeDocument/2006/relationships/slide" Target="slides/slide17.xml"/><Relationship Id="rId23" Type="http://schemas.openxmlformats.org/officeDocument/2006/relationships/slide" Target="slides/slide16.xml"/><Relationship Id="rId60" Type="http://schemas.openxmlformats.org/officeDocument/2006/relationships/slide" Target="slides/slide53.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slide" Target="slides/slide44.xml"/><Relationship Id="rId50" Type="http://schemas.openxmlformats.org/officeDocument/2006/relationships/slide" Target="slides/slide43.xml"/><Relationship Id="rId53" Type="http://schemas.openxmlformats.org/officeDocument/2006/relationships/slide" Target="slides/slide46.xml"/><Relationship Id="rId52" Type="http://schemas.openxmlformats.org/officeDocument/2006/relationships/slide" Target="slides/slide45.xml"/><Relationship Id="rId11" Type="http://schemas.openxmlformats.org/officeDocument/2006/relationships/slide" Target="slides/slide4.xml"/><Relationship Id="rId55" Type="http://schemas.openxmlformats.org/officeDocument/2006/relationships/slide" Target="slides/slide48.xml"/><Relationship Id="rId10" Type="http://schemas.openxmlformats.org/officeDocument/2006/relationships/slide" Target="slides/slide3.xml"/><Relationship Id="rId54" Type="http://schemas.openxmlformats.org/officeDocument/2006/relationships/slide" Target="slides/slide47.xml"/><Relationship Id="rId13" Type="http://schemas.openxmlformats.org/officeDocument/2006/relationships/slide" Target="slides/slide6.xml"/><Relationship Id="rId57" Type="http://schemas.openxmlformats.org/officeDocument/2006/relationships/slide" Target="slides/slide50.xml"/><Relationship Id="rId12" Type="http://schemas.openxmlformats.org/officeDocument/2006/relationships/slide" Target="slides/slide5.xml"/><Relationship Id="rId56" Type="http://schemas.openxmlformats.org/officeDocument/2006/relationships/slide" Target="slides/slide49.xml"/><Relationship Id="rId15" Type="http://schemas.openxmlformats.org/officeDocument/2006/relationships/slide" Target="slides/slide8.xml"/><Relationship Id="rId59" Type="http://schemas.openxmlformats.org/officeDocument/2006/relationships/slide" Target="slides/slide52.xml"/><Relationship Id="rId14" Type="http://schemas.openxmlformats.org/officeDocument/2006/relationships/slide" Target="slides/slide7.xml"/><Relationship Id="rId58" Type="http://schemas.openxmlformats.org/officeDocument/2006/relationships/slide" Target="slides/slide51.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Verdana"/>
              <a:buNone/>
            </a:pPr>
            <a:fld id="{00000000-1234-1234-1234-123412341234}" type="slidenum">
              <a:rPr b="0" i="0" lang="en-US" sz="1200" u="none" cap="none" strike="noStrike">
                <a:solidFill>
                  <a:srgbClr val="000000"/>
                </a:solidFill>
                <a:latin typeface="Verdana"/>
                <a:ea typeface="Verdana"/>
                <a:cs typeface="Verdana"/>
                <a:sym typeface="Verdana"/>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Verdana"/>
              <a:buNone/>
            </a:pPr>
            <a:fld id="{00000000-1234-1234-1234-123412341234}" type="slidenum">
              <a:rPr b="0" i="0" lang="en-US" sz="1200" u="none" cap="none" strike="noStrike">
                <a:solidFill>
                  <a:srgbClr val="000000"/>
                </a:solidFill>
                <a:latin typeface="Verdana"/>
                <a:ea typeface="Verdana"/>
                <a:cs typeface="Verdana"/>
                <a:sym typeface="Verdana"/>
              </a:rPr>
              <a:t>‹#›</a:t>
            </a:fld>
            <a:endParaRPr/>
          </a:p>
        </p:txBody>
      </p:sp>
      <p:sp>
        <p:nvSpPr>
          <p:cNvPr id="58" name="Google Shape;5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9" name="Google Shape;59;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4656e09df0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4656e09df0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g14656e09df0_0_0:notes"/>
          <p:cNvSpPr txBox="1"/>
          <p:nvPr>
            <p:ph idx="12" type="sldNum"/>
          </p:nvPr>
        </p:nvSpPr>
        <p:spPr>
          <a:xfrm>
            <a:off x="3886200" y="8686800"/>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Verdana"/>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 name="Google Shape;6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2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4: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Verdana"/>
              <a:buNone/>
            </a:pPr>
            <a:fld id="{00000000-1234-1234-1234-123412341234}" type="slidenum">
              <a:rPr b="0" i="0" lang="en-US" sz="1200" u="none">
                <a:solidFill>
                  <a:srgbClr val="000000"/>
                </a:solidFill>
                <a:latin typeface="Verdana"/>
                <a:ea typeface="Verdana"/>
                <a:cs typeface="Verdana"/>
                <a:sym typeface="Verdana"/>
              </a:rPr>
              <a:t>‹#›</a:t>
            </a:fld>
            <a:endParaRPr/>
          </a:p>
        </p:txBody>
      </p:sp>
      <p:sp>
        <p:nvSpPr>
          <p:cNvPr id="211" name="Google Shape;211;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2" name="Google Shape;212;p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2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 name="Google Shape;7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3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3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3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3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2" name="Google Shape;312;p4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40: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Verdana"/>
              <a:buNone/>
            </a:pPr>
            <a:fld id="{00000000-1234-1234-1234-123412341234}" type="slidenum">
              <a:rPr b="0" i="0" lang="en-US" sz="1200" u="none">
                <a:solidFill>
                  <a:srgbClr val="000000"/>
                </a:solidFill>
                <a:latin typeface="Verdana"/>
                <a:ea typeface="Verdana"/>
                <a:cs typeface="Verdana"/>
                <a:sym typeface="Verdana"/>
              </a:rPr>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4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4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4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4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4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4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4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4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4" name="Google Shape;364;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 name="Google Shape;8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4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0" name="Google Shape;370;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5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6" name="Google Shape;376;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p5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2" name="Google Shape;382;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5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5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4" name="Google Shape;394;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5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5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5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3" name="Google Shape;413;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 name="Google Shape;8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9" name="Shape 49"/>
        <p:cNvGrpSpPr/>
        <p:nvPr/>
      </p:nvGrpSpPr>
      <p:grpSpPr>
        <a:xfrm>
          <a:off x="0" y="0"/>
          <a:ext cx="0" cy="0"/>
          <a:chOff x="0" y="0"/>
          <a:chExt cx="0" cy="0"/>
        </a:xfrm>
      </p:grpSpPr>
      <p:sp>
        <p:nvSpPr>
          <p:cNvPr id="50" name="Google Shape;50;p6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8"/>
          <p:cNvSpPr txBox="1"/>
          <p:nvPr>
            <p:ph idx="1" type="body"/>
          </p:nvPr>
        </p:nvSpPr>
        <p:spPr>
          <a:xfrm>
            <a:off x="381000" y="1447800"/>
            <a:ext cx="4114800" cy="4648200"/>
          </a:xfrm>
          <a:prstGeom prst="rect">
            <a:avLst/>
          </a:prstGeom>
          <a:noFill/>
          <a:ln>
            <a:noFill/>
          </a:ln>
        </p:spPr>
        <p:txBody>
          <a:bodyPr anchorCtr="0" anchor="t" bIns="0" lIns="0" spcFirstLastPara="1" rIns="0" wrap="square" tIns="0">
            <a:noAutofit/>
          </a:bodyPr>
          <a:lstStyle>
            <a:lvl1pPr indent="-406400" lvl="0" marL="457200" algn="l">
              <a:spcBef>
                <a:spcPts val="560"/>
              </a:spcBef>
              <a:spcAft>
                <a:spcPts val="0"/>
              </a:spcAft>
              <a:buClr>
                <a:schemeClr val="dk1"/>
              </a:buClr>
              <a:buSzPts val="2800"/>
              <a:buFont typeface="Verdana"/>
              <a:buChar char="•"/>
              <a:defRPr sz="2800"/>
            </a:lvl1pPr>
            <a:lvl2pPr indent="-381000" lvl="1" marL="914400" algn="l">
              <a:spcBef>
                <a:spcPts val="480"/>
              </a:spcBef>
              <a:spcAft>
                <a:spcPts val="0"/>
              </a:spcAft>
              <a:buClr>
                <a:schemeClr val="dk1"/>
              </a:buClr>
              <a:buSzPts val="2400"/>
              <a:buFont typeface="Verdana"/>
              <a:buChar char="–"/>
              <a:defRPr sz="2400"/>
            </a:lvl2pPr>
            <a:lvl3pPr indent="-355600" lvl="2" marL="1371600" algn="l">
              <a:spcBef>
                <a:spcPts val="400"/>
              </a:spcBef>
              <a:spcAft>
                <a:spcPts val="0"/>
              </a:spcAft>
              <a:buClr>
                <a:schemeClr val="dk1"/>
              </a:buClr>
              <a:buSzPts val="2000"/>
              <a:buFont typeface="Verdana"/>
              <a:buChar char="•"/>
              <a:defRPr sz="2000"/>
            </a:lvl3pPr>
            <a:lvl4pPr indent="-342900" lvl="3" marL="1828800" algn="l">
              <a:spcBef>
                <a:spcPts val="360"/>
              </a:spcBef>
              <a:spcAft>
                <a:spcPts val="0"/>
              </a:spcAft>
              <a:buClr>
                <a:schemeClr val="dk1"/>
              </a:buClr>
              <a:buSzPts val="1800"/>
              <a:buFont typeface="Verdana"/>
              <a:buChar char="–"/>
              <a:defRPr sz="1800"/>
            </a:lvl4pPr>
            <a:lvl5pPr indent="-342900" lvl="4" marL="2286000" algn="l">
              <a:spcBef>
                <a:spcPts val="360"/>
              </a:spcBef>
              <a:spcAft>
                <a:spcPts val="0"/>
              </a:spcAft>
              <a:buClr>
                <a:schemeClr val="dk1"/>
              </a:buClr>
              <a:buSzPts val="1800"/>
              <a:buFont typeface="Verdana"/>
              <a:buChar char="»"/>
              <a:defRPr sz="1800"/>
            </a:lvl5pPr>
            <a:lvl6pPr indent="-342900" lvl="5" marL="2743200" algn="l">
              <a:spcBef>
                <a:spcPts val="360"/>
              </a:spcBef>
              <a:spcAft>
                <a:spcPts val="0"/>
              </a:spcAft>
              <a:buClr>
                <a:schemeClr val="dk1"/>
              </a:buClr>
              <a:buSzPts val="1800"/>
              <a:buFont typeface="Verdana"/>
              <a:buChar char="»"/>
              <a:defRPr sz="1800"/>
            </a:lvl6pPr>
            <a:lvl7pPr indent="-342900" lvl="6" marL="3200400" algn="l">
              <a:spcBef>
                <a:spcPts val="360"/>
              </a:spcBef>
              <a:spcAft>
                <a:spcPts val="0"/>
              </a:spcAft>
              <a:buClr>
                <a:schemeClr val="dk1"/>
              </a:buClr>
              <a:buSzPts val="1800"/>
              <a:buFont typeface="Verdana"/>
              <a:buChar char="»"/>
              <a:defRPr sz="1800"/>
            </a:lvl7pPr>
            <a:lvl8pPr indent="-342900" lvl="7" marL="3657600" algn="l">
              <a:spcBef>
                <a:spcPts val="360"/>
              </a:spcBef>
              <a:spcAft>
                <a:spcPts val="0"/>
              </a:spcAft>
              <a:buClr>
                <a:schemeClr val="dk1"/>
              </a:buClr>
              <a:buSzPts val="1800"/>
              <a:buFont typeface="Verdana"/>
              <a:buChar char="»"/>
              <a:defRPr sz="1800"/>
            </a:lvl8pPr>
            <a:lvl9pPr indent="-342900" lvl="8" marL="4114800" algn="l">
              <a:spcBef>
                <a:spcPts val="360"/>
              </a:spcBef>
              <a:spcAft>
                <a:spcPts val="0"/>
              </a:spcAft>
              <a:buClr>
                <a:schemeClr val="dk1"/>
              </a:buClr>
              <a:buSzPts val="1800"/>
              <a:buFont typeface="Verdana"/>
              <a:buChar char="»"/>
              <a:defRPr sz="1800"/>
            </a:lvl9pPr>
          </a:lstStyle>
          <a:p/>
        </p:txBody>
      </p:sp>
      <p:sp>
        <p:nvSpPr>
          <p:cNvPr id="52" name="Google Shape;52;p68"/>
          <p:cNvSpPr txBox="1"/>
          <p:nvPr>
            <p:ph idx="2" type="body"/>
          </p:nvPr>
        </p:nvSpPr>
        <p:spPr>
          <a:xfrm>
            <a:off x="4648200" y="1447800"/>
            <a:ext cx="4114800" cy="4648200"/>
          </a:xfrm>
          <a:prstGeom prst="rect">
            <a:avLst/>
          </a:prstGeom>
          <a:noFill/>
          <a:ln>
            <a:noFill/>
          </a:ln>
        </p:spPr>
        <p:txBody>
          <a:bodyPr anchorCtr="0" anchor="t" bIns="0" lIns="0" spcFirstLastPara="1" rIns="0" wrap="square" tIns="0">
            <a:noAutofit/>
          </a:bodyPr>
          <a:lstStyle>
            <a:lvl1pPr indent="-406400" lvl="0" marL="457200" algn="l">
              <a:spcBef>
                <a:spcPts val="560"/>
              </a:spcBef>
              <a:spcAft>
                <a:spcPts val="0"/>
              </a:spcAft>
              <a:buClr>
                <a:schemeClr val="dk1"/>
              </a:buClr>
              <a:buSzPts val="2800"/>
              <a:buFont typeface="Verdana"/>
              <a:buChar char="•"/>
              <a:defRPr sz="2800"/>
            </a:lvl1pPr>
            <a:lvl2pPr indent="-381000" lvl="1" marL="914400" algn="l">
              <a:spcBef>
                <a:spcPts val="480"/>
              </a:spcBef>
              <a:spcAft>
                <a:spcPts val="0"/>
              </a:spcAft>
              <a:buClr>
                <a:schemeClr val="dk1"/>
              </a:buClr>
              <a:buSzPts val="2400"/>
              <a:buFont typeface="Verdana"/>
              <a:buChar char="–"/>
              <a:defRPr sz="2400"/>
            </a:lvl2pPr>
            <a:lvl3pPr indent="-355600" lvl="2" marL="1371600" algn="l">
              <a:spcBef>
                <a:spcPts val="400"/>
              </a:spcBef>
              <a:spcAft>
                <a:spcPts val="0"/>
              </a:spcAft>
              <a:buClr>
                <a:schemeClr val="dk1"/>
              </a:buClr>
              <a:buSzPts val="2000"/>
              <a:buFont typeface="Verdana"/>
              <a:buChar char="•"/>
              <a:defRPr sz="2000"/>
            </a:lvl3pPr>
            <a:lvl4pPr indent="-342900" lvl="3" marL="1828800" algn="l">
              <a:spcBef>
                <a:spcPts val="360"/>
              </a:spcBef>
              <a:spcAft>
                <a:spcPts val="0"/>
              </a:spcAft>
              <a:buClr>
                <a:schemeClr val="dk1"/>
              </a:buClr>
              <a:buSzPts val="1800"/>
              <a:buFont typeface="Verdana"/>
              <a:buChar char="–"/>
              <a:defRPr sz="1800"/>
            </a:lvl4pPr>
            <a:lvl5pPr indent="-342900" lvl="4" marL="2286000" algn="l">
              <a:spcBef>
                <a:spcPts val="360"/>
              </a:spcBef>
              <a:spcAft>
                <a:spcPts val="0"/>
              </a:spcAft>
              <a:buClr>
                <a:schemeClr val="dk1"/>
              </a:buClr>
              <a:buSzPts val="1800"/>
              <a:buFont typeface="Verdana"/>
              <a:buChar char="»"/>
              <a:defRPr sz="1800"/>
            </a:lvl5pPr>
            <a:lvl6pPr indent="-342900" lvl="5" marL="2743200" algn="l">
              <a:spcBef>
                <a:spcPts val="360"/>
              </a:spcBef>
              <a:spcAft>
                <a:spcPts val="0"/>
              </a:spcAft>
              <a:buClr>
                <a:schemeClr val="dk1"/>
              </a:buClr>
              <a:buSzPts val="1800"/>
              <a:buFont typeface="Verdana"/>
              <a:buChar char="»"/>
              <a:defRPr sz="1800"/>
            </a:lvl6pPr>
            <a:lvl7pPr indent="-342900" lvl="6" marL="3200400" algn="l">
              <a:spcBef>
                <a:spcPts val="360"/>
              </a:spcBef>
              <a:spcAft>
                <a:spcPts val="0"/>
              </a:spcAft>
              <a:buClr>
                <a:schemeClr val="dk1"/>
              </a:buClr>
              <a:buSzPts val="1800"/>
              <a:buFont typeface="Verdana"/>
              <a:buChar char="»"/>
              <a:defRPr sz="1800"/>
            </a:lvl7pPr>
            <a:lvl8pPr indent="-342900" lvl="7" marL="3657600" algn="l">
              <a:spcBef>
                <a:spcPts val="360"/>
              </a:spcBef>
              <a:spcAft>
                <a:spcPts val="0"/>
              </a:spcAft>
              <a:buClr>
                <a:schemeClr val="dk1"/>
              </a:buClr>
              <a:buSzPts val="1800"/>
              <a:buFont typeface="Verdana"/>
              <a:buChar char="»"/>
              <a:defRPr sz="1800"/>
            </a:lvl8pPr>
            <a:lvl9pPr indent="-342900" lvl="8" marL="4114800" algn="l">
              <a:spcBef>
                <a:spcPts val="360"/>
              </a:spcBef>
              <a:spcAft>
                <a:spcPts val="0"/>
              </a:spcAft>
              <a:buClr>
                <a:schemeClr val="dk1"/>
              </a:buClr>
              <a:buSzPts val="1800"/>
              <a:buFont typeface="Verdana"/>
              <a:buChar char="»"/>
              <a:defRPr sz="18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3" name="Shape 53"/>
        <p:cNvGrpSpPr/>
        <p:nvPr/>
      </p:nvGrpSpPr>
      <p:grpSpPr>
        <a:xfrm>
          <a:off x="0" y="0"/>
          <a:ext cx="0" cy="0"/>
          <a:chOff x="0" y="0"/>
          <a:chExt cx="0" cy="0"/>
        </a:xfrm>
      </p:grpSpPr>
      <p:sp>
        <p:nvSpPr>
          <p:cNvPr id="54" name="Google Shape;54;p69"/>
          <p:cNvSpPr txBox="1"/>
          <p:nvPr>
            <p:ph type="title"/>
          </p:nvPr>
        </p:nvSpPr>
        <p:spPr>
          <a:xfrm>
            <a:off x="722313" y="4406900"/>
            <a:ext cx="7772400" cy="1362075"/>
          </a:xfrm>
          <a:prstGeom prst="rect">
            <a:avLst/>
          </a:prstGeom>
          <a:noFill/>
          <a:ln>
            <a:noFill/>
          </a:ln>
        </p:spPr>
        <p:txBody>
          <a:bodyPr anchorCtr="0" anchor="t" bIns="0" lIns="0" spcFirstLastPara="1" rIns="0" wrap="square" tIns="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69"/>
          <p:cNvSpPr txBox="1"/>
          <p:nvPr>
            <p:ph idx="1" type="body"/>
          </p:nvPr>
        </p:nvSpPr>
        <p:spPr>
          <a:xfrm>
            <a:off x="722313" y="2906713"/>
            <a:ext cx="7772400" cy="1500187"/>
          </a:xfrm>
          <a:prstGeom prst="rect">
            <a:avLst/>
          </a:prstGeom>
          <a:noFill/>
          <a:ln>
            <a:noFill/>
          </a:ln>
        </p:spPr>
        <p:txBody>
          <a:bodyPr anchorCtr="0" anchor="b" bIns="0" lIns="0" spcFirstLastPara="1" rIns="0" wrap="square" tIns="0">
            <a:noAutofit/>
          </a:bodyPr>
          <a:lstStyle>
            <a:lvl1pPr indent="-228600" lvl="0" marL="457200" algn="l">
              <a:spcBef>
                <a:spcPts val="400"/>
              </a:spcBef>
              <a:spcAft>
                <a:spcPts val="0"/>
              </a:spcAft>
              <a:buClr>
                <a:schemeClr val="dk1"/>
              </a:buClr>
              <a:buSzPts val="2000"/>
              <a:buFont typeface="Verdana"/>
              <a:buNone/>
              <a:defRPr sz="2000"/>
            </a:lvl1pPr>
            <a:lvl2pPr indent="-228600" lvl="1" marL="914400" algn="l">
              <a:spcBef>
                <a:spcPts val="360"/>
              </a:spcBef>
              <a:spcAft>
                <a:spcPts val="0"/>
              </a:spcAft>
              <a:buClr>
                <a:schemeClr val="dk1"/>
              </a:buClr>
              <a:buSzPts val="1800"/>
              <a:buFont typeface="Verdana"/>
              <a:buNone/>
              <a:defRPr sz="1800"/>
            </a:lvl2pPr>
            <a:lvl3pPr indent="-228600" lvl="2" marL="1371600" algn="l">
              <a:spcBef>
                <a:spcPts val="320"/>
              </a:spcBef>
              <a:spcAft>
                <a:spcPts val="0"/>
              </a:spcAft>
              <a:buClr>
                <a:schemeClr val="dk1"/>
              </a:buClr>
              <a:buSzPts val="1600"/>
              <a:buFont typeface="Verdana"/>
              <a:buNone/>
              <a:defRPr sz="1600"/>
            </a:lvl3pPr>
            <a:lvl4pPr indent="-228600" lvl="3" marL="1828800" algn="l">
              <a:spcBef>
                <a:spcPts val="280"/>
              </a:spcBef>
              <a:spcAft>
                <a:spcPts val="0"/>
              </a:spcAft>
              <a:buClr>
                <a:schemeClr val="dk1"/>
              </a:buClr>
              <a:buSzPts val="1400"/>
              <a:buFont typeface="Verdana"/>
              <a:buNone/>
              <a:defRPr sz="1400"/>
            </a:lvl4pPr>
            <a:lvl5pPr indent="-228600" lvl="4" marL="2286000" algn="l">
              <a:spcBef>
                <a:spcPts val="280"/>
              </a:spcBef>
              <a:spcAft>
                <a:spcPts val="0"/>
              </a:spcAft>
              <a:buClr>
                <a:schemeClr val="dk1"/>
              </a:buClr>
              <a:buSzPts val="1400"/>
              <a:buFont typeface="Verdana"/>
              <a:buNone/>
              <a:defRPr sz="1400"/>
            </a:lvl5pPr>
            <a:lvl6pPr indent="-228600" lvl="5" marL="2743200" algn="l">
              <a:spcBef>
                <a:spcPts val="280"/>
              </a:spcBef>
              <a:spcAft>
                <a:spcPts val="0"/>
              </a:spcAft>
              <a:buClr>
                <a:schemeClr val="dk1"/>
              </a:buClr>
              <a:buSzPts val="1400"/>
              <a:buFont typeface="Verdana"/>
              <a:buNone/>
              <a:defRPr sz="1400"/>
            </a:lvl6pPr>
            <a:lvl7pPr indent="-228600" lvl="6" marL="3200400" algn="l">
              <a:spcBef>
                <a:spcPts val="280"/>
              </a:spcBef>
              <a:spcAft>
                <a:spcPts val="0"/>
              </a:spcAft>
              <a:buClr>
                <a:schemeClr val="dk1"/>
              </a:buClr>
              <a:buSzPts val="1400"/>
              <a:buFont typeface="Verdana"/>
              <a:buNone/>
              <a:defRPr sz="1400"/>
            </a:lvl7pPr>
            <a:lvl8pPr indent="-228600" lvl="7" marL="3657600" algn="l">
              <a:spcBef>
                <a:spcPts val="280"/>
              </a:spcBef>
              <a:spcAft>
                <a:spcPts val="0"/>
              </a:spcAft>
              <a:buClr>
                <a:schemeClr val="dk1"/>
              </a:buClr>
              <a:buSzPts val="1400"/>
              <a:buFont typeface="Verdana"/>
              <a:buNone/>
              <a:defRPr sz="1400"/>
            </a:lvl8pPr>
            <a:lvl9pPr indent="-228600" lvl="8" marL="4114800" algn="l">
              <a:spcBef>
                <a:spcPts val="280"/>
              </a:spcBef>
              <a:spcAft>
                <a:spcPts val="0"/>
              </a:spcAft>
              <a:buClr>
                <a:schemeClr val="dk1"/>
              </a:buClr>
              <a:buSzPts val="1400"/>
              <a:buFont typeface="Verdana"/>
              <a:buNone/>
              <a:defRPr sz="14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6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0"/>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8" name="Shape 28"/>
        <p:cNvGrpSpPr/>
        <p:nvPr/>
      </p:nvGrpSpPr>
      <p:grpSpPr>
        <a:xfrm>
          <a:off x="0" y="0"/>
          <a:ext cx="0" cy="0"/>
          <a:chOff x="0" y="0"/>
          <a:chExt cx="0" cy="0"/>
        </a:xfrm>
      </p:grpSpPr>
      <p:sp>
        <p:nvSpPr>
          <p:cNvPr id="29" name="Google Shape;29;p62"/>
          <p:cNvSpPr txBox="1"/>
          <p:nvPr>
            <p:ph type="title"/>
          </p:nvPr>
        </p:nvSpPr>
        <p:spPr>
          <a:xfrm rot="5400000">
            <a:off x="4733925" y="1990725"/>
            <a:ext cx="6096000" cy="211455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2"/>
          <p:cNvSpPr txBox="1"/>
          <p:nvPr>
            <p:ph idx="1" type="body"/>
          </p:nvPr>
        </p:nvSpPr>
        <p:spPr>
          <a:xfrm rot="5400000">
            <a:off x="428625" y="-47625"/>
            <a:ext cx="6096000" cy="619125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1" name="Shape 31"/>
        <p:cNvGrpSpPr/>
        <p:nvPr/>
      </p:nvGrpSpPr>
      <p:grpSpPr>
        <a:xfrm>
          <a:off x="0" y="0"/>
          <a:ext cx="0" cy="0"/>
          <a:chOff x="0" y="0"/>
          <a:chExt cx="0" cy="0"/>
        </a:xfrm>
      </p:grpSpPr>
      <p:sp>
        <p:nvSpPr>
          <p:cNvPr id="32" name="Google Shape;32;p6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63"/>
          <p:cNvSpPr txBox="1"/>
          <p:nvPr>
            <p:ph idx="1" type="body"/>
          </p:nvPr>
        </p:nvSpPr>
        <p:spPr>
          <a:xfrm rot="5400000">
            <a:off x="2247900" y="-419100"/>
            <a:ext cx="4648200" cy="8382000"/>
          </a:xfrm>
          <a:prstGeom prst="rect">
            <a:avLst/>
          </a:prstGeom>
          <a:noFill/>
          <a:ln>
            <a:noFill/>
          </a:ln>
        </p:spPr>
        <p:txBody>
          <a:bodyPr anchorCtr="0" anchor="t" bIns="0" lIns="0" spcFirstLastPara="1" rIns="0" wrap="square" tIns="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4" name="Shape 34"/>
        <p:cNvGrpSpPr/>
        <p:nvPr/>
      </p:nvGrpSpPr>
      <p:grpSpPr>
        <a:xfrm>
          <a:off x="0" y="0"/>
          <a:ext cx="0" cy="0"/>
          <a:chOff x="0" y="0"/>
          <a:chExt cx="0" cy="0"/>
        </a:xfrm>
      </p:grpSpPr>
      <p:sp>
        <p:nvSpPr>
          <p:cNvPr id="35" name="Google Shape;35;p64"/>
          <p:cNvSpPr txBox="1"/>
          <p:nvPr>
            <p:ph type="title"/>
          </p:nvPr>
        </p:nvSpPr>
        <p:spPr>
          <a:xfrm>
            <a:off x="1792288" y="4800600"/>
            <a:ext cx="5486400" cy="566738"/>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4"/>
          <p:cNvSpPr/>
          <p:nvPr>
            <p:ph idx="2" type="pic"/>
          </p:nvPr>
        </p:nvSpPr>
        <p:spPr>
          <a:xfrm>
            <a:off x="1792288" y="612775"/>
            <a:ext cx="5486400" cy="4114800"/>
          </a:xfrm>
          <a:prstGeom prst="rect">
            <a:avLst/>
          </a:prstGeom>
          <a:noFill/>
          <a:ln>
            <a:noFill/>
          </a:ln>
        </p:spPr>
      </p:sp>
      <p:sp>
        <p:nvSpPr>
          <p:cNvPr id="37" name="Google Shape;37;p64"/>
          <p:cNvSpPr txBox="1"/>
          <p:nvPr>
            <p:ph idx="1" type="body"/>
          </p:nvPr>
        </p:nvSpPr>
        <p:spPr>
          <a:xfrm>
            <a:off x="1792288" y="5367338"/>
            <a:ext cx="5486400" cy="804862"/>
          </a:xfrm>
          <a:prstGeom prst="rect">
            <a:avLst/>
          </a:prstGeom>
          <a:noFill/>
          <a:ln>
            <a:noFill/>
          </a:ln>
        </p:spPr>
        <p:txBody>
          <a:bodyPr anchorCtr="0" anchor="t" bIns="0" lIns="0" spcFirstLastPara="1" rIns="0" wrap="square" tIns="0">
            <a:noAutofit/>
          </a:bodyPr>
          <a:lstStyle>
            <a:lvl1pPr indent="-228600" lvl="0" marL="457200" algn="l">
              <a:spcBef>
                <a:spcPts val="280"/>
              </a:spcBef>
              <a:spcAft>
                <a:spcPts val="0"/>
              </a:spcAft>
              <a:buClr>
                <a:schemeClr val="dk1"/>
              </a:buClr>
              <a:buSzPts val="1400"/>
              <a:buFont typeface="Verdana"/>
              <a:buNone/>
              <a:defRPr sz="1400"/>
            </a:lvl1pPr>
            <a:lvl2pPr indent="-228600" lvl="1" marL="914400" algn="l">
              <a:spcBef>
                <a:spcPts val="240"/>
              </a:spcBef>
              <a:spcAft>
                <a:spcPts val="0"/>
              </a:spcAft>
              <a:buClr>
                <a:schemeClr val="dk1"/>
              </a:buClr>
              <a:buSzPts val="1200"/>
              <a:buFont typeface="Verdana"/>
              <a:buNone/>
              <a:defRPr sz="1200"/>
            </a:lvl2pPr>
            <a:lvl3pPr indent="-228600" lvl="2" marL="1371600" algn="l">
              <a:spcBef>
                <a:spcPts val="200"/>
              </a:spcBef>
              <a:spcAft>
                <a:spcPts val="0"/>
              </a:spcAft>
              <a:buClr>
                <a:schemeClr val="dk1"/>
              </a:buClr>
              <a:buSzPts val="1000"/>
              <a:buFont typeface="Verdana"/>
              <a:buNone/>
              <a:defRPr sz="1000"/>
            </a:lvl3pPr>
            <a:lvl4pPr indent="-228600" lvl="3" marL="1828800" algn="l">
              <a:spcBef>
                <a:spcPts val="180"/>
              </a:spcBef>
              <a:spcAft>
                <a:spcPts val="0"/>
              </a:spcAft>
              <a:buClr>
                <a:schemeClr val="dk1"/>
              </a:buClr>
              <a:buSzPts val="900"/>
              <a:buFont typeface="Verdana"/>
              <a:buNone/>
              <a:defRPr sz="900"/>
            </a:lvl4pPr>
            <a:lvl5pPr indent="-228600" lvl="4" marL="2286000" algn="l">
              <a:spcBef>
                <a:spcPts val="180"/>
              </a:spcBef>
              <a:spcAft>
                <a:spcPts val="0"/>
              </a:spcAft>
              <a:buClr>
                <a:schemeClr val="dk1"/>
              </a:buClr>
              <a:buSzPts val="900"/>
              <a:buFont typeface="Verdana"/>
              <a:buNone/>
              <a:defRPr sz="900"/>
            </a:lvl5pPr>
            <a:lvl6pPr indent="-228600" lvl="5" marL="2743200" algn="l">
              <a:spcBef>
                <a:spcPts val="180"/>
              </a:spcBef>
              <a:spcAft>
                <a:spcPts val="0"/>
              </a:spcAft>
              <a:buClr>
                <a:schemeClr val="dk1"/>
              </a:buClr>
              <a:buSzPts val="900"/>
              <a:buFont typeface="Verdana"/>
              <a:buNone/>
              <a:defRPr sz="900"/>
            </a:lvl6pPr>
            <a:lvl7pPr indent="-228600" lvl="6" marL="3200400" algn="l">
              <a:spcBef>
                <a:spcPts val="180"/>
              </a:spcBef>
              <a:spcAft>
                <a:spcPts val="0"/>
              </a:spcAft>
              <a:buClr>
                <a:schemeClr val="dk1"/>
              </a:buClr>
              <a:buSzPts val="900"/>
              <a:buFont typeface="Verdana"/>
              <a:buNone/>
              <a:defRPr sz="900"/>
            </a:lvl7pPr>
            <a:lvl8pPr indent="-228600" lvl="7" marL="3657600" algn="l">
              <a:spcBef>
                <a:spcPts val="180"/>
              </a:spcBef>
              <a:spcAft>
                <a:spcPts val="0"/>
              </a:spcAft>
              <a:buClr>
                <a:schemeClr val="dk1"/>
              </a:buClr>
              <a:buSzPts val="900"/>
              <a:buFont typeface="Verdana"/>
              <a:buNone/>
              <a:defRPr sz="900"/>
            </a:lvl8pPr>
            <a:lvl9pPr indent="-228600" lvl="8" marL="4114800" algn="l">
              <a:spcBef>
                <a:spcPts val="180"/>
              </a:spcBef>
              <a:spcAft>
                <a:spcPts val="0"/>
              </a:spcAft>
              <a:buClr>
                <a:schemeClr val="dk1"/>
              </a:buClr>
              <a:buSzPts val="900"/>
              <a:buFont typeface="Verdana"/>
              <a:buNone/>
              <a:defRPr sz="9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 name="Shape 38"/>
        <p:cNvGrpSpPr/>
        <p:nvPr/>
      </p:nvGrpSpPr>
      <p:grpSpPr>
        <a:xfrm>
          <a:off x="0" y="0"/>
          <a:ext cx="0" cy="0"/>
          <a:chOff x="0" y="0"/>
          <a:chExt cx="0" cy="0"/>
        </a:xfrm>
      </p:grpSpPr>
      <p:sp>
        <p:nvSpPr>
          <p:cNvPr id="39" name="Google Shape;39;p65"/>
          <p:cNvSpPr txBox="1"/>
          <p:nvPr>
            <p:ph type="title"/>
          </p:nvPr>
        </p:nvSpPr>
        <p:spPr>
          <a:xfrm>
            <a:off x="457200" y="273050"/>
            <a:ext cx="3008313" cy="1162050"/>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5"/>
          <p:cNvSpPr txBox="1"/>
          <p:nvPr>
            <p:ph idx="1" type="body"/>
          </p:nvPr>
        </p:nvSpPr>
        <p:spPr>
          <a:xfrm>
            <a:off x="3575050" y="273050"/>
            <a:ext cx="5111750" cy="5853113"/>
          </a:xfrm>
          <a:prstGeom prst="rect">
            <a:avLst/>
          </a:prstGeom>
          <a:noFill/>
          <a:ln>
            <a:noFill/>
          </a:ln>
        </p:spPr>
        <p:txBody>
          <a:bodyPr anchorCtr="0" anchor="t" bIns="0" lIns="0" spcFirstLastPara="1" rIns="0" wrap="square" tIns="0">
            <a:noAutofit/>
          </a:bodyPr>
          <a:lstStyle>
            <a:lvl1pPr indent="-431800" lvl="0" marL="457200" algn="l">
              <a:spcBef>
                <a:spcPts val="640"/>
              </a:spcBef>
              <a:spcAft>
                <a:spcPts val="0"/>
              </a:spcAft>
              <a:buClr>
                <a:schemeClr val="dk1"/>
              </a:buClr>
              <a:buSzPts val="3200"/>
              <a:buFont typeface="Verdana"/>
              <a:buChar char="•"/>
              <a:defRPr sz="3200"/>
            </a:lvl1pPr>
            <a:lvl2pPr indent="-406400" lvl="1" marL="914400" algn="l">
              <a:spcBef>
                <a:spcPts val="560"/>
              </a:spcBef>
              <a:spcAft>
                <a:spcPts val="0"/>
              </a:spcAft>
              <a:buClr>
                <a:schemeClr val="dk1"/>
              </a:buClr>
              <a:buSzPts val="2800"/>
              <a:buFont typeface="Verdana"/>
              <a:buChar char="–"/>
              <a:defRPr sz="2800"/>
            </a:lvl2pPr>
            <a:lvl3pPr indent="-381000" lvl="2" marL="1371600" algn="l">
              <a:spcBef>
                <a:spcPts val="480"/>
              </a:spcBef>
              <a:spcAft>
                <a:spcPts val="0"/>
              </a:spcAft>
              <a:buClr>
                <a:schemeClr val="dk1"/>
              </a:buClr>
              <a:buSzPts val="2400"/>
              <a:buFont typeface="Verdana"/>
              <a:buChar char="•"/>
              <a:defRPr sz="2400"/>
            </a:lvl3pPr>
            <a:lvl4pPr indent="-355600" lvl="3" marL="1828800" algn="l">
              <a:spcBef>
                <a:spcPts val="400"/>
              </a:spcBef>
              <a:spcAft>
                <a:spcPts val="0"/>
              </a:spcAft>
              <a:buClr>
                <a:schemeClr val="dk1"/>
              </a:buClr>
              <a:buSzPts val="2000"/>
              <a:buFont typeface="Verdana"/>
              <a:buChar char="–"/>
              <a:defRPr sz="2000"/>
            </a:lvl4pPr>
            <a:lvl5pPr indent="-355600" lvl="4" marL="2286000" algn="l">
              <a:spcBef>
                <a:spcPts val="400"/>
              </a:spcBef>
              <a:spcAft>
                <a:spcPts val="0"/>
              </a:spcAft>
              <a:buClr>
                <a:schemeClr val="dk1"/>
              </a:buClr>
              <a:buSzPts val="2000"/>
              <a:buFont typeface="Verdana"/>
              <a:buChar char="»"/>
              <a:defRPr sz="2000"/>
            </a:lvl5pPr>
            <a:lvl6pPr indent="-355600" lvl="5" marL="2743200" algn="l">
              <a:spcBef>
                <a:spcPts val="400"/>
              </a:spcBef>
              <a:spcAft>
                <a:spcPts val="0"/>
              </a:spcAft>
              <a:buClr>
                <a:schemeClr val="dk1"/>
              </a:buClr>
              <a:buSzPts val="2000"/>
              <a:buFont typeface="Verdana"/>
              <a:buChar char="»"/>
              <a:defRPr sz="2000"/>
            </a:lvl6pPr>
            <a:lvl7pPr indent="-355600" lvl="6" marL="3200400" algn="l">
              <a:spcBef>
                <a:spcPts val="400"/>
              </a:spcBef>
              <a:spcAft>
                <a:spcPts val="0"/>
              </a:spcAft>
              <a:buClr>
                <a:schemeClr val="dk1"/>
              </a:buClr>
              <a:buSzPts val="2000"/>
              <a:buFont typeface="Verdana"/>
              <a:buChar char="»"/>
              <a:defRPr sz="2000"/>
            </a:lvl7pPr>
            <a:lvl8pPr indent="-355600" lvl="7" marL="3657600" algn="l">
              <a:spcBef>
                <a:spcPts val="400"/>
              </a:spcBef>
              <a:spcAft>
                <a:spcPts val="0"/>
              </a:spcAft>
              <a:buClr>
                <a:schemeClr val="dk1"/>
              </a:buClr>
              <a:buSzPts val="2000"/>
              <a:buFont typeface="Verdana"/>
              <a:buChar char="»"/>
              <a:defRPr sz="2000"/>
            </a:lvl8pPr>
            <a:lvl9pPr indent="-355600" lvl="8" marL="4114800" algn="l">
              <a:spcBef>
                <a:spcPts val="400"/>
              </a:spcBef>
              <a:spcAft>
                <a:spcPts val="0"/>
              </a:spcAft>
              <a:buClr>
                <a:schemeClr val="dk1"/>
              </a:buClr>
              <a:buSzPts val="2000"/>
              <a:buFont typeface="Verdana"/>
              <a:buChar char="»"/>
              <a:defRPr sz="2000"/>
            </a:lvl9pPr>
          </a:lstStyle>
          <a:p/>
        </p:txBody>
      </p:sp>
      <p:sp>
        <p:nvSpPr>
          <p:cNvPr id="41" name="Google Shape;41;p65"/>
          <p:cNvSpPr txBox="1"/>
          <p:nvPr>
            <p:ph idx="2" type="body"/>
          </p:nvPr>
        </p:nvSpPr>
        <p:spPr>
          <a:xfrm>
            <a:off x="457200" y="1435100"/>
            <a:ext cx="3008313" cy="4691063"/>
          </a:xfrm>
          <a:prstGeom prst="rect">
            <a:avLst/>
          </a:prstGeom>
          <a:noFill/>
          <a:ln>
            <a:noFill/>
          </a:ln>
        </p:spPr>
        <p:txBody>
          <a:bodyPr anchorCtr="0" anchor="t" bIns="0" lIns="0" spcFirstLastPara="1" rIns="0" wrap="square" tIns="0">
            <a:noAutofit/>
          </a:bodyPr>
          <a:lstStyle>
            <a:lvl1pPr indent="-228600" lvl="0" marL="457200" algn="l">
              <a:spcBef>
                <a:spcPts val="280"/>
              </a:spcBef>
              <a:spcAft>
                <a:spcPts val="0"/>
              </a:spcAft>
              <a:buClr>
                <a:schemeClr val="dk1"/>
              </a:buClr>
              <a:buSzPts val="1400"/>
              <a:buFont typeface="Verdana"/>
              <a:buNone/>
              <a:defRPr sz="1400"/>
            </a:lvl1pPr>
            <a:lvl2pPr indent="-228600" lvl="1" marL="914400" algn="l">
              <a:spcBef>
                <a:spcPts val="240"/>
              </a:spcBef>
              <a:spcAft>
                <a:spcPts val="0"/>
              </a:spcAft>
              <a:buClr>
                <a:schemeClr val="dk1"/>
              </a:buClr>
              <a:buSzPts val="1200"/>
              <a:buFont typeface="Verdana"/>
              <a:buNone/>
              <a:defRPr sz="1200"/>
            </a:lvl2pPr>
            <a:lvl3pPr indent="-228600" lvl="2" marL="1371600" algn="l">
              <a:spcBef>
                <a:spcPts val="200"/>
              </a:spcBef>
              <a:spcAft>
                <a:spcPts val="0"/>
              </a:spcAft>
              <a:buClr>
                <a:schemeClr val="dk1"/>
              </a:buClr>
              <a:buSzPts val="1000"/>
              <a:buFont typeface="Verdana"/>
              <a:buNone/>
              <a:defRPr sz="1000"/>
            </a:lvl3pPr>
            <a:lvl4pPr indent="-228600" lvl="3" marL="1828800" algn="l">
              <a:spcBef>
                <a:spcPts val="180"/>
              </a:spcBef>
              <a:spcAft>
                <a:spcPts val="0"/>
              </a:spcAft>
              <a:buClr>
                <a:schemeClr val="dk1"/>
              </a:buClr>
              <a:buSzPts val="900"/>
              <a:buFont typeface="Verdana"/>
              <a:buNone/>
              <a:defRPr sz="900"/>
            </a:lvl4pPr>
            <a:lvl5pPr indent="-228600" lvl="4" marL="2286000" algn="l">
              <a:spcBef>
                <a:spcPts val="180"/>
              </a:spcBef>
              <a:spcAft>
                <a:spcPts val="0"/>
              </a:spcAft>
              <a:buClr>
                <a:schemeClr val="dk1"/>
              </a:buClr>
              <a:buSzPts val="900"/>
              <a:buFont typeface="Verdana"/>
              <a:buNone/>
              <a:defRPr sz="900"/>
            </a:lvl5pPr>
            <a:lvl6pPr indent="-228600" lvl="5" marL="2743200" algn="l">
              <a:spcBef>
                <a:spcPts val="180"/>
              </a:spcBef>
              <a:spcAft>
                <a:spcPts val="0"/>
              </a:spcAft>
              <a:buClr>
                <a:schemeClr val="dk1"/>
              </a:buClr>
              <a:buSzPts val="900"/>
              <a:buFont typeface="Verdana"/>
              <a:buNone/>
              <a:defRPr sz="900"/>
            </a:lvl6pPr>
            <a:lvl7pPr indent="-228600" lvl="6" marL="3200400" algn="l">
              <a:spcBef>
                <a:spcPts val="180"/>
              </a:spcBef>
              <a:spcAft>
                <a:spcPts val="0"/>
              </a:spcAft>
              <a:buClr>
                <a:schemeClr val="dk1"/>
              </a:buClr>
              <a:buSzPts val="900"/>
              <a:buFont typeface="Verdana"/>
              <a:buNone/>
              <a:defRPr sz="900"/>
            </a:lvl7pPr>
            <a:lvl8pPr indent="-228600" lvl="7" marL="3657600" algn="l">
              <a:spcBef>
                <a:spcPts val="180"/>
              </a:spcBef>
              <a:spcAft>
                <a:spcPts val="0"/>
              </a:spcAft>
              <a:buClr>
                <a:schemeClr val="dk1"/>
              </a:buClr>
              <a:buSzPts val="900"/>
              <a:buFont typeface="Verdana"/>
              <a:buNone/>
              <a:defRPr sz="900"/>
            </a:lvl8pPr>
            <a:lvl9pPr indent="-228600" lvl="8" marL="4114800" algn="l">
              <a:spcBef>
                <a:spcPts val="180"/>
              </a:spcBef>
              <a:spcAft>
                <a:spcPts val="0"/>
              </a:spcAft>
              <a:buClr>
                <a:schemeClr val="dk1"/>
              </a:buClr>
              <a:buSzPts val="900"/>
              <a:buFont typeface="Verdana"/>
              <a:buNone/>
              <a:defRPr sz="9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2" name="Shape 42"/>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7"/>
          <p:cNvSpPr txBox="1"/>
          <p:nvPr>
            <p:ph type="title"/>
          </p:nvPr>
        </p:nvSpPr>
        <p:spPr>
          <a:xfrm>
            <a:off x="457200" y="274638"/>
            <a:ext cx="8229600" cy="11430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7"/>
          <p:cNvSpPr txBox="1"/>
          <p:nvPr>
            <p:ph idx="1" type="body"/>
          </p:nvPr>
        </p:nvSpPr>
        <p:spPr>
          <a:xfrm>
            <a:off x="457200" y="1535113"/>
            <a:ext cx="4040188" cy="639762"/>
          </a:xfrm>
          <a:prstGeom prst="rect">
            <a:avLst/>
          </a:prstGeom>
          <a:noFill/>
          <a:ln>
            <a:noFill/>
          </a:ln>
        </p:spPr>
        <p:txBody>
          <a:bodyPr anchorCtr="0" anchor="b" bIns="0" lIns="0" spcFirstLastPara="1" rIns="0" wrap="square" tIns="0">
            <a:noAutofit/>
          </a:bodyPr>
          <a:lstStyle>
            <a:lvl1pPr indent="-228600" lvl="0" marL="457200" algn="l">
              <a:spcBef>
                <a:spcPts val="480"/>
              </a:spcBef>
              <a:spcAft>
                <a:spcPts val="0"/>
              </a:spcAft>
              <a:buClr>
                <a:schemeClr val="dk1"/>
              </a:buClr>
              <a:buSzPts val="2400"/>
              <a:buFont typeface="Verdana"/>
              <a:buNone/>
              <a:defRPr b="1" sz="2400"/>
            </a:lvl1pPr>
            <a:lvl2pPr indent="-228600" lvl="1" marL="914400" algn="l">
              <a:spcBef>
                <a:spcPts val="400"/>
              </a:spcBef>
              <a:spcAft>
                <a:spcPts val="0"/>
              </a:spcAft>
              <a:buClr>
                <a:schemeClr val="dk1"/>
              </a:buClr>
              <a:buSzPts val="2000"/>
              <a:buFont typeface="Verdana"/>
              <a:buNone/>
              <a:defRPr b="1" sz="2000"/>
            </a:lvl2pPr>
            <a:lvl3pPr indent="-228600" lvl="2" marL="1371600" algn="l">
              <a:spcBef>
                <a:spcPts val="360"/>
              </a:spcBef>
              <a:spcAft>
                <a:spcPts val="0"/>
              </a:spcAft>
              <a:buClr>
                <a:schemeClr val="dk1"/>
              </a:buClr>
              <a:buSzPts val="1800"/>
              <a:buFont typeface="Verdana"/>
              <a:buNone/>
              <a:defRPr b="1" sz="1800"/>
            </a:lvl3pPr>
            <a:lvl4pPr indent="-228600" lvl="3" marL="1828800" algn="l">
              <a:spcBef>
                <a:spcPts val="320"/>
              </a:spcBef>
              <a:spcAft>
                <a:spcPts val="0"/>
              </a:spcAft>
              <a:buClr>
                <a:schemeClr val="dk1"/>
              </a:buClr>
              <a:buSzPts val="1600"/>
              <a:buFont typeface="Verdana"/>
              <a:buNone/>
              <a:defRPr b="1" sz="1600"/>
            </a:lvl4pPr>
            <a:lvl5pPr indent="-228600" lvl="4" marL="2286000" algn="l">
              <a:spcBef>
                <a:spcPts val="320"/>
              </a:spcBef>
              <a:spcAft>
                <a:spcPts val="0"/>
              </a:spcAft>
              <a:buClr>
                <a:schemeClr val="dk1"/>
              </a:buClr>
              <a:buSzPts val="1600"/>
              <a:buFont typeface="Verdana"/>
              <a:buNone/>
              <a:defRPr b="1" sz="1600"/>
            </a:lvl5pPr>
            <a:lvl6pPr indent="-228600" lvl="5" marL="2743200" algn="l">
              <a:spcBef>
                <a:spcPts val="320"/>
              </a:spcBef>
              <a:spcAft>
                <a:spcPts val="0"/>
              </a:spcAft>
              <a:buClr>
                <a:schemeClr val="dk1"/>
              </a:buClr>
              <a:buSzPts val="1600"/>
              <a:buFont typeface="Verdana"/>
              <a:buNone/>
              <a:defRPr b="1" sz="1600"/>
            </a:lvl6pPr>
            <a:lvl7pPr indent="-228600" lvl="6" marL="3200400" algn="l">
              <a:spcBef>
                <a:spcPts val="320"/>
              </a:spcBef>
              <a:spcAft>
                <a:spcPts val="0"/>
              </a:spcAft>
              <a:buClr>
                <a:schemeClr val="dk1"/>
              </a:buClr>
              <a:buSzPts val="1600"/>
              <a:buFont typeface="Verdana"/>
              <a:buNone/>
              <a:defRPr b="1" sz="1600"/>
            </a:lvl7pPr>
            <a:lvl8pPr indent="-228600" lvl="7" marL="3657600" algn="l">
              <a:spcBef>
                <a:spcPts val="320"/>
              </a:spcBef>
              <a:spcAft>
                <a:spcPts val="0"/>
              </a:spcAft>
              <a:buClr>
                <a:schemeClr val="dk1"/>
              </a:buClr>
              <a:buSzPts val="1600"/>
              <a:buFont typeface="Verdana"/>
              <a:buNone/>
              <a:defRPr b="1" sz="1600"/>
            </a:lvl8pPr>
            <a:lvl9pPr indent="-228600" lvl="8" marL="4114800" algn="l">
              <a:spcBef>
                <a:spcPts val="320"/>
              </a:spcBef>
              <a:spcAft>
                <a:spcPts val="0"/>
              </a:spcAft>
              <a:buClr>
                <a:schemeClr val="dk1"/>
              </a:buClr>
              <a:buSzPts val="1600"/>
              <a:buFont typeface="Verdana"/>
              <a:buNone/>
              <a:defRPr b="1" sz="1600"/>
            </a:lvl9pPr>
          </a:lstStyle>
          <a:p/>
        </p:txBody>
      </p:sp>
      <p:sp>
        <p:nvSpPr>
          <p:cNvPr id="46" name="Google Shape;46;p67"/>
          <p:cNvSpPr txBox="1"/>
          <p:nvPr>
            <p:ph idx="2" type="body"/>
          </p:nvPr>
        </p:nvSpPr>
        <p:spPr>
          <a:xfrm>
            <a:off x="457200" y="2174875"/>
            <a:ext cx="4040188" cy="3951288"/>
          </a:xfrm>
          <a:prstGeom prst="rect">
            <a:avLst/>
          </a:prstGeom>
          <a:noFill/>
          <a:ln>
            <a:noFill/>
          </a:ln>
        </p:spPr>
        <p:txBody>
          <a:bodyPr anchorCtr="0" anchor="t" bIns="0" lIns="0" spcFirstLastPara="1" rIns="0" wrap="square" tIns="0">
            <a:noAutofit/>
          </a:bodyPr>
          <a:lstStyle>
            <a:lvl1pPr indent="-381000" lvl="0" marL="457200" algn="l">
              <a:spcBef>
                <a:spcPts val="480"/>
              </a:spcBef>
              <a:spcAft>
                <a:spcPts val="0"/>
              </a:spcAft>
              <a:buClr>
                <a:schemeClr val="dk1"/>
              </a:buClr>
              <a:buSzPts val="2400"/>
              <a:buFont typeface="Verdana"/>
              <a:buChar char="•"/>
              <a:defRPr sz="2400"/>
            </a:lvl1pPr>
            <a:lvl2pPr indent="-355600" lvl="1" marL="914400" algn="l">
              <a:spcBef>
                <a:spcPts val="400"/>
              </a:spcBef>
              <a:spcAft>
                <a:spcPts val="0"/>
              </a:spcAft>
              <a:buClr>
                <a:schemeClr val="dk1"/>
              </a:buClr>
              <a:buSzPts val="2000"/>
              <a:buFont typeface="Verdana"/>
              <a:buChar char="–"/>
              <a:defRPr sz="2000"/>
            </a:lvl2pPr>
            <a:lvl3pPr indent="-342900" lvl="2" marL="1371600" algn="l">
              <a:spcBef>
                <a:spcPts val="360"/>
              </a:spcBef>
              <a:spcAft>
                <a:spcPts val="0"/>
              </a:spcAft>
              <a:buClr>
                <a:schemeClr val="dk1"/>
              </a:buClr>
              <a:buSzPts val="1800"/>
              <a:buFont typeface="Verdana"/>
              <a:buChar char="•"/>
              <a:defRPr sz="1800"/>
            </a:lvl3pPr>
            <a:lvl4pPr indent="-330200" lvl="3" marL="1828800" algn="l">
              <a:spcBef>
                <a:spcPts val="320"/>
              </a:spcBef>
              <a:spcAft>
                <a:spcPts val="0"/>
              </a:spcAft>
              <a:buClr>
                <a:schemeClr val="dk1"/>
              </a:buClr>
              <a:buSzPts val="1600"/>
              <a:buFont typeface="Verdana"/>
              <a:buChar char="–"/>
              <a:defRPr sz="1600"/>
            </a:lvl4pPr>
            <a:lvl5pPr indent="-330200" lvl="4" marL="2286000" algn="l">
              <a:spcBef>
                <a:spcPts val="320"/>
              </a:spcBef>
              <a:spcAft>
                <a:spcPts val="0"/>
              </a:spcAft>
              <a:buClr>
                <a:schemeClr val="dk1"/>
              </a:buClr>
              <a:buSzPts val="1600"/>
              <a:buFont typeface="Verdana"/>
              <a:buChar char="»"/>
              <a:defRPr sz="1600"/>
            </a:lvl5pPr>
            <a:lvl6pPr indent="-330200" lvl="5" marL="2743200" algn="l">
              <a:spcBef>
                <a:spcPts val="320"/>
              </a:spcBef>
              <a:spcAft>
                <a:spcPts val="0"/>
              </a:spcAft>
              <a:buClr>
                <a:schemeClr val="dk1"/>
              </a:buClr>
              <a:buSzPts val="1600"/>
              <a:buFont typeface="Verdana"/>
              <a:buChar char="»"/>
              <a:defRPr sz="1600"/>
            </a:lvl6pPr>
            <a:lvl7pPr indent="-330200" lvl="6" marL="3200400" algn="l">
              <a:spcBef>
                <a:spcPts val="320"/>
              </a:spcBef>
              <a:spcAft>
                <a:spcPts val="0"/>
              </a:spcAft>
              <a:buClr>
                <a:schemeClr val="dk1"/>
              </a:buClr>
              <a:buSzPts val="1600"/>
              <a:buFont typeface="Verdana"/>
              <a:buChar char="»"/>
              <a:defRPr sz="1600"/>
            </a:lvl7pPr>
            <a:lvl8pPr indent="-330200" lvl="7" marL="3657600" algn="l">
              <a:spcBef>
                <a:spcPts val="320"/>
              </a:spcBef>
              <a:spcAft>
                <a:spcPts val="0"/>
              </a:spcAft>
              <a:buClr>
                <a:schemeClr val="dk1"/>
              </a:buClr>
              <a:buSzPts val="1600"/>
              <a:buFont typeface="Verdana"/>
              <a:buChar char="»"/>
              <a:defRPr sz="1600"/>
            </a:lvl8pPr>
            <a:lvl9pPr indent="-330200" lvl="8" marL="4114800" algn="l">
              <a:spcBef>
                <a:spcPts val="320"/>
              </a:spcBef>
              <a:spcAft>
                <a:spcPts val="0"/>
              </a:spcAft>
              <a:buClr>
                <a:schemeClr val="dk1"/>
              </a:buClr>
              <a:buSzPts val="1600"/>
              <a:buFont typeface="Verdana"/>
              <a:buChar char="»"/>
              <a:defRPr sz="1600"/>
            </a:lvl9pPr>
          </a:lstStyle>
          <a:p/>
        </p:txBody>
      </p:sp>
      <p:sp>
        <p:nvSpPr>
          <p:cNvPr id="47" name="Google Shape;47;p67"/>
          <p:cNvSpPr txBox="1"/>
          <p:nvPr>
            <p:ph idx="3" type="body"/>
          </p:nvPr>
        </p:nvSpPr>
        <p:spPr>
          <a:xfrm>
            <a:off x="4645025" y="1535113"/>
            <a:ext cx="4041775" cy="639762"/>
          </a:xfrm>
          <a:prstGeom prst="rect">
            <a:avLst/>
          </a:prstGeom>
          <a:noFill/>
          <a:ln>
            <a:noFill/>
          </a:ln>
        </p:spPr>
        <p:txBody>
          <a:bodyPr anchorCtr="0" anchor="b" bIns="0" lIns="0" spcFirstLastPara="1" rIns="0" wrap="square" tIns="0">
            <a:noAutofit/>
          </a:bodyPr>
          <a:lstStyle>
            <a:lvl1pPr indent="-228600" lvl="0" marL="457200" algn="l">
              <a:spcBef>
                <a:spcPts val="480"/>
              </a:spcBef>
              <a:spcAft>
                <a:spcPts val="0"/>
              </a:spcAft>
              <a:buClr>
                <a:schemeClr val="dk1"/>
              </a:buClr>
              <a:buSzPts val="2400"/>
              <a:buFont typeface="Verdana"/>
              <a:buNone/>
              <a:defRPr b="1" sz="2400"/>
            </a:lvl1pPr>
            <a:lvl2pPr indent="-228600" lvl="1" marL="914400" algn="l">
              <a:spcBef>
                <a:spcPts val="400"/>
              </a:spcBef>
              <a:spcAft>
                <a:spcPts val="0"/>
              </a:spcAft>
              <a:buClr>
                <a:schemeClr val="dk1"/>
              </a:buClr>
              <a:buSzPts val="2000"/>
              <a:buFont typeface="Verdana"/>
              <a:buNone/>
              <a:defRPr b="1" sz="2000"/>
            </a:lvl2pPr>
            <a:lvl3pPr indent="-228600" lvl="2" marL="1371600" algn="l">
              <a:spcBef>
                <a:spcPts val="360"/>
              </a:spcBef>
              <a:spcAft>
                <a:spcPts val="0"/>
              </a:spcAft>
              <a:buClr>
                <a:schemeClr val="dk1"/>
              </a:buClr>
              <a:buSzPts val="1800"/>
              <a:buFont typeface="Verdana"/>
              <a:buNone/>
              <a:defRPr b="1" sz="1800"/>
            </a:lvl3pPr>
            <a:lvl4pPr indent="-228600" lvl="3" marL="1828800" algn="l">
              <a:spcBef>
                <a:spcPts val="320"/>
              </a:spcBef>
              <a:spcAft>
                <a:spcPts val="0"/>
              </a:spcAft>
              <a:buClr>
                <a:schemeClr val="dk1"/>
              </a:buClr>
              <a:buSzPts val="1600"/>
              <a:buFont typeface="Verdana"/>
              <a:buNone/>
              <a:defRPr b="1" sz="1600"/>
            </a:lvl4pPr>
            <a:lvl5pPr indent="-228600" lvl="4" marL="2286000" algn="l">
              <a:spcBef>
                <a:spcPts val="320"/>
              </a:spcBef>
              <a:spcAft>
                <a:spcPts val="0"/>
              </a:spcAft>
              <a:buClr>
                <a:schemeClr val="dk1"/>
              </a:buClr>
              <a:buSzPts val="1600"/>
              <a:buFont typeface="Verdana"/>
              <a:buNone/>
              <a:defRPr b="1" sz="1600"/>
            </a:lvl5pPr>
            <a:lvl6pPr indent="-228600" lvl="5" marL="2743200" algn="l">
              <a:spcBef>
                <a:spcPts val="320"/>
              </a:spcBef>
              <a:spcAft>
                <a:spcPts val="0"/>
              </a:spcAft>
              <a:buClr>
                <a:schemeClr val="dk1"/>
              </a:buClr>
              <a:buSzPts val="1600"/>
              <a:buFont typeface="Verdana"/>
              <a:buNone/>
              <a:defRPr b="1" sz="1600"/>
            </a:lvl6pPr>
            <a:lvl7pPr indent="-228600" lvl="6" marL="3200400" algn="l">
              <a:spcBef>
                <a:spcPts val="320"/>
              </a:spcBef>
              <a:spcAft>
                <a:spcPts val="0"/>
              </a:spcAft>
              <a:buClr>
                <a:schemeClr val="dk1"/>
              </a:buClr>
              <a:buSzPts val="1600"/>
              <a:buFont typeface="Verdana"/>
              <a:buNone/>
              <a:defRPr b="1" sz="1600"/>
            </a:lvl7pPr>
            <a:lvl8pPr indent="-228600" lvl="7" marL="3657600" algn="l">
              <a:spcBef>
                <a:spcPts val="320"/>
              </a:spcBef>
              <a:spcAft>
                <a:spcPts val="0"/>
              </a:spcAft>
              <a:buClr>
                <a:schemeClr val="dk1"/>
              </a:buClr>
              <a:buSzPts val="1600"/>
              <a:buFont typeface="Verdana"/>
              <a:buNone/>
              <a:defRPr b="1" sz="1600"/>
            </a:lvl8pPr>
            <a:lvl9pPr indent="-228600" lvl="8" marL="4114800" algn="l">
              <a:spcBef>
                <a:spcPts val="320"/>
              </a:spcBef>
              <a:spcAft>
                <a:spcPts val="0"/>
              </a:spcAft>
              <a:buClr>
                <a:schemeClr val="dk1"/>
              </a:buClr>
              <a:buSzPts val="1600"/>
              <a:buFont typeface="Verdana"/>
              <a:buNone/>
              <a:defRPr b="1" sz="1600"/>
            </a:lvl9pPr>
          </a:lstStyle>
          <a:p/>
        </p:txBody>
      </p:sp>
      <p:sp>
        <p:nvSpPr>
          <p:cNvPr id="48" name="Google Shape;48;p67"/>
          <p:cNvSpPr txBox="1"/>
          <p:nvPr>
            <p:ph idx="4" type="body"/>
          </p:nvPr>
        </p:nvSpPr>
        <p:spPr>
          <a:xfrm>
            <a:off x="4645025" y="2174875"/>
            <a:ext cx="4041775" cy="3951288"/>
          </a:xfrm>
          <a:prstGeom prst="rect">
            <a:avLst/>
          </a:prstGeom>
          <a:noFill/>
          <a:ln>
            <a:noFill/>
          </a:ln>
        </p:spPr>
        <p:txBody>
          <a:bodyPr anchorCtr="0" anchor="t" bIns="0" lIns="0" spcFirstLastPara="1" rIns="0" wrap="square" tIns="0">
            <a:noAutofit/>
          </a:bodyPr>
          <a:lstStyle>
            <a:lvl1pPr indent="-381000" lvl="0" marL="457200" algn="l">
              <a:spcBef>
                <a:spcPts val="480"/>
              </a:spcBef>
              <a:spcAft>
                <a:spcPts val="0"/>
              </a:spcAft>
              <a:buClr>
                <a:schemeClr val="dk1"/>
              </a:buClr>
              <a:buSzPts val="2400"/>
              <a:buFont typeface="Verdana"/>
              <a:buChar char="•"/>
              <a:defRPr sz="2400"/>
            </a:lvl1pPr>
            <a:lvl2pPr indent="-355600" lvl="1" marL="914400" algn="l">
              <a:spcBef>
                <a:spcPts val="400"/>
              </a:spcBef>
              <a:spcAft>
                <a:spcPts val="0"/>
              </a:spcAft>
              <a:buClr>
                <a:schemeClr val="dk1"/>
              </a:buClr>
              <a:buSzPts val="2000"/>
              <a:buFont typeface="Verdana"/>
              <a:buChar char="–"/>
              <a:defRPr sz="2000"/>
            </a:lvl2pPr>
            <a:lvl3pPr indent="-342900" lvl="2" marL="1371600" algn="l">
              <a:spcBef>
                <a:spcPts val="360"/>
              </a:spcBef>
              <a:spcAft>
                <a:spcPts val="0"/>
              </a:spcAft>
              <a:buClr>
                <a:schemeClr val="dk1"/>
              </a:buClr>
              <a:buSzPts val="1800"/>
              <a:buFont typeface="Verdana"/>
              <a:buChar char="•"/>
              <a:defRPr sz="1800"/>
            </a:lvl3pPr>
            <a:lvl4pPr indent="-330200" lvl="3" marL="1828800" algn="l">
              <a:spcBef>
                <a:spcPts val="320"/>
              </a:spcBef>
              <a:spcAft>
                <a:spcPts val="0"/>
              </a:spcAft>
              <a:buClr>
                <a:schemeClr val="dk1"/>
              </a:buClr>
              <a:buSzPts val="1600"/>
              <a:buFont typeface="Verdana"/>
              <a:buChar char="–"/>
              <a:defRPr sz="1600"/>
            </a:lvl4pPr>
            <a:lvl5pPr indent="-330200" lvl="4" marL="2286000" algn="l">
              <a:spcBef>
                <a:spcPts val="320"/>
              </a:spcBef>
              <a:spcAft>
                <a:spcPts val="0"/>
              </a:spcAft>
              <a:buClr>
                <a:schemeClr val="dk1"/>
              </a:buClr>
              <a:buSzPts val="1600"/>
              <a:buFont typeface="Verdana"/>
              <a:buChar char="»"/>
              <a:defRPr sz="1600"/>
            </a:lvl5pPr>
            <a:lvl6pPr indent="-330200" lvl="5" marL="2743200" algn="l">
              <a:spcBef>
                <a:spcPts val="320"/>
              </a:spcBef>
              <a:spcAft>
                <a:spcPts val="0"/>
              </a:spcAft>
              <a:buClr>
                <a:schemeClr val="dk1"/>
              </a:buClr>
              <a:buSzPts val="1600"/>
              <a:buFont typeface="Verdana"/>
              <a:buChar char="»"/>
              <a:defRPr sz="1600"/>
            </a:lvl6pPr>
            <a:lvl7pPr indent="-330200" lvl="6" marL="3200400" algn="l">
              <a:spcBef>
                <a:spcPts val="320"/>
              </a:spcBef>
              <a:spcAft>
                <a:spcPts val="0"/>
              </a:spcAft>
              <a:buClr>
                <a:schemeClr val="dk1"/>
              </a:buClr>
              <a:buSzPts val="1600"/>
              <a:buFont typeface="Verdana"/>
              <a:buChar char="»"/>
              <a:defRPr sz="1600"/>
            </a:lvl7pPr>
            <a:lvl8pPr indent="-330200" lvl="7" marL="3657600" algn="l">
              <a:spcBef>
                <a:spcPts val="320"/>
              </a:spcBef>
              <a:spcAft>
                <a:spcPts val="0"/>
              </a:spcAft>
              <a:buClr>
                <a:schemeClr val="dk1"/>
              </a:buClr>
              <a:buSzPts val="1600"/>
              <a:buFont typeface="Verdana"/>
              <a:buChar char="»"/>
              <a:defRPr sz="1600"/>
            </a:lvl8pPr>
            <a:lvl9pPr indent="-330200" lvl="8" marL="4114800" algn="l">
              <a:spcBef>
                <a:spcPts val="320"/>
              </a:spcBef>
              <a:spcAft>
                <a:spcPts val="0"/>
              </a:spcAft>
              <a:buClr>
                <a:schemeClr val="dk1"/>
              </a:buClr>
              <a:buSzPts val="1600"/>
              <a:buFont typeface="Verdana"/>
              <a:buChar char="»"/>
              <a:defRPr sz="16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image" Target="../media/image2.jpg"/><Relationship Id="rId4" Type="http://schemas.openxmlformats.org/officeDocument/2006/relationships/slideLayout" Target="../slideLayouts/slideLayout1.xml"/><Relationship Id="rId5"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6F0ED"/>
        </a:solidFill>
      </p:bgPr>
    </p:bg>
    <p:spTree>
      <p:nvGrpSpPr>
        <p:cNvPr id="9" name="Shape 9"/>
        <p:cNvGrpSpPr/>
        <p:nvPr/>
      </p:nvGrpSpPr>
      <p:grpSpPr>
        <a:xfrm>
          <a:off x="0" y="0"/>
          <a:ext cx="0" cy="0"/>
          <a:chOff x="0" y="0"/>
          <a:chExt cx="0" cy="0"/>
        </a:xfrm>
      </p:grpSpPr>
      <p:sp>
        <p:nvSpPr>
          <p:cNvPr id="10" name="Google Shape;10;p57"/>
          <p:cNvSpPr txBox="1"/>
          <p:nvPr/>
        </p:nvSpPr>
        <p:spPr>
          <a:xfrm>
            <a:off x="0" y="6400800"/>
            <a:ext cx="9144000" cy="457200"/>
          </a:xfrm>
          <a:prstGeom prst="rect">
            <a:avLst/>
          </a:prstGeom>
          <a:solidFill>
            <a:srgbClr val="231F20"/>
          </a:solid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Clr>
                <a:schemeClr val="dk1"/>
              </a:buClr>
              <a:buSzPts val="2400"/>
              <a:buFont typeface="Verdana"/>
              <a:buNone/>
            </a:pPr>
            <a:r>
              <a:rPr b="0" i="0" lang="en-US" sz="2400" u="none" cap="none" strike="noStrike">
                <a:solidFill>
                  <a:schemeClr val="dk1"/>
                </a:solidFill>
                <a:latin typeface="Verdana"/>
                <a:ea typeface="Verdana"/>
                <a:cs typeface="Verdana"/>
                <a:sym typeface="Verdana"/>
              </a:rPr>
              <a:t> </a:t>
            </a:r>
            <a:endParaRPr/>
          </a:p>
        </p:txBody>
      </p:sp>
      <p:pic>
        <p:nvPicPr>
          <p:cNvPr descr="Pearson_Bound_White" id="11" name="Google Shape;11;p57"/>
          <p:cNvPicPr preferRelativeResize="0"/>
          <p:nvPr/>
        </p:nvPicPr>
        <p:blipFill rotWithShape="1">
          <a:blip r:embed="rId1">
            <a:alphaModFix/>
          </a:blip>
          <a:srcRect b="0" l="0" r="0" t="0"/>
          <a:stretch/>
        </p:blipFill>
        <p:spPr>
          <a:xfrm>
            <a:off x="7488237" y="6356350"/>
            <a:ext cx="1655762" cy="493712"/>
          </a:xfrm>
          <a:prstGeom prst="rect">
            <a:avLst/>
          </a:prstGeom>
          <a:noFill/>
          <a:ln>
            <a:noFill/>
          </a:ln>
        </p:spPr>
      </p:pic>
      <p:pic>
        <p:nvPicPr>
          <p:cNvPr descr="Pearson_Strap_Bound_White" id="12" name="Google Shape;12;p57"/>
          <p:cNvPicPr preferRelativeResize="0"/>
          <p:nvPr/>
        </p:nvPicPr>
        <p:blipFill rotWithShape="1">
          <a:blip r:embed="rId2">
            <a:alphaModFix/>
          </a:blip>
          <a:srcRect b="0" l="0" r="0" t="0"/>
          <a:stretch/>
        </p:blipFill>
        <p:spPr>
          <a:xfrm>
            <a:off x="0" y="6356350"/>
            <a:ext cx="1908175" cy="493712"/>
          </a:xfrm>
          <a:prstGeom prst="rect">
            <a:avLst/>
          </a:prstGeom>
          <a:noFill/>
          <a:ln>
            <a:noFill/>
          </a:ln>
        </p:spPr>
      </p:pic>
      <p:pic>
        <p:nvPicPr>
          <p:cNvPr id="13" name="Google Shape;13;p57"/>
          <p:cNvPicPr preferRelativeResize="0"/>
          <p:nvPr/>
        </p:nvPicPr>
        <p:blipFill rotWithShape="1">
          <a:blip r:embed="rId3">
            <a:alphaModFix/>
          </a:blip>
          <a:srcRect b="0" l="0" r="0" t="0"/>
          <a:stretch/>
        </p:blipFill>
        <p:spPr>
          <a:xfrm>
            <a:off x="0" y="690562"/>
            <a:ext cx="5067300" cy="5710237"/>
          </a:xfrm>
          <a:prstGeom prst="rect">
            <a:avLst/>
          </a:prstGeom>
          <a:noFill/>
          <a:ln>
            <a:noFill/>
          </a:ln>
        </p:spPr>
      </p:pic>
      <p:sp>
        <p:nvSpPr>
          <p:cNvPr id="14" name="Google Shape;14;p5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381000" lvl="0" marL="457200" marR="0" rtl="0" algn="l">
              <a:spcBef>
                <a:spcPts val="480"/>
              </a:spcBef>
              <a:spcAft>
                <a:spcPts val="0"/>
              </a:spcAft>
              <a:buClr>
                <a:schemeClr val="dk1"/>
              </a:buClr>
              <a:buSzPts val="2400"/>
              <a:buFont typeface="Verdana"/>
              <a:buChar char="•"/>
              <a:defRPr b="0" i="0" sz="2400" u="none" cap="none" strike="noStrike">
                <a:solidFill>
                  <a:schemeClr val="dk1"/>
                </a:solidFill>
                <a:latin typeface="Verdana"/>
                <a:ea typeface="Verdana"/>
                <a:cs typeface="Verdana"/>
                <a:sym typeface="Verdana"/>
              </a:defRPr>
            </a:lvl1pPr>
            <a:lvl2pPr indent="-355600" lvl="1" marL="914400" marR="0" rtl="0" algn="l">
              <a:spcBef>
                <a:spcPts val="400"/>
              </a:spcBef>
              <a:spcAft>
                <a:spcPts val="0"/>
              </a:spcAft>
              <a:buClr>
                <a:schemeClr val="dk1"/>
              </a:buClr>
              <a:buSzPts val="2000"/>
              <a:buFont typeface="Verdana"/>
              <a:buChar char="–"/>
              <a:defRPr b="0" i="0" sz="2000" u="none" cap="none" strike="noStrike">
                <a:solidFill>
                  <a:schemeClr val="dk1"/>
                </a:solidFill>
                <a:latin typeface="Verdana"/>
                <a:ea typeface="Verdana"/>
                <a:cs typeface="Verdana"/>
                <a:sym typeface="Verdana"/>
              </a:defRPr>
            </a:lvl2pPr>
            <a:lvl3pPr indent="-342900" lvl="2" marL="1371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3pPr>
            <a:lvl4pPr indent="-330200" lvl="3" marL="1828800" marR="0" rtl="0" algn="l">
              <a:spcBef>
                <a:spcPts val="320"/>
              </a:spcBef>
              <a:spcAft>
                <a:spcPts val="0"/>
              </a:spcAft>
              <a:buClr>
                <a:schemeClr val="dk1"/>
              </a:buClr>
              <a:buSzPts val="1600"/>
              <a:buFont typeface="Verdana"/>
              <a:buChar char="–"/>
              <a:defRPr b="0" i="0" sz="1600" u="none" cap="none" strike="noStrike">
                <a:solidFill>
                  <a:schemeClr val="dk1"/>
                </a:solidFill>
                <a:latin typeface="Verdana"/>
                <a:ea typeface="Verdana"/>
                <a:cs typeface="Verdana"/>
                <a:sym typeface="Verdana"/>
              </a:defRPr>
            </a:lvl4pPr>
            <a:lvl5pPr indent="-330200" lvl="4" marL="2286000" marR="0" rtl="0" algn="l">
              <a:spcBef>
                <a:spcPts val="320"/>
              </a:spcBef>
              <a:spcAft>
                <a:spcPts val="0"/>
              </a:spcAft>
              <a:buClr>
                <a:schemeClr val="dk1"/>
              </a:buClr>
              <a:buSzPts val="1600"/>
              <a:buFont typeface="Verdana"/>
              <a:buChar char="»"/>
              <a:defRPr b="0" i="0" sz="1600" u="none" cap="none" strike="noStrike">
                <a:solidFill>
                  <a:schemeClr val="dk1"/>
                </a:solidFill>
                <a:latin typeface="Verdana"/>
                <a:ea typeface="Verdana"/>
                <a:cs typeface="Verdana"/>
                <a:sym typeface="Verdana"/>
              </a:defRPr>
            </a:lvl5pPr>
            <a:lvl6pPr indent="-342900" lvl="5" marL="27432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6pPr>
            <a:lvl7pPr indent="-342900" lvl="6" marL="32004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7pPr>
            <a:lvl8pPr indent="-342900" lvl="7" marL="3657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8pPr>
            <a:lvl9pPr indent="-342900" lvl="8" marL="4114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9pPr>
          </a:lstStyle>
          <a:p/>
        </p:txBody>
      </p:sp>
      <p:sp>
        <p:nvSpPr>
          <p:cNvPr id="15" name="Google Shape;15;p5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9pPr>
          </a:lstStyle>
          <a:p/>
        </p:txBody>
      </p:sp>
    </p:spTree>
  </p:cSld>
  <p:clrMap accent1="accent1" accent2="accent2" accent3="accent3" accent4="accent4" accent5="accent5" accent6="accent6" bg1="lt1" bg2="dk2" tx1="dk1" tx2="lt2" folHlink="folHlink" hlink="hlink"/>
  <p:sldLayoutIdLst>
    <p:sldLayoutId id="2147483649"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 name="Shape 17"/>
        <p:cNvGrpSpPr/>
        <p:nvPr/>
      </p:nvGrpSpPr>
      <p:grpSpPr>
        <a:xfrm>
          <a:off x="0" y="0"/>
          <a:ext cx="0" cy="0"/>
          <a:chOff x="0" y="0"/>
          <a:chExt cx="0" cy="0"/>
        </a:xfrm>
      </p:grpSpPr>
      <p:sp>
        <p:nvSpPr>
          <p:cNvPr id="18" name="Google Shape;18;p59"/>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lvl1pPr indent="-381000" lvl="0" marL="457200" marR="0" rtl="0" algn="l">
              <a:spcBef>
                <a:spcPts val="480"/>
              </a:spcBef>
              <a:spcAft>
                <a:spcPts val="0"/>
              </a:spcAft>
              <a:buClr>
                <a:schemeClr val="dk1"/>
              </a:buClr>
              <a:buSzPts val="2400"/>
              <a:buFont typeface="Verdana"/>
              <a:buChar char="•"/>
              <a:defRPr b="0" i="0" sz="2400" u="none" cap="none" strike="noStrike">
                <a:solidFill>
                  <a:schemeClr val="dk1"/>
                </a:solidFill>
                <a:latin typeface="Verdana"/>
                <a:ea typeface="Verdana"/>
                <a:cs typeface="Verdana"/>
                <a:sym typeface="Verdana"/>
              </a:defRPr>
            </a:lvl1pPr>
            <a:lvl2pPr indent="-355600" lvl="1" marL="914400" marR="0" rtl="0" algn="l">
              <a:spcBef>
                <a:spcPts val="400"/>
              </a:spcBef>
              <a:spcAft>
                <a:spcPts val="0"/>
              </a:spcAft>
              <a:buClr>
                <a:schemeClr val="dk1"/>
              </a:buClr>
              <a:buSzPts val="2000"/>
              <a:buFont typeface="Verdana"/>
              <a:buChar char="–"/>
              <a:defRPr b="0" i="0" sz="2000" u="none" cap="none" strike="noStrike">
                <a:solidFill>
                  <a:schemeClr val="dk1"/>
                </a:solidFill>
                <a:latin typeface="Verdana"/>
                <a:ea typeface="Verdana"/>
                <a:cs typeface="Verdana"/>
                <a:sym typeface="Verdana"/>
              </a:defRPr>
            </a:lvl2pPr>
            <a:lvl3pPr indent="-342900" lvl="2" marL="1371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3pPr>
            <a:lvl4pPr indent="-330200" lvl="3" marL="1828800" marR="0" rtl="0" algn="l">
              <a:spcBef>
                <a:spcPts val="320"/>
              </a:spcBef>
              <a:spcAft>
                <a:spcPts val="0"/>
              </a:spcAft>
              <a:buClr>
                <a:schemeClr val="dk1"/>
              </a:buClr>
              <a:buSzPts val="1600"/>
              <a:buFont typeface="Verdana"/>
              <a:buChar char="–"/>
              <a:defRPr b="0" i="0" sz="1600" u="none" cap="none" strike="noStrike">
                <a:solidFill>
                  <a:schemeClr val="dk1"/>
                </a:solidFill>
                <a:latin typeface="Verdana"/>
                <a:ea typeface="Verdana"/>
                <a:cs typeface="Verdana"/>
                <a:sym typeface="Verdana"/>
              </a:defRPr>
            </a:lvl4pPr>
            <a:lvl5pPr indent="-330200" lvl="4" marL="2286000" marR="0" rtl="0" algn="l">
              <a:spcBef>
                <a:spcPts val="320"/>
              </a:spcBef>
              <a:spcAft>
                <a:spcPts val="0"/>
              </a:spcAft>
              <a:buClr>
                <a:schemeClr val="dk1"/>
              </a:buClr>
              <a:buSzPts val="1600"/>
              <a:buFont typeface="Verdana"/>
              <a:buChar char="»"/>
              <a:defRPr b="0" i="0" sz="1600" u="none" cap="none" strike="noStrike">
                <a:solidFill>
                  <a:schemeClr val="dk1"/>
                </a:solidFill>
                <a:latin typeface="Verdana"/>
                <a:ea typeface="Verdana"/>
                <a:cs typeface="Verdana"/>
                <a:sym typeface="Verdana"/>
              </a:defRPr>
            </a:lvl5pPr>
            <a:lvl6pPr indent="-342900" lvl="5" marL="27432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6pPr>
            <a:lvl7pPr indent="-342900" lvl="6" marL="32004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7pPr>
            <a:lvl8pPr indent="-342900" lvl="7" marL="36576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8pPr>
            <a:lvl9pPr indent="-342900" lvl="8" marL="4114800" marR="0" rtl="0" algn="l">
              <a:spcBef>
                <a:spcPts val="360"/>
              </a:spcBef>
              <a:spcAft>
                <a:spcPts val="0"/>
              </a:spcAft>
              <a:buClr>
                <a:schemeClr val="dk1"/>
              </a:buClr>
              <a:buSzPts val="1800"/>
              <a:buFont typeface="Verdana"/>
              <a:buChar char="»"/>
              <a:defRPr b="0" i="0" sz="1800" u="none" cap="none" strike="noStrike">
                <a:solidFill>
                  <a:schemeClr val="dk1"/>
                </a:solidFill>
                <a:latin typeface="Verdana"/>
                <a:ea typeface="Verdana"/>
                <a:cs typeface="Verdana"/>
                <a:sym typeface="Verdana"/>
              </a:defRPr>
            </a:lvl9pPr>
          </a:lstStyle>
          <a:p/>
        </p:txBody>
      </p:sp>
      <p:sp>
        <p:nvSpPr>
          <p:cNvPr id="19" name="Google Shape;19;p5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1pPr>
            <a:lvl2pPr lvl="1"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28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3200" u="none" cap="none" strike="noStrike">
                <a:solidFill>
                  <a:schemeClr val="dk1"/>
                </a:solidFill>
                <a:latin typeface="Verdana"/>
                <a:ea typeface="Verdana"/>
                <a:cs typeface="Verdana"/>
                <a:sym typeface="Verdana"/>
              </a:defRPr>
            </a:lvl9pPr>
          </a:lstStyle>
          <a:p/>
        </p:txBody>
      </p:sp>
      <p:sp>
        <p:nvSpPr>
          <p:cNvPr id="20" name="Google Shape;20;p59"/>
          <p:cNvSpPr txBox="1"/>
          <p:nvPr/>
        </p:nvSpPr>
        <p:spPr>
          <a:xfrm>
            <a:off x="0" y="6400800"/>
            <a:ext cx="9144000" cy="457200"/>
          </a:xfrm>
          <a:prstGeom prst="rect">
            <a:avLst/>
          </a:prstGeom>
          <a:solidFill>
            <a:srgbClr val="231F20"/>
          </a:solid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1" name="Google Shape;21;p59"/>
          <p:cNvSpPr txBox="1"/>
          <p:nvPr/>
        </p:nvSpPr>
        <p:spPr>
          <a:xfrm>
            <a:off x="392112" y="6553200"/>
            <a:ext cx="5399087" cy="17938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lt1"/>
              </a:buClr>
              <a:buSzPts val="900"/>
              <a:buFont typeface="Verdana"/>
              <a:buNone/>
            </a:pPr>
            <a:r>
              <a:rPr b="0" i="0" lang="en-US" sz="900" u="none">
                <a:solidFill>
                  <a:schemeClr val="lt1"/>
                </a:solidFill>
                <a:latin typeface="Verdana"/>
                <a:ea typeface="Verdana"/>
                <a:cs typeface="Verdana"/>
                <a:sym typeface="Verdana"/>
              </a:rPr>
              <a:t>© Pearson Education Limited, 2015.</a:t>
            </a:r>
            <a:endParaRPr/>
          </a:p>
        </p:txBody>
      </p:sp>
      <p:sp>
        <p:nvSpPr>
          <p:cNvPr id="22" name="Google Shape;22;p59"/>
          <p:cNvSpPr txBox="1"/>
          <p:nvPr/>
        </p:nvSpPr>
        <p:spPr>
          <a:xfrm>
            <a:off x="8382000" y="6553200"/>
            <a:ext cx="360362" cy="179387"/>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chemeClr val="lt1"/>
              </a:buClr>
              <a:buSzPts val="900"/>
              <a:buFont typeface="Verdana"/>
              <a:buNone/>
            </a:pPr>
            <a:r>
              <a:rPr b="0" i="0" lang="en-US" sz="900" u="none">
                <a:solidFill>
                  <a:schemeClr val="lt1"/>
                </a:solidFill>
                <a:latin typeface="Verdana"/>
                <a:ea typeface="Verdana"/>
                <a:cs typeface="Verdana"/>
                <a:sym typeface="Verdana"/>
              </a:rPr>
              <a:t>9-</a:t>
            </a:r>
            <a:fld id="{00000000-1234-1234-1234-123412341234}" type="slidenum">
              <a:rPr b="0" i="0" lang="en-US" sz="900" u="none">
                <a:solidFill>
                  <a:schemeClr val="lt1"/>
                </a:solidFill>
                <a:latin typeface="Verdana"/>
                <a:ea typeface="Verdana"/>
                <a:cs typeface="Verdana"/>
                <a:sym typeface="Verdana"/>
              </a:rPr>
              <a:t>‹#›</a:t>
            </a:fld>
            <a:r>
              <a:rPr b="0" i="0" lang="en-US" sz="900" u="none">
                <a:solidFill>
                  <a:schemeClr val="lt1"/>
                </a:solidFill>
                <a:latin typeface="Verdana"/>
                <a:ea typeface="Verdana"/>
                <a:cs typeface="Verdana"/>
                <a:sym typeface="Verdana"/>
              </a:rPr>
              <a:t> </a:t>
            </a:r>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1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1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5.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image" Target="../media/image18.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
          <p:cNvSpPr txBox="1"/>
          <p:nvPr/>
        </p:nvSpPr>
        <p:spPr>
          <a:xfrm>
            <a:off x="5410200" y="457200"/>
            <a:ext cx="34290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50000"/>
              </a:lnSpc>
              <a:spcBef>
                <a:spcPts val="0"/>
              </a:spcBef>
              <a:spcAft>
                <a:spcPts val="0"/>
              </a:spcAft>
              <a:buClr>
                <a:schemeClr val="dk2"/>
              </a:buClr>
              <a:buSzPts val="2800"/>
              <a:buFont typeface="Verdana"/>
              <a:buNone/>
            </a:pPr>
            <a:r>
              <a:rPr b="1" i="0" lang="en-US" sz="2800" u="none" cap="none" strike="noStrike">
                <a:solidFill>
                  <a:schemeClr val="dk2"/>
                </a:solidFill>
                <a:latin typeface="Verdana"/>
                <a:ea typeface="Verdana"/>
                <a:cs typeface="Verdana"/>
                <a:sym typeface="Verdana"/>
              </a:rPr>
              <a:t>Chapter 9</a:t>
            </a:r>
            <a:endParaRPr/>
          </a:p>
        </p:txBody>
      </p:sp>
      <p:sp>
        <p:nvSpPr>
          <p:cNvPr id="62" name="Google Shape;62;p1"/>
          <p:cNvSpPr txBox="1"/>
          <p:nvPr/>
        </p:nvSpPr>
        <p:spPr>
          <a:xfrm>
            <a:off x="5410200" y="1981200"/>
            <a:ext cx="3429000"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Verdana"/>
              <a:buNone/>
            </a:pPr>
            <a:r>
              <a:rPr b="1" i="0" lang="en-US" sz="2800" u="none" cap="none" strike="noStrike">
                <a:solidFill>
                  <a:schemeClr val="dk1"/>
                </a:solidFill>
                <a:latin typeface="Verdana"/>
                <a:ea typeface="Verdana"/>
                <a:cs typeface="Verdana"/>
                <a:sym typeface="Verdana"/>
              </a:rPr>
              <a:t>The Cost of Capital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a:t>
            </a:r>
            <a:endParaRPr/>
          </a:p>
        </p:txBody>
      </p:sp>
      <p:sp>
        <p:nvSpPr>
          <p:cNvPr id="116" name="Google Shape;116;p10"/>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pretax </a:t>
            </a:r>
            <a:r>
              <a:rPr b="1" i="0" lang="en-US" sz="2400" u="none">
                <a:solidFill>
                  <a:srgbClr val="000000"/>
                </a:solidFill>
                <a:latin typeface="Verdana"/>
                <a:ea typeface="Verdana"/>
                <a:cs typeface="Verdana"/>
                <a:sym typeface="Verdana"/>
              </a:rPr>
              <a:t>cost of debt </a:t>
            </a:r>
            <a:r>
              <a:rPr b="0" i="0" lang="en-US" sz="2400" u="none">
                <a:solidFill>
                  <a:srgbClr val="000000"/>
                </a:solidFill>
                <a:latin typeface="Verdana"/>
                <a:ea typeface="Verdana"/>
                <a:cs typeface="Verdana"/>
                <a:sym typeface="Verdana"/>
              </a:rPr>
              <a:t>is the financing cost associated with new funds through long-term borrowing. </a:t>
            </a:r>
            <a:endParaRPr/>
          </a:p>
          <a:p>
            <a:pPr indent="-457200" lvl="1" marL="102870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Typically, the funds are raised through the sale of corporate bonds.</a:t>
            </a:r>
            <a:endParaRPr/>
          </a:p>
          <a:p>
            <a:pPr indent="-342900" lvl="0" marL="342900" marR="0" rtl="0" algn="l">
              <a:lnSpc>
                <a:spcPct val="100000"/>
              </a:lnSpc>
              <a:spcBef>
                <a:spcPts val="480"/>
              </a:spcBef>
              <a:spcAft>
                <a:spcPts val="0"/>
              </a:spcAft>
              <a:buClr>
                <a:srgbClr val="000000"/>
              </a:buClr>
              <a:buSzPts val="2400"/>
              <a:buFont typeface="Verdana"/>
              <a:buChar char="•"/>
            </a:pPr>
            <a:r>
              <a:rPr b="1" i="0" lang="en-US" sz="2400" u="none">
                <a:solidFill>
                  <a:srgbClr val="000000"/>
                </a:solidFill>
                <a:latin typeface="Verdana"/>
                <a:ea typeface="Verdana"/>
                <a:cs typeface="Verdana"/>
                <a:sym typeface="Verdana"/>
              </a:rPr>
              <a:t>Net proceeds</a:t>
            </a:r>
            <a:r>
              <a:rPr b="0" i="0" lang="en-US" sz="2400" u="none">
                <a:solidFill>
                  <a:srgbClr val="000000"/>
                </a:solidFill>
                <a:latin typeface="Verdana"/>
                <a:ea typeface="Verdana"/>
                <a:cs typeface="Verdana"/>
                <a:sym typeface="Verdana"/>
              </a:rPr>
              <a:t> are the funds actually received by the firm from the sale of a security.</a:t>
            </a:r>
            <a:endParaRPr/>
          </a:p>
          <a:p>
            <a:pPr indent="-342900" lvl="0" marL="342900" marR="0" rtl="0" algn="l">
              <a:lnSpc>
                <a:spcPct val="100000"/>
              </a:lnSpc>
              <a:spcBef>
                <a:spcPts val="480"/>
              </a:spcBef>
              <a:spcAft>
                <a:spcPts val="0"/>
              </a:spcAft>
              <a:buClr>
                <a:srgbClr val="000000"/>
              </a:buClr>
              <a:buSzPts val="2400"/>
              <a:buFont typeface="Verdana"/>
              <a:buChar char="•"/>
            </a:pPr>
            <a:r>
              <a:rPr b="1" i="0" lang="en-US" sz="2400" u="none">
                <a:solidFill>
                  <a:srgbClr val="000000"/>
                </a:solidFill>
                <a:latin typeface="Verdana"/>
                <a:ea typeface="Verdana"/>
                <a:cs typeface="Verdana"/>
                <a:sym typeface="Verdana"/>
              </a:rPr>
              <a:t>Flotation costs</a:t>
            </a:r>
            <a:r>
              <a:rPr b="0" i="0" lang="en-US" sz="2400" u="none">
                <a:solidFill>
                  <a:srgbClr val="000000"/>
                </a:solidFill>
                <a:latin typeface="Verdana"/>
                <a:ea typeface="Verdana"/>
                <a:cs typeface="Verdana"/>
                <a:sym typeface="Verdana"/>
              </a:rPr>
              <a:t> are the total costs of issuing and selling a security. They include two components:</a:t>
            </a:r>
            <a:endParaRPr/>
          </a:p>
          <a:p>
            <a:pPr indent="-457200" lvl="1" marL="10287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Underwriting costs—compensation earned by investment bankers for selling the security.</a:t>
            </a:r>
            <a:endParaRPr/>
          </a:p>
          <a:p>
            <a:pPr indent="-457200" lvl="1" marL="10287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Administrative costs—issuer expenses such as legal, accounting, and printing.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sp>
        <p:nvSpPr>
          <p:cNvPr id="122" name="Google Shape;122;p11"/>
          <p:cNvSpPr txBox="1"/>
          <p:nvPr>
            <p:ph idx="4294967295"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a major hardware manufacturer, is contemplating selling $10 million worth of 20-year, 9% coupon bonds with a par value of $1,000. Because current market interest rates are greater than 9%, the firm must sell the bonds at $980. Flotation costs are 2% or $20. The net proceeds to the firm for each bond is therefore $960 </a:t>
            </a:r>
            <a:br>
              <a:rPr b="0" i="0" lang="en-US" sz="2400" u="none">
                <a:solidFill>
                  <a:srgbClr val="000000"/>
                </a:solidFill>
                <a:latin typeface="Verdana"/>
                <a:ea typeface="Verdana"/>
                <a:cs typeface="Verdana"/>
                <a:sym typeface="Verdana"/>
              </a:rPr>
            </a:br>
            <a:r>
              <a:rPr b="0" i="0" lang="en-US" sz="2400" u="none">
                <a:solidFill>
                  <a:srgbClr val="000000"/>
                </a:solidFill>
                <a:latin typeface="Verdana"/>
                <a:ea typeface="Verdana"/>
                <a:cs typeface="Verdana"/>
                <a:sym typeface="Verdana"/>
              </a:rPr>
              <a:t>($980 – $20).</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14656e09df0_0_0"/>
          <p:cNvSpPr txBox="1"/>
          <p:nvPr>
            <p:ph type="title"/>
          </p:nvPr>
        </p:nvSpPr>
        <p:spPr>
          <a:xfrm>
            <a:off x="381000" y="0"/>
            <a:ext cx="8458200" cy="57546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US"/>
              <a:t>market price = 2000$ </a:t>
            </a:r>
            <a:endParaRPr/>
          </a:p>
          <a:p>
            <a:pPr indent="0" lvl="0" marL="0" rtl="0" algn="l">
              <a:spcBef>
                <a:spcPts val="0"/>
              </a:spcBef>
              <a:spcAft>
                <a:spcPts val="0"/>
              </a:spcAft>
              <a:buNone/>
            </a:pPr>
            <a:r>
              <a:rPr lang="en-US"/>
              <a:t>par value = 1000$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issued 6 bonds </a:t>
            </a:r>
            <a:endParaRPr/>
          </a:p>
          <a:p>
            <a:pPr indent="0" lvl="0" marL="0" rtl="0" algn="l">
              <a:spcBef>
                <a:spcPts val="0"/>
              </a:spcBef>
              <a:spcAft>
                <a:spcPts val="0"/>
              </a:spcAft>
              <a:buNone/>
            </a:pPr>
            <a:r>
              <a:rPr lang="en-US"/>
              <a:t>6*2000= 12,000$</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total proceed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net proceed = total proceed - floating cost -&gt; underwrites / admin. costs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floating c = 2%</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np=tp*(1-f.c.r)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sp>
        <p:nvSpPr>
          <p:cNvPr id="134" name="Google Shape;134;p1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9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before-tax cost of debt,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d</a:t>
            </a:r>
            <a:r>
              <a:rPr b="0" i="0" lang="en-US" sz="2400" u="none">
                <a:solidFill>
                  <a:srgbClr val="000000"/>
                </a:solidFill>
                <a:latin typeface="Verdana"/>
                <a:ea typeface="Verdana"/>
                <a:cs typeface="Verdana"/>
                <a:sym typeface="Verdana"/>
              </a:rPr>
              <a:t>, is simply the rate of return the firm must pay on new borrowing. </a:t>
            </a:r>
            <a:endParaRPr/>
          </a:p>
          <a:p>
            <a:pPr indent="-342900" lvl="0" marL="342900" marR="0" rtl="0" algn="l">
              <a:lnSpc>
                <a:spcPct val="9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before-tax cost of debt can be calculated in any one of three ways:</a:t>
            </a:r>
            <a:endParaRPr/>
          </a:p>
          <a:p>
            <a:pPr indent="-406400" lvl="1" marL="977900" marR="0" rtl="0" algn="l">
              <a:lnSpc>
                <a:spcPct val="9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Using market quotations: observe the yield to maturity (YTM) on the firm’s existing bonds or bonds of similar risk issued by other companies</a:t>
            </a:r>
            <a:endParaRPr/>
          </a:p>
          <a:p>
            <a:pPr indent="-406400" lvl="1" marL="977900" marR="0" rtl="0" algn="l">
              <a:lnSpc>
                <a:spcPct val="9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Calculating the cost: find the before-tax cost of debt by calculating the YTM generated by the bond cash flows</a:t>
            </a:r>
            <a:endParaRPr/>
          </a:p>
          <a:p>
            <a:pPr indent="-406400" lvl="1" marL="977900" marR="0" rtl="0" algn="l">
              <a:lnSpc>
                <a:spcPct val="9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Approximating the cost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sp>
        <p:nvSpPr>
          <p:cNvPr id="140" name="Google Shape;140;p1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cash flows associated with the sale of Duchess Corporation’s bond issue are as follows:</a:t>
            </a:r>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We can determine the cost of debt by finding the YTM, which is the discount rate that equates the present value of the bond outflows to the initial outflow.</a:t>
            </a:r>
            <a:endParaRPr/>
          </a:p>
          <a:p>
            <a:pPr indent="-190500" lvl="0" marL="342900" marR="0" rtl="0" algn="l">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p:txBody>
      </p:sp>
      <p:pic>
        <p:nvPicPr>
          <p:cNvPr descr="ex09_03_tbl.gif" id="141" name="Google Shape;141;p13"/>
          <p:cNvPicPr preferRelativeResize="0"/>
          <p:nvPr/>
        </p:nvPicPr>
        <p:blipFill rotWithShape="1">
          <a:blip r:embed="rId3">
            <a:alphaModFix/>
          </a:blip>
          <a:srcRect b="0" l="0" r="0" t="0"/>
          <a:stretch/>
        </p:blipFill>
        <p:spPr>
          <a:xfrm>
            <a:off x="2590800" y="2362200"/>
            <a:ext cx="3403600" cy="1943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pic>
        <p:nvPicPr>
          <p:cNvPr descr="ex09_03_mfl.gif" id="147" name="Google Shape;147;p14"/>
          <p:cNvPicPr preferRelativeResize="0"/>
          <p:nvPr/>
        </p:nvPicPr>
        <p:blipFill rotWithShape="1">
          <a:blip r:embed="rId3">
            <a:alphaModFix/>
          </a:blip>
          <a:srcRect b="0" l="0" r="0" t="0"/>
          <a:stretch/>
        </p:blipFill>
        <p:spPr>
          <a:xfrm>
            <a:off x="685800" y="1371600"/>
            <a:ext cx="2654300" cy="4203700"/>
          </a:xfrm>
          <a:prstGeom prst="rect">
            <a:avLst/>
          </a:prstGeom>
          <a:noFill/>
          <a:ln>
            <a:noFill/>
          </a:ln>
        </p:spPr>
      </p:pic>
      <p:pic>
        <p:nvPicPr>
          <p:cNvPr descr="ex09_03_spreadsheet.gif" id="148" name="Google Shape;148;p14"/>
          <p:cNvPicPr preferRelativeResize="0"/>
          <p:nvPr/>
        </p:nvPicPr>
        <p:blipFill rotWithShape="1">
          <a:blip r:embed="rId4">
            <a:alphaModFix/>
          </a:blip>
          <a:srcRect b="0" l="0" r="0" t="0"/>
          <a:stretch/>
        </p:blipFill>
        <p:spPr>
          <a:xfrm>
            <a:off x="3810000" y="2895600"/>
            <a:ext cx="4940300" cy="26860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sp>
        <p:nvSpPr>
          <p:cNvPr id="154" name="Google Shape;154;p15"/>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Approximating the cost</a:t>
            </a:r>
            <a:endParaRPr/>
          </a:p>
          <a:p>
            <a:pPr indent="-342900" lvl="0" marL="34290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342900" lvl="0" marL="34290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342900" lvl="0" marL="34290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where</a:t>
            </a:r>
            <a:endParaRPr/>
          </a:p>
        </p:txBody>
      </p:sp>
      <p:graphicFrame>
        <p:nvGraphicFramePr>
          <p:cNvPr id="155" name="Google Shape;155;p15"/>
          <p:cNvGraphicFramePr/>
          <p:nvPr/>
        </p:nvGraphicFramePr>
        <p:xfrm>
          <a:off x="762000" y="4800600"/>
          <a:ext cx="3000000" cy="3000000"/>
        </p:xfrm>
        <a:graphic>
          <a:graphicData uri="http://schemas.openxmlformats.org/drawingml/2006/table">
            <a:tbl>
              <a:tblPr>
                <a:noFill/>
                <a:tableStyleId>{70789BC4-7A54-407A-9D71-D0C3BF7834A9}</a:tableStyleId>
              </a:tblPr>
              <a:tblGrid>
                <a:gridCol w="620700"/>
                <a:gridCol w="344475"/>
                <a:gridCol w="6578600"/>
              </a:tblGrid>
              <a:tr h="436550">
                <a:tc>
                  <a:txBody>
                    <a:bodyPr/>
                    <a:lstStyle/>
                    <a:p>
                      <a:pPr indent="0" lvl="0" marL="0" marR="0" rtl="0" algn="r">
                        <a:lnSpc>
                          <a:spcPct val="100000"/>
                        </a:lnSpc>
                        <a:spcBef>
                          <a:spcPts val="0"/>
                        </a:spcBef>
                        <a:spcAft>
                          <a:spcPts val="0"/>
                        </a:spcAft>
                        <a:buClr>
                          <a:srgbClr val="000000"/>
                        </a:buClr>
                        <a:buSzPts val="2400"/>
                        <a:buFont typeface="Verdana"/>
                        <a:buNone/>
                      </a:pPr>
                      <a:r>
                        <a:rPr b="0" i="1" lang="en-US" sz="2400" u="none" cap="none" strike="noStrike">
                          <a:solidFill>
                            <a:srgbClr val="000000"/>
                          </a:solidFill>
                          <a:latin typeface="Verdana"/>
                          <a:ea typeface="Verdana"/>
                          <a:cs typeface="Verdana"/>
                          <a:sym typeface="Verdana"/>
                        </a:rPr>
                        <a:t>I</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annual interest in dollars</a:t>
                      </a:r>
                      <a:endParaRPr/>
                    </a:p>
                  </a:txBody>
                  <a:tcPr marT="0" marB="0" marR="45725" marL="45725"/>
                </a:tc>
              </a:tr>
              <a:tr h="381000">
                <a:tc>
                  <a:txBody>
                    <a:bodyPr/>
                    <a:lstStyle/>
                    <a:p>
                      <a:pPr indent="0" lvl="0" marL="0" marR="0" rtl="0" algn="r">
                        <a:lnSpc>
                          <a:spcPct val="100000"/>
                        </a:lnSpc>
                        <a:spcBef>
                          <a:spcPts val="0"/>
                        </a:spcBef>
                        <a:spcAft>
                          <a:spcPts val="0"/>
                        </a:spcAft>
                        <a:buClr>
                          <a:srgbClr val="000000"/>
                        </a:buClr>
                        <a:buSzPts val="2400"/>
                        <a:buFont typeface="Verdana"/>
                        <a:buNone/>
                      </a:pPr>
                      <a:r>
                        <a:rPr b="0" i="1" lang="en-US" sz="2400" u="none" cap="none" strike="noStrike">
                          <a:solidFill>
                            <a:srgbClr val="000000"/>
                          </a:solidFill>
                          <a:latin typeface="Verdana"/>
                          <a:ea typeface="Verdana"/>
                          <a:cs typeface="Verdana"/>
                          <a:sym typeface="Verdana"/>
                        </a:rPr>
                        <a:t>N</a:t>
                      </a:r>
                      <a:r>
                        <a:rPr b="0" baseline="-25000" i="1" lang="en-US" sz="2400" u="none" cap="none" strike="noStrike">
                          <a:solidFill>
                            <a:srgbClr val="000000"/>
                          </a:solidFill>
                          <a:latin typeface="Verdana"/>
                          <a:ea typeface="Verdana"/>
                          <a:cs typeface="Verdana"/>
                          <a:sym typeface="Verdana"/>
                        </a:rPr>
                        <a:t>d</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net proceeds from the sale of debt (bond)</a:t>
                      </a:r>
                      <a:endParaRPr/>
                    </a:p>
                  </a:txBody>
                  <a:tcPr marT="0" marB="0" marR="45725" marL="45725"/>
                </a:tc>
              </a:tr>
              <a:tr h="376225">
                <a:tc>
                  <a:txBody>
                    <a:bodyPr/>
                    <a:lstStyle/>
                    <a:p>
                      <a:pPr indent="0" lvl="0" marL="0" marR="0" rtl="0" algn="r">
                        <a:lnSpc>
                          <a:spcPct val="100000"/>
                        </a:lnSpc>
                        <a:spcBef>
                          <a:spcPts val="0"/>
                        </a:spcBef>
                        <a:spcAft>
                          <a:spcPts val="0"/>
                        </a:spcAft>
                        <a:buClr>
                          <a:srgbClr val="000000"/>
                        </a:buClr>
                        <a:buSzPts val="2400"/>
                        <a:buFont typeface="Verdana"/>
                        <a:buNone/>
                      </a:pPr>
                      <a:r>
                        <a:rPr b="0" i="1" lang="en-US" sz="2400" u="none" cap="none" strike="noStrike">
                          <a:solidFill>
                            <a:srgbClr val="000000"/>
                          </a:solidFill>
                          <a:latin typeface="Verdana"/>
                          <a:ea typeface="Verdana"/>
                          <a:cs typeface="Verdana"/>
                          <a:sym typeface="Verdana"/>
                        </a:rPr>
                        <a:t>n</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number of years to the bond’s maturity</a:t>
                      </a:r>
                      <a:endParaRPr/>
                    </a:p>
                  </a:txBody>
                  <a:tcPr marT="0" marB="0" marR="45725" marL="45725"/>
                </a:tc>
              </a:tr>
            </a:tbl>
          </a:graphicData>
        </a:graphic>
      </p:graphicFrame>
      <p:pic>
        <p:nvPicPr>
          <p:cNvPr descr="eq09_01.gif" id="156" name="Google Shape;156;p15"/>
          <p:cNvPicPr preferRelativeResize="0"/>
          <p:nvPr/>
        </p:nvPicPr>
        <p:blipFill rotWithShape="1">
          <a:blip r:embed="rId3">
            <a:alphaModFix/>
          </a:blip>
          <a:srcRect b="0" l="0" r="0" t="0"/>
          <a:stretch/>
        </p:blipFill>
        <p:spPr>
          <a:xfrm>
            <a:off x="2514600" y="2057400"/>
            <a:ext cx="4254500" cy="19812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(cont.)</a:t>
            </a:r>
            <a:endParaRPr/>
          </a:p>
        </p:txBody>
      </p:sp>
      <p:sp>
        <p:nvSpPr>
          <p:cNvPr id="162" name="Google Shape;162;p16"/>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Approximating the cost</a:t>
            </a:r>
            <a:endParaRPr/>
          </a:p>
        </p:txBody>
      </p:sp>
      <p:pic>
        <p:nvPicPr>
          <p:cNvPr descr="ex09_04_equation.gif" id="163" name="Google Shape;163;p16"/>
          <p:cNvPicPr preferRelativeResize="0"/>
          <p:nvPr/>
        </p:nvPicPr>
        <p:blipFill rotWithShape="1">
          <a:blip r:embed="rId3">
            <a:alphaModFix/>
          </a:blip>
          <a:srcRect b="0" l="0" r="0" t="0"/>
          <a:stretch/>
        </p:blipFill>
        <p:spPr>
          <a:xfrm>
            <a:off x="1981200" y="2590800"/>
            <a:ext cx="5168900" cy="22352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a:t>
            </a:r>
            <a:br>
              <a:rPr b="1" i="0" lang="en-US" sz="2800" u="none">
                <a:solidFill>
                  <a:srgbClr val="000000"/>
                </a:solidFill>
                <a:latin typeface="Verdana"/>
                <a:ea typeface="Verdana"/>
                <a:cs typeface="Verdana"/>
                <a:sym typeface="Verdana"/>
              </a:rPr>
            </a:br>
            <a:r>
              <a:rPr b="1" i="0" lang="en-US" sz="2800" u="none">
                <a:solidFill>
                  <a:srgbClr val="000000"/>
                </a:solidFill>
                <a:latin typeface="Verdana"/>
                <a:ea typeface="Verdana"/>
                <a:cs typeface="Verdana"/>
                <a:sym typeface="Verdana"/>
              </a:rPr>
              <a:t>After-Tax Cost of Debt</a:t>
            </a:r>
            <a:endParaRPr/>
          </a:p>
        </p:txBody>
      </p:sp>
      <p:sp>
        <p:nvSpPr>
          <p:cNvPr id="169" name="Google Shape;169;p1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interest payments paid to bondholders are tax deductable for the firm, so the interest expense on debt reduces the firm’s taxable income and, therefore, the firm’s tax liability.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after-tax cost of debt,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i</a:t>
            </a:r>
            <a:r>
              <a:rPr b="0" i="0" lang="en-US" sz="2400" u="none">
                <a:solidFill>
                  <a:srgbClr val="000000"/>
                </a:solidFill>
                <a:latin typeface="Verdana"/>
                <a:ea typeface="Verdana"/>
                <a:cs typeface="Verdana"/>
                <a:sym typeface="Verdana"/>
              </a:rPr>
              <a:t>, can be found by multiplying the before-tax cost,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d</a:t>
            </a:r>
            <a:r>
              <a:rPr b="0" i="0" lang="en-US" sz="2400" u="none">
                <a:solidFill>
                  <a:srgbClr val="000000"/>
                </a:solidFill>
                <a:latin typeface="Verdana"/>
                <a:ea typeface="Verdana"/>
                <a:cs typeface="Verdana"/>
                <a:sym typeface="Verdana"/>
              </a:rPr>
              <a:t>, by 1 minus the tax rate, </a:t>
            </a:r>
            <a:r>
              <a:rPr b="0" i="1" lang="en-US" sz="2400" u="none">
                <a:solidFill>
                  <a:srgbClr val="000000"/>
                </a:solidFill>
                <a:latin typeface="Verdana"/>
                <a:ea typeface="Verdana"/>
                <a:cs typeface="Verdana"/>
                <a:sym typeface="Verdana"/>
              </a:rPr>
              <a:t>T</a:t>
            </a:r>
            <a:r>
              <a:rPr b="0" i="0" lang="en-US" sz="2400" u="none">
                <a:solidFill>
                  <a:srgbClr val="000000"/>
                </a:solidFill>
                <a:latin typeface="Verdana"/>
                <a:ea typeface="Verdana"/>
                <a:cs typeface="Verdana"/>
                <a:sym typeface="Verdana"/>
              </a:rPr>
              <a:t>, as stated in the following equation:</a:t>
            </a:r>
            <a:endParaRPr/>
          </a:p>
          <a:p>
            <a:pPr indent="-342900" lvl="0" marL="342900" marR="0" rtl="0" algn="ctr">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i</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d</a:t>
            </a:r>
            <a:r>
              <a:rPr b="0" i="0" lang="en-US" sz="2400" u="none">
                <a:solidFill>
                  <a:srgbClr val="000000"/>
                </a:solidFill>
                <a:latin typeface="Verdana"/>
                <a:ea typeface="Verdana"/>
                <a:cs typeface="Verdana"/>
                <a:sym typeface="Verdana"/>
              </a:rPr>
              <a:t> × (1 – </a:t>
            </a:r>
            <a:r>
              <a:rPr b="0" i="1" lang="en-US" sz="2400" u="none">
                <a:solidFill>
                  <a:srgbClr val="000000"/>
                </a:solidFill>
                <a:latin typeface="Verdana"/>
                <a:ea typeface="Verdana"/>
                <a:cs typeface="Verdana"/>
                <a:sym typeface="Verdana"/>
              </a:rPr>
              <a:t>T</a:t>
            </a:r>
            <a:r>
              <a:rPr b="0" i="0" lang="en-US" sz="2400" u="none">
                <a:solidFill>
                  <a:srgbClr val="000000"/>
                </a:solidFill>
                <a:latin typeface="Verdana"/>
                <a:ea typeface="Verdana"/>
                <a:cs typeface="Verdana"/>
                <a:sym typeface="Verdana"/>
              </a:rPr>
              <a: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Long-Term Debt: </a:t>
            </a:r>
            <a:br>
              <a:rPr b="1" i="0" lang="en-US" sz="2800" u="none">
                <a:solidFill>
                  <a:srgbClr val="000000"/>
                </a:solidFill>
                <a:latin typeface="Verdana"/>
                <a:ea typeface="Verdana"/>
                <a:cs typeface="Verdana"/>
                <a:sym typeface="Verdana"/>
              </a:rPr>
            </a:br>
            <a:r>
              <a:rPr b="1" i="0" lang="en-US" sz="2800" u="none">
                <a:solidFill>
                  <a:srgbClr val="000000"/>
                </a:solidFill>
                <a:latin typeface="Verdana"/>
                <a:ea typeface="Verdana"/>
                <a:cs typeface="Verdana"/>
                <a:sym typeface="Verdana"/>
              </a:rPr>
              <a:t>After-Tax Cost of Debt (cont.)</a:t>
            </a:r>
            <a:endParaRPr/>
          </a:p>
        </p:txBody>
      </p:sp>
      <p:sp>
        <p:nvSpPr>
          <p:cNvPr id="175" name="Google Shape;175;p18"/>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has a 40% tax rate. Using the 9.452% before-tax debt cost calculated using Excel or a financial calculator, we find an after-tax cost of debt of 5.67% [9.452% × (1 – 0.40)]. </a:t>
            </a:r>
            <a:endParaRPr/>
          </a:p>
          <a:p>
            <a:pPr indent="0" lvl="0" marL="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Typically, the cost of long-term debt for a given firm is less than the cost of preferred or common stock, partly because of the tax deductibility of interest.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Learning Goals</a:t>
            </a:r>
            <a:endParaRPr/>
          </a:p>
        </p:txBody>
      </p:sp>
      <p:sp>
        <p:nvSpPr>
          <p:cNvPr id="68" name="Google Shape;68;p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LG1	Understand the basic concept and sources of capital associated with the cost of capital.</a:t>
            </a:r>
            <a:endParaRPr/>
          </a:p>
          <a:p>
            <a:pPr indent="-914400" lvl="0" marL="914400" marR="0" rtl="0" algn="l">
              <a:lnSpc>
                <a:spcPct val="100000"/>
              </a:lnSpc>
              <a:spcBef>
                <a:spcPts val="240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LG2	Explain what is meant by the marginal cost of capital.</a:t>
            </a:r>
            <a:endParaRPr/>
          </a:p>
          <a:p>
            <a:pPr indent="-914400" lvl="0" marL="914400" marR="0" rtl="0" algn="l">
              <a:lnSpc>
                <a:spcPct val="100000"/>
              </a:lnSpc>
              <a:spcBef>
                <a:spcPts val="240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LG3	Determine the cost of long-term debt, and explain why the after-tax cost of debt is the relevant cost of debt.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Personal Finance Example</a:t>
            </a:r>
            <a:endParaRPr/>
          </a:p>
        </p:txBody>
      </p:sp>
      <p:sp>
        <p:nvSpPr>
          <p:cNvPr id="181" name="Google Shape;181;p19"/>
          <p:cNvSpPr txBox="1"/>
          <p:nvPr>
            <p:ph idx="1" type="body"/>
          </p:nvPr>
        </p:nvSpPr>
        <p:spPr>
          <a:xfrm>
            <a:off x="381000" y="11430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Kait and Kasim Sullivan, a married couple in the 28% federal income-tax bracket, wish to borrow $60,000 for a new car.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They can either borrow the $60,000 through the auto dealer at an annual interest rate of 6.0%, or they can take a $60,000 second mortgage on their home at an annual interest rate of 7.2%.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If they borrow from the auto dealer, the interest on this “consumer loan” will not be deductible for federal tax purposes. However, the interest on the second mortgage would be tax-deductible because the tax law allows individuals to deduct interest paid on a home mortgage.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Because interest on the auto loan is </a:t>
            </a:r>
            <a:r>
              <a:rPr b="0" i="1" lang="en-US" sz="2000" u="none" cap="none" strike="noStrike">
                <a:solidFill>
                  <a:srgbClr val="000000"/>
                </a:solidFill>
                <a:latin typeface="Verdana"/>
                <a:ea typeface="Verdana"/>
                <a:cs typeface="Verdana"/>
                <a:sym typeface="Verdana"/>
              </a:rPr>
              <a:t>not</a:t>
            </a:r>
            <a:r>
              <a:rPr b="0" i="0" lang="en-US" sz="2000" u="none" cap="none" strike="noStrike">
                <a:solidFill>
                  <a:srgbClr val="000000"/>
                </a:solidFill>
                <a:latin typeface="Verdana"/>
                <a:ea typeface="Verdana"/>
                <a:cs typeface="Verdana"/>
                <a:sym typeface="Verdana"/>
              </a:rPr>
              <a:t> tax-deductible, its after-tax cost equals its stated cost of 6.0%.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Because interest on the auto loan is tax-deductible, its after-tax cost equals its stated cost of 7.2% × (1 – 0.28) = 5.2%.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Preferred Stock</a:t>
            </a:r>
            <a:endParaRPr/>
          </a:p>
        </p:txBody>
      </p:sp>
      <p:sp>
        <p:nvSpPr>
          <p:cNvPr id="187" name="Google Shape;187;p20"/>
          <p:cNvSpPr txBox="1"/>
          <p:nvPr>
            <p:ph idx="1" type="body"/>
          </p:nvPr>
        </p:nvSpPr>
        <p:spPr>
          <a:xfrm>
            <a:off x="381000" y="9144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Preferred stock gives preferred stockholders the right to receive their stated dividends before the firm can distribute any earnings to common stockholders. </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Preferred stock dividends may be stated as a dollar amount.</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Sometimes preferred stock dividends are stated as an annual percentage rate, which represents the percentage of the stock’s par, or face, value that equals the annual dividend.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cost of preferred stock, </a:t>
            </a:r>
            <a:r>
              <a:rPr b="1" i="1" lang="en-US" sz="2400" u="none">
                <a:solidFill>
                  <a:srgbClr val="000000"/>
                </a:solidFill>
                <a:latin typeface="Verdana"/>
                <a:ea typeface="Verdana"/>
                <a:cs typeface="Verdana"/>
                <a:sym typeface="Verdana"/>
              </a:rPr>
              <a:t>r</a:t>
            </a:r>
            <a:r>
              <a:rPr b="1" baseline="-25000" i="1" lang="en-US" sz="2400" u="none">
                <a:solidFill>
                  <a:srgbClr val="000000"/>
                </a:solidFill>
                <a:latin typeface="Verdana"/>
                <a:ea typeface="Verdana"/>
                <a:cs typeface="Verdana"/>
                <a:sym typeface="Verdana"/>
              </a:rPr>
              <a:t>p</a:t>
            </a:r>
            <a:r>
              <a:rPr b="1" i="1" lang="en-US" sz="2400" u="none">
                <a:solidFill>
                  <a:srgbClr val="000000"/>
                </a:solidFill>
                <a:latin typeface="Verdana"/>
                <a:ea typeface="Verdana"/>
                <a:cs typeface="Verdana"/>
                <a:sym typeface="Verdana"/>
              </a:rPr>
              <a:t>, </a:t>
            </a:r>
            <a:r>
              <a:rPr b="0" i="0" lang="en-US" sz="2400" u="none">
                <a:solidFill>
                  <a:srgbClr val="000000"/>
                </a:solidFill>
                <a:latin typeface="Verdana"/>
                <a:ea typeface="Verdana"/>
                <a:cs typeface="Verdana"/>
                <a:sym typeface="Verdana"/>
              </a:rPr>
              <a:t>is the ratio of the preferred stock dividend to the firm’s net proceeds from the sale of preferred stock.</a:t>
            </a:r>
            <a:endParaRPr/>
          </a:p>
        </p:txBody>
      </p:sp>
      <p:pic>
        <p:nvPicPr>
          <p:cNvPr descr="eq09_03.gif" id="188" name="Google Shape;188;p20"/>
          <p:cNvPicPr preferRelativeResize="0"/>
          <p:nvPr/>
        </p:nvPicPr>
        <p:blipFill rotWithShape="1">
          <a:blip r:embed="rId3">
            <a:alphaModFix/>
          </a:blip>
          <a:srcRect b="0" l="0" r="0" t="0"/>
          <a:stretch/>
        </p:blipFill>
        <p:spPr>
          <a:xfrm>
            <a:off x="6248400" y="5257800"/>
            <a:ext cx="1522412" cy="9652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Preferred Stock (cont.)</a:t>
            </a:r>
            <a:endParaRPr/>
          </a:p>
        </p:txBody>
      </p:sp>
      <p:sp>
        <p:nvSpPr>
          <p:cNvPr id="194" name="Google Shape;194;p21"/>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is contemplating the issuance of a 10% preferred stock that they expect to sell for $87 per share. The cost of issuing and selling the stock is expected to be $5 per share. The dividend is $8.70 (10% × $87). The net proceeds (N</a:t>
            </a:r>
            <a:r>
              <a:rPr b="0" baseline="-25000" i="0"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 equal $82 ($87 – $5), the share price less the flotation costs. The cost of Duchess’ preferred stock is:</a:t>
            </a:r>
            <a:endParaRPr b="0" i="0" sz="2400" u="none">
              <a:solidFill>
                <a:srgbClr val="FFFF00"/>
              </a:solidFill>
              <a:latin typeface="Verdana"/>
              <a:ea typeface="Verdana"/>
              <a:cs typeface="Verdana"/>
              <a:sym typeface="Verdana"/>
            </a:endParaRPr>
          </a:p>
          <a:p>
            <a:pPr indent="0" lvl="0" marL="0" marR="0" rtl="0" algn="ctr">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D</a:t>
            </a:r>
            <a:r>
              <a:rPr b="0" baseline="-25000" i="1"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a:t>
            </a:r>
            <a:r>
              <a:rPr b="0" i="1" lang="en-US" sz="2400" u="none">
                <a:solidFill>
                  <a:srgbClr val="000000"/>
                </a:solidFill>
                <a:latin typeface="Verdana"/>
                <a:ea typeface="Verdana"/>
                <a:cs typeface="Verdana"/>
                <a:sym typeface="Verdana"/>
              </a:rPr>
              <a:t>N</a:t>
            </a:r>
            <a:r>
              <a:rPr b="0" baseline="-25000" i="1"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 = $8.70/$82 = 10.6%</a:t>
            </a:r>
            <a:endParaRPr/>
          </a:p>
          <a:p>
            <a:pPr indent="0" lvl="0" marL="0" marR="0" rtl="0" algn="l">
              <a:lnSpc>
                <a:spcPct val="100000"/>
              </a:lnSpc>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a:p>
            <a:pPr indent="-190500" lvl="0" marL="342900" marR="0" rtl="0" algn="l">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a:t>
            </a:r>
            <a:endParaRPr/>
          </a:p>
        </p:txBody>
      </p:sp>
      <p:sp>
        <p:nvSpPr>
          <p:cNvPr id="200" name="Google Shape;200;p2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406400" lvl="0" marL="4064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cost of common stock is the return required on the stock by investors in the marketplace. </a:t>
            </a:r>
            <a:endParaRPr/>
          </a:p>
          <a:p>
            <a:pPr indent="-406400" lvl="0" marL="4064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There are two forms of common stock financing: </a:t>
            </a:r>
            <a:endParaRPr/>
          </a:p>
          <a:p>
            <a:pPr indent="-457200" lvl="1" marL="10922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retained earnings </a:t>
            </a:r>
            <a:endParaRPr/>
          </a:p>
          <a:p>
            <a:pPr indent="-457200" lvl="1" marL="10922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new issues of common stock</a:t>
            </a:r>
            <a:endParaRPr/>
          </a:p>
          <a:p>
            <a:pPr indent="-406400" lvl="0" marL="4064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cost of common stock equity, </a:t>
            </a:r>
            <a:r>
              <a:rPr b="1" i="1" lang="en-US" sz="2400" u="none">
                <a:solidFill>
                  <a:srgbClr val="000000"/>
                </a:solidFill>
                <a:latin typeface="Verdana"/>
                <a:ea typeface="Verdana"/>
                <a:cs typeface="Verdana"/>
                <a:sym typeface="Verdana"/>
              </a:rPr>
              <a:t>r</a:t>
            </a:r>
            <a:r>
              <a:rPr b="1" baseline="-25000" i="1" lang="en-US" sz="2400" u="none">
                <a:solidFill>
                  <a:srgbClr val="000000"/>
                </a:solidFill>
                <a:latin typeface="Verdana"/>
                <a:ea typeface="Verdana"/>
                <a:cs typeface="Verdana"/>
                <a:sym typeface="Verdana"/>
              </a:rPr>
              <a:t>s</a:t>
            </a:r>
            <a:r>
              <a:rPr b="1" i="1" lang="en-US" sz="2400" u="none">
                <a:solidFill>
                  <a:srgbClr val="000000"/>
                </a:solidFill>
                <a:latin typeface="Verdana"/>
                <a:ea typeface="Verdana"/>
                <a:cs typeface="Verdana"/>
                <a:sym typeface="Verdana"/>
              </a:rPr>
              <a:t>, </a:t>
            </a:r>
            <a:r>
              <a:rPr b="0" i="0" lang="en-US" sz="2400" u="none">
                <a:solidFill>
                  <a:srgbClr val="000000"/>
                </a:solidFill>
                <a:latin typeface="Verdana"/>
                <a:ea typeface="Verdana"/>
                <a:cs typeface="Verdana"/>
                <a:sym typeface="Verdana"/>
              </a:rPr>
              <a:t>is the rate at which investors discount the expected dividends of the firm to determine its share value.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06" name="Google Shape;206;p2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000"/>
              <a:buFont typeface="Verdana"/>
              <a:buNone/>
            </a:pPr>
            <a:r>
              <a:rPr b="0" i="0" lang="en-US" sz="2000" u="none">
                <a:solidFill>
                  <a:srgbClr val="000000"/>
                </a:solidFill>
                <a:latin typeface="Verdana"/>
                <a:ea typeface="Verdana"/>
                <a:cs typeface="Verdana"/>
                <a:sym typeface="Verdana"/>
              </a:rPr>
              <a:t>The </a:t>
            </a:r>
            <a:r>
              <a:rPr b="1" i="0" lang="en-US" sz="2000" u="none">
                <a:solidFill>
                  <a:srgbClr val="000000"/>
                </a:solidFill>
                <a:latin typeface="Verdana"/>
                <a:ea typeface="Verdana"/>
                <a:cs typeface="Verdana"/>
                <a:sym typeface="Verdana"/>
              </a:rPr>
              <a:t>constant-growth valuation (Gordon) model </a:t>
            </a:r>
            <a:r>
              <a:rPr b="0" i="0" lang="en-US" sz="2000" u="none">
                <a:solidFill>
                  <a:srgbClr val="000000"/>
                </a:solidFill>
                <a:latin typeface="Verdana"/>
                <a:ea typeface="Verdana"/>
                <a:cs typeface="Verdana"/>
                <a:sym typeface="Verdana"/>
              </a:rPr>
              <a:t>assumes that the value of a share of stock equals the present value of all future dividends (assumed to grow at a constant rate) that it is expected to provide over an infinite time horizon.</a:t>
            </a:r>
            <a:endParaRPr/>
          </a:p>
          <a:p>
            <a:pPr indent="0" lvl="0" marL="0" marR="0" rtl="0" algn="l">
              <a:lnSpc>
                <a:spcPct val="100000"/>
              </a:lnSpc>
              <a:spcBef>
                <a:spcPts val="400"/>
              </a:spcBef>
              <a:spcAft>
                <a:spcPts val="0"/>
              </a:spcAft>
              <a:buClr>
                <a:schemeClr val="dk1"/>
              </a:buClr>
              <a:buSzPts val="2000"/>
              <a:buFont typeface="Verdana"/>
              <a:buNone/>
            </a:pPr>
            <a:r>
              <a:t/>
            </a:r>
            <a:endParaRPr b="0" i="0" sz="2000" u="none">
              <a:solidFill>
                <a:schemeClr val="dk1"/>
              </a:solidFill>
              <a:latin typeface="Verdana"/>
              <a:ea typeface="Verdana"/>
              <a:cs typeface="Verdana"/>
              <a:sym typeface="Verdana"/>
            </a:endParaRPr>
          </a:p>
          <a:p>
            <a:pPr indent="0" lvl="0" marL="0" marR="0" rtl="0" algn="l">
              <a:lnSpc>
                <a:spcPct val="100000"/>
              </a:lnSpc>
              <a:spcBef>
                <a:spcPts val="400"/>
              </a:spcBef>
              <a:spcAft>
                <a:spcPts val="0"/>
              </a:spcAft>
              <a:buClr>
                <a:schemeClr val="dk1"/>
              </a:buClr>
              <a:buSzPts val="2000"/>
              <a:buFont typeface="Verdana"/>
              <a:buNone/>
            </a:pPr>
            <a:r>
              <a:t/>
            </a:r>
            <a:endParaRPr b="0" i="0" sz="2000" u="none">
              <a:solidFill>
                <a:schemeClr val="dk1"/>
              </a:solidFill>
              <a:latin typeface="Verdana"/>
              <a:ea typeface="Verdana"/>
              <a:cs typeface="Verdana"/>
              <a:sym typeface="Verdana"/>
            </a:endParaRPr>
          </a:p>
          <a:p>
            <a:pPr indent="0" lvl="0" marL="0" marR="0" rtl="0" algn="l">
              <a:lnSpc>
                <a:spcPct val="100000"/>
              </a:lnSpc>
              <a:spcBef>
                <a:spcPts val="400"/>
              </a:spcBef>
              <a:spcAft>
                <a:spcPts val="0"/>
              </a:spcAft>
              <a:buClr>
                <a:schemeClr val="dk1"/>
              </a:buClr>
              <a:buSzPts val="2000"/>
              <a:buFont typeface="Verdana"/>
              <a:buNone/>
            </a:pPr>
            <a:r>
              <a:rPr b="0" i="0" lang="en-US" sz="2000" u="none">
                <a:solidFill>
                  <a:schemeClr val="dk1"/>
                </a:solidFill>
                <a:latin typeface="Verdana"/>
                <a:ea typeface="Verdana"/>
                <a:cs typeface="Verdana"/>
                <a:sym typeface="Verdana"/>
              </a:rPr>
              <a:t>where</a:t>
            </a:r>
            <a:endParaRPr/>
          </a:p>
        </p:txBody>
      </p:sp>
      <p:graphicFrame>
        <p:nvGraphicFramePr>
          <p:cNvPr id="207" name="Google Shape;207;p23"/>
          <p:cNvGraphicFramePr/>
          <p:nvPr/>
        </p:nvGraphicFramePr>
        <p:xfrm>
          <a:off x="685800" y="4621212"/>
          <a:ext cx="3000000" cy="3000000"/>
        </p:xfrm>
        <a:graphic>
          <a:graphicData uri="http://schemas.openxmlformats.org/drawingml/2006/table">
            <a:tbl>
              <a:tblPr>
                <a:noFill/>
                <a:tableStyleId>{70789BC4-7A54-407A-9D71-D0C3BF7834A9}</a:tableStyleId>
              </a:tblPr>
              <a:tblGrid>
                <a:gridCol w="557200"/>
                <a:gridCol w="309550"/>
                <a:gridCol w="6867525"/>
              </a:tblGrid>
              <a:tr h="436550">
                <a:tc>
                  <a:txBody>
                    <a:bodyPr/>
                    <a:lstStyle/>
                    <a:p>
                      <a:pPr indent="0" lvl="0" marL="0" marR="0" rtl="0" algn="r">
                        <a:lnSpc>
                          <a:spcPct val="100000"/>
                        </a:lnSpc>
                        <a:spcBef>
                          <a:spcPts val="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P</a:t>
                      </a:r>
                      <a:r>
                        <a:rPr b="0" baseline="-25000" i="0" lang="en-US" sz="2000" u="none" cap="none" strike="noStrike">
                          <a:solidFill>
                            <a:srgbClr val="000000"/>
                          </a:solidFill>
                          <a:latin typeface="Verdana"/>
                          <a:ea typeface="Verdana"/>
                          <a:cs typeface="Verdana"/>
                          <a:sym typeface="Verdana"/>
                        </a:rPr>
                        <a:t>0</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value of common stock</a:t>
                      </a:r>
                      <a:endParaRPr/>
                    </a:p>
                  </a:txBody>
                  <a:tcPr marT="0" marB="0" marR="45725" marL="45725"/>
                </a:tc>
              </a:tr>
              <a:tr h="381000">
                <a:tc>
                  <a:txBody>
                    <a:bodyPr/>
                    <a:lstStyle/>
                    <a:p>
                      <a:pPr indent="0" lvl="0" marL="0" marR="0" rtl="0" algn="r">
                        <a:lnSpc>
                          <a:spcPct val="100000"/>
                        </a:lnSpc>
                        <a:spcBef>
                          <a:spcPts val="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D</a:t>
                      </a:r>
                      <a:r>
                        <a:rPr b="0" baseline="-25000" i="0" lang="en-US" sz="2000" u="none" cap="none" strike="noStrike">
                          <a:solidFill>
                            <a:srgbClr val="000000"/>
                          </a:solidFill>
                          <a:latin typeface="Verdana"/>
                          <a:ea typeface="Verdana"/>
                          <a:cs typeface="Verdana"/>
                          <a:sym typeface="Verdana"/>
                        </a:rPr>
                        <a:t>1</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9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per-share dividend </a:t>
                      </a:r>
                      <a:r>
                        <a:rPr b="0" i="1" lang="en-US" sz="2000" u="none" cap="none" strike="noStrike">
                          <a:solidFill>
                            <a:srgbClr val="000000"/>
                          </a:solidFill>
                          <a:latin typeface="Verdana"/>
                          <a:ea typeface="Verdana"/>
                          <a:cs typeface="Verdana"/>
                          <a:sym typeface="Verdana"/>
                        </a:rPr>
                        <a:t>expected</a:t>
                      </a:r>
                      <a:r>
                        <a:rPr b="0" i="0" lang="en-US" sz="2000" u="none" cap="none" strike="noStrike">
                          <a:solidFill>
                            <a:srgbClr val="000000"/>
                          </a:solidFill>
                          <a:latin typeface="Verdana"/>
                          <a:ea typeface="Verdana"/>
                          <a:cs typeface="Verdana"/>
                          <a:sym typeface="Verdana"/>
                        </a:rPr>
                        <a:t> at the end of year 1</a:t>
                      </a:r>
                      <a:endParaRPr/>
                    </a:p>
                  </a:txBody>
                  <a:tcPr marT="0" marB="0" marR="45725" marL="45725"/>
                </a:tc>
              </a:tr>
              <a:tr h="376225">
                <a:tc>
                  <a:txBody>
                    <a:bodyPr/>
                    <a:lstStyle/>
                    <a:p>
                      <a:pPr indent="0" lvl="0" marL="0" marR="0" rtl="0" algn="r">
                        <a:lnSpc>
                          <a:spcPct val="100000"/>
                        </a:lnSpc>
                        <a:spcBef>
                          <a:spcPts val="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s</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required return on common stock</a:t>
                      </a:r>
                      <a:endParaRPr/>
                    </a:p>
                  </a:txBody>
                  <a:tcPr marT="0" marB="0" marR="45725" marL="45725"/>
                </a:tc>
              </a:tr>
              <a:tr h="376225">
                <a:tc>
                  <a:txBody>
                    <a:bodyPr/>
                    <a:lstStyle/>
                    <a:p>
                      <a:pPr indent="0" lvl="0" marL="0" marR="0" rtl="0" algn="r">
                        <a:lnSpc>
                          <a:spcPct val="100000"/>
                        </a:lnSpc>
                        <a:spcBef>
                          <a:spcPts val="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g</a:t>
                      </a:r>
                      <a:endParaRPr/>
                    </a:p>
                  </a:txBody>
                  <a:tcPr marT="0" marB="0" marR="45725" marL="45725"/>
                </a:tc>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9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constant rate of growth in dividends</a:t>
                      </a:r>
                      <a:endParaRPr/>
                    </a:p>
                  </a:txBody>
                  <a:tcPr marT="0" marB="0" marR="45725" marL="45725"/>
                </a:tc>
              </a:tr>
            </a:tbl>
          </a:graphicData>
        </a:graphic>
      </p:graphicFrame>
      <p:pic>
        <p:nvPicPr>
          <p:cNvPr descr="eq09_04.gif" id="208" name="Google Shape;208;p23"/>
          <p:cNvPicPr preferRelativeResize="0"/>
          <p:nvPr/>
        </p:nvPicPr>
        <p:blipFill rotWithShape="1">
          <a:blip r:embed="rId3">
            <a:alphaModFix/>
          </a:blip>
          <a:srcRect b="0" l="0" r="0" t="0"/>
          <a:stretch/>
        </p:blipFill>
        <p:spPr>
          <a:xfrm>
            <a:off x="2667000" y="3200400"/>
            <a:ext cx="2527300" cy="12319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15" name="Google Shape;215;p24"/>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Solving for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results in the following expression for the cost of common stock equity:</a:t>
            </a:r>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9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equation indicates that the cost of common stock equity can be found by dividing the dividend expected at the end of year 1 by the current market price of the stock (the “dividend yield”) and adding the expected growth rate (the “capital gains yield”).</a:t>
            </a:r>
            <a:endParaRPr/>
          </a:p>
        </p:txBody>
      </p:sp>
      <p:pic>
        <p:nvPicPr>
          <p:cNvPr descr="eq09_05.gif" id="216" name="Google Shape;216;p24"/>
          <p:cNvPicPr preferRelativeResize="0"/>
          <p:nvPr/>
        </p:nvPicPr>
        <p:blipFill rotWithShape="1">
          <a:blip r:embed="rId3">
            <a:alphaModFix/>
          </a:blip>
          <a:srcRect b="0" l="0" r="0" t="0"/>
          <a:stretch/>
        </p:blipFill>
        <p:spPr>
          <a:xfrm>
            <a:off x="2819400" y="2362200"/>
            <a:ext cx="2933700" cy="12446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22" name="Google Shape;222;p25"/>
          <p:cNvSpPr txBox="1"/>
          <p:nvPr>
            <p:ph idx="1" type="body"/>
          </p:nvPr>
        </p:nvSpPr>
        <p:spPr>
          <a:xfrm>
            <a:off x="381000" y="1447800"/>
            <a:ext cx="5715000" cy="47244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wishes to determine its cost of common stock equity,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The market price,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 of its common stock is $50 per share. The firm expects to pay a dividend, </a:t>
            </a:r>
            <a:r>
              <a:rPr b="0" i="1" lang="en-US" sz="2400" u="none">
                <a:solidFill>
                  <a:srgbClr val="000000"/>
                </a:solidFill>
                <a:latin typeface="Verdana"/>
                <a:ea typeface="Verdana"/>
                <a:cs typeface="Verdana"/>
                <a:sym typeface="Verdana"/>
              </a:rPr>
              <a:t>D</a:t>
            </a:r>
            <a:r>
              <a:rPr b="0" baseline="-25000" i="0" lang="en-US" sz="2400" u="none">
                <a:solidFill>
                  <a:srgbClr val="000000"/>
                </a:solidFill>
                <a:latin typeface="Verdana"/>
                <a:ea typeface="Verdana"/>
                <a:cs typeface="Verdana"/>
                <a:sym typeface="Verdana"/>
              </a:rPr>
              <a:t>1</a:t>
            </a:r>
            <a:r>
              <a:rPr b="0" i="0" lang="en-US" sz="2400" u="none">
                <a:solidFill>
                  <a:srgbClr val="000000"/>
                </a:solidFill>
                <a:latin typeface="Verdana"/>
                <a:ea typeface="Verdana"/>
                <a:cs typeface="Verdana"/>
                <a:sym typeface="Verdana"/>
              </a:rPr>
              <a:t>, of $4 at the end of the coming year, 2016. The dividends paid on the outstanding stock over the past 6 years (2010–2015) were as follows:</a:t>
            </a:r>
            <a:endParaRPr/>
          </a:p>
        </p:txBody>
      </p:sp>
      <p:pic>
        <p:nvPicPr>
          <p:cNvPr descr="ex09_08_tbl.gif" id="223" name="Google Shape;223;p25"/>
          <p:cNvPicPr preferRelativeResize="0"/>
          <p:nvPr/>
        </p:nvPicPr>
        <p:blipFill rotWithShape="1">
          <a:blip r:embed="rId3">
            <a:alphaModFix/>
          </a:blip>
          <a:srcRect b="0" l="0" r="0" t="0"/>
          <a:stretch/>
        </p:blipFill>
        <p:spPr>
          <a:xfrm>
            <a:off x="6102350" y="1600200"/>
            <a:ext cx="2698750" cy="29718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29" name="Google Shape;229;p26"/>
          <p:cNvSpPr txBox="1"/>
          <p:nvPr>
            <p:ph idx="1" type="body"/>
          </p:nvPr>
        </p:nvSpPr>
        <p:spPr>
          <a:xfrm>
            <a:off x="381000" y="1447800"/>
            <a:ext cx="85344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We can calculate the annual rate at which dividends have grown, </a:t>
            </a:r>
            <a:r>
              <a:rPr b="0" i="1" lang="en-US" sz="2400" u="none">
                <a:solidFill>
                  <a:srgbClr val="000000"/>
                </a:solidFill>
                <a:latin typeface="Verdana"/>
                <a:ea typeface="Verdana"/>
                <a:cs typeface="Verdana"/>
                <a:sym typeface="Verdana"/>
              </a:rPr>
              <a:t>g, </a:t>
            </a:r>
            <a:r>
              <a:rPr b="0" i="0" lang="en-US" sz="2400" u="none">
                <a:solidFill>
                  <a:srgbClr val="000000"/>
                </a:solidFill>
                <a:latin typeface="Verdana"/>
                <a:ea typeface="Verdana"/>
                <a:cs typeface="Verdana"/>
                <a:sym typeface="Verdana"/>
              </a:rPr>
              <a:t>from 2007 to 2012. It turns out to be approximately 5% (more precisely, it is 5.05%). </a:t>
            </a:r>
            <a:endParaRPr/>
          </a:p>
          <a:p>
            <a:pPr indent="0" lvl="0" marL="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Substituting </a:t>
            </a:r>
            <a:r>
              <a:rPr b="0" i="1" lang="en-US" sz="2400" u="none">
                <a:solidFill>
                  <a:srgbClr val="000000"/>
                </a:solidFill>
                <a:latin typeface="Verdana"/>
                <a:ea typeface="Verdana"/>
                <a:cs typeface="Verdana"/>
                <a:sym typeface="Verdana"/>
              </a:rPr>
              <a:t>D</a:t>
            </a:r>
            <a:r>
              <a:rPr b="0" baseline="-25000" i="0" lang="en-US" sz="2400" u="none">
                <a:solidFill>
                  <a:srgbClr val="000000"/>
                </a:solidFill>
                <a:latin typeface="Verdana"/>
                <a:ea typeface="Verdana"/>
                <a:cs typeface="Verdana"/>
                <a:sym typeface="Verdana"/>
              </a:rPr>
              <a:t>1</a:t>
            </a:r>
            <a:r>
              <a:rPr b="0" i="0" lang="en-US" sz="2400" u="none">
                <a:solidFill>
                  <a:srgbClr val="000000"/>
                </a:solidFill>
                <a:latin typeface="Verdana"/>
                <a:ea typeface="Verdana"/>
                <a:cs typeface="Verdana"/>
                <a:sym typeface="Verdana"/>
              </a:rPr>
              <a:t> = $4,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 = $50, and </a:t>
            </a:r>
            <a:r>
              <a:rPr b="0" i="1" lang="en-US" sz="2400" u="none">
                <a:solidFill>
                  <a:srgbClr val="000000"/>
                </a:solidFill>
                <a:latin typeface="Verdana"/>
                <a:ea typeface="Verdana"/>
                <a:cs typeface="Verdana"/>
                <a:sym typeface="Verdana"/>
              </a:rPr>
              <a:t>g</a:t>
            </a:r>
            <a:r>
              <a:rPr b="0" i="0" lang="en-US" sz="2400" u="none">
                <a:solidFill>
                  <a:srgbClr val="000000"/>
                </a:solidFill>
                <a:latin typeface="Verdana"/>
                <a:ea typeface="Verdana"/>
                <a:cs typeface="Verdana"/>
                <a:sym typeface="Verdana"/>
              </a:rPr>
              <a:t> = 5% into the previous equation yields the cost of common stock equity:</a:t>
            </a:r>
            <a:endParaRPr/>
          </a:p>
          <a:p>
            <a:pPr indent="0" lvl="0" marL="0" marR="0" rtl="0" algn="ctr">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ctr">
              <a:lnSpc>
                <a:spcPct val="100000"/>
              </a:lnSpc>
              <a:spcBef>
                <a:spcPts val="440"/>
              </a:spcBef>
              <a:spcAft>
                <a:spcPts val="0"/>
              </a:spcAft>
              <a:buClr>
                <a:srgbClr val="000000"/>
              </a:buClr>
              <a:buSzPts val="2200"/>
              <a:buFont typeface="Verdana"/>
              <a:buNone/>
            </a:pPr>
            <a:r>
              <a:rPr b="0" i="1" lang="en-US" sz="2200" u="none">
                <a:solidFill>
                  <a:srgbClr val="000000"/>
                </a:solidFill>
                <a:latin typeface="Verdana"/>
                <a:ea typeface="Verdana"/>
                <a:cs typeface="Verdana"/>
                <a:sym typeface="Verdana"/>
              </a:rPr>
              <a:t>r</a:t>
            </a:r>
            <a:r>
              <a:rPr b="0" baseline="-25000" i="1" lang="en-US" sz="2200" u="none">
                <a:solidFill>
                  <a:srgbClr val="000000"/>
                </a:solidFill>
                <a:latin typeface="Verdana"/>
                <a:ea typeface="Verdana"/>
                <a:cs typeface="Verdana"/>
                <a:sym typeface="Verdana"/>
              </a:rPr>
              <a:t>s</a:t>
            </a:r>
            <a:r>
              <a:rPr b="0" i="0" lang="en-US" sz="2200" u="none">
                <a:solidFill>
                  <a:srgbClr val="000000"/>
                </a:solidFill>
                <a:latin typeface="Verdana"/>
                <a:ea typeface="Verdana"/>
                <a:cs typeface="Verdana"/>
                <a:sym typeface="Verdana"/>
              </a:rPr>
              <a:t> = ($4/$50) + 0.05 = 0.08 + 0.05 = 0.130, or </a:t>
            </a:r>
            <a:r>
              <a:rPr b="0" i="0" lang="en-US" sz="2200" u="sng">
                <a:solidFill>
                  <a:srgbClr val="000000"/>
                </a:solidFill>
                <a:latin typeface="Verdana"/>
                <a:ea typeface="Verdana"/>
                <a:cs typeface="Verdana"/>
                <a:sym typeface="Verdana"/>
              </a:rPr>
              <a:t>13.0</a:t>
            </a:r>
            <a:r>
              <a:rPr b="0" i="0" lang="en-US" sz="2200" u="none">
                <a:solidFill>
                  <a:srgbClr val="000000"/>
                </a:solidFill>
                <a:latin typeface="Verdana"/>
                <a:ea typeface="Verdana"/>
                <a:cs typeface="Verdana"/>
                <a:sym typeface="Verdana"/>
              </a:rPr>
              <a: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2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35" name="Google Shape;235;p2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capital asset pricing model (CAPM)</a:t>
            </a:r>
            <a:r>
              <a:rPr b="0" i="0" lang="en-US" sz="2400" u="none">
                <a:solidFill>
                  <a:srgbClr val="000000"/>
                </a:solidFill>
                <a:latin typeface="Verdana"/>
                <a:ea typeface="Verdana"/>
                <a:cs typeface="Verdana"/>
                <a:sym typeface="Verdana"/>
              </a:rPr>
              <a:t> describes the relationship between the required return,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and the nondiversifiable risk of the firm as measured by the beta coefficient, </a:t>
            </a:r>
            <a:r>
              <a:rPr b="0" i="1" lang="en-US" sz="2400" u="none">
                <a:solidFill>
                  <a:srgbClr val="000000"/>
                </a:solidFill>
                <a:latin typeface="Verdana"/>
                <a:ea typeface="Verdana"/>
                <a:cs typeface="Verdana"/>
                <a:sym typeface="Verdana"/>
              </a:rPr>
              <a:t>b.</a:t>
            </a:r>
            <a:endParaRPr/>
          </a:p>
          <a:p>
            <a:pPr indent="0" lvl="0" marL="0" marR="0" rtl="0" algn="ctr">
              <a:lnSpc>
                <a:spcPct val="100000"/>
              </a:lnSpc>
              <a:spcBef>
                <a:spcPts val="480"/>
              </a:spcBef>
              <a:spcAft>
                <a:spcPts val="0"/>
              </a:spcAft>
              <a:buClr>
                <a:schemeClr val="dk1"/>
              </a:buClr>
              <a:buSzPts val="2400"/>
              <a:buFont typeface="Verdana"/>
              <a:buNone/>
            </a:pPr>
            <a:r>
              <a:rPr b="0" i="1" lang="en-US" sz="2400" u="none">
                <a:solidFill>
                  <a:schemeClr val="dk1"/>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F</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b</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m</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F</a:t>
            </a:r>
            <a:r>
              <a:rPr b="0" i="0" lang="en-US" sz="2400" u="none">
                <a:solidFill>
                  <a:srgbClr val="000000"/>
                </a:solidFill>
                <a:latin typeface="Verdana"/>
                <a:ea typeface="Verdana"/>
                <a:cs typeface="Verdana"/>
                <a:sym typeface="Verdana"/>
              </a:rPr>
              <a:t>)]</a:t>
            </a:r>
            <a:endParaRPr/>
          </a:p>
          <a:p>
            <a:pPr indent="0" lvl="0" marL="0" marR="0" rtl="0" algn="l">
              <a:lnSpc>
                <a:spcPct val="100000"/>
              </a:lnSpc>
              <a:spcBef>
                <a:spcPts val="48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where</a:t>
            </a:r>
            <a:endParaRPr/>
          </a:p>
          <a:p>
            <a:pPr indent="0" lvl="0" marL="0" marR="0" rtl="0" algn="l">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F</a:t>
            </a:r>
            <a:r>
              <a:rPr b="0" i="0" lang="en-US" sz="2400" u="none">
                <a:solidFill>
                  <a:srgbClr val="000000"/>
                </a:solidFill>
                <a:latin typeface="Verdana"/>
                <a:ea typeface="Verdana"/>
                <a:cs typeface="Verdana"/>
                <a:sym typeface="Verdana"/>
              </a:rPr>
              <a:t> = risk-free rate of return</a:t>
            </a:r>
            <a:endParaRPr/>
          </a:p>
          <a:p>
            <a:pPr indent="0" lvl="0" marL="0" marR="0" rtl="0" algn="l">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 r</a:t>
            </a:r>
            <a:r>
              <a:rPr b="0" baseline="-25000" i="1" lang="en-US" sz="2400" u="none">
                <a:solidFill>
                  <a:srgbClr val="000000"/>
                </a:solidFill>
                <a:latin typeface="Verdana"/>
                <a:ea typeface="Verdana"/>
                <a:cs typeface="Verdana"/>
                <a:sym typeface="Verdana"/>
              </a:rPr>
              <a:t>m </a:t>
            </a:r>
            <a:r>
              <a:rPr b="0" i="0" lang="en-US" sz="2400" u="none">
                <a:solidFill>
                  <a:srgbClr val="000000"/>
                </a:solidFill>
                <a:latin typeface="Verdana"/>
                <a:ea typeface="Verdana"/>
                <a:cs typeface="Verdana"/>
                <a:sym typeface="Verdana"/>
              </a:rPr>
              <a:t>= market return; return on the market portfolio of assets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41" name="Google Shape;241;p28"/>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now wishes to calculate its cost of common stock equity,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by using the capital asset pricing model. The firm’s investment advisors and its own analysts indicate that the risk-free rate,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F</a:t>
            </a:r>
            <a:r>
              <a:rPr b="0" i="0" lang="en-US" sz="2400" u="none">
                <a:solidFill>
                  <a:srgbClr val="000000"/>
                </a:solidFill>
                <a:latin typeface="Verdana"/>
                <a:ea typeface="Verdana"/>
                <a:cs typeface="Verdana"/>
                <a:sym typeface="Verdana"/>
              </a:rPr>
              <a:t>, equals 7%; the firm’s beta, </a:t>
            </a:r>
            <a:r>
              <a:rPr b="0" i="1" lang="en-US" sz="2400" u="none">
                <a:solidFill>
                  <a:srgbClr val="000000"/>
                </a:solidFill>
                <a:latin typeface="Verdana"/>
                <a:ea typeface="Verdana"/>
                <a:cs typeface="Verdana"/>
                <a:sym typeface="Verdana"/>
              </a:rPr>
              <a:t>b,</a:t>
            </a:r>
            <a:r>
              <a:rPr b="0" i="0" lang="en-US" sz="2400" u="none">
                <a:solidFill>
                  <a:srgbClr val="000000"/>
                </a:solidFill>
                <a:latin typeface="Verdana"/>
                <a:ea typeface="Verdana"/>
                <a:cs typeface="Verdana"/>
                <a:sym typeface="Verdana"/>
              </a:rPr>
              <a:t> equals 1.5; and the market return,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m</a:t>
            </a:r>
            <a:r>
              <a:rPr b="0" i="0" lang="en-US" sz="2400" u="none">
                <a:solidFill>
                  <a:srgbClr val="000000"/>
                </a:solidFill>
                <a:latin typeface="Verdana"/>
                <a:ea typeface="Verdana"/>
                <a:cs typeface="Verdana"/>
                <a:sym typeface="Verdana"/>
              </a:rPr>
              <a:t>, equals 11%. </a:t>
            </a:r>
            <a:endParaRPr/>
          </a:p>
          <a:p>
            <a:pPr indent="0" lvl="0" marL="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Substituting these values into the CAPM, the company estimates the cost of common stock equity,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to be:</a:t>
            </a:r>
            <a:endParaRPr/>
          </a:p>
          <a:p>
            <a:pPr indent="0" lvl="0" marL="0" marR="0" rtl="0" algn="ctr">
              <a:lnSpc>
                <a:spcPct val="100000"/>
              </a:lnSpc>
              <a:spcBef>
                <a:spcPts val="400"/>
              </a:spcBef>
              <a:spcAft>
                <a:spcPts val="0"/>
              </a:spcAft>
              <a:buClr>
                <a:srgbClr val="000000"/>
              </a:buClr>
              <a:buSzPts val="2000"/>
              <a:buFont typeface="Verdana"/>
              <a:buNone/>
            </a:pPr>
            <a:r>
              <a:rPr b="0" i="1" lang="en-US" sz="2000" u="none">
                <a:solidFill>
                  <a:srgbClr val="000000"/>
                </a:solidFill>
                <a:latin typeface="Verdana"/>
                <a:ea typeface="Verdana"/>
                <a:cs typeface="Verdana"/>
                <a:sym typeface="Verdana"/>
              </a:rPr>
              <a:t>r</a:t>
            </a:r>
            <a:r>
              <a:rPr b="0" baseline="-25000" i="1" lang="en-US" sz="2000" u="none">
                <a:solidFill>
                  <a:srgbClr val="000000"/>
                </a:solidFill>
                <a:latin typeface="Verdana"/>
                <a:ea typeface="Verdana"/>
                <a:cs typeface="Verdana"/>
                <a:sym typeface="Verdana"/>
              </a:rPr>
              <a:t>s</a:t>
            </a:r>
            <a:r>
              <a:rPr b="0" i="0" lang="en-US" sz="2000" u="none">
                <a:solidFill>
                  <a:srgbClr val="000000"/>
                </a:solidFill>
                <a:latin typeface="Verdana"/>
                <a:ea typeface="Verdana"/>
                <a:cs typeface="Verdana"/>
                <a:sym typeface="Verdana"/>
              </a:rPr>
              <a:t> = 7.0% + [1.5 × (11.0% – 7.0%)] = 7.0% + 6.0% = </a:t>
            </a:r>
            <a:r>
              <a:rPr b="0" i="0" lang="en-US" sz="2000" u="sng">
                <a:solidFill>
                  <a:srgbClr val="000000"/>
                </a:solidFill>
                <a:latin typeface="Verdana"/>
                <a:ea typeface="Verdana"/>
                <a:cs typeface="Verdana"/>
                <a:sym typeface="Verdana"/>
              </a:rPr>
              <a:t>13.0</a:t>
            </a:r>
            <a:r>
              <a:rPr b="0" i="0" lang="en-US" sz="2000" u="none">
                <a:solidFill>
                  <a:srgbClr val="000000"/>
                </a:solidFill>
                <a:latin typeface="Verdana"/>
                <a:ea typeface="Verdana"/>
                <a:cs typeface="Verdana"/>
                <a:sym typeface="Verdana"/>
              </a:rPr>
              <a:t>%</a:t>
            </a:r>
            <a:endParaRPr/>
          </a:p>
          <a:p>
            <a:pPr indent="-215900" lvl="0" marL="342900" marR="0" rtl="0" algn="l">
              <a:spcBef>
                <a:spcPts val="400"/>
              </a:spcBef>
              <a:spcAft>
                <a:spcPts val="0"/>
              </a:spcAft>
              <a:buClr>
                <a:schemeClr val="dk1"/>
              </a:buClr>
              <a:buSzPts val="2000"/>
              <a:buFont typeface="Verdana"/>
              <a:buNone/>
            </a:pPr>
            <a:r>
              <a:t/>
            </a:r>
            <a:endParaRPr b="0" i="0" sz="2000" u="none">
              <a:solidFill>
                <a:srgbClr val="000000"/>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Learning Goals (cont.)</a:t>
            </a:r>
            <a:endParaRPr/>
          </a:p>
        </p:txBody>
      </p:sp>
      <p:sp>
        <p:nvSpPr>
          <p:cNvPr id="74" name="Google Shape;74;p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LG4	Determine the cost of preferred stock.</a:t>
            </a:r>
            <a:endParaRPr/>
          </a:p>
          <a:p>
            <a:pPr indent="-914400" lvl="0" marL="914400" marR="0" rtl="0" algn="l">
              <a:lnSpc>
                <a:spcPct val="100000"/>
              </a:lnSpc>
              <a:spcBef>
                <a:spcPts val="240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LG5	Calculate the cost of common stock equity, and convert it into the cost of retained earnings and the cost of new issues of common stock.</a:t>
            </a:r>
            <a:endParaRPr/>
          </a:p>
          <a:p>
            <a:pPr indent="-914400" lvl="0" marL="914400" marR="0" rtl="0" algn="l">
              <a:lnSpc>
                <a:spcPct val="100000"/>
              </a:lnSpc>
              <a:spcBef>
                <a:spcPts val="240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LG6	Calculate the weighted average cost of capital (WACC) and discuss alternative weighting schemes.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47" name="Google Shape;247;p29"/>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9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CAPM technique differs from the constant-growth valuation model in that it directly considers the firm’s risk, as reflected by beta, in determining the </a:t>
            </a:r>
            <a:r>
              <a:rPr b="0" i="1" lang="en-US" sz="2400" u="none">
                <a:solidFill>
                  <a:srgbClr val="000000"/>
                </a:solidFill>
                <a:latin typeface="Verdana"/>
                <a:ea typeface="Verdana"/>
                <a:cs typeface="Verdana"/>
                <a:sym typeface="Verdana"/>
              </a:rPr>
              <a:t>required</a:t>
            </a:r>
            <a:r>
              <a:rPr b="0" i="0" lang="en-US" sz="2400" u="none">
                <a:solidFill>
                  <a:srgbClr val="000000"/>
                </a:solidFill>
                <a:latin typeface="Verdana"/>
                <a:ea typeface="Verdana"/>
                <a:cs typeface="Verdana"/>
                <a:sym typeface="Verdana"/>
              </a:rPr>
              <a:t> return or cost of common stock equity. </a:t>
            </a:r>
            <a:endParaRPr/>
          </a:p>
          <a:p>
            <a:pPr indent="-342900" lvl="0" marL="342900" marR="0" rtl="0" algn="l">
              <a:lnSpc>
                <a:spcPct val="9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constant-growth model does not look at risk; it uses the market price,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 as a reflection of the </a:t>
            </a:r>
            <a:r>
              <a:rPr b="0" i="1" lang="en-US" sz="2400" u="none">
                <a:solidFill>
                  <a:srgbClr val="000000"/>
                </a:solidFill>
                <a:latin typeface="Verdana"/>
                <a:ea typeface="Verdana"/>
                <a:cs typeface="Verdana"/>
                <a:sym typeface="Verdana"/>
              </a:rPr>
              <a:t>expected</a:t>
            </a:r>
            <a:r>
              <a:rPr b="0" i="0" lang="en-US" sz="2400" u="none">
                <a:solidFill>
                  <a:srgbClr val="000000"/>
                </a:solidFill>
                <a:latin typeface="Verdana"/>
                <a:ea typeface="Verdana"/>
                <a:cs typeface="Verdana"/>
                <a:sym typeface="Verdana"/>
              </a:rPr>
              <a:t> risk–return preference of investors in the marketplace. </a:t>
            </a:r>
            <a:endParaRPr/>
          </a:p>
          <a:p>
            <a:pPr indent="-342900" lvl="0" marL="342900" marR="0" rtl="0" algn="l">
              <a:lnSpc>
                <a:spcPct val="9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constant-growth valuation and CAPM techniques for finding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are theoretically equivalent, though in practice estimates from the two methods do not always agree.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(cont.)</a:t>
            </a:r>
            <a:endParaRPr/>
          </a:p>
        </p:txBody>
      </p:sp>
      <p:sp>
        <p:nvSpPr>
          <p:cNvPr id="253" name="Google Shape;253;p30"/>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Another difference is that when the constant-growth valuation model is used to find the cost of common stock equity, it can easily be adjusted for flotation costs to find the cost of new common stock; the CAPM does not provide a simple adjustment mechanism.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difficulty in adjusting the cost of common stock equity calculated by using CAPM occurs because in its common form the model does not include the market price,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 a variable needed to make such an adjustment.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a:t>
            </a:r>
            <a:br>
              <a:rPr b="1" i="0" lang="en-US" sz="2800" u="none">
                <a:solidFill>
                  <a:srgbClr val="000000"/>
                </a:solidFill>
                <a:latin typeface="Verdana"/>
                <a:ea typeface="Verdana"/>
                <a:cs typeface="Verdana"/>
                <a:sym typeface="Verdana"/>
              </a:rPr>
            </a:br>
            <a:r>
              <a:rPr b="1" i="0" lang="en-US" sz="2800" u="none">
                <a:solidFill>
                  <a:srgbClr val="000000"/>
                </a:solidFill>
                <a:latin typeface="Verdana"/>
                <a:ea typeface="Verdana"/>
                <a:cs typeface="Verdana"/>
                <a:sym typeface="Verdana"/>
              </a:rPr>
              <a:t>Cost of Retained Earnings</a:t>
            </a:r>
            <a:endParaRPr/>
          </a:p>
        </p:txBody>
      </p:sp>
      <p:sp>
        <p:nvSpPr>
          <p:cNvPr id="259" name="Google Shape;259;p31"/>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cost of retained earnings, </a:t>
            </a:r>
            <a:r>
              <a:rPr b="1" i="1" lang="en-US" sz="2400" u="none">
                <a:solidFill>
                  <a:srgbClr val="000000"/>
                </a:solidFill>
                <a:latin typeface="Verdana"/>
                <a:ea typeface="Verdana"/>
                <a:cs typeface="Verdana"/>
                <a:sym typeface="Verdana"/>
              </a:rPr>
              <a:t>r</a:t>
            </a:r>
            <a:r>
              <a:rPr b="1" baseline="-25000" i="1" lang="en-US" sz="2400" u="none">
                <a:solidFill>
                  <a:srgbClr val="000000"/>
                </a:solidFill>
                <a:latin typeface="Verdana"/>
                <a:ea typeface="Verdana"/>
                <a:cs typeface="Verdana"/>
                <a:sym typeface="Verdana"/>
              </a:rPr>
              <a:t>r</a:t>
            </a:r>
            <a:r>
              <a:rPr b="1" i="0" lang="en-US" sz="2400" u="none">
                <a:solidFill>
                  <a:srgbClr val="000000"/>
                </a:solidFill>
                <a:latin typeface="Verdana"/>
                <a:ea typeface="Verdana"/>
                <a:cs typeface="Verdana"/>
                <a:sym typeface="Verdana"/>
              </a:rPr>
              <a:t>,</a:t>
            </a:r>
            <a:r>
              <a:rPr b="0" i="0" lang="en-US" sz="2400" u="none">
                <a:solidFill>
                  <a:srgbClr val="000000"/>
                </a:solidFill>
                <a:latin typeface="Verdana"/>
                <a:ea typeface="Verdana"/>
                <a:cs typeface="Verdana"/>
                <a:sym typeface="Verdana"/>
              </a:rPr>
              <a:t> is the same as the cost of an equivalent fully subscribed issue of additional common stock, which is equal to the cost of common stock equity,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a:t>
            </a:r>
            <a:endParaRPr/>
          </a:p>
          <a:p>
            <a:pPr indent="0" lvl="0" marL="0" marR="0" rtl="0" algn="ctr">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r</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endParaRPr/>
          </a:p>
          <a:p>
            <a:pPr indent="0" lvl="0" marL="0" marR="0" rtl="0" algn="l">
              <a:lnSpc>
                <a:spcPct val="100000"/>
              </a:lnSpc>
              <a:spcBef>
                <a:spcPts val="480"/>
              </a:spcBef>
              <a:spcAft>
                <a:spcPts val="0"/>
              </a:spcAft>
              <a:buClr>
                <a:schemeClr val="dk1"/>
              </a:buClr>
              <a:buSzPts val="2400"/>
              <a:buFont typeface="Verdana"/>
              <a:buNone/>
            </a:pPr>
            <a:r>
              <a:t/>
            </a:r>
            <a:endParaRPr b="0" baseline="-25000" i="1" sz="2400" u="none">
              <a:solidFill>
                <a:srgbClr val="000000"/>
              </a:solidFill>
              <a:latin typeface="Verdana"/>
              <a:ea typeface="Verdana"/>
              <a:cs typeface="Verdana"/>
              <a:sym typeface="Verdana"/>
            </a:endParaRPr>
          </a:p>
          <a:p>
            <a:pPr indent="0" lvl="0" marL="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cost of retained earnings for Duchess Corporation was actually calculated in the preceding examples: It is equal to the cost of common stock equity. Thus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r</a:t>
            </a:r>
            <a:r>
              <a:rPr b="0" i="0" lang="en-US" sz="2400" u="none">
                <a:solidFill>
                  <a:srgbClr val="000000"/>
                </a:solidFill>
                <a:latin typeface="Verdana"/>
                <a:ea typeface="Verdana"/>
                <a:cs typeface="Verdana"/>
                <a:sym typeface="Verdana"/>
              </a:rPr>
              <a:t> equals 13.0%.</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Matter of Fact</a:t>
            </a:r>
            <a:endParaRPr/>
          </a:p>
        </p:txBody>
      </p:sp>
      <p:sp>
        <p:nvSpPr>
          <p:cNvPr id="265" name="Google Shape;265;p3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Retained Earnings, the Preferred Source of Financing</a:t>
            </a:r>
            <a:endParaRPr/>
          </a:p>
          <a:p>
            <a:pPr indent="-285750" lvl="1" marL="742950" marR="0" rtl="0" algn="l">
              <a:lnSpc>
                <a:spcPct val="10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In the United States and most other countries, firms rely more heavily on retained earnings than any other source of financing.</a:t>
            </a:r>
            <a:endParaRPr/>
          </a:p>
          <a:p>
            <a:pPr indent="-285750" lvl="1" marL="742950" marR="0" rtl="0" algn="l">
              <a:lnSpc>
                <a:spcPct val="10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For example, a 2013 survey of Chinese firms found that 64% of the companies surveyed listed retained earnings as one of their primary sources of funds.</a:t>
            </a:r>
            <a:endParaRPr/>
          </a:p>
          <a:p>
            <a:pPr indent="-285750" lvl="1" marL="742950" marR="0" rtl="0" algn="l">
              <a:lnSpc>
                <a:spcPct val="10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Bank loans were a distant second choice, mentioned as a primary source of funds by just 44% of companies.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Cost of New Issues of Common Stock</a:t>
            </a:r>
            <a:endParaRPr/>
          </a:p>
        </p:txBody>
      </p:sp>
      <p:sp>
        <p:nvSpPr>
          <p:cNvPr id="271" name="Google Shape;271;p3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cost of a new issue of common stock, </a:t>
            </a:r>
            <a:r>
              <a:rPr b="1" i="1" lang="en-US" sz="2400" u="none">
                <a:solidFill>
                  <a:srgbClr val="000000"/>
                </a:solidFill>
                <a:latin typeface="Verdana"/>
                <a:ea typeface="Verdana"/>
                <a:cs typeface="Verdana"/>
                <a:sym typeface="Verdana"/>
              </a:rPr>
              <a:t>r</a:t>
            </a:r>
            <a:r>
              <a:rPr b="1" baseline="-25000" i="1" lang="en-US" sz="2400" u="none">
                <a:solidFill>
                  <a:srgbClr val="000000"/>
                </a:solidFill>
                <a:latin typeface="Verdana"/>
                <a:ea typeface="Verdana"/>
                <a:cs typeface="Verdana"/>
                <a:sym typeface="Verdana"/>
              </a:rPr>
              <a:t>n</a:t>
            </a:r>
            <a:r>
              <a:rPr b="1" i="0" lang="en-US" sz="2400" u="none">
                <a:solidFill>
                  <a:srgbClr val="000000"/>
                </a:solidFill>
                <a:latin typeface="Verdana"/>
                <a:ea typeface="Verdana"/>
                <a:cs typeface="Verdana"/>
                <a:sym typeface="Verdana"/>
              </a:rPr>
              <a:t>,</a:t>
            </a:r>
            <a:r>
              <a:rPr b="0" i="0" lang="en-US" sz="2400" u="none">
                <a:solidFill>
                  <a:srgbClr val="000000"/>
                </a:solidFill>
                <a:latin typeface="Verdana"/>
                <a:ea typeface="Verdana"/>
                <a:cs typeface="Verdana"/>
                <a:sym typeface="Verdana"/>
              </a:rPr>
              <a:t> is the cost of common stock, net of underpricing and associated flotation costs.</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New shares are </a:t>
            </a:r>
            <a:r>
              <a:rPr b="1" i="0" lang="en-US" sz="2400" u="none">
                <a:solidFill>
                  <a:srgbClr val="000000"/>
                </a:solidFill>
                <a:latin typeface="Verdana"/>
                <a:ea typeface="Verdana"/>
                <a:cs typeface="Verdana"/>
                <a:sym typeface="Verdana"/>
              </a:rPr>
              <a:t>underpriced</a:t>
            </a:r>
            <a:r>
              <a:rPr b="0" i="0" lang="en-US" sz="2400" u="none">
                <a:solidFill>
                  <a:srgbClr val="000000"/>
                </a:solidFill>
                <a:latin typeface="Verdana"/>
                <a:ea typeface="Verdana"/>
                <a:cs typeface="Verdana"/>
                <a:sym typeface="Verdana"/>
              </a:rPr>
              <a:t> if the stock is sold at a price below its current market price,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Cost of New Issues of Common Stock (cont.)</a:t>
            </a:r>
            <a:endParaRPr/>
          </a:p>
        </p:txBody>
      </p:sp>
      <p:sp>
        <p:nvSpPr>
          <p:cNvPr id="277" name="Google Shape;277;p34"/>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We can use the constant-growth valuation model expression for the cost of existing common stock,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as a starting point. If we let </a:t>
            </a:r>
            <a:r>
              <a:rPr b="0" i="1" lang="en-US" sz="2400" u="none">
                <a:solidFill>
                  <a:srgbClr val="000000"/>
                </a:solidFill>
                <a:latin typeface="Verdana"/>
                <a:ea typeface="Verdana"/>
                <a:cs typeface="Verdana"/>
                <a:sym typeface="Verdana"/>
              </a:rPr>
              <a:t>N</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represent the net proceeds from the sale of new common stock after subtracting underpricing and flotation costs, the cost of the new issue,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can be expressed as follows:</a:t>
            </a:r>
            <a:endParaRPr/>
          </a:p>
        </p:txBody>
      </p:sp>
      <p:pic>
        <p:nvPicPr>
          <p:cNvPr descr="eq09_06.gif" id="278" name="Google Shape;278;p34"/>
          <p:cNvPicPr preferRelativeResize="0"/>
          <p:nvPr/>
        </p:nvPicPr>
        <p:blipFill rotWithShape="1">
          <a:blip r:embed="rId3">
            <a:alphaModFix/>
          </a:blip>
          <a:srcRect b="0" l="0" r="0" t="0"/>
          <a:stretch/>
        </p:blipFill>
        <p:spPr>
          <a:xfrm>
            <a:off x="2971800" y="4267200"/>
            <a:ext cx="2552700" cy="124460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Cost of New Issues of Common Stock (cont.)</a:t>
            </a:r>
            <a:endParaRPr/>
          </a:p>
        </p:txBody>
      </p:sp>
      <p:sp>
        <p:nvSpPr>
          <p:cNvPr id="284" name="Google Shape;284;p35"/>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net proceeds from sale of new common stock, </a:t>
            </a:r>
            <a:r>
              <a:rPr b="0" i="1" lang="en-US" sz="2400" u="none">
                <a:solidFill>
                  <a:srgbClr val="000000"/>
                </a:solidFill>
                <a:latin typeface="Verdana"/>
                <a:ea typeface="Verdana"/>
                <a:cs typeface="Verdana"/>
                <a:sym typeface="Verdana"/>
              </a:rPr>
              <a:t>N</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will be less than the current market price, </a:t>
            </a:r>
            <a:r>
              <a:rPr b="0" i="1" lang="en-US" sz="2400" u="none">
                <a:solidFill>
                  <a:srgbClr val="000000"/>
                </a:solidFill>
                <a:latin typeface="Verdana"/>
                <a:ea typeface="Verdana"/>
                <a:cs typeface="Verdana"/>
                <a:sym typeface="Verdana"/>
              </a:rPr>
              <a:t>P</a:t>
            </a:r>
            <a:r>
              <a:rPr b="0" baseline="-25000" i="0" lang="en-US" sz="2400" u="none">
                <a:solidFill>
                  <a:srgbClr val="000000"/>
                </a:solidFill>
                <a:latin typeface="Verdana"/>
                <a:ea typeface="Verdana"/>
                <a:cs typeface="Verdana"/>
                <a:sym typeface="Verdana"/>
              </a:rPr>
              <a:t>0</a:t>
            </a:r>
            <a:r>
              <a:rPr b="0" i="0" lang="en-US" sz="2400" u="none">
                <a:solidFill>
                  <a:srgbClr val="000000"/>
                </a:solidFill>
                <a:latin typeface="Verdana"/>
                <a:ea typeface="Verdana"/>
                <a:cs typeface="Verdana"/>
                <a:sym typeface="Verdana"/>
              </a:rPr>
              <a:t>.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Therefore, the cost of new issues,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will always be greater than the cost of existing issues,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which is equal to the cost of retained earnings,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r</a:t>
            </a:r>
            <a:r>
              <a:rPr b="0" i="1" lang="en-US" sz="2400" u="none">
                <a:solidFill>
                  <a:srgbClr val="000000"/>
                </a:solidFill>
                <a:latin typeface="Verdana"/>
                <a:ea typeface="Verdana"/>
                <a:cs typeface="Verdana"/>
                <a:sym typeface="Verdana"/>
              </a:rPr>
              <a:t>.</a:t>
            </a:r>
            <a:r>
              <a:rPr b="0" i="0" lang="en-US" sz="2400" u="none">
                <a:solidFill>
                  <a:srgbClr val="000000"/>
                </a:solidFill>
                <a:latin typeface="Verdana"/>
                <a:ea typeface="Verdana"/>
                <a:cs typeface="Verdana"/>
                <a:sym typeface="Verdana"/>
              </a:rPr>
              <a:t>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The cost of new common stock is normally greater than any other long-term financing cost.</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Cost of Common Stock: Cost of New Issues of Common Stock (cont.)</a:t>
            </a:r>
            <a:endParaRPr/>
          </a:p>
        </p:txBody>
      </p:sp>
      <p:sp>
        <p:nvSpPr>
          <p:cNvPr id="290" name="Google Shape;290;p36"/>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Duchess Corporation common stock is currently selling at $50 per share. To determine its cost of </a:t>
            </a:r>
            <a:r>
              <a:rPr b="0" i="1" lang="en-US" sz="2400" u="none">
                <a:solidFill>
                  <a:srgbClr val="000000"/>
                </a:solidFill>
                <a:latin typeface="Verdana"/>
                <a:ea typeface="Verdana"/>
                <a:cs typeface="Verdana"/>
                <a:sym typeface="Verdana"/>
              </a:rPr>
              <a:t>new</a:t>
            </a:r>
            <a:r>
              <a:rPr b="0" i="0" lang="en-US" sz="2400" u="none">
                <a:solidFill>
                  <a:srgbClr val="000000"/>
                </a:solidFill>
                <a:latin typeface="Verdana"/>
                <a:ea typeface="Verdana"/>
                <a:cs typeface="Verdana"/>
                <a:sym typeface="Verdana"/>
              </a:rPr>
              <a:t> common stock,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Duchess Corporation has estimated that on average, new shares can be sold for $47. The $3-per-share underpricing is due to the competitive nature of the market. A second cost associated with a new issue is flotation costs of $2.50 per share that would be paid to issue and sell the new shares. The total underpricing and flotation costs per share are therefore $5.50.</a:t>
            </a:r>
            <a:endParaRPr/>
          </a:p>
          <a:p>
            <a:pPr indent="0" lvl="0" marL="0" marR="0" rtl="0" algn="ctr">
              <a:lnSpc>
                <a:spcPct val="9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n</a:t>
            </a:r>
            <a:r>
              <a:rPr b="0" i="0" lang="en-US" sz="2400" u="none">
                <a:solidFill>
                  <a:srgbClr val="000000"/>
                </a:solidFill>
                <a:latin typeface="Verdana"/>
                <a:ea typeface="Verdana"/>
                <a:cs typeface="Verdana"/>
                <a:sym typeface="Verdana"/>
              </a:rPr>
              <a:t> = ($4.00/$44.50) + 0.05 = 0.09 + 0.05 = 0.140, or </a:t>
            </a:r>
            <a:r>
              <a:rPr b="0" i="0" lang="en-US" sz="2400" u="sng">
                <a:solidFill>
                  <a:srgbClr val="000000"/>
                </a:solidFill>
                <a:latin typeface="Verdana"/>
                <a:ea typeface="Verdana"/>
                <a:cs typeface="Verdana"/>
                <a:sym typeface="Verdana"/>
              </a:rPr>
              <a:t>14.0</a:t>
            </a:r>
            <a:r>
              <a:rPr b="0" i="0" lang="en-US" sz="2400" u="none">
                <a:solidFill>
                  <a:srgbClr val="000000"/>
                </a:solidFill>
                <a:latin typeface="Verdana"/>
                <a:ea typeface="Verdana"/>
                <a:cs typeface="Verdana"/>
                <a:sym typeface="Verdana"/>
              </a:rPr>
              <a:t>%</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Weighted Average Cost of Capital</a:t>
            </a:r>
            <a:endParaRPr/>
          </a:p>
        </p:txBody>
      </p:sp>
      <p:sp>
        <p:nvSpPr>
          <p:cNvPr id="296" name="Google Shape;296;p3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a:t>
            </a:r>
            <a:r>
              <a:rPr b="1" i="0" lang="en-US" sz="2400" u="none">
                <a:solidFill>
                  <a:srgbClr val="000000"/>
                </a:solidFill>
                <a:latin typeface="Verdana"/>
                <a:ea typeface="Verdana"/>
                <a:cs typeface="Verdana"/>
                <a:sym typeface="Verdana"/>
              </a:rPr>
              <a:t>weighted average cost of capital (WACC), </a:t>
            </a:r>
            <a:r>
              <a:rPr b="1" i="1" lang="en-US" sz="2400" u="none">
                <a:solidFill>
                  <a:srgbClr val="000000"/>
                </a:solidFill>
                <a:latin typeface="Verdana"/>
                <a:ea typeface="Verdana"/>
                <a:cs typeface="Verdana"/>
                <a:sym typeface="Verdana"/>
              </a:rPr>
              <a:t>r</a:t>
            </a:r>
            <a:r>
              <a:rPr b="1" baseline="-25000" i="1" lang="en-US" sz="2400" u="none">
                <a:solidFill>
                  <a:srgbClr val="000000"/>
                </a:solidFill>
                <a:latin typeface="Verdana"/>
                <a:ea typeface="Verdana"/>
                <a:cs typeface="Verdana"/>
                <a:sym typeface="Verdana"/>
              </a:rPr>
              <a:t>a</a:t>
            </a:r>
            <a:r>
              <a:rPr b="1" i="0" lang="en-US" sz="2400" u="none">
                <a:solidFill>
                  <a:srgbClr val="000000"/>
                </a:solidFill>
                <a:latin typeface="Verdana"/>
                <a:ea typeface="Verdana"/>
                <a:cs typeface="Verdana"/>
                <a:sym typeface="Verdana"/>
              </a:rPr>
              <a:t>,</a:t>
            </a:r>
            <a:r>
              <a:rPr b="0" i="0" lang="en-US" sz="2400" u="none">
                <a:solidFill>
                  <a:srgbClr val="000000"/>
                </a:solidFill>
                <a:latin typeface="Verdana"/>
                <a:ea typeface="Verdana"/>
                <a:cs typeface="Verdana"/>
                <a:sym typeface="Verdana"/>
              </a:rPr>
              <a:t> reflects the expected average future cost of capital over the long run; found by weighting the cost of each specific type of capital by its proportion in the firm’s capital structure.</a:t>
            </a:r>
            <a:endParaRPr b="1" i="1" sz="2400" u="none">
              <a:solidFill>
                <a:srgbClr val="000000"/>
              </a:solidFill>
              <a:latin typeface="Verdana"/>
              <a:ea typeface="Verdana"/>
              <a:cs typeface="Verdana"/>
              <a:sym typeface="Verdana"/>
            </a:endParaRPr>
          </a:p>
          <a:p>
            <a:pPr indent="0" lvl="0" marL="0" marR="0" rtl="0" algn="ctr">
              <a:lnSpc>
                <a:spcPct val="100000"/>
              </a:lnSpc>
              <a:spcBef>
                <a:spcPts val="480"/>
              </a:spcBef>
              <a:spcAft>
                <a:spcPts val="0"/>
              </a:spcAft>
              <a:buClr>
                <a:srgbClr val="000000"/>
              </a:buClr>
              <a:buSzPts val="2400"/>
              <a:buFont typeface="Verdana"/>
              <a:buNone/>
            </a:pP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a</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w</a:t>
            </a:r>
            <a:r>
              <a:rPr b="0" baseline="-25000" i="1" lang="en-US" sz="2400" u="none">
                <a:solidFill>
                  <a:srgbClr val="000000"/>
                </a:solidFill>
                <a:latin typeface="Verdana"/>
                <a:ea typeface="Verdana"/>
                <a:cs typeface="Verdana"/>
                <a:sym typeface="Verdana"/>
              </a:rPr>
              <a:t>i</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i</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w</a:t>
            </a:r>
            <a:r>
              <a:rPr b="0" baseline="-25000" i="1"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p</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w</a:t>
            </a:r>
            <a:r>
              <a:rPr b="0" baseline="-25000" i="1" lang="en-US" sz="2400" u="none">
                <a:solidFill>
                  <a:srgbClr val="000000"/>
                </a:solidFill>
                <a:latin typeface="Verdana"/>
                <a:ea typeface="Verdana"/>
                <a:cs typeface="Verdana"/>
                <a:sym typeface="Verdana"/>
              </a:rPr>
              <a:t>s</a:t>
            </a:r>
            <a:r>
              <a:rPr b="0" i="0" lang="en-US" sz="2400" u="none">
                <a:solidFill>
                  <a:srgbClr val="000000"/>
                </a:solidFill>
                <a:latin typeface="Verdana"/>
                <a:ea typeface="Verdana"/>
                <a:cs typeface="Verdana"/>
                <a:sym typeface="Verdana"/>
              </a:rPr>
              <a:t> ×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r</a:t>
            </a:r>
            <a:r>
              <a:rPr b="0" i="0" lang="en-US" sz="2400" u="none">
                <a:solidFill>
                  <a:srgbClr val="000000"/>
                </a:solidFill>
                <a:latin typeface="Verdana"/>
                <a:ea typeface="Verdana"/>
                <a:cs typeface="Verdana"/>
                <a:sym typeface="Verdana"/>
              </a:rPr>
              <a:t> </a:t>
            </a:r>
            <a:r>
              <a:rPr b="0" baseline="-25000" i="1" lang="en-US" sz="2400" u="none">
                <a:solidFill>
                  <a:srgbClr val="000000"/>
                </a:solidFill>
                <a:latin typeface="Verdana"/>
                <a:ea typeface="Verdana"/>
                <a:cs typeface="Verdana"/>
                <a:sym typeface="Verdana"/>
              </a:rPr>
              <a:t>or n</a:t>
            </a:r>
            <a:r>
              <a:rPr b="0" i="0" lang="en-US" sz="2400" u="none">
                <a:solidFill>
                  <a:srgbClr val="000000"/>
                </a:solidFill>
                <a:latin typeface="Verdana"/>
                <a:ea typeface="Verdana"/>
                <a:cs typeface="Verdana"/>
                <a:sym typeface="Verdana"/>
              </a:rPr>
              <a:t>)</a:t>
            </a:r>
            <a:endParaRPr/>
          </a:p>
          <a:p>
            <a:pPr indent="0" lvl="0" marL="0" marR="0" rtl="0" algn="l">
              <a:lnSpc>
                <a:spcPct val="100000"/>
              </a:lnSpc>
              <a:spcBef>
                <a:spcPts val="48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where</a:t>
            </a:r>
            <a:endParaRPr/>
          </a:p>
          <a:p>
            <a:pPr indent="-190500" lvl="0" marL="342900" marR="0" rtl="0" algn="l">
              <a:spcBef>
                <a:spcPts val="480"/>
              </a:spcBef>
              <a:spcAft>
                <a:spcPts val="0"/>
              </a:spcAft>
              <a:buClr>
                <a:schemeClr val="dk1"/>
              </a:buClr>
              <a:buSzPts val="2400"/>
              <a:buFont typeface="Verdana"/>
              <a:buNone/>
            </a:pPr>
            <a:r>
              <a:t/>
            </a:r>
            <a:endParaRPr b="0" i="0" sz="2400" u="none">
              <a:solidFill>
                <a:schemeClr val="dk1"/>
              </a:solidFill>
              <a:latin typeface="Verdana"/>
              <a:ea typeface="Verdana"/>
              <a:cs typeface="Verdana"/>
              <a:sym typeface="Verdana"/>
            </a:endParaRPr>
          </a:p>
        </p:txBody>
      </p:sp>
      <p:pic>
        <p:nvPicPr>
          <p:cNvPr descr="LG_06_9.5_equation.gif" id="297" name="Google Shape;297;p37"/>
          <p:cNvPicPr preferRelativeResize="0"/>
          <p:nvPr/>
        </p:nvPicPr>
        <p:blipFill rotWithShape="1">
          <a:blip r:embed="rId3">
            <a:alphaModFix/>
          </a:blip>
          <a:srcRect b="0" l="0" r="0" t="0"/>
          <a:stretch/>
        </p:blipFill>
        <p:spPr>
          <a:xfrm>
            <a:off x="990600" y="4648200"/>
            <a:ext cx="7467600" cy="14986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Weighted Average Cost of Capital (cont.)</a:t>
            </a:r>
            <a:endParaRPr/>
          </a:p>
        </p:txBody>
      </p:sp>
      <p:sp>
        <p:nvSpPr>
          <p:cNvPr id="303" name="Google Shape;303;p38"/>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Three important points should be noted in the equation for </a:t>
            </a:r>
            <a:r>
              <a:rPr b="0" i="1" lang="en-US" sz="2400" u="none">
                <a:solidFill>
                  <a:srgbClr val="000000"/>
                </a:solidFill>
                <a:latin typeface="Verdana"/>
                <a:ea typeface="Verdana"/>
                <a:cs typeface="Verdana"/>
                <a:sym typeface="Verdana"/>
              </a:rPr>
              <a:t>r</a:t>
            </a:r>
            <a:r>
              <a:rPr b="0" baseline="-25000" i="1" lang="en-US" sz="2400" u="none">
                <a:solidFill>
                  <a:srgbClr val="000000"/>
                </a:solidFill>
                <a:latin typeface="Verdana"/>
                <a:ea typeface="Verdana"/>
                <a:cs typeface="Verdana"/>
                <a:sym typeface="Verdana"/>
              </a:rPr>
              <a:t>a</a:t>
            </a:r>
            <a:r>
              <a:rPr b="0" i="0" lang="en-US" sz="2400" u="none">
                <a:solidFill>
                  <a:srgbClr val="000000"/>
                </a:solidFill>
                <a:latin typeface="Verdana"/>
                <a:ea typeface="Verdana"/>
                <a:cs typeface="Verdana"/>
                <a:sym typeface="Verdana"/>
              </a:rPr>
              <a:t>:</a:t>
            </a:r>
            <a:endParaRPr/>
          </a:p>
          <a:p>
            <a:pPr indent="-342900" lvl="1" marL="8001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For computational convenience, it is best to convert the weights into decimal form and leave the individual costs in percentage terms.</a:t>
            </a:r>
            <a:endParaRPr/>
          </a:p>
          <a:p>
            <a:pPr indent="-342900" lvl="1" marL="8001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The weights must be non-negative and sum to 1.0. Simply stated, WACC must account for all financing costs within the firm’s capital structure.</a:t>
            </a:r>
            <a:endParaRPr/>
          </a:p>
          <a:p>
            <a:pPr indent="-342900" lvl="1" marL="800100" marR="0" rtl="0" algn="l">
              <a:lnSpc>
                <a:spcPct val="100000"/>
              </a:lnSpc>
              <a:spcBef>
                <a:spcPts val="400"/>
              </a:spcBef>
              <a:spcAft>
                <a:spcPts val="0"/>
              </a:spcAft>
              <a:buClr>
                <a:srgbClr val="000000"/>
              </a:buClr>
              <a:buSzPts val="2000"/>
              <a:buFont typeface="Verdana"/>
              <a:buAutoNum type="arabicPeriod"/>
            </a:pPr>
            <a:r>
              <a:rPr b="0" i="0" lang="en-US" sz="2000" u="none" cap="none" strike="noStrike">
                <a:solidFill>
                  <a:srgbClr val="000000"/>
                </a:solidFill>
                <a:latin typeface="Verdana"/>
                <a:ea typeface="Verdana"/>
                <a:cs typeface="Verdana"/>
                <a:sym typeface="Verdana"/>
              </a:rPr>
              <a:t>The firm’s common stock equity weight, </a:t>
            </a:r>
            <a:r>
              <a:rPr b="0" i="1" lang="en-US" sz="2000" u="none" cap="none" strike="noStrike">
                <a:solidFill>
                  <a:srgbClr val="000000"/>
                </a:solidFill>
                <a:latin typeface="Verdana"/>
                <a:ea typeface="Verdana"/>
                <a:cs typeface="Verdana"/>
                <a:sym typeface="Verdana"/>
              </a:rPr>
              <a:t>w</a:t>
            </a:r>
            <a:r>
              <a:rPr b="0" baseline="-25000" i="1" lang="en-US" sz="2000" u="none" cap="none" strike="noStrike">
                <a:solidFill>
                  <a:srgbClr val="000000"/>
                </a:solidFill>
                <a:latin typeface="Verdana"/>
                <a:ea typeface="Verdana"/>
                <a:cs typeface="Verdana"/>
                <a:sym typeface="Verdana"/>
              </a:rPr>
              <a:t>s</a:t>
            </a:r>
            <a:r>
              <a:rPr b="0" i="0" lang="en-US" sz="2000" u="none" cap="none" strike="noStrike">
                <a:solidFill>
                  <a:srgbClr val="000000"/>
                </a:solidFill>
                <a:latin typeface="Verdana"/>
                <a:ea typeface="Verdana"/>
                <a:cs typeface="Verdana"/>
                <a:sym typeface="Verdana"/>
              </a:rPr>
              <a:t>, is multiplied by either the cost of retained earnings,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r</a:t>
            </a:r>
            <a:r>
              <a:rPr b="0" i="0" lang="en-US" sz="2000" u="none" cap="none" strike="noStrike">
                <a:solidFill>
                  <a:srgbClr val="000000"/>
                </a:solidFill>
                <a:latin typeface="Verdana"/>
                <a:ea typeface="Verdana"/>
                <a:cs typeface="Verdana"/>
                <a:sym typeface="Verdana"/>
              </a:rPr>
              <a:t>, or the cost of new common stock,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n</a:t>
            </a:r>
            <a:r>
              <a:rPr b="0" i="0" lang="en-US" sz="2000" u="none" cap="none" strike="noStrike">
                <a:solidFill>
                  <a:srgbClr val="000000"/>
                </a:solidFill>
                <a:latin typeface="Verdana"/>
                <a:ea typeface="Verdana"/>
                <a:cs typeface="Verdana"/>
                <a:sym typeface="Verdana"/>
              </a:rPr>
              <a:t>. Which cost is used depends on whether the firm’s common stock equity will be financed using retained earnings,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r</a:t>
            </a:r>
            <a:r>
              <a:rPr b="0" i="0" lang="en-US" sz="2000" u="none" cap="none" strike="noStrike">
                <a:solidFill>
                  <a:srgbClr val="000000"/>
                </a:solidFill>
                <a:latin typeface="Verdana"/>
                <a:ea typeface="Verdana"/>
                <a:cs typeface="Verdana"/>
                <a:sym typeface="Verdana"/>
              </a:rPr>
              <a:t>, or new common stock,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n</a:t>
            </a:r>
            <a:r>
              <a:rPr b="0" i="0" lang="en-US" sz="2000" u="none" cap="none" strike="noStrike">
                <a:solidFill>
                  <a:srgbClr val="000000"/>
                </a:solidFill>
                <a:latin typeface="Verdana"/>
                <a:ea typeface="Verdana"/>
                <a:cs typeface="Verdana"/>
                <a:sym typeface="Verdana"/>
              </a:rPr>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Overview of the Cost of Capital</a:t>
            </a:r>
            <a:endParaRPr/>
          </a:p>
        </p:txBody>
      </p:sp>
      <p:sp>
        <p:nvSpPr>
          <p:cNvPr id="80" name="Google Shape;80;p4"/>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The </a:t>
            </a:r>
            <a:r>
              <a:rPr b="1" i="0" lang="en-US" sz="2400" u="none" cap="none" strike="noStrike">
                <a:solidFill>
                  <a:srgbClr val="000000"/>
                </a:solidFill>
                <a:latin typeface="Verdana"/>
                <a:ea typeface="Verdana"/>
                <a:cs typeface="Verdana"/>
                <a:sym typeface="Verdana"/>
              </a:rPr>
              <a:t>cost of capital</a:t>
            </a:r>
            <a:r>
              <a:rPr b="0" i="0" lang="en-US" sz="2400" u="none" cap="none" strike="noStrike">
                <a:solidFill>
                  <a:srgbClr val="000000"/>
                </a:solidFill>
                <a:latin typeface="Verdana"/>
                <a:ea typeface="Verdana"/>
                <a:cs typeface="Verdana"/>
                <a:sym typeface="Verdana"/>
              </a:rPr>
              <a:t> represents the firm’s cost of financing, and is the minimum rate of return that a project must earn to increase firm value.</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Financial managers are ethically bound to only invest in projects that they expect to exceed the cost of capital.</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The cost of capital reflects the entirety of the firm’s financing activities.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Most firms attempt to maintain an optimal mix of debt and equity financing. </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To capture all of the relevant financing costs, assuming some desired mix of financing, we need to look at the overall cost of capital rather than just the cost of any single source of financing.</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Weighted Average Cost of Capital (cont.)</a:t>
            </a:r>
            <a:endParaRPr/>
          </a:p>
        </p:txBody>
      </p:sp>
      <p:sp>
        <p:nvSpPr>
          <p:cNvPr id="309" name="Google Shape;309;p39"/>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In earlier examples, we found the costs of the various types of capital for Duchess Corporation to be as follows:</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of debt,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i</a:t>
            </a:r>
            <a:r>
              <a:rPr b="0" i="0" lang="en-US" sz="2000" u="none" cap="none" strike="noStrike">
                <a:solidFill>
                  <a:srgbClr val="000000"/>
                </a:solidFill>
                <a:latin typeface="Verdana"/>
                <a:ea typeface="Verdana"/>
                <a:cs typeface="Verdana"/>
                <a:sym typeface="Verdana"/>
              </a:rPr>
              <a:t> = 5.6%</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of preferred stock,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p</a:t>
            </a:r>
            <a:r>
              <a:rPr b="0" i="0" lang="en-US" sz="2000" u="none" cap="none" strike="noStrike">
                <a:solidFill>
                  <a:srgbClr val="000000"/>
                </a:solidFill>
                <a:latin typeface="Verdana"/>
                <a:ea typeface="Verdana"/>
                <a:cs typeface="Verdana"/>
                <a:sym typeface="Verdana"/>
              </a:rPr>
              <a:t> = 10.6%</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of retained earnings,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r</a:t>
            </a:r>
            <a:r>
              <a:rPr b="0" i="0" lang="en-US" sz="2000" u="none" cap="none" strike="noStrike">
                <a:solidFill>
                  <a:srgbClr val="000000"/>
                </a:solidFill>
                <a:latin typeface="Verdana"/>
                <a:ea typeface="Verdana"/>
                <a:cs typeface="Verdana"/>
                <a:sym typeface="Verdana"/>
              </a:rPr>
              <a:t> = 13.0%</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of new common stock, </a:t>
            </a:r>
            <a:r>
              <a:rPr b="0" i="1" lang="en-US" sz="2000" u="none" cap="none" strike="noStrike">
                <a:solidFill>
                  <a:srgbClr val="000000"/>
                </a:solidFill>
                <a:latin typeface="Verdana"/>
                <a:ea typeface="Verdana"/>
                <a:cs typeface="Verdana"/>
                <a:sym typeface="Verdana"/>
              </a:rPr>
              <a:t>r</a:t>
            </a:r>
            <a:r>
              <a:rPr b="0" baseline="-25000" i="1" lang="en-US" sz="2000" u="none" cap="none" strike="noStrike">
                <a:solidFill>
                  <a:srgbClr val="000000"/>
                </a:solidFill>
                <a:latin typeface="Verdana"/>
                <a:ea typeface="Verdana"/>
                <a:cs typeface="Verdana"/>
                <a:sym typeface="Verdana"/>
              </a:rPr>
              <a:t>n</a:t>
            </a:r>
            <a:r>
              <a:rPr b="0" i="0" lang="en-US" sz="2000" u="none" cap="none" strike="noStrike">
                <a:solidFill>
                  <a:srgbClr val="000000"/>
                </a:solidFill>
                <a:latin typeface="Verdana"/>
                <a:ea typeface="Verdana"/>
                <a:cs typeface="Verdana"/>
                <a:sym typeface="Verdana"/>
              </a:rPr>
              <a:t> = 14.0%</a:t>
            </a:r>
            <a:endParaRPr/>
          </a:p>
          <a:p>
            <a:pPr indent="0" lvl="0" marL="0" marR="0" rtl="0" algn="l">
              <a:lnSpc>
                <a:spcPct val="9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company uses the following weights in calculating its weighted average cost of capital:</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Long-term debt = 40%</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Preferred stock = 10%</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Common stock equity = 50%</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4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2800"/>
              <a:buFont typeface="Verdana"/>
              <a:buNone/>
            </a:pPr>
            <a:r>
              <a:rPr b="1" i="0" lang="en-US" sz="2800" u="none">
                <a:solidFill>
                  <a:schemeClr val="dk1"/>
                </a:solidFill>
                <a:latin typeface="Verdana"/>
                <a:ea typeface="Verdana"/>
                <a:cs typeface="Verdana"/>
                <a:sym typeface="Verdana"/>
              </a:rPr>
              <a:t>Calculation of the Weighted Average Cost of Capital for Duchess Corporation</a:t>
            </a:r>
            <a:endParaRPr/>
          </a:p>
        </p:txBody>
      </p:sp>
      <p:pic>
        <p:nvPicPr>
          <p:cNvPr descr="tbl09_01.gif" id="316" name="Google Shape;316;p40"/>
          <p:cNvPicPr preferRelativeResize="0"/>
          <p:nvPr/>
        </p:nvPicPr>
        <p:blipFill rotWithShape="1">
          <a:blip r:embed="rId3">
            <a:alphaModFix/>
          </a:blip>
          <a:srcRect b="0" l="0" r="0" t="0"/>
          <a:stretch/>
        </p:blipFill>
        <p:spPr>
          <a:xfrm>
            <a:off x="838200" y="3048000"/>
            <a:ext cx="7531100" cy="2819400"/>
          </a:xfrm>
          <a:prstGeom prst="rect">
            <a:avLst/>
          </a:prstGeom>
          <a:noFill/>
          <a:ln>
            <a:noFill/>
          </a:ln>
        </p:spPr>
      </p:pic>
      <p:sp>
        <p:nvSpPr>
          <p:cNvPr id="317" name="Google Shape;317;p40"/>
          <p:cNvSpPr txBox="1"/>
          <p:nvPr/>
        </p:nvSpPr>
        <p:spPr>
          <a:xfrm>
            <a:off x="685800" y="1447800"/>
            <a:ext cx="78486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Verdana"/>
              <a:buNone/>
            </a:pPr>
            <a:r>
              <a:rPr b="1" i="0" lang="en-US" sz="2000" u="none">
                <a:solidFill>
                  <a:schemeClr val="dk1"/>
                </a:solidFill>
                <a:latin typeface="Verdana"/>
                <a:ea typeface="Verdana"/>
                <a:cs typeface="Verdana"/>
                <a:sym typeface="Verdana"/>
              </a:rPr>
              <a:t>Table 9.1 Calculation of the Weighted Average Cost of Capital for Duchess Corporation</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4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Focus on Practice</a:t>
            </a:r>
            <a:endParaRPr/>
          </a:p>
        </p:txBody>
      </p:sp>
      <p:sp>
        <p:nvSpPr>
          <p:cNvPr id="323" name="Google Shape;323;p41"/>
          <p:cNvSpPr txBox="1"/>
          <p:nvPr>
            <p:ph idx="1" type="body"/>
          </p:nvPr>
        </p:nvSpPr>
        <p:spPr>
          <a:xfrm>
            <a:off x="381000" y="11430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000"/>
              <a:buFont typeface="Verdana"/>
              <a:buNone/>
            </a:pPr>
            <a:r>
              <a:rPr b="0" i="0" lang="en-US" sz="2000" u="none">
                <a:solidFill>
                  <a:srgbClr val="000000"/>
                </a:solidFill>
                <a:latin typeface="Verdana"/>
                <a:ea typeface="Verdana"/>
                <a:cs typeface="Verdana"/>
                <a:sym typeface="Verdana"/>
              </a:rPr>
              <a:t>Uncertain Times Make for an Uncertain Weighted Average Cost of Capital</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As U.S. financial markets experienced and recovered from the 2008 financial crisis and 2009 “great recession,” firms struggled to keep track of their weighted average cost of capital since the individual component costs were moving rapidly in response to the financial market turmoil.</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The financial crisis pushed credit costs to a point where long-term debt was largely inaccessible, and the great recession saw Treasury bond yields fall to historic lows making cost of equity projections appear unreasonably low.</a:t>
            </a:r>
            <a:endParaRPr/>
          </a:p>
          <a:p>
            <a:pPr indent="-285750" lvl="1" marL="7429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Ron Domanico is the CFO at Caraustar Industries, Inc. and he reported that his company dealt with the cost-of-capital uncertainty by abandoning the one-size-fits-all approach.</a:t>
            </a:r>
            <a:endParaRPr/>
          </a:p>
          <a:p>
            <a:pPr indent="-285750" lvl="1" marL="742950" marR="0" rtl="0" algn="l">
              <a:lnSpc>
                <a:spcPct val="100000"/>
              </a:lnSpc>
              <a:spcBef>
                <a:spcPts val="40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Why don’t firms generally use both a short and long-run weighted average cost of capital?</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Weighted Average Cost of Capital: Weighting Schemes</a:t>
            </a:r>
            <a:endParaRPr/>
          </a:p>
        </p:txBody>
      </p:sp>
      <p:sp>
        <p:nvSpPr>
          <p:cNvPr id="329" name="Google Shape;329;p4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9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Book Value versus Market Value:</a:t>
            </a:r>
            <a:endParaRPr/>
          </a:p>
          <a:p>
            <a:pPr indent="-285750" lvl="1" marL="742950" marR="0" rtl="0" algn="l">
              <a:lnSpc>
                <a:spcPct val="90000"/>
              </a:lnSpc>
              <a:spcBef>
                <a:spcPts val="300"/>
              </a:spcBef>
              <a:spcAft>
                <a:spcPts val="0"/>
              </a:spcAft>
              <a:buClr>
                <a:srgbClr val="000000"/>
              </a:buClr>
              <a:buSzPts val="2000"/>
              <a:buFont typeface="Verdana"/>
              <a:buChar char="–"/>
            </a:pPr>
            <a:r>
              <a:rPr b="1" i="0" lang="en-US" sz="2000" u="none" cap="none" strike="noStrike">
                <a:solidFill>
                  <a:srgbClr val="000000"/>
                </a:solidFill>
                <a:latin typeface="Verdana"/>
                <a:ea typeface="Verdana"/>
                <a:cs typeface="Verdana"/>
                <a:sym typeface="Verdana"/>
              </a:rPr>
              <a:t>Book value weights</a:t>
            </a:r>
            <a:r>
              <a:rPr b="0" i="0" lang="en-US" sz="2000" u="none" cap="none" strike="noStrike">
                <a:solidFill>
                  <a:srgbClr val="000000"/>
                </a:solidFill>
                <a:latin typeface="Verdana"/>
                <a:ea typeface="Verdana"/>
                <a:cs typeface="Verdana"/>
                <a:sym typeface="Verdana"/>
              </a:rPr>
              <a:t> are weights that use accounting values to measure the proportion of each type of capital in the firm’s financial structure.</a:t>
            </a:r>
            <a:endParaRPr/>
          </a:p>
          <a:p>
            <a:pPr indent="-285750" lvl="1" marL="742950" marR="0" rtl="0" algn="l">
              <a:lnSpc>
                <a:spcPct val="90000"/>
              </a:lnSpc>
              <a:spcBef>
                <a:spcPts val="300"/>
              </a:spcBef>
              <a:spcAft>
                <a:spcPts val="0"/>
              </a:spcAft>
              <a:buClr>
                <a:srgbClr val="000000"/>
              </a:buClr>
              <a:buSzPts val="2000"/>
              <a:buFont typeface="Verdana"/>
              <a:buChar char="–"/>
            </a:pPr>
            <a:r>
              <a:rPr b="1" i="0" lang="en-US" sz="2000" u="none" cap="none" strike="noStrike">
                <a:solidFill>
                  <a:srgbClr val="000000"/>
                </a:solidFill>
                <a:latin typeface="Verdana"/>
                <a:ea typeface="Verdana"/>
                <a:cs typeface="Verdana"/>
                <a:sym typeface="Verdana"/>
              </a:rPr>
              <a:t>Market value weights </a:t>
            </a:r>
            <a:r>
              <a:rPr b="0" i="0" lang="en-US" sz="2000" u="none" cap="none" strike="noStrike">
                <a:solidFill>
                  <a:srgbClr val="000000"/>
                </a:solidFill>
                <a:latin typeface="Verdana"/>
                <a:ea typeface="Verdana"/>
                <a:cs typeface="Verdana"/>
                <a:sym typeface="Verdana"/>
              </a:rPr>
              <a:t>are weights that use market values to measure the proportion of each type of capital in the firm’s financial structure.</a:t>
            </a:r>
            <a:endParaRPr/>
          </a:p>
          <a:p>
            <a:pPr indent="-342900" lvl="0" marL="342900" marR="0" rtl="0" algn="l">
              <a:lnSpc>
                <a:spcPct val="9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Historical versus Target:</a:t>
            </a:r>
            <a:endParaRPr/>
          </a:p>
          <a:p>
            <a:pPr indent="-285750" lvl="1" marL="742950" marR="0" rtl="0" algn="l">
              <a:lnSpc>
                <a:spcPct val="90000"/>
              </a:lnSpc>
              <a:spcBef>
                <a:spcPts val="300"/>
              </a:spcBef>
              <a:spcAft>
                <a:spcPts val="0"/>
              </a:spcAft>
              <a:buClr>
                <a:srgbClr val="000000"/>
              </a:buClr>
              <a:buSzPts val="2000"/>
              <a:buFont typeface="Verdana"/>
              <a:buChar char="–"/>
            </a:pPr>
            <a:r>
              <a:rPr b="1" i="0" lang="en-US" sz="2000" u="none" cap="none" strike="noStrike">
                <a:solidFill>
                  <a:srgbClr val="000000"/>
                </a:solidFill>
                <a:latin typeface="Verdana"/>
                <a:ea typeface="Verdana"/>
                <a:cs typeface="Verdana"/>
                <a:sym typeface="Verdana"/>
              </a:rPr>
              <a:t>Historical weights</a:t>
            </a:r>
            <a:r>
              <a:rPr b="0" i="0" lang="en-US" sz="2000" u="none" cap="none" strike="noStrike">
                <a:solidFill>
                  <a:srgbClr val="000000"/>
                </a:solidFill>
                <a:latin typeface="Verdana"/>
                <a:ea typeface="Verdana"/>
                <a:cs typeface="Verdana"/>
                <a:sym typeface="Verdana"/>
              </a:rPr>
              <a:t> are either book or market value weights based on </a:t>
            </a:r>
            <a:r>
              <a:rPr b="0" i="1" lang="en-US" sz="2000" u="none" cap="none" strike="noStrike">
                <a:solidFill>
                  <a:srgbClr val="000000"/>
                </a:solidFill>
                <a:latin typeface="Verdana"/>
                <a:ea typeface="Verdana"/>
                <a:cs typeface="Verdana"/>
                <a:sym typeface="Verdana"/>
              </a:rPr>
              <a:t>actual </a:t>
            </a:r>
            <a:r>
              <a:rPr b="0" i="0" lang="en-US" sz="2000" u="none" cap="none" strike="noStrike">
                <a:solidFill>
                  <a:srgbClr val="000000"/>
                </a:solidFill>
                <a:latin typeface="Verdana"/>
                <a:ea typeface="Verdana"/>
                <a:cs typeface="Verdana"/>
                <a:sym typeface="Verdana"/>
              </a:rPr>
              <a:t>capital structure proportions.</a:t>
            </a:r>
            <a:endParaRPr/>
          </a:p>
          <a:p>
            <a:pPr indent="-285750" lvl="1" marL="742950" marR="0" rtl="0" algn="l">
              <a:lnSpc>
                <a:spcPct val="90000"/>
              </a:lnSpc>
              <a:spcBef>
                <a:spcPts val="300"/>
              </a:spcBef>
              <a:spcAft>
                <a:spcPts val="0"/>
              </a:spcAft>
              <a:buClr>
                <a:srgbClr val="000000"/>
              </a:buClr>
              <a:buSzPts val="2000"/>
              <a:buFont typeface="Verdana"/>
              <a:buChar char="–"/>
            </a:pPr>
            <a:r>
              <a:rPr b="1" i="0" lang="en-US" sz="2000" u="none" cap="none" strike="noStrike">
                <a:solidFill>
                  <a:srgbClr val="000000"/>
                </a:solidFill>
                <a:latin typeface="Verdana"/>
                <a:ea typeface="Verdana"/>
                <a:cs typeface="Verdana"/>
                <a:sym typeface="Verdana"/>
              </a:rPr>
              <a:t>Target weights</a:t>
            </a:r>
            <a:r>
              <a:rPr b="0" i="0" lang="en-US" sz="2000" u="none" cap="none" strike="noStrike">
                <a:solidFill>
                  <a:srgbClr val="000000"/>
                </a:solidFill>
                <a:latin typeface="Verdana"/>
                <a:ea typeface="Verdana"/>
                <a:cs typeface="Verdana"/>
                <a:sym typeface="Verdana"/>
              </a:rPr>
              <a:t> are either book or market value weights based on </a:t>
            </a:r>
            <a:r>
              <a:rPr b="0" i="1" lang="en-US" sz="2000" u="none" cap="none" strike="noStrike">
                <a:solidFill>
                  <a:srgbClr val="000000"/>
                </a:solidFill>
                <a:latin typeface="Verdana"/>
                <a:ea typeface="Verdana"/>
                <a:cs typeface="Verdana"/>
                <a:sym typeface="Verdana"/>
              </a:rPr>
              <a:t>desired</a:t>
            </a:r>
            <a:r>
              <a:rPr b="0" i="0" lang="en-US" sz="2000" u="none" cap="none" strike="noStrike">
                <a:solidFill>
                  <a:srgbClr val="000000"/>
                </a:solidFill>
                <a:latin typeface="Verdana"/>
                <a:ea typeface="Verdana"/>
                <a:cs typeface="Verdana"/>
                <a:sym typeface="Verdana"/>
              </a:rPr>
              <a:t> capital structure proportions.</a:t>
            </a:r>
            <a:endParaRPr/>
          </a:p>
          <a:p>
            <a:pPr indent="-342900" lvl="0" marL="342900" marR="0" rtl="0" algn="l">
              <a:lnSpc>
                <a:spcPct val="9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From a strictly theoretical point of view, the preferred weighting scheme is target market value proportions.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Personal Finance Example</a:t>
            </a:r>
            <a:endParaRPr/>
          </a:p>
        </p:txBody>
      </p:sp>
      <p:sp>
        <p:nvSpPr>
          <p:cNvPr id="335" name="Google Shape;335;p4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Chuck Solis currently has three loans outstanding, all of which mature in exactly 6 years and can be repaid without penalty any time prior to maturity. The outstanding balances and annual interest rates on these loans are noted below.</a:t>
            </a:r>
            <a:endParaRPr/>
          </a:p>
        </p:txBody>
      </p:sp>
      <p:pic>
        <p:nvPicPr>
          <p:cNvPr descr="ex09_13_tbl.gif" id="336" name="Google Shape;336;p43"/>
          <p:cNvPicPr preferRelativeResize="0"/>
          <p:nvPr/>
        </p:nvPicPr>
        <p:blipFill rotWithShape="1">
          <a:blip r:embed="rId3">
            <a:alphaModFix/>
          </a:blip>
          <a:srcRect b="0" l="0" r="0" t="0"/>
          <a:stretch/>
        </p:blipFill>
        <p:spPr>
          <a:xfrm>
            <a:off x="1981200" y="3657600"/>
            <a:ext cx="4978400" cy="238760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4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Personal Finance Example (cont.)</a:t>
            </a:r>
            <a:endParaRPr/>
          </a:p>
        </p:txBody>
      </p:sp>
      <p:sp>
        <p:nvSpPr>
          <p:cNvPr id="342" name="Google Shape;342;p44"/>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Chuck found a lender who would loan him $80,000 for 6 years at an annual interest rate 9.2% on the condition that the loan proceeds be used to fully repay the three outstanding loans, which combined have an outstanding balance of $80,000 ($26,000 + $9,000 + $45,000).</a:t>
            </a:r>
            <a:endParaRPr/>
          </a:p>
          <a:p>
            <a:pPr indent="0" lvl="0" marL="0" marR="0" rtl="0" algn="l">
              <a:lnSpc>
                <a:spcPct val="100000"/>
              </a:lnSpc>
              <a:spcBef>
                <a:spcPts val="48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Chuck wishes to choose the least costly alternative: (1) do nothing or (2) borrow the $80,000 and pay off all three loans.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4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Personal Finance Example (cont.)</a:t>
            </a:r>
            <a:endParaRPr/>
          </a:p>
        </p:txBody>
      </p:sp>
      <p:sp>
        <p:nvSpPr>
          <p:cNvPr id="348" name="Google Shape;348;p45"/>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000"/>
              <a:buFont typeface="Verdana"/>
              <a:buNone/>
            </a:pPr>
            <a:r>
              <a:rPr b="0" i="0" lang="en-US" sz="2000" u="none">
                <a:solidFill>
                  <a:srgbClr val="000000"/>
                </a:solidFill>
                <a:latin typeface="Verdana"/>
                <a:ea typeface="Verdana"/>
                <a:cs typeface="Verdana"/>
                <a:sym typeface="Verdana"/>
              </a:rPr>
              <a:t>Chuck calculates the weighted average cost of his current debt by weighting each debt’s annual interest cost by the proportion of the $80,000 total it represents and then summing the three weighted values as follows:</a:t>
            </a:r>
            <a:endParaRPr/>
          </a:p>
          <a:p>
            <a:pPr indent="0" lvl="0" marL="0" marR="0" rtl="0" algn="l">
              <a:lnSpc>
                <a:spcPct val="100000"/>
              </a:lnSpc>
              <a:spcBef>
                <a:spcPts val="2400"/>
              </a:spcBef>
              <a:spcAft>
                <a:spcPts val="0"/>
              </a:spcAft>
              <a:buClr>
                <a:schemeClr val="dk1"/>
              </a:buClr>
              <a:buSzPts val="1200"/>
              <a:buFont typeface="Verdana"/>
              <a:buNone/>
            </a:pPr>
            <a:r>
              <a:t/>
            </a:r>
            <a:endParaRPr b="0" i="0" sz="1200" u="none">
              <a:solidFill>
                <a:srgbClr val="000000"/>
              </a:solidFill>
              <a:latin typeface="Verdana"/>
              <a:ea typeface="Verdana"/>
              <a:cs typeface="Verdana"/>
              <a:sym typeface="Verdana"/>
            </a:endParaRPr>
          </a:p>
          <a:p>
            <a:pPr indent="0" lvl="0" marL="0" marR="0" rtl="0" algn="l">
              <a:lnSpc>
                <a:spcPct val="100000"/>
              </a:lnSpc>
              <a:spcBef>
                <a:spcPts val="2400"/>
              </a:spcBef>
              <a:spcAft>
                <a:spcPts val="0"/>
              </a:spcAft>
              <a:buClr>
                <a:schemeClr val="dk1"/>
              </a:buClr>
              <a:buSzPts val="2000"/>
              <a:buFont typeface="Verdana"/>
              <a:buNone/>
            </a:pPr>
            <a:r>
              <a:t/>
            </a:r>
            <a:endParaRPr b="0" i="0" sz="2000" u="none">
              <a:solidFill>
                <a:srgbClr val="000000"/>
              </a:solidFill>
              <a:latin typeface="Verdana"/>
              <a:ea typeface="Verdana"/>
              <a:cs typeface="Verdana"/>
              <a:sym typeface="Verdana"/>
            </a:endParaRPr>
          </a:p>
          <a:p>
            <a:pPr indent="0" lvl="0" marL="0" marR="0" rtl="0" algn="l">
              <a:lnSpc>
                <a:spcPct val="100000"/>
              </a:lnSpc>
              <a:spcBef>
                <a:spcPts val="2400"/>
              </a:spcBef>
              <a:spcAft>
                <a:spcPts val="0"/>
              </a:spcAft>
              <a:buClr>
                <a:schemeClr val="dk1"/>
              </a:buClr>
              <a:buSzPts val="2000"/>
              <a:buFont typeface="Verdana"/>
              <a:buNone/>
            </a:pPr>
            <a:r>
              <a:t/>
            </a:r>
            <a:endParaRPr b="0" i="0" sz="2000" u="none">
              <a:solidFill>
                <a:srgbClr val="000000"/>
              </a:solidFill>
              <a:latin typeface="Verdana"/>
              <a:ea typeface="Verdana"/>
              <a:cs typeface="Verdana"/>
              <a:sym typeface="Verdana"/>
            </a:endParaRPr>
          </a:p>
          <a:p>
            <a:pPr indent="0" lvl="0" marL="0" marR="0" rtl="0" algn="l">
              <a:lnSpc>
                <a:spcPct val="100000"/>
              </a:lnSpc>
              <a:spcBef>
                <a:spcPts val="2400"/>
              </a:spcBef>
              <a:spcAft>
                <a:spcPts val="0"/>
              </a:spcAft>
              <a:buClr>
                <a:srgbClr val="000000"/>
              </a:buClr>
              <a:buSzPts val="2000"/>
              <a:buFont typeface="Verdana"/>
              <a:buNone/>
            </a:pPr>
            <a:r>
              <a:rPr b="0" i="0" lang="en-US" sz="2000" u="none">
                <a:solidFill>
                  <a:srgbClr val="000000"/>
                </a:solidFill>
                <a:latin typeface="Verdana"/>
                <a:ea typeface="Verdana"/>
                <a:cs typeface="Verdana"/>
                <a:sym typeface="Verdana"/>
              </a:rPr>
              <a:t>Given that the weighted average cost of the $80,000 of current debt of 8.5% is below the 9.2% cost of the new $80,000 loan, Chuck should do nothing and just continue to pay off the three loans as originally scheduled.</a:t>
            </a:r>
            <a:endParaRPr/>
          </a:p>
          <a:p>
            <a:pPr indent="0" lvl="0" marL="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0" lvl="0" marL="0" marR="0" rtl="0" algn="l">
              <a:lnSpc>
                <a:spcPct val="100000"/>
              </a:lnSpc>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a:p>
            <a:pPr indent="-190500" lvl="0" marL="342900" marR="0" rtl="0" algn="l">
              <a:spcBef>
                <a:spcPts val="480"/>
              </a:spcBef>
              <a:spcAft>
                <a:spcPts val="0"/>
              </a:spcAft>
              <a:buClr>
                <a:schemeClr val="dk1"/>
              </a:buClr>
              <a:buSzPts val="2400"/>
              <a:buFont typeface="Verdana"/>
              <a:buNone/>
            </a:pPr>
            <a:r>
              <a:t/>
            </a:r>
            <a:endParaRPr b="0" i="0" sz="2400" u="none">
              <a:solidFill>
                <a:srgbClr val="000000"/>
              </a:solidFill>
              <a:latin typeface="Verdana"/>
              <a:ea typeface="Verdana"/>
              <a:cs typeface="Verdana"/>
              <a:sym typeface="Verdana"/>
            </a:endParaRPr>
          </a:p>
        </p:txBody>
      </p:sp>
      <p:graphicFrame>
        <p:nvGraphicFramePr>
          <p:cNvPr id="349" name="Google Shape;349;p45"/>
          <p:cNvGraphicFramePr/>
          <p:nvPr/>
        </p:nvGraphicFramePr>
        <p:xfrm>
          <a:off x="381000" y="3052762"/>
          <a:ext cx="3000000" cy="3000000"/>
        </p:xfrm>
        <a:graphic>
          <a:graphicData uri="http://schemas.openxmlformats.org/drawingml/2006/table">
            <a:tbl>
              <a:tblPr>
                <a:noFill/>
                <a:tableStyleId>{70789BC4-7A54-407A-9D71-D0C3BF7834A9}</a:tableStyleId>
              </a:tblPr>
              <a:tblGrid>
                <a:gridCol w="403225"/>
                <a:gridCol w="7978775"/>
              </a:tblGrid>
              <a:tr h="609600">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[($26,000/$80,000) × 9.6%] + [($9,000/$80,000) × 10.6%] </a:t>
                      </a:r>
                      <a:br>
                        <a:rPr b="0" i="0" lang="en-US" sz="2000" u="none" cap="none" strike="noStrike">
                          <a:solidFill>
                            <a:srgbClr val="000000"/>
                          </a:solidFill>
                          <a:latin typeface="Verdana"/>
                          <a:ea typeface="Verdana"/>
                          <a:cs typeface="Verdana"/>
                          <a:sym typeface="Verdana"/>
                        </a:rPr>
                      </a:br>
                      <a:r>
                        <a:rPr b="0" i="0" lang="en-US" sz="2000" u="none" cap="none" strike="noStrike">
                          <a:solidFill>
                            <a:srgbClr val="000000"/>
                          </a:solidFill>
                          <a:latin typeface="Verdana"/>
                          <a:ea typeface="Verdana"/>
                          <a:cs typeface="Verdana"/>
                          <a:sym typeface="Verdana"/>
                        </a:rPr>
                        <a:t>+ [($45,000/$80,000) × 7.4%]</a:t>
                      </a:r>
                      <a:endParaRPr/>
                    </a:p>
                  </a:txBody>
                  <a:tcPr marT="0" marB="0" marR="45725" marL="45725"/>
                </a:tc>
              </a:tr>
              <a:tr h="381000">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(.3250 × 9.6%) + (.1125 × 10.6%) + (.5625 × 7.4%)</a:t>
                      </a:r>
                      <a:endParaRPr/>
                    </a:p>
                  </a:txBody>
                  <a:tcPr marT="0" marB="0" marR="45725" marL="45725"/>
                </a:tc>
              </a:tr>
              <a:tr h="376225">
                <a:tc>
                  <a:txBody>
                    <a:bodyPr/>
                    <a:lstStyle/>
                    <a:p>
                      <a:pPr indent="0" lvl="0" marL="0" marR="0" rtl="0" algn="ctr">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a:t>
                      </a:r>
                      <a:endParaRPr/>
                    </a:p>
                  </a:txBody>
                  <a:tcPr marT="0" marB="0" marR="45725" marL="45725"/>
                </a:tc>
                <a:tc>
                  <a:txBody>
                    <a:bodyPr/>
                    <a:lstStyle/>
                    <a:p>
                      <a:pPr indent="0" lvl="0" marL="0" marR="0" rtl="0" algn="l">
                        <a:lnSpc>
                          <a:spcPct val="100000"/>
                        </a:lnSpc>
                        <a:spcBef>
                          <a:spcPts val="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3.12% + 1.19% + 4.16% = 8.47% ≈ </a:t>
                      </a:r>
                      <a:r>
                        <a:rPr b="0" i="0" lang="en-US" sz="2000" u="sng" cap="none" strike="noStrike">
                          <a:solidFill>
                            <a:srgbClr val="000000"/>
                          </a:solidFill>
                          <a:latin typeface="Verdana"/>
                          <a:ea typeface="Verdana"/>
                          <a:cs typeface="Verdana"/>
                          <a:sym typeface="Verdana"/>
                        </a:rPr>
                        <a:t>8.5%</a:t>
                      </a:r>
                      <a:endParaRPr/>
                    </a:p>
                  </a:txBody>
                  <a:tcPr marT="0" marB="0" marR="45725" marL="45725"/>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a:t>
            </a:r>
            <a:endParaRPr/>
          </a:p>
        </p:txBody>
      </p:sp>
      <p:sp>
        <p:nvSpPr>
          <p:cNvPr id="355" name="Google Shape;355;p46"/>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LG1	Understand the basic concept and sources of capital associated with the cost of capital. </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cost of capital is the minimum rate of return that a firm must earn on its investments to grow firm value. A weighted average cost of capital should be used to find the expected average future cost of funds over the long run. The individual costs of the basic sources of capital (long-term debt, preferred stock, retained earnings, and common stock) can be calculated separately.</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4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 (cont.)</a:t>
            </a:r>
            <a:endParaRPr/>
          </a:p>
        </p:txBody>
      </p:sp>
      <p:sp>
        <p:nvSpPr>
          <p:cNvPr id="361" name="Google Shape;361;p4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LG2	Explain what is meant by the marginal cost of capital. </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relevant cost of capital for a firm is the marginal cost of capital necessary to raise the next marginal dollar of financing the firm’s future investment opportunities. A firm’s future investment opportunities in expectation will be required to exceed the firm’s cost of capital.</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4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 (cont.)</a:t>
            </a:r>
            <a:endParaRPr/>
          </a:p>
        </p:txBody>
      </p:sp>
      <p:sp>
        <p:nvSpPr>
          <p:cNvPr id="367" name="Google Shape;367;p48"/>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LG3	Determine the cost of long-term debt, and explain why the after-tax cost of debt is the relevant cost of debt. </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before-tax cost of long-term debt can be found by using cost quotations, calculations, or an approximation. The after-tax cost of debt is calculated by multiplying the before-tax cost of debt by 1 minus the tax rate. The after-tax cost of debt is the relevant cost of debt because it is the lowest possible cost of debt for the firm due to the deductibility of interest expenses.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Overview of the Cost of Capital (cont.)</a:t>
            </a:r>
            <a:endParaRPr/>
          </a:p>
        </p:txBody>
      </p:sp>
      <p:sp>
        <p:nvSpPr>
          <p:cNvPr id="86" name="Google Shape;86;p5"/>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A firm is currently faced with two investment opportunities. Assume the following:</a:t>
            </a:r>
            <a:endParaRPr/>
          </a:p>
          <a:p>
            <a:pPr indent="-285750" lvl="1" marL="742950" marR="0" rtl="0" algn="l">
              <a:lnSpc>
                <a:spcPct val="9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Investment A</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 $100,000</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Life = 20 years</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Expected Return = 7%</a:t>
            </a:r>
            <a:endParaRPr/>
          </a:p>
          <a:p>
            <a:pPr indent="-285750" lvl="1" marL="742950" marR="0" rtl="0" algn="l">
              <a:lnSpc>
                <a:spcPct val="9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Least costly financing source available</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Debt (bonds) = 6%</a:t>
            </a:r>
            <a:endParaRPr/>
          </a:p>
          <a:p>
            <a:pPr indent="-285750" lvl="1" marL="742950" marR="0" rtl="0" algn="l">
              <a:lnSpc>
                <a:spcPct val="9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Because the firm can earn 7% on the investment of funds costing only 6%, the analyst recommends that the firm undertake this investment.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4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 (cont.)</a:t>
            </a:r>
            <a:endParaRPr/>
          </a:p>
        </p:txBody>
      </p:sp>
      <p:sp>
        <p:nvSpPr>
          <p:cNvPr id="373" name="Google Shape;373;p49"/>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LG4	Determine the cost of preferred stock.</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cost of preferred stock is the ratio of the preferred stock dividend to the firm’s net proceeds from the sale of preferred stock.</a:t>
            </a:r>
            <a:endParaRPr/>
          </a:p>
          <a:p>
            <a:pPr indent="0" lvl="1" marL="1314450" marR="0" rtl="0" algn="l">
              <a:lnSpc>
                <a:spcPct val="100000"/>
              </a:lnSpc>
              <a:spcBef>
                <a:spcPts val="400"/>
              </a:spcBef>
              <a:spcAft>
                <a:spcPts val="0"/>
              </a:spcAft>
              <a:buClr>
                <a:schemeClr val="dk1"/>
              </a:buClr>
              <a:buSzPts val="2000"/>
              <a:buFont typeface="Verdana"/>
              <a:buNone/>
            </a:pPr>
            <a:r>
              <a:t/>
            </a:r>
            <a:endParaRPr b="0" i="0" sz="2000" u="none" cap="none" strike="noStrike">
              <a:solidFill>
                <a:schemeClr val="dk1"/>
              </a:solidFill>
              <a:latin typeface="Verdana"/>
              <a:ea typeface="Verdana"/>
              <a:cs typeface="Verdana"/>
              <a:sym typeface="Verdana"/>
            </a:endParaRPr>
          </a:p>
          <a:p>
            <a:pPr indent="-215900" lvl="0" marL="342900" marR="0" rtl="0" algn="l">
              <a:spcBef>
                <a:spcPts val="400"/>
              </a:spcBef>
              <a:spcAft>
                <a:spcPts val="0"/>
              </a:spcAft>
              <a:buClr>
                <a:schemeClr val="dk1"/>
              </a:buClr>
              <a:buSzPts val="2000"/>
              <a:buFont typeface="Verdana"/>
              <a:buNone/>
            </a:pPr>
            <a:r>
              <a:t/>
            </a:r>
            <a:endParaRPr b="0" i="0" sz="2000" u="none" cap="none" strike="noStrike">
              <a:solidFill>
                <a:schemeClr val="dk1"/>
              </a:solidFill>
              <a:latin typeface="Verdana"/>
              <a:ea typeface="Verdana"/>
              <a:cs typeface="Verdana"/>
              <a:sym typeface="Verdana"/>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50"/>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 (cont.)</a:t>
            </a:r>
            <a:endParaRPr/>
          </a:p>
        </p:txBody>
      </p:sp>
      <p:sp>
        <p:nvSpPr>
          <p:cNvPr id="379" name="Google Shape;379;p50"/>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LG5	Calculate the cost of common stock equity, and convert it into the cost of retained earnings and the cost of new issues of common stock.</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cost of common stock equity can be calculated by using the constant-growth valuation (Gordon) model or the CAPM. The cost of retained earnings is equal to the cost of common stock equity. An adjustment in the cost of common stock equity to reflect underpricing and flotation costs is necessary to find the cost of new issues of common stock.</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51"/>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Review of Learning Goals (cont.)</a:t>
            </a:r>
            <a:endParaRPr/>
          </a:p>
        </p:txBody>
      </p:sp>
      <p:sp>
        <p:nvSpPr>
          <p:cNvPr id="385" name="Google Shape;385;p51"/>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914400" lvl="0" marL="914400" marR="0" rtl="0" algn="l">
              <a:lnSpc>
                <a:spcPct val="10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LG6	Calculate the weighted average cost of capital (WACC) and discuss alternative weighting schemes. </a:t>
            </a:r>
            <a:endParaRPr/>
          </a:p>
          <a:p>
            <a:pPr indent="0" lvl="1" marL="1314450"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The firm’s WACC reflects the expected average future cost of funds over the long run. It combines the costs of specific types of capital after weighting each of them by its proportion. The theoretically preferred approach uses target weights based on market values.</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52"/>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Chapter Resources on MyFinanceLab</a:t>
            </a:r>
            <a:endParaRPr/>
          </a:p>
        </p:txBody>
      </p:sp>
      <p:sp>
        <p:nvSpPr>
          <p:cNvPr id="391" name="Google Shape;391;p52"/>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Chapter Cases</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Group Exercises</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Critical Thinking Problems </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53"/>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Integrative Case: Eco Plastics Company</a:t>
            </a:r>
            <a:endParaRPr/>
          </a:p>
        </p:txBody>
      </p:sp>
      <p:sp>
        <p:nvSpPr>
          <p:cNvPr id="397" name="Google Shape;397;p53"/>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Verdana"/>
              <a:buNone/>
            </a:pPr>
            <a:r>
              <a:rPr b="0" i="0" lang="en-US" sz="2800" u="none">
                <a:solidFill>
                  <a:srgbClr val="000000"/>
                </a:solidFill>
                <a:latin typeface="Verdana"/>
                <a:ea typeface="Verdana"/>
                <a:cs typeface="Verdana"/>
                <a:sym typeface="Verdana"/>
              </a:rPr>
              <a:t>The target capital structure for ECO is given by the weights in the following table:</a:t>
            </a:r>
            <a:endParaRPr/>
          </a:p>
        </p:txBody>
      </p:sp>
      <p:pic>
        <p:nvPicPr>
          <p:cNvPr descr="ex09_12_tbl.gif" id="398" name="Google Shape;398;p53"/>
          <p:cNvPicPr preferRelativeResize="0"/>
          <p:nvPr/>
        </p:nvPicPr>
        <p:blipFill rotWithShape="1">
          <a:blip r:embed="rId3">
            <a:alphaModFix/>
          </a:blip>
          <a:srcRect b="0" l="0" r="0" t="0"/>
          <a:stretch/>
        </p:blipFill>
        <p:spPr>
          <a:xfrm>
            <a:off x="2286000" y="3048000"/>
            <a:ext cx="4394200" cy="2590800"/>
          </a:xfrm>
          <a:prstGeom prst="rect">
            <a:avLst/>
          </a:prstGeom>
          <a:noFill/>
          <a:ln>
            <a:noFill/>
          </a:ln>
        </p:spPr>
      </p:pic>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54"/>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Integrative Case: Eco Plastics Company</a:t>
            </a:r>
            <a:endParaRPr/>
          </a:p>
        </p:txBody>
      </p:sp>
      <p:sp>
        <p:nvSpPr>
          <p:cNvPr id="404" name="Google Shape;404;p54"/>
          <p:cNvSpPr txBox="1"/>
          <p:nvPr>
            <p:ph idx="1" type="body"/>
          </p:nvPr>
        </p:nvSpPr>
        <p:spPr>
          <a:xfrm>
            <a:off x="381000" y="12954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Eco can raise debt by selling 20-year bonds with a $1,000 par value and a 10.5% annual coupon interest rate.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Eco’s corporate tax rate is 40% and its bonds generally require an average discount of $45 per bond and flotation costs of $32 per bond when being sold.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Eco’s outstanding preferred stock pays a 9% dividend and has a $95-per-share par value. The cost of issuing and selling additional preferred stock is expected to be $7 per share. </a:t>
            </a:r>
            <a:endParaRPr/>
          </a:p>
          <a:p>
            <a:pPr indent="-342900" lvl="0" marL="342900" marR="0" rtl="0" algn="l">
              <a:lnSpc>
                <a:spcPct val="100000"/>
              </a:lnSpc>
              <a:spcBef>
                <a:spcPts val="480"/>
              </a:spcBef>
              <a:spcAft>
                <a:spcPts val="0"/>
              </a:spcAft>
              <a:buClr>
                <a:srgbClr val="000000"/>
              </a:buClr>
              <a:buSzPts val="2400"/>
              <a:buFont typeface="Verdana"/>
              <a:buChar char="•"/>
            </a:pPr>
            <a:r>
              <a:rPr b="0" i="0" lang="en-US" sz="2400" u="none">
                <a:solidFill>
                  <a:srgbClr val="000000"/>
                </a:solidFill>
                <a:latin typeface="Verdana"/>
                <a:ea typeface="Verdana"/>
                <a:cs typeface="Verdana"/>
                <a:sym typeface="Verdana"/>
              </a:rPr>
              <a:t>Eco does not currently pay a dividend to common stockholders.</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5"/>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Integrative Case: Eco Plastics Company</a:t>
            </a:r>
            <a:endParaRPr/>
          </a:p>
        </p:txBody>
      </p:sp>
      <p:sp>
        <p:nvSpPr>
          <p:cNvPr id="410" name="Google Shape;410;p55"/>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100000"/>
              </a:lnSpc>
              <a:spcBef>
                <a:spcPts val="0"/>
              </a:spcBef>
              <a:spcAft>
                <a:spcPts val="0"/>
              </a:spcAft>
              <a:buClr>
                <a:srgbClr val="000000"/>
              </a:buClr>
              <a:buSzPts val="2000"/>
              <a:buFont typeface="Verdana"/>
              <a:buChar char="•"/>
            </a:pPr>
            <a:r>
              <a:rPr b="0" i="0" lang="en-US" sz="2000" u="none">
                <a:solidFill>
                  <a:srgbClr val="000000"/>
                </a:solidFill>
                <a:latin typeface="Verdana"/>
                <a:ea typeface="Verdana"/>
                <a:cs typeface="Verdana"/>
                <a:sym typeface="Verdana"/>
              </a:rPr>
              <a:t>In order to track the cost of common stock the CFO uses the capital asset pricing model (CAPM). The CFO and the firm’s investment advisors believe that the appropriate risk-free rate is 4% and that the market’s expected return equals 13%. Using data from 2012 through 2015, Eco’s CFO estimates the firm’s beta to be 1.3.</a:t>
            </a:r>
            <a:endParaRPr/>
          </a:p>
          <a:p>
            <a:pPr indent="-342900" lvl="0" marL="342900" marR="0" rtl="0" algn="l">
              <a:lnSpc>
                <a:spcPct val="100000"/>
              </a:lnSpc>
              <a:spcBef>
                <a:spcPts val="400"/>
              </a:spcBef>
              <a:spcAft>
                <a:spcPts val="0"/>
              </a:spcAft>
              <a:buClr>
                <a:srgbClr val="000000"/>
              </a:buClr>
              <a:buSzPts val="2000"/>
              <a:buFont typeface="Verdana"/>
              <a:buChar char="•"/>
            </a:pPr>
            <a:r>
              <a:rPr b="0" i="0" lang="en-US" sz="2000" u="none">
                <a:solidFill>
                  <a:srgbClr val="000000"/>
                </a:solidFill>
                <a:latin typeface="Verdana"/>
                <a:ea typeface="Verdana"/>
                <a:cs typeface="Verdana"/>
                <a:sym typeface="Verdana"/>
              </a:rPr>
              <a:t>Although Eco’s current target capital structure includes 20% preferred stock, the company is considering using debt financing to retire the outstanding preferred stock, thus shifting their target capital structure to 50% long-term debt and 50% common stock.</a:t>
            </a:r>
            <a:endParaRPr/>
          </a:p>
          <a:p>
            <a:pPr indent="-342900" lvl="0" marL="342900" marR="0" rtl="0" algn="l">
              <a:lnSpc>
                <a:spcPct val="100000"/>
              </a:lnSpc>
              <a:spcBef>
                <a:spcPts val="400"/>
              </a:spcBef>
              <a:spcAft>
                <a:spcPts val="0"/>
              </a:spcAft>
              <a:buClr>
                <a:srgbClr val="000000"/>
              </a:buClr>
              <a:buSzPts val="2000"/>
              <a:buFont typeface="Verdana"/>
              <a:buChar char="•"/>
            </a:pPr>
            <a:r>
              <a:rPr b="0" i="0" lang="en-US" sz="2000" u="none">
                <a:solidFill>
                  <a:srgbClr val="000000"/>
                </a:solidFill>
                <a:latin typeface="Verdana"/>
                <a:ea typeface="Verdana"/>
                <a:cs typeface="Verdana"/>
                <a:sym typeface="Verdana"/>
              </a:rPr>
              <a:t> If Eco shifts its capital mix from preferred stock to debt, its financial advisors expect its beta to increase to 1.5.</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5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Integrative Case: Eco Plastics Company (cont.)</a:t>
            </a:r>
            <a:endParaRPr/>
          </a:p>
        </p:txBody>
      </p:sp>
      <p:sp>
        <p:nvSpPr>
          <p:cNvPr id="416" name="Google Shape;416;p56"/>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96875" lvl="1" marL="917575" marR="0" rtl="0" algn="l">
              <a:lnSpc>
                <a:spcPct val="100000"/>
              </a:lnSpc>
              <a:spcBef>
                <a:spcPts val="0"/>
              </a:spcBef>
              <a:spcAft>
                <a:spcPts val="0"/>
              </a:spcAft>
              <a:buClr>
                <a:srgbClr val="000000"/>
              </a:buClr>
              <a:buSzPts val="2000"/>
              <a:buFont typeface="Verdana"/>
              <a:buAutoNum type="alphaLcPeriod"/>
            </a:pPr>
            <a:r>
              <a:rPr b="0" i="0" lang="en-US" sz="2000" u="none" cap="none" strike="noStrike">
                <a:solidFill>
                  <a:srgbClr val="000000"/>
                </a:solidFill>
                <a:latin typeface="Verdana"/>
                <a:ea typeface="Verdana"/>
                <a:cs typeface="Verdana"/>
                <a:sym typeface="Verdana"/>
              </a:rPr>
              <a:t>Calculate Eco’s current after-tax cost of long-term debt.</a:t>
            </a:r>
            <a:endParaRPr/>
          </a:p>
          <a:p>
            <a:pPr indent="-396875" lvl="1" marL="917575" marR="0" rtl="0" algn="l">
              <a:lnSpc>
                <a:spcPct val="100000"/>
              </a:lnSpc>
              <a:spcBef>
                <a:spcPts val="400"/>
              </a:spcBef>
              <a:spcAft>
                <a:spcPts val="0"/>
              </a:spcAft>
              <a:buClr>
                <a:srgbClr val="000000"/>
              </a:buClr>
              <a:buSzPts val="2000"/>
              <a:buFont typeface="Verdana"/>
              <a:buAutoNum type="alphaLcPeriod"/>
            </a:pPr>
            <a:r>
              <a:rPr b="0" i="0" lang="en-US" sz="2000" u="none" cap="none" strike="noStrike">
                <a:solidFill>
                  <a:srgbClr val="000000"/>
                </a:solidFill>
                <a:latin typeface="Verdana"/>
                <a:ea typeface="Verdana"/>
                <a:cs typeface="Verdana"/>
                <a:sym typeface="Verdana"/>
              </a:rPr>
              <a:t>Calculate Eco’s current cost of preferred stock.</a:t>
            </a:r>
            <a:endParaRPr/>
          </a:p>
          <a:p>
            <a:pPr indent="-396875" lvl="1" marL="917575" marR="0" rtl="0" algn="l">
              <a:lnSpc>
                <a:spcPct val="100000"/>
              </a:lnSpc>
              <a:spcBef>
                <a:spcPts val="400"/>
              </a:spcBef>
              <a:spcAft>
                <a:spcPts val="0"/>
              </a:spcAft>
              <a:buClr>
                <a:srgbClr val="000000"/>
              </a:buClr>
              <a:buSzPts val="2000"/>
              <a:buFont typeface="Verdana"/>
              <a:buAutoNum type="alphaLcPeriod"/>
            </a:pPr>
            <a:r>
              <a:rPr b="0" i="0" lang="en-US" sz="2000" u="none" cap="none" strike="noStrike">
                <a:solidFill>
                  <a:srgbClr val="000000"/>
                </a:solidFill>
                <a:latin typeface="Verdana"/>
                <a:ea typeface="Verdana"/>
                <a:cs typeface="Verdana"/>
                <a:sym typeface="Verdana"/>
              </a:rPr>
              <a:t>Calculate Eco’s current cost of common stock.</a:t>
            </a:r>
            <a:endParaRPr/>
          </a:p>
          <a:p>
            <a:pPr indent="-396875" lvl="1" marL="917575" marR="0" rtl="0" algn="l">
              <a:lnSpc>
                <a:spcPct val="100000"/>
              </a:lnSpc>
              <a:spcBef>
                <a:spcPts val="400"/>
              </a:spcBef>
              <a:spcAft>
                <a:spcPts val="0"/>
              </a:spcAft>
              <a:buClr>
                <a:srgbClr val="000000"/>
              </a:buClr>
              <a:buSzPts val="2000"/>
              <a:buFont typeface="Verdana"/>
              <a:buAutoNum type="alphaLcPeriod"/>
            </a:pPr>
            <a:r>
              <a:rPr b="0" i="0" lang="en-US" sz="2000" u="none" cap="none" strike="noStrike">
                <a:solidFill>
                  <a:srgbClr val="000000"/>
                </a:solidFill>
                <a:latin typeface="Verdana"/>
                <a:ea typeface="Verdana"/>
                <a:cs typeface="Verdana"/>
                <a:sym typeface="Verdana"/>
              </a:rPr>
              <a:t>Calculate Eco’s current weighted average cost capital.</a:t>
            </a:r>
            <a:endParaRPr/>
          </a:p>
          <a:p>
            <a:pPr indent="-396875" lvl="1" marL="917575" marR="0" rtl="0" algn="l">
              <a:lnSpc>
                <a:spcPct val="100000"/>
              </a:lnSpc>
              <a:spcBef>
                <a:spcPts val="400"/>
              </a:spcBef>
              <a:spcAft>
                <a:spcPts val="0"/>
              </a:spcAft>
              <a:buClr>
                <a:srgbClr val="000000"/>
              </a:buClr>
              <a:buSzPts val="2000"/>
              <a:buFont typeface="Verdana"/>
              <a:buAutoNum type="alphaLcPeriod"/>
            </a:pPr>
            <a:r>
              <a:rPr b="0" i="0" lang="en-US" sz="2000" u="none" cap="none" strike="noStrike">
                <a:solidFill>
                  <a:srgbClr val="000000"/>
                </a:solidFill>
                <a:latin typeface="Verdana"/>
                <a:ea typeface="Verdana"/>
                <a:cs typeface="Verdana"/>
                <a:sym typeface="Verdana"/>
              </a:rPr>
              <a:t>(1) Assuming that the debt financing costs do not change, what effect would a shift to a more highly leveraged </a:t>
            </a:r>
            <a:r>
              <a:rPr b="0" i="1" lang="en-US" sz="2000" u="none" cap="none" strike="noStrike">
                <a:solidFill>
                  <a:srgbClr val="000000"/>
                </a:solidFill>
                <a:latin typeface="Verdana"/>
                <a:ea typeface="Verdana"/>
                <a:cs typeface="Verdana"/>
                <a:sym typeface="Verdana"/>
              </a:rPr>
              <a:t>capital structure</a:t>
            </a:r>
            <a:r>
              <a:rPr b="0" i="0" lang="en-US" sz="2000" u="none" cap="none" strike="noStrike">
                <a:solidFill>
                  <a:srgbClr val="000000"/>
                </a:solidFill>
                <a:latin typeface="Verdana"/>
                <a:ea typeface="Verdana"/>
                <a:cs typeface="Verdana"/>
                <a:sym typeface="Verdana"/>
              </a:rPr>
              <a:t> consisting of 50% long-term debt, 0% preferred stock, and 50% common stock have on the risk premium for Eco’s common stock? What would be Eco’s new cost of common equity? </a:t>
            </a:r>
            <a:endParaRPr/>
          </a:p>
          <a:p>
            <a:pPr indent="-396875" lvl="2" marL="1260475"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(2) What would be Eco’s new weighted average cost of capital? </a:t>
            </a:r>
            <a:endParaRPr/>
          </a:p>
          <a:p>
            <a:pPr indent="-396875" lvl="1" marL="917575" marR="0" rtl="0" algn="l">
              <a:lnSpc>
                <a:spcPct val="100000"/>
              </a:lnSpc>
              <a:spcBef>
                <a:spcPts val="400"/>
              </a:spcBef>
              <a:spcAft>
                <a:spcPts val="0"/>
              </a:spcAft>
              <a:buClr>
                <a:srgbClr val="000000"/>
              </a:buClr>
              <a:buSzPts val="2000"/>
              <a:buFont typeface="Verdana"/>
              <a:buNone/>
            </a:pPr>
            <a:r>
              <a:rPr b="0" i="0" lang="en-US" sz="2000" u="none" cap="none" strike="noStrike">
                <a:solidFill>
                  <a:srgbClr val="000000"/>
                </a:solidFill>
                <a:latin typeface="Verdana"/>
                <a:ea typeface="Verdana"/>
                <a:cs typeface="Verdana"/>
                <a:sym typeface="Verdana"/>
              </a:rPr>
              <a:t>	(3) Which capital structure—the original one or this one—seems better? Why?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6"/>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Overview of the Cost of Capital (cont.)</a:t>
            </a:r>
            <a:endParaRPr/>
          </a:p>
        </p:txBody>
      </p:sp>
      <p:sp>
        <p:nvSpPr>
          <p:cNvPr id="92" name="Google Shape;92;p6"/>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285750" lvl="1" marL="742950" marR="0" rtl="0" algn="l">
              <a:lnSpc>
                <a:spcPct val="90000"/>
              </a:lnSpc>
              <a:spcBef>
                <a:spcPts val="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Investment B</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Cost = $100,000</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Life = 20 years</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Expected Return = 12%</a:t>
            </a:r>
            <a:endParaRPr/>
          </a:p>
          <a:p>
            <a:pPr indent="-285750" lvl="1" marL="742950" marR="0" rtl="0" algn="l">
              <a:lnSpc>
                <a:spcPct val="9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Least costly financing source available</a:t>
            </a:r>
            <a:endParaRPr/>
          </a:p>
          <a:p>
            <a:pPr indent="-228600" lvl="2" marL="114300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Equity = 14%</a:t>
            </a:r>
            <a:endParaRPr/>
          </a:p>
          <a:p>
            <a:pPr indent="-285750" lvl="1" marL="742950" marR="0" rtl="0" algn="l">
              <a:lnSpc>
                <a:spcPct val="90000"/>
              </a:lnSpc>
              <a:spcBef>
                <a:spcPts val="480"/>
              </a:spcBef>
              <a:spcAft>
                <a:spcPts val="0"/>
              </a:spcAft>
              <a:buClr>
                <a:srgbClr val="000000"/>
              </a:buClr>
              <a:buSzPts val="2400"/>
              <a:buFont typeface="Verdana"/>
              <a:buChar char="–"/>
            </a:pPr>
            <a:r>
              <a:rPr b="0" i="0" lang="en-US" sz="2400" u="none" cap="none" strike="noStrike">
                <a:solidFill>
                  <a:srgbClr val="000000"/>
                </a:solidFill>
                <a:latin typeface="Verdana"/>
                <a:ea typeface="Verdana"/>
                <a:cs typeface="Verdana"/>
                <a:sym typeface="Verdana"/>
              </a:rPr>
              <a:t>In this instance, the analyst recommends that the firm reject the opportunity, because the 14% financing cost is greater than the 12% expected return.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7"/>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Overview of the Cost of Capital (cont.)</a:t>
            </a:r>
            <a:endParaRPr/>
          </a:p>
        </p:txBody>
      </p:sp>
      <p:sp>
        <p:nvSpPr>
          <p:cNvPr id="98" name="Google Shape;98;p7"/>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What if instead the firm used a combined cost of financing?</a:t>
            </a:r>
            <a:endParaRPr/>
          </a:p>
          <a:p>
            <a:pPr indent="-285750" lvl="1" marL="806450" marR="0" rtl="0" algn="l">
              <a:lnSpc>
                <a:spcPct val="10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Assuming that a 50–50 mix of debt and equity is targeted, the weighted average cost here would be:</a:t>
            </a:r>
            <a:endParaRPr/>
          </a:p>
          <a:p>
            <a:pPr indent="-285750" lvl="1" marL="806450" marR="0" rtl="0" algn="ctr">
              <a:lnSpc>
                <a:spcPct val="100000"/>
              </a:lnSpc>
              <a:spcBef>
                <a:spcPts val="400"/>
              </a:spcBef>
              <a:spcAft>
                <a:spcPts val="0"/>
              </a:spcAft>
              <a:buClr>
                <a:schemeClr val="dk1"/>
              </a:buClr>
              <a:buSzPts val="2000"/>
              <a:buFont typeface="Verdana"/>
              <a:buNone/>
            </a:pPr>
            <a:r>
              <a:rPr b="0" i="0" lang="en-US" sz="2000" u="none" cap="none" strike="noStrike">
                <a:solidFill>
                  <a:schemeClr val="dk1"/>
                </a:solidFill>
                <a:latin typeface="Verdana"/>
                <a:ea typeface="Verdana"/>
                <a:cs typeface="Verdana"/>
                <a:sym typeface="Verdana"/>
              </a:rPr>
              <a:t>(0.50 </a:t>
            </a:r>
            <a:r>
              <a:rPr b="0" i="0" lang="en-US" sz="2000" u="none" cap="none" strike="noStrike">
                <a:solidFill>
                  <a:srgbClr val="000000"/>
                </a:solidFill>
                <a:latin typeface="Verdana"/>
                <a:ea typeface="Verdana"/>
                <a:cs typeface="Verdana"/>
                <a:sym typeface="Verdana"/>
              </a:rPr>
              <a:t>× 6% debt) + (0.50 × 14% equity) = 10%</a:t>
            </a:r>
            <a:endParaRPr/>
          </a:p>
          <a:p>
            <a:pPr indent="-285750" lvl="1" marL="806450" marR="0" rtl="0" algn="l">
              <a:lnSpc>
                <a:spcPct val="100000"/>
              </a:lnSpc>
              <a:spcBef>
                <a:spcPts val="400"/>
              </a:spcBef>
              <a:spcAft>
                <a:spcPts val="0"/>
              </a:spcAft>
              <a:buClr>
                <a:schemeClr val="dk1"/>
              </a:buClr>
              <a:buSzPts val="2000"/>
              <a:buFont typeface="Verdana"/>
              <a:buChar char="–"/>
            </a:pPr>
            <a:r>
              <a:rPr b="0" i="0" lang="en-US" sz="2000" u="none" cap="none" strike="noStrike">
                <a:solidFill>
                  <a:schemeClr val="dk1"/>
                </a:solidFill>
                <a:latin typeface="Verdana"/>
                <a:ea typeface="Verdana"/>
                <a:cs typeface="Verdana"/>
                <a:sym typeface="Verdana"/>
              </a:rPr>
              <a:t>With this average cost of financing, the first opportunity would have been rejected (7% expected return &lt; 10% weighted average cost), and the second would have been accepted </a:t>
            </a:r>
            <a:br>
              <a:rPr b="0" i="0" lang="en-US" sz="2000" u="none" cap="none" strike="noStrike">
                <a:solidFill>
                  <a:schemeClr val="dk1"/>
                </a:solidFill>
                <a:latin typeface="Verdana"/>
                <a:ea typeface="Verdana"/>
                <a:cs typeface="Verdana"/>
                <a:sym typeface="Verdana"/>
              </a:rPr>
            </a:br>
            <a:r>
              <a:rPr b="0" i="0" lang="en-US" sz="2000" u="none" cap="none" strike="noStrike">
                <a:solidFill>
                  <a:schemeClr val="dk1"/>
                </a:solidFill>
                <a:latin typeface="Verdana"/>
                <a:ea typeface="Verdana"/>
                <a:cs typeface="Verdana"/>
                <a:sym typeface="Verdana"/>
              </a:rPr>
              <a:t>(12% expected return &gt; 10% weighted average cost).</a:t>
            </a:r>
            <a:endParaRPr/>
          </a:p>
          <a:p>
            <a:pPr indent="-215900" lvl="0" marL="342900" marR="0" rtl="0" algn="l">
              <a:spcBef>
                <a:spcPts val="400"/>
              </a:spcBef>
              <a:spcAft>
                <a:spcPts val="0"/>
              </a:spcAft>
              <a:buClr>
                <a:schemeClr val="dk1"/>
              </a:buClr>
              <a:buSzPts val="2000"/>
              <a:buFont typeface="Verdana"/>
              <a:buNone/>
            </a:pPr>
            <a:r>
              <a:t/>
            </a:r>
            <a:endParaRPr b="0" i="0" sz="2000" u="none" cap="none" strike="noStrike">
              <a:solidFill>
                <a:schemeClr val="dk1"/>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8"/>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2800"/>
              <a:buFont typeface="Verdana"/>
              <a:buNone/>
            </a:pPr>
            <a:r>
              <a:rPr b="1" i="0" lang="en-US" sz="2800" u="none">
                <a:solidFill>
                  <a:srgbClr val="000000"/>
                </a:solidFill>
                <a:latin typeface="Verdana"/>
                <a:ea typeface="Verdana"/>
                <a:cs typeface="Verdana"/>
                <a:sym typeface="Verdana"/>
              </a:rPr>
              <a:t>Focus on Ethics</a:t>
            </a:r>
            <a:endParaRPr/>
          </a:p>
        </p:txBody>
      </p:sp>
      <p:sp>
        <p:nvSpPr>
          <p:cNvPr id="104" name="Google Shape;104;p8"/>
          <p:cNvSpPr txBox="1"/>
          <p:nvPr>
            <p:ph idx="1" type="body"/>
          </p:nvPr>
        </p:nvSpPr>
        <p:spPr>
          <a:xfrm>
            <a:off x="381000" y="1447800"/>
            <a:ext cx="8382000" cy="4648200"/>
          </a:xfrm>
          <a:prstGeom prst="rect">
            <a:avLst/>
          </a:prstGeom>
          <a:noFill/>
          <a:ln>
            <a:noFill/>
          </a:ln>
        </p:spPr>
        <p:txBody>
          <a:bodyPr anchorCtr="0" anchor="t" bIns="0" lIns="0" spcFirstLastPara="1" rIns="0" wrap="square" tIns="0">
            <a:noAutofit/>
          </a:bodyPr>
          <a:lstStyle/>
          <a:p>
            <a:pPr indent="-342900" lvl="0" marL="342900" marR="0" rtl="0" algn="l">
              <a:lnSpc>
                <a:spcPct val="90000"/>
              </a:lnSpc>
              <a:spcBef>
                <a:spcPts val="0"/>
              </a:spcBef>
              <a:spcAft>
                <a:spcPts val="0"/>
              </a:spcAft>
              <a:buClr>
                <a:srgbClr val="000000"/>
              </a:buClr>
              <a:buSzPts val="2400"/>
              <a:buFont typeface="Verdana"/>
              <a:buNone/>
            </a:pPr>
            <a:r>
              <a:rPr b="0" i="0" lang="en-US" sz="2400" u="none">
                <a:solidFill>
                  <a:srgbClr val="000000"/>
                </a:solidFill>
                <a:latin typeface="Verdana"/>
                <a:ea typeface="Verdana"/>
                <a:cs typeface="Verdana"/>
                <a:sym typeface="Verdana"/>
              </a:rPr>
              <a:t>The Ethics of Profit</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Introduced in 1999, Vioxx was an immediate success, quickly reaching $2.5 billion in annual sales.</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However, a Merck study launched in 1999 eventually found that patients who took Vioxx suffered from an increased risk of heart attacks and strokes.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Despite the risks, Merck continued to market and sell Vioxx. </a:t>
            </a:r>
            <a:endParaRPr/>
          </a:p>
          <a:p>
            <a:pPr indent="-285750" lvl="1" marL="742950" marR="0" rtl="0" algn="l">
              <a:lnSpc>
                <a:spcPct val="90000"/>
              </a:lnSpc>
              <a:spcBef>
                <a:spcPts val="400"/>
              </a:spcBef>
              <a:spcAft>
                <a:spcPts val="0"/>
              </a:spcAft>
              <a:buClr>
                <a:srgbClr val="000000"/>
              </a:buClr>
              <a:buSzPts val="2000"/>
              <a:buFont typeface="Verdana"/>
              <a:buChar char="–"/>
            </a:pPr>
            <a:r>
              <a:rPr b="0" i="0" lang="en-US" sz="2000" u="none" cap="none" strike="noStrike">
                <a:solidFill>
                  <a:srgbClr val="000000"/>
                </a:solidFill>
                <a:latin typeface="Verdana"/>
                <a:ea typeface="Verdana"/>
                <a:cs typeface="Verdana"/>
                <a:sym typeface="Verdana"/>
              </a:rPr>
              <a:t>Vioxx was withdrawn from the market in 2006, dealing a severe blow to the firm’s reputation, profits, and stock price.</a:t>
            </a:r>
            <a:endParaRPr/>
          </a:p>
          <a:p>
            <a:pPr indent="-285750" lvl="1" marL="742950" marR="0" rtl="0" algn="l">
              <a:lnSpc>
                <a:spcPct val="90000"/>
              </a:lnSpc>
              <a:spcBef>
                <a:spcPts val="400"/>
              </a:spcBef>
              <a:spcAft>
                <a:spcPts val="0"/>
              </a:spcAft>
              <a:buClr>
                <a:srgbClr val="000000"/>
              </a:buClr>
              <a:buSzPts val="2000"/>
              <a:buFont typeface="Verdana"/>
              <a:buNone/>
            </a:pPr>
            <a:r>
              <a:rPr b="0" i="1" lang="en-US" sz="2000" u="none" cap="none" strike="noStrike">
                <a:solidFill>
                  <a:srgbClr val="000000"/>
                </a:solidFill>
                <a:latin typeface="Verdana"/>
                <a:ea typeface="Verdana"/>
                <a:cs typeface="Verdana"/>
                <a:sym typeface="Verdana"/>
              </a:rPr>
              <a:t>The Vioxx recall increased Merck’s cost of capital. What effect would an increased cost of capital have on a firm’s future investments?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9"/>
          <p:cNvSpPr txBox="1"/>
          <p:nvPr>
            <p:ph type="title"/>
          </p:nvPr>
        </p:nvSpPr>
        <p:spPr>
          <a:xfrm>
            <a:off x="381000" y="0"/>
            <a:ext cx="8458200" cy="1143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3200"/>
              <a:buFont typeface="Verdana"/>
              <a:buNone/>
            </a:pPr>
            <a:r>
              <a:rPr b="1" i="0" lang="en-US" sz="3200" u="none">
                <a:solidFill>
                  <a:srgbClr val="000000"/>
                </a:solidFill>
                <a:latin typeface="Verdana"/>
                <a:ea typeface="Verdana"/>
                <a:cs typeface="Verdana"/>
                <a:sym typeface="Verdana"/>
              </a:rPr>
              <a:t>Overview of the Cost of Capital:</a:t>
            </a:r>
            <a:br>
              <a:rPr b="1" i="0" lang="en-US" sz="3200" u="none">
                <a:solidFill>
                  <a:srgbClr val="000000"/>
                </a:solidFill>
                <a:latin typeface="Verdana"/>
                <a:ea typeface="Verdana"/>
                <a:cs typeface="Verdana"/>
                <a:sym typeface="Verdana"/>
              </a:rPr>
            </a:br>
            <a:r>
              <a:rPr b="1" i="0" lang="en-US" sz="3200" u="none">
                <a:solidFill>
                  <a:srgbClr val="000000"/>
                </a:solidFill>
                <a:latin typeface="Verdana"/>
                <a:ea typeface="Verdana"/>
                <a:cs typeface="Verdana"/>
                <a:sym typeface="Verdana"/>
              </a:rPr>
              <a:t>Sources of Long-Term Capital</a:t>
            </a:r>
            <a:endParaRPr/>
          </a:p>
        </p:txBody>
      </p:sp>
      <p:pic>
        <p:nvPicPr>
          <p:cNvPr descr="08_balance_sheet.gif" id="110" name="Google Shape;110;p9"/>
          <p:cNvPicPr preferRelativeResize="0"/>
          <p:nvPr/>
        </p:nvPicPr>
        <p:blipFill rotWithShape="1">
          <a:blip r:embed="rId3">
            <a:alphaModFix/>
          </a:blip>
          <a:srcRect b="0" l="0" r="0" t="0"/>
          <a:stretch/>
        </p:blipFill>
        <p:spPr>
          <a:xfrm>
            <a:off x="1295400" y="1752600"/>
            <a:ext cx="6261100" cy="4216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resentation1">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Presentation1">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2014-01-26T12:51:59Z</dcterms:created>
  <dc:creator>Gitman / Zutter</dc:creator>
</cp:coreProperties>
</file>

<file path=docProps/custom.xml><?xml version="1.0" encoding="utf-8"?>
<Properties xmlns="http://schemas.openxmlformats.org/officeDocument/2006/custom-properties" xmlns:vt="http://schemas.openxmlformats.org/officeDocument/2006/docPropsVTypes"/>
</file>