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96" r:id="rId2"/>
    <p:sldId id="327" r:id="rId3"/>
    <p:sldId id="258" r:id="rId4"/>
    <p:sldId id="308" r:id="rId5"/>
    <p:sldId id="297" r:id="rId6"/>
    <p:sldId id="306" r:id="rId7"/>
    <p:sldId id="259" r:id="rId8"/>
    <p:sldId id="260" r:id="rId9"/>
    <p:sldId id="318" r:id="rId10"/>
    <p:sldId id="307" r:id="rId11"/>
    <p:sldId id="261" r:id="rId12"/>
    <p:sldId id="262" r:id="rId13"/>
    <p:sldId id="263" r:id="rId14"/>
    <p:sldId id="264" r:id="rId15"/>
    <p:sldId id="265" r:id="rId16"/>
    <p:sldId id="319" r:id="rId17"/>
    <p:sldId id="309" r:id="rId18"/>
    <p:sldId id="266" r:id="rId19"/>
    <p:sldId id="299" r:id="rId20"/>
    <p:sldId id="268" r:id="rId21"/>
    <p:sldId id="269" r:id="rId22"/>
    <p:sldId id="270" r:id="rId23"/>
    <p:sldId id="271" r:id="rId24"/>
    <p:sldId id="272" r:id="rId25"/>
    <p:sldId id="273" r:id="rId26"/>
    <p:sldId id="274" r:id="rId27"/>
    <p:sldId id="326" r:id="rId28"/>
    <p:sldId id="324" r:id="rId29"/>
    <p:sldId id="276" r:id="rId30"/>
    <p:sldId id="320" r:id="rId31"/>
    <p:sldId id="310" r:id="rId32"/>
    <p:sldId id="277" r:id="rId33"/>
    <p:sldId id="278" r:id="rId34"/>
    <p:sldId id="279" r:id="rId35"/>
    <p:sldId id="280" r:id="rId36"/>
    <p:sldId id="301" r:id="rId37"/>
    <p:sldId id="302" r:id="rId38"/>
    <p:sldId id="281" r:id="rId39"/>
    <p:sldId id="282" r:id="rId40"/>
    <p:sldId id="315" r:id="rId41"/>
    <p:sldId id="286" r:id="rId42"/>
    <p:sldId id="316" r:id="rId43"/>
    <p:sldId id="288" r:id="rId44"/>
    <p:sldId id="321" r:id="rId45"/>
    <p:sldId id="322" r:id="rId46"/>
    <p:sldId id="311" r:id="rId47"/>
    <p:sldId id="289" r:id="rId48"/>
    <p:sldId id="290" r:id="rId49"/>
    <p:sldId id="317" r:id="rId50"/>
    <p:sldId id="323" r:id="rId51"/>
    <p:sldId id="292" r:id="rId52"/>
    <p:sldId id="3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6" autoAdjust="0"/>
    <p:restoredTop sz="62946" autoAdjust="0"/>
  </p:normalViewPr>
  <p:slideViewPr>
    <p:cSldViewPr snapToGrid="0">
      <p:cViewPr varScale="1">
        <p:scale>
          <a:sx n="38" d="100"/>
          <a:sy n="38" d="100"/>
        </p:scale>
        <p:origin x="806" y="58"/>
      </p:cViewPr>
      <p:guideLst>
        <p:guide orient="horz" pos="2160"/>
        <p:guide pos="3864"/>
      </p:guideLst>
    </p:cSldViewPr>
  </p:slideViewPr>
  <p:outlineViewPr>
    <p:cViewPr>
      <p:scale>
        <a:sx n="33" d="100"/>
        <a:sy n="33" d="100"/>
      </p:scale>
      <p:origin x="0" y="-2682"/>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60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6" qsCatId="simple" csTypeId="urn:microsoft.com/office/officeart/2005/8/colors/colorful2" csCatId="colorful" phldr="1"/>
      <dgm:spPr/>
      <dgm:t>
        <a:bodyPr/>
        <a:lstStyle/>
        <a:p>
          <a:endParaRPr lang="en-US"/>
        </a:p>
      </dgm:t>
    </dgm:pt>
    <dgm:pt modelId="{99CD5F30-3D72-4D20-9F49-16B076A3CB59}">
      <dgm:prSet custT="1"/>
      <dgm:spPr/>
      <dgm:t>
        <a:bodyPr/>
        <a:lstStyle/>
        <a:p>
          <a:pPr rtl="0"/>
          <a:r>
            <a:rPr lang="en-US" sz="4400" b="1" dirty="0" smtClean="0">
              <a:solidFill>
                <a:schemeClr val="tx1"/>
              </a:solidFill>
            </a:rPr>
            <a:t>Needs</a:t>
          </a:r>
          <a:endParaRPr lang="en-US" sz="4400" dirty="0">
            <a:solidFill>
              <a:schemeClr val="tx1"/>
            </a:solidFill>
          </a:endParaRPr>
        </a:p>
      </dgm:t>
      <dgm:extLst>
        <a:ext uri="{E40237B7-FDA0-4F09-8148-C483321AD2D9}">
          <dgm14:cNvPr xmlns:dgm14="http://schemas.microsoft.com/office/drawing/2010/diagram" id="0" name="" descr="Needs&#10; States of deprivation&#10;Wants&#10; Form that needs take&#10;Demands&#10; Wants backed by buying power&#10;"/>
        </a:ext>
      </dgm:extLs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78FE3310-C57A-4E68-B7AF-50135B3E53D8}">
      <dgm:prSet custT="1"/>
      <dgm:spPr/>
      <dgm:t>
        <a:bodyPr/>
        <a:lstStyle/>
        <a:p>
          <a:pPr rtl="0"/>
          <a:r>
            <a:rPr lang="en-US" sz="4400" b="1" dirty="0" smtClean="0">
              <a:solidFill>
                <a:schemeClr val="tx1"/>
              </a:solidFill>
            </a:rPr>
            <a:t>Wants</a:t>
          </a:r>
          <a:endParaRPr lang="en-US" sz="4400" dirty="0">
            <a:solidFill>
              <a:schemeClr val="tx1"/>
            </a:solidFill>
          </a:endParaRPr>
        </a:p>
      </dgm:t>
      <dgm:extLst>
        <a:ext uri="{E40237B7-FDA0-4F09-8148-C483321AD2D9}">
          <dgm14:cNvPr xmlns:dgm14="http://schemas.microsoft.com/office/drawing/2010/diagram" id="0" name="" descr="Needs&#10; States of deprivation&#10;Wants&#10; Form that needs take&#10;Demands&#10; Wants backed by buying power&#10;"/>
        </a:ext>
      </dgm:extLs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custT="1"/>
      <dgm:spPr/>
      <dgm:t>
        <a:bodyPr/>
        <a:lstStyle/>
        <a:p>
          <a:pPr rtl="0"/>
          <a:r>
            <a:rPr lang="en-US" sz="4400" b="1" dirty="0" smtClean="0">
              <a:solidFill>
                <a:schemeClr val="tx1"/>
              </a:solidFill>
            </a:rPr>
            <a:t>Demands</a:t>
          </a:r>
          <a:endParaRPr lang="en-US" sz="4400" dirty="0">
            <a:solidFill>
              <a:schemeClr val="tx1"/>
            </a:solidFill>
          </a:endParaRPr>
        </a:p>
      </dgm:t>
      <dgm:extLst>
        <a:ext uri="{E40237B7-FDA0-4F09-8148-C483321AD2D9}">
          <dgm14:cNvPr xmlns:dgm14="http://schemas.microsoft.com/office/drawing/2010/diagram" id="0" name="" descr="Needs&#10; States of deprivation&#10;Wants&#10; Form that needs take&#10;Demands&#10; Wants backed by buying power&#10;"/>
        </a:ext>
      </dgm:extLs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custT="1"/>
      <dgm:spPr/>
      <dgm:t>
        <a:bodyPr/>
        <a:lstStyle/>
        <a:p>
          <a:pPr rtl="0"/>
          <a:r>
            <a:rPr lang="en-US" sz="2800" b="1" dirty="0" smtClean="0"/>
            <a:t>Form that needs take</a:t>
          </a:r>
          <a:endParaRPr lang="en-US" sz="2800" dirty="0"/>
        </a:p>
      </dgm:t>
      <dgm:extLst>
        <a:ext uri="{E40237B7-FDA0-4F09-8148-C483321AD2D9}">
          <dgm14:cNvPr xmlns:dgm14="http://schemas.microsoft.com/office/drawing/2010/diagram" id="0" name="" descr="Needs&#10; States of deprivation&#10;Wants&#10; Form that needs take&#10;Demands&#10; Wants backed by buying power&#10;"/>
        </a:ext>
      </dgm:extLs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custT="1"/>
      <dgm:spPr/>
      <dgm:t>
        <a:bodyPr/>
        <a:lstStyle/>
        <a:p>
          <a:pPr rtl="0"/>
          <a:r>
            <a:rPr lang="en-US" sz="2800" b="1" dirty="0" smtClean="0"/>
            <a:t>Wants backed by buying power</a:t>
          </a:r>
          <a:endParaRPr lang="en-US" sz="2800" dirty="0"/>
        </a:p>
      </dgm:t>
      <dgm:extLst>
        <a:ext uri="{E40237B7-FDA0-4F09-8148-C483321AD2D9}">
          <dgm14:cNvPr xmlns:dgm14="http://schemas.microsoft.com/office/drawing/2010/diagram" id="0" name="" descr="Needs&#10; States of deprivation&#10;Wants&#10; Form that needs take&#10;Demands&#10; Wants backed by buying power&#10;"/>
        </a:ext>
      </dgm:extLs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custT="1"/>
      <dgm:spPr/>
      <dgm:t>
        <a:bodyPr/>
        <a:lstStyle/>
        <a:p>
          <a:pPr rtl="0"/>
          <a:r>
            <a:rPr lang="en-US" sz="2800" b="1" dirty="0" smtClean="0"/>
            <a:t>States of deprivation</a:t>
          </a:r>
          <a:endParaRPr lang="en-US" sz="2800" dirty="0"/>
        </a:p>
      </dgm:t>
      <dgm:extLst>
        <a:ext uri="{E40237B7-FDA0-4F09-8148-C483321AD2D9}">
          <dgm14:cNvPr xmlns:dgm14="http://schemas.microsoft.com/office/drawing/2010/diagram" id="0" name="" descr="Needs&#10; States of deprivation&#10;Wants&#10; Form that needs take&#10;Demands&#10; Wants backed by buying power&#10;"/>
        </a:ext>
      </dgm:extLs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t>
        <a:bodyPr/>
        <a:lstStyle/>
        <a:p>
          <a:endParaRPr lang="en-US"/>
        </a:p>
      </dgm:t>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t>
        <a:bodyPr/>
        <a:lstStyle/>
        <a:p>
          <a:endParaRPr lang="en-US"/>
        </a:p>
      </dgm:t>
    </dgm:pt>
    <dgm:pt modelId="{9238A57B-54D3-48AC-86C4-5B4E8B451E26}" type="pres">
      <dgm:prSet presAssocID="{78FE3310-C57A-4E68-B7AF-50135B3E53D8}" presName="linNode" presStyleCnt="0"/>
      <dgm:spPr/>
      <dgm:t>
        <a:bodyPr/>
        <a:lstStyle/>
        <a:p>
          <a:endParaRPr lang="en-US"/>
        </a:p>
      </dgm:t>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t>
        <a:bodyPr/>
        <a:lstStyle/>
        <a:p>
          <a:endParaRPr lang="en-US"/>
        </a:p>
      </dgm:t>
    </dgm:pt>
    <dgm:pt modelId="{FA55BDA1-6D46-4238-95A8-59FEDE9903E1}" type="pres">
      <dgm:prSet presAssocID="{AF15EFE8-0835-4D53-893D-4EFAB1F8D267}" presName="linNode" presStyleCnt="0"/>
      <dgm:spPr/>
      <dgm:t>
        <a:bodyPr/>
        <a:lstStyle/>
        <a:p>
          <a:endParaRPr lang="en-US"/>
        </a:p>
      </dgm:t>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593FDE5E-6BBC-4908-8D11-F3FFDB1B4486}" srcId="{4EBA98F0-66C1-4156-B47E-BB4564178630}" destId="{AF15EFE8-0835-4D53-893D-4EFAB1F8D267}" srcOrd="2" destOrd="0" parTransId="{A2B52590-DE12-4D48-B521-5680BAFDCC79}" sibTransId="{584D5765-49A1-4DA5-BD4D-521AD60AA4F2}"/>
    <dgm:cxn modelId="{92990AF0-AE20-4172-B9EF-02563E0007BB}" type="presOf" srcId="{99CD5F30-3D72-4D20-9F49-16B076A3CB59}" destId="{86C655B7-0D6E-41A8-A3C1-45DE1F42479B}" srcOrd="0" destOrd="0" presId="urn:microsoft.com/office/officeart/2005/8/layout/vList5"/>
    <dgm:cxn modelId="{5701F7D0-6190-458E-824A-CAF8D1EF164F}" srcId="{4EBA98F0-66C1-4156-B47E-BB4564178630}" destId="{78FE3310-C57A-4E68-B7AF-50135B3E53D8}" srcOrd="1" destOrd="0" parTransId="{CB0669B9-2E20-4271-8AC8-3DCB85EB8272}" sibTransId="{9F4428F1-8CA9-48DE-9E78-A2E07B6074C7}"/>
    <dgm:cxn modelId="{6C4AB44F-7F90-4984-A8D4-62CEC1D4CA41}" srcId="{AF15EFE8-0835-4D53-893D-4EFAB1F8D267}" destId="{C6009EE9-AB2A-4499-B2CD-18E5BA520B98}" srcOrd="0" destOrd="0" parTransId="{3FFECB1B-F3BE-4449-AA51-F4B27E792697}" sibTransId="{E85B8EAB-2C9D-4D88-B9F1-E29CB3A3D596}"/>
    <dgm:cxn modelId="{087231BE-B6A2-416A-BFBA-89720F357DB1}" type="presOf" srcId="{78FE3310-C57A-4E68-B7AF-50135B3E53D8}" destId="{BAACF0C3-5BF4-4524-AF7D-15C61ECBB362}" srcOrd="0" destOrd="0" presId="urn:microsoft.com/office/officeart/2005/8/layout/vList5"/>
    <dgm:cxn modelId="{AE8F23D7-BA82-488D-A9A8-678990B641F0}" srcId="{78FE3310-C57A-4E68-B7AF-50135B3E53D8}" destId="{A0675FF7-EC9E-4F26-8DF8-F76D7BFDB4B9}" srcOrd="0" destOrd="0" parTransId="{67A8B66B-8870-44A3-8073-148CCA5FFA46}" sibTransId="{B30CB3F7-5946-44EE-A816-5B22AEC501F2}"/>
    <dgm:cxn modelId="{8ECCF912-8BA0-40AC-8473-8AC588DD64B2}" type="presOf" srcId="{4EBA98F0-66C1-4156-B47E-BB4564178630}" destId="{6F70DDE4-DB16-4B46-96AE-4CECB3BA169A}" srcOrd="0" destOrd="0" presId="urn:microsoft.com/office/officeart/2005/8/layout/vList5"/>
    <dgm:cxn modelId="{08CB942A-796D-4D07-8F5D-58CF0C10F989}" type="presOf" srcId="{AF15EFE8-0835-4D53-893D-4EFAB1F8D267}" destId="{52E0038A-58FE-4BF8-9CFB-12828007B89A}" srcOrd="0" destOrd="0" presId="urn:microsoft.com/office/officeart/2005/8/layout/vList5"/>
    <dgm:cxn modelId="{4807930E-2C79-40BC-BAE7-F496F0FFEAB6}" type="presOf" srcId="{B3C971D0-D93E-4D2B-A5BC-39E89DECB1EF}" destId="{B4BF974C-C370-4A1A-A512-EE9FED9EB687}"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23903871-FF84-44DD-8704-9DDDDC17C4C8}" srcId="{99CD5F30-3D72-4D20-9F49-16B076A3CB59}" destId="{B3C971D0-D93E-4D2B-A5BC-39E89DECB1EF}" srcOrd="0" destOrd="0" parTransId="{23C3F2E6-8FD3-450F-9FFB-C3F80CB00B67}" sibTransId="{AE56EFD6-0DA2-4427-86AC-FEE026F51013}"/>
    <dgm:cxn modelId="{750D4574-3F09-44E8-B064-F763097A5EEF}" type="presOf" srcId="{C6009EE9-AB2A-4499-B2CD-18E5BA520B98}" destId="{93747C45-8C78-45F6-86F9-3CA6AA7600EA}" srcOrd="0" destOrd="0" presId="urn:microsoft.com/office/officeart/2005/8/layout/vList5"/>
    <dgm:cxn modelId="{7F9F36B8-3D3F-459D-A706-AD3E66460260}" type="presOf" srcId="{A0675FF7-EC9E-4F26-8DF8-F76D7BFDB4B9}" destId="{BD579E72-7D26-4388-A97F-F030469FBD2F}" srcOrd="0" destOrd="0" presId="urn:microsoft.com/office/officeart/2005/8/layout/vList5"/>
    <dgm:cxn modelId="{40329F11-7CBD-4233-AEF1-EDB6192AF16F}" type="presParOf" srcId="{6F70DDE4-DB16-4B46-96AE-4CECB3BA169A}" destId="{1423E3AB-E298-448C-88FD-F6C3CB39991F}" srcOrd="0" destOrd="0" presId="urn:microsoft.com/office/officeart/2005/8/layout/vList5"/>
    <dgm:cxn modelId="{D4449E95-7D10-46E0-850B-F6EA3D94C80F}" type="presParOf" srcId="{1423E3AB-E298-448C-88FD-F6C3CB39991F}" destId="{86C655B7-0D6E-41A8-A3C1-45DE1F42479B}" srcOrd="0" destOrd="0" presId="urn:microsoft.com/office/officeart/2005/8/layout/vList5"/>
    <dgm:cxn modelId="{A54744B8-0B19-4BF1-92E2-123F5A1002AD}" type="presParOf" srcId="{1423E3AB-E298-448C-88FD-F6C3CB39991F}" destId="{B4BF974C-C370-4A1A-A512-EE9FED9EB687}" srcOrd="1" destOrd="0" presId="urn:microsoft.com/office/officeart/2005/8/layout/vList5"/>
    <dgm:cxn modelId="{B235F4CD-26C7-4EAD-9F5B-38957C62F173}" type="presParOf" srcId="{6F70DDE4-DB16-4B46-96AE-4CECB3BA169A}" destId="{D628356D-0510-44B3-844A-18EA73ED1E2C}" srcOrd="1" destOrd="0" presId="urn:microsoft.com/office/officeart/2005/8/layout/vList5"/>
    <dgm:cxn modelId="{66600A4B-2D7C-4FD1-B7C6-8F7598338353}" type="presParOf" srcId="{6F70DDE4-DB16-4B46-96AE-4CECB3BA169A}" destId="{9238A57B-54D3-48AC-86C4-5B4E8B451E26}" srcOrd="2" destOrd="0" presId="urn:microsoft.com/office/officeart/2005/8/layout/vList5"/>
    <dgm:cxn modelId="{85804DDD-A684-4FE8-A2B0-D275A5E661AF}" type="presParOf" srcId="{9238A57B-54D3-48AC-86C4-5B4E8B451E26}" destId="{BAACF0C3-5BF4-4524-AF7D-15C61ECBB362}" srcOrd="0" destOrd="0" presId="urn:microsoft.com/office/officeart/2005/8/layout/vList5"/>
    <dgm:cxn modelId="{55F0B532-0665-4AED-889A-A74D0573E3F4}" type="presParOf" srcId="{9238A57B-54D3-48AC-86C4-5B4E8B451E26}" destId="{BD579E72-7D26-4388-A97F-F030469FBD2F}" srcOrd="1" destOrd="0" presId="urn:microsoft.com/office/officeart/2005/8/layout/vList5"/>
    <dgm:cxn modelId="{7430F229-121E-4430-BDEE-851381E7ACB4}" type="presParOf" srcId="{6F70DDE4-DB16-4B46-96AE-4CECB3BA169A}" destId="{5932D818-E283-47BB-8D06-44E2F6EDCA65}" srcOrd="3" destOrd="0" presId="urn:microsoft.com/office/officeart/2005/8/layout/vList5"/>
    <dgm:cxn modelId="{2E357A7D-4E77-42A8-BA12-A9C6DCFC2EAE}" type="presParOf" srcId="{6F70DDE4-DB16-4B46-96AE-4CECB3BA169A}" destId="{FA55BDA1-6D46-4238-95A8-59FEDE9903E1}" srcOrd="4" destOrd="0" presId="urn:microsoft.com/office/officeart/2005/8/layout/vList5"/>
    <dgm:cxn modelId="{D4E1A655-A7C4-45C5-B29C-BB6D991F9DBD}" type="presParOf" srcId="{FA55BDA1-6D46-4238-95A8-59FEDE9903E1}" destId="{52E0038A-58FE-4BF8-9CFB-12828007B89A}" srcOrd="0" destOrd="0" presId="urn:microsoft.com/office/officeart/2005/8/layout/vList5"/>
    <dgm:cxn modelId="{75679B88-91AA-43B2-9CA9-87571B49ADBB}"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7" qsCatId="simple" csTypeId="urn:microsoft.com/office/officeart/2005/8/colors/colorful2" csCatId="colorful" phldr="1"/>
      <dgm:spPr/>
      <dgm:t>
        <a:bodyPr/>
        <a:lstStyle/>
        <a:p>
          <a:endParaRPr lang="en-US"/>
        </a:p>
      </dgm:t>
    </dgm:pt>
    <dgm:pt modelId="{D71851FA-5E73-4233-8B02-FBED0CE3830B}">
      <dgm:prSet custT="1"/>
      <dgm:spPr/>
      <dgm:t>
        <a:bodyPr/>
        <a:lstStyle/>
        <a:p>
          <a:pPr rtl="0"/>
          <a:r>
            <a:rPr lang="en-US" sz="3200" b="1" dirty="0" smtClean="0"/>
            <a:t>Customers</a:t>
          </a:r>
          <a:endParaRPr lang="en-US" sz="3200" b="1" dirty="0"/>
        </a:p>
      </dgm:t>
      <dgm:extLst>
        <a:ext uri="{E40237B7-FDA0-4F09-8148-C483321AD2D9}">
          <dgm14:cNvPr xmlns:dgm14="http://schemas.microsoft.com/office/drawing/2010/diagram" id="0" name="" descr="Customers&#10; Value and satisfaction&#10;Marketers&#10; Set the right level of expectations&#10;" title="Customer Value and Satisfaction"/>
        </a:ext>
      </dgm:extLs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800" b="1" dirty="0" smtClean="0"/>
            <a:t>Value and satisfaction</a:t>
          </a:r>
          <a:endParaRPr lang="en-US" sz="28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3200" b="1" dirty="0" smtClean="0"/>
            <a:t>Marketers</a:t>
          </a:r>
          <a:endParaRPr lang="en-US" sz="3200" dirty="0"/>
        </a:p>
      </dgm:t>
      <dgm:extLst>
        <a:ext uri="{E40237B7-FDA0-4F09-8148-C483321AD2D9}">
          <dgm14:cNvPr xmlns:dgm14="http://schemas.microsoft.com/office/drawing/2010/diagram" id="0" name="" descr="Customers&#10; Value and satisfaction&#10;Marketers&#10; Set the right level of expectations&#10;" title="Customer Value and Satisfaction"/>
        </a:ext>
      </dgm:extLs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800" b="1" dirty="0" smtClean="0"/>
            <a:t>Set the right level of expectations</a:t>
          </a:r>
          <a:endParaRPr lang="en-US" sz="28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custScaleY="118587" custLinFactNeighborX="0" custLinFactNeighborY="-6452"/>
      <dgm:spPr/>
      <dgm:t>
        <a:bodyPr/>
        <a:lstStyle/>
        <a:p>
          <a:endParaRPr lang="en-US"/>
        </a:p>
      </dgm:t>
    </dgm:pt>
    <dgm:pt modelId="{781F452B-FF6D-4A1D-BBB6-60E072AB62A5}" type="pres">
      <dgm:prSet presAssocID="{D71851FA-5E73-4233-8B02-FBED0CE3830B}" presName="downArrow" presStyleLbl="node1" presStyleIdx="0" presStyleCnt="2"/>
      <dgm:spPr/>
      <dgm:t>
        <a:bodyPr/>
        <a:lstStyle/>
        <a:p>
          <a:endParaRPr lang="en-US"/>
        </a:p>
      </dgm:t>
    </dgm:pt>
    <dgm:pt modelId="{C8BA8B4C-973C-4D9B-AF8A-32671779C14C}" type="pres">
      <dgm:prSet presAssocID="{D71851FA-5E73-4233-8B02-FBED0CE3830B}" presName="downArrowText" presStyleLbl="revTx" presStyleIdx="0" presStyleCnt="2" custScaleX="119908" custScaleY="80225" custLinFactNeighborX="9743" custLinFactNeighborY="-1919">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t>
        <a:bodyPr/>
        <a:lstStyle/>
        <a:p>
          <a:endParaRPr lang="en-US"/>
        </a:p>
      </dgm:t>
    </dgm:pt>
    <dgm:pt modelId="{3AF6F742-8268-4B7D-A818-D0F7FD4FFF67}" type="pres">
      <dgm:prSet presAssocID="{666361FB-8141-4589-A87F-C149B4C1E771}" presName="upArrowText" presStyleLbl="revTx" presStyleIdx="1" presStyleCnt="2" custScaleX="143260" custLinFactNeighborX="13342" custLinFactNeighborY="12516">
        <dgm:presLayoutVars>
          <dgm:bulletEnabled val="1"/>
        </dgm:presLayoutVars>
      </dgm:prSet>
      <dgm:spPr/>
      <dgm:t>
        <a:bodyPr/>
        <a:lstStyle/>
        <a:p>
          <a:endParaRPr lang="en-US"/>
        </a:p>
      </dgm:t>
    </dgm:pt>
  </dgm:ptLst>
  <dgm:cxnLst>
    <dgm:cxn modelId="{8F595131-3518-42AB-9AB7-3651FAD15045}" type="presOf" srcId="{10914996-4C37-4373-8D39-6E78F9541289}" destId="{3AF6F742-8268-4B7D-A818-D0F7FD4FFF67}" srcOrd="0" destOrd="1" presId="urn:microsoft.com/office/officeart/2005/8/layout/arrow3"/>
    <dgm:cxn modelId="{5EFEB894-83BF-42B3-9A85-64997A32FCC0}" srcId="{666361FB-8141-4589-A87F-C149B4C1E771}" destId="{10914996-4C37-4373-8D39-6E78F9541289}" srcOrd="0" destOrd="0" parTransId="{E74F6E95-3DF1-4547-9F48-F69CCE9F815C}" sibTransId="{D764E80F-2EC3-4005-9C91-6BF1A37E70E0}"/>
    <dgm:cxn modelId="{3241E597-5C34-4838-A67D-E3BCC845EC36}" type="presOf" srcId="{A706F3C3-1B66-487D-B47F-BC7B0C067C5E}" destId="{C8BA8B4C-973C-4D9B-AF8A-32671779C14C}" srcOrd="0" destOrd="1"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3CC6CDA8-B940-4582-B571-7FF35ABCFE2C}" type="presOf" srcId="{60870CE9-1587-4104-BC77-2994204684AD}" destId="{AA7E69D8-6671-4B88-ADA2-A78D59717A8A}" srcOrd="0" destOrd="0" presId="urn:microsoft.com/office/officeart/2005/8/layout/arrow3"/>
    <dgm:cxn modelId="{343F3EEC-F80E-4597-AB44-F91538651B96}" type="presOf" srcId="{666361FB-8141-4589-A87F-C149B4C1E771}" destId="{3AF6F742-8268-4B7D-A818-D0F7FD4FFF67}" srcOrd="0" destOrd="0" presId="urn:microsoft.com/office/officeart/2005/8/layout/arrow3"/>
    <dgm:cxn modelId="{1C13C92E-E84B-4320-B4D0-67395A4C4E13}" srcId="{60870CE9-1587-4104-BC77-2994204684AD}" destId="{666361FB-8141-4589-A87F-C149B4C1E771}" srcOrd="1" destOrd="0" parTransId="{9B7B170C-7E78-4E43-941B-E80B549401A7}" sibTransId="{AA5C200A-8732-4CDE-B1ED-1D3E4D2F1998}"/>
    <dgm:cxn modelId="{1A8EE17A-E049-4CC6-9021-572BEAB0457C}" srcId="{60870CE9-1587-4104-BC77-2994204684AD}" destId="{D71851FA-5E73-4233-8B02-FBED0CE3830B}" srcOrd="0" destOrd="0" parTransId="{F2C3327B-7550-46D0-8816-E3626FF04DD0}" sibTransId="{060B3826-533C-4942-91B3-1578451D96BD}"/>
    <dgm:cxn modelId="{0F7FDB4F-393F-40A0-84B0-17B532D1FBA2}" type="presOf" srcId="{D71851FA-5E73-4233-8B02-FBED0CE3830B}" destId="{C8BA8B4C-973C-4D9B-AF8A-32671779C14C}" srcOrd="0" destOrd="0" presId="urn:microsoft.com/office/officeart/2005/8/layout/arrow3"/>
    <dgm:cxn modelId="{97ADC714-AA68-4C30-A36B-FB9CB2E44C47}" type="presParOf" srcId="{AA7E69D8-6671-4B88-ADA2-A78D59717A8A}" destId="{BC0AA655-5C7D-4EA5-B539-3F6B1A781631}" srcOrd="0" destOrd="0" presId="urn:microsoft.com/office/officeart/2005/8/layout/arrow3"/>
    <dgm:cxn modelId="{2521F06A-A4F6-43D5-BDB3-29C943E2CB00}" type="presParOf" srcId="{AA7E69D8-6671-4B88-ADA2-A78D59717A8A}" destId="{781F452B-FF6D-4A1D-BBB6-60E072AB62A5}" srcOrd="1" destOrd="0" presId="urn:microsoft.com/office/officeart/2005/8/layout/arrow3"/>
    <dgm:cxn modelId="{EA09FBE2-C536-4193-B248-42B5D401A456}" type="presParOf" srcId="{AA7E69D8-6671-4B88-ADA2-A78D59717A8A}" destId="{C8BA8B4C-973C-4D9B-AF8A-32671779C14C}" srcOrd="2" destOrd="0" presId="urn:microsoft.com/office/officeart/2005/8/layout/arrow3"/>
    <dgm:cxn modelId="{42EDF0F8-4145-4A8F-87AB-46612E42EFCC}" type="presParOf" srcId="{AA7E69D8-6671-4B88-ADA2-A78D59717A8A}" destId="{131372CA-366C-4BDE-98F4-C7D5595D5219}" srcOrd="3" destOrd="0" presId="urn:microsoft.com/office/officeart/2005/8/layout/arrow3"/>
    <dgm:cxn modelId="{21006BAF-688D-4918-8707-1A805D07EB72}"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8" qsCatId="simple" csTypeId="urn:microsoft.com/office/officeart/2005/8/colors/colorful2" csCatId="colorful" phldr="1"/>
      <dgm:spPr/>
      <dgm:t>
        <a:bodyPr/>
        <a:lstStyle/>
        <a:p>
          <a:endParaRPr lang="en-US"/>
        </a:p>
      </dgm:t>
    </dgm:pt>
    <dgm:pt modelId="{5744FDB6-DC72-4A73-805F-1AE7DAB0791D}">
      <dgm:prSet custT="1"/>
      <dgm:spPr>
        <a:solidFill>
          <a:schemeClr val="accent2">
            <a:lumMod val="20000"/>
            <a:lumOff val="80000"/>
          </a:schemeClr>
        </a:solidFill>
      </dgm:spPr>
      <dgm:t>
        <a:bodyPr/>
        <a:lstStyle/>
        <a:p>
          <a:pPr rtl="0"/>
          <a:r>
            <a:rPr lang="en-US" sz="2800" b="1" dirty="0" smtClean="0">
              <a:solidFill>
                <a:schemeClr val="tx1"/>
              </a:solidFill>
            </a:rPr>
            <a:t>Production concept</a:t>
          </a:r>
          <a:endParaRPr lang="en-US" sz="2800" dirty="0">
            <a:solidFill>
              <a:schemeClr val="tx1"/>
            </a:solidFill>
          </a:endParaRPr>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custT="1"/>
      <dgm:spPr>
        <a:solidFill>
          <a:schemeClr val="accent2">
            <a:lumMod val="40000"/>
            <a:lumOff val="60000"/>
          </a:schemeClr>
        </a:solidFill>
      </dgm:spPr>
      <dgm:t>
        <a:bodyPr/>
        <a:lstStyle/>
        <a:p>
          <a:pPr rtl="0"/>
          <a:r>
            <a:rPr lang="en-US" sz="2800" b="1" dirty="0" smtClean="0">
              <a:solidFill>
                <a:schemeClr val="tx1"/>
              </a:solidFill>
            </a:rPr>
            <a:t>Product concept</a:t>
          </a:r>
          <a:endParaRPr lang="en-US" sz="2800" dirty="0">
            <a:solidFill>
              <a:schemeClr val="tx1"/>
            </a:solidFill>
          </a:endParaRPr>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custT="1"/>
      <dgm:spPr>
        <a:solidFill>
          <a:schemeClr val="accent2">
            <a:lumMod val="60000"/>
            <a:lumOff val="40000"/>
          </a:schemeClr>
        </a:solidFill>
      </dgm:spPr>
      <dgm:t>
        <a:bodyPr/>
        <a:lstStyle/>
        <a:p>
          <a:pPr rtl="0"/>
          <a:r>
            <a:rPr lang="en-US" sz="2800" b="1" dirty="0" smtClean="0">
              <a:solidFill>
                <a:schemeClr val="tx1"/>
              </a:solidFill>
            </a:rPr>
            <a:t>Selling concept</a:t>
          </a:r>
          <a:endParaRPr lang="en-US" sz="2800" dirty="0">
            <a:solidFill>
              <a:schemeClr val="tx1"/>
            </a:solidFill>
          </a:endParaRPr>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custT="1"/>
      <dgm:spPr>
        <a:solidFill>
          <a:schemeClr val="accent2"/>
        </a:solidFill>
      </dgm:spPr>
      <dgm:t>
        <a:bodyPr/>
        <a:lstStyle/>
        <a:p>
          <a:pPr rtl="0"/>
          <a:r>
            <a:rPr lang="en-US" sz="2800" b="1" dirty="0" smtClean="0">
              <a:solidFill>
                <a:schemeClr val="tx1"/>
              </a:solidFill>
            </a:rPr>
            <a:t>Marketing concept</a:t>
          </a:r>
          <a:endParaRPr lang="en-US" sz="2800" dirty="0">
            <a:solidFill>
              <a:schemeClr val="tx1"/>
            </a:solidFill>
          </a:endParaRPr>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custT="1"/>
      <dgm:spPr>
        <a:solidFill>
          <a:schemeClr val="accent2">
            <a:lumMod val="75000"/>
          </a:schemeClr>
        </a:solidFill>
      </dgm:spPr>
      <dgm:t>
        <a:bodyPr/>
        <a:lstStyle/>
        <a:p>
          <a:pPr rtl="0"/>
          <a:r>
            <a:rPr lang="en-US" sz="2800" b="1" dirty="0" smtClean="0">
              <a:solidFill>
                <a:schemeClr val="tx1"/>
              </a:solidFill>
            </a:rPr>
            <a:t>Societal Marketing concept</a:t>
          </a:r>
          <a:endParaRPr lang="en-US" sz="2800" dirty="0">
            <a:solidFill>
              <a:schemeClr val="tx1"/>
            </a:solidFill>
          </a:endParaRPr>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t>
        <a:bodyPr/>
        <a:lstStyle/>
        <a:p>
          <a:endParaRPr lang="en-US"/>
        </a:p>
      </dgm:t>
    </dgm:pt>
    <dgm:pt modelId="{018A4B10-4CE9-428A-8F68-972EEF6F90BF}" type="pres">
      <dgm:prSet presAssocID="{ED765002-D421-47B8-8569-D47F0B5E130E}" presName="linearProcess" presStyleCnt="0"/>
      <dgm:spPr/>
      <dgm:t>
        <a:bodyPr/>
        <a:lstStyle/>
        <a:p>
          <a:endParaRPr lang="en-US"/>
        </a:p>
      </dgm:t>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t>
        <a:bodyPr/>
        <a:lstStyle/>
        <a:p>
          <a:endParaRPr lang="en-US"/>
        </a:p>
      </dgm:t>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t>
        <a:bodyPr/>
        <a:lstStyle/>
        <a:p>
          <a:endParaRPr lang="en-US"/>
        </a:p>
      </dgm:t>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t>
        <a:bodyPr/>
        <a:lstStyle/>
        <a:p>
          <a:endParaRPr lang="en-US"/>
        </a:p>
      </dgm:t>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t>
        <a:bodyPr/>
        <a:lstStyle/>
        <a:p>
          <a:endParaRPr lang="en-US"/>
        </a:p>
      </dgm:t>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41086EF5-41F8-4BE7-AD17-FA7C6047A23D}" srcId="{ED765002-D421-47B8-8569-D47F0B5E130E}" destId="{1687046B-DBCE-4174-BF3D-637C454D0381}" srcOrd="3" destOrd="0" parTransId="{D2D3444A-BCBB-42D9-9C8C-E9EA300CEB1C}" sibTransId="{C788AF32-7254-48FE-A111-432B5E0E75BC}"/>
    <dgm:cxn modelId="{7A090183-6389-463B-A1FF-A70A8C85964B}" type="presOf" srcId="{70D6993B-68AC-487D-A995-65CFE7BD925B}" destId="{17082EAC-92CF-40CD-A280-5CD2572C4721}" srcOrd="0" destOrd="0" presId="urn:microsoft.com/office/officeart/2005/8/layout/hProcess9"/>
    <dgm:cxn modelId="{848577CE-6924-4C7B-BFF8-BC272C6B1393}" type="presOf" srcId="{1687046B-DBCE-4174-BF3D-637C454D0381}" destId="{80FB5A71-90BF-4BED-A0A6-81C787AC95D9}" srcOrd="0" destOrd="0" presId="urn:microsoft.com/office/officeart/2005/8/layout/hProcess9"/>
    <dgm:cxn modelId="{00731B55-CE7D-4D10-A567-1DB83EAEFDD9}" type="presOf" srcId="{04417E8C-187A-4D21-A3EE-6697AC475056}" destId="{5F1C2096-D0DC-4A4B-86DC-122E122CFBBA}" srcOrd="0" destOrd="0" presId="urn:microsoft.com/office/officeart/2005/8/layout/hProcess9"/>
    <dgm:cxn modelId="{605E7F22-8BD0-4E40-A823-39F413A6B437}" type="presOf" srcId="{441C2C76-1393-4A00-A6CD-4C7852E74026}" destId="{2269662A-8BFB-46D6-9C72-346589547FB8}" srcOrd="0" destOrd="0" presId="urn:microsoft.com/office/officeart/2005/8/layout/hProcess9"/>
    <dgm:cxn modelId="{7B53CF6F-4804-422A-9312-97AA955ACA63}" type="presOf" srcId="{ED765002-D421-47B8-8569-D47F0B5E130E}" destId="{9AA253F7-A164-4EAD-AA71-44A7DDF6A95B}" srcOrd="0" destOrd="0" presId="urn:microsoft.com/office/officeart/2005/8/layout/hProcess9"/>
    <dgm:cxn modelId="{06E366F0-8D37-47C2-A973-EA7F8F97194B}" srcId="{ED765002-D421-47B8-8569-D47F0B5E130E}" destId="{70D6993B-68AC-487D-A995-65CFE7BD925B}" srcOrd="4" destOrd="0" parTransId="{5082394A-8E8D-4736-88E9-E850B5C30043}" sibTransId="{A112BF4E-1524-4EFB-9FAB-A6FB002E1F96}"/>
    <dgm:cxn modelId="{8BA1542C-0FD0-4D93-A685-DE6D30B6253F}" type="presOf" srcId="{5744FDB6-DC72-4A73-805F-1AE7DAB0791D}" destId="{4C51A03D-1B27-4652-A36A-65E85F2A456D}" srcOrd="0" destOrd="0" presId="urn:microsoft.com/office/officeart/2005/8/layout/hProcess9"/>
    <dgm:cxn modelId="{596FE1C0-DFD5-4602-AD56-6C992EC1AB52}" srcId="{ED765002-D421-47B8-8569-D47F0B5E130E}" destId="{04417E8C-187A-4D21-A3EE-6697AC475056}" srcOrd="1" destOrd="0" parTransId="{C2582CFF-CB4E-4694-BC12-670EE91446C2}" sibTransId="{2601D274-BEB9-45AC-B8FC-E5C5F6553655}"/>
    <dgm:cxn modelId="{59CEB439-16A6-47CA-BBCF-83C3E4CA1343}" srcId="{ED765002-D421-47B8-8569-D47F0B5E130E}" destId="{441C2C76-1393-4A00-A6CD-4C7852E74026}" srcOrd="2" destOrd="0" parTransId="{520A0700-AC09-4510-9C9E-1E4C356C2738}" sibTransId="{90B4E2C7-6A5F-4B18-9411-053D4035E319}"/>
    <dgm:cxn modelId="{23FAB631-3406-4F34-890B-7ADDE2D77C05}" srcId="{ED765002-D421-47B8-8569-D47F0B5E130E}" destId="{5744FDB6-DC72-4A73-805F-1AE7DAB0791D}" srcOrd="0" destOrd="0" parTransId="{326BFDCB-133C-456C-A939-F3DF35BB6F7C}" sibTransId="{7E4CD3DA-A1FE-46A8-BBDF-C518D93C3547}"/>
    <dgm:cxn modelId="{95BF3B87-D455-42C0-BC6B-0EAA70816923}" type="presParOf" srcId="{9AA253F7-A164-4EAD-AA71-44A7DDF6A95B}" destId="{98C84D32-8593-4FFC-BC0C-F37AE109C92D}" srcOrd="0" destOrd="0" presId="urn:microsoft.com/office/officeart/2005/8/layout/hProcess9"/>
    <dgm:cxn modelId="{7EAFF5B0-C480-4114-B010-09132D36C468}" type="presParOf" srcId="{9AA253F7-A164-4EAD-AA71-44A7DDF6A95B}" destId="{018A4B10-4CE9-428A-8F68-972EEF6F90BF}" srcOrd="1" destOrd="0" presId="urn:microsoft.com/office/officeart/2005/8/layout/hProcess9"/>
    <dgm:cxn modelId="{0137992F-4992-44A0-88AA-71A85855D6C2}" type="presParOf" srcId="{018A4B10-4CE9-428A-8F68-972EEF6F90BF}" destId="{4C51A03D-1B27-4652-A36A-65E85F2A456D}" srcOrd="0" destOrd="0" presId="urn:microsoft.com/office/officeart/2005/8/layout/hProcess9"/>
    <dgm:cxn modelId="{72B5FB35-C4FF-41B7-830E-991B6029691D}" type="presParOf" srcId="{018A4B10-4CE9-428A-8F68-972EEF6F90BF}" destId="{572F16E3-3141-45B4-B555-65BFB98B5EC6}" srcOrd="1" destOrd="0" presId="urn:microsoft.com/office/officeart/2005/8/layout/hProcess9"/>
    <dgm:cxn modelId="{2F5859B4-C83F-4086-B1A3-61A4DF1E8EBC}" type="presParOf" srcId="{018A4B10-4CE9-428A-8F68-972EEF6F90BF}" destId="{5F1C2096-D0DC-4A4B-86DC-122E122CFBBA}" srcOrd="2" destOrd="0" presId="urn:microsoft.com/office/officeart/2005/8/layout/hProcess9"/>
    <dgm:cxn modelId="{8214FFF7-4915-4841-B9F3-D52940D17420}" type="presParOf" srcId="{018A4B10-4CE9-428A-8F68-972EEF6F90BF}" destId="{4E73DB3F-5CF2-42CF-A284-108E4A06ACCF}" srcOrd="3" destOrd="0" presId="urn:microsoft.com/office/officeart/2005/8/layout/hProcess9"/>
    <dgm:cxn modelId="{17348EAE-1542-4EA5-A8DE-E41A2978BDA4}" type="presParOf" srcId="{018A4B10-4CE9-428A-8F68-972EEF6F90BF}" destId="{2269662A-8BFB-46D6-9C72-346589547FB8}" srcOrd="4" destOrd="0" presId="urn:microsoft.com/office/officeart/2005/8/layout/hProcess9"/>
    <dgm:cxn modelId="{01A9530E-9D1A-4B10-A704-DD0BD2841436}" type="presParOf" srcId="{018A4B10-4CE9-428A-8F68-972EEF6F90BF}" destId="{FC5216A4-7769-48D6-AA48-5AD7FEC65737}" srcOrd="5" destOrd="0" presId="urn:microsoft.com/office/officeart/2005/8/layout/hProcess9"/>
    <dgm:cxn modelId="{903B7423-6B44-4759-B5AE-7798D252F6FE}" type="presParOf" srcId="{018A4B10-4CE9-428A-8F68-972EEF6F90BF}" destId="{80FB5A71-90BF-4BED-A0A6-81C787AC95D9}" srcOrd="6" destOrd="0" presId="urn:microsoft.com/office/officeart/2005/8/layout/hProcess9"/>
    <dgm:cxn modelId="{8FA01A13-57C4-4A86-AB64-E1AA61FB16B7}" type="presParOf" srcId="{018A4B10-4CE9-428A-8F68-972EEF6F90BF}" destId="{D956AECE-45C5-48A0-8975-70A6EA08C8EE}" srcOrd="7" destOrd="0" presId="urn:microsoft.com/office/officeart/2005/8/layout/hProcess9"/>
    <dgm:cxn modelId="{6C9F4785-EE7B-41D1-A7C0-ECFFD716612D}"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9" qsCatId="simple" csTypeId="urn:microsoft.com/office/officeart/2005/8/colors/colorful2" csCatId="colorful"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extLst>
        <a:ext uri="{E40237B7-FDA0-4F09-8148-C483321AD2D9}">
          <dgm14:cNvPr xmlns:dgm14="http://schemas.microsoft.com/office/drawing/2010/diagram" id="0" name="" descr="Customer-perceived value&#10;&#10;Customer satisfaction" title="Relationship Building Blocks"/>
        </a:ext>
      </dgm:extLs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perceived benefits and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t>
        <a:bodyPr/>
        <a:lstStyle/>
        <a:p>
          <a:endParaRPr lang="en-US"/>
        </a:p>
      </dgm:t>
    </dgm:pt>
    <dgm:pt modelId="{A634D899-67E5-4847-A44C-6A42AC68CED1}" type="pres">
      <dgm:prSet presAssocID="{9E91F648-0724-4838-BE77-541584805A90}" presName="parTx" presStyleLbl="alignNode1" presStyleIdx="0" presStyleCnt="2" custScaleY="126298" custLinFactNeighborX="661" custLinFactNeighborY="-9726">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custScaleY="91555" custLinFactNeighborX="-10191" custLinFactNeighborY="1914">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t>
        <a:bodyPr/>
        <a:lstStyle/>
        <a:p>
          <a:endParaRPr lang="en-US"/>
        </a:p>
      </dgm:t>
    </dgm:pt>
    <dgm:pt modelId="{B5B587D4-31CF-417B-9317-2E2751C57906}" type="pres">
      <dgm:prSet presAssocID="{7679D44F-E22B-41E5-958D-F90DAD006E20}" presName="composite" presStyleCnt="0"/>
      <dgm:spPr/>
      <dgm:t>
        <a:bodyPr/>
        <a:lstStyle/>
        <a:p>
          <a:endParaRPr lang="en-US"/>
        </a:p>
      </dgm:t>
    </dgm:pt>
    <dgm:pt modelId="{BD34603E-5910-4BB7-87C8-BBD451064BDD}" type="pres">
      <dgm:prSet presAssocID="{7679D44F-E22B-41E5-958D-F90DAD006E20}" presName="parTx" presStyleLbl="alignNode1" presStyleIdx="1" presStyleCnt="2" custScaleY="11879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custScaleY="91757">
        <dgm:presLayoutVars>
          <dgm:bulletEnabled val="1"/>
        </dgm:presLayoutVars>
      </dgm:prSet>
      <dgm:spPr/>
      <dgm:t>
        <a:bodyPr/>
        <a:lstStyle/>
        <a:p>
          <a:endParaRPr lang="en-US"/>
        </a:p>
      </dgm:t>
    </dgm:pt>
  </dgm:ptLst>
  <dgm:cxnLst>
    <dgm:cxn modelId="{BCED6A0C-2621-47A0-8944-2F8CCA65DECA}" type="presOf" srcId="{7679D44F-E22B-41E5-958D-F90DAD006E20}" destId="{BD34603E-5910-4BB7-87C8-BBD451064BDD}" srcOrd="0" destOrd="0" presId="urn:microsoft.com/office/officeart/2005/8/layout/hList1"/>
    <dgm:cxn modelId="{6F44D4DA-B4A9-42BE-BF79-B501E0E2C6DF}" type="presOf" srcId="{9E91F648-0724-4838-BE77-541584805A90}" destId="{A634D899-67E5-4847-A44C-6A42AC68CED1}"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4C84671B-C7FB-451A-9BD1-E8D166CEEABC}" srcId="{7679D44F-E22B-41E5-958D-F90DAD006E20}" destId="{728EF719-111B-4832-B814-9B68108F7A00}" srcOrd="0" destOrd="0" parTransId="{668277F0-511A-434F-B215-C9555CC542C1}" sibTransId="{09711E53-134B-4B84-8A28-1D4B777E51ED}"/>
    <dgm:cxn modelId="{5BC6D7EC-97A5-403A-9495-F101D83A8584}" srcId="{AE0C8113-4768-4EC8-8067-9BACC37F06CE}" destId="{9E91F648-0724-4838-BE77-541584805A90}" srcOrd="0" destOrd="0" parTransId="{99897223-E756-4EE2-838E-F9C77B846D0F}" sibTransId="{9DC5A51B-32F4-4CE6-99F7-360D30BE9479}"/>
    <dgm:cxn modelId="{9D5FBA81-DAE9-4C1D-B08E-FDBDA336C282}" srcId="{AE0C8113-4768-4EC8-8067-9BACC37F06CE}" destId="{7679D44F-E22B-41E5-958D-F90DAD006E20}" srcOrd="1" destOrd="0" parTransId="{CE10B7E0-2D76-4D32-86AD-22B2F48D1942}" sibTransId="{97C08F9D-A545-416D-ADC3-0C4A882CFDE5}"/>
    <dgm:cxn modelId="{85355C59-21A2-47F5-8AEB-40F6571BFBF8}" type="presOf" srcId="{AE0C8113-4768-4EC8-8067-9BACC37F06CE}" destId="{C4A7B43E-622A-4015-945C-746410105B03}" srcOrd="0" destOrd="0" presId="urn:microsoft.com/office/officeart/2005/8/layout/hList1"/>
    <dgm:cxn modelId="{FDFF3305-9589-4114-B62C-95B138D47BC6}" type="presOf" srcId="{728EF719-111B-4832-B814-9B68108F7A00}" destId="{0C242CFE-C2DA-40FF-98D3-57237A7E987B}" srcOrd="0" destOrd="0" presId="urn:microsoft.com/office/officeart/2005/8/layout/hList1"/>
    <dgm:cxn modelId="{C22F34F5-FBC6-4C47-B465-0BD325F40572}" type="presOf" srcId="{073FB8B0-EC31-4BB6-97E8-F7F4F76DF45E}" destId="{6F94C92F-BE4D-403D-A2C5-A870A7539662}" srcOrd="0" destOrd="0" presId="urn:microsoft.com/office/officeart/2005/8/layout/hList1"/>
    <dgm:cxn modelId="{B4ADC6B0-1BBF-4618-9F23-482CE5673A86}" type="presParOf" srcId="{C4A7B43E-622A-4015-945C-746410105B03}" destId="{23CC46D3-383C-45BD-9A1F-745CDE31051A}" srcOrd="0" destOrd="0" presId="urn:microsoft.com/office/officeart/2005/8/layout/hList1"/>
    <dgm:cxn modelId="{3EE1B2FC-A50F-4D88-B20D-11653E2D3808}" type="presParOf" srcId="{23CC46D3-383C-45BD-9A1F-745CDE31051A}" destId="{A634D899-67E5-4847-A44C-6A42AC68CED1}" srcOrd="0" destOrd="0" presId="urn:microsoft.com/office/officeart/2005/8/layout/hList1"/>
    <dgm:cxn modelId="{A43D590A-002B-47D6-AB78-098A4DDF63C8}" type="presParOf" srcId="{23CC46D3-383C-45BD-9A1F-745CDE31051A}" destId="{6F94C92F-BE4D-403D-A2C5-A870A7539662}" srcOrd="1" destOrd="0" presId="urn:microsoft.com/office/officeart/2005/8/layout/hList1"/>
    <dgm:cxn modelId="{F0C2EDEB-7D6E-4BBA-B1FB-473ED877A4F9}" type="presParOf" srcId="{C4A7B43E-622A-4015-945C-746410105B03}" destId="{83AC5CB8-A1F4-4C8D-9ACF-6FE78AC6BEF8}" srcOrd="1" destOrd="0" presId="urn:microsoft.com/office/officeart/2005/8/layout/hList1"/>
    <dgm:cxn modelId="{63F60566-8EA6-45E7-A3EC-D13717C9BCEB}" type="presParOf" srcId="{C4A7B43E-622A-4015-945C-746410105B03}" destId="{B5B587D4-31CF-417B-9317-2E2751C57906}" srcOrd="2" destOrd="0" presId="urn:microsoft.com/office/officeart/2005/8/layout/hList1"/>
    <dgm:cxn modelId="{9ADFAE43-8923-433C-AA2E-D13135472593}" type="presParOf" srcId="{B5B587D4-31CF-417B-9317-2E2751C57906}" destId="{BD34603E-5910-4BB7-87C8-BBD451064BDD}" srcOrd="0" destOrd="0" presId="urn:microsoft.com/office/officeart/2005/8/layout/hList1"/>
    <dgm:cxn modelId="{DA8C9CFF-5D13-4253-A7A6-01A033DC0A3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1" loCatId="list" qsTypeId="urn:microsoft.com/office/officeart/2005/8/quickstyle/simple1#10" qsCatId="simple" csTypeId="urn:microsoft.com/office/officeart/2005/8/colors/colorful2" csCatId="colorful" phldr="1"/>
      <dgm:spPr/>
      <dgm:t>
        <a:bodyPr/>
        <a:lstStyle/>
        <a:p>
          <a:endParaRPr lang="en-US"/>
        </a:p>
      </dgm:t>
    </dgm:pt>
    <dgm:pt modelId="{0585678B-7E88-45A3-909E-AB8388E7A15B}">
      <dgm:prSet/>
      <dgm:spPr/>
      <dgm:t>
        <a:bodyPr/>
        <a:lstStyle/>
        <a:p>
          <a:pPr rtl="0"/>
          <a:r>
            <a:rPr lang="en-US" dirty="0" smtClean="0">
              <a:solidFill>
                <a:schemeClr val="tx1"/>
              </a:solidFill>
            </a:rPr>
            <a:t>Basic Relationships –  low-margin customers</a:t>
          </a:r>
          <a:endParaRPr lang="en-US" dirty="0">
            <a:solidFill>
              <a:schemeClr val="tx1"/>
            </a:solidFill>
          </a:endParaRPr>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dirty="0" smtClean="0">
              <a:solidFill>
                <a:schemeClr val="tx1"/>
              </a:solidFill>
            </a:rPr>
            <a:t>Full Partnerships     –  high-margin customers</a:t>
          </a:r>
          <a:endParaRPr lang="en-US" dirty="0">
            <a:solidFill>
              <a:schemeClr val="tx1"/>
            </a:solidFill>
          </a:endParaRPr>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C15879A5-3D16-40C2-BA0D-D26120F22033}">
      <dgm:prSet/>
      <dgm:spPr/>
      <dgm:t>
        <a:bodyPr/>
        <a:lstStyle/>
        <a:p>
          <a:pPr algn="ctr" rtl="0"/>
          <a:r>
            <a:rPr lang="en-US" dirty="0" smtClean="0">
              <a:solidFill>
                <a:schemeClr val="tx1"/>
              </a:solidFill>
            </a:rPr>
            <a:t>Frequency Marketing Programs – </a:t>
          </a:r>
          <a:r>
            <a:rPr lang="en-US" dirty="0" smtClean="0">
              <a:solidFill>
                <a:schemeClr val="tx1"/>
              </a:solidFill>
              <a:ea typeface="ＭＳ Ｐゴシック" charset="-128"/>
            </a:rPr>
            <a:t>reward customers</a:t>
          </a:r>
          <a:endParaRPr lang="en-US" dirty="0">
            <a:solidFill>
              <a:schemeClr val="tx1"/>
            </a:solidFill>
          </a:endParaRPr>
        </a:p>
      </dgm:t>
    </dgm:pt>
    <dgm:pt modelId="{29446E9D-3F2B-4184-A052-6D2420B5C93D}" type="parTrans" cxnId="{0BFFE8CE-D909-48D7-BFA4-7414199004CB}">
      <dgm:prSet/>
      <dgm:spPr/>
      <dgm:t>
        <a:bodyPr/>
        <a:lstStyle/>
        <a:p>
          <a:endParaRPr lang="en-US"/>
        </a:p>
      </dgm:t>
    </dgm:pt>
    <dgm:pt modelId="{4F68D830-C2A1-40BF-AAC6-BFE3578313E2}" type="sibTrans" cxnId="{0BFFE8CE-D909-48D7-BFA4-7414199004CB}">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3" custScaleX="107113">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t>
        <a:bodyPr/>
        <a:lstStyle/>
        <a:p>
          <a:endParaRPr lang="en-US"/>
        </a:p>
      </dgm:t>
    </dgm:pt>
    <dgm:pt modelId="{7A0E3E08-EA01-4D40-94F1-EC2E7446093D}" type="pres">
      <dgm:prSet presAssocID="{3D124BF1-A983-429A-BAA9-1691176522AD}" presName="node" presStyleLbl="node1" presStyleIdx="1" presStyleCnt="3">
        <dgm:presLayoutVars>
          <dgm:bulletEnabled val="1"/>
        </dgm:presLayoutVars>
      </dgm:prSet>
      <dgm:spPr/>
      <dgm:t>
        <a:bodyPr/>
        <a:lstStyle/>
        <a:p>
          <a:endParaRPr lang="en-US"/>
        </a:p>
      </dgm:t>
    </dgm:pt>
    <dgm:pt modelId="{BA71E01B-5611-424C-9618-E4B57DAD1A4A}" type="pres">
      <dgm:prSet presAssocID="{815B38B5-0E9F-4722-966E-CA5A259C0F37}" presName="sibTrans" presStyleCnt="0"/>
      <dgm:spPr/>
    </dgm:pt>
    <dgm:pt modelId="{D38DD58A-CF17-46BE-9750-2279383AC61D}" type="pres">
      <dgm:prSet presAssocID="{C15879A5-3D16-40C2-BA0D-D26120F22033}" presName="node" presStyleLbl="node1" presStyleIdx="2" presStyleCnt="3">
        <dgm:presLayoutVars>
          <dgm:bulletEnabled val="1"/>
        </dgm:presLayoutVars>
      </dgm:prSet>
      <dgm:spPr/>
      <dgm:t>
        <a:bodyPr/>
        <a:lstStyle/>
        <a:p>
          <a:endParaRPr lang="en-US"/>
        </a:p>
      </dgm:t>
    </dgm:pt>
  </dgm:ptLst>
  <dgm:cxnLst>
    <dgm:cxn modelId="{986F3F48-340B-46A9-BBBE-F91DC058282E}" type="presOf" srcId="{3D124BF1-A983-429A-BAA9-1691176522AD}" destId="{7A0E3E08-EA01-4D40-94F1-EC2E7446093D}" srcOrd="0" destOrd="0" presId="urn:microsoft.com/office/officeart/2005/8/layout/default#1"/>
    <dgm:cxn modelId="{146AC1F4-A9B6-4741-BB74-0BD968379048}" srcId="{D726FD3B-4679-4F01-A18C-D35F279258C6}" destId="{0585678B-7E88-45A3-909E-AB8388E7A15B}" srcOrd="0" destOrd="0" parTransId="{ECDB4577-ACFF-4019-87A3-4681EA141E3E}" sibTransId="{9A784005-1888-4501-B07C-A29F32C01496}"/>
    <dgm:cxn modelId="{0BFFE8CE-D909-48D7-BFA4-7414199004CB}" srcId="{D726FD3B-4679-4F01-A18C-D35F279258C6}" destId="{C15879A5-3D16-40C2-BA0D-D26120F22033}" srcOrd="2" destOrd="0" parTransId="{29446E9D-3F2B-4184-A052-6D2420B5C93D}" sibTransId="{4F68D830-C2A1-40BF-AAC6-BFE3578313E2}"/>
    <dgm:cxn modelId="{799413E4-1E3F-4349-ADD3-89F937ECFE45}" srcId="{D726FD3B-4679-4F01-A18C-D35F279258C6}" destId="{3D124BF1-A983-429A-BAA9-1691176522AD}" srcOrd="1" destOrd="0" parTransId="{AC2EF454-9975-45D6-9513-C181AD6C39EA}" sibTransId="{815B38B5-0E9F-4722-966E-CA5A259C0F37}"/>
    <dgm:cxn modelId="{A353C909-3AB4-41F1-8C98-416D1C4E8DC7}" type="presOf" srcId="{C15879A5-3D16-40C2-BA0D-D26120F22033}" destId="{D38DD58A-CF17-46BE-9750-2279383AC61D}" srcOrd="0" destOrd="0" presId="urn:microsoft.com/office/officeart/2005/8/layout/default#1"/>
    <dgm:cxn modelId="{77434D97-598F-463F-8334-907E4571816C}" type="presOf" srcId="{0585678B-7E88-45A3-909E-AB8388E7A15B}" destId="{C597307C-16F1-4858-98CA-F151F6CD4643}" srcOrd="0" destOrd="0" presId="urn:microsoft.com/office/officeart/2005/8/layout/default#1"/>
    <dgm:cxn modelId="{71D1B3DB-BC29-4D17-8C06-1B6CB0C091A0}" type="presOf" srcId="{D726FD3B-4679-4F01-A18C-D35F279258C6}" destId="{B51D941B-E158-456A-9FA0-D64597C00542}" srcOrd="0" destOrd="0" presId="urn:microsoft.com/office/officeart/2005/8/layout/default#1"/>
    <dgm:cxn modelId="{A3788BE6-810C-41C1-B901-591821D3B47D}" type="presParOf" srcId="{B51D941B-E158-456A-9FA0-D64597C00542}" destId="{C597307C-16F1-4858-98CA-F151F6CD4643}" srcOrd="0" destOrd="0" presId="urn:microsoft.com/office/officeart/2005/8/layout/default#1"/>
    <dgm:cxn modelId="{394E131B-783E-4FA2-9F7C-5A64DDBD6069}" type="presParOf" srcId="{B51D941B-E158-456A-9FA0-D64597C00542}" destId="{294E4141-9FE9-4D57-9497-7184E76D3039}" srcOrd="1" destOrd="0" presId="urn:microsoft.com/office/officeart/2005/8/layout/default#1"/>
    <dgm:cxn modelId="{58A5398B-C0A1-459A-A078-E9DC1BC42943}" type="presParOf" srcId="{B51D941B-E158-456A-9FA0-D64597C00542}" destId="{7A0E3E08-EA01-4D40-94F1-EC2E7446093D}" srcOrd="2" destOrd="0" presId="urn:microsoft.com/office/officeart/2005/8/layout/default#1"/>
    <dgm:cxn modelId="{55E73DF4-8711-4C05-9267-F8600EE4E584}" type="presParOf" srcId="{B51D941B-E158-456A-9FA0-D64597C00542}" destId="{BA71E01B-5611-424C-9618-E4B57DAD1A4A}" srcOrd="3" destOrd="0" presId="urn:microsoft.com/office/officeart/2005/8/layout/default#1"/>
    <dgm:cxn modelId="{CD0A9A0C-6E4A-402D-8D95-576B1D7A7A0F}" type="presParOf" srcId="{B51D941B-E158-456A-9FA0-D64597C00542}" destId="{D38DD58A-CF17-46BE-9750-2279383AC61D}"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5326048" y="-2090948"/>
          <a:ext cx="1060846" cy="551197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smtClean="0"/>
            <a:t>States of deprivation</a:t>
          </a:r>
          <a:endParaRPr lang="en-US" sz="2800" kern="1200" dirty="0"/>
        </a:p>
      </dsp:txBody>
      <dsp:txXfrm rot="-5400000">
        <a:off x="3100485" y="186401"/>
        <a:ext cx="5460187" cy="957274"/>
      </dsp:txXfrm>
    </dsp:sp>
    <dsp:sp modelId="{86C655B7-0D6E-41A8-A3C1-45DE1F42479B}">
      <dsp:nvSpPr>
        <dsp:cNvPr id="0" name=""/>
        <dsp:cNvSpPr/>
      </dsp:nvSpPr>
      <dsp:spPr>
        <a:xfrm>
          <a:off x="0" y="2009"/>
          <a:ext cx="3100485" cy="13260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b="1" kern="1200" dirty="0" smtClean="0">
              <a:solidFill>
                <a:schemeClr val="tx1"/>
              </a:solidFill>
            </a:rPr>
            <a:t>Needs</a:t>
          </a:r>
          <a:endParaRPr lang="en-US" sz="4400" kern="1200" dirty="0">
            <a:solidFill>
              <a:schemeClr val="tx1"/>
            </a:solidFill>
          </a:endParaRPr>
        </a:p>
      </dsp:txBody>
      <dsp:txXfrm>
        <a:off x="64733" y="66742"/>
        <a:ext cx="2971019" cy="1196592"/>
      </dsp:txXfrm>
    </dsp:sp>
    <dsp:sp modelId="{BD579E72-7D26-4388-A97F-F030469FBD2F}">
      <dsp:nvSpPr>
        <dsp:cNvPr id="0" name=""/>
        <dsp:cNvSpPr/>
      </dsp:nvSpPr>
      <dsp:spPr>
        <a:xfrm rot="5400000">
          <a:off x="5326048" y="-698586"/>
          <a:ext cx="1060846" cy="5511973"/>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smtClean="0"/>
            <a:t>Form that needs take</a:t>
          </a:r>
          <a:endParaRPr lang="en-US" sz="2800" kern="1200" dirty="0"/>
        </a:p>
      </dsp:txBody>
      <dsp:txXfrm rot="-5400000">
        <a:off x="3100485" y="1578763"/>
        <a:ext cx="5460187" cy="957274"/>
      </dsp:txXfrm>
    </dsp:sp>
    <dsp:sp modelId="{BAACF0C3-5BF4-4524-AF7D-15C61ECBB362}">
      <dsp:nvSpPr>
        <dsp:cNvPr id="0" name=""/>
        <dsp:cNvSpPr/>
      </dsp:nvSpPr>
      <dsp:spPr>
        <a:xfrm>
          <a:off x="0" y="1394370"/>
          <a:ext cx="3100485" cy="132605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b="1" kern="1200" dirty="0" smtClean="0">
              <a:solidFill>
                <a:schemeClr val="tx1"/>
              </a:solidFill>
            </a:rPr>
            <a:t>Wants</a:t>
          </a:r>
          <a:endParaRPr lang="en-US" sz="4400" kern="1200" dirty="0">
            <a:solidFill>
              <a:schemeClr val="tx1"/>
            </a:solidFill>
          </a:endParaRPr>
        </a:p>
      </dsp:txBody>
      <dsp:txXfrm>
        <a:off x="64733" y="1459103"/>
        <a:ext cx="2971019" cy="1196592"/>
      </dsp:txXfrm>
    </dsp:sp>
    <dsp:sp modelId="{93747C45-8C78-45F6-86F9-3CA6AA7600EA}">
      <dsp:nvSpPr>
        <dsp:cNvPr id="0" name=""/>
        <dsp:cNvSpPr/>
      </dsp:nvSpPr>
      <dsp:spPr>
        <a:xfrm rot="5400000">
          <a:off x="5326048" y="693774"/>
          <a:ext cx="1060846" cy="5511973"/>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smtClean="0"/>
            <a:t>Wants backed by buying power</a:t>
          </a:r>
          <a:endParaRPr lang="en-US" sz="2800" kern="1200" dirty="0"/>
        </a:p>
      </dsp:txBody>
      <dsp:txXfrm rot="-5400000">
        <a:off x="3100485" y="2971123"/>
        <a:ext cx="5460187" cy="957274"/>
      </dsp:txXfrm>
    </dsp:sp>
    <dsp:sp modelId="{52E0038A-58FE-4BF8-9CFB-12828007B89A}">
      <dsp:nvSpPr>
        <dsp:cNvPr id="0" name=""/>
        <dsp:cNvSpPr/>
      </dsp:nvSpPr>
      <dsp:spPr>
        <a:xfrm>
          <a:off x="0" y="2786732"/>
          <a:ext cx="3100485" cy="132605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b="1" kern="1200" dirty="0" smtClean="0">
              <a:solidFill>
                <a:schemeClr val="tx1"/>
              </a:solidFill>
            </a:rPr>
            <a:t>Demands</a:t>
          </a:r>
          <a:endParaRPr lang="en-US" sz="4400" kern="1200" dirty="0">
            <a:solidFill>
              <a:schemeClr val="tx1"/>
            </a:solidFill>
          </a:endParaRPr>
        </a:p>
      </dsp:txBody>
      <dsp:txXfrm>
        <a:off x="64733" y="2851465"/>
        <a:ext cx="2971019" cy="119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A655-5C7D-4EA5-B539-3F6B1A781631}">
      <dsp:nvSpPr>
        <dsp:cNvPr id="0" name=""/>
        <dsp:cNvSpPr/>
      </dsp:nvSpPr>
      <dsp:spPr>
        <a:xfrm rot="21300000">
          <a:off x="33403" y="1444613"/>
          <a:ext cx="7019792" cy="1073025"/>
        </a:xfrm>
        <a:prstGeom prst="mathMinus">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850392" y="207257"/>
          <a:ext cx="2125980" cy="1658057"/>
        </a:xfrm>
        <a:prstGeom prst="down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3751113" y="138728"/>
          <a:ext cx="2719168" cy="139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rtl="0">
            <a:lnSpc>
              <a:spcPct val="90000"/>
            </a:lnSpc>
            <a:spcBef>
              <a:spcPct val="0"/>
            </a:spcBef>
            <a:spcAft>
              <a:spcPct val="35000"/>
            </a:spcAft>
          </a:pPr>
          <a:r>
            <a:rPr lang="en-US" sz="3200" b="1" kern="1200" dirty="0" smtClean="0"/>
            <a:t>Customers</a:t>
          </a:r>
          <a:endParaRPr lang="en-US" sz="3200" b="1" kern="1200" dirty="0"/>
        </a:p>
        <a:p>
          <a:pPr marL="285750" lvl="1" indent="-285750" algn="l" defTabSz="1244600" rtl="0">
            <a:lnSpc>
              <a:spcPct val="90000"/>
            </a:lnSpc>
            <a:spcBef>
              <a:spcPct val="0"/>
            </a:spcBef>
            <a:spcAft>
              <a:spcPct val="15000"/>
            </a:spcAft>
            <a:buChar char="••"/>
          </a:pPr>
          <a:r>
            <a:rPr lang="en-US" sz="2800" b="1" kern="1200" dirty="0" smtClean="0"/>
            <a:t>Value and satisfaction</a:t>
          </a:r>
          <a:endParaRPr lang="en-US" sz="2800" kern="1200" dirty="0"/>
        </a:p>
      </dsp:txBody>
      <dsp:txXfrm>
        <a:off x="3751113" y="138728"/>
        <a:ext cx="2719168" cy="1396685"/>
      </dsp:txXfrm>
    </dsp:sp>
    <dsp:sp modelId="{131372CA-366C-4BDE-98F4-C7D5595D5219}">
      <dsp:nvSpPr>
        <dsp:cNvPr id="0" name=""/>
        <dsp:cNvSpPr/>
      </dsp:nvSpPr>
      <dsp:spPr>
        <a:xfrm>
          <a:off x="4110227" y="2279829"/>
          <a:ext cx="2125980" cy="1658057"/>
        </a:xfrm>
        <a:prstGeom prst="upArrow">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875042" y="2404183"/>
          <a:ext cx="3248724" cy="17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rtl="0">
            <a:lnSpc>
              <a:spcPct val="90000"/>
            </a:lnSpc>
            <a:spcBef>
              <a:spcPct val="0"/>
            </a:spcBef>
            <a:spcAft>
              <a:spcPct val="35000"/>
            </a:spcAft>
          </a:pPr>
          <a:r>
            <a:rPr lang="en-US" sz="3200" b="1" kern="1200" dirty="0" smtClean="0"/>
            <a:t>Marketers</a:t>
          </a:r>
          <a:endParaRPr lang="en-US" sz="3200" kern="1200" dirty="0"/>
        </a:p>
        <a:p>
          <a:pPr marL="285750" lvl="1" indent="-285750" algn="l" defTabSz="1244600" rtl="0">
            <a:lnSpc>
              <a:spcPct val="90000"/>
            </a:lnSpc>
            <a:spcBef>
              <a:spcPct val="0"/>
            </a:spcBef>
            <a:spcAft>
              <a:spcPct val="15000"/>
            </a:spcAft>
            <a:buChar char="••"/>
          </a:pPr>
          <a:r>
            <a:rPr lang="en-US" sz="2800" b="1" kern="1200" dirty="0" smtClean="0"/>
            <a:t>Set the right level of expectations</a:t>
          </a:r>
          <a:endParaRPr lang="en-US" sz="2800" kern="1200" dirty="0"/>
        </a:p>
      </dsp:txBody>
      <dsp:txXfrm>
        <a:off x="875042" y="2404183"/>
        <a:ext cx="3248724" cy="1740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4D32-8593-4FFC-BC0C-F37AE109C92D}">
      <dsp:nvSpPr>
        <dsp:cNvPr id="0" name=""/>
        <dsp:cNvSpPr/>
      </dsp:nvSpPr>
      <dsp:spPr>
        <a:xfrm>
          <a:off x="881454" y="0"/>
          <a:ext cx="9989819" cy="38868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1A03D-1B27-4652-A36A-65E85F2A456D}">
      <dsp:nvSpPr>
        <dsp:cNvPr id="0" name=""/>
        <dsp:cNvSpPr/>
      </dsp:nvSpPr>
      <dsp:spPr>
        <a:xfrm>
          <a:off x="3443" y="1166045"/>
          <a:ext cx="2072795" cy="1554726"/>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Production concept</a:t>
          </a:r>
          <a:endParaRPr lang="en-US" sz="2800" kern="1200" dirty="0">
            <a:solidFill>
              <a:schemeClr val="tx1"/>
            </a:solidFill>
          </a:endParaRPr>
        </a:p>
      </dsp:txBody>
      <dsp:txXfrm>
        <a:off x="79338" y="1241940"/>
        <a:ext cx="1921005" cy="1402936"/>
      </dsp:txXfrm>
    </dsp:sp>
    <dsp:sp modelId="{5F1C2096-D0DC-4A4B-86DC-122E122CFBBA}">
      <dsp:nvSpPr>
        <dsp:cNvPr id="0" name=""/>
        <dsp:cNvSpPr/>
      </dsp:nvSpPr>
      <dsp:spPr>
        <a:xfrm>
          <a:off x="2421704" y="1166045"/>
          <a:ext cx="2072795" cy="1554726"/>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Product concept</a:t>
          </a:r>
          <a:endParaRPr lang="en-US" sz="2800" kern="1200" dirty="0">
            <a:solidFill>
              <a:schemeClr val="tx1"/>
            </a:solidFill>
          </a:endParaRPr>
        </a:p>
      </dsp:txBody>
      <dsp:txXfrm>
        <a:off x="2497599" y="1241940"/>
        <a:ext cx="1921005" cy="1402936"/>
      </dsp:txXfrm>
    </dsp:sp>
    <dsp:sp modelId="{2269662A-8BFB-46D6-9C72-346589547FB8}">
      <dsp:nvSpPr>
        <dsp:cNvPr id="0" name=""/>
        <dsp:cNvSpPr/>
      </dsp:nvSpPr>
      <dsp:spPr>
        <a:xfrm>
          <a:off x="4839966" y="1166045"/>
          <a:ext cx="2072795" cy="1554726"/>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Selling concept</a:t>
          </a:r>
          <a:endParaRPr lang="en-US" sz="2800" kern="1200" dirty="0">
            <a:solidFill>
              <a:schemeClr val="tx1"/>
            </a:solidFill>
          </a:endParaRPr>
        </a:p>
      </dsp:txBody>
      <dsp:txXfrm>
        <a:off x="4915861" y="1241940"/>
        <a:ext cx="1921005" cy="1402936"/>
      </dsp:txXfrm>
    </dsp:sp>
    <dsp:sp modelId="{80FB5A71-90BF-4BED-A0A6-81C787AC95D9}">
      <dsp:nvSpPr>
        <dsp:cNvPr id="0" name=""/>
        <dsp:cNvSpPr/>
      </dsp:nvSpPr>
      <dsp:spPr>
        <a:xfrm>
          <a:off x="7258228" y="1166045"/>
          <a:ext cx="2072795" cy="155472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Marketing concept</a:t>
          </a:r>
          <a:endParaRPr lang="en-US" sz="2800" kern="1200" dirty="0">
            <a:solidFill>
              <a:schemeClr val="tx1"/>
            </a:solidFill>
          </a:endParaRPr>
        </a:p>
      </dsp:txBody>
      <dsp:txXfrm>
        <a:off x="7334123" y="1241940"/>
        <a:ext cx="1921005" cy="1402936"/>
      </dsp:txXfrm>
    </dsp:sp>
    <dsp:sp modelId="{17082EAC-92CF-40CD-A280-5CD2572C4721}">
      <dsp:nvSpPr>
        <dsp:cNvPr id="0" name=""/>
        <dsp:cNvSpPr/>
      </dsp:nvSpPr>
      <dsp:spPr>
        <a:xfrm>
          <a:off x="9676490" y="1166045"/>
          <a:ext cx="2072795" cy="155472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Societal Marketing concept</a:t>
          </a:r>
          <a:endParaRPr lang="en-US" sz="2800" kern="1200" dirty="0">
            <a:solidFill>
              <a:schemeClr val="tx1"/>
            </a:solidFill>
          </a:endParaRPr>
        </a:p>
      </dsp:txBody>
      <dsp:txXfrm>
        <a:off x="9752385" y="1241940"/>
        <a:ext cx="1921005" cy="1402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D899-67E5-4847-A44C-6A42AC68CED1}">
      <dsp:nvSpPr>
        <dsp:cNvPr id="0" name=""/>
        <dsp:cNvSpPr/>
      </dsp:nvSpPr>
      <dsp:spPr>
        <a:xfrm>
          <a:off x="16972" y="53838"/>
          <a:ext cx="2563713" cy="11841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t>Customer- perceived value</a:t>
          </a:r>
          <a:endParaRPr lang="en-US" sz="2400" kern="1200" dirty="0"/>
        </a:p>
      </dsp:txBody>
      <dsp:txXfrm>
        <a:off x="16972" y="53838"/>
        <a:ext cx="2563713" cy="1184135"/>
      </dsp:txXfrm>
    </dsp:sp>
    <dsp:sp modelId="{6F94C92F-BE4D-403D-A2C5-A870A7539662}">
      <dsp:nvSpPr>
        <dsp:cNvPr id="0" name=""/>
        <dsp:cNvSpPr/>
      </dsp:nvSpPr>
      <dsp:spPr>
        <a:xfrm>
          <a:off x="0" y="1382964"/>
          <a:ext cx="2563713" cy="264204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The difference between total customer perceived benefits and customer cost</a:t>
          </a:r>
          <a:endParaRPr lang="en-US" sz="2400" kern="1200" dirty="0"/>
        </a:p>
      </dsp:txBody>
      <dsp:txXfrm>
        <a:off x="0" y="1382964"/>
        <a:ext cx="2563713" cy="2642041"/>
      </dsp:txXfrm>
    </dsp:sp>
    <dsp:sp modelId="{BD34603E-5910-4BB7-87C8-BBD451064BDD}">
      <dsp:nvSpPr>
        <dsp:cNvPr id="0" name=""/>
        <dsp:cNvSpPr/>
      </dsp:nvSpPr>
      <dsp:spPr>
        <a:xfrm>
          <a:off x="2922686" y="95017"/>
          <a:ext cx="2563713" cy="111376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t>Customer satisfaction</a:t>
          </a:r>
          <a:endParaRPr lang="en-US" sz="2400" kern="1200" dirty="0"/>
        </a:p>
      </dsp:txBody>
      <dsp:txXfrm>
        <a:off x="2922686" y="95017"/>
        <a:ext cx="2563713" cy="1113760"/>
      </dsp:txXfrm>
    </dsp:sp>
    <dsp:sp modelId="{0C242CFE-C2DA-40FF-98D3-57237A7E987B}">
      <dsp:nvSpPr>
        <dsp:cNvPr id="0" name=""/>
        <dsp:cNvSpPr/>
      </dsp:nvSpPr>
      <dsp:spPr>
        <a:xfrm>
          <a:off x="2922659" y="1305765"/>
          <a:ext cx="2563713" cy="264787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The extent to which perceived performance matches a buyer’s expectations</a:t>
          </a:r>
          <a:endParaRPr lang="en-US" sz="2400" kern="1200" dirty="0"/>
        </a:p>
      </dsp:txBody>
      <dsp:txXfrm>
        <a:off x="2922659" y="1305765"/>
        <a:ext cx="2563713" cy="2647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7307C-16F1-4858-98CA-F151F6CD4643}">
      <dsp:nvSpPr>
        <dsp:cNvPr id="0" name=""/>
        <dsp:cNvSpPr/>
      </dsp:nvSpPr>
      <dsp:spPr>
        <a:xfrm>
          <a:off x="648" y="414147"/>
          <a:ext cx="3187925" cy="17857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Basic Relationships –  low-margin customers</a:t>
          </a:r>
          <a:endParaRPr lang="en-US" sz="2800" kern="1200" dirty="0">
            <a:solidFill>
              <a:schemeClr val="tx1"/>
            </a:solidFill>
          </a:endParaRPr>
        </a:p>
      </dsp:txBody>
      <dsp:txXfrm>
        <a:off x="648" y="414147"/>
        <a:ext cx="3187925" cy="1785735"/>
      </dsp:txXfrm>
    </dsp:sp>
    <dsp:sp modelId="{7A0E3E08-EA01-4D40-94F1-EC2E7446093D}">
      <dsp:nvSpPr>
        <dsp:cNvPr id="0" name=""/>
        <dsp:cNvSpPr/>
      </dsp:nvSpPr>
      <dsp:spPr>
        <a:xfrm>
          <a:off x="3486195" y="414147"/>
          <a:ext cx="2976226" cy="178573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Full Partnerships     –  high-margin customers</a:t>
          </a:r>
          <a:endParaRPr lang="en-US" sz="2800" kern="1200" dirty="0">
            <a:solidFill>
              <a:schemeClr val="tx1"/>
            </a:solidFill>
          </a:endParaRPr>
        </a:p>
      </dsp:txBody>
      <dsp:txXfrm>
        <a:off x="3486195" y="414147"/>
        <a:ext cx="2976226" cy="1785735"/>
      </dsp:txXfrm>
    </dsp:sp>
    <dsp:sp modelId="{D38DD58A-CF17-46BE-9750-2279383AC61D}">
      <dsp:nvSpPr>
        <dsp:cNvPr id="0" name=""/>
        <dsp:cNvSpPr/>
      </dsp:nvSpPr>
      <dsp:spPr>
        <a:xfrm>
          <a:off x="6760044" y="414147"/>
          <a:ext cx="2976226" cy="178573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Frequency Marketing Programs – </a:t>
          </a:r>
          <a:r>
            <a:rPr lang="en-US" sz="2800" kern="1200" dirty="0" smtClean="0">
              <a:solidFill>
                <a:schemeClr val="tx1"/>
              </a:solidFill>
              <a:ea typeface="ＭＳ Ｐゴシック" charset="-128"/>
            </a:rPr>
            <a:t>reward customers</a:t>
          </a:r>
          <a:endParaRPr lang="en-US" sz="2800" kern="1200" dirty="0">
            <a:solidFill>
              <a:schemeClr val="tx1"/>
            </a:solidFill>
          </a:endParaRPr>
        </a:p>
      </dsp:txBody>
      <dsp:txXfrm>
        <a:off x="6760044" y="414147"/>
        <a:ext cx="2976226" cy="17857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6/3/2020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1</a:t>
            </a:fld>
            <a:endParaRPr lang="en-US" dirty="0"/>
          </a:p>
        </p:txBody>
      </p:sp>
    </p:spTree>
    <p:extLst>
      <p:ext uri="{BB962C8B-B14F-4D97-AF65-F5344CB8AC3E}">
        <p14:creationId xmlns:p14="http://schemas.microsoft.com/office/powerpoint/2010/main" val="419546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10</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69934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11</a:t>
            </a:fld>
            <a:endParaRPr lang="en-US" dirty="0"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sz="1100" b="0" i="0" u="none" strike="noStrike" kern="1200" baseline="0" dirty="0" smtClean="0">
                <a:solidFill>
                  <a:schemeClr val="tx1"/>
                </a:solidFill>
                <a:latin typeface="+mn-lt"/>
                <a:ea typeface="+mn-ea"/>
                <a:cs typeface="+mn-cs"/>
              </a:rPr>
              <a:t>Marketing is all about creating value for customers.  So, as the first step in the marketing process, the company must fully understand consumers and</a:t>
            </a:r>
          </a:p>
          <a:p>
            <a:r>
              <a:rPr lang="en-US" sz="1100" b="0" i="0" u="none" strike="noStrike" kern="1200" baseline="0" dirty="0" smtClean="0">
                <a:solidFill>
                  <a:schemeClr val="tx1"/>
                </a:solidFill>
                <a:latin typeface="+mn-lt"/>
                <a:ea typeface="+mn-ea"/>
                <a:cs typeface="+mn-cs"/>
              </a:rPr>
              <a:t>the marketplace in which it operates.</a:t>
            </a:r>
          </a:p>
          <a:p>
            <a:endParaRPr lang="en-US" sz="1100" dirty="0" smtClean="0"/>
          </a:p>
          <a:p>
            <a:r>
              <a:rPr lang="en-US" sz="1100" b="1" dirty="0" smtClean="0"/>
              <a:t>Discussion Question</a:t>
            </a:r>
          </a:p>
          <a:p>
            <a:r>
              <a:rPr lang="en-US" sz="1100" i="1" dirty="0" smtClean="0"/>
              <a:t>Ask the students to </a:t>
            </a:r>
          </a:p>
          <a:p>
            <a:r>
              <a:rPr lang="en-US" sz="1100" i="1" dirty="0" smtClean="0"/>
              <a:t>1) Give an example of a product (good or service) they purchased recently</a:t>
            </a:r>
          </a:p>
          <a:p>
            <a:r>
              <a:rPr lang="en-US" sz="1100" i="1" dirty="0" smtClean="0"/>
              <a:t>2) Tell how that product satisfied a need, want or demand.</a:t>
            </a:r>
          </a:p>
          <a:p>
            <a:endParaRPr lang="en-US" sz="1100" dirty="0" smtClean="0"/>
          </a:p>
          <a:p>
            <a:r>
              <a:rPr lang="en-US" sz="1100" dirty="0" smtClean="0"/>
              <a:t>Human </a:t>
            </a:r>
            <a:r>
              <a:rPr lang="en-US" sz="1100" b="1" dirty="0" smtClean="0"/>
              <a:t>needs</a:t>
            </a:r>
            <a:r>
              <a:rPr lang="en-US" sz="1100" dirty="0" smtClean="0"/>
              <a:t> include basic </a:t>
            </a:r>
            <a:r>
              <a:rPr lang="en-US" sz="1100" i="1" dirty="0" smtClean="0"/>
              <a:t>physical</a:t>
            </a:r>
            <a:r>
              <a:rPr lang="en-US" sz="1100" dirty="0" smtClean="0"/>
              <a:t> needs for food, clothing, warmth, and safety; </a:t>
            </a:r>
            <a:r>
              <a:rPr lang="en-US" sz="1100" i="1" dirty="0" smtClean="0"/>
              <a:t>social</a:t>
            </a:r>
            <a:r>
              <a:rPr lang="en-US" sz="1100" dirty="0" smtClean="0"/>
              <a:t> needs for belonging and affection; and </a:t>
            </a:r>
            <a:r>
              <a:rPr lang="en-US" sz="1100" i="1" dirty="0" smtClean="0"/>
              <a:t>individual</a:t>
            </a:r>
            <a:r>
              <a:rPr lang="en-US" sz="1100" dirty="0" smtClean="0"/>
              <a:t> needs for knowledge and self-expression.</a:t>
            </a:r>
          </a:p>
          <a:p>
            <a:endParaRPr lang="en-US" sz="1100" b="1" dirty="0" smtClean="0"/>
          </a:p>
          <a:p>
            <a:r>
              <a:rPr lang="en-US" sz="1100" b="1" dirty="0" smtClean="0"/>
              <a:t>Wants</a:t>
            </a:r>
            <a:r>
              <a:rPr lang="en-US" sz="1100" dirty="0" smtClean="0"/>
              <a:t> are the form human needs take as they are shaped by one’s society and are described in terms of objects that will satisfy those needs. </a:t>
            </a:r>
          </a:p>
          <a:p>
            <a:endParaRPr lang="en-US" sz="1100" dirty="0"/>
          </a:p>
          <a:p>
            <a:r>
              <a:rPr lang="en-US" sz="1100" dirty="0" smtClean="0"/>
              <a:t>When backed by buying power, wants become </a:t>
            </a:r>
            <a:r>
              <a:rPr lang="en-US" sz="1100" b="1" dirty="0" smtClean="0"/>
              <a:t>demands</a:t>
            </a:r>
            <a:r>
              <a:rPr lang="en-US" sz="1100" dirty="0" smtClean="0"/>
              <a:t>.</a:t>
            </a:r>
          </a:p>
          <a:p>
            <a:endParaRPr lang="en-US" sz="1100" dirty="0" smtClean="0"/>
          </a:p>
          <a:p>
            <a:r>
              <a:rPr lang="en-US" sz="1100" dirty="0" smtClean="0"/>
              <a:t>Outstanding marketing companies go to great lengths to learn about and understand their customers’ needs, wants, and demands. </a:t>
            </a:r>
          </a:p>
          <a:p>
            <a:endParaRPr lang="en-US" sz="11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41975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Marketing experiences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More than just a mobile game app, Angry Birds is “a digital immersion in addictively cheerful destruction.” Creator Rovio plans to expand the Angry Birds experience through animated videos, licensed products, and even Angry Birds-branded playgrounds and activity parks.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Market offerings </a:t>
            </a:r>
            <a:r>
              <a:rPr lang="en-US" sz="1200" b="0" i="0" u="none" strike="noStrike" kern="1200" baseline="0" dirty="0" smtClean="0">
                <a:solidFill>
                  <a:schemeClr val="tx1"/>
                </a:solidFill>
                <a:latin typeface="+mn-lt"/>
                <a:ea typeface="+mn-ea"/>
                <a:cs typeface="+mn-cs"/>
              </a:rPr>
              <a:t>include other entities, such as </a:t>
            </a:r>
            <a:r>
              <a:rPr lang="en-US" sz="1200" b="0" i="1" u="none" strike="noStrike" kern="1200" baseline="0" dirty="0" smtClean="0">
                <a:solidFill>
                  <a:schemeClr val="tx1"/>
                </a:solidFill>
                <a:latin typeface="+mn-lt"/>
                <a:ea typeface="+mn-ea"/>
                <a:cs typeface="+mn-cs"/>
              </a:rPr>
              <a:t>persons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places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organizations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information</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ideas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sellers suffer from </a:t>
            </a:r>
            <a:r>
              <a:rPr lang="en-US" sz="1200" b="1" i="0" u="none" strike="noStrike" kern="1200" baseline="0" dirty="0" smtClean="0">
                <a:solidFill>
                  <a:schemeClr val="tx1"/>
                </a:solidFill>
                <a:latin typeface="+mn-lt"/>
                <a:ea typeface="+mn-ea"/>
                <a:cs typeface="+mn-cs"/>
              </a:rPr>
              <a:t>marketing myopia,</a:t>
            </a:r>
            <a:r>
              <a:rPr lang="en-US" sz="1200" b="0" i="0" u="none" strike="noStrike" kern="1200" baseline="0" dirty="0" smtClean="0">
                <a:solidFill>
                  <a:schemeClr val="tx1"/>
                </a:solidFill>
                <a:latin typeface="+mn-lt"/>
                <a:ea typeface="+mn-ea"/>
                <a:cs typeface="+mn-cs"/>
              </a:rPr>
              <a:t> the mistake of paying more attention to the specific products they offer than to the benefits and experiences produced by these products.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Smart marketers orchestrate several services and products, thereby creating </a:t>
            </a:r>
            <a:r>
              <a:rPr lang="en-US" sz="1200" b="0" i="1" u="none" strike="noStrike" kern="1200" baseline="0" dirty="0" smtClean="0">
                <a:solidFill>
                  <a:schemeClr val="tx1"/>
                </a:solidFill>
                <a:latin typeface="+mn-lt"/>
                <a:ea typeface="+mn-ea"/>
                <a:cs typeface="+mn-cs"/>
              </a:rPr>
              <a:t>brand experiences </a:t>
            </a:r>
            <a:r>
              <a:rPr lang="en-US" sz="1200" b="0" i="0" u="none" strike="noStrike" kern="1200" baseline="0" dirty="0" smtClean="0">
                <a:solidFill>
                  <a:schemeClr val="tx1"/>
                </a:solidFill>
                <a:latin typeface="+mn-lt"/>
                <a:ea typeface="+mn-ea"/>
                <a:cs typeface="+mn-cs"/>
              </a:rPr>
              <a:t>for consumers. </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9998EA26-717D-40F0-8597-1A8E8ECA985B}" type="slidenum">
              <a:rPr lang="en-US" smtClean="0">
                <a:latin typeface="Calibri" pitchFamily="34" charset="0"/>
                <a:ea typeface="ヒラギノ角ゴ Pro W3"/>
                <a:cs typeface="ヒラギノ角ゴ Pro W3"/>
              </a:rPr>
              <a:pPr/>
              <a:t>13</a:t>
            </a:fld>
            <a:endParaRPr lang="en-US" dirty="0" smtClean="0">
              <a:latin typeface="Calibri" pitchFamily="34" charset="0"/>
              <a:ea typeface="ヒラギノ角ゴ Pro W3"/>
              <a:cs typeface="ヒラギノ角ゴ Pro W3"/>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r>
              <a:rPr lang="en-US" b="1" dirty="0" smtClean="0"/>
              <a:t>Discussion Question</a:t>
            </a:r>
          </a:p>
          <a:p>
            <a:r>
              <a:rPr lang="en-US" i="1" dirty="0" smtClean="0"/>
              <a:t>Ask students what online retailers deliver exceptional value and satisfaction.</a:t>
            </a:r>
          </a:p>
          <a:p>
            <a:endParaRPr lang="en-US" b="1" dirty="0" smtClean="0"/>
          </a:p>
          <a:p>
            <a:r>
              <a:rPr lang="en-US" sz="1200" b="0" i="0" u="none" strike="noStrike" kern="1200" baseline="0" dirty="0" smtClean="0">
                <a:solidFill>
                  <a:schemeClr val="tx1"/>
                </a:solidFill>
                <a:latin typeface="+mn-lt"/>
                <a:ea typeface="+mn-ea"/>
                <a:cs typeface="+mn-cs"/>
              </a:rPr>
              <a:t>Consumers usually face a broad array of products and services that might satisfy a given need. How do they choose among these many market offerings?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Customers form expectations about the value and satisfaction that various market offerings will deliver and buy accordingly. Satisfied customers buy again and tell others about their good experiences. Dissatisfied customers often switch to competitors and disparage the product to others.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must be careful to set the right level of expectations. If they set expectations too low, they may satisfy those who buy but fail to attract enough buyers. If they set expectations too high, buyers will be disappointed. Customer value and customer satisfaction are key building blocks for developing and managing customer relationships.</a:t>
            </a:r>
            <a:endParaRPr lang="en-US" dirty="0" smtClean="0"/>
          </a:p>
        </p:txBody>
      </p:sp>
    </p:spTree>
    <p:extLst>
      <p:ext uri="{BB962C8B-B14F-4D97-AF65-F5344CB8AC3E}">
        <p14:creationId xmlns:p14="http://schemas.microsoft.com/office/powerpoint/2010/main" val="37721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a:lstStyle/>
          <a:p>
            <a:fld id="{0B7B73C0-1EF0-4A47-8A7D-997E4CCE71A3}" type="slidenum">
              <a:rPr lang="en-US" smtClean="0">
                <a:latin typeface="Calibri" pitchFamily="34" charset="0"/>
                <a:ea typeface="ヒラギノ角ゴ Pro W3"/>
                <a:cs typeface="ヒラギノ角ゴ Pro W3"/>
              </a:rPr>
              <a:pPr/>
              <a:t>14</a:t>
            </a:fld>
            <a:endParaRPr lang="en-US" dirty="0" smtClean="0">
              <a:latin typeface="Calibri" pitchFamily="34" charset="0"/>
              <a:ea typeface="ヒラギノ角ゴ Pro W3"/>
              <a:cs typeface="ヒラギノ角ゴ Pro W3"/>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Marketing occurs when people decide to satisfy their needs and wants through </a:t>
            </a:r>
            <a:r>
              <a:rPr lang="en-US" sz="1200" b="1" i="0" u="none" strike="noStrike" kern="1200" baseline="0" dirty="0" smtClean="0">
                <a:solidFill>
                  <a:schemeClr val="tx1"/>
                </a:solidFill>
                <a:latin typeface="+mn-lt"/>
                <a:ea typeface="+mn-ea"/>
                <a:cs typeface="+mn-cs"/>
              </a:rPr>
              <a:t>exchange relationships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broadest sense, the marketer tries to bring about a response to some market offering.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response may be more than simply buying or trading products and services. A political candidate, for instance, wants votes; a church wants membership; an orchestra wants an audience; and a social action group wants idea acceptance.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Companies want to build strong relationships by consistently delivering superior customer value.</a:t>
            </a:r>
            <a:endParaRPr lang="en-US" dirty="0" smtClean="0"/>
          </a:p>
        </p:txBody>
      </p:sp>
    </p:spTree>
    <p:extLst>
      <p:ext uri="{BB962C8B-B14F-4D97-AF65-F5344CB8AC3E}">
        <p14:creationId xmlns:p14="http://schemas.microsoft.com/office/powerpoint/2010/main" val="54656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62AE2342-C5B6-4436-9A56-8AB75ED67ACA}" type="slidenum">
              <a:rPr lang="en-US" smtClean="0">
                <a:latin typeface="Calibri" pitchFamily="34" charset="0"/>
                <a:ea typeface="ヒラギノ角ゴ Pro W3"/>
                <a:cs typeface="ヒラギノ角ゴ Pro W3"/>
              </a:rPr>
              <a:pPr/>
              <a:t>15</a:t>
            </a:fld>
            <a:endParaRPr lang="en-US" dirty="0" smtClean="0">
              <a:latin typeface="Calibri" pitchFamily="34" charset="0"/>
              <a:ea typeface="ヒラギノ角ゴ Pro W3"/>
              <a:cs typeface="ヒラギノ角ゴ Pro W3"/>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p:txBody>
          <a:bodyPr>
            <a:normAutofit lnSpcReduction="10000"/>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is the set of actual and potential buyers of a product or service. These buyers share a particular need or want that can be satisfied through exchange relationships.</a:t>
            </a:r>
          </a:p>
          <a:p>
            <a:endParaRPr lang="en-US" sz="1200" b="0" i="0" u="none" strike="noStrike" kern="1200" baseline="0" dirty="0" smtClean="0">
              <a:solidFill>
                <a:schemeClr val="tx1"/>
              </a:solidFill>
              <a:latin typeface="+mn-lt"/>
              <a:ea typeface="+mn-ea"/>
              <a:cs typeface="+mn-cs"/>
            </a:endParaRPr>
          </a:p>
          <a:p>
            <a:r>
              <a:rPr lang="en-US" b="1" dirty="0"/>
              <a:t>Figure 1.2 </a:t>
            </a:r>
            <a:r>
              <a:rPr lang="en-US" dirty="0"/>
              <a:t>shows the main elements in a marketing system</a:t>
            </a:r>
            <a:r>
              <a:rPr lang="en-US" dirty="0" smtClean="0"/>
              <a:t>.</a:t>
            </a:r>
          </a:p>
          <a:p>
            <a:endParaRPr lang="en-US" dirty="0" smtClean="0"/>
          </a:p>
          <a:p>
            <a:r>
              <a:rPr lang="en-US" dirty="0" smtClean="0"/>
              <a:t>Each </a:t>
            </a:r>
            <a:r>
              <a:rPr lang="en-US" dirty="0"/>
              <a:t>party in the </a:t>
            </a:r>
            <a:r>
              <a:rPr lang="en-US" dirty="0" smtClean="0"/>
              <a:t>system adds value for the next level and  is </a:t>
            </a:r>
            <a:r>
              <a:rPr lang="en-US" dirty="0"/>
              <a:t>affected by major environmental </a:t>
            </a:r>
            <a:r>
              <a:rPr lang="en-US" dirty="0" smtClean="0"/>
              <a:t>forces (</a:t>
            </a:r>
            <a:r>
              <a:rPr lang="en-US" dirty="0"/>
              <a:t>demographic, economic, natural, </a:t>
            </a:r>
            <a:r>
              <a:rPr lang="en-US" dirty="0" smtClean="0"/>
              <a:t>technological, political</a:t>
            </a:r>
            <a:r>
              <a:rPr lang="en-US" dirty="0"/>
              <a:t>, and social/cultural).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Marketing means managing markets to bring about profitable customer relationships. Activities such as consumer research, product development, communication, distribution, pricing, and service are core marketing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Buyers also carry out marketing, thus, in addition to customer relationship management, today’s marketers must also deal effectively with </a:t>
            </a:r>
            <a:r>
              <a:rPr lang="en-US" sz="1200" b="0" i="1" u="none" strike="noStrike" kern="1200" baseline="0" dirty="0" smtClean="0">
                <a:solidFill>
                  <a:schemeClr val="tx1"/>
                </a:solidFill>
                <a:latin typeface="+mn-lt"/>
                <a:ea typeface="+mn-ea"/>
                <a:cs typeface="+mn-cs"/>
              </a:rPr>
              <a:t>customer-managed relationships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are no longer asking only “How can we influence our customers?” but also “How can our customers influence us?” and even “How can our customers influence each other?”</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90001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16</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2 Summary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Outstanding marketing companies go to great lengths to learn about and understand their customers’ </a:t>
            </a:r>
            <a:r>
              <a:rPr lang="en-US" sz="1200" b="0" i="1" u="none" strike="noStrike" kern="1200" baseline="0" dirty="0" smtClean="0">
                <a:solidFill>
                  <a:schemeClr val="tx1"/>
                </a:solidFill>
                <a:latin typeface="+mn-lt"/>
                <a:ea typeface="+mn-ea"/>
                <a:cs typeface="+mn-cs"/>
              </a:rPr>
              <a:t>needs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wants</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demands</a:t>
            </a:r>
            <a:r>
              <a:rPr lang="en-US" sz="1200" b="0" i="0" u="none" strike="noStrike" kern="1200" baseline="0" dirty="0" smtClean="0">
                <a:solidFill>
                  <a:schemeClr val="tx1"/>
                </a:solidFill>
                <a:latin typeface="+mn-lt"/>
                <a:ea typeface="+mn-ea"/>
                <a:cs typeface="+mn-cs"/>
              </a:rPr>
              <a:t>. This understanding helps them to design want-satisfying market offerings and build value-laden customer relationships by which they can capture </a:t>
            </a:r>
            <a:r>
              <a:rPr lang="en-US" sz="1200" b="0" i="1" u="none" strike="noStrike" kern="1200" baseline="0" dirty="0" smtClean="0">
                <a:solidFill>
                  <a:schemeClr val="tx1"/>
                </a:solidFill>
                <a:latin typeface="+mn-lt"/>
                <a:ea typeface="+mn-ea"/>
                <a:cs typeface="+mn-cs"/>
              </a:rPr>
              <a:t>customer lifetime value </a:t>
            </a:r>
            <a:r>
              <a:rPr lang="en-US" sz="1200" b="0" i="0" u="none" strike="noStrike" kern="1200" baseline="0" dirty="0" smtClean="0">
                <a:solidFill>
                  <a:schemeClr val="tx1"/>
                </a:solidFill>
                <a:latin typeface="+mn-lt"/>
                <a:ea typeface="+mn-ea"/>
                <a:cs typeface="+mn-cs"/>
              </a:rPr>
              <a:t>and greater </a:t>
            </a:r>
            <a:r>
              <a:rPr lang="en-US" sz="1200" b="0" i="1" u="none" strike="noStrike" kern="1200" baseline="0" dirty="0" smtClean="0">
                <a:solidFill>
                  <a:schemeClr val="tx1"/>
                </a:solidFill>
                <a:latin typeface="+mn-lt"/>
                <a:ea typeface="+mn-ea"/>
                <a:cs typeface="+mn-cs"/>
              </a:rPr>
              <a:t>share of customer</a:t>
            </a:r>
            <a:r>
              <a:rPr lang="en-US" sz="1200" b="0" i="0" u="none" strike="noStrike" kern="1200" baseline="0" dirty="0" smtClean="0">
                <a:solidFill>
                  <a:schemeClr val="tx1"/>
                </a:solidFill>
                <a:latin typeface="+mn-lt"/>
                <a:ea typeface="+mn-ea"/>
                <a:cs typeface="+mn-cs"/>
              </a:rPr>
              <a:t>. The result is increased long-term </a:t>
            </a:r>
            <a:r>
              <a:rPr lang="en-US" sz="1200" b="0" i="1" u="none" strike="noStrike" kern="1200" baseline="0" dirty="0" smtClean="0">
                <a:solidFill>
                  <a:schemeClr val="tx1"/>
                </a:solidFill>
                <a:latin typeface="+mn-lt"/>
                <a:ea typeface="+mn-ea"/>
                <a:cs typeface="+mn-cs"/>
              </a:rPr>
              <a:t>customer equity </a:t>
            </a:r>
            <a:r>
              <a:rPr lang="en-US" sz="1200" b="0" i="0" u="none" strike="noStrike" kern="1200" baseline="0" dirty="0" smtClean="0">
                <a:solidFill>
                  <a:schemeClr val="tx1"/>
                </a:solidFill>
                <a:latin typeface="+mn-lt"/>
                <a:ea typeface="+mn-ea"/>
                <a:cs typeface="+mn-cs"/>
              </a:rPr>
              <a:t>for the firm.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core marketplace concepts are needs, wants, and demands; market offerings (products, services, and experiences); value and satisfaction; exchange and relationships; and markets. Wants are the form taken by human needs when shaped by culture and individual personality. When backed by buying power, wants become demands. Companies address needs by putting forth a value proposition, a set of benefits that they promise to consumers to satisfy their needs. The value proposition is fulfilled through a market offering, which delivers customer value and satisfaction, resulting in long-term exchange relationships with customers.</a:t>
            </a:r>
            <a:endParaRPr lang="en-US" dirty="0" smtClean="0"/>
          </a:p>
        </p:txBody>
      </p:sp>
    </p:spTree>
    <p:extLst>
      <p:ext uri="{BB962C8B-B14F-4D97-AF65-F5344CB8AC3E}">
        <p14:creationId xmlns:p14="http://schemas.microsoft.com/office/powerpoint/2010/main" val="1285183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17</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61148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3DB343A3-DEFC-4E76-B8F5-4A91C71019B4}" type="slidenum">
              <a:rPr lang="en-US" smtClean="0">
                <a:latin typeface="Calibri" pitchFamily="34" charset="0"/>
                <a:ea typeface="ヒラギノ角ゴ Pro W3"/>
                <a:cs typeface="ヒラギノ角ゴ Pro W3"/>
              </a:rPr>
              <a:pPr/>
              <a:t>18</a:t>
            </a:fld>
            <a:endParaRPr lang="en-US" dirty="0" smtClean="0">
              <a:latin typeface="Calibri" pitchFamily="34" charset="0"/>
              <a:ea typeface="ヒラギノ角ゴ Pro W3"/>
              <a:cs typeface="ヒラギノ角ゴ Pro W3"/>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Discussion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Ask students to describe a market segment they are a part of for a specific product such as, athletic or fitness equipment or clothing.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Now that the company fully understands its consumers and the marketplace, it must decide which customers it will serve and how it will bring them value.</a:t>
            </a:r>
          </a:p>
          <a:p>
            <a:endParaRPr lang="en-US" dirty="0" smtClean="0"/>
          </a:p>
        </p:txBody>
      </p:sp>
    </p:spTree>
    <p:extLst>
      <p:ext uri="{BB962C8B-B14F-4D97-AF65-F5344CB8AC3E}">
        <p14:creationId xmlns:p14="http://schemas.microsoft.com/office/powerpoint/2010/main" val="22817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3DB343A3-DEFC-4E76-B8F5-4A91C71019B4}" type="slidenum">
              <a:rPr lang="en-US" smtClean="0">
                <a:latin typeface="Calibri" pitchFamily="34" charset="0"/>
                <a:ea typeface="ヒラギノ角ゴ Pro W3"/>
                <a:cs typeface="ヒラギノ角ゴ Pro W3"/>
              </a:rPr>
              <a:pPr/>
              <a:t>19</a:t>
            </a:fld>
            <a:endParaRPr lang="en-US" dirty="0" smtClean="0">
              <a:latin typeface="Calibri" pitchFamily="34" charset="0"/>
              <a:ea typeface="ヒラギノ角ゴ Pro W3"/>
              <a:cs typeface="ヒラギノ角ゴ Pro W3"/>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r>
              <a:rPr lang="en-US" dirty="0" smtClean="0"/>
              <a:t>The marketing manager’s aim is to find, attract, keep, and grow target customers by creating, delivering, and communicating superior customer value.</a:t>
            </a:r>
          </a:p>
          <a:p>
            <a:endParaRPr lang="en-US" dirty="0" smtClean="0"/>
          </a:p>
          <a:p>
            <a:r>
              <a:rPr lang="en-US" dirty="0" smtClean="0"/>
              <a:t>To design a winning marketing strategy, the marketing manager must answer two important questions: </a:t>
            </a:r>
          </a:p>
          <a:p>
            <a:endParaRPr lang="en-US" i="1" dirty="0" smtClean="0"/>
          </a:p>
          <a:p>
            <a:pPr marL="171450" indent="-171450">
              <a:buFont typeface="Arial" panose="020B0604020202020204" pitchFamily="34" charset="0"/>
              <a:buChar char="•"/>
            </a:pPr>
            <a:r>
              <a:rPr lang="en-US" i="0" dirty="0" smtClean="0"/>
              <a:t>What customers will we serve (what’s our target market)? </a:t>
            </a:r>
          </a:p>
          <a:p>
            <a:pPr marL="171450" indent="-171450">
              <a:buFont typeface="Arial" panose="020B0604020202020204" pitchFamily="34" charset="0"/>
              <a:buChar char="•"/>
            </a:pPr>
            <a:endParaRPr lang="en-US" i="0" dirty="0" smtClean="0"/>
          </a:p>
          <a:p>
            <a:pPr marL="171450" indent="-171450">
              <a:buFont typeface="Arial" panose="020B0604020202020204" pitchFamily="34" charset="0"/>
              <a:buChar char="•"/>
            </a:pPr>
            <a:r>
              <a:rPr lang="en-US" i="0" dirty="0" smtClean="0"/>
              <a:t>How can we serve these customers best (what’s our value proposition)? </a:t>
            </a:r>
          </a:p>
        </p:txBody>
      </p:sp>
    </p:spTree>
    <p:extLst>
      <p:ext uri="{BB962C8B-B14F-4D97-AF65-F5344CB8AC3E}">
        <p14:creationId xmlns:p14="http://schemas.microsoft.com/office/powerpoint/2010/main" val="44560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Amazon.com does much more than just sell goods online. It creates satisfying online customer experiences. “The thing that drives everything is creating genuine value for customers,” says Amazon founder and CEO Jeff Bezos.</a:t>
            </a:r>
          </a:p>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2</a:t>
            </a:fld>
            <a:endParaRPr lang="en-US" dirty="0"/>
          </a:p>
        </p:txBody>
      </p:sp>
    </p:spTree>
    <p:extLst>
      <p:ext uri="{BB962C8B-B14F-4D97-AF65-F5344CB8AC3E}">
        <p14:creationId xmlns:p14="http://schemas.microsoft.com/office/powerpoint/2010/main" val="272021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0A2A3E0-92AC-4925-A6FE-6BC1C7158196}" type="slidenum">
              <a:rPr lang="en-US" smtClean="0">
                <a:latin typeface="Calibri" pitchFamily="34" charset="0"/>
                <a:ea typeface="ヒラギノ角ゴ Pro W3"/>
                <a:cs typeface="ヒラギノ角ゴ Pro W3"/>
              </a:rPr>
              <a:pPr/>
              <a:t>20</a:t>
            </a:fld>
            <a:endParaRPr lang="en-US" dirty="0" smtClean="0">
              <a:latin typeface="Calibri" pitchFamily="34" charset="0"/>
              <a:ea typeface="ヒラギノ角ゴ Pro W3"/>
              <a:cs typeface="ヒラギノ角ゴ Pro W3"/>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Value proposition: Vine gives you “the best way to see and share life in motion” through “short, beautiful, looping videos in a simple and fun way for your friends and family to see.”</a:t>
            </a:r>
          </a:p>
          <a:p>
            <a:endParaRPr lang="en-US" sz="1200" b="0" i="0" u="none" strike="noStrike" kern="1200" baseline="0" dirty="0" smtClean="0">
              <a:solidFill>
                <a:schemeClr val="tx1"/>
              </a:solidFill>
              <a:latin typeface="+mn-lt"/>
              <a:ea typeface="+mn-ea"/>
              <a:cs typeface="+mn-cs"/>
            </a:endParaRPr>
          </a:p>
          <a:p>
            <a:r>
              <a:rPr lang="en-US" b="1" dirty="0" smtClean="0"/>
              <a:t>Discussion Question</a:t>
            </a:r>
          </a:p>
          <a:p>
            <a:r>
              <a:rPr lang="en-US" i="1" dirty="0" smtClean="0"/>
              <a:t>Have the students evaluate one of the following value propositions in terms of how well the company delivers on the proposition.</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BMW promises “the ultimate driving machine” </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Nissan Leaf electric car is “100% </a:t>
            </a:r>
            <a:r>
              <a:rPr lang="pt-BR" sz="1200" b="0" i="1" u="none" strike="noStrike" kern="1200" baseline="0" dirty="0" smtClean="0">
                <a:solidFill>
                  <a:schemeClr val="tx1"/>
                </a:solidFill>
                <a:latin typeface="+mn-lt"/>
                <a:ea typeface="+mn-ea"/>
                <a:cs typeface="+mn-cs"/>
              </a:rPr>
              <a:t>electric. Zero gas. Zero tailpipe.”</a:t>
            </a:r>
          </a:p>
          <a:p>
            <a:pPr marL="171450" indent="-171450">
              <a:buFont typeface="Arial" panose="020B0604020202020204" pitchFamily="34" charset="0"/>
              <a:buChar char="•"/>
            </a:pPr>
            <a:endParaRPr lang="pt-BR"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pt-BR" sz="1200" b="0" i="1" u="none" strike="noStrike" kern="1200" baseline="0" dirty="0" smtClean="0">
                <a:solidFill>
                  <a:schemeClr val="tx1"/>
                </a:solidFill>
                <a:latin typeface="+mn-lt"/>
                <a:ea typeface="+mn-ea"/>
                <a:cs typeface="+mn-cs"/>
              </a:rPr>
              <a:t>New Balance’s Minimus </a:t>
            </a:r>
            <a:r>
              <a:rPr lang="en-US" sz="1200" b="0" i="1" u="none" strike="noStrike" kern="1200" baseline="0" dirty="0" smtClean="0">
                <a:solidFill>
                  <a:schemeClr val="tx1"/>
                </a:solidFill>
                <a:latin typeface="+mn-lt"/>
                <a:ea typeface="+mn-ea"/>
                <a:cs typeface="+mn-cs"/>
              </a:rPr>
              <a:t>shoes are “like barefoot only better.”</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err="1" smtClean="0">
                <a:solidFill>
                  <a:schemeClr val="tx1"/>
                </a:solidFill>
                <a:latin typeface="+mn-lt"/>
                <a:ea typeface="+mn-ea"/>
                <a:cs typeface="+mn-cs"/>
              </a:rPr>
              <a:t>Vibram</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FiveFingers</a:t>
            </a:r>
            <a:r>
              <a:rPr lang="en-US" sz="1200" b="0" i="1" u="none" strike="noStrike" kern="1200" baseline="0" dirty="0" smtClean="0">
                <a:solidFill>
                  <a:schemeClr val="tx1"/>
                </a:solidFill>
                <a:latin typeface="+mn-lt"/>
                <a:ea typeface="+mn-ea"/>
                <a:cs typeface="+mn-cs"/>
              </a:rPr>
              <a:t> shoes: “You are the technology.”</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Facebook helps you “connect and share with the people in your life”</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YouTube “provides a place for people to connect, inform, and inspire others across the globe.”</a:t>
            </a:r>
          </a:p>
          <a:p>
            <a:endParaRPr lang="en-US" dirty="0" smtClean="0"/>
          </a:p>
          <a:p>
            <a:r>
              <a:rPr lang="en-US" sz="1200" b="0" i="0" u="none" strike="noStrike" kern="1200" baseline="0" dirty="0" smtClean="0">
                <a:solidFill>
                  <a:schemeClr val="tx1"/>
                </a:solidFill>
                <a:latin typeface="+mn-lt"/>
                <a:ea typeface="+mn-ea"/>
                <a:cs typeface="+mn-cs"/>
              </a:rPr>
              <a:t>The company must decide how it will serve targeted customers—how it will </a:t>
            </a:r>
            <a:r>
              <a:rPr lang="en-US" sz="1200" b="0" i="1" u="none" strike="noStrike" kern="1200" baseline="0" dirty="0" smtClean="0">
                <a:solidFill>
                  <a:schemeClr val="tx1"/>
                </a:solidFill>
                <a:latin typeface="+mn-lt"/>
                <a:ea typeface="+mn-ea"/>
                <a:cs typeface="+mn-cs"/>
              </a:rPr>
              <a:t>differentiate and position </a:t>
            </a:r>
            <a:r>
              <a:rPr lang="en-US" sz="1200" b="0" i="0" u="none" strike="noStrike" kern="1200" baseline="0" dirty="0" smtClean="0">
                <a:solidFill>
                  <a:schemeClr val="tx1"/>
                </a:solidFill>
                <a:latin typeface="+mn-lt"/>
                <a:ea typeface="+mn-ea"/>
                <a:cs typeface="+mn-cs"/>
              </a:rPr>
              <a:t>itself in the marketplace. A brand’s </a:t>
            </a:r>
            <a:r>
              <a:rPr lang="en-US" sz="1200" b="0" i="1" u="none" strike="noStrike" kern="1200" baseline="0" dirty="0" smtClean="0">
                <a:solidFill>
                  <a:schemeClr val="tx1"/>
                </a:solidFill>
                <a:latin typeface="+mn-lt"/>
                <a:ea typeface="+mn-ea"/>
                <a:cs typeface="+mn-cs"/>
              </a:rPr>
              <a:t>value proposition </a:t>
            </a:r>
            <a:r>
              <a:rPr lang="en-US" sz="1200" b="0" i="0" u="none" strike="noStrike" kern="1200" baseline="0" dirty="0" smtClean="0">
                <a:solidFill>
                  <a:schemeClr val="tx1"/>
                </a:solidFill>
                <a:latin typeface="+mn-lt"/>
                <a:ea typeface="+mn-ea"/>
                <a:cs typeface="+mn-cs"/>
              </a:rPr>
              <a:t>is the set of benefits or values it promises to deliver to consumers to satisfy their needs.</a:t>
            </a:r>
            <a:r>
              <a:rPr lang="en-US" dirty="0" smtClean="0"/>
              <a:t> </a:t>
            </a:r>
          </a:p>
          <a:p>
            <a:endParaRPr lang="en-US" dirty="0" smtClean="0"/>
          </a:p>
          <a:p>
            <a:r>
              <a:rPr lang="en-US" dirty="0" smtClean="0"/>
              <a:t>Value propositions differentiate one brand from another.  They answer the customer’s question, “Why should I buy your brand rather than a competitor’s?” Companies must design strong value propositions that give them the greatest advantage in their target markets.</a:t>
            </a:r>
          </a:p>
        </p:txBody>
      </p:sp>
    </p:spTree>
    <p:extLst>
      <p:ext uri="{BB962C8B-B14F-4D97-AF65-F5344CB8AC3E}">
        <p14:creationId xmlns:p14="http://schemas.microsoft.com/office/powerpoint/2010/main" val="54834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B5A18CD8-7E23-48FF-A578-1CF9D6760F4F}" type="slidenum">
              <a:rPr lang="en-US" smtClean="0">
                <a:latin typeface="Calibri" pitchFamily="34" charset="0"/>
                <a:ea typeface="ヒラギノ角ゴ Pro W3"/>
                <a:cs typeface="ヒラギノ角ゴ Pro W3"/>
              </a:rPr>
              <a:pPr/>
              <a:t>21</a:t>
            </a:fld>
            <a:endParaRPr lang="en-US" dirty="0" smtClean="0">
              <a:latin typeface="Calibri" pitchFamily="34" charset="0"/>
              <a:ea typeface="ヒラギノ角ゴ Pro W3"/>
              <a:cs typeface="ヒラギノ角ゴ Pro W3"/>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r>
              <a:rPr lang="en-US" dirty="0" smtClean="0"/>
              <a:t>There are five alternative concepts under which organizations design and carry out their marketing strategies: the </a:t>
            </a:r>
            <a:r>
              <a:rPr lang="en-US" i="1" dirty="0" smtClean="0"/>
              <a:t>production</a:t>
            </a:r>
            <a:r>
              <a:rPr lang="en-US" dirty="0" smtClean="0"/>
              <a:t>, </a:t>
            </a:r>
            <a:r>
              <a:rPr lang="en-US" i="1" dirty="0" smtClean="0"/>
              <a:t>product</a:t>
            </a:r>
            <a:r>
              <a:rPr lang="en-US" dirty="0" smtClean="0"/>
              <a:t>, </a:t>
            </a:r>
            <a:r>
              <a:rPr lang="en-US" i="1" dirty="0" smtClean="0"/>
              <a:t>selling</a:t>
            </a:r>
            <a:r>
              <a:rPr lang="en-US" dirty="0" smtClean="0"/>
              <a:t>, </a:t>
            </a:r>
            <a:r>
              <a:rPr lang="en-US" i="1" dirty="0" smtClean="0"/>
              <a:t>marketing</a:t>
            </a:r>
            <a:r>
              <a:rPr lang="en-US" dirty="0" smtClean="0"/>
              <a:t>, and </a:t>
            </a:r>
            <a:r>
              <a:rPr lang="en-US" i="1" dirty="0" smtClean="0"/>
              <a:t>societal marketing concepts.</a:t>
            </a:r>
          </a:p>
          <a:p>
            <a:endParaRPr lang="en-US" i="1" dirty="0" smtClean="0"/>
          </a:p>
          <a:p>
            <a:r>
              <a:rPr lang="en-US" dirty="0" smtClean="0"/>
              <a:t>Marketing management wants to design strategies that will build profitable relationships with target consumers.</a:t>
            </a:r>
          </a:p>
          <a:p>
            <a:endParaRPr lang="en-US" dirty="0" smtClean="0"/>
          </a:p>
          <a:p>
            <a:r>
              <a:rPr lang="en-US" dirty="0" smtClean="0"/>
              <a:t>But what </a:t>
            </a:r>
            <a:r>
              <a:rPr lang="en-US" i="1" dirty="0" smtClean="0"/>
              <a:t>philosophy</a:t>
            </a:r>
            <a:r>
              <a:rPr lang="en-US" dirty="0" smtClean="0"/>
              <a:t> should guide these marketing strategies? What weight should be given to the interests of customers, the organization, and society? Very often, these interests conflict.</a:t>
            </a:r>
          </a:p>
          <a:p>
            <a:endParaRPr lang="en-US" dirty="0" smtClean="0"/>
          </a:p>
        </p:txBody>
      </p:sp>
    </p:spTree>
    <p:extLst>
      <p:ext uri="{BB962C8B-B14F-4D97-AF65-F5344CB8AC3E}">
        <p14:creationId xmlns:p14="http://schemas.microsoft.com/office/powerpoint/2010/main" val="385218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7695AF28-0F40-419F-B6C1-0C844523144E}" type="slidenum">
              <a:rPr lang="en-US" smtClean="0">
                <a:latin typeface="Calibri" pitchFamily="34" charset="0"/>
                <a:ea typeface="ヒラギノ角ゴ Pro W3"/>
                <a:cs typeface="ヒラギノ角ゴ Pro W3"/>
              </a:rPr>
              <a:pPr/>
              <a:t>22</a:t>
            </a:fld>
            <a:endParaRPr lang="en-US" dirty="0" smtClean="0">
              <a:latin typeface="Calibri" pitchFamily="34" charset="0"/>
              <a:ea typeface="ヒラギノ角ゴ Pro W3"/>
              <a:cs typeface="ヒラギノ角ゴ Pro W3"/>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With the production concept, management focuses on improving production and distribution efficiency. This concept is one of the oldest orientations that guides sellers.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production concept is still a useful philosophy in some situations. For example in the highly competitive, price-sensitive Chinese market, both personal computer maker Lenovo and home appliance maker Haier dominate through low labor costs, high production efficiency, and mass distribution.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although useful in some situations, the production concept can lead to marketing myopia and losing sight of the real objective—satisfying customer needs and building customer relationships.</a:t>
            </a:r>
            <a:endParaRPr lang="en-US" dirty="0" smtClean="0"/>
          </a:p>
        </p:txBody>
      </p:sp>
    </p:spTree>
    <p:extLst>
      <p:ext uri="{BB962C8B-B14F-4D97-AF65-F5344CB8AC3E}">
        <p14:creationId xmlns:p14="http://schemas.microsoft.com/office/powerpoint/2010/main" val="130172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a:lstStyle/>
          <a:p>
            <a:fld id="{29D1E0B9-C680-4F19-9D0E-0A7CE5AC5842}" type="slidenum">
              <a:rPr lang="en-US" smtClean="0">
                <a:latin typeface="Calibri" pitchFamily="34" charset="0"/>
                <a:ea typeface="ヒラギノ角ゴ Pro W3"/>
                <a:cs typeface="ヒラギノ角ゴ Pro W3"/>
              </a:rPr>
              <a:pPr/>
              <a:t>23</a:t>
            </a:fld>
            <a:endParaRPr lang="en-US" dirty="0" smtClean="0">
              <a:latin typeface="Calibri" pitchFamily="34" charset="0"/>
              <a:ea typeface="ヒラギノ角ゴ Pro W3"/>
              <a:cs typeface="ヒラギノ角ゴ Pro W3"/>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Product quality and improvement are important parts of most marketing strategies. However, focusing </a:t>
            </a:r>
            <a:r>
              <a:rPr lang="en-US" sz="1200" b="0" i="1" u="none" strike="noStrike" kern="1200" baseline="0" dirty="0" smtClean="0">
                <a:solidFill>
                  <a:schemeClr val="tx1"/>
                </a:solidFill>
                <a:latin typeface="+mn-lt"/>
                <a:ea typeface="+mn-ea"/>
                <a:cs typeface="+mn-cs"/>
              </a:rPr>
              <a:t>only </a:t>
            </a:r>
            <a:r>
              <a:rPr lang="en-US" sz="1200" b="0" i="0" u="none" strike="noStrike" kern="1200" baseline="0" dirty="0" smtClean="0">
                <a:solidFill>
                  <a:schemeClr val="tx1"/>
                </a:solidFill>
                <a:latin typeface="+mn-lt"/>
                <a:ea typeface="+mn-ea"/>
                <a:cs typeface="+mn-cs"/>
              </a:rPr>
              <a:t>on the company’s products can also lead to marketing myopia. For example, some manufacturers believe that if they can “build a better mousetrap, the world will beat a path to their doors.”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But they are often rudely shocked. Buyers may be looking for a better solution to a mouse problem but not necessarily for a better mousetrap.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better solution might be a chemical spray, an exterminating service, a house cat, or  something else that suits their needs even better than a mousetrap.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Furthermore, a better mousetrap will not sell unless the manufacturer designs, packages, and prices it attractively; places it in convenient distribution channels; brings it to the attention of people who need it; and convinces buyers that it is a better product.</a:t>
            </a:r>
          </a:p>
          <a:p>
            <a:r>
              <a:rPr lang="en-US" sz="1200" b="0" i="0" u="none" strike="noStrike" kern="1200" baseline="0" dirty="0" smtClean="0">
                <a:solidFill>
                  <a:schemeClr val="tx1"/>
                </a:solidFill>
                <a:latin typeface="+mn-lt"/>
                <a:ea typeface="+mn-ea"/>
                <a:cs typeface="+mn-cs"/>
              </a:rPr>
              <a:t> </a:t>
            </a:r>
          </a:p>
          <a:p>
            <a:endParaRPr lang="en-US" dirty="0" smtClean="0"/>
          </a:p>
        </p:txBody>
      </p:sp>
    </p:spTree>
    <p:extLst>
      <p:ext uri="{BB962C8B-B14F-4D97-AF65-F5344CB8AC3E}">
        <p14:creationId xmlns:p14="http://schemas.microsoft.com/office/powerpoint/2010/main" val="447794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a:lstStyle/>
          <a:p>
            <a:fld id="{F3D4B052-B336-4683-80E3-FBF8D6474A51}" type="slidenum">
              <a:rPr lang="en-US" smtClean="0">
                <a:latin typeface="Calibri" pitchFamily="34" charset="0"/>
                <a:ea typeface="ヒラギノ角ゴ Pro W3"/>
                <a:cs typeface="ヒラギノ角ゴ Pro W3"/>
              </a:rPr>
              <a:pPr/>
              <a:t>24</a:t>
            </a:fld>
            <a:endParaRPr lang="en-US" dirty="0" smtClean="0">
              <a:latin typeface="Calibri" pitchFamily="34" charset="0"/>
              <a:ea typeface="ヒラギノ角ゴ Pro W3"/>
              <a:cs typeface="ヒラギノ角ゴ Pro W3"/>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selling concept is typically practiced with unsought goods—those that buyers do not normally think of buying, such as life insurance or blood donations. These industries must be good at tracking down prospects and selling them on a product’s benefits.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Such aggressive selling, however, carries high risks. It focuses on creating sales transactions rather than on building long-term, profitable customer relationships. </a:t>
            </a:r>
            <a:r>
              <a:rPr lang="en-US" dirty="0" smtClean="0"/>
              <a:t>The aim often is to sell what the company makes rather than making what the market wants. It assumes that customers who are coaxed into buying the product will like it. Or, if they don’t like it, they will possibly forget their disappointment and buy it again later. These are usually poor assumptions.</a:t>
            </a:r>
          </a:p>
          <a:p>
            <a:endParaRPr lang="en-US" dirty="0" smtClean="0"/>
          </a:p>
        </p:txBody>
      </p:sp>
    </p:spTree>
    <p:extLst>
      <p:ext uri="{BB962C8B-B14F-4D97-AF65-F5344CB8AC3E}">
        <p14:creationId xmlns:p14="http://schemas.microsoft.com/office/powerpoint/2010/main" val="423673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a:lstStyle/>
          <a:p>
            <a:fld id="{C3DC5CC9-638B-4D97-B6BE-A2B3A57DFC1B}" type="slidenum">
              <a:rPr lang="en-US" smtClean="0">
                <a:latin typeface="Calibri" pitchFamily="34" charset="0"/>
                <a:ea typeface="ヒラギノ角ゴ Pro W3"/>
                <a:cs typeface="ヒラギノ角ゴ Pro W3"/>
              </a:rPr>
              <a:pPr/>
              <a:t>25</a:t>
            </a:fld>
            <a:endParaRPr lang="en-US" dirty="0" smtClean="0">
              <a:latin typeface="Calibri" pitchFamily="34" charset="0"/>
              <a:ea typeface="ヒラギノ角ゴ Pro W3"/>
              <a:cs typeface="ヒラギノ角ゴ Pro W3"/>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a:normAutofit/>
          </a:bodyPr>
          <a:lstStyle/>
          <a:p>
            <a:r>
              <a:rPr lang="en-US" sz="1800" b="0" i="0" u="none" strike="noStrike" kern="1200" baseline="0" dirty="0" smtClean="0">
                <a:solidFill>
                  <a:schemeClr val="tx1"/>
                </a:solidFill>
                <a:latin typeface="+mn-lt"/>
                <a:ea typeface="+mn-ea"/>
                <a:cs typeface="+mn-cs"/>
              </a:rPr>
              <a:t>Under the marketing concept, customer focus and value are the </a:t>
            </a:r>
            <a:r>
              <a:rPr lang="en-US" sz="1800" b="0" i="1" u="none" strike="noStrike" kern="1200" baseline="0" dirty="0" smtClean="0">
                <a:solidFill>
                  <a:schemeClr val="tx1"/>
                </a:solidFill>
                <a:latin typeface="+mn-lt"/>
                <a:ea typeface="+mn-ea"/>
                <a:cs typeface="+mn-cs"/>
              </a:rPr>
              <a:t>paths </a:t>
            </a:r>
            <a:r>
              <a:rPr lang="en-US" sz="1800" b="0" i="0" u="none" strike="noStrike" kern="1200" baseline="0" dirty="0" smtClean="0">
                <a:solidFill>
                  <a:schemeClr val="tx1"/>
                </a:solidFill>
                <a:latin typeface="+mn-lt"/>
                <a:ea typeface="+mn-ea"/>
                <a:cs typeface="+mn-cs"/>
              </a:rPr>
              <a:t>to sales and profits. </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Instead of a product-centered </a:t>
            </a:r>
            <a:r>
              <a:rPr lang="en-US" sz="1800" b="0" i="1" u="none" strike="noStrike" kern="1200" baseline="0" dirty="0" smtClean="0">
                <a:solidFill>
                  <a:schemeClr val="tx1"/>
                </a:solidFill>
                <a:latin typeface="+mn-lt"/>
                <a:ea typeface="+mn-ea"/>
                <a:cs typeface="+mn-cs"/>
              </a:rPr>
              <a:t>make-and-sell </a:t>
            </a:r>
            <a:r>
              <a:rPr lang="en-US" sz="1800" b="0" i="0" u="none" strike="noStrike" kern="1200" baseline="0" dirty="0" smtClean="0">
                <a:solidFill>
                  <a:schemeClr val="tx1"/>
                </a:solidFill>
                <a:latin typeface="+mn-lt"/>
                <a:ea typeface="+mn-ea"/>
                <a:cs typeface="+mn-cs"/>
              </a:rPr>
              <a:t>philosophy, the marketing concept is a customer-centered </a:t>
            </a:r>
            <a:r>
              <a:rPr lang="en-US" sz="1800" b="0" i="1" u="none" strike="noStrike" kern="1200" baseline="0" dirty="0" smtClean="0">
                <a:solidFill>
                  <a:schemeClr val="tx1"/>
                </a:solidFill>
                <a:latin typeface="+mn-lt"/>
                <a:ea typeface="+mn-ea"/>
                <a:cs typeface="+mn-cs"/>
              </a:rPr>
              <a:t>sense-and-respond </a:t>
            </a:r>
            <a:r>
              <a:rPr lang="en-US" sz="1800" b="0" i="0" u="none" strike="noStrike" kern="1200" baseline="0" dirty="0" smtClean="0">
                <a:solidFill>
                  <a:schemeClr val="tx1"/>
                </a:solidFill>
                <a:latin typeface="+mn-lt"/>
                <a:ea typeface="+mn-ea"/>
                <a:cs typeface="+mn-cs"/>
              </a:rPr>
              <a:t>philosophy. The job is not to find the right customers for your product but to find the right products for your customers.</a:t>
            </a:r>
            <a:r>
              <a:rPr lang="en-US" sz="1800" dirty="0" smtClean="0"/>
              <a:t> </a:t>
            </a:r>
          </a:p>
          <a:p>
            <a:endParaRPr lang="en-US" sz="1800" dirty="0" smtClean="0"/>
          </a:p>
        </p:txBody>
      </p:sp>
    </p:spTree>
    <p:extLst>
      <p:ext uri="{BB962C8B-B14F-4D97-AF65-F5344CB8AC3E}">
        <p14:creationId xmlns:p14="http://schemas.microsoft.com/office/powerpoint/2010/main" val="1191477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fld id="{C3C4068A-E2CD-44DC-A414-DE253B336B2E}" type="slidenum">
              <a:rPr lang="en-US" smtClean="0">
                <a:latin typeface="Calibri" pitchFamily="34" charset="0"/>
                <a:ea typeface="ヒラギノ角ゴ Pro W3"/>
                <a:cs typeface="ヒラギノ角ゴ Pro W3"/>
              </a:rPr>
              <a:pPr/>
              <a:t>26</a:t>
            </a:fld>
            <a:endParaRPr lang="en-US" dirty="0" smtClean="0">
              <a:latin typeface="Calibri" pitchFamily="34" charset="0"/>
              <a:ea typeface="ヒラギノ角ゴ Pro W3"/>
              <a:cs typeface="ヒラギノ角ゴ Pro W3"/>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a:lstStyle/>
          <a:p>
            <a:r>
              <a:rPr lang="en-US" b="1" dirty="0" smtClean="0"/>
              <a:t>Discussion Questions</a:t>
            </a:r>
          </a:p>
          <a:p>
            <a:r>
              <a:rPr lang="en-US" i="1" dirty="0" smtClean="0"/>
              <a:t>What companies can you identify with social marketing?</a:t>
            </a:r>
          </a:p>
          <a:p>
            <a:r>
              <a:rPr lang="en-US" i="1" dirty="0" smtClean="0"/>
              <a:t>What do these companies do that ties to the societal marketing concept? </a:t>
            </a:r>
          </a:p>
          <a:p>
            <a:endParaRPr lang="en-US" i="1" dirty="0" smtClean="0"/>
          </a:p>
          <a:p>
            <a:r>
              <a:rPr lang="en-US" dirty="0" smtClean="0"/>
              <a:t>Students might be familiar with many different companies that practice societal marketing through their corporate social responsibility (CSR) initiatives. Students might be familiar with local retailers who are also involved in societal marketing. They will note that these companies donate, contribute, or offer services to charities and not-for-profit organizations.</a:t>
            </a:r>
          </a:p>
          <a:p>
            <a:endParaRPr lang="en-US" dirty="0" smtClean="0"/>
          </a:p>
          <a:p>
            <a:r>
              <a:rPr lang="en-US" sz="1200" b="0" i="0" u="none" strike="noStrike" kern="1200" baseline="0" dirty="0" smtClean="0">
                <a:solidFill>
                  <a:schemeClr val="tx1"/>
                </a:solidFill>
                <a:latin typeface="+mn-lt"/>
                <a:ea typeface="+mn-ea"/>
                <a:cs typeface="+mn-cs"/>
              </a:rPr>
              <a:t>The societal marketing concept questions whether the pure marketing concept overlooks possible conflicts between consumer </a:t>
            </a:r>
            <a:r>
              <a:rPr lang="en-US" sz="1200" b="0" i="1" u="none" strike="noStrike" kern="1200" baseline="0" dirty="0" smtClean="0">
                <a:solidFill>
                  <a:schemeClr val="tx1"/>
                </a:solidFill>
                <a:latin typeface="+mn-lt"/>
                <a:ea typeface="+mn-ea"/>
                <a:cs typeface="+mn-cs"/>
              </a:rPr>
              <a:t>short-run wants </a:t>
            </a:r>
            <a:r>
              <a:rPr lang="en-US" sz="1200" b="0" i="0" u="none" strike="noStrike" kern="1200" baseline="0" dirty="0" smtClean="0">
                <a:solidFill>
                  <a:schemeClr val="tx1"/>
                </a:solidFill>
                <a:latin typeface="+mn-lt"/>
                <a:ea typeface="+mn-ea"/>
                <a:cs typeface="+mn-cs"/>
              </a:rPr>
              <a:t>and consumer </a:t>
            </a:r>
            <a:r>
              <a:rPr lang="en-US" sz="1200" b="0" i="1" u="none" strike="noStrike" kern="1200" baseline="0" dirty="0" smtClean="0">
                <a:solidFill>
                  <a:schemeClr val="tx1"/>
                </a:solidFill>
                <a:latin typeface="+mn-lt"/>
                <a:ea typeface="+mn-ea"/>
                <a:cs typeface="+mn-cs"/>
              </a:rPr>
              <a:t>long-run welfare. </a:t>
            </a:r>
            <a:r>
              <a:rPr lang="en-US" sz="1200" b="0" i="0" u="none" strike="noStrike" kern="1200" baseline="0" dirty="0" smtClean="0">
                <a:solidFill>
                  <a:schemeClr val="tx1"/>
                </a:solidFill>
                <a:latin typeface="+mn-lt"/>
                <a:ea typeface="+mn-ea"/>
                <a:cs typeface="+mn-cs"/>
              </a:rPr>
              <a:t>Is a firm that satisfies the immediate needs and wants of target markets always doing what’s best for its consumers in the long run?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societal marketing concept holds that marketing strategy should deliver value to customers in a way that maintains or improves both the consumer’s </a:t>
            </a:r>
            <a:r>
              <a:rPr lang="en-US" sz="1200" b="0" i="1" u="none" strike="noStrike" kern="1200" baseline="0" dirty="0" smtClean="0">
                <a:solidFill>
                  <a:schemeClr val="tx1"/>
                </a:solidFill>
                <a:latin typeface="+mn-lt"/>
                <a:ea typeface="+mn-ea"/>
                <a:cs typeface="+mn-cs"/>
              </a:rPr>
              <a:t>and society’s </a:t>
            </a:r>
            <a:r>
              <a:rPr lang="en-US" sz="1200" b="0" i="0" u="none" strike="noStrike" kern="1200" baseline="0" dirty="0" smtClean="0">
                <a:solidFill>
                  <a:schemeClr val="tx1"/>
                </a:solidFill>
                <a:latin typeface="+mn-lt"/>
                <a:ea typeface="+mn-ea"/>
                <a:cs typeface="+mn-cs"/>
              </a:rPr>
              <a:t>well-being. It calls for </a:t>
            </a:r>
            <a:r>
              <a:rPr lang="en-US" sz="1200" b="0" i="1" u="none" strike="noStrike" kern="1200" baseline="0" dirty="0" smtClean="0">
                <a:solidFill>
                  <a:schemeClr val="tx1"/>
                </a:solidFill>
                <a:latin typeface="+mn-lt"/>
                <a:ea typeface="+mn-ea"/>
                <a:cs typeface="+mn-cs"/>
              </a:rPr>
              <a:t>sustainable marketing</a:t>
            </a:r>
            <a:r>
              <a:rPr lang="en-US" sz="1200" b="0" i="0" u="none" strike="noStrike" kern="1200" baseline="0" dirty="0" smtClean="0">
                <a:solidFill>
                  <a:schemeClr val="tx1"/>
                </a:solidFill>
                <a:latin typeface="+mn-lt"/>
                <a:ea typeface="+mn-ea"/>
                <a:cs typeface="+mn-cs"/>
              </a:rPr>
              <a:t>, socially and environmentally responsible marketing that meets the present needs of consumers and businesses while also preserving or enhancing the ability of future generations to meet their needs.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more broadly, many leading business and marketing thinkers are now preaching the concept of </a:t>
            </a:r>
            <a:r>
              <a:rPr lang="en-US" i="1" dirty="0" smtClean="0"/>
              <a:t>shared value,</a:t>
            </a:r>
            <a:r>
              <a:rPr lang="en-US" dirty="0" smtClean="0"/>
              <a:t> which recognizes that societal needs, not just economic needs, define markets.</a:t>
            </a:r>
          </a:p>
          <a:p>
            <a:endParaRPr lang="en-US" sz="1200" b="0" i="0" u="none" strike="noStrike" kern="1200" baseline="0" dirty="0" smtClean="0">
              <a:solidFill>
                <a:schemeClr val="tx1"/>
              </a:solidFill>
              <a:latin typeface="+mn-lt"/>
              <a:ea typeface="+mn-ea"/>
              <a:cs typeface="+mn-cs"/>
            </a:endParaRPr>
          </a:p>
          <a:p>
            <a:endParaRPr lang="en-US" dirty="0" smtClean="0"/>
          </a:p>
        </p:txBody>
      </p:sp>
    </p:spTree>
    <p:extLst>
      <p:ext uri="{BB962C8B-B14F-4D97-AF65-F5344CB8AC3E}">
        <p14:creationId xmlns:p14="http://schemas.microsoft.com/office/powerpoint/2010/main" val="1891268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B5A18CD8-7E23-48FF-A578-1CF9D6760F4F}" type="slidenum">
              <a:rPr lang="en-US" smtClean="0">
                <a:latin typeface="Calibri" pitchFamily="34" charset="0"/>
                <a:ea typeface="ヒラギノ角ゴ Pro W3"/>
                <a:cs typeface="ヒラギノ角ゴ Pro W3"/>
              </a:rPr>
              <a:pPr/>
              <a:t>27</a:t>
            </a:fld>
            <a:endParaRPr lang="en-US" dirty="0" smtClean="0">
              <a:latin typeface="Calibri" pitchFamily="34" charset="0"/>
              <a:ea typeface="ヒラギノ角ゴ Pro W3"/>
              <a:cs typeface="ヒラギノ角ゴ Pro W3"/>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Figure 1.3 contrasts the selling concept and the marketing concept. The selling concept takes an </a:t>
            </a:r>
            <a:r>
              <a:rPr lang="en-US" sz="1200" b="0" i="1" u="none" strike="noStrike" kern="1200" baseline="0" dirty="0" smtClean="0">
                <a:solidFill>
                  <a:schemeClr val="tx1"/>
                </a:solidFill>
                <a:latin typeface="+mn-lt"/>
                <a:ea typeface="+mn-ea"/>
                <a:cs typeface="+mn-cs"/>
              </a:rPr>
              <a:t>inside-out </a:t>
            </a:r>
            <a:r>
              <a:rPr lang="en-US" sz="1200" b="0" i="0" u="none" strike="noStrike" kern="1200" baseline="0" dirty="0" smtClean="0">
                <a:solidFill>
                  <a:schemeClr val="tx1"/>
                </a:solidFill>
                <a:latin typeface="+mn-lt"/>
                <a:ea typeface="+mn-ea"/>
                <a:cs typeface="+mn-cs"/>
              </a:rPr>
              <a:t>perspective. It starts with the factory, focuses on the company’s existing products, and calls for heavy selling and promotion to obtain profitable sales. It focuses primarily on customer conquest—getting short-term sales with little concern about who buys or why.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contrast, the marketing concept takes an </a:t>
            </a:r>
            <a:r>
              <a:rPr lang="en-US" sz="1200" b="0" i="1" u="none" strike="noStrike" kern="1200" baseline="0" dirty="0" smtClean="0">
                <a:solidFill>
                  <a:schemeClr val="tx1"/>
                </a:solidFill>
                <a:latin typeface="+mn-lt"/>
                <a:ea typeface="+mn-ea"/>
                <a:cs typeface="+mn-cs"/>
              </a:rPr>
              <a:t>outside-in </a:t>
            </a:r>
            <a:r>
              <a:rPr lang="en-US" sz="1200" b="0" i="0" u="none" strike="noStrike" kern="1200" baseline="0" dirty="0" smtClean="0">
                <a:solidFill>
                  <a:schemeClr val="tx1"/>
                </a:solidFill>
                <a:latin typeface="+mn-lt"/>
                <a:ea typeface="+mn-ea"/>
                <a:cs typeface="+mn-cs"/>
              </a:rPr>
              <a:t>perspective. As Herb Kelleher, the colorful founder of Southwest Airlines, once put it, “We don’t have a marketing department; we have a customer department.”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marketing concept starts with a well-defined market, focuses on customer needs, and integrates all the marketing activities that affect customers. In turn, it yields profits by creating relationships with the right customers based on customer value and satisfaction.</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991125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a:lstStyle/>
          <a:p>
            <a:fld id="{DC614D08-F259-4B06-A447-A6EF97BE9EEF}" type="slidenum">
              <a:rPr lang="en-US" smtClean="0">
                <a:latin typeface="Calibri" pitchFamily="34" charset="0"/>
                <a:ea typeface="ヒラギノ角ゴ Pro W3"/>
                <a:cs typeface="ヒラギノ角ゴ Pro W3"/>
              </a:rPr>
              <a:pPr/>
              <a:t>28</a:t>
            </a:fld>
            <a:endParaRPr lang="en-US" dirty="0" smtClean="0">
              <a:latin typeface="Calibri" pitchFamily="34" charset="0"/>
              <a:ea typeface="ヒラギノ角ゴ Pro W3"/>
              <a:cs typeface="ヒラギノ角ゴ Pro W3"/>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Figure 1.4 shows that companies should balance three considerations in setting their marketing strategies: company profits, consumer wants,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society’s interests.</a:t>
            </a:r>
          </a:p>
          <a:p>
            <a:endParaRPr lang="en-US" sz="1300" dirty="0" smtClean="0"/>
          </a:p>
          <a:p>
            <a:r>
              <a:rPr lang="en-US" sz="1300" b="1" dirty="0" smtClean="0"/>
              <a:t>Discussion Question</a:t>
            </a:r>
          </a:p>
          <a:p>
            <a:r>
              <a:rPr lang="en-US" sz="1300" i="1" dirty="0" smtClean="0"/>
              <a:t>Ask students how the societal marketing concept influences their buying decisions, including brand selection and where they make purchases.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customer-driven marketing strategy outlines which customers the company will serve (the target market) and how it will serve them (the value proposition). Now, the company develops marketing plans and programs—a marketing mix—that will actually deliver the intended customer value. </a:t>
            </a:r>
          </a:p>
          <a:p>
            <a:endParaRPr lang="en-US" i="1" dirty="0" smtClean="0"/>
          </a:p>
        </p:txBody>
      </p:sp>
    </p:spTree>
    <p:extLst>
      <p:ext uri="{BB962C8B-B14F-4D97-AF65-F5344CB8AC3E}">
        <p14:creationId xmlns:p14="http://schemas.microsoft.com/office/powerpoint/2010/main" val="3270388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fld id="{EFE3C1AC-D1BC-4117-96ED-849F097385CD}" type="slidenum">
              <a:rPr lang="en-US" smtClean="0">
                <a:latin typeface="Calibri" pitchFamily="34" charset="0"/>
                <a:ea typeface="ヒラギノ角ゴ Pro W3"/>
                <a:cs typeface="ヒラギノ角ゴ Pro W3"/>
              </a:rPr>
              <a:pPr/>
              <a:t>29</a:t>
            </a:fld>
            <a:endParaRPr lang="en-US" dirty="0" smtClean="0">
              <a:latin typeface="Calibri" pitchFamily="34" charset="0"/>
              <a:ea typeface="ヒラギノ角ゴ Pro W3"/>
              <a:cs typeface="ヒラギノ角ゴ Pro W3"/>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company’s marketing strategy outlines which customers it will serve and how it will create value for these customers. Next, the marketer develops an integrated marketing program that will actually deliver the intended value to target customers. The marketing program builds customer relationships by transforming the marketing strategy into action. It consists of the firm’s </a:t>
            </a:r>
            <a:r>
              <a:rPr lang="en-US" sz="1200" b="0" i="1" u="none" strike="noStrike" kern="1200" baseline="0" dirty="0" smtClean="0">
                <a:solidFill>
                  <a:schemeClr val="tx1"/>
                </a:solidFill>
                <a:latin typeface="+mn-lt"/>
                <a:ea typeface="+mn-ea"/>
                <a:cs typeface="+mn-cs"/>
              </a:rPr>
              <a:t>marketing mix</a:t>
            </a:r>
            <a:r>
              <a:rPr lang="en-US" sz="1200" b="0" i="0" u="none" strike="noStrike" kern="1200" baseline="0" dirty="0" smtClean="0">
                <a:solidFill>
                  <a:schemeClr val="tx1"/>
                </a:solidFill>
                <a:latin typeface="+mn-lt"/>
                <a:ea typeface="+mn-ea"/>
                <a:cs typeface="+mn-cs"/>
              </a:rPr>
              <a:t>, the set of marketing tools the firm uses to implement its marketing strategy.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 marketing mix tools are classified into four broad groups called the </a:t>
            </a:r>
            <a:r>
              <a:rPr lang="en-US" sz="1200" b="0" i="1" u="none" strike="noStrike" kern="1200" baseline="0" dirty="0" smtClean="0">
                <a:solidFill>
                  <a:schemeClr val="tx1"/>
                </a:solidFill>
                <a:latin typeface="+mn-lt"/>
                <a:ea typeface="+mn-ea"/>
                <a:cs typeface="+mn-cs"/>
              </a:rPr>
              <a:t>four Ps </a:t>
            </a:r>
            <a:r>
              <a:rPr lang="en-US" sz="1200" b="0" i="0" u="none" strike="noStrike" kern="1200" baseline="0" dirty="0" smtClean="0">
                <a:solidFill>
                  <a:schemeClr val="tx1"/>
                </a:solidFill>
                <a:latin typeface="+mn-lt"/>
                <a:ea typeface="+mn-ea"/>
                <a:cs typeface="+mn-cs"/>
              </a:rPr>
              <a:t>of marketing: product, price, place, and promotion. To deliver on its value proposition, the firm must first create a need-satisfying market offering (product). It must then decide how much it will charge for the offering (price) and how it will make the offering available to target consumers (place). Finally, it must engage target consumers, communicate about the offering, and persuade consumers of the offer’s merits (promotion).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firm must blend each marketing mix tool into a comprehensive integrated marketing program that communicates and delivers the intended value to chosen customers.</a:t>
            </a:r>
            <a:endParaRPr lang="en-US" dirty="0" smtClean="0"/>
          </a:p>
        </p:txBody>
      </p:sp>
    </p:spTree>
    <p:extLst>
      <p:ext uri="{BB962C8B-B14F-4D97-AF65-F5344CB8AC3E}">
        <p14:creationId xmlns:p14="http://schemas.microsoft.com/office/powerpoint/2010/main" val="410335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b="1" dirty="0" smtClean="0"/>
              <a:t>Objective 2	</a:t>
            </a:r>
            <a:r>
              <a:rPr lang="en-US" sz="1200" b="0" i="0"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endParaRPr lang="en-US" dirty="0" smtClean="0"/>
          </a:p>
          <a:p>
            <a:r>
              <a:rPr lang="en-US" b="1" dirty="0" smtClean="0"/>
              <a:t>Objective 3	</a:t>
            </a:r>
            <a:r>
              <a:rPr lang="en-US" dirty="0" smtClean="0"/>
              <a:t>Identify the key elements of a customer-driven marketing strategy and discuss the marketing management orientations that guide marketing strategy.</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b="1" dirty="0" smtClean="0"/>
              <a:t>Objective 5	</a:t>
            </a:r>
            <a:r>
              <a:rPr lang="en-US" dirty="0" smtClean="0"/>
              <a:t>Describe the major trends and forces that are changing the marketing landscape in this age of relationships.</a:t>
            </a:r>
          </a:p>
          <a:p>
            <a:endParaRPr lang="en-US" dirty="0" smtClean="0"/>
          </a:p>
        </p:txBody>
      </p:sp>
    </p:spTree>
    <p:extLst>
      <p:ext uri="{BB962C8B-B14F-4D97-AF65-F5344CB8AC3E}">
        <p14:creationId xmlns:p14="http://schemas.microsoft.com/office/powerpoint/2010/main" val="177152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30</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Discussion</a:t>
            </a:r>
            <a:r>
              <a:rPr lang="en-US" sz="1200" b="1" baseline="0" dirty="0" smtClean="0">
                <a:solidFill>
                  <a:schemeClr val="tx1"/>
                </a:solidFill>
              </a:rPr>
              <a:t> Question</a:t>
            </a:r>
          </a:p>
          <a:p>
            <a:r>
              <a:rPr lang="en-US" sz="1200" b="0" i="1" u="none" strike="noStrike" kern="1200" baseline="0" dirty="0" smtClean="0">
                <a:solidFill>
                  <a:schemeClr val="tx1"/>
                </a:solidFill>
                <a:latin typeface="+mn-lt"/>
                <a:ea typeface="+mn-ea"/>
                <a:cs typeface="+mn-cs"/>
              </a:rPr>
              <a:t>Describe the key elements of a customer-driven marketing strategy and discuss the marketing management orientations that guide marketing strategy.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3 Summary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design a winning marketing strategy, the company must first decide whom it will serve. It does this by dividing the market into segments of customers (</a:t>
            </a:r>
            <a:r>
              <a:rPr lang="en-US" sz="1200" b="0" i="1" u="none" strike="noStrike" kern="1200" baseline="0" dirty="0" smtClean="0">
                <a:solidFill>
                  <a:schemeClr val="tx1"/>
                </a:solidFill>
                <a:latin typeface="+mn-lt"/>
                <a:ea typeface="+mn-ea"/>
                <a:cs typeface="+mn-cs"/>
              </a:rPr>
              <a:t>market segmentation</a:t>
            </a:r>
            <a:r>
              <a:rPr lang="en-US" sz="1200" b="0" i="0" u="none" strike="noStrike" kern="1200" baseline="0" dirty="0" smtClean="0">
                <a:solidFill>
                  <a:schemeClr val="tx1"/>
                </a:solidFill>
                <a:latin typeface="+mn-lt"/>
                <a:ea typeface="+mn-ea"/>
                <a:cs typeface="+mn-cs"/>
              </a:rPr>
              <a:t>) and selecting which segments it will cultivate (</a:t>
            </a:r>
            <a:r>
              <a:rPr lang="en-US" sz="1200" b="0" i="1" u="none" strike="noStrike" kern="1200" baseline="0" dirty="0" smtClean="0">
                <a:solidFill>
                  <a:schemeClr val="tx1"/>
                </a:solidFill>
                <a:latin typeface="+mn-lt"/>
                <a:ea typeface="+mn-ea"/>
                <a:cs typeface="+mn-cs"/>
              </a:rPr>
              <a:t>target marketing</a:t>
            </a:r>
            <a:r>
              <a:rPr lang="en-US" sz="1200" b="0" i="0" u="none" strike="noStrike" kern="1200" baseline="0" dirty="0" smtClean="0">
                <a:solidFill>
                  <a:schemeClr val="tx1"/>
                </a:solidFill>
                <a:latin typeface="+mn-lt"/>
                <a:ea typeface="+mn-ea"/>
                <a:cs typeface="+mn-cs"/>
              </a:rPr>
              <a:t>). Next, the company must decide </a:t>
            </a:r>
            <a:r>
              <a:rPr lang="en-US" sz="1200" b="0" i="1" u="none" strike="noStrike" kern="1200" baseline="0" dirty="0" smtClean="0">
                <a:solidFill>
                  <a:schemeClr val="tx1"/>
                </a:solidFill>
                <a:latin typeface="+mn-lt"/>
                <a:ea typeface="+mn-ea"/>
                <a:cs typeface="+mn-cs"/>
              </a:rPr>
              <a:t>how </a:t>
            </a:r>
            <a:r>
              <a:rPr lang="en-US" sz="1200" b="0" i="0" u="none" strike="noStrike" kern="1200" baseline="0" dirty="0" smtClean="0">
                <a:solidFill>
                  <a:schemeClr val="tx1"/>
                </a:solidFill>
                <a:latin typeface="+mn-lt"/>
                <a:ea typeface="+mn-ea"/>
                <a:cs typeface="+mn-cs"/>
              </a:rPr>
              <a:t>it will serve targeted customers (how it will </a:t>
            </a:r>
            <a:r>
              <a:rPr lang="en-US" sz="1200" b="0" i="1" u="none" strike="noStrike" kern="1200" baseline="0" dirty="0" smtClean="0">
                <a:solidFill>
                  <a:schemeClr val="tx1"/>
                </a:solidFill>
                <a:latin typeface="+mn-lt"/>
                <a:ea typeface="+mn-ea"/>
                <a:cs typeface="+mn-cs"/>
              </a:rPr>
              <a:t>differentiate and position </a:t>
            </a:r>
            <a:r>
              <a:rPr lang="en-US" sz="1200" b="0" i="0" u="none" strike="noStrike" kern="1200" baseline="0" dirty="0" smtClean="0">
                <a:solidFill>
                  <a:schemeClr val="tx1"/>
                </a:solidFill>
                <a:latin typeface="+mn-lt"/>
                <a:ea typeface="+mn-ea"/>
                <a:cs typeface="+mn-cs"/>
              </a:rPr>
              <a:t>itself in the marketplace).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Marketing management can adopt one of five competing market orientations. The </a:t>
            </a:r>
            <a:r>
              <a:rPr lang="en-US" sz="1200" b="0" i="1" u="none" strike="noStrike" kern="1200" baseline="0" dirty="0" smtClean="0">
                <a:solidFill>
                  <a:schemeClr val="tx1"/>
                </a:solidFill>
                <a:latin typeface="+mn-lt"/>
                <a:ea typeface="+mn-ea"/>
                <a:cs typeface="+mn-cs"/>
              </a:rPr>
              <a:t>production concept </a:t>
            </a:r>
            <a:r>
              <a:rPr lang="en-US" sz="1200" b="0" i="0" u="none" strike="noStrike" kern="1200" baseline="0" dirty="0" smtClean="0">
                <a:solidFill>
                  <a:schemeClr val="tx1"/>
                </a:solidFill>
                <a:latin typeface="+mn-lt"/>
                <a:ea typeface="+mn-ea"/>
                <a:cs typeface="+mn-cs"/>
              </a:rPr>
              <a:t>holds that management’s task is to improve production efficiency and bring down prices. The </a:t>
            </a:r>
            <a:r>
              <a:rPr lang="en-US" sz="1200" b="0" i="1" u="none" strike="noStrike" kern="1200" baseline="0" dirty="0" smtClean="0">
                <a:solidFill>
                  <a:schemeClr val="tx1"/>
                </a:solidFill>
                <a:latin typeface="+mn-lt"/>
                <a:ea typeface="+mn-ea"/>
                <a:cs typeface="+mn-cs"/>
              </a:rPr>
              <a:t>product concept </a:t>
            </a:r>
            <a:r>
              <a:rPr lang="en-US" sz="1200" b="0" i="0" u="none" strike="noStrike" kern="1200" baseline="0" dirty="0" smtClean="0">
                <a:solidFill>
                  <a:schemeClr val="tx1"/>
                </a:solidFill>
                <a:latin typeface="+mn-lt"/>
                <a:ea typeface="+mn-ea"/>
                <a:cs typeface="+mn-cs"/>
              </a:rPr>
              <a:t>holds that consumers favor products that offer the most in quality, performance, and innovative features; thus, little promotional effort is required. The </a:t>
            </a:r>
            <a:r>
              <a:rPr lang="en-US" sz="1200" b="0" i="1" u="none" strike="noStrike" kern="1200" baseline="0" dirty="0" smtClean="0">
                <a:solidFill>
                  <a:schemeClr val="tx1"/>
                </a:solidFill>
                <a:latin typeface="+mn-lt"/>
                <a:ea typeface="+mn-ea"/>
                <a:cs typeface="+mn-cs"/>
              </a:rPr>
              <a:t>selling concept </a:t>
            </a:r>
            <a:r>
              <a:rPr lang="en-US" sz="1200" b="0" i="0" u="none" strike="noStrike" kern="1200" baseline="0" dirty="0" smtClean="0">
                <a:solidFill>
                  <a:schemeClr val="tx1"/>
                </a:solidFill>
                <a:latin typeface="+mn-lt"/>
                <a:ea typeface="+mn-ea"/>
                <a:cs typeface="+mn-cs"/>
              </a:rPr>
              <a:t>holds that consumers will not buy enough of an organization’s products unless it undertakes a large-scale selling and promotion effort. The </a:t>
            </a:r>
            <a:r>
              <a:rPr lang="en-US" sz="1200" b="0" i="1" u="none" strike="noStrike" kern="1200" baseline="0" dirty="0" smtClean="0">
                <a:solidFill>
                  <a:schemeClr val="tx1"/>
                </a:solidFill>
                <a:latin typeface="+mn-lt"/>
                <a:ea typeface="+mn-ea"/>
                <a:cs typeface="+mn-cs"/>
              </a:rPr>
              <a:t>marketing concept </a:t>
            </a:r>
            <a:r>
              <a:rPr lang="en-US" sz="1200" b="0" i="0" u="none" strike="noStrike" kern="1200" baseline="0" dirty="0" smtClean="0">
                <a:solidFill>
                  <a:schemeClr val="tx1"/>
                </a:solidFill>
                <a:latin typeface="+mn-lt"/>
                <a:ea typeface="+mn-ea"/>
                <a:cs typeface="+mn-cs"/>
              </a:rPr>
              <a:t>holds that achieving organizational goals depends on determining the needs and wants of target markets and delivering the desired satisfactions more effectively and efficiently than competitors do. The </a:t>
            </a:r>
            <a:r>
              <a:rPr lang="en-US" sz="1200" b="0" i="1" u="none" strike="noStrike" kern="1200" baseline="0" dirty="0" smtClean="0">
                <a:solidFill>
                  <a:schemeClr val="tx1"/>
                </a:solidFill>
                <a:latin typeface="+mn-lt"/>
                <a:ea typeface="+mn-ea"/>
                <a:cs typeface="+mn-cs"/>
              </a:rPr>
              <a:t>societal marketing concept </a:t>
            </a:r>
            <a:r>
              <a:rPr lang="en-US" sz="1200" b="0" i="0" u="none" strike="noStrike" kern="1200" baseline="0" dirty="0" smtClean="0">
                <a:solidFill>
                  <a:schemeClr val="tx1"/>
                </a:solidFill>
                <a:latin typeface="+mn-lt"/>
                <a:ea typeface="+mn-ea"/>
                <a:cs typeface="+mn-cs"/>
              </a:rPr>
              <a:t>holds that generating customer satisfaction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long-run societal well-being through sustainable marketing strategies is key to both achieving the company’s goals and fulfilling its responsibilities.</a:t>
            </a:r>
            <a:endParaRPr lang="en-US" dirty="0" smtClean="0"/>
          </a:p>
        </p:txBody>
      </p:sp>
    </p:spTree>
    <p:extLst>
      <p:ext uri="{BB962C8B-B14F-4D97-AF65-F5344CB8AC3E}">
        <p14:creationId xmlns:p14="http://schemas.microsoft.com/office/powerpoint/2010/main" val="263897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31</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34809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fld id="{95D0F046-4F78-4935-8A7E-78DC08EE19B3}" type="slidenum">
              <a:rPr lang="en-US" smtClean="0">
                <a:latin typeface="Calibri" pitchFamily="34" charset="0"/>
                <a:ea typeface="ヒラギノ角ゴ Pro W3"/>
                <a:cs typeface="ヒラギノ角ゴ Pro W3"/>
              </a:rPr>
              <a:pPr/>
              <a:t>32</a:t>
            </a:fld>
            <a:endParaRPr lang="en-US" dirty="0" smtClean="0">
              <a:latin typeface="Calibri" pitchFamily="34" charset="0"/>
              <a:ea typeface="ヒラギノ角ゴ Pro W3"/>
              <a:cs typeface="ヒラギノ角ゴ Pro W3"/>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first three steps in the marketing process—understanding the marketplace and customer needs, designing a customer value-driven marketing strategy, and constructing a marketing program—all lead up to the fourth and most important step: building and managing profitable customer relationships.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first discuss the basics of customer relationship management. Then, we examine how companies go about engaging customers on a deeper level in this age of digital and social marketing.</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Customer relationship management </a:t>
            </a:r>
            <a:r>
              <a:rPr lang="en-US" sz="1200" b="0" i="0" u="none" strike="noStrike" kern="1200" baseline="0" dirty="0" smtClean="0">
                <a:solidFill>
                  <a:schemeClr val="tx1"/>
                </a:solidFill>
                <a:latin typeface="+mn-lt"/>
                <a:ea typeface="+mn-ea"/>
                <a:cs typeface="+mn-cs"/>
              </a:rPr>
              <a:t>is perhaps the most important concept of modern marketing. </a:t>
            </a:r>
            <a:r>
              <a:rPr lang="en-US" dirty="0" smtClean="0"/>
              <a:t>Some marketers define it narrowly as a customer data management activity (a practice called </a:t>
            </a:r>
            <a:r>
              <a:rPr lang="en-US" i="1" dirty="0" smtClean="0"/>
              <a:t>CRM</a:t>
            </a:r>
            <a:r>
              <a:rPr lang="en-US" dirty="0" smtClean="0"/>
              <a:t>). By this definition, it involves managing detailed information about individual customers and carefully managing customer </a:t>
            </a:r>
            <a:r>
              <a:rPr lang="en-US" i="1" dirty="0" err="1" smtClean="0"/>
              <a:t>touchpoints</a:t>
            </a:r>
            <a:r>
              <a:rPr lang="en-US" dirty="0" smtClean="0"/>
              <a:t> to maximize customer loyalty.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broader sense, customer relationship management is the overall process of building and maintaining profitable customer relationships by delivering superior customer value and satisfaction. It deals with all aspects of acquiring, engaging, and growing customers.</a:t>
            </a:r>
            <a:endParaRPr lang="en-US" dirty="0" smtClean="0"/>
          </a:p>
        </p:txBody>
      </p:sp>
    </p:spTree>
    <p:extLst>
      <p:ext uri="{BB962C8B-B14F-4D97-AF65-F5344CB8AC3E}">
        <p14:creationId xmlns:p14="http://schemas.microsoft.com/office/powerpoint/2010/main" val="717174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a:lstStyle/>
          <a:p>
            <a:fld id="{2B2BD062-206A-4870-9172-F0C7DB443C7F}" type="slidenum">
              <a:rPr lang="en-US" smtClean="0">
                <a:latin typeface="Calibri" pitchFamily="34" charset="0"/>
                <a:ea typeface="ヒラギノ角ゴ Pro W3"/>
                <a:cs typeface="ヒラギノ角ゴ Pro W3"/>
              </a:rPr>
              <a:pPr/>
              <a:t>33</a:t>
            </a:fld>
            <a:endParaRPr lang="en-US" dirty="0" smtClean="0">
              <a:latin typeface="Calibri" pitchFamily="34" charset="0"/>
              <a:ea typeface="ヒラギノ角ゴ Pro W3"/>
              <a:cs typeface="ヒラギノ角ゴ Pro W3"/>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The key to building lasting customer relationships is to create superior customer value and satisfaction. Satisfied customers are more likely to be loyal customers and give the company a larger share of their business.</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A customer buys from the firm that offers the highest </a:t>
            </a:r>
            <a:r>
              <a:rPr lang="en-US" sz="1000" b="1" i="0" u="none" strike="noStrike" kern="1200" baseline="0" dirty="0" smtClean="0">
                <a:solidFill>
                  <a:schemeClr val="tx1"/>
                </a:solidFill>
              </a:rPr>
              <a:t>customer-perceived value</a:t>
            </a:r>
            <a:r>
              <a:rPr lang="en-US" sz="1000" b="0" i="0" u="none" strike="noStrike" kern="1200" baseline="0" dirty="0" smtClean="0">
                <a:solidFill>
                  <a:schemeClr val="tx1"/>
                </a:solidFill>
              </a:rPr>
              <a:t>—the customer’s  evaluation of the difference between all the benefits and all the costs of a market offering relative to those of competing offers. </a:t>
            </a:r>
          </a:p>
          <a:p>
            <a:endParaRPr lang="en-US" sz="1000" b="1" i="0" u="none" strike="noStrike" kern="1200" baseline="0" dirty="0" smtClean="0">
              <a:solidFill>
                <a:schemeClr val="tx1"/>
              </a:solidFill>
            </a:endParaRPr>
          </a:p>
          <a:p>
            <a:r>
              <a:rPr lang="en-US" sz="1000" b="1" i="0" u="none" strike="noStrike" kern="1200" baseline="0" dirty="0" smtClean="0">
                <a:solidFill>
                  <a:schemeClr val="tx1"/>
                </a:solidFill>
              </a:rPr>
              <a:t>Customer satisfaction </a:t>
            </a:r>
            <a:r>
              <a:rPr lang="en-US" sz="1000" b="0" i="0" u="none" strike="noStrike" kern="1200" baseline="0" dirty="0" smtClean="0">
                <a:solidFill>
                  <a:schemeClr val="tx1"/>
                </a:solidFill>
              </a:rPr>
              <a:t>depends on the product’s perceived performance relative to a buyer’s expectations. If the product’s performance falls short of expectations, the customer is dissatisfied. If performance matches expectations, the customer is satisfied. If performance exceeds expectations, the customer is highly satisfied or delighted.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Outstanding marketing companies go out of their way to keep important customers satisfied. Most studies show that higher levels of customer satisfaction lead to greater customer loyalty, which in turn results in better company performance. Smart companies aim to delight customers by promising only what they can deliver and then delivering more than they promise.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Delighted customers not only make repeat purchases but also become willing marketing partners and “customer evangelists” who spread the word about their good experiences to others. </a:t>
            </a:r>
            <a:endParaRPr lang="en-US" sz="1000" dirty="0" smtClean="0"/>
          </a:p>
        </p:txBody>
      </p:sp>
    </p:spTree>
    <p:extLst>
      <p:ext uri="{BB962C8B-B14F-4D97-AF65-F5344CB8AC3E}">
        <p14:creationId xmlns:p14="http://schemas.microsoft.com/office/powerpoint/2010/main" val="2840949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a:lstStyle/>
          <a:p>
            <a:fld id="{C7AC3928-BC10-4920-97E1-5214677A1028}" type="slidenum">
              <a:rPr lang="en-US" smtClean="0">
                <a:latin typeface="Calibri" pitchFamily="34" charset="0"/>
                <a:ea typeface="ヒラギノ角ゴ Pro W3"/>
                <a:cs typeface="ヒラギノ角ゴ Pro W3"/>
              </a:rPr>
              <a:pPr/>
              <a:t>34</a:t>
            </a:fld>
            <a:endParaRPr lang="en-US" dirty="0" smtClean="0">
              <a:latin typeface="Calibri" pitchFamily="34" charset="0"/>
              <a:ea typeface="ヒラギノ角ゴ Pro W3"/>
              <a:cs typeface="ヒラギノ角ゴ Pro W3"/>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p:txBody>
          <a:bodyPr>
            <a:normAutofit/>
          </a:bodyPr>
          <a:lstStyle/>
          <a:p>
            <a:pPr>
              <a:defRPr/>
            </a:pPr>
            <a:r>
              <a:rPr lang="en-US" b="1" dirty="0" smtClean="0">
                <a:ea typeface="ＭＳ Ｐゴシック" charset="-128"/>
              </a:rPr>
              <a:t>Discussion Question</a:t>
            </a:r>
          </a:p>
          <a:p>
            <a:pPr>
              <a:defRPr/>
            </a:pPr>
            <a:r>
              <a:rPr lang="en-US" i="1" dirty="0" smtClean="0">
                <a:ea typeface="ＭＳ Ｐゴシック" charset="-128"/>
              </a:rPr>
              <a:t>Ask students what frequency or club marketing programs they belong to and why.</a:t>
            </a:r>
          </a:p>
          <a:p>
            <a:pPr>
              <a:defRPr/>
            </a:pPr>
            <a:endParaRPr lang="en-US" i="1" dirty="0" smtClean="0">
              <a:ea typeface="ＭＳ Ｐゴシック" charset="-128"/>
            </a:endParaRPr>
          </a:p>
          <a:p>
            <a:r>
              <a:rPr lang="en-US" sz="1200" b="0" i="0" u="none" strike="noStrike" kern="1200" baseline="0" dirty="0" smtClean="0">
                <a:solidFill>
                  <a:schemeClr val="tx1"/>
                </a:solidFill>
                <a:latin typeface="+mn-lt"/>
                <a:ea typeface="+mn-ea"/>
                <a:cs typeface="+mn-cs"/>
              </a:rPr>
              <a:t>Companies can build customer relationships at many levels, depending on the nature of the target market. At one extreme, a company with many low-margin customers may seek to develop </a:t>
            </a:r>
            <a:r>
              <a:rPr lang="en-US" sz="1200" b="0" i="1" u="none" strike="noStrike" kern="1200" baseline="0" dirty="0" smtClean="0">
                <a:solidFill>
                  <a:schemeClr val="tx1"/>
                </a:solidFill>
                <a:latin typeface="+mn-lt"/>
                <a:ea typeface="+mn-ea"/>
                <a:cs typeface="+mn-cs"/>
              </a:rPr>
              <a:t>basic relationships </a:t>
            </a:r>
            <a:r>
              <a:rPr lang="en-US" sz="1200" b="0" i="0" u="none" strike="noStrike" kern="1200" baseline="0" dirty="0" smtClean="0">
                <a:solidFill>
                  <a:schemeClr val="tx1"/>
                </a:solidFill>
                <a:latin typeface="+mn-lt"/>
                <a:ea typeface="+mn-ea"/>
                <a:cs typeface="+mn-cs"/>
              </a:rPr>
              <a:t>with them.  Companies creates engagement and relationships through brand-building advertising, websites, and social media presence.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markets with few customers and high margins, sellers want to create </a:t>
            </a:r>
            <a:r>
              <a:rPr lang="en-US" sz="1200" b="0" i="1" u="none" strike="noStrike" kern="1200" baseline="0" dirty="0" smtClean="0">
                <a:solidFill>
                  <a:schemeClr val="tx1"/>
                </a:solidFill>
                <a:latin typeface="+mn-lt"/>
                <a:ea typeface="+mn-ea"/>
                <a:cs typeface="+mn-cs"/>
              </a:rPr>
              <a:t>full partnerships </a:t>
            </a:r>
            <a:r>
              <a:rPr lang="en-US" sz="1200" b="0" i="0" u="none" strike="noStrike" kern="1200" baseline="0" dirty="0" smtClean="0">
                <a:solidFill>
                  <a:schemeClr val="tx1"/>
                </a:solidFill>
                <a:latin typeface="+mn-lt"/>
                <a:ea typeface="+mn-ea"/>
                <a:cs typeface="+mn-cs"/>
              </a:rPr>
              <a:t>with key customers.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between these two extremes, other levels of customer relationships are appropriate.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Beyond offering consistently high value and satisfaction, marketers can use specific marketing tools like </a:t>
            </a:r>
            <a:r>
              <a:rPr lang="en-US" sz="1200" b="0" i="1" u="none" strike="noStrike" kern="1200" baseline="0" dirty="0" smtClean="0">
                <a:solidFill>
                  <a:schemeClr val="tx1"/>
                </a:solidFill>
                <a:latin typeface="+mn-lt"/>
                <a:ea typeface="+mn-ea"/>
                <a:cs typeface="+mn-cs"/>
              </a:rPr>
              <a:t>frequency marketing programs </a:t>
            </a:r>
            <a:r>
              <a:rPr lang="en-US" sz="1200" b="0" i="0" u="none" strike="noStrike" kern="1200" baseline="0" dirty="0" smtClean="0">
                <a:solidFill>
                  <a:schemeClr val="tx1"/>
                </a:solidFill>
                <a:latin typeface="+mn-lt"/>
                <a:ea typeface="+mn-ea"/>
                <a:cs typeface="+mn-cs"/>
              </a:rPr>
              <a:t>that reward customers who buy frequently or in large quantities. </a:t>
            </a:r>
          </a:p>
        </p:txBody>
      </p:sp>
    </p:spTree>
    <p:extLst>
      <p:ext uri="{BB962C8B-B14F-4D97-AF65-F5344CB8AC3E}">
        <p14:creationId xmlns:p14="http://schemas.microsoft.com/office/powerpoint/2010/main" val="3717950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35</a:t>
            </a:fld>
            <a:endParaRPr lang="en-US" dirty="0"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latin typeface="+mn-lt"/>
                <a:ea typeface="+mn-ea"/>
                <a:cs typeface="+mn-cs"/>
              </a:rPr>
              <a:t>The digital age has spawned a dazzling set of new customer relationship-building tools, from web sites, online ads and videos, mobile ads and apps, and blogs to online communities and the major social media, such as Twitter, Facebook, YouTube, Instagram, and Pinterest.</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Today’s companies are using online, mobile, and social media to refine their targeting and to engage customers more deeply and interactively. The </a:t>
            </a:r>
            <a:r>
              <a:rPr lang="en-US" sz="1000" b="0" i="1" u="none" strike="noStrike" kern="1200" baseline="0" dirty="0" smtClean="0">
                <a:solidFill>
                  <a:schemeClr val="tx1"/>
                </a:solidFill>
                <a:latin typeface="+mn-lt"/>
                <a:ea typeface="+mn-ea"/>
                <a:cs typeface="+mn-cs"/>
              </a:rPr>
              <a:t>new marketing </a:t>
            </a:r>
            <a:r>
              <a:rPr lang="en-US" sz="1000" b="0" i="0" u="none" strike="noStrike" kern="1200" baseline="0" dirty="0" smtClean="0">
                <a:solidFill>
                  <a:schemeClr val="tx1"/>
                </a:solidFill>
                <a:latin typeface="+mn-lt"/>
                <a:ea typeface="+mn-ea"/>
                <a:cs typeface="+mn-cs"/>
              </a:rPr>
              <a:t>is customer-engagement marketing.</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Customer-engagement marketing </a:t>
            </a:r>
            <a:r>
              <a:rPr lang="en-US" sz="1000" b="0" i="0" u="none" strike="noStrike" kern="1200" baseline="0" dirty="0" smtClean="0">
                <a:solidFill>
                  <a:schemeClr val="tx1"/>
                </a:solidFill>
                <a:latin typeface="+mn-lt"/>
                <a:ea typeface="+mn-ea"/>
                <a:cs typeface="+mn-cs"/>
              </a:rPr>
              <a:t>goes beyond just selling a brand to consumers. Its goal is to make the brand a meaningful part of consumers’ conversations and lives.</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burgeoning Internet and social media have given a huge boost to customer-engagement marketing. Today’s consumers are better informed, more connected, and more empowered than ever before.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Marketers are now embracing not only customer relationship management, but also </a:t>
            </a:r>
            <a:r>
              <a:rPr lang="en-US" sz="1000" b="0" i="1" u="none" strike="noStrike" kern="1200" baseline="0" dirty="0" smtClean="0">
                <a:solidFill>
                  <a:schemeClr val="tx1"/>
                </a:solidFill>
                <a:latin typeface="+mn-lt"/>
                <a:ea typeface="+mn-ea"/>
                <a:cs typeface="+mn-cs"/>
              </a:rPr>
              <a:t>customer-managed relationships, </a:t>
            </a:r>
            <a:r>
              <a:rPr lang="en-US" sz="1000" b="0" i="0" u="none" strike="noStrike" kern="1200" baseline="0" dirty="0" smtClean="0">
                <a:solidFill>
                  <a:schemeClr val="tx1"/>
                </a:solidFill>
                <a:latin typeface="+mn-lt"/>
                <a:ea typeface="+mn-ea"/>
                <a:cs typeface="+mn-cs"/>
              </a:rPr>
              <a:t>in which customers connect with companies and with each other to help forge their own brand experiences.</a:t>
            </a:r>
          </a:p>
          <a:p>
            <a:r>
              <a:rPr lang="en-US" sz="1000" b="0" i="0" u="none" strike="noStrike" kern="1200" baseline="0" dirty="0" smtClean="0">
                <a:solidFill>
                  <a:schemeClr val="tx1"/>
                </a:solidFill>
                <a:latin typeface="+mn-lt"/>
                <a:ea typeface="+mn-ea"/>
                <a:cs typeface="+mn-cs"/>
              </a:rPr>
              <a:t>.</a:t>
            </a:r>
          </a:p>
        </p:txBody>
      </p:sp>
    </p:spTree>
    <p:extLst>
      <p:ext uri="{BB962C8B-B14F-4D97-AF65-F5344CB8AC3E}">
        <p14:creationId xmlns:p14="http://schemas.microsoft.com/office/powerpoint/2010/main" val="1137671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36</a:t>
            </a:fld>
            <a:endParaRPr lang="en-US" dirty="0"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normAutofit/>
          </a:bodyPr>
          <a:lstStyle/>
          <a:p>
            <a:endParaRPr lang="en-US" dirty="0" smtClean="0"/>
          </a:p>
          <a:p>
            <a:r>
              <a:rPr lang="en-US" b="1" dirty="0" smtClean="0"/>
              <a:t>Discussion Question</a:t>
            </a:r>
          </a:p>
          <a:p>
            <a:r>
              <a:rPr lang="en-US" i="1" dirty="0" smtClean="0"/>
              <a:t>Ask students how marketers have used Facebook, Myspace, </a:t>
            </a:r>
            <a:r>
              <a:rPr lang="en-US" i="1" dirty="0" err="1" smtClean="0"/>
              <a:t>Linkedin</a:t>
            </a:r>
            <a:r>
              <a:rPr lang="en-US" i="1" dirty="0" smtClean="0"/>
              <a:t>, or other social networks for marketing purposes. </a:t>
            </a:r>
          </a:p>
          <a:p>
            <a:endParaRPr lang="en-US" i="1" dirty="0" smtClean="0"/>
          </a:p>
          <a:p>
            <a:r>
              <a:rPr lang="en-US" sz="1200" b="0" i="0" u="none" strike="noStrike" kern="1200" baseline="0" dirty="0" smtClean="0">
                <a:solidFill>
                  <a:schemeClr val="tx1"/>
                </a:solidFill>
                <a:latin typeface="+mn-lt"/>
                <a:ea typeface="+mn-ea"/>
                <a:cs typeface="+mn-cs"/>
              </a:rPr>
              <a:t>Rental car company Hertz uses a broad range of digital and social media to engage its customers and boost sales.</a:t>
            </a:r>
            <a:r>
              <a:rPr lang="en-US" sz="1200" b="0" i="0" u="none" strike="noStrike" kern="1200" baseline="300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recent Hertz study found that consumers who engage in social conversations about the brand are 30 percent more likely to make a purchase than those who don’t. And customers who engage in Hertz-related social activity in early stages of the rental process are four times more likely to visit Hertz’s</a:t>
            </a:r>
          </a:p>
          <a:p>
            <a:r>
              <a:rPr lang="en-US" sz="1200" b="0" i="0" u="none" strike="noStrike" kern="1200" baseline="0" dirty="0" smtClean="0">
                <a:solidFill>
                  <a:schemeClr val="tx1"/>
                </a:solidFill>
                <a:latin typeface="+mn-lt"/>
                <a:ea typeface="+mn-ea"/>
                <a:cs typeface="+mn-cs"/>
              </a:rPr>
              <a:t>web site. So, Hertz now incorporates social media in almost all of its marketing,</a:t>
            </a:r>
          </a:p>
        </p:txBody>
      </p:sp>
    </p:spTree>
    <p:extLst>
      <p:ext uri="{BB962C8B-B14F-4D97-AF65-F5344CB8AC3E}">
        <p14:creationId xmlns:p14="http://schemas.microsoft.com/office/powerpoint/2010/main" val="1819612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37</a:t>
            </a:fld>
            <a:endParaRPr lang="en-US" dirty="0"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normAutofit/>
          </a:bodyPr>
          <a:lstStyle/>
          <a:p>
            <a:r>
              <a:rPr lang="en-US" sz="1200" b="0" i="0" u="none" strike="noStrike" kern="1200" baseline="0" dirty="0" smtClean="0">
                <a:solidFill>
                  <a:schemeClr val="tx1"/>
                </a:solidFill>
                <a:latin typeface="+mn-lt"/>
                <a:ea typeface="+mn-ea"/>
                <a:cs typeface="+mn-cs"/>
              </a:rPr>
              <a:t>A growing form of customer-engagement marketing is </a:t>
            </a:r>
            <a:r>
              <a:rPr lang="en-US" sz="1200" b="1" i="0" u="none" strike="noStrike" kern="1200" baseline="0" dirty="0" smtClean="0">
                <a:solidFill>
                  <a:schemeClr val="tx1"/>
                </a:solidFill>
                <a:latin typeface="+mn-lt"/>
                <a:ea typeface="+mn-ea"/>
                <a:cs typeface="+mn-cs"/>
              </a:rPr>
              <a:t>consumer-generated marketing.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might happen through uninvited consumer-to-consumer exchanges in blogs, video-sharing sites, social media, and other digital forums. But increasingly, companies themselves are inviting consumers to play a more active role in shaping products and brand content. Some companies ask consumers for new product and service ideas.</a:t>
            </a:r>
          </a:p>
          <a:p>
            <a:endParaRPr lang="en-US" dirty="0"/>
          </a:p>
          <a:p>
            <a:r>
              <a:rPr lang="en-US" sz="1200" b="0" i="0" u="none" strike="noStrike" kern="1200" baseline="0" dirty="0" smtClean="0">
                <a:solidFill>
                  <a:schemeClr val="tx1"/>
                </a:solidFill>
                <a:latin typeface="+mn-lt"/>
                <a:ea typeface="+mn-ea"/>
                <a:cs typeface="+mn-cs"/>
              </a:rPr>
              <a:t>For example, at its My Starbucks Idea site, Starbucks collects ideas from customers on new products, store changes, and just about anything else that might make their Starbucks experience better.</a:t>
            </a:r>
          </a:p>
        </p:txBody>
      </p:sp>
    </p:spTree>
    <p:extLst>
      <p:ext uri="{BB962C8B-B14F-4D97-AF65-F5344CB8AC3E}">
        <p14:creationId xmlns:p14="http://schemas.microsoft.com/office/powerpoint/2010/main" val="281452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a:lstStyle/>
          <a:p>
            <a:fld id="{DBBD608E-8496-4FEF-89AA-4C6EB3AD5D24}" type="slidenum">
              <a:rPr lang="en-US" smtClean="0">
                <a:latin typeface="Calibri" pitchFamily="34" charset="0"/>
                <a:ea typeface="ヒラギノ角ゴ Pro W3"/>
                <a:cs typeface="ヒラギノ角ゴ Pro W3"/>
              </a:rPr>
              <a:pPr/>
              <a:t>38</a:t>
            </a:fld>
            <a:endParaRPr lang="en-US" dirty="0" smtClean="0">
              <a:latin typeface="Calibri" pitchFamily="34" charset="0"/>
              <a:ea typeface="ヒラギノ角ゴ Pro W3"/>
              <a:cs typeface="ヒラギノ角ゴ Pro W3"/>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p:txBody>
          <a:bodyPr>
            <a:normAutofit/>
          </a:bodyPr>
          <a:lstStyle/>
          <a:p>
            <a:r>
              <a:rPr lang="en-US" sz="1200" b="0" i="0" u="none" strike="noStrike" kern="1200" baseline="0" dirty="0" smtClean="0">
                <a:solidFill>
                  <a:schemeClr val="tx1"/>
                </a:solidFill>
                <a:latin typeface="+mn-lt"/>
                <a:ea typeface="+mn-ea"/>
                <a:cs typeface="+mn-cs"/>
              </a:rPr>
              <a:t>As consumers become more connected and empowered, and as the boom in digital and social media technologies continues, consumer brand engagement—whether invited by marketers or not—will be an increasingly important marketing force.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Through a profusion of consumer-generated videos, shared reviews, blogs, mobile apps, and web sites, consumers are playing a growing role in shaping their own and other consumers’ brand experiences. Engaged consumers are now having a say in everything from product design, usage, and packaging to brand messaging, pricing, and distribution.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Brands must embrace this new consumer empowerment and master the new digital and social media relationship tools or risk being left behind.</a:t>
            </a:r>
            <a:endParaRPr lang="en-US" dirty="0">
              <a:ea typeface="ＭＳ Ｐゴシック" charset="-128"/>
            </a:endParaRPr>
          </a:p>
        </p:txBody>
      </p:sp>
    </p:spTree>
    <p:extLst>
      <p:ext uri="{BB962C8B-B14F-4D97-AF65-F5344CB8AC3E}">
        <p14:creationId xmlns:p14="http://schemas.microsoft.com/office/powerpoint/2010/main" val="4293186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a:lstStyle/>
          <a:p>
            <a:fld id="{F261643F-4520-447D-A665-D0F8B77BFA9F}" type="slidenum">
              <a:rPr lang="en-US" smtClean="0">
                <a:latin typeface="Calibri" pitchFamily="34" charset="0"/>
                <a:ea typeface="ヒラギノ角ゴ Pro W3"/>
                <a:cs typeface="ヒラギノ角ゴ Pro W3"/>
              </a:rPr>
              <a:pPr/>
              <a:t>39</a:t>
            </a:fld>
            <a:endParaRPr lang="en-US" dirty="0" smtClean="0">
              <a:latin typeface="Calibri" pitchFamily="34" charset="0"/>
              <a:ea typeface="ヒラギノ角ゴ Pro W3"/>
              <a:cs typeface="ヒラギノ角ゴ Pro W3"/>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In addition to being good at </a:t>
            </a:r>
            <a:r>
              <a:rPr lang="en-US" sz="1200" b="0" i="1" u="none" strike="noStrike" kern="1200" baseline="0" dirty="0" smtClean="0">
                <a:solidFill>
                  <a:schemeClr val="tx1"/>
                </a:solidFill>
                <a:latin typeface="+mn-lt"/>
                <a:ea typeface="+mn-ea"/>
                <a:cs typeface="+mn-cs"/>
              </a:rPr>
              <a:t>customer relationship management, </a:t>
            </a:r>
            <a:r>
              <a:rPr lang="en-US" sz="1200" b="0" i="0" u="none" strike="noStrike" kern="1200" baseline="0" dirty="0" smtClean="0">
                <a:solidFill>
                  <a:schemeClr val="tx1"/>
                </a:solidFill>
                <a:latin typeface="+mn-lt"/>
                <a:ea typeface="+mn-ea"/>
                <a:cs typeface="+mn-cs"/>
              </a:rPr>
              <a:t>marketers must also be good at partner relationship management—working closely with others inside and outside the company to jointly engage and bring more value to customers.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Traditionally, marketers have been charged with understanding customers and representing customer needs to different company departments. However, in today’s more connected world, every functional area in the organization can interact with customers.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must also partner with suppliers, channel partners, and others outside the company. </a:t>
            </a:r>
            <a:endParaRPr lang="en-US" dirty="0" smtClean="0"/>
          </a:p>
        </p:txBody>
      </p:sp>
    </p:spTree>
    <p:extLst>
      <p:ext uri="{BB962C8B-B14F-4D97-AF65-F5344CB8AC3E}">
        <p14:creationId xmlns:p14="http://schemas.microsoft.com/office/powerpoint/2010/main" val="398235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b="1" dirty="0" smtClean="0"/>
              <a:t>Objective 2	</a:t>
            </a:r>
            <a:r>
              <a:rPr lang="en-US" sz="1200" b="0" i="0"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p>
          <a:p>
            <a:r>
              <a:rPr lang="en-US" b="1" dirty="0" smtClean="0"/>
              <a:t>Objective 3	</a:t>
            </a:r>
            <a:r>
              <a:rPr lang="en-US" dirty="0" smtClean="0"/>
              <a:t>Identify the key elements of a customer-driven marketing strategy and discuss the marketing management orientations that guide marketing strategy.</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b="1" dirty="0" smtClean="0"/>
              <a:t>Objective 5	</a:t>
            </a:r>
            <a:r>
              <a:rPr lang="en-US" dirty="0" smtClean="0"/>
              <a:t>Describe the major trends and forces that are changing the marketing landscape in this age of relationships.</a:t>
            </a:r>
          </a:p>
          <a:p>
            <a:endParaRPr lang="en-US" dirty="0" smtClean="0"/>
          </a:p>
        </p:txBody>
      </p:sp>
    </p:spTree>
    <p:extLst>
      <p:ext uri="{BB962C8B-B14F-4D97-AF65-F5344CB8AC3E}">
        <p14:creationId xmlns:p14="http://schemas.microsoft.com/office/powerpoint/2010/main" val="2235347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a:lstStyle/>
          <a:p>
            <a:fld id="{550F2B2C-594C-4F5B-A665-A816EDCE938B}" type="slidenum">
              <a:rPr lang="en-US" smtClean="0">
                <a:latin typeface="Calibri" pitchFamily="34" charset="0"/>
                <a:ea typeface="ヒラギノ角ゴ Pro W3"/>
                <a:cs typeface="ヒラギノ角ゴ Pro W3"/>
              </a:rPr>
              <a:pPr/>
              <a:t>40</a:t>
            </a:fld>
            <a:endParaRPr lang="en-US" dirty="0" smtClean="0">
              <a:latin typeface="Calibri" pitchFamily="34" charset="0"/>
              <a:ea typeface="ヒラギノ角ゴ Pro W3"/>
              <a:cs typeface="ヒラギノ角ゴ Pro W3"/>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At Stew Leonard’s profitable four-store supermarket, the lifetime revenue of a customer is $50,000. Because his average customer spends about $100 a week, shops 50 weeks a year, and remains in the area for about 10 years, losing one customer can be a  significant loss.</a:t>
            </a:r>
          </a:p>
          <a:p>
            <a:endParaRPr lang="en-US" i="1" dirty="0" smtClean="0"/>
          </a:p>
          <a:p>
            <a:r>
              <a:rPr lang="en-US" b="1" dirty="0" smtClean="0"/>
              <a:t>Discussion Question</a:t>
            </a:r>
          </a:p>
          <a:p>
            <a:r>
              <a:rPr lang="en-US" i="1" dirty="0" smtClean="0"/>
              <a:t>Ask students if they know of other retailers that build this kind of customer loyalty and retention.</a:t>
            </a:r>
          </a:p>
          <a:p>
            <a:endParaRPr lang="en-US" b="1" dirty="0" smtClean="0"/>
          </a:p>
          <a:p>
            <a:r>
              <a:rPr lang="en-US" sz="1200" b="0" i="0" u="none" strike="noStrike" kern="1200" baseline="0" dirty="0" smtClean="0">
                <a:solidFill>
                  <a:schemeClr val="tx1"/>
                </a:solidFill>
                <a:latin typeface="+mn-lt"/>
                <a:ea typeface="+mn-ea"/>
                <a:cs typeface="+mn-cs"/>
              </a:rPr>
              <a:t>Good customer relationship management creates customer satisfaction. In turn, satisfied customers remain loyal and talk favorably to others about the company and its products.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Studies show big differences in the loyalty of customers who are less satisfied, somewhat satisfied, and completely satisfied. Keeping customers loyal makes good economic sense. Loyal customers spend more and stay around longer. Research also shows that it’s five times cheaper to keep an old customer than acquire a new one. Conversely, customer defections can be costly. Losing a customer means losing more than a single sale. It means losing the entire stream of purchases that the customer would make over a lifetime of patronage.</a:t>
            </a:r>
            <a:endParaRPr lang="en-US" baseline="30000" dirty="0" smtClean="0"/>
          </a:p>
          <a:p>
            <a:endParaRPr lang="en-US" dirty="0" smtClean="0"/>
          </a:p>
        </p:txBody>
      </p:sp>
    </p:spTree>
    <p:extLst>
      <p:ext uri="{BB962C8B-B14F-4D97-AF65-F5344CB8AC3E}">
        <p14:creationId xmlns:p14="http://schemas.microsoft.com/office/powerpoint/2010/main" val="4224569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a:lstStyle/>
          <a:p>
            <a:fld id="{1CBFA818-55F7-4B53-A6EA-634B2D806984}" type="slidenum">
              <a:rPr lang="en-US" smtClean="0">
                <a:latin typeface="Calibri" pitchFamily="34" charset="0"/>
                <a:ea typeface="ヒラギノ角ゴ Pro W3"/>
                <a:cs typeface="ヒラギノ角ゴ Pro W3"/>
              </a:rPr>
              <a:pPr/>
              <a:t>41</a:t>
            </a:fld>
            <a:endParaRPr lang="en-US" dirty="0" smtClean="0">
              <a:latin typeface="Calibri" pitchFamily="34" charset="0"/>
              <a:ea typeface="ヒラギノ角ゴ Pro W3"/>
              <a:cs typeface="ヒラギノ角ゴ Pro W3"/>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Beyond simply retaining good customers to capture customer lifetime value, good customer relationship management can help marketers increase their share of customer—the share they get of the customer’s purchasing in their product categories. Thus, banks want to increase “share of wallet.” Supermarkets and restaurants want to get more “share of stomach.” Car companies want to increase “share of garage,” and airlines want greater “share of travel.”</a:t>
            </a:r>
          </a:p>
          <a:p>
            <a:endParaRPr lang="en-US" dirty="0" smtClean="0"/>
          </a:p>
          <a:p>
            <a:r>
              <a:rPr lang="en-US" sz="1200" b="0" i="0" u="none" strike="noStrike" kern="1200" baseline="0" dirty="0" smtClean="0">
                <a:solidFill>
                  <a:schemeClr val="tx1"/>
                </a:solidFill>
                <a:latin typeface="+mn-lt"/>
                <a:ea typeface="+mn-ea"/>
                <a:cs typeface="+mn-cs"/>
              </a:rPr>
              <a:t>To increase share of customer, firms can offer greater variety to current customers or they can create programs to cross-sell and up-sell to market more products and services to existing customers. For example, Amazon is highly skilled at leveraging relationships with its 237 million customers to increase its share of each customer’s spending budget.</a:t>
            </a:r>
            <a:endParaRPr lang="en-US" baseline="30000" dirty="0" smtClean="0"/>
          </a:p>
        </p:txBody>
      </p:sp>
    </p:spTree>
    <p:extLst>
      <p:ext uri="{BB962C8B-B14F-4D97-AF65-F5344CB8AC3E}">
        <p14:creationId xmlns:p14="http://schemas.microsoft.com/office/powerpoint/2010/main" val="896803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a:lstStyle/>
          <a:p>
            <a:fld id="{AE144052-1D18-48DA-9832-E19AC440E9F6}" type="slidenum">
              <a:rPr lang="en-US" smtClean="0">
                <a:latin typeface="Calibri" pitchFamily="34" charset="0"/>
                <a:ea typeface="ヒラギノ角ゴ Pro W3"/>
                <a:cs typeface="ヒラギノ角ゴ Pro W3"/>
              </a:rPr>
              <a:pPr/>
              <a:t>42</a:t>
            </a:fld>
            <a:endParaRPr lang="en-US" dirty="0" smtClean="0">
              <a:latin typeface="Calibri" pitchFamily="34" charset="0"/>
              <a:ea typeface="ヒラギノ角ゴ Pro W3"/>
              <a:cs typeface="ヒラギノ角ゴ Pro W3"/>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ultimate aim of customer relationship management is to produce high </a:t>
            </a:r>
            <a:r>
              <a:rPr lang="en-US" sz="1200" b="0" i="1" u="none" strike="noStrike" kern="1200" baseline="0" dirty="0" smtClean="0">
                <a:solidFill>
                  <a:schemeClr val="tx1"/>
                </a:solidFill>
                <a:latin typeface="+mn-lt"/>
                <a:ea typeface="+mn-ea"/>
                <a:cs typeface="+mn-cs"/>
              </a:rPr>
              <a:t>customer equity</a:t>
            </a:r>
            <a:r>
              <a:rPr lang="en-US" sz="1200" b="0" i="0" u="none" strike="noStrike" kern="1200" baseline="0" dirty="0" smtClean="0">
                <a:solidFill>
                  <a:schemeClr val="tx1"/>
                </a:solidFill>
                <a:latin typeface="+mn-lt"/>
                <a:ea typeface="+mn-ea"/>
                <a:cs typeface="+mn-cs"/>
              </a:rPr>
              <a:t>. Customer equity is the total combined customer lifetime values of all of the company’s current and potential customers. As such, it’s a measure of the future value of the company’s customer base. Clearly, the more loyal the firm’s profitable customers, the higher its customer equity. Customer equity may be a better measure of a firm’s performance than current sales or market share. Whereas sales and market share reflect the past, customer equity suggests the future. </a:t>
            </a:r>
          </a:p>
          <a:p>
            <a:endParaRPr lang="en-US" sz="1200" b="0" i="0" u="none" strike="noStrike" kern="1200" baseline="0" dirty="0" smtClean="0">
              <a:solidFill>
                <a:schemeClr val="tx1"/>
              </a:solidFill>
              <a:latin typeface="+mn-lt"/>
              <a:ea typeface="+mn-ea"/>
              <a:cs typeface="+mn-cs"/>
            </a:endParaRPr>
          </a:p>
          <a:p>
            <a:r>
              <a:rPr lang="en-US" dirty="0" smtClean="0"/>
              <a:t>Marketers should care not just about current sales and market share. Customer lifetime value and customer equity are the name of the game.</a:t>
            </a:r>
          </a:p>
          <a:p>
            <a:endParaRPr lang="en-US" dirty="0" smtClean="0"/>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892745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a:lstStyle/>
          <a:p>
            <a:fld id="{E4923090-CC2A-4203-A6FF-C7B361507BCA}" type="slidenum">
              <a:rPr lang="en-US" smtClean="0">
                <a:latin typeface="Calibri" pitchFamily="34" charset="0"/>
                <a:ea typeface="ヒラギノ角ゴ Pro W3"/>
                <a:cs typeface="ヒラギノ角ゴ Pro W3"/>
              </a:rPr>
              <a:pPr/>
              <a:t>43</a:t>
            </a:fld>
            <a:endParaRPr lang="en-US" dirty="0" smtClean="0">
              <a:latin typeface="Calibri" pitchFamily="34" charset="0"/>
              <a:ea typeface="ヒラギノ角ゴ Pro W3"/>
              <a:cs typeface="ヒラギノ角ゴ Pro W3"/>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Figure 1.5 classifies customers into one of four relationship groups, according to their profitability and projected loyalty.</a:t>
            </a:r>
            <a:r>
              <a:rPr lang="en-US" sz="1000" b="0" i="0" u="none" strike="noStrike" kern="1200" baseline="30000" dirty="0" smtClean="0">
                <a:solidFill>
                  <a:schemeClr val="tx1"/>
                </a:solidFill>
              </a:rPr>
              <a:t> </a:t>
            </a:r>
            <a:r>
              <a:rPr lang="en-US" sz="1000" b="0" i="0" u="none" strike="noStrike" kern="1200" baseline="0" dirty="0" smtClean="0">
                <a:solidFill>
                  <a:schemeClr val="tx1"/>
                </a:solidFill>
              </a:rPr>
              <a:t>Each group requires a different relationship management strategy. </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Strangers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show low potential profitability and little projected loyalty. </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Butterflies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are potentially profitable but not loyal.</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True friends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are both profitable and loyal. </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Barnacles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are highly loyal but not very profitable.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The point here is an important one: Different types of customers require different engagement and relationship management strategies. The goal is to build the </a:t>
            </a:r>
            <a:r>
              <a:rPr lang="en-US" sz="1000" b="1" i="1" u="none" strike="noStrike" kern="1200" baseline="0" dirty="0" smtClean="0">
                <a:solidFill>
                  <a:schemeClr val="tx1"/>
                </a:solidFill>
              </a:rPr>
              <a:t>right relationships </a:t>
            </a:r>
            <a:r>
              <a:rPr lang="en-US" sz="1000" b="0" i="0" u="none" strike="noStrike" kern="1200" baseline="0" dirty="0" smtClean="0">
                <a:solidFill>
                  <a:schemeClr val="tx1"/>
                </a:solidFill>
              </a:rPr>
              <a:t>with the </a:t>
            </a:r>
            <a:r>
              <a:rPr lang="en-US" sz="1000" b="1" i="1" u="none" strike="noStrike" kern="1200" baseline="0" dirty="0" smtClean="0">
                <a:solidFill>
                  <a:schemeClr val="tx1"/>
                </a:solidFill>
              </a:rPr>
              <a:t>right customers</a:t>
            </a:r>
            <a:r>
              <a:rPr lang="en-US" sz="1000" b="0" i="1" u="none" strike="noStrike" kern="1200" baseline="0" dirty="0" smtClean="0">
                <a:solidFill>
                  <a:schemeClr val="tx1"/>
                </a:solidFill>
              </a:rPr>
              <a:t>.</a:t>
            </a:r>
            <a:endParaRPr lang="en-US" sz="1000" b="1" dirty="0" smtClean="0"/>
          </a:p>
        </p:txBody>
      </p:sp>
    </p:spTree>
    <p:extLst>
      <p:ext uri="{BB962C8B-B14F-4D97-AF65-F5344CB8AC3E}">
        <p14:creationId xmlns:p14="http://schemas.microsoft.com/office/powerpoint/2010/main" val="2533439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44</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i="0" dirty="0" smtClean="0"/>
              <a:t>Discussion Question:</a:t>
            </a:r>
          </a:p>
          <a:p>
            <a:r>
              <a:rPr lang="en-US" i="1" dirty="0" smtClean="0"/>
              <a:t>What </a:t>
            </a:r>
            <a:r>
              <a:rPr lang="en-US" i="1" dirty="0"/>
              <a:t>is customer-engagement marketing? Describe </a:t>
            </a:r>
            <a:r>
              <a:rPr lang="en-US" i="1" dirty="0" smtClean="0"/>
              <a:t>an example </a:t>
            </a:r>
            <a:r>
              <a:rPr lang="en-US" i="1" dirty="0"/>
              <a:t>of a brand that engages customers well</a:t>
            </a:r>
            <a:r>
              <a:rPr lang="en-US" i="1"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alibri" panose="020F0502020204030204" pitchFamily="34" charset="0"/>
              </a:rPr>
              <a:t>Learn</a:t>
            </a:r>
            <a:r>
              <a:rPr lang="en-US" sz="1200" b="1" dirty="0" smtClean="0">
                <a:solidFill>
                  <a:schemeClr val="tx1"/>
                </a:solidFill>
              </a:rPr>
              <a:t>ing Objective 4 Summary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Broadly defined, </a:t>
            </a:r>
            <a:r>
              <a:rPr lang="en-US" sz="1200" b="0" i="1" u="none" strike="noStrike" kern="1200" baseline="0" dirty="0" smtClean="0">
                <a:solidFill>
                  <a:schemeClr val="tx1"/>
                </a:solidFill>
                <a:latin typeface="+mn-lt"/>
                <a:ea typeface="+mn-ea"/>
                <a:cs typeface="+mn-cs"/>
              </a:rPr>
              <a:t>customer relationship management </a:t>
            </a:r>
            <a:r>
              <a:rPr lang="en-US" sz="1200" b="0" i="0" u="none" strike="noStrike" kern="1200" baseline="0" dirty="0" smtClean="0">
                <a:solidFill>
                  <a:schemeClr val="tx1"/>
                </a:solidFill>
                <a:latin typeface="+mn-lt"/>
                <a:ea typeface="+mn-ea"/>
                <a:cs typeface="+mn-cs"/>
              </a:rPr>
              <a:t>is the process of building and maintaining profitable customer relationships by delivering superior customer value and satisfaction. </a:t>
            </a:r>
            <a:r>
              <a:rPr lang="en-US" sz="1200" b="0" i="1" u="none" strike="noStrike" kern="1200" baseline="0" dirty="0" smtClean="0">
                <a:solidFill>
                  <a:schemeClr val="tx1"/>
                </a:solidFill>
                <a:latin typeface="+mn-lt"/>
                <a:ea typeface="+mn-ea"/>
                <a:cs typeface="+mn-cs"/>
              </a:rPr>
              <a:t>Customer engagement marketing </a:t>
            </a:r>
            <a:r>
              <a:rPr lang="en-US" sz="1200" b="0" i="0" u="none" strike="noStrike" kern="1200" baseline="0" dirty="0" smtClean="0">
                <a:solidFill>
                  <a:schemeClr val="tx1"/>
                </a:solidFill>
                <a:latin typeface="+mn-lt"/>
                <a:ea typeface="+mn-ea"/>
                <a:cs typeface="+mn-cs"/>
              </a:rPr>
              <a:t>aims to make a brand a meaningful part of consumers’ conversations and lives through direct and continuous customer involvement in shaping brand conversations, experiences, and community.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marketer’s aim is to build the </a:t>
            </a:r>
            <a:r>
              <a:rPr lang="en-US" sz="1200" b="0" i="1" u="none" strike="noStrike" kern="1200" baseline="0" dirty="0" smtClean="0">
                <a:solidFill>
                  <a:schemeClr val="tx1"/>
                </a:solidFill>
                <a:latin typeface="+mn-lt"/>
                <a:ea typeface="+mn-ea"/>
                <a:cs typeface="+mn-cs"/>
              </a:rPr>
              <a:t>right relationships </a:t>
            </a:r>
            <a:r>
              <a:rPr lang="en-US" sz="1200" b="0" i="0" u="none" strike="noStrike" kern="1200" baseline="0" dirty="0" smtClean="0">
                <a:solidFill>
                  <a:schemeClr val="tx1"/>
                </a:solidFill>
                <a:latin typeface="+mn-lt"/>
                <a:ea typeface="+mn-ea"/>
                <a:cs typeface="+mn-cs"/>
              </a:rPr>
              <a:t>with the </a:t>
            </a:r>
            <a:r>
              <a:rPr lang="en-US" sz="1200" b="0" i="1" u="none" strike="noStrike" kern="1200" baseline="0" dirty="0" smtClean="0">
                <a:solidFill>
                  <a:schemeClr val="tx1"/>
                </a:solidFill>
                <a:latin typeface="+mn-lt"/>
                <a:ea typeface="+mn-ea"/>
                <a:cs typeface="+mn-cs"/>
              </a:rPr>
              <a:t>right customers. </a:t>
            </a:r>
            <a:r>
              <a:rPr lang="en-US" sz="1200" b="0" i="0" u="none" strike="noStrike" kern="1200" baseline="0" dirty="0" smtClean="0">
                <a:solidFill>
                  <a:schemeClr val="tx1"/>
                </a:solidFill>
                <a:latin typeface="+mn-lt"/>
                <a:ea typeface="+mn-ea"/>
                <a:cs typeface="+mn-cs"/>
              </a:rPr>
              <a:t>In return for creating value </a:t>
            </a:r>
            <a:r>
              <a:rPr lang="en-US" sz="1200" b="0" i="1" u="none" strike="noStrike" kern="1200" baseline="0" dirty="0" smtClean="0">
                <a:solidFill>
                  <a:schemeClr val="tx1"/>
                </a:solidFill>
                <a:latin typeface="+mn-lt"/>
                <a:ea typeface="+mn-ea"/>
                <a:cs typeface="+mn-cs"/>
              </a:rPr>
              <a:t>for </a:t>
            </a:r>
            <a:r>
              <a:rPr lang="en-US" sz="1200" b="0" i="0" u="none" strike="noStrike" kern="1200" baseline="0" dirty="0" smtClean="0">
                <a:solidFill>
                  <a:schemeClr val="tx1"/>
                </a:solidFill>
                <a:latin typeface="+mn-lt"/>
                <a:ea typeface="+mn-ea"/>
                <a:cs typeface="+mn-cs"/>
              </a:rPr>
              <a:t>targeted customers, the company captures value </a:t>
            </a:r>
            <a:r>
              <a:rPr lang="en-US" sz="1200" b="0" i="1" u="none" strike="noStrike" kern="1200" baseline="0" dirty="0" smtClean="0">
                <a:solidFill>
                  <a:schemeClr val="tx1"/>
                </a:solidFill>
                <a:latin typeface="+mn-lt"/>
                <a:ea typeface="+mn-ea"/>
                <a:cs typeface="+mn-cs"/>
              </a:rPr>
              <a:t>from </a:t>
            </a:r>
            <a:r>
              <a:rPr lang="en-US" sz="1200" b="0" i="0" u="none" strike="noStrike" kern="1200" baseline="0" dirty="0" smtClean="0">
                <a:solidFill>
                  <a:schemeClr val="tx1"/>
                </a:solidFill>
                <a:latin typeface="+mn-lt"/>
                <a:ea typeface="+mn-ea"/>
                <a:cs typeface="+mn-cs"/>
              </a:rPr>
              <a:t>customers in the form of profits and customer equity. In building customer relationships, good marketers realize that they cannot go it alone. They must work closely with marketing partners inside and outside the company. In addition to being good at customer relationship management, they must also be good at </a:t>
            </a:r>
            <a:r>
              <a:rPr lang="en-US" sz="1200" b="0" i="1" u="none" strike="noStrike" kern="1200" baseline="0" dirty="0" smtClean="0">
                <a:solidFill>
                  <a:schemeClr val="tx1"/>
                </a:solidFill>
                <a:latin typeface="+mn-lt"/>
                <a:ea typeface="+mn-ea"/>
                <a:cs typeface="+mn-cs"/>
              </a:rPr>
              <a:t>partner relationship management.</a:t>
            </a:r>
            <a:endParaRPr lang="en-US" dirty="0" smtClean="0"/>
          </a:p>
        </p:txBody>
      </p:sp>
    </p:spTree>
    <p:extLst>
      <p:ext uri="{BB962C8B-B14F-4D97-AF65-F5344CB8AC3E}">
        <p14:creationId xmlns:p14="http://schemas.microsoft.com/office/powerpoint/2010/main" val="1137878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45</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aim of customer relationship management and customer engagement is to produce high </a:t>
            </a:r>
            <a:r>
              <a:rPr lang="en-US" sz="1200" b="0" i="1" u="none" strike="noStrike" kern="1200" baseline="0" dirty="0" smtClean="0">
                <a:solidFill>
                  <a:schemeClr val="tx1"/>
                </a:solidFill>
                <a:latin typeface="+mn-lt"/>
                <a:ea typeface="+mn-ea"/>
                <a:cs typeface="+mn-cs"/>
              </a:rPr>
              <a:t>customer equity, </a:t>
            </a:r>
            <a:r>
              <a:rPr lang="en-US" sz="1200" b="0" i="0" u="none" strike="noStrike" kern="1200" baseline="0" dirty="0" smtClean="0">
                <a:solidFill>
                  <a:schemeClr val="tx1"/>
                </a:solidFill>
                <a:latin typeface="+mn-lt"/>
                <a:ea typeface="+mn-ea"/>
                <a:cs typeface="+mn-cs"/>
              </a:rPr>
              <a:t>the total combined customer lifetime values of all of the company’s customers. The key to building lasting relationships is the creation of superior </a:t>
            </a:r>
            <a:r>
              <a:rPr lang="en-US" sz="1200" b="0" i="1" u="none" strike="noStrike" kern="1200" baseline="0" dirty="0" smtClean="0">
                <a:solidFill>
                  <a:schemeClr val="tx1"/>
                </a:solidFill>
                <a:latin typeface="+mn-lt"/>
                <a:ea typeface="+mn-ea"/>
                <a:cs typeface="+mn-cs"/>
              </a:rPr>
              <a:t>customer value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satisfaction. </a:t>
            </a:r>
            <a:r>
              <a:rPr lang="en-US" sz="1200" b="0" i="0" u="none" strike="noStrike" kern="1200" baseline="0" dirty="0" smtClean="0">
                <a:solidFill>
                  <a:schemeClr val="tx1"/>
                </a:solidFill>
                <a:latin typeface="+mn-lt"/>
                <a:ea typeface="+mn-ea"/>
                <a:cs typeface="+mn-cs"/>
              </a:rPr>
              <a:t>Companies want to not only acquire profitable customers but also build relationships that will keep them and grow “share of customer.”  Different types of customers require different customer relationship management strategies. </a:t>
            </a:r>
          </a:p>
        </p:txBody>
      </p:sp>
    </p:spTree>
    <p:extLst>
      <p:ext uri="{BB962C8B-B14F-4D97-AF65-F5344CB8AC3E}">
        <p14:creationId xmlns:p14="http://schemas.microsoft.com/office/powerpoint/2010/main" val="1774236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46</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47548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a:lstStyle/>
          <a:p>
            <a:fld id="{B2094E03-613D-4732-800B-09D9D33A025D}" type="slidenum">
              <a:rPr lang="en-US" smtClean="0">
                <a:latin typeface="Calibri" pitchFamily="34" charset="0"/>
                <a:ea typeface="ヒラギノ角ゴ Pro W3"/>
                <a:cs typeface="ヒラギノ角ゴ Pro W3"/>
              </a:rPr>
              <a:pPr/>
              <a:t>47</a:t>
            </a:fld>
            <a:endParaRPr lang="en-US" dirty="0" smtClean="0">
              <a:latin typeface="Calibri" pitchFamily="34" charset="0"/>
              <a:ea typeface="ヒラギノ角ゴ Pro W3"/>
              <a:cs typeface="ヒラギノ角ゴ Pro W3"/>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The explosive growth in digital technology has fundamentally changed the way we live—how we communicate, share information, access entertainment, and shop.</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An estimated 3 billion people—40 percent of the world’s population—are now online. Nearly half of all American adults now own smartphones; 50 percent of those adults use their smartphones and other mobile devices to access social media sites. These numbers will only grow as</a:t>
            </a:r>
          </a:p>
          <a:p>
            <a:r>
              <a:rPr lang="en-US" sz="1000" b="0" i="0" u="none" strike="noStrike" kern="1200" baseline="0" dirty="0" smtClean="0">
                <a:solidFill>
                  <a:schemeClr val="tx1"/>
                </a:solidFill>
              </a:rPr>
              <a:t>digital technology rockets into the future.</a:t>
            </a:r>
            <a:endParaRPr lang="en-US" sz="1000" b="0" i="0" u="none" strike="noStrike" kern="1200" baseline="30000" dirty="0" smtClean="0">
              <a:solidFill>
                <a:schemeClr val="tx1"/>
              </a:solidFill>
            </a:endParaRPr>
          </a:p>
          <a:p>
            <a:endParaRPr lang="en-US" sz="1000" b="0" i="0" u="none" strike="noStrike" kern="1200" baseline="30000" dirty="0" smtClean="0">
              <a:solidFill>
                <a:schemeClr val="tx1"/>
              </a:solidFill>
            </a:endParaRPr>
          </a:p>
          <a:p>
            <a:endParaRPr lang="en-US" sz="1000" dirty="0" smtClean="0"/>
          </a:p>
        </p:txBody>
      </p:sp>
    </p:spTree>
    <p:extLst>
      <p:ext uri="{BB962C8B-B14F-4D97-AF65-F5344CB8AC3E}">
        <p14:creationId xmlns:p14="http://schemas.microsoft.com/office/powerpoint/2010/main" val="445595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a:lstStyle/>
          <a:p>
            <a:fld id="{DE12903D-C1CD-4F6B-BA3B-592B8266E9BA}" type="slidenum">
              <a:rPr lang="en-US" smtClean="0">
                <a:latin typeface="Calibri" pitchFamily="34" charset="0"/>
                <a:ea typeface="ヒラギノ角ゴ Pro W3"/>
                <a:cs typeface="ヒラギノ角ゴ Pro W3"/>
              </a:rPr>
              <a:pPr/>
              <a:t>48</a:t>
            </a:fld>
            <a:endParaRPr lang="en-US" dirty="0" smtClean="0">
              <a:latin typeface="Calibri" pitchFamily="34" charset="0"/>
              <a:ea typeface="ヒラギノ角ゴ Pro W3"/>
              <a:cs typeface="ヒラギノ角ゴ Pro W3"/>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a:noAutofit/>
          </a:bodyPr>
          <a:lstStyle/>
          <a:p>
            <a:r>
              <a:rPr lang="en-US" sz="1000" b="1" i="0" u="none" strike="noStrike" kern="1200" baseline="0" dirty="0" smtClean="0">
                <a:solidFill>
                  <a:schemeClr val="tx1"/>
                </a:solidFill>
              </a:rPr>
              <a:t>Digital and social media marketing </a:t>
            </a:r>
            <a:r>
              <a:rPr lang="en-US" sz="1000" b="0" i="0" u="none" strike="noStrike" kern="1200" baseline="0" dirty="0" smtClean="0">
                <a:solidFill>
                  <a:schemeClr val="tx1"/>
                </a:solidFill>
              </a:rPr>
              <a:t>involves using digital marketing tools such as web sites, social media, mobile ads and apps, online videos, e-mail, blogs, and other digital platforms that engage consumers anywhere, anytime via their computers, smartphones, tablets, Internet-ready TVs, and other digital devices.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These days, it seems that every company is reaching out to customers with multiple web sites, newsy Tweets and Facebook pages, viral ads</a:t>
            </a:r>
          </a:p>
          <a:p>
            <a:r>
              <a:rPr lang="en-US" sz="1000" b="0" i="0" u="none" strike="noStrike" kern="1200" baseline="0" dirty="0" smtClean="0">
                <a:solidFill>
                  <a:schemeClr val="tx1"/>
                </a:solidFill>
              </a:rPr>
              <a:t>and videos posted on YouTube, rich-media e-mails, and mobile apps that solve consumer problems and help them shop.</a:t>
            </a:r>
          </a:p>
          <a:p>
            <a:endParaRPr lang="en-US" sz="1000" b="0" i="0" u="none" strike="noStrike" kern="1200" baseline="0" dirty="0" smtClean="0">
              <a:solidFill>
                <a:schemeClr val="tx1"/>
              </a:solidFill>
            </a:endParaRPr>
          </a:p>
          <a:p>
            <a:r>
              <a:rPr lang="en-US" sz="1000" b="1" i="0" u="none" strike="noStrike" kern="1200" baseline="0" dirty="0" smtClean="0">
                <a:solidFill>
                  <a:schemeClr val="tx1"/>
                </a:solidFill>
              </a:rPr>
              <a:t>Social media </a:t>
            </a:r>
            <a:r>
              <a:rPr lang="en-US" sz="1000" b="0" i="0" u="none" strike="noStrike" kern="1200" baseline="0" dirty="0" smtClean="0">
                <a:solidFill>
                  <a:schemeClr val="tx1"/>
                </a:solidFill>
              </a:rPr>
              <a:t>provide exciting opportunities to extend customer engagement and get people talking about a brand. </a:t>
            </a:r>
          </a:p>
          <a:p>
            <a:endParaRPr lang="en-US" sz="1000" b="0" i="0" u="none" strike="noStrike" kern="1200" baseline="30000" dirty="0" smtClean="0">
              <a:solidFill>
                <a:schemeClr val="tx1"/>
              </a:solidFill>
            </a:endParaRPr>
          </a:p>
          <a:p>
            <a:r>
              <a:rPr lang="en-US" sz="1000" b="1" i="0" u="none" strike="noStrike" kern="1200" baseline="0" dirty="0" smtClean="0">
                <a:solidFill>
                  <a:schemeClr val="tx1"/>
                </a:solidFill>
              </a:rPr>
              <a:t>Mobile marketing </a:t>
            </a:r>
            <a:r>
              <a:rPr lang="en-US" sz="1000" b="0" i="0" u="none" strike="noStrike" kern="1200" baseline="0" dirty="0" smtClean="0">
                <a:solidFill>
                  <a:schemeClr val="tx1"/>
                </a:solidFill>
              </a:rPr>
              <a:t>is perhaps the fastest-growing digital marketing platform. </a:t>
            </a:r>
            <a:endParaRPr lang="en-US" sz="1000" baseline="30000" dirty="0" smtClean="0"/>
          </a:p>
        </p:txBody>
      </p:sp>
    </p:spTree>
    <p:extLst>
      <p:ext uri="{BB962C8B-B14F-4D97-AF65-F5344CB8AC3E}">
        <p14:creationId xmlns:p14="http://schemas.microsoft.com/office/powerpoint/2010/main" val="4221232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a:lstStyle/>
          <a:p>
            <a:fld id="{2F60B6AA-2005-4761-A7BC-6D53F0673ABA}" type="slidenum">
              <a:rPr lang="en-US" smtClean="0">
                <a:latin typeface="Calibri" pitchFamily="34" charset="0"/>
                <a:ea typeface="ヒラギノ角ゴ Pro W3"/>
                <a:cs typeface="ヒラギノ角ゴ Pro W3"/>
              </a:rPr>
              <a:pPr/>
              <a:t>49</a:t>
            </a:fld>
            <a:endParaRPr lang="en-US" dirty="0" smtClean="0">
              <a:latin typeface="Calibri" pitchFamily="34" charset="0"/>
              <a:ea typeface="ヒラギノ角ゴ Pro W3"/>
              <a:cs typeface="ヒラギノ角ゴ Pro W3"/>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normAutofit/>
          </a:bodyPr>
          <a:lstStyle/>
          <a:p>
            <a:r>
              <a:rPr lang="en-US" sz="1200" b="0" i="0" u="none" strike="noStrike" kern="1200" baseline="0" dirty="0" smtClean="0">
                <a:solidFill>
                  <a:schemeClr val="tx1"/>
                </a:solidFill>
                <a:latin typeface="+mn-lt"/>
                <a:ea typeface="+mn-ea"/>
                <a:cs typeface="+mn-cs"/>
              </a:rPr>
              <a:t>In recent years, marketing has also become a major part of the strategies of many </a:t>
            </a:r>
            <a:r>
              <a:rPr lang="en-US" sz="1200" b="1" i="0" u="none" strike="noStrike" kern="1200" baseline="0" dirty="0" smtClean="0">
                <a:solidFill>
                  <a:schemeClr val="tx1"/>
                </a:solidFill>
                <a:latin typeface="+mn-lt"/>
                <a:ea typeface="+mn-ea"/>
                <a:cs typeface="+mn-cs"/>
              </a:rPr>
              <a:t>not-for-profit organizations</a:t>
            </a:r>
            <a:r>
              <a:rPr lang="en-US" sz="1200" b="0" i="0" u="none" strike="noStrike" kern="1200" baseline="0" dirty="0" smtClean="0">
                <a:solidFill>
                  <a:schemeClr val="tx1"/>
                </a:solidFill>
                <a:latin typeface="+mn-lt"/>
                <a:ea typeface="+mn-ea"/>
                <a:cs typeface="+mn-cs"/>
              </a:rPr>
              <a:t>, such as colleges, hospitals, museums, zoos, symphony orchestras, foundations, and even churches. The nation’s not-for-profits face stiff competition for support and membership. Sound marketing can help them attract members, funds, and support. For example, Alex’s Lemonade Stand Foundation is a not-for-profit organization with a special mission: “Fighting childhood cancer, one cup at a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they are redefining their customer relationships, marketers are also taking a fresh look at the ways in which they relate with the broader world around them. Today, almost every company, large or small, is touched in some way by </a:t>
            </a:r>
            <a:r>
              <a:rPr lang="en-US" sz="1200" b="1" i="0" u="none" strike="noStrike" kern="1200" baseline="0" dirty="0" smtClean="0">
                <a:solidFill>
                  <a:schemeClr val="tx1"/>
                </a:solidFill>
                <a:latin typeface="+mn-lt"/>
                <a:ea typeface="+mn-ea"/>
                <a:cs typeface="+mn-cs"/>
              </a:rPr>
              <a:t>global competition</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are reexamining their relationships with social values and responsibilities and with the very Earth that sustains us. As the worldwide consumerism and environmentalism movements mature, today’s marketers are being called on to develop </a:t>
            </a:r>
            <a:r>
              <a:rPr lang="en-US" sz="1200" b="1" i="1" u="none" strike="noStrike" kern="1200" baseline="0" dirty="0" smtClean="0">
                <a:solidFill>
                  <a:schemeClr val="tx1"/>
                </a:solidFill>
                <a:latin typeface="+mn-lt"/>
                <a:ea typeface="+mn-ea"/>
                <a:cs typeface="+mn-cs"/>
              </a:rPr>
              <a:t>sustainable marketing </a:t>
            </a:r>
            <a:r>
              <a:rPr lang="en-US" sz="1200" b="0" i="0" u="none" strike="noStrike" kern="1200" baseline="0" dirty="0" smtClean="0">
                <a:solidFill>
                  <a:schemeClr val="tx1"/>
                </a:solidFill>
                <a:latin typeface="+mn-lt"/>
                <a:ea typeface="+mn-ea"/>
                <a:cs typeface="+mn-cs"/>
              </a:rPr>
              <a:t>practices. </a:t>
            </a:r>
            <a:endParaRPr lang="en-US" sz="1200" b="0" i="0" u="none" strike="noStrike" kern="1200" baseline="30000" dirty="0" smtClean="0">
              <a:solidFill>
                <a:schemeClr val="tx1"/>
              </a:solidFill>
              <a:latin typeface="+mn-lt"/>
              <a:ea typeface="+mn-ea"/>
              <a:cs typeface="+mn-cs"/>
            </a:endParaRPr>
          </a:p>
        </p:txBody>
      </p:sp>
    </p:spTree>
    <p:extLst>
      <p:ext uri="{BB962C8B-B14F-4D97-AF65-F5344CB8AC3E}">
        <p14:creationId xmlns:p14="http://schemas.microsoft.com/office/powerpoint/2010/main" val="417297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5</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b="1" dirty="0" smtClean="0"/>
              <a:t>Objective 2	</a:t>
            </a:r>
            <a:r>
              <a:rPr lang="en-US" sz="1200" b="0" i="0"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p>
          <a:p>
            <a:r>
              <a:rPr lang="en-US" b="1" dirty="0" smtClean="0"/>
              <a:t>Objective 3	</a:t>
            </a:r>
            <a:r>
              <a:rPr lang="en-US" dirty="0" smtClean="0"/>
              <a:t>Identify the key elements of a customer-driven marketing strategy and discuss the marketing management orientations that guide marketing strategy.</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b="1" dirty="0" smtClean="0"/>
              <a:t>Objective 5	</a:t>
            </a:r>
            <a:r>
              <a:rPr lang="en-US" dirty="0" smtClean="0"/>
              <a:t>Describe the major trends and forces that are changing the marketing landscape in this age of relationships.</a:t>
            </a:r>
          </a:p>
          <a:p>
            <a:endParaRPr lang="en-US" dirty="0" smtClean="0"/>
          </a:p>
        </p:txBody>
      </p:sp>
    </p:spTree>
    <p:extLst>
      <p:ext uri="{BB962C8B-B14F-4D97-AF65-F5344CB8AC3E}">
        <p14:creationId xmlns:p14="http://schemas.microsoft.com/office/powerpoint/2010/main" val="766338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50</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1"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When implementing customer relationship management, why might a business desire fewer customers over more customers? Shouldn’t the focus of marketing be to acquire as many customers as possible?</a:t>
            </a:r>
          </a:p>
          <a:p>
            <a:endParaRPr lang="en-US" sz="1200" b="0" i="0" u="none" strike="noStrike" kern="1200" baseline="0" dirty="0" smtClean="0">
              <a:solidFill>
                <a:schemeClr val="tx1"/>
              </a:solidFill>
              <a:latin typeface="+mn-lt"/>
              <a:ea typeface="+mn-ea"/>
              <a:cs typeface="+mn-cs"/>
            </a:endParaRPr>
          </a:p>
          <a:p>
            <a:r>
              <a:rPr lang="en-US" sz="1200" b="1" dirty="0" smtClean="0">
                <a:solidFill>
                  <a:schemeClr val="tx1"/>
                </a:solidFill>
                <a:latin typeface="Calibri" panose="020F0502020204030204" pitchFamily="34" charset="0"/>
              </a:rPr>
              <a:t>Learn</a:t>
            </a:r>
            <a:r>
              <a:rPr lang="en-US" sz="1200" b="1" dirty="0" smtClean="0">
                <a:solidFill>
                  <a:schemeClr val="tx1"/>
                </a:solidFill>
              </a:rPr>
              <a:t>ing Objective 5 Summary</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Dramatic changes are occurring in the marketing arena. The digital age has created exciting new ways to learn about and relate to individual customers. As a result, advances in digital and social media have taken the marketing world by storm. Online, mobile, and social media marketing offer exciting new opportunities to target customers more selectively and engage them more deeply. Although the new digital and social media offer huge potential, most marketers are still learning how to use them effectively. The key is to blend the new digital approaches with traditional marketing to create a smoothly integrated marketing strategy and mix.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recent years, marketing has become a major part of the strategies for many not-for-profit organizations, such as colleges, hospitals, museums, zoos, symphony orchestras, foundations, and even churches. Also, in an increasingly smaller world, many marketers are now connected </a:t>
            </a:r>
            <a:r>
              <a:rPr lang="en-US" sz="1200" b="0" i="1" u="none" strike="noStrike" kern="1200" baseline="0" dirty="0" smtClean="0">
                <a:solidFill>
                  <a:schemeClr val="tx1"/>
                </a:solidFill>
                <a:latin typeface="+mn-lt"/>
                <a:ea typeface="+mn-ea"/>
                <a:cs typeface="+mn-cs"/>
              </a:rPr>
              <a:t>globally </a:t>
            </a:r>
            <a:r>
              <a:rPr lang="en-US" sz="1200" b="0" i="0" u="none" strike="noStrike" kern="1200" baseline="0" dirty="0" smtClean="0">
                <a:solidFill>
                  <a:schemeClr val="tx1"/>
                </a:solidFill>
                <a:latin typeface="+mn-lt"/>
                <a:ea typeface="+mn-ea"/>
                <a:cs typeface="+mn-cs"/>
              </a:rPr>
              <a:t>with their customers and marketing partners. Today, almost every company, large or small, is touched in some way by global competition. Finally, today’s marketers are also reexamining their ethical and societal responsibilities. Marketers are being called on to take greater responsibility for the social and environmental impacts of their actions.</a:t>
            </a:r>
            <a:endParaRPr lang="en-US" dirty="0" smtClean="0"/>
          </a:p>
        </p:txBody>
      </p:sp>
    </p:spTree>
    <p:extLst>
      <p:ext uri="{BB962C8B-B14F-4D97-AF65-F5344CB8AC3E}">
        <p14:creationId xmlns:p14="http://schemas.microsoft.com/office/powerpoint/2010/main" val="2493215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a:lstStyle/>
          <a:p>
            <a:fld id="{79768940-D162-43DA-BEAE-0D1DF1714963}" type="slidenum">
              <a:rPr lang="en-US" smtClean="0">
                <a:latin typeface="Calibri" pitchFamily="34" charset="0"/>
                <a:ea typeface="ヒラギノ角ゴ Pro W3"/>
                <a:cs typeface="ヒラギノ角ゴ Pro W3"/>
              </a:rPr>
              <a:pPr/>
              <a:t>51</a:t>
            </a:fld>
            <a:endParaRPr lang="en-US" dirty="0" smtClean="0">
              <a:latin typeface="Calibri" pitchFamily="34" charset="0"/>
              <a:ea typeface="ヒラギノ角ゴ Pro W3"/>
              <a:cs typeface="ヒラギノ角ゴ Pro W3"/>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At the start of this chapter, Figure 1.1 presented a simple model of the marketing process. Now that we’ve discussed all the steps in the process, Figure 1.6 presents an expanded model that will help you pull it all together. </a:t>
            </a:r>
          </a:p>
        </p:txBody>
      </p:sp>
    </p:spTree>
    <p:extLst>
      <p:ext uri="{BB962C8B-B14F-4D97-AF65-F5344CB8AC3E}">
        <p14:creationId xmlns:p14="http://schemas.microsoft.com/office/powerpoint/2010/main" val="3644820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5A0A23-7F20-4B04-A006-693C5986EE1E}" type="slidenum">
              <a:rPr lang="en-US" smtClean="0"/>
              <a:t>52</a:t>
            </a:fld>
            <a:endParaRPr lang="en-US" dirty="0"/>
          </a:p>
        </p:txBody>
      </p:sp>
    </p:spTree>
    <p:extLst>
      <p:ext uri="{BB962C8B-B14F-4D97-AF65-F5344CB8AC3E}">
        <p14:creationId xmlns:p14="http://schemas.microsoft.com/office/powerpoint/2010/main" val="397059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6</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9828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7</a:t>
            </a:fld>
            <a:endParaRPr lang="en-US" dirty="0" smtClean="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fontScale="62500" lnSpcReduction="20000"/>
          </a:bodyPr>
          <a:lstStyle/>
          <a:p>
            <a:pPr>
              <a:defRPr/>
            </a:pPr>
            <a:r>
              <a:rPr lang="en-US" sz="1800" b="1" dirty="0" smtClean="0">
                <a:ea typeface="ＭＳ Ｐゴシック" charset="-128"/>
              </a:rPr>
              <a:t>Discussion Question</a:t>
            </a:r>
          </a:p>
          <a:p>
            <a:pPr>
              <a:defRPr/>
            </a:pPr>
            <a:r>
              <a:rPr lang="en-US" sz="1800" i="1" dirty="0" smtClean="0">
                <a:ea typeface="ＭＳ Ｐゴシック" charset="-128"/>
              </a:rPr>
              <a:t>Ask students for examples of either national or local companies that are excellent at marketing and ask how they reflect the definition given in this slide.</a:t>
            </a:r>
          </a:p>
          <a:p>
            <a:pPr>
              <a:defRPr/>
            </a:pPr>
            <a:endParaRPr lang="en-US" sz="1800" i="1" dirty="0" smtClean="0">
              <a:ea typeface="ＭＳ Ｐゴシック" charset="-128"/>
            </a:endParaRPr>
          </a:p>
          <a:p>
            <a:r>
              <a:rPr lang="en-US" sz="1800" b="0" i="0" u="none" strike="noStrike" kern="1200" baseline="0" dirty="0" smtClean="0">
                <a:solidFill>
                  <a:schemeClr val="tx1"/>
                </a:solidFill>
                <a:latin typeface="+mn-lt"/>
                <a:ea typeface="+mn-ea"/>
                <a:cs typeface="+mn-cs"/>
              </a:rPr>
              <a:t>Perhaps the simplest definition of marketing is engaging customers and managing profitable customer relationships</a:t>
            </a:r>
            <a:r>
              <a:rPr lang="en-US" sz="1800" b="0" i="1" u="none" strike="noStrike" kern="1200" baseline="0" dirty="0" smtClean="0">
                <a:solidFill>
                  <a:schemeClr val="tx1"/>
                </a:solidFill>
                <a:latin typeface="+mn-lt"/>
                <a:ea typeface="+mn-ea"/>
                <a:cs typeface="+mn-cs"/>
              </a:rPr>
              <a:t>.</a:t>
            </a:r>
          </a:p>
          <a:p>
            <a:endParaRPr lang="en-US" sz="1800" b="0" i="1"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The twofold goal of marketing is to:</a:t>
            </a:r>
          </a:p>
          <a:p>
            <a:endParaRPr lang="en-US" sz="1800" b="0" i="0" u="none" strike="noStrike" kern="1200" baseline="0" dirty="0" smtClean="0">
              <a:solidFill>
                <a:schemeClr val="tx1"/>
              </a:solidFill>
              <a:latin typeface="+mn-lt"/>
              <a:ea typeface="+mn-ea"/>
              <a:cs typeface="+mn-cs"/>
            </a:endParaRP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attract new customers by promising superior value</a:t>
            </a: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grow current customers by delivering satisfaction</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Sound marketing is critical to the success of every organization:</a:t>
            </a:r>
          </a:p>
          <a:p>
            <a:endParaRPr lang="en-US" sz="1800" b="0" i="0" u="none" strike="noStrike" kern="1200" baseline="0" dirty="0" smtClean="0">
              <a:solidFill>
                <a:schemeClr val="tx1"/>
              </a:solidFill>
              <a:latin typeface="+mn-lt"/>
              <a:ea typeface="+mn-ea"/>
              <a:cs typeface="+mn-cs"/>
            </a:endParaRP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 large for-profit firms</a:t>
            </a: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 not-for-profit organizations</a:t>
            </a:r>
          </a:p>
          <a:p>
            <a:endParaRPr lang="en-US" sz="1800" dirty="0" smtClean="0">
              <a:ea typeface="ＭＳ Ｐゴシック" charset="-128"/>
            </a:endParaRPr>
          </a:p>
          <a:p>
            <a:pPr algn="l"/>
            <a:r>
              <a:rPr lang="en-US" sz="1800" b="0" i="0" u="none" strike="noStrike" kern="1200" baseline="0" dirty="0" smtClean="0">
                <a:solidFill>
                  <a:schemeClr val="tx1"/>
                </a:solidFill>
                <a:latin typeface="+mn-lt"/>
                <a:ea typeface="+mn-ea"/>
                <a:cs typeface="+mn-cs"/>
              </a:rPr>
              <a:t>You already know a lot about marketing—it’s all around you:</a:t>
            </a:r>
          </a:p>
          <a:p>
            <a:pPr algn="l"/>
            <a:endParaRPr lang="en-US" sz="1800" b="0" i="0" u="none" strike="noStrike" kern="1200" baseline="0" dirty="0" smtClean="0">
              <a:solidFill>
                <a:schemeClr val="tx1"/>
              </a:solidFill>
              <a:latin typeface="+mn-lt"/>
              <a:ea typeface="+mn-ea"/>
              <a:cs typeface="+mn-cs"/>
            </a:endParaRP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products at your nearby shopping mall</a:t>
            </a: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ads that fill your TV screen and magazines, or stuff your mailbox</a:t>
            </a: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imaginative web sites and mobile phone apps</a:t>
            </a: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blogs, online videos, and social media	</a:t>
            </a:r>
          </a:p>
          <a:p>
            <a:pPr algn="l"/>
            <a:endParaRPr lang="en-US" sz="1800" b="0" i="0" u="none" strike="noStrike" kern="1200" baseline="0" dirty="0" smtClean="0">
              <a:solidFill>
                <a:schemeClr val="tx1"/>
              </a:solidFill>
              <a:latin typeface="+mn-lt"/>
              <a:ea typeface="+mn-ea"/>
              <a:cs typeface="+mn-cs"/>
            </a:endParaRPr>
          </a:p>
          <a:p>
            <a:pPr algn="l"/>
            <a:r>
              <a:rPr lang="en-US" sz="1800" b="0" i="0" u="none" strike="noStrike" kern="1200" baseline="0" dirty="0" smtClean="0">
                <a:solidFill>
                  <a:schemeClr val="tx1"/>
                </a:solidFill>
                <a:latin typeface="+mn-lt"/>
                <a:ea typeface="+mn-ea"/>
                <a:cs typeface="+mn-cs"/>
              </a:rPr>
              <a:t>Today’s marketers reach you directly, personally, and interactively. They want to become a part of your life and enrich your experiences with their brands—to help you </a:t>
            </a:r>
            <a:r>
              <a:rPr lang="en-US" sz="1800" b="0" i="1" u="none" strike="noStrike" kern="1200" baseline="0" dirty="0" smtClean="0">
                <a:solidFill>
                  <a:schemeClr val="tx1"/>
                </a:solidFill>
                <a:latin typeface="+mn-lt"/>
                <a:ea typeface="+mn-ea"/>
                <a:cs typeface="+mn-cs"/>
              </a:rPr>
              <a:t>live </a:t>
            </a:r>
            <a:r>
              <a:rPr lang="en-US" sz="1800" b="0" i="0" u="none" strike="noStrike" kern="1200" baseline="0" dirty="0" smtClean="0">
                <a:solidFill>
                  <a:schemeClr val="tx1"/>
                </a:solidFill>
                <a:latin typeface="+mn-lt"/>
                <a:ea typeface="+mn-ea"/>
                <a:cs typeface="+mn-cs"/>
              </a:rPr>
              <a:t>their brands.</a:t>
            </a:r>
            <a:endParaRPr lang="en-US" sz="1800" i="1" dirty="0" smtClean="0">
              <a:ea typeface="ＭＳ Ｐゴシック" charset="-128"/>
            </a:endParaRPr>
          </a:p>
        </p:txBody>
      </p:sp>
    </p:spTree>
    <p:extLst>
      <p:ext uri="{BB962C8B-B14F-4D97-AF65-F5344CB8AC3E}">
        <p14:creationId xmlns:p14="http://schemas.microsoft.com/office/powerpoint/2010/main" val="269962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z="1800" b="0" i="0" u="none" strike="noStrike" kern="1200" baseline="0" dirty="0" smtClean="0">
                <a:solidFill>
                  <a:schemeClr val="tx1"/>
                </a:solidFill>
                <a:latin typeface="+mn-lt"/>
                <a:ea typeface="+mn-ea"/>
                <a:cs typeface="+mn-cs"/>
              </a:rPr>
              <a:t>Figure 1.1 presents a simple, five-step model of the marketing process for creating and capturing value.</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In the first four steps, companies work to understand consumers, create customer value, and build strong customer relationships. In the final step, companies reap the rewards of creating superior customer value.</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By creating value </a:t>
            </a:r>
            <a:r>
              <a:rPr lang="en-US" sz="1800" b="0" i="1" u="none" strike="noStrike" kern="1200" baseline="0" dirty="0" smtClean="0">
                <a:solidFill>
                  <a:schemeClr val="tx1"/>
                </a:solidFill>
                <a:latin typeface="+mn-lt"/>
                <a:ea typeface="+mn-ea"/>
                <a:cs typeface="+mn-cs"/>
              </a:rPr>
              <a:t>for </a:t>
            </a:r>
            <a:r>
              <a:rPr lang="en-US" sz="1800" b="0" i="0" u="none" strike="noStrike" kern="1200" baseline="0" dirty="0" smtClean="0">
                <a:solidFill>
                  <a:schemeClr val="tx1"/>
                </a:solidFill>
                <a:latin typeface="+mn-lt"/>
                <a:ea typeface="+mn-ea"/>
                <a:cs typeface="+mn-cs"/>
              </a:rPr>
              <a:t>consumers, they in turn capture value </a:t>
            </a:r>
            <a:r>
              <a:rPr lang="en-US" sz="1800" b="0" i="1" u="none" strike="noStrike" kern="1200" baseline="0" dirty="0" smtClean="0">
                <a:solidFill>
                  <a:schemeClr val="tx1"/>
                </a:solidFill>
                <a:latin typeface="+mn-lt"/>
                <a:ea typeface="+mn-ea"/>
                <a:cs typeface="+mn-cs"/>
              </a:rPr>
              <a:t>from </a:t>
            </a:r>
            <a:r>
              <a:rPr lang="en-US" sz="1800" b="0" i="0" u="none" strike="noStrike" kern="1200" baseline="0" dirty="0" smtClean="0">
                <a:solidFill>
                  <a:schemeClr val="tx1"/>
                </a:solidFill>
                <a:latin typeface="+mn-lt"/>
                <a:ea typeface="+mn-ea"/>
                <a:cs typeface="+mn-cs"/>
              </a:rPr>
              <a:t>consumers in the form of  sales, profits, and long-term customer equity.</a:t>
            </a:r>
          </a:p>
          <a:p>
            <a:endParaRPr lang="en-US" sz="1800" b="0" i="0" u="none" strike="noStrike" kern="1200" baseline="0" dirty="0" smtClean="0">
              <a:solidFill>
                <a:schemeClr val="tx1"/>
              </a:solidFill>
              <a:latin typeface="+mn-lt"/>
              <a:ea typeface="+mn-ea"/>
              <a:cs typeface="+mn-cs"/>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1E70C570-0D89-4CDB-BF55-962A6E0B7AE0}" type="slidenum">
              <a:rPr lang="en-US" smtClean="0">
                <a:latin typeface="Calibri" pitchFamily="34" charset="0"/>
                <a:ea typeface="ヒラギノ角ゴ Pro W3"/>
                <a:cs typeface="ヒラギノ角ゴ Pro W3"/>
              </a:rPr>
              <a:pPr/>
              <a:t>8</a:t>
            </a:fld>
            <a:endParaRPr lang="en-US" dirty="0"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7506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9</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pPr marL="0" indent="0">
              <a:buNone/>
            </a:pPr>
            <a:r>
              <a:rPr lang="en-US" sz="1200" b="0" i="1" u="none" strike="noStrike" kern="1200" baseline="0" dirty="0" smtClean="0">
                <a:solidFill>
                  <a:schemeClr val="tx1"/>
                </a:solidFill>
                <a:latin typeface="+mn-lt"/>
                <a:ea typeface="+mn-ea"/>
                <a:cs typeface="+mn-cs"/>
              </a:rPr>
              <a:t>W</a:t>
            </a:r>
            <a:r>
              <a:rPr lang="en-US" sz="1200" b="0" i="1" dirty="0" smtClean="0"/>
              <a:t>hat are the five steps in the marketing process?</a:t>
            </a:r>
          </a:p>
          <a:p>
            <a:pPr marL="0" indent="0">
              <a:buNone/>
            </a:pP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Learning Objective 1 Summary</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Marketing </a:t>
            </a:r>
            <a:r>
              <a:rPr lang="en-US" sz="1200" b="0" i="0" u="none" strike="noStrike" kern="1200" baseline="0" dirty="0" smtClean="0">
                <a:solidFill>
                  <a:schemeClr val="tx1"/>
                </a:solidFill>
                <a:latin typeface="+mn-lt"/>
                <a:ea typeface="+mn-ea"/>
                <a:cs typeface="+mn-cs"/>
              </a:rPr>
              <a:t>is the process by which companies create value for customers and build strong customer relationships in order to capture value from customers in return.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marketing process involves five steps. The first four steps create value </a:t>
            </a:r>
            <a:r>
              <a:rPr lang="en-US" sz="1200" b="0" i="1" u="none" strike="noStrike" kern="1200" baseline="0" dirty="0" smtClean="0">
                <a:solidFill>
                  <a:schemeClr val="tx1"/>
                </a:solidFill>
                <a:latin typeface="+mn-lt"/>
                <a:ea typeface="+mn-ea"/>
                <a:cs typeface="+mn-cs"/>
              </a:rPr>
              <a:t>for </a:t>
            </a:r>
            <a:r>
              <a:rPr lang="en-US" sz="1200" b="0" i="0" u="none" strike="noStrike" kern="1200" baseline="0" dirty="0" smtClean="0">
                <a:solidFill>
                  <a:schemeClr val="tx1"/>
                </a:solidFill>
                <a:latin typeface="+mn-lt"/>
                <a:ea typeface="+mn-ea"/>
                <a:cs typeface="+mn-cs"/>
              </a:rPr>
              <a:t>customers. First, marketers need to understand the marketplace and customer needs and wants. Next, marketers design a customer-driven marketing strategy with the goal of getting, keeping, and growing target customers. In the third step, marketers construct a marketing program that actually delivers superior value. All of these steps form the basis for the fourth step, building profitable customer relationships and creating customer delight. In the final step, the company reaps the rewards of strong customer relationships by capturing value </a:t>
            </a:r>
            <a:r>
              <a:rPr lang="en-US" sz="1200" b="0" i="1" u="none" strike="noStrike" kern="1200" baseline="0" dirty="0" smtClean="0">
                <a:solidFill>
                  <a:schemeClr val="tx1"/>
                </a:solidFill>
                <a:latin typeface="+mn-lt"/>
                <a:ea typeface="+mn-ea"/>
                <a:cs typeface="+mn-cs"/>
              </a:rPr>
              <a:t>from </a:t>
            </a:r>
            <a:r>
              <a:rPr lang="en-US" sz="1200" b="0" i="0" u="none" strike="noStrike" kern="1200" baseline="0" dirty="0" smtClean="0">
                <a:solidFill>
                  <a:schemeClr val="tx1"/>
                </a:solidFill>
                <a:latin typeface="+mn-lt"/>
                <a:ea typeface="+mn-ea"/>
                <a:cs typeface="+mn-cs"/>
              </a:rPr>
              <a:t>customers.</a:t>
            </a:r>
            <a:endParaRPr lang="en-US" dirty="0" smtClean="0"/>
          </a:p>
        </p:txBody>
      </p:sp>
    </p:spTree>
    <p:extLst>
      <p:ext uri="{BB962C8B-B14F-4D97-AF65-F5344CB8AC3E}">
        <p14:creationId xmlns:p14="http://schemas.microsoft.com/office/powerpoint/2010/main" val="307646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dirty="0" smtClean="0"/>
              <a:t>Copyright © 2016 Pearson Education, Inc.</a:t>
            </a:r>
            <a:endParaRPr lang="en-US" dirty="0"/>
          </a:p>
        </p:txBody>
      </p:sp>
      <p:sp>
        <p:nvSpPr>
          <p:cNvPr id="10" name="Slide Number Placeholder 9"/>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8173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5080000" y="1524000"/>
            <a:ext cx="5791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5"/>
          </p:nvPr>
        </p:nvSpPr>
        <p:spPr/>
        <p:txBody>
          <a:bodyPr/>
          <a:lstStyle/>
          <a:p>
            <a:endParaRPr lang="en-US" dirty="0"/>
          </a:p>
        </p:txBody>
      </p:sp>
      <p:sp>
        <p:nvSpPr>
          <p:cNvPr id="5" name="Footer Placeholder 4"/>
          <p:cNvSpPr>
            <a:spLocks noGrp="1"/>
          </p:cNvSpPr>
          <p:nvPr>
            <p:ph type="ftr" sz="quarter" idx="16"/>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7"/>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85116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513279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dirty="0" smtClean="0"/>
              <a:t>Copyright © 2016 Pearson Education, Inc.</a:t>
            </a:r>
            <a:endParaRPr lang="en-US" dirty="0"/>
          </a:p>
        </p:txBody>
      </p:sp>
      <p:sp>
        <p:nvSpPr>
          <p:cNvPr id="10" name="Slide Number Placeholder 9"/>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4111588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937777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1228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8747B-410E-4E11-8B3E-2AD7F44A64BD}" type="slidenum">
              <a:rPr lang="en-US" smtClean="0"/>
              <a:t>‹#›</a:t>
            </a:fld>
            <a:endParaRPr lang="en-US" dirty="0"/>
          </a:p>
        </p:txBody>
      </p:sp>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redbull.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41" y="152248"/>
            <a:ext cx="10390717" cy="551137"/>
          </a:xfrm>
        </p:spPr>
        <p:txBody>
          <a:bodyPr>
            <a:normAutofit fontScale="90000"/>
          </a:bodyPr>
          <a:lstStyle/>
          <a:p>
            <a:pPr algn="ctr"/>
            <a:r>
              <a:rPr lang="en-US" sz="4000" b="1" dirty="0" smtClean="0">
                <a:latin typeface="+mn-lt"/>
              </a:rPr>
              <a:t>Principles </a:t>
            </a:r>
            <a:r>
              <a:rPr lang="en-US" sz="4000" b="1" dirty="0" smtClean="0">
                <a:solidFill>
                  <a:srgbClr val="0070C0"/>
                </a:solidFill>
                <a:latin typeface="+mn-lt"/>
              </a:rPr>
              <a:t>of Marketing</a:t>
            </a:r>
            <a:endParaRPr lang="en-US" sz="4000" b="1" dirty="0">
              <a:solidFill>
                <a:srgbClr val="0070C0"/>
              </a:solidFill>
              <a:latin typeface="+mn-lt"/>
            </a:endParaRPr>
          </a:p>
        </p:txBody>
      </p:sp>
      <p:sp>
        <p:nvSpPr>
          <p:cNvPr id="6" name="TextBox 5"/>
          <p:cNvSpPr txBox="1"/>
          <p:nvPr/>
        </p:nvSpPr>
        <p:spPr>
          <a:xfrm>
            <a:off x="3941883" y="839706"/>
            <a:ext cx="4384431" cy="523220"/>
          </a:xfrm>
          <a:prstGeom prst="rect">
            <a:avLst/>
          </a:prstGeom>
          <a:noFill/>
        </p:spPr>
        <p:txBody>
          <a:bodyPr wrap="square" rtlCol="0">
            <a:spAutoFit/>
          </a:bodyPr>
          <a:lstStyle/>
          <a:p>
            <a:pPr algn="ctr"/>
            <a:r>
              <a:rPr lang="en-US" sz="2800" b="1" dirty="0" smtClean="0"/>
              <a:t>Kotler and Armstrong</a:t>
            </a:r>
            <a:endParaRPr lang="en-US" sz="2800" b="1" dirty="0"/>
          </a:p>
        </p:txBody>
      </p:sp>
      <p:sp>
        <p:nvSpPr>
          <p:cNvPr id="3" name="Text Placeholder 2"/>
          <p:cNvSpPr>
            <a:spLocks noGrp="1"/>
          </p:cNvSpPr>
          <p:nvPr>
            <p:ph type="body" sz="half" idx="1"/>
          </p:nvPr>
        </p:nvSpPr>
        <p:spPr>
          <a:xfrm>
            <a:off x="6134100" y="1932655"/>
            <a:ext cx="4692401" cy="4524514"/>
          </a:xfrm>
        </p:spPr>
        <p:txBody>
          <a:bodyPr/>
          <a:lstStyle/>
          <a:p>
            <a:pPr marL="0" indent="0">
              <a:buNone/>
            </a:pPr>
            <a:r>
              <a:rPr lang="en-US" b="1" dirty="0" smtClean="0">
                <a:latin typeface="Calibri" panose="020F0502020204030204" pitchFamily="34" charset="0"/>
              </a:rPr>
              <a:t>Chapter 1:</a:t>
            </a:r>
          </a:p>
          <a:p>
            <a:pPr marL="0" indent="0">
              <a:buNone/>
            </a:pPr>
            <a:endParaRPr lang="en-US" b="1" dirty="0">
              <a:latin typeface="Calibri" panose="020F0502020204030204" pitchFamily="34" charset="0"/>
            </a:endParaRPr>
          </a:p>
          <a:p>
            <a:pPr marL="0" indent="0">
              <a:buNone/>
            </a:pPr>
            <a:r>
              <a:rPr lang="en-US" b="1" dirty="0" smtClean="0">
                <a:latin typeface="Calibri" panose="020F0502020204030204" pitchFamily="34" charset="0"/>
              </a:rPr>
              <a:t>Marketing</a:t>
            </a:r>
            <a:endParaRPr lang="en-US" b="1" dirty="0">
              <a:latin typeface="Calibri" panose="020F0502020204030204" pitchFamily="34" charset="0"/>
            </a:endParaRPr>
          </a:p>
          <a:p>
            <a:endParaRPr lang="en-US" b="1" dirty="0" smtClean="0">
              <a:latin typeface="Calibri" panose="020F0502020204030204" pitchFamily="34" charset="0"/>
            </a:endParaRPr>
          </a:p>
          <a:p>
            <a:pPr marL="0" indent="0">
              <a:buNone/>
            </a:pPr>
            <a:r>
              <a:rPr lang="en-US" dirty="0" smtClean="0">
                <a:latin typeface="Calibri" panose="020F0502020204030204" pitchFamily="34" charset="0"/>
              </a:rPr>
              <a:t>Creating</a:t>
            </a:r>
            <a:r>
              <a:rPr lang="en-US" b="1" dirty="0" smtClean="0">
                <a:latin typeface="Calibri" panose="020F0502020204030204" pitchFamily="34" charset="0"/>
              </a:rPr>
              <a:t> </a:t>
            </a:r>
            <a:r>
              <a:rPr lang="en-US" b="1" dirty="0">
                <a:latin typeface="Calibri" panose="020F0502020204030204" pitchFamily="34" charset="0"/>
              </a:rPr>
              <a:t>Customer Value</a:t>
            </a:r>
          </a:p>
          <a:p>
            <a:endParaRPr lang="en-US" b="1" dirty="0" smtClean="0">
              <a:latin typeface="Calibri" panose="020F0502020204030204" pitchFamily="34" charset="0"/>
            </a:endParaRPr>
          </a:p>
          <a:p>
            <a:pPr marL="0" indent="0">
              <a:buNone/>
            </a:pPr>
            <a:r>
              <a:rPr lang="en-US" dirty="0" smtClean="0">
                <a:latin typeface="Calibri" panose="020F0502020204030204" pitchFamily="34" charset="0"/>
              </a:rPr>
              <a:t>and</a:t>
            </a:r>
            <a:r>
              <a:rPr lang="en-US" b="1" dirty="0" smtClean="0">
                <a:latin typeface="Calibri" panose="020F0502020204030204" pitchFamily="34" charset="0"/>
              </a:rPr>
              <a:t> </a:t>
            </a:r>
            <a:r>
              <a:rPr lang="en-US" b="1" dirty="0">
                <a:latin typeface="Calibri" panose="020F0502020204030204" pitchFamily="34" charset="0"/>
              </a:rPr>
              <a:t>Engagement</a:t>
            </a:r>
          </a:p>
        </p:txBody>
      </p:sp>
      <p:sp>
        <p:nvSpPr>
          <p:cNvPr id="4" name="Content Placeholder 3"/>
          <p:cNvSpPr>
            <a:spLocks noGrp="1"/>
          </p:cNvSpPr>
          <p:nvPr>
            <p:ph sz="half" idx="2"/>
          </p:nvPr>
        </p:nvSpPr>
        <p:spPr>
          <a:xfrm>
            <a:off x="938741" y="2861295"/>
            <a:ext cx="2953322" cy="2343751"/>
          </a:xfrm>
        </p:spPr>
        <p:txBody>
          <a:bodyPr/>
          <a:lstStyle/>
          <a:p>
            <a:pPr marL="0" indent="0">
              <a:buNone/>
            </a:pPr>
            <a:r>
              <a:rPr lang="en-US" b="1" dirty="0" smtClean="0">
                <a:solidFill>
                  <a:srgbClr val="0070C0"/>
                </a:solidFill>
              </a:rPr>
              <a:t>Lecturer:</a:t>
            </a:r>
          </a:p>
          <a:p>
            <a:pPr marL="0" indent="0">
              <a:buNone/>
            </a:pPr>
            <a:r>
              <a:rPr lang="en-US" b="1" dirty="0" smtClean="0">
                <a:solidFill>
                  <a:srgbClr val="0070C0"/>
                </a:solidFill>
              </a:rPr>
              <a:t>Dana Qaimary Siaj</a:t>
            </a:r>
          </a:p>
        </p:txBody>
      </p:sp>
      <p:sp>
        <p:nvSpPr>
          <p:cNvPr id="7" name="Footer Placeholder 6"/>
          <p:cNvSpPr>
            <a:spLocks noGrp="1"/>
          </p:cNvSpPr>
          <p:nvPr>
            <p:ph type="ftr" sz="quarter" idx="11"/>
          </p:nvPr>
        </p:nvSpPr>
        <p:spPr>
          <a:xfrm>
            <a:off x="4038600" y="6299826"/>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
        <p:nvSpPr>
          <p:cNvPr id="5" name="Slide Number Placeholder 4"/>
          <p:cNvSpPr>
            <a:spLocks noGrp="1"/>
          </p:cNvSpPr>
          <p:nvPr>
            <p:ph type="sldNum" sz="quarter" idx="12"/>
          </p:nvPr>
        </p:nvSpPr>
        <p:spPr>
          <a:xfrm>
            <a:off x="9448800" y="6308034"/>
            <a:ext cx="2743200" cy="365125"/>
          </a:xfrm>
        </p:spPr>
        <p:txBody>
          <a:bodyPr/>
          <a:lstStyle/>
          <a:p>
            <a:r>
              <a:rPr lang="en-US" dirty="0" smtClean="0">
                <a:solidFill>
                  <a:schemeClr val="tx1"/>
                </a:solidFill>
              </a:rPr>
              <a:t>1-</a:t>
            </a:r>
            <a:fld id="{FE68747B-410E-4E11-8B3E-2AD7F44A64BD}"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283845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2</a:t>
            </a:r>
          </a:p>
        </p:txBody>
      </p:sp>
      <p:sp>
        <p:nvSpPr>
          <p:cNvPr id="16385" name="Rectangle 3"/>
          <p:cNvSpPr>
            <a:spLocks noGrp="1" noChangeArrowheads="1"/>
          </p:cNvSpPr>
          <p:nvPr>
            <p:ph idx="1"/>
          </p:nvPr>
        </p:nvSpPr>
        <p:spPr>
          <a:xfrm>
            <a:off x="668214" y="2101509"/>
            <a:ext cx="10890739" cy="3349722"/>
          </a:xfrm>
        </p:spPr>
        <p:txBody>
          <a:bodyPr>
            <a:noAutofit/>
          </a:bodyPr>
          <a:lstStyle/>
          <a:p>
            <a:r>
              <a:rPr lang="en-US" sz="3200" b="1" dirty="0" smtClean="0">
                <a:latin typeface="Calibri" panose="020F0502020204030204" pitchFamily="34" charset="0"/>
              </a:rPr>
              <a:t>Explain </a:t>
            </a:r>
            <a:r>
              <a:rPr lang="en-US" sz="3200" b="1" dirty="0">
                <a:latin typeface="Calibri" panose="020F0502020204030204" pitchFamily="34" charset="0"/>
              </a:rPr>
              <a:t>the importance of understanding </a:t>
            </a:r>
            <a:r>
              <a:rPr lang="en-US" sz="3200" b="1" dirty="0" smtClean="0">
                <a:latin typeface="Calibri" panose="020F0502020204030204" pitchFamily="34" charset="0"/>
              </a:rPr>
              <a:t>the marketplace and customers and </a:t>
            </a:r>
            <a:r>
              <a:rPr lang="en-US" sz="3200" b="1" dirty="0">
                <a:latin typeface="Calibri" panose="020F0502020204030204" pitchFamily="34" charset="0"/>
              </a:rPr>
              <a:t>identify the five core marketplace concepts</a:t>
            </a:r>
            <a:r>
              <a:rPr lang="en-US" sz="3200" b="1" dirty="0" smtClean="0">
                <a:latin typeface="Calibri" panose="020F0502020204030204" pitchFamily="34" charset="0"/>
              </a:rPr>
              <a:t>.</a:t>
            </a:r>
          </a:p>
          <a:p>
            <a:pPr marL="0" indent="0">
              <a:buNone/>
            </a:pPr>
            <a:endParaRPr lang="en-US" sz="3200" b="1" dirty="0" smtClean="0">
              <a:latin typeface="Calibri" panose="020F0502020204030204" pitchFamily="34" charset="0"/>
            </a:endParaRPr>
          </a:p>
          <a:p>
            <a:pPr marL="0" indent="0">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Understanding </a:t>
            </a:r>
            <a:r>
              <a:rPr lang="en-US" sz="3200" b="1" dirty="0">
                <a:solidFill>
                  <a:srgbClr val="0070C0"/>
                </a:solidFill>
                <a:latin typeface="Calibri" panose="020F0502020204030204" pitchFamily="34" charset="0"/>
              </a:rPr>
              <a:t>the </a:t>
            </a:r>
            <a:r>
              <a:rPr lang="en-US" sz="3200" b="1" dirty="0" smtClean="0">
                <a:solidFill>
                  <a:srgbClr val="0070C0"/>
                </a:solidFill>
                <a:latin typeface="Calibri" panose="020F0502020204030204" pitchFamily="34" charset="0"/>
              </a:rPr>
              <a:t>Marketplace and </a:t>
            </a:r>
            <a:r>
              <a:rPr lang="en-US" sz="3200" b="1" dirty="0">
                <a:solidFill>
                  <a:srgbClr val="0070C0"/>
                </a:solidFill>
                <a:latin typeface="Calibri" panose="020F0502020204030204" pitchFamily="34" charset="0"/>
              </a:rPr>
              <a:t>Customer </a:t>
            </a:r>
            <a:r>
              <a:rPr lang="en-US" sz="3200" b="1" dirty="0" smtClean="0">
                <a:solidFill>
                  <a:srgbClr val="0070C0"/>
                </a:solidFill>
                <a:latin typeface="Calibri" panose="020F0502020204030204" pitchFamily="34" charset="0"/>
              </a:rPr>
              <a:t>Needs </a:t>
            </a: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75143" y="6377804"/>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10</a:t>
            </a:fld>
            <a:endParaRPr lang="en-US" sz="1200" dirty="0"/>
          </a:p>
        </p:txBody>
      </p:sp>
    </p:spTree>
    <p:extLst>
      <p:ext uri="{BB962C8B-B14F-4D97-AF65-F5344CB8AC3E}">
        <p14:creationId xmlns:p14="http://schemas.microsoft.com/office/powerpoint/2010/main" val="33790964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280147" y="192741"/>
            <a:ext cx="11631705" cy="1143000"/>
          </a:xfrm>
        </p:spPr>
        <p:txBody>
          <a:bodyPr>
            <a:noAutofit/>
          </a:bodyPr>
          <a:lstStyle/>
          <a:p>
            <a:pPr algn="ctr" eaLnBrk="1" hangingPunct="1"/>
            <a:r>
              <a:rPr lang="en-US" sz="4000" b="1" dirty="0" smtClean="0">
                <a:solidFill>
                  <a:srgbClr val="0070C0"/>
                </a:solidFill>
                <a:latin typeface="+mn-lt"/>
              </a:rPr>
              <a:t>Understanding the Marketplace and Customer Needs</a:t>
            </a:r>
          </a:p>
        </p:txBody>
      </p:sp>
      <p:sp>
        <p:nvSpPr>
          <p:cNvPr id="22530" name="Text Placeholder 4" descr="Needs&#10; States of deprivation&#10;Wants&#10; Form that needs take&#10;Demands&#10; Wants backed by buying power&#10;" title="Customer Needs, Wants, and Demands"/>
          <p:cNvSpPr>
            <a:spLocks noGrp="1"/>
          </p:cNvSpPr>
          <p:nvPr>
            <p:ph type="body" sz="quarter" idx="13"/>
          </p:nvPr>
        </p:nvSpPr>
        <p:spPr>
          <a:xfrm>
            <a:off x="1524000" y="1470211"/>
            <a:ext cx="9144000" cy="479612"/>
          </a:xfrm>
        </p:spPr>
        <p:txBody>
          <a:bodyPr>
            <a:noAutofit/>
          </a:bodyPr>
          <a:lstStyle/>
          <a:p>
            <a:pPr>
              <a:lnSpc>
                <a:spcPct val="80000"/>
              </a:lnSpc>
            </a:pPr>
            <a:r>
              <a:rPr lang="en-US" sz="3200" dirty="0" smtClean="0">
                <a:solidFill>
                  <a:schemeClr val="accent2"/>
                </a:solidFill>
              </a:rPr>
              <a:t>Customer </a:t>
            </a:r>
            <a:r>
              <a:rPr lang="en-US" sz="3200" dirty="0">
                <a:solidFill>
                  <a:schemeClr val="accent2"/>
                </a:solidFill>
              </a:rPr>
              <a:t>Needs, Wants, and Demands</a:t>
            </a:r>
          </a:p>
          <a:p>
            <a:pPr>
              <a:lnSpc>
                <a:spcPct val="80000"/>
              </a:lnSpc>
            </a:pPr>
            <a:endParaRPr lang="en-US" sz="2200" dirty="0"/>
          </a:p>
        </p:txBody>
      </p:sp>
      <p:graphicFrame>
        <p:nvGraphicFramePr>
          <p:cNvPr id="6" name="Content Placeholder 5" title="Customer Need"/>
          <p:cNvGraphicFramePr>
            <a:graphicFrameLocks noGrp="1"/>
          </p:cNvGraphicFramePr>
          <p:nvPr>
            <p:ph idx="1"/>
            <p:extLst>
              <p:ext uri="{D42A27DB-BD31-4B8C-83A1-F6EECF244321}">
                <p14:modId xmlns:p14="http://schemas.microsoft.com/office/powerpoint/2010/main" val="397464549"/>
              </p:ext>
            </p:extLst>
          </p:nvPr>
        </p:nvGraphicFramePr>
        <p:xfrm>
          <a:off x="1789770" y="2341294"/>
          <a:ext cx="861245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92450" y="6456094"/>
            <a:ext cx="2846231" cy="276999"/>
          </a:xfrm>
          <a:prstGeom prst="rect">
            <a:avLst/>
          </a:prstGeom>
          <a:noFill/>
        </p:spPr>
        <p:txBody>
          <a:bodyPr wrap="square" rtlCol="0">
            <a:spAutoFit/>
          </a:bodyPr>
          <a:lstStyle/>
          <a:p>
            <a:r>
              <a:rPr lang="en-US" sz="1200" dirty="0"/>
              <a:t>Copyright © 2016 Pearson Education, Inc.</a:t>
            </a:r>
          </a:p>
        </p:txBody>
      </p:sp>
      <p:sp>
        <p:nvSpPr>
          <p:cNvPr id="4" name="TextBox 3"/>
          <p:cNvSpPr txBox="1"/>
          <p:nvPr/>
        </p:nvSpPr>
        <p:spPr>
          <a:xfrm>
            <a:off x="11183815" y="6394539"/>
            <a:ext cx="675249" cy="276999"/>
          </a:xfrm>
          <a:prstGeom prst="rect">
            <a:avLst/>
          </a:prstGeom>
          <a:noFill/>
        </p:spPr>
        <p:txBody>
          <a:bodyPr wrap="square" rtlCol="0">
            <a:spAutoFit/>
          </a:bodyPr>
          <a:lstStyle/>
          <a:p>
            <a:pPr algn="r"/>
            <a:r>
              <a:rPr lang="en-US" sz="1200" dirty="0" smtClean="0"/>
              <a:t>1-</a:t>
            </a:r>
            <a:fld id="{42AF21ED-DED8-4BCA-8B2D-6D17FC107300}" type="slidenum">
              <a:rPr lang="en-US" sz="1200" smtClean="0"/>
              <a:pPr algn="r"/>
              <a:t>11</a:t>
            </a:fld>
            <a:endParaRPr lang="en-US" sz="1200" dirty="0"/>
          </a:p>
        </p:txBody>
      </p:sp>
    </p:spTree>
    <p:extLst>
      <p:ext uri="{BB962C8B-B14F-4D97-AF65-F5344CB8AC3E}">
        <p14:creationId xmlns:p14="http://schemas.microsoft.com/office/powerpoint/2010/main" val="40977217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53253" y="90182"/>
            <a:ext cx="11685494" cy="712194"/>
          </a:xfrm>
        </p:spPr>
        <p:txBody>
          <a:bodyPr>
            <a:noAutofit/>
          </a:bodyPr>
          <a:lstStyle/>
          <a:p>
            <a:pPr algn="ctr" eaLnBrk="1" hangingPunct="1"/>
            <a:r>
              <a:rPr lang="en-US" dirty="0">
                <a:solidFill>
                  <a:srgbClr val="0070C0"/>
                </a:solidFill>
                <a:latin typeface="+mn-lt"/>
              </a:rPr>
              <a:t>Understanding the </a:t>
            </a:r>
            <a:r>
              <a:rPr lang="en-US" dirty="0" smtClean="0">
                <a:solidFill>
                  <a:srgbClr val="0070C0"/>
                </a:solidFill>
                <a:latin typeface="+mn-lt"/>
              </a:rPr>
              <a:t>Marketplace and </a:t>
            </a:r>
            <a:r>
              <a:rPr lang="en-US" dirty="0">
                <a:solidFill>
                  <a:srgbClr val="0070C0"/>
                </a:solidFill>
                <a:latin typeface="+mn-lt"/>
              </a:rPr>
              <a:t>Customer Needs</a:t>
            </a:r>
            <a:endParaRPr lang="en-US" dirty="0" smtClean="0">
              <a:solidFill>
                <a:srgbClr val="0070C0"/>
              </a:solidFill>
              <a:latin typeface="+mn-lt"/>
            </a:endParaRPr>
          </a:p>
        </p:txBody>
      </p:sp>
      <p:sp>
        <p:nvSpPr>
          <p:cNvPr id="7" name="TextBox 6"/>
          <p:cNvSpPr txBox="1"/>
          <p:nvPr/>
        </p:nvSpPr>
        <p:spPr>
          <a:xfrm>
            <a:off x="1042768" y="776151"/>
            <a:ext cx="10106463"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Market Offerings – Products, Services, and Experiences</a:t>
            </a:r>
            <a:endParaRPr lang="en-US" sz="3200" b="1" dirty="0">
              <a:solidFill>
                <a:schemeClr val="accent2"/>
              </a:solidFill>
              <a:latin typeface="Calibri" panose="020F0502020204030204" pitchFamily="34" charset="0"/>
            </a:endParaRPr>
          </a:p>
        </p:txBody>
      </p:sp>
      <p:sp>
        <p:nvSpPr>
          <p:cNvPr id="24578" name="Content Placeholder 11"/>
          <p:cNvSpPr>
            <a:spLocks noGrp="1"/>
          </p:cNvSpPr>
          <p:nvPr>
            <p:ph idx="1"/>
          </p:nvPr>
        </p:nvSpPr>
        <p:spPr>
          <a:xfrm>
            <a:off x="1392322" y="1708604"/>
            <a:ext cx="4041775" cy="4661195"/>
          </a:xfrm>
        </p:spPr>
        <p:txBody>
          <a:bodyPr>
            <a:noAutofit/>
          </a:bodyPr>
          <a:lstStyle/>
          <a:p>
            <a:pPr eaLnBrk="1" hangingPunct="1">
              <a:lnSpc>
                <a:spcPct val="80000"/>
              </a:lnSpc>
            </a:pPr>
            <a:r>
              <a:rPr lang="en-US" b="1" dirty="0"/>
              <a:t>Market offerings </a:t>
            </a:r>
            <a:r>
              <a:rPr lang="en-US" dirty="0"/>
              <a:t>are some combination of products, services, information, or experiences offered to a market to satisfy a need or </a:t>
            </a:r>
            <a:r>
              <a:rPr lang="en-US" dirty="0" smtClean="0"/>
              <a:t>want.</a:t>
            </a:r>
          </a:p>
          <a:p>
            <a:pPr marL="0" indent="0" eaLnBrk="1" hangingPunct="1">
              <a:lnSpc>
                <a:spcPct val="80000"/>
              </a:lnSpc>
              <a:buNone/>
            </a:pPr>
            <a:endParaRPr lang="en-US" dirty="0"/>
          </a:p>
          <a:p>
            <a:pPr eaLnBrk="1" hangingPunct="1">
              <a:lnSpc>
                <a:spcPct val="80000"/>
              </a:lnSpc>
            </a:pPr>
            <a:r>
              <a:rPr lang="en-US" b="1" dirty="0"/>
              <a:t>Marketing myopia </a:t>
            </a:r>
            <a:r>
              <a:rPr lang="en-US" dirty="0"/>
              <a:t>is focusing only on existing wants and losing sight of underlying consumer </a:t>
            </a:r>
            <a:r>
              <a:rPr lang="en-US" dirty="0" smtClean="0"/>
              <a:t>needs.</a:t>
            </a:r>
            <a:endParaRPr lang="en-US" dirty="0"/>
          </a:p>
          <a:p>
            <a:pPr eaLnBrk="1" hangingPunct="1">
              <a:lnSpc>
                <a:spcPct val="80000"/>
              </a:lnSpc>
            </a:pPr>
            <a:endParaRPr lang="en-US" sz="2500" dirty="0"/>
          </a:p>
        </p:txBody>
      </p:sp>
      <p:sp>
        <p:nvSpPr>
          <p:cNvPr id="3" name="Footer Placeholder 2"/>
          <p:cNvSpPr>
            <a:spLocks noGrp="1"/>
          </p:cNvSpPr>
          <p:nvPr>
            <p:ph type="ftr" sz="quarter" idx="16"/>
          </p:nvPr>
        </p:nvSpPr>
        <p:spPr>
          <a:xfrm>
            <a:off x="4038600" y="6423756"/>
            <a:ext cx="4114800" cy="365125"/>
          </a:xfrm>
        </p:spPr>
        <p:txBody>
          <a:bodyPr/>
          <a:lstStyle/>
          <a:p>
            <a:r>
              <a:rPr lang="en-US" dirty="0" smtClean="0">
                <a:solidFill>
                  <a:schemeClr val="tx1"/>
                </a:solidFill>
              </a:rPr>
              <a:t>Copyright © 2016 Pearson Education, Inc</a:t>
            </a:r>
            <a:r>
              <a:rPr lang="en-US" dirty="0" smtClean="0"/>
              <a:t>.</a:t>
            </a:r>
            <a:endParaRPr lang="en-US" dirty="0"/>
          </a:p>
        </p:txBody>
      </p:sp>
      <p:sp>
        <p:nvSpPr>
          <p:cNvPr id="5" name="Slide Number Placeholder 4"/>
          <p:cNvSpPr>
            <a:spLocks noGrp="1"/>
          </p:cNvSpPr>
          <p:nvPr>
            <p:ph type="sldNum" sz="quarter" idx="17"/>
          </p:nvPr>
        </p:nvSpPr>
        <p:spPr>
          <a:xfrm>
            <a:off x="11466340" y="6369799"/>
            <a:ext cx="634217" cy="365125"/>
          </a:xfrm>
        </p:spPr>
        <p:txBody>
          <a:bodyPr/>
          <a:lstStyle/>
          <a:p>
            <a:r>
              <a:rPr lang="en-US" dirty="0" smtClean="0">
                <a:solidFill>
                  <a:schemeClr val="tx1"/>
                </a:solidFill>
              </a:rPr>
              <a:t>1-</a:t>
            </a:r>
            <a:fld id="{FE68747B-410E-4E11-8B3E-2AD7F44A64BD}" type="slidenum">
              <a:rPr lang="en-US" smtClean="0">
                <a:solidFill>
                  <a:schemeClr val="tx1"/>
                </a:solidFill>
              </a:rPr>
              <a:t>12</a:t>
            </a:fld>
            <a:endParaRPr lang="en-US" dirty="0">
              <a:solidFill>
                <a:schemeClr val="tx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4812" y="2330723"/>
            <a:ext cx="5501528" cy="3039775"/>
          </a:xfrm>
          <a:prstGeom prst="rect">
            <a:avLst/>
          </a:prstGeom>
        </p:spPr>
      </p:pic>
    </p:spTree>
    <p:extLst>
      <p:ext uri="{BB962C8B-B14F-4D97-AF65-F5344CB8AC3E}">
        <p14:creationId xmlns:p14="http://schemas.microsoft.com/office/powerpoint/2010/main" val="41839141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27660" y="170330"/>
            <a:ext cx="11536680" cy="797858"/>
          </a:xfrm>
        </p:spPr>
        <p:txBody>
          <a:bodyPr>
            <a:noAutofit/>
          </a:bodyPr>
          <a:lstStyle/>
          <a:p>
            <a:pPr algn="ctr"/>
            <a:r>
              <a:rPr lang="en-US" sz="4000" b="1" dirty="0" smtClean="0">
                <a:solidFill>
                  <a:srgbClr val="0070C0"/>
                </a:solidFill>
                <a:latin typeface="+mn-lt"/>
              </a:rPr>
              <a:t>Understanding the Marketplace and Customer Needs</a:t>
            </a:r>
          </a:p>
        </p:txBody>
      </p:sp>
      <p:sp>
        <p:nvSpPr>
          <p:cNvPr id="26626" name="Text Placeholder 7" title="Customer Value and Satisfaction"/>
          <p:cNvSpPr>
            <a:spLocks noGrp="1"/>
          </p:cNvSpPr>
          <p:nvPr>
            <p:ph type="body" sz="quarter" idx="13"/>
          </p:nvPr>
        </p:nvSpPr>
        <p:spPr>
          <a:xfrm>
            <a:off x="1524000" y="968188"/>
            <a:ext cx="9144000" cy="762000"/>
          </a:xfrm>
        </p:spPr>
        <p:txBody>
          <a:bodyPr>
            <a:normAutofit/>
          </a:bodyPr>
          <a:lstStyle/>
          <a:p>
            <a:pPr>
              <a:spcBef>
                <a:spcPct val="0"/>
              </a:spcBef>
            </a:pPr>
            <a:r>
              <a:rPr lang="en-US" sz="3200" dirty="0" smtClean="0">
                <a:solidFill>
                  <a:schemeClr val="accent2"/>
                </a:solidFill>
                <a:latin typeface="Calibri" panose="020F0502020204030204" pitchFamily="34" charset="0"/>
              </a:rPr>
              <a:t>Customer Value and Satisfaction</a:t>
            </a:r>
          </a:p>
          <a:p>
            <a:endParaRPr lang="en-US" dirty="0" smtClean="0"/>
          </a:p>
        </p:txBody>
      </p:sp>
      <p:graphicFrame>
        <p:nvGraphicFramePr>
          <p:cNvPr id="9" name="Content Placeholder 8" title="Custom"/>
          <p:cNvGraphicFramePr>
            <a:graphicFrameLocks noGrp="1"/>
          </p:cNvGraphicFramePr>
          <p:nvPr>
            <p:ph idx="4294967295"/>
            <p:extLst>
              <p:ext uri="{D42A27DB-BD31-4B8C-83A1-F6EECF244321}">
                <p14:modId xmlns:p14="http://schemas.microsoft.com/office/powerpoint/2010/main" val="3308433701"/>
              </p:ext>
            </p:extLst>
          </p:nvPr>
        </p:nvGraphicFramePr>
        <p:xfrm>
          <a:off x="2552700" y="2036201"/>
          <a:ext cx="7086600" cy="414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6"/>
          </p:nvPr>
        </p:nvSpPr>
        <p:spPr>
          <a:xfrm>
            <a:off x="11617569" y="6487358"/>
            <a:ext cx="493542" cy="365125"/>
          </a:xfrm>
        </p:spPr>
        <p:txBody>
          <a:bodyPr/>
          <a:lstStyle/>
          <a:p>
            <a:r>
              <a:rPr lang="en-US" dirty="0" smtClean="0">
                <a:solidFill>
                  <a:schemeClr val="tx1"/>
                </a:solidFill>
              </a:rPr>
              <a:t>1-13</a:t>
            </a:r>
            <a:endParaRPr lang="en-US" dirty="0">
              <a:solidFill>
                <a:schemeClr val="tx1"/>
              </a:solidFill>
            </a:endParaRPr>
          </a:p>
        </p:txBody>
      </p:sp>
      <p:sp>
        <p:nvSpPr>
          <p:cNvPr id="3" name="Footer Placeholder 2"/>
          <p:cNvSpPr>
            <a:spLocks noGrp="1"/>
          </p:cNvSpPr>
          <p:nvPr>
            <p:ph type="ftr" sz="quarter" idx="15"/>
          </p:nvPr>
        </p:nvSpPr>
        <p:spPr>
          <a:xfrm>
            <a:off x="4038600" y="6487359"/>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Tree>
    <p:extLst>
      <p:ext uri="{BB962C8B-B14F-4D97-AF65-F5344CB8AC3E}">
        <p14:creationId xmlns:p14="http://schemas.microsoft.com/office/powerpoint/2010/main" val="42217045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2911" y="333569"/>
            <a:ext cx="11766177" cy="965775"/>
          </a:xfrm>
        </p:spPr>
        <p:txBody>
          <a:bodyPr>
            <a:noAutofit/>
          </a:bodyPr>
          <a:lstStyle/>
          <a:p>
            <a:pPr algn="ctr"/>
            <a:r>
              <a:rPr lang="en-US" sz="4000" b="1" dirty="0" smtClean="0">
                <a:solidFill>
                  <a:srgbClr val="0070C0"/>
                </a:solidFill>
                <a:latin typeface="+mn-lt"/>
              </a:rPr>
              <a:t>Understanding the Marketplace and Customer Needs</a:t>
            </a:r>
          </a:p>
        </p:txBody>
      </p:sp>
      <p:sp>
        <p:nvSpPr>
          <p:cNvPr id="4" name="TextBox 3"/>
          <p:cNvSpPr txBox="1"/>
          <p:nvPr/>
        </p:nvSpPr>
        <p:spPr>
          <a:xfrm>
            <a:off x="3402037" y="1357794"/>
            <a:ext cx="5387926"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Exchanges and Relationships</a:t>
            </a:r>
            <a:endParaRPr lang="en-US" sz="3200" b="1" dirty="0">
              <a:solidFill>
                <a:schemeClr val="accent2"/>
              </a:solidFill>
              <a:latin typeface="Calibri" panose="020F0502020204030204" pitchFamily="34" charset="0"/>
            </a:endParaRPr>
          </a:p>
        </p:txBody>
      </p:sp>
      <p:sp>
        <p:nvSpPr>
          <p:cNvPr id="28673" name="Content Placeholder 5"/>
          <p:cNvSpPr>
            <a:spLocks noGrp="1"/>
          </p:cNvSpPr>
          <p:nvPr>
            <p:ph idx="1"/>
          </p:nvPr>
        </p:nvSpPr>
        <p:spPr>
          <a:xfrm>
            <a:off x="609600" y="2911475"/>
            <a:ext cx="10954870" cy="3067294"/>
          </a:xfrm>
        </p:spPr>
        <p:txBody>
          <a:bodyPr>
            <a:normAutofit/>
          </a:bodyPr>
          <a:lstStyle/>
          <a:p>
            <a:pPr indent="-65088">
              <a:buNone/>
            </a:pPr>
            <a:r>
              <a:rPr lang="en-US" sz="3200" b="1" dirty="0"/>
              <a:t>Exchange</a:t>
            </a:r>
            <a:r>
              <a:rPr lang="en-US" sz="3200" dirty="0" smtClean="0"/>
              <a:t> is the act of obtaining a desired object from someone by offering something in return.</a:t>
            </a:r>
          </a:p>
          <a:p>
            <a:pPr indent="-65088">
              <a:buNone/>
            </a:pPr>
            <a:endParaRPr lang="en-US" sz="3200" dirty="0" smtClean="0"/>
          </a:p>
          <a:p>
            <a:pPr indent="-65088">
              <a:buNone/>
            </a:pPr>
            <a:r>
              <a:rPr lang="en-US" sz="3200" dirty="0" smtClean="0"/>
              <a:t>Marketing actions try to  create, maintain, and grow desirable </a:t>
            </a:r>
            <a:r>
              <a:rPr lang="en-US" sz="3200" b="1" dirty="0" smtClean="0"/>
              <a:t>exchange relationships</a:t>
            </a:r>
            <a:r>
              <a:rPr lang="en-US" dirty="0" smtClean="0"/>
              <a:t>.	</a:t>
            </a:r>
          </a:p>
          <a:p>
            <a:pPr indent="-65088"/>
            <a:endParaRPr lang="en-US" dirty="0" smtClean="0"/>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11699488" y="6356350"/>
            <a:ext cx="492512" cy="365125"/>
          </a:xfrm>
        </p:spPr>
        <p:txBody>
          <a:bodyPr/>
          <a:lstStyle/>
          <a:p>
            <a:r>
              <a:rPr lang="en-US" dirty="0" smtClean="0">
                <a:solidFill>
                  <a:schemeClr val="tx1"/>
                </a:solidFill>
              </a:rPr>
              <a:t>1-</a:t>
            </a:r>
            <a:fld id="{FE68747B-410E-4E11-8B3E-2AD7F44A64BD}"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122150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descr="Figure 1.2 &#10;&#10;A Modern Marketing System" title="Understanding the Marketplace and Customer Needs"/>
          <p:cNvSpPr>
            <a:spLocks noGrp="1" noChangeArrowheads="1"/>
          </p:cNvSpPr>
          <p:nvPr>
            <p:ph type="title"/>
          </p:nvPr>
        </p:nvSpPr>
        <p:spPr>
          <a:xfrm>
            <a:off x="349624" y="192613"/>
            <a:ext cx="11466351" cy="1165597"/>
          </a:xfrm>
        </p:spPr>
        <p:txBody>
          <a:bodyPr>
            <a:noAutofit/>
          </a:bodyPr>
          <a:lstStyle/>
          <a:p>
            <a:pPr algn="ctr" eaLnBrk="1" hangingPunct="1"/>
            <a:r>
              <a:rPr lang="en-US" sz="4000" b="1" dirty="0" smtClean="0">
                <a:solidFill>
                  <a:srgbClr val="0070C0"/>
                </a:solidFill>
                <a:latin typeface="+mn-lt"/>
              </a:rPr>
              <a:t>Understanding the Marketplace and Customer Needs</a:t>
            </a:r>
          </a:p>
        </p:txBody>
      </p:sp>
      <p:sp>
        <p:nvSpPr>
          <p:cNvPr id="7" name="TextBox 6"/>
          <p:cNvSpPr txBox="1"/>
          <p:nvPr/>
        </p:nvSpPr>
        <p:spPr>
          <a:xfrm>
            <a:off x="4025399" y="1291032"/>
            <a:ext cx="4114800"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Markets</a:t>
            </a:r>
            <a:endParaRPr lang="en-US" sz="3200" b="1" dirty="0">
              <a:solidFill>
                <a:schemeClr val="accent2"/>
              </a:solidFill>
              <a:latin typeface="Calibri" panose="020F0502020204030204" pitchFamily="34" charset="0"/>
            </a:endParaRPr>
          </a:p>
        </p:txBody>
      </p:sp>
      <p:pic>
        <p:nvPicPr>
          <p:cNvPr id="2" name="Picture 1" descr="A Modern Marketing System&#10;&#10;" title="Fig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886" y="2047981"/>
            <a:ext cx="11622089" cy="4376932"/>
          </a:xfrm>
          <a:prstGeom prst="rect">
            <a:avLst/>
          </a:prstGeom>
        </p:spPr>
      </p:pic>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r>
              <a:rPr lang="en-US" dirty="0" smtClean="0"/>
              <a:t>.</a:t>
            </a:r>
            <a:endParaRPr lang="en-US" dirty="0"/>
          </a:p>
        </p:txBody>
      </p:sp>
      <p:sp>
        <p:nvSpPr>
          <p:cNvPr id="6" name="Slide Number Placeholder 5"/>
          <p:cNvSpPr>
            <a:spLocks noGrp="1"/>
          </p:cNvSpPr>
          <p:nvPr>
            <p:ph type="sldNum" sz="quarter" idx="12"/>
          </p:nvPr>
        </p:nvSpPr>
        <p:spPr>
          <a:xfrm>
            <a:off x="11525114" y="6476525"/>
            <a:ext cx="581722" cy="365125"/>
          </a:xfrm>
        </p:spPr>
        <p:txBody>
          <a:bodyPr/>
          <a:lstStyle/>
          <a:p>
            <a:r>
              <a:rPr lang="en-US" dirty="0" smtClean="0">
                <a:solidFill>
                  <a:schemeClr val="tx1"/>
                </a:solidFill>
              </a:rPr>
              <a:t>1-</a:t>
            </a:r>
            <a:fld id="{FE68747B-410E-4E11-8B3E-2AD7F44A64BD}"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521729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2</a:t>
            </a:r>
          </a:p>
        </p:txBody>
      </p:sp>
      <p:sp>
        <p:nvSpPr>
          <p:cNvPr id="16385" name="Rectangle 3"/>
          <p:cNvSpPr>
            <a:spLocks noGrp="1" noChangeArrowheads="1"/>
          </p:cNvSpPr>
          <p:nvPr>
            <p:ph idx="1"/>
          </p:nvPr>
        </p:nvSpPr>
        <p:spPr>
          <a:xfrm>
            <a:off x="668214" y="2038885"/>
            <a:ext cx="10890739" cy="4107082"/>
          </a:xfrm>
        </p:spPr>
        <p:txBody>
          <a:bodyPr>
            <a:noAutofit/>
          </a:bodyPr>
          <a:lstStyle/>
          <a:p>
            <a:pPr marL="0" indent="0">
              <a:buNone/>
            </a:pPr>
            <a:r>
              <a:rPr lang="en-US" sz="3200" b="1" dirty="0" smtClean="0">
                <a:latin typeface="Calibri" panose="020F0502020204030204" pitchFamily="34" charset="0"/>
              </a:rPr>
              <a:t>Explain </a:t>
            </a:r>
            <a:r>
              <a:rPr lang="en-US" sz="3200" b="1" dirty="0">
                <a:latin typeface="Calibri" panose="020F0502020204030204" pitchFamily="34" charset="0"/>
              </a:rPr>
              <a:t>the importance of understanding </a:t>
            </a:r>
            <a:r>
              <a:rPr lang="en-US" sz="3200" b="1" dirty="0" smtClean="0">
                <a:latin typeface="Calibri" panose="020F0502020204030204" pitchFamily="34" charset="0"/>
              </a:rPr>
              <a:t>the marketplace and customers and </a:t>
            </a:r>
            <a:r>
              <a:rPr lang="en-US" sz="3200" b="1" dirty="0">
                <a:latin typeface="Calibri" panose="020F0502020204030204" pitchFamily="34" charset="0"/>
              </a:rPr>
              <a:t>identify the five core marketplace concepts</a:t>
            </a:r>
            <a:r>
              <a:rPr lang="en-US" sz="3200" b="1" dirty="0" smtClean="0">
                <a:latin typeface="Calibri" panose="020F0502020204030204" pitchFamily="34" charset="0"/>
              </a:rPr>
              <a:t>.</a:t>
            </a:r>
          </a:p>
          <a:p>
            <a:pPr marL="0" indent="0">
              <a:buNone/>
            </a:pPr>
            <a:endParaRPr lang="en-US" sz="3200" b="1" dirty="0" smtClean="0">
              <a:latin typeface="Calibri" panose="020F0502020204030204" pitchFamily="34" charset="0"/>
            </a:endParaRPr>
          </a:p>
          <a:p>
            <a:pPr>
              <a:lnSpc>
                <a:spcPct val="80000"/>
              </a:lnSpc>
            </a:pPr>
            <a:r>
              <a:rPr lang="en-US" sz="3200" dirty="0">
                <a:solidFill>
                  <a:schemeClr val="accent2"/>
                </a:solidFill>
              </a:rPr>
              <a:t>Customer Needs, Wants, and </a:t>
            </a:r>
            <a:r>
              <a:rPr lang="en-US" sz="3200" dirty="0" smtClean="0">
                <a:solidFill>
                  <a:schemeClr val="accent2"/>
                </a:solidFill>
              </a:rPr>
              <a:t>Demands</a:t>
            </a:r>
          </a:p>
          <a:p>
            <a:pPr>
              <a:lnSpc>
                <a:spcPct val="80000"/>
              </a:lnSpc>
            </a:pPr>
            <a:r>
              <a:rPr lang="en-US" sz="3200" dirty="0" smtClean="0">
                <a:solidFill>
                  <a:schemeClr val="accent2"/>
                </a:solidFill>
                <a:latin typeface="Calibri" panose="020F0502020204030204" pitchFamily="34" charset="0"/>
              </a:rPr>
              <a:t>Market </a:t>
            </a:r>
            <a:r>
              <a:rPr lang="en-US" sz="3200" dirty="0">
                <a:solidFill>
                  <a:schemeClr val="accent2"/>
                </a:solidFill>
                <a:latin typeface="Calibri" panose="020F0502020204030204" pitchFamily="34" charset="0"/>
              </a:rPr>
              <a:t>Offerings – Products, Services, and Experiences</a:t>
            </a:r>
          </a:p>
          <a:p>
            <a:pPr>
              <a:spcBef>
                <a:spcPct val="0"/>
              </a:spcBef>
            </a:pPr>
            <a:r>
              <a:rPr lang="en-US" sz="3200" dirty="0">
                <a:solidFill>
                  <a:schemeClr val="accent2"/>
                </a:solidFill>
                <a:latin typeface="Calibri" panose="020F0502020204030204" pitchFamily="34" charset="0"/>
              </a:rPr>
              <a:t>Customer Value and </a:t>
            </a:r>
            <a:r>
              <a:rPr lang="en-US" sz="3200" dirty="0" smtClean="0">
                <a:solidFill>
                  <a:schemeClr val="accent2"/>
                </a:solidFill>
                <a:latin typeface="Calibri" panose="020F0502020204030204" pitchFamily="34" charset="0"/>
              </a:rPr>
              <a:t>Satisfaction</a:t>
            </a:r>
          </a:p>
          <a:p>
            <a:pPr>
              <a:spcBef>
                <a:spcPct val="0"/>
              </a:spcBef>
            </a:pPr>
            <a:r>
              <a:rPr lang="en-US" sz="3200" dirty="0" smtClean="0">
                <a:solidFill>
                  <a:schemeClr val="accent2"/>
                </a:solidFill>
                <a:latin typeface="Calibri" panose="020F0502020204030204" pitchFamily="34" charset="0"/>
              </a:rPr>
              <a:t>Exchanges </a:t>
            </a:r>
            <a:r>
              <a:rPr lang="en-US" sz="3200" dirty="0">
                <a:solidFill>
                  <a:schemeClr val="accent2"/>
                </a:solidFill>
                <a:latin typeface="Calibri" panose="020F0502020204030204" pitchFamily="34" charset="0"/>
              </a:rPr>
              <a:t>and </a:t>
            </a:r>
            <a:r>
              <a:rPr lang="en-US" sz="3200" dirty="0" smtClean="0">
                <a:solidFill>
                  <a:schemeClr val="accent2"/>
                </a:solidFill>
                <a:latin typeface="Calibri" panose="020F0502020204030204" pitchFamily="34" charset="0"/>
              </a:rPr>
              <a:t>Relationships</a:t>
            </a:r>
          </a:p>
          <a:p>
            <a:pPr>
              <a:spcBef>
                <a:spcPct val="0"/>
              </a:spcBef>
            </a:pPr>
            <a:r>
              <a:rPr lang="en-US" sz="3200" dirty="0" smtClean="0">
                <a:solidFill>
                  <a:schemeClr val="accent2"/>
                </a:solidFill>
                <a:latin typeface="Calibri" panose="020F0502020204030204" pitchFamily="34" charset="0"/>
              </a:rPr>
              <a:t>Markets</a:t>
            </a:r>
            <a:endParaRPr lang="en-US" sz="3200" dirty="0">
              <a:solidFill>
                <a:schemeClr val="accent2"/>
              </a:solidFill>
              <a:latin typeface="Calibri" panose="020F0502020204030204" pitchFamily="34" charset="0"/>
            </a:endParaRPr>
          </a:p>
          <a:p>
            <a:pPr marL="0" indent="0">
              <a:buNone/>
            </a:pP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4626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16</a:t>
            </a:fld>
            <a:endParaRPr lang="en-US" sz="1200" dirty="0"/>
          </a:p>
        </p:txBody>
      </p:sp>
    </p:spTree>
    <p:extLst>
      <p:ext uri="{BB962C8B-B14F-4D97-AF65-F5344CB8AC3E}">
        <p14:creationId xmlns:p14="http://schemas.microsoft.com/office/powerpoint/2010/main" val="17831378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3</a:t>
            </a:r>
          </a:p>
        </p:txBody>
      </p:sp>
      <p:sp>
        <p:nvSpPr>
          <p:cNvPr id="16385" name="Rectangle 3"/>
          <p:cNvSpPr>
            <a:spLocks noGrp="1" noChangeArrowheads="1"/>
          </p:cNvSpPr>
          <p:nvPr>
            <p:ph idx="1"/>
          </p:nvPr>
        </p:nvSpPr>
        <p:spPr>
          <a:xfrm>
            <a:off x="653561" y="2189037"/>
            <a:ext cx="10961077" cy="3517853"/>
          </a:xfrm>
        </p:spPr>
        <p:txBody>
          <a:bodyPr>
            <a:noAutofit/>
          </a:bodyPr>
          <a:lstStyle/>
          <a:p>
            <a:r>
              <a:rPr lang="en-US" sz="3200" b="1" dirty="0" smtClean="0">
                <a:latin typeface="Calibri" panose="020F0502020204030204" pitchFamily="34" charset="0"/>
              </a:rPr>
              <a:t>Identify </a:t>
            </a:r>
            <a:r>
              <a:rPr lang="en-US" sz="3200" b="1" dirty="0">
                <a:latin typeface="Calibri" panose="020F0502020204030204" pitchFamily="34" charset="0"/>
              </a:rPr>
              <a:t>the key elements of a customer-driven marketing strategy and discuss the marketing management orientations that guide marketing </a:t>
            </a:r>
            <a:r>
              <a:rPr lang="en-US" sz="3200" b="1" dirty="0" smtClean="0">
                <a:latin typeface="Calibri" panose="020F0502020204030204" pitchFamily="34" charset="0"/>
              </a:rPr>
              <a:t>strategy.</a:t>
            </a:r>
          </a:p>
          <a:p>
            <a:pPr marL="0" indent="0">
              <a:lnSpc>
                <a:spcPct val="90000"/>
              </a:lnSpc>
              <a:buNone/>
            </a:pPr>
            <a:endParaRPr lang="en-US" sz="3200" b="1" dirty="0" smtClean="0">
              <a:latin typeface="Calibri" panose="020F0502020204030204" pitchFamily="34" charset="0"/>
            </a:endParaRPr>
          </a:p>
          <a:p>
            <a:pPr marL="0" indent="0">
              <a:lnSpc>
                <a:spcPct val="90000"/>
              </a:lnSpc>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Designing a Customer Value-Driven Marketing Strategy</a:t>
            </a:r>
          </a:p>
          <a:p>
            <a:pPr marL="0" indent="0">
              <a:lnSpc>
                <a:spcPct val="90000"/>
              </a:lnSpc>
              <a:buNone/>
            </a:pPr>
            <a:r>
              <a:rPr lang="en-US" sz="3200" b="1" dirty="0" smtClean="0">
                <a:solidFill>
                  <a:srgbClr val="0070C0"/>
                </a:solidFill>
                <a:latin typeface="Calibri" panose="020F0502020204030204" pitchFamily="34" charset="0"/>
              </a:rPr>
              <a:t>	Preparing </a:t>
            </a:r>
            <a:r>
              <a:rPr lang="en-US" sz="3200" b="1" dirty="0">
                <a:solidFill>
                  <a:srgbClr val="0070C0"/>
                </a:solidFill>
                <a:latin typeface="Calibri" panose="020F0502020204030204" pitchFamily="34" charset="0"/>
              </a:rPr>
              <a:t>an Integrated Marketing Plan and </a:t>
            </a:r>
            <a:r>
              <a:rPr lang="en-US" sz="3200" b="1" dirty="0" smtClean="0">
                <a:solidFill>
                  <a:srgbClr val="0070C0"/>
                </a:solidFill>
                <a:latin typeface="Calibri" panose="020F0502020204030204" pitchFamily="34" charset="0"/>
              </a:rPr>
              <a:t>Program</a:t>
            </a: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07646"/>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17</a:t>
            </a:fld>
            <a:endParaRPr lang="en-US" sz="1200" dirty="0"/>
          </a:p>
        </p:txBody>
      </p:sp>
    </p:spTree>
    <p:extLst>
      <p:ext uri="{BB962C8B-B14F-4D97-AF65-F5344CB8AC3E}">
        <p14:creationId xmlns:p14="http://schemas.microsoft.com/office/powerpoint/2010/main" val="419907296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8783" y="365125"/>
            <a:ext cx="11954434" cy="777875"/>
          </a:xfrm>
        </p:spPr>
        <p:txBody>
          <a:bodyPr>
            <a:normAutofit/>
          </a:bodyPr>
          <a:lstStyle/>
          <a:p>
            <a:pPr algn="ctr" eaLnBrk="1" hangingPunct="1"/>
            <a:r>
              <a:rPr lang="en-US" sz="4000" b="1" dirty="0" smtClean="0">
                <a:solidFill>
                  <a:srgbClr val="0070C0"/>
                </a:solidFill>
                <a:latin typeface="+mn-lt"/>
              </a:rPr>
              <a:t>Designing a Customer Value-Driven Marketing Strategy</a:t>
            </a:r>
          </a:p>
        </p:txBody>
      </p:sp>
      <p:sp>
        <p:nvSpPr>
          <p:cNvPr id="4" name="TextBox 3"/>
          <p:cNvSpPr txBox="1"/>
          <p:nvPr/>
        </p:nvSpPr>
        <p:spPr>
          <a:xfrm>
            <a:off x="3261360" y="1322388"/>
            <a:ext cx="5669280"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Selecting Customers to Serve</a:t>
            </a:r>
            <a:endParaRPr lang="en-US" sz="3200" b="1" dirty="0">
              <a:solidFill>
                <a:schemeClr val="accent2"/>
              </a:solidFill>
              <a:latin typeface="Calibri" panose="020F0502020204030204" pitchFamily="34" charset="0"/>
            </a:endParaRPr>
          </a:p>
        </p:txBody>
      </p:sp>
      <p:sp>
        <p:nvSpPr>
          <p:cNvPr id="32769" name="Rectangle 3"/>
          <p:cNvSpPr>
            <a:spLocks noGrp="1" noChangeArrowheads="1"/>
          </p:cNvSpPr>
          <p:nvPr>
            <p:ph idx="1"/>
          </p:nvPr>
        </p:nvSpPr>
        <p:spPr>
          <a:xfrm>
            <a:off x="838200" y="2451294"/>
            <a:ext cx="10515600" cy="3430271"/>
          </a:xfrm>
        </p:spPr>
        <p:txBody>
          <a:bodyPr>
            <a:normAutofit lnSpcReduction="10000"/>
          </a:bodyPr>
          <a:lstStyle/>
          <a:p>
            <a:pPr eaLnBrk="1" hangingPunct="1"/>
            <a:endParaRPr lang="en-US" dirty="0" smtClean="0"/>
          </a:p>
          <a:p>
            <a:pPr eaLnBrk="1" hangingPunct="1">
              <a:buFontTx/>
              <a:buNone/>
            </a:pPr>
            <a:r>
              <a:rPr lang="en-US" sz="3200" b="1" dirty="0" smtClean="0"/>
              <a:t>Marketing management </a:t>
            </a:r>
            <a:r>
              <a:rPr lang="en-US" sz="3200" dirty="0" smtClean="0"/>
              <a:t>is the art and science of choosing target markets and building profitable relationships with them.</a:t>
            </a:r>
          </a:p>
          <a:p>
            <a:pPr eaLnBrk="1" hangingPunct="1">
              <a:buFontTx/>
              <a:buNone/>
            </a:pPr>
            <a:endParaRPr lang="en-US" sz="3200" dirty="0" smtClean="0"/>
          </a:p>
          <a:p>
            <a:pPr lvl="1" eaLnBrk="1" hangingPunct="1"/>
            <a:r>
              <a:rPr lang="en-US" sz="3200" dirty="0" smtClean="0"/>
              <a:t>What customers will we serve?</a:t>
            </a:r>
          </a:p>
          <a:p>
            <a:pPr lvl="1" eaLnBrk="1" hangingPunct="1"/>
            <a:r>
              <a:rPr lang="en-US" sz="3200" dirty="0" smtClean="0"/>
              <a:t>How can we best serve these customers?</a:t>
            </a:r>
          </a:p>
          <a:p>
            <a:pPr marL="457200" lvl="1" indent="0" eaLnBrk="1" hangingPunct="1">
              <a:buNone/>
            </a:pPr>
            <a:endParaRPr lang="en-US" dirty="0" smtClean="0"/>
          </a:p>
          <a:p>
            <a:pPr lvl="1" eaLnBrk="1" hangingPunct="1"/>
            <a:endParaRPr lang="en-US" dirty="0" smtClean="0"/>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r>
              <a:rPr lang="en-US" dirty="0" smtClean="0"/>
              <a:t>.</a:t>
            </a:r>
            <a:endParaRPr lang="en-US" dirty="0"/>
          </a:p>
        </p:txBody>
      </p:sp>
      <p:sp>
        <p:nvSpPr>
          <p:cNvPr id="6" name="Slide Number Placeholder 5"/>
          <p:cNvSpPr>
            <a:spLocks noGrp="1"/>
          </p:cNvSpPr>
          <p:nvPr>
            <p:ph type="sldNum" sz="quarter" idx="12"/>
          </p:nvPr>
        </p:nvSpPr>
        <p:spPr>
          <a:xfrm>
            <a:off x="9248553" y="6356350"/>
            <a:ext cx="2743200" cy="365125"/>
          </a:xfrm>
        </p:spPr>
        <p:txBody>
          <a:bodyPr/>
          <a:lstStyle/>
          <a:p>
            <a:r>
              <a:rPr lang="en-US" dirty="0" smtClean="0">
                <a:solidFill>
                  <a:schemeClr val="tx1"/>
                </a:solidFill>
              </a:rPr>
              <a:t>1-18</a:t>
            </a:r>
            <a:endParaRPr lang="en-US" dirty="0">
              <a:solidFill>
                <a:schemeClr val="tx1"/>
              </a:solidFill>
            </a:endParaRPr>
          </a:p>
        </p:txBody>
      </p:sp>
    </p:spTree>
    <p:extLst>
      <p:ext uri="{BB962C8B-B14F-4D97-AF65-F5344CB8AC3E}">
        <p14:creationId xmlns:p14="http://schemas.microsoft.com/office/powerpoint/2010/main" val="20762807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1535" y="212773"/>
            <a:ext cx="11828929" cy="782310"/>
          </a:xfrm>
        </p:spPr>
        <p:txBody>
          <a:bodyPr>
            <a:normAutofit/>
          </a:bodyPr>
          <a:lstStyle/>
          <a:p>
            <a:pPr algn="ctr" eaLnBrk="1" hangingPunct="1"/>
            <a:r>
              <a:rPr lang="en-US" sz="4000" b="1" dirty="0" smtClean="0">
                <a:solidFill>
                  <a:srgbClr val="0070C0"/>
                </a:solidFill>
                <a:latin typeface="+mn-lt"/>
              </a:rPr>
              <a:t>Designing a Customer Value-Driven Marketing Strategy</a:t>
            </a:r>
          </a:p>
        </p:txBody>
      </p:sp>
      <p:sp>
        <p:nvSpPr>
          <p:cNvPr id="4" name="TextBox 3"/>
          <p:cNvSpPr txBox="1"/>
          <p:nvPr/>
        </p:nvSpPr>
        <p:spPr>
          <a:xfrm>
            <a:off x="3261359" y="1174471"/>
            <a:ext cx="5669280"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Selecting Customers to Serve</a:t>
            </a:r>
            <a:endParaRPr lang="en-US" sz="3200" b="1" dirty="0">
              <a:solidFill>
                <a:schemeClr val="accent2"/>
              </a:solidFill>
              <a:latin typeface="Calibri" panose="020F0502020204030204" pitchFamily="34" charset="0"/>
            </a:endParaRPr>
          </a:p>
        </p:txBody>
      </p:sp>
      <p:sp>
        <p:nvSpPr>
          <p:cNvPr id="32769" name="Rectangle 3"/>
          <p:cNvSpPr>
            <a:spLocks noGrp="1" noChangeArrowheads="1"/>
          </p:cNvSpPr>
          <p:nvPr>
            <p:ph idx="1"/>
          </p:nvPr>
        </p:nvSpPr>
        <p:spPr>
          <a:xfrm>
            <a:off x="573741" y="2432356"/>
            <a:ext cx="10972800" cy="3250883"/>
          </a:xfrm>
        </p:spPr>
        <p:txBody>
          <a:bodyPr/>
          <a:lstStyle/>
          <a:p>
            <a:pPr eaLnBrk="1" hangingPunct="1"/>
            <a:endParaRPr lang="en-US" dirty="0" smtClean="0"/>
          </a:p>
          <a:p>
            <a:pPr>
              <a:buNone/>
            </a:pPr>
            <a:r>
              <a:rPr lang="en-US" sz="3200" b="1" dirty="0"/>
              <a:t>Market segmentation </a:t>
            </a:r>
            <a:r>
              <a:rPr lang="en-US" sz="3200" dirty="0"/>
              <a:t>refers to dividing the markets into segments of </a:t>
            </a:r>
            <a:r>
              <a:rPr lang="en-US" sz="3200" dirty="0" smtClean="0"/>
              <a:t>customers.</a:t>
            </a:r>
            <a:endParaRPr lang="en-US" sz="3200" dirty="0"/>
          </a:p>
          <a:p>
            <a:pPr>
              <a:buNone/>
            </a:pPr>
            <a:endParaRPr lang="en-US" sz="3200" dirty="0"/>
          </a:p>
          <a:p>
            <a:pPr>
              <a:buNone/>
            </a:pPr>
            <a:r>
              <a:rPr lang="en-US" sz="3200" b="1" dirty="0"/>
              <a:t>Target marketing </a:t>
            </a:r>
            <a:r>
              <a:rPr lang="en-US" sz="3200" dirty="0"/>
              <a:t>refers to which segments to go </a:t>
            </a:r>
            <a:r>
              <a:rPr lang="en-US" sz="3200" dirty="0" smtClean="0"/>
              <a:t>after.</a:t>
            </a:r>
            <a:endParaRPr lang="en-US" sz="3200" dirty="0"/>
          </a:p>
          <a:p>
            <a:pPr marL="457200" lvl="1" indent="0" eaLnBrk="1" hangingPunct="1">
              <a:buNone/>
            </a:pPr>
            <a:endParaRPr lang="en-US" dirty="0" smtClean="0"/>
          </a:p>
          <a:p>
            <a:pPr lvl="1" eaLnBrk="1" hangingPunct="1"/>
            <a:endParaRPr lang="en-US" dirty="0" smtClean="0"/>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9174126" y="6356349"/>
            <a:ext cx="2743200" cy="365125"/>
          </a:xfrm>
        </p:spPr>
        <p:txBody>
          <a:bodyPr/>
          <a:lstStyle/>
          <a:p>
            <a:r>
              <a:rPr lang="en-US" dirty="0" smtClean="0">
                <a:solidFill>
                  <a:schemeClr val="tx1"/>
                </a:solidFill>
              </a:rPr>
              <a:t>1-19</a:t>
            </a:r>
            <a:endParaRPr lang="en-US" dirty="0">
              <a:solidFill>
                <a:schemeClr val="tx1"/>
              </a:solidFill>
            </a:endParaRPr>
          </a:p>
        </p:txBody>
      </p:sp>
    </p:spTree>
    <p:extLst>
      <p:ext uri="{BB962C8B-B14F-4D97-AF65-F5344CB8AC3E}">
        <p14:creationId xmlns:p14="http://schemas.microsoft.com/office/powerpoint/2010/main" val="37798955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2016 Pearson Education, Inc.</a:t>
            </a:r>
            <a:endParaRPr lang="en-US" dirty="0"/>
          </a:p>
        </p:txBody>
      </p:sp>
      <p:sp>
        <p:nvSpPr>
          <p:cNvPr id="5" name="Rectangle 2"/>
          <p:cNvSpPr txBox="1">
            <a:spLocks noChangeArrowheads="1"/>
          </p:cNvSpPr>
          <p:nvPr/>
        </p:nvSpPr>
        <p:spPr>
          <a:xfrm>
            <a:off x="267285" y="7034"/>
            <a:ext cx="11690251"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latin typeface="Calibri" panose="020F0502020204030204" pitchFamily="34" charset="0"/>
              </a:rPr>
              <a:t>Marketing:</a:t>
            </a:r>
            <a:r>
              <a:rPr lang="en-US" sz="4000" smtClean="0">
                <a:latin typeface="Calibri" panose="020F0502020204030204" pitchFamily="34" charset="0"/>
              </a:rPr>
              <a:t> Creating </a:t>
            </a:r>
            <a:r>
              <a:rPr lang="en-US" sz="4000" b="1" smtClean="0">
                <a:latin typeface="Calibri" panose="020F0502020204030204" pitchFamily="34" charset="0"/>
              </a:rPr>
              <a:t>Customer Value </a:t>
            </a:r>
            <a:r>
              <a:rPr lang="en-US" sz="4000" smtClean="0">
                <a:latin typeface="Calibri" panose="020F0502020204030204" pitchFamily="34" charset="0"/>
              </a:rPr>
              <a:t>and </a:t>
            </a:r>
            <a:r>
              <a:rPr lang="en-US" sz="4000" b="1" smtClean="0">
                <a:latin typeface="Calibri" panose="020F0502020204030204" pitchFamily="34" charset="0"/>
              </a:rPr>
              <a:t>Engagement</a:t>
            </a:r>
            <a:endParaRPr lang="en-US" sz="4000" b="1" dirty="0" smtClean="0">
              <a:latin typeface="Calibri" panose="020F0502020204030204" pitchFamily="34" charset="0"/>
            </a:endParaRPr>
          </a:p>
        </p:txBody>
      </p:sp>
      <p:sp>
        <p:nvSpPr>
          <p:cNvPr id="7" name="TextBox 6"/>
          <p:cNvSpPr txBox="1"/>
          <p:nvPr/>
        </p:nvSpPr>
        <p:spPr>
          <a:xfrm>
            <a:off x="-11208774" y="560439"/>
            <a:ext cx="9704439" cy="3834580"/>
          </a:xfrm>
          <a:prstGeom prst="rect">
            <a:avLst/>
          </a:prstGeom>
          <a:noFill/>
        </p:spPr>
        <p:txBody>
          <a:bodyPr wrap="square" rtlCol="0">
            <a:spAutoFit/>
          </a:bodyPr>
          <a:lstStyle/>
          <a:p>
            <a:endParaRPr lang="en-US" dirty="0"/>
          </a:p>
        </p:txBody>
      </p:sp>
      <p:sp>
        <p:nvSpPr>
          <p:cNvPr id="8" name="TextBox 7"/>
          <p:cNvSpPr txBox="1"/>
          <p:nvPr/>
        </p:nvSpPr>
        <p:spPr>
          <a:xfrm>
            <a:off x="698182" y="1565599"/>
            <a:ext cx="4232366" cy="3785652"/>
          </a:xfrm>
          <a:prstGeom prst="rect">
            <a:avLst/>
          </a:prstGeom>
          <a:noFill/>
        </p:spPr>
        <p:txBody>
          <a:bodyPr wrap="square" rtlCol="0">
            <a:spAutoFit/>
          </a:bodyPr>
          <a:lstStyle/>
          <a:p>
            <a:r>
              <a:rPr lang="en-US" sz="2400" dirty="0"/>
              <a:t>Amazon.com’s deep-down passion for creating customer engagement</a:t>
            </a:r>
            <a:r>
              <a:rPr lang="en-US" sz="2400" dirty="0" smtClean="0"/>
              <a:t>, value</a:t>
            </a:r>
            <a:r>
              <a:rPr lang="en-US" sz="2400" dirty="0"/>
              <a:t>, and relationships has made it the world’s leading </a:t>
            </a:r>
            <a:r>
              <a:rPr lang="en-US" sz="2400" dirty="0" smtClean="0"/>
              <a:t>online retailer</a:t>
            </a:r>
            <a:r>
              <a:rPr lang="en-US" sz="2400" dirty="0"/>
              <a:t>.</a:t>
            </a:r>
          </a:p>
          <a:p>
            <a:r>
              <a:rPr lang="en-US" sz="2400" dirty="0"/>
              <a:t>Amazon has become the model for </a:t>
            </a:r>
            <a:r>
              <a:rPr lang="en-US" sz="2400" dirty="0" smtClean="0"/>
              <a:t>companies </a:t>
            </a:r>
            <a:r>
              <a:rPr lang="en-US" sz="2400" dirty="0"/>
              <a:t>that are obsessively </a:t>
            </a:r>
            <a:r>
              <a:rPr lang="en-US" sz="2400" dirty="0" smtClean="0"/>
              <a:t>and successfully </a:t>
            </a:r>
            <a:r>
              <a:rPr lang="en-US" sz="2400" dirty="0"/>
              <a:t>focused on delivering customer value.</a:t>
            </a:r>
          </a:p>
        </p:txBody>
      </p:sp>
      <p:sp>
        <p:nvSpPr>
          <p:cNvPr id="9" name="Slide Number Placeholder 4"/>
          <p:cNvSpPr txBox="1">
            <a:spLocks/>
          </p:cNvSpPr>
          <p:nvPr/>
        </p:nvSpPr>
        <p:spPr>
          <a:xfrm>
            <a:off x="9448800" y="63080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1-2</a:t>
            </a:r>
            <a:endParaRPr lang="en-US"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119" y="1938480"/>
            <a:ext cx="5992061" cy="2610214"/>
          </a:xfrm>
          <a:prstGeom prst="rect">
            <a:avLst/>
          </a:prstGeom>
        </p:spPr>
      </p:pic>
    </p:spTree>
    <p:extLst>
      <p:ext uri="{BB962C8B-B14F-4D97-AF65-F5344CB8AC3E}">
        <p14:creationId xmlns:p14="http://schemas.microsoft.com/office/powerpoint/2010/main" val="148655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8259" y="182662"/>
            <a:ext cx="11815481" cy="726233"/>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36865" name="Rectangle 3"/>
          <p:cNvSpPr>
            <a:spLocks noGrp="1" noChangeArrowheads="1"/>
          </p:cNvSpPr>
          <p:nvPr>
            <p:ph type="body" sz="quarter" idx="13"/>
          </p:nvPr>
        </p:nvSpPr>
        <p:spPr>
          <a:xfrm>
            <a:off x="2514599" y="1092096"/>
            <a:ext cx="7162800" cy="610721"/>
          </a:xfrm>
        </p:spPr>
        <p:txBody>
          <a:bodyPr>
            <a:noAutofit/>
          </a:bodyPr>
          <a:lstStyle/>
          <a:p>
            <a:pPr eaLnBrk="1" hangingPunct="1"/>
            <a:r>
              <a:rPr lang="en-US" sz="3200" dirty="0" smtClean="0">
                <a:solidFill>
                  <a:schemeClr val="accent2"/>
                </a:solidFill>
                <a:latin typeface="Calibri" panose="020F0502020204030204" pitchFamily="34" charset="0"/>
              </a:rPr>
              <a:t>Choosing a Value Proposition</a:t>
            </a:r>
          </a:p>
          <a:p>
            <a:pPr eaLnBrk="1" hangingPunct="1"/>
            <a:endParaRPr lang="en-US" dirty="0" smtClean="0">
              <a:hlinkMouseOver r:id="rId3"/>
            </a:endParaRPr>
          </a:p>
        </p:txBody>
      </p:sp>
      <p:sp>
        <p:nvSpPr>
          <p:cNvPr id="36867" name="Content Placeholder 4"/>
          <p:cNvSpPr txBox="1">
            <a:spLocks/>
          </p:cNvSpPr>
          <p:nvPr/>
        </p:nvSpPr>
        <p:spPr bwMode="auto">
          <a:xfrm>
            <a:off x="974280" y="2243588"/>
            <a:ext cx="3654287" cy="3458299"/>
          </a:xfrm>
          <a:prstGeom prst="rect">
            <a:avLst/>
          </a:prstGeom>
          <a:noFill/>
          <a:ln w="9525">
            <a:noFill/>
            <a:miter lim="800000"/>
            <a:headEnd/>
            <a:tailEnd/>
          </a:ln>
        </p:spPr>
        <p:txBody>
          <a:bodyPr/>
          <a:lstStyle/>
          <a:p>
            <a:pPr marL="231775" indent="-231775"/>
            <a:r>
              <a:rPr lang="en-US" sz="3200" dirty="0" smtClean="0">
                <a:cs typeface="ヒラギノ角ゴ Pro W3"/>
              </a:rPr>
              <a:t>A brand’s </a:t>
            </a:r>
            <a:r>
              <a:rPr lang="en-US" sz="3200" b="1" dirty="0" smtClean="0">
                <a:cs typeface="ヒラギノ角ゴ Pro W3"/>
              </a:rPr>
              <a:t>value proposition </a:t>
            </a:r>
            <a:r>
              <a:rPr lang="en-US" sz="3200" dirty="0" smtClean="0">
                <a:cs typeface="ヒラギノ角ゴ Pro W3"/>
              </a:rPr>
              <a:t>is the set of benefits or values it promises to deliver to customers to satisfy their needs.</a:t>
            </a:r>
            <a:endParaRPr lang="en-US" sz="3200" dirty="0">
              <a:cs typeface="ヒラギノ角ゴ Pro W3"/>
            </a:endParaRPr>
          </a:p>
        </p:txBody>
      </p:sp>
      <p:sp>
        <p:nvSpPr>
          <p:cNvPr id="6" name="TextBox 5"/>
          <p:cNvSpPr txBox="1"/>
          <p:nvPr/>
        </p:nvSpPr>
        <p:spPr>
          <a:xfrm>
            <a:off x="5869595" y="5547998"/>
            <a:ext cx="2065182" cy="307777"/>
          </a:xfrm>
          <a:prstGeom prst="rect">
            <a:avLst/>
          </a:prstGeom>
          <a:noFill/>
        </p:spPr>
        <p:txBody>
          <a:bodyPr wrap="square" rtlCol="0">
            <a:spAutoFit/>
          </a:bodyPr>
          <a:lstStyle/>
          <a:p>
            <a:r>
              <a:rPr lang="en-US" sz="1400" dirty="0"/>
              <a:t>Twitter, Inc.</a:t>
            </a:r>
          </a:p>
        </p:txBody>
      </p:sp>
      <p:sp>
        <p:nvSpPr>
          <p:cNvPr id="2" name="TextBox 1"/>
          <p:cNvSpPr txBox="1"/>
          <p:nvPr/>
        </p:nvSpPr>
        <p:spPr>
          <a:xfrm>
            <a:off x="4370230" y="6368535"/>
            <a:ext cx="3451538"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478568" y="6368535"/>
            <a:ext cx="1525172" cy="276999"/>
          </a:xfrm>
          <a:prstGeom prst="rect">
            <a:avLst/>
          </a:prstGeom>
          <a:noFill/>
        </p:spPr>
        <p:txBody>
          <a:bodyPr wrap="square" rtlCol="0">
            <a:spAutoFit/>
          </a:bodyPr>
          <a:lstStyle/>
          <a:p>
            <a:pPr algn="r"/>
            <a:r>
              <a:rPr lang="en-US" sz="1200" dirty="0" smtClean="0"/>
              <a:t>1-</a:t>
            </a:r>
            <a:fld id="{E10629EA-2541-4F79-ACA8-20C8358E45D3}" type="slidenum">
              <a:rPr lang="en-US" sz="1200" smtClean="0"/>
              <a:pPr algn="r"/>
              <a:t>20</a:t>
            </a:fld>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9595" y="2087474"/>
            <a:ext cx="5772956" cy="3400900"/>
          </a:xfrm>
          <a:prstGeom prst="rect">
            <a:avLst/>
          </a:prstGeom>
        </p:spPr>
      </p:pic>
    </p:spTree>
    <p:extLst>
      <p:ext uri="{BB962C8B-B14F-4D97-AF65-F5344CB8AC3E}">
        <p14:creationId xmlns:p14="http://schemas.microsoft.com/office/powerpoint/2010/main" val="37011458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19635" y="228600"/>
            <a:ext cx="11752729" cy="739588"/>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38914" name="Text Placeholder 5" descr="Production" title="Marketing Management Orientations"/>
          <p:cNvSpPr>
            <a:spLocks noGrp="1"/>
          </p:cNvSpPr>
          <p:nvPr>
            <p:ph type="body" sz="quarter" idx="13"/>
          </p:nvPr>
        </p:nvSpPr>
        <p:spPr>
          <a:xfrm>
            <a:off x="1828800" y="1075765"/>
            <a:ext cx="8534400" cy="551329"/>
          </a:xfrm>
        </p:spPr>
        <p:txBody>
          <a:bodyPr>
            <a:normAutofit/>
          </a:bodyPr>
          <a:lstStyle/>
          <a:p>
            <a:r>
              <a:rPr lang="en-US" sz="3200" dirty="0" smtClean="0">
                <a:solidFill>
                  <a:schemeClr val="accent2"/>
                </a:solidFill>
              </a:rPr>
              <a:t>Marketing Management Orientations</a:t>
            </a:r>
          </a:p>
          <a:p>
            <a:endParaRPr lang="en-US" dirty="0" smtClean="0">
              <a:solidFill>
                <a:schemeClr val="accent2"/>
              </a:solidFill>
            </a:endParaRPr>
          </a:p>
        </p:txBody>
      </p:sp>
      <p:graphicFrame>
        <p:nvGraphicFramePr>
          <p:cNvPr id="7" name="Content Placeholder 6" descr="Production, Product, Selling,Marketing and Societal Marketing Concepts" title="Marketing Management Orientations"/>
          <p:cNvGraphicFramePr>
            <a:graphicFrameLocks noGrp="1"/>
          </p:cNvGraphicFramePr>
          <p:nvPr>
            <p:ph idx="1"/>
            <p:extLst>
              <p:ext uri="{D42A27DB-BD31-4B8C-83A1-F6EECF244321}">
                <p14:modId xmlns:p14="http://schemas.microsoft.com/office/powerpoint/2010/main" val="2764292829"/>
              </p:ext>
            </p:extLst>
          </p:nvPr>
        </p:nvGraphicFramePr>
        <p:xfrm>
          <a:off x="219635" y="2231595"/>
          <a:ext cx="11752729" cy="3886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05836" y="6374196"/>
            <a:ext cx="3580327"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927011" y="6364052"/>
            <a:ext cx="664768" cy="276999"/>
          </a:xfrm>
          <a:prstGeom prst="rect">
            <a:avLst/>
          </a:prstGeom>
          <a:noFill/>
        </p:spPr>
        <p:txBody>
          <a:bodyPr wrap="square" rtlCol="0">
            <a:spAutoFit/>
          </a:bodyPr>
          <a:lstStyle/>
          <a:p>
            <a:pPr algn="r"/>
            <a:r>
              <a:rPr lang="en-US" sz="1200" dirty="0" smtClean="0"/>
              <a:t>1-</a:t>
            </a:r>
            <a:fld id="{236BCD0A-814B-4F08-AD6A-BA1920F4FC8A}" type="slidenum">
              <a:rPr lang="en-US" sz="1200" smtClean="0"/>
              <a:pPr algn="r"/>
              <a:t>21</a:t>
            </a:fld>
            <a:endParaRPr lang="en-US" sz="1200" dirty="0"/>
          </a:p>
        </p:txBody>
      </p:sp>
    </p:spTree>
    <p:extLst>
      <p:ext uri="{BB962C8B-B14F-4D97-AF65-F5344CB8AC3E}">
        <p14:creationId xmlns:p14="http://schemas.microsoft.com/office/powerpoint/2010/main" val="27369036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175601" y="336177"/>
            <a:ext cx="11870848" cy="699248"/>
          </a:xfrm>
        </p:spPr>
        <p:txBody>
          <a:bodyPr anchor="t">
            <a:noAutofit/>
          </a:bodyPr>
          <a:lstStyle/>
          <a:p>
            <a:pPr algn="ctr"/>
            <a:r>
              <a:rPr lang="en-US" sz="4000" b="1" dirty="0">
                <a:solidFill>
                  <a:srgbClr val="0070C0"/>
                </a:solidFill>
                <a:latin typeface="+mn-lt"/>
              </a:rPr>
              <a:t>Designing a Customer Value-Driven Marketing Strategy</a:t>
            </a:r>
            <a:endParaRPr lang="en-US" sz="4000" b="1" dirty="0" smtClean="0">
              <a:solidFill>
                <a:srgbClr val="0070C0"/>
              </a:solidFill>
              <a:latin typeface="+mn-lt"/>
            </a:endParaRPr>
          </a:p>
        </p:txBody>
      </p:sp>
      <p:sp>
        <p:nvSpPr>
          <p:cNvPr id="40962" name="Text Placeholder 5"/>
          <p:cNvSpPr>
            <a:spLocks noGrp="1"/>
          </p:cNvSpPr>
          <p:nvPr>
            <p:ph type="body" sz="quarter" idx="13"/>
          </p:nvPr>
        </p:nvSpPr>
        <p:spPr>
          <a:xfrm>
            <a:off x="1539025" y="1160062"/>
            <a:ext cx="9144000" cy="725592"/>
          </a:xfrm>
        </p:spPr>
        <p:txBody>
          <a:bodyPr anchor="t">
            <a:noAutofit/>
          </a:bodyPr>
          <a:lstStyle/>
          <a:p>
            <a:r>
              <a:rPr lang="en-US" sz="3200" dirty="0" smtClean="0">
                <a:solidFill>
                  <a:schemeClr val="accent2"/>
                </a:solidFill>
              </a:rPr>
              <a:t>Marketing Management Orientations</a:t>
            </a:r>
          </a:p>
          <a:p>
            <a:endParaRPr lang="en-US" dirty="0" smtClean="0"/>
          </a:p>
        </p:txBody>
      </p:sp>
      <p:sp>
        <p:nvSpPr>
          <p:cNvPr id="40961" name="Rectangle 3"/>
          <p:cNvSpPr>
            <a:spLocks noGrp="1" noChangeArrowheads="1"/>
          </p:cNvSpPr>
          <p:nvPr>
            <p:ph idx="1"/>
          </p:nvPr>
        </p:nvSpPr>
        <p:spPr>
          <a:xfrm>
            <a:off x="612902" y="2010291"/>
            <a:ext cx="10996246" cy="3981076"/>
          </a:xfrm>
        </p:spPr>
        <p:txBody>
          <a:bodyPr/>
          <a:lstStyle/>
          <a:p>
            <a:endParaRPr lang="en-US" dirty="0" smtClean="0"/>
          </a:p>
          <a:p>
            <a:pPr>
              <a:buFontTx/>
              <a:buNone/>
            </a:pPr>
            <a:endParaRPr lang="en-US" b="1" dirty="0" smtClean="0"/>
          </a:p>
          <a:p>
            <a:pPr>
              <a:buFontTx/>
              <a:buNone/>
            </a:pPr>
            <a:r>
              <a:rPr lang="en-US" sz="3200" b="1" dirty="0" smtClean="0"/>
              <a:t>Production concept:  </a:t>
            </a:r>
          </a:p>
          <a:p>
            <a:pPr>
              <a:buFontTx/>
              <a:buNone/>
            </a:pPr>
            <a:r>
              <a:rPr lang="en-US" sz="3200" dirty="0"/>
              <a:t>C</a:t>
            </a:r>
            <a:r>
              <a:rPr lang="en-US" sz="3200" dirty="0" smtClean="0"/>
              <a:t>onsumers will favor products that are available and highly affordable.</a:t>
            </a:r>
          </a:p>
          <a:p>
            <a:pPr marL="0" indent="0">
              <a:buNone/>
            </a:pPr>
            <a:endParaRPr lang="en-US" dirty="0" smtClean="0"/>
          </a:p>
        </p:txBody>
      </p:sp>
      <p:sp>
        <p:nvSpPr>
          <p:cNvPr id="2" name="TextBox 1"/>
          <p:cNvSpPr txBox="1"/>
          <p:nvPr/>
        </p:nvSpPr>
        <p:spPr>
          <a:xfrm>
            <a:off x="4636394" y="6176963"/>
            <a:ext cx="294926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144944" y="6315462"/>
            <a:ext cx="901505" cy="276999"/>
          </a:xfrm>
          <a:prstGeom prst="rect">
            <a:avLst/>
          </a:prstGeom>
          <a:noFill/>
        </p:spPr>
        <p:txBody>
          <a:bodyPr wrap="square" rtlCol="0">
            <a:spAutoFit/>
          </a:bodyPr>
          <a:lstStyle/>
          <a:p>
            <a:pPr algn="r"/>
            <a:r>
              <a:rPr lang="en-US" sz="1200" dirty="0" smtClean="0"/>
              <a:t>1-</a:t>
            </a:r>
            <a:fld id="{F2E905DA-1890-4088-B4F9-22FD304D8CA7}" type="slidenum">
              <a:rPr lang="en-US" sz="1200" smtClean="0"/>
              <a:pPr algn="r"/>
              <a:t>22</a:t>
            </a:fld>
            <a:endParaRPr lang="en-US" sz="1200" dirty="0"/>
          </a:p>
        </p:txBody>
      </p:sp>
    </p:spTree>
    <p:extLst>
      <p:ext uri="{BB962C8B-B14F-4D97-AF65-F5344CB8AC3E}">
        <p14:creationId xmlns:p14="http://schemas.microsoft.com/office/powerpoint/2010/main" val="25036955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26359" y="134474"/>
            <a:ext cx="11739282" cy="671069"/>
          </a:xfrm>
        </p:spPr>
        <p:txBody>
          <a:bodyPr anchor="t">
            <a:noAutofit/>
          </a:bodyPr>
          <a:lstStyle/>
          <a:p>
            <a:pPr algn="ctr"/>
            <a:r>
              <a:rPr lang="en-US" sz="4000" b="1" dirty="0">
                <a:solidFill>
                  <a:srgbClr val="0070C0"/>
                </a:solidFill>
                <a:latin typeface="+mn-lt"/>
              </a:rPr>
              <a:t>Designing a Customer Value-Driven Marketing Strategy</a:t>
            </a:r>
            <a:endParaRPr lang="en-US" sz="4000" b="1" dirty="0" smtClean="0">
              <a:solidFill>
                <a:srgbClr val="0070C0"/>
              </a:solidFill>
              <a:latin typeface="+mn-lt"/>
            </a:endParaRPr>
          </a:p>
        </p:txBody>
      </p:sp>
      <p:sp>
        <p:nvSpPr>
          <p:cNvPr id="43010" name="Text Placeholder 5"/>
          <p:cNvSpPr>
            <a:spLocks noGrp="1"/>
          </p:cNvSpPr>
          <p:nvPr>
            <p:ph type="body" sz="quarter" idx="13"/>
          </p:nvPr>
        </p:nvSpPr>
        <p:spPr>
          <a:xfrm>
            <a:off x="1540933" y="1073984"/>
            <a:ext cx="9144000" cy="620346"/>
          </a:xfrm>
        </p:spPr>
        <p:txBody>
          <a:bodyPr>
            <a:noAutofit/>
          </a:bodyPr>
          <a:lstStyle/>
          <a:p>
            <a:r>
              <a:rPr lang="en-US" sz="3200" dirty="0" smtClean="0">
                <a:solidFill>
                  <a:schemeClr val="accent2"/>
                </a:solidFill>
              </a:rPr>
              <a:t>Marketing Management Orientations</a:t>
            </a:r>
          </a:p>
          <a:p>
            <a:endParaRPr lang="en-US" dirty="0" smtClean="0">
              <a:solidFill>
                <a:srgbClr val="00B050"/>
              </a:solidFill>
            </a:endParaRPr>
          </a:p>
          <a:p>
            <a:endParaRPr lang="en-US" dirty="0" smtClean="0"/>
          </a:p>
        </p:txBody>
      </p:sp>
      <p:sp>
        <p:nvSpPr>
          <p:cNvPr id="43009" name="Rectangle 3"/>
          <p:cNvSpPr>
            <a:spLocks noGrp="1" noChangeArrowheads="1"/>
          </p:cNvSpPr>
          <p:nvPr>
            <p:ph idx="1"/>
          </p:nvPr>
        </p:nvSpPr>
        <p:spPr>
          <a:xfrm>
            <a:off x="694267" y="2510970"/>
            <a:ext cx="10837333" cy="3127829"/>
          </a:xfrm>
        </p:spPr>
        <p:txBody>
          <a:bodyPr>
            <a:normAutofit/>
          </a:bodyPr>
          <a:lstStyle/>
          <a:p>
            <a:pPr eaLnBrk="1" hangingPunct="1">
              <a:buFontTx/>
              <a:buNone/>
            </a:pPr>
            <a:r>
              <a:rPr lang="en-US" sz="3200" b="1" dirty="0" smtClean="0"/>
              <a:t>Product concept:</a:t>
            </a:r>
          </a:p>
          <a:p>
            <a:pPr eaLnBrk="1" hangingPunct="1">
              <a:buFontTx/>
              <a:buNone/>
            </a:pPr>
            <a:r>
              <a:rPr lang="en-US" sz="3200" dirty="0"/>
              <a:t>C</a:t>
            </a:r>
            <a:r>
              <a:rPr lang="en-US" sz="3200" dirty="0" smtClean="0"/>
              <a:t>onsumers favor products that offer the most quality, performance, and features.</a:t>
            </a:r>
          </a:p>
          <a:p>
            <a:pPr eaLnBrk="1" hangingPunct="1">
              <a:buFontTx/>
              <a:buNone/>
            </a:pPr>
            <a:endParaRPr lang="en-US" sz="3200" dirty="0" smtClean="0"/>
          </a:p>
          <a:p>
            <a:pPr eaLnBrk="1" hangingPunct="1">
              <a:buFontTx/>
              <a:buNone/>
            </a:pPr>
            <a:r>
              <a:rPr lang="en-US" sz="3200" dirty="0" smtClean="0"/>
              <a:t>The focus is on continuous product improvements.</a:t>
            </a:r>
          </a:p>
        </p:txBody>
      </p:sp>
      <p:sp>
        <p:nvSpPr>
          <p:cNvPr id="2" name="TextBox 1"/>
          <p:cNvSpPr txBox="1"/>
          <p:nvPr/>
        </p:nvSpPr>
        <p:spPr>
          <a:xfrm>
            <a:off x="4868214" y="6259144"/>
            <a:ext cx="294926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684933" y="6259144"/>
            <a:ext cx="1097280" cy="276999"/>
          </a:xfrm>
          <a:prstGeom prst="rect">
            <a:avLst/>
          </a:prstGeom>
          <a:noFill/>
        </p:spPr>
        <p:txBody>
          <a:bodyPr wrap="square" rtlCol="0">
            <a:spAutoFit/>
          </a:bodyPr>
          <a:lstStyle/>
          <a:p>
            <a:pPr algn="r"/>
            <a:r>
              <a:rPr lang="en-US" sz="1200" dirty="0" smtClean="0"/>
              <a:t>1-</a:t>
            </a:r>
            <a:fld id="{CF40521C-9419-4655-9CD8-7F27066E4CB9}" type="slidenum">
              <a:rPr lang="en-US" sz="1200" smtClean="0"/>
              <a:pPr algn="r"/>
              <a:t>23</a:t>
            </a:fld>
            <a:endParaRPr lang="en-US" sz="1200" dirty="0"/>
          </a:p>
        </p:txBody>
      </p:sp>
    </p:spTree>
    <p:extLst>
      <p:ext uri="{BB962C8B-B14F-4D97-AF65-F5344CB8AC3E}">
        <p14:creationId xmlns:p14="http://schemas.microsoft.com/office/powerpoint/2010/main" val="13111215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36712" y="120588"/>
            <a:ext cx="11994776" cy="594520"/>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45058" name="Text Placeholder 5"/>
          <p:cNvSpPr>
            <a:spLocks noGrp="1"/>
          </p:cNvSpPr>
          <p:nvPr>
            <p:ph type="body" sz="quarter" idx="13"/>
          </p:nvPr>
        </p:nvSpPr>
        <p:spPr>
          <a:xfrm>
            <a:off x="1562100" y="894946"/>
            <a:ext cx="9144000" cy="483205"/>
          </a:xfrm>
        </p:spPr>
        <p:txBody>
          <a:bodyPr>
            <a:noAutofit/>
          </a:bodyPr>
          <a:lstStyle/>
          <a:p>
            <a:r>
              <a:rPr lang="en-US" sz="3200" dirty="0" smtClean="0">
                <a:solidFill>
                  <a:schemeClr val="accent2"/>
                </a:solidFill>
              </a:rPr>
              <a:t>Marketing Management Orientations</a:t>
            </a:r>
          </a:p>
          <a:p>
            <a:endParaRPr lang="en-US" dirty="0" smtClean="0"/>
          </a:p>
        </p:txBody>
      </p:sp>
      <p:sp>
        <p:nvSpPr>
          <p:cNvPr id="45057" name="Rectangle 3"/>
          <p:cNvSpPr>
            <a:spLocks noGrp="1" noChangeArrowheads="1"/>
          </p:cNvSpPr>
          <p:nvPr>
            <p:ph idx="1"/>
          </p:nvPr>
        </p:nvSpPr>
        <p:spPr>
          <a:xfrm>
            <a:off x="519953" y="2674064"/>
            <a:ext cx="11008659" cy="2382031"/>
          </a:xfrm>
        </p:spPr>
        <p:txBody>
          <a:bodyPr>
            <a:normAutofit/>
          </a:bodyPr>
          <a:lstStyle/>
          <a:p>
            <a:pPr eaLnBrk="1" hangingPunct="1">
              <a:buFontTx/>
              <a:buNone/>
            </a:pPr>
            <a:r>
              <a:rPr lang="en-US" sz="3200" b="1" dirty="0" smtClean="0"/>
              <a:t>Selling concept: </a:t>
            </a:r>
          </a:p>
          <a:p>
            <a:pPr eaLnBrk="1" hangingPunct="1">
              <a:buFontTx/>
              <a:buNone/>
            </a:pPr>
            <a:r>
              <a:rPr lang="en-US" sz="3200" dirty="0"/>
              <a:t>C</a:t>
            </a:r>
            <a:r>
              <a:rPr lang="en-US" sz="3200" dirty="0" smtClean="0"/>
              <a:t>onsumers will not buy enough of the firm’s products unless the firm undertakes a large-scale selling and promotion effort.</a:t>
            </a:r>
          </a:p>
        </p:txBody>
      </p:sp>
      <p:sp>
        <p:nvSpPr>
          <p:cNvPr id="2" name="TextBox 1"/>
          <p:cNvSpPr txBox="1"/>
          <p:nvPr/>
        </p:nvSpPr>
        <p:spPr>
          <a:xfrm>
            <a:off x="4301544" y="6362169"/>
            <a:ext cx="396669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668000" y="6362168"/>
            <a:ext cx="1026942" cy="276999"/>
          </a:xfrm>
          <a:prstGeom prst="rect">
            <a:avLst/>
          </a:prstGeom>
          <a:noFill/>
        </p:spPr>
        <p:txBody>
          <a:bodyPr wrap="square" rtlCol="0">
            <a:spAutoFit/>
          </a:bodyPr>
          <a:lstStyle/>
          <a:p>
            <a:pPr algn="r"/>
            <a:r>
              <a:rPr lang="en-US" sz="1200" dirty="0" smtClean="0"/>
              <a:t>1-</a:t>
            </a:r>
            <a:fld id="{E6A3EDA3-0CA8-4BC5-B17C-34EA7AAC8154}" type="slidenum">
              <a:rPr lang="en-US" sz="1200" smtClean="0"/>
              <a:pPr algn="r"/>
              <a:t>24</a:t>
            </a:fld>
            <a:endParaRPr lang="en-US" sz="1200" dirty="0"/>
          </a:p>
        </p:txBody>
      </p:sp>
    </p:spTree>
    <p:extLst>
      <p:ext uri="{BB962C8B-B14F-4D97-AF65-F5344CB8AC3E}">
        <p14:creationId xmlns:p14="http://schemas.microsoft.com/office/powerpoint/2010/main" val="42852336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 y="0"/>
            <a:ext cx="12192000" cy="650631"/>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47105" name="Rectangle 3"/>
          <p:cNvSpPr>
            <a:spLocks noGrp="1" noChangeArrowheads="1"/>
          </p:cNvSpPr>
          <p:nvPr>
            <p:ph type="body" sz="quarter" idx="13"/>
          </p:nvPr>
        </p:nvSpPr>
        <p:spPr>
          <a:xfrm>
            <a:off x="1656746" y="853301"/>
            <a:ext cx="9144000" cy="502644"/>
          </a:xfrm>
        </p:spPr>
        <p:txBody>
          <a:bodyPr>
            <a:noAutofit/>
          </a:bodyPr>
          <a:lstStyle/>
          <a:p>
            <a:pPr eaLnBrk="1" hangingPunct="1"/>
            <a:r>
              <a:rPr lang="en-US" sz="3200" dirty="0" smtClean="0">
                <a:solidFill>
                  <a:schemeClr val="accent2"/>
                </a:solidFill>
              </a:rPr>
              <a:t>Marketing Management Orientations</a:t>
            </a:r>
          </a:p>
          <a:p>
            <a:pPr eaLnBrk="1" hangingPunct="1"/>
            <a:endParaRPr lang="en-US" dirty="0" smtClean="0"/>
          </a:p>
        </p:txBody>
      </p:sp>
      <p:sp>
        <p:nvSpPr>
          <p:cNvPr id="47107" name="Rectangle 3"/>
          <p:cNvSpPr txBox="1">
            <a:spLocks noChangeArrowheads="1"/>
          </p:cNvSpPr>
          <p:nvPr/>
        </p:nvSpPr>
        <p:spPr bwMode="auto">
          <a:xfrm>
            <a:off x="653561" y="2576733"/>
            <a:ext cx="10961077" cy="3352800"/>
          </a:xfrm>
          <a:prstGeom prst="rect">
            <a:avLst/>
          </a:prstGeom>
          <a:noFill/>
          <a:ln w="9525">
            <a:noFill/>
            <a:miter lim="800000"/>
            <a:headEnd/>
            <a:tailEnd/>
          </a:ln>
        </p:spPr>
        <p:txBody>
          <a:bodyPr/>
          <a:lstStyle/>
          <a:p>
            <a:pPr marL="342900" indent="-342900">
              <a:spcBef>
                <a:spcPct val="20000"/>
              </a:spcBef>
            </a:pPr>
            <a:r>
              <a:rPr lang="en-US" sz="3200" b="1" dirty="0">
                <a:latin typeface="Calibri"/>
                <a:cs typeface="Calibri"/>
              </a:rPr>
              <a:t>Marketing concept</a:t>
            </a:r>
            <a:r>
              <a:rPr lang="en-US" sz="3200" b="1" dirty="0" smtClean="0">
                <a:latin typeface="Calibri"/>
                <a:cs typeface="Calibri"/>
              </a:rPr>
              <a:t>:</a:t>
            </a:r>
          </a:p>
          <a:p>
            <a:pPr marL="342900" indent="-342900">
              <a:spcBef>
                <a:spcPct val="20000"/>
              </a:spcBef>
            </a:pPr>
            <a:r>
              <a:rPr lang="en-US" sz="3200" b="1" dirty="0" smtClean="0">
                <a:latin typeface="Calibri"/>
                <a:cs typeface="Calibri"/>
              </a:rPr>
              <a:t> </a:t>
            </a:r>
            <a:r>
              <a:rPr lang="en-US" sz="3200" dirty="0" smtClean="0">
                <a:latin typeface="Calibri"/>
                <a:cs typeface="Calibri"/>
              </a:rPr>
              <a:t>Know </a:t>
            </a:r>
            <a:r>
              <a:rPr lang="en-US" sz="3200" dirty="0">
                <a:latin typeface="Calibri"/>
                <a:cs typeface="Calibri"/>
              </a:rPr>
              <a:t>the needs and wants of the target markets and </a:t>
            </a:r>
            <a:r>
              <a:rPr lang="en-US" sz="3200" dirty="0" smtClean="0">
                <a:latin typeface="Calibri"/>
                <a:cs typeface="Calibri"/>
              </a:rPr>
              <a:t>deliver </a:t>
            </a:r>
            <a:r>
              <a:rPr lang="en-US" sz="3200" dirty="0">
                <a:latin typeface="Calibri"/>
                <a:cs typeface="Calibri"/>
              </a:rPr>
              <a:t>the desired satisfactions better than </a:t>
            </a:r>
            <a:r>
              <a:rPr lang="en-US" sz="3200" dirty="0" smtClean="0">
                <a:latin typeface="Calibri"/>
                <a:cs typeface="Calibri"/>
              </a:rPr>
              <a:t>competitors.</a:t>
            </a:r>
            <a:endParaRPr lang="en-US" sz="3200" dirty="0">
              <a:latin typeface="Calibri"/>
              <a:cs typeface="Calibri"/>
            </a:endParaRPr>
          </a:p>
          <a:p>
            <a:pPr marL="342900" indent="-342900">
              <a:spcBef>
                <a:spcPct val="20000"/>
              </a:spcBef>
            </a:pPr>
            <a:endParaRPr lang="en-US" sz="3200" dirty="0">
              <a:cs typeface="ヒラギノ角ゴ Pro W3"/>
            </a:endParaRPr>
          </a:p>
        </p:txBody>
      </p:sp>
      <p:sp>
        <p:nvSpPr>
          <p:cNvPr id="2" name="TextBox 1"/>
          <p:cNvSpPr txBox="1"/>
          <p:nvPr/>
        </p:nvSpPr>
        <p:spPr>
          <a:xfrm>
            <a:off x="4559121" y="6316394"/>
            <a:ext cx="3554569"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506200" y="6349219"/>
            <a:ext cx="685800" cy="276999"/>
          </a:xfrm>
          <a:prstGeom prst="rect">
            <a:avLst/>
          </a:prstGeom>
          <a:noFill/>
        </p:spPr>
        <p:txBody>
          <a:bodyPr wrap="square" rtlCol="0">
            <a:spAutoFit/>
          </a:bodyPr>
          <a:lstStyle/>
          <a:p>
            <a:pPr algn="r"/>
            <a:r>
              <a:rPr lang="en-US" sz="1200" dirty="0" smtClean="0"/>
              <a:t>1-</a:t>
            </a:r>
            <a:fld id="{6669B73A-4DAD-46D4-B13F-4A1DFAC02FC9}" type="slidenum">
              <a:rPr lang="en-US" sz="1200" smtClean="0"/>
              <a:pPr algn="r"/>
              <a:t>25</a:t>
            </a:fld>
            <a:endParaRPr lang="en-US" sz="1200" dirty="0"/>
          </a:p>
        </p:txBody>
      </p:sp>
    </p:spTree>
    <p:extLst>
      <p:ext uri="{BB962C8B-B14F-4D97-AF65-F5344CB8AC3E}">
        <p14:creationId xmlns:p14="http://schemas.microsoft.com/office/powerpoint/2010/main" val="5706113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1192" y="110983"/>
            <a:ext cx="11945815" cy="592015"/>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49153" name="Rectangle 3"/>
          <p:cNvSpPr>
            <a:spLocks noGrp="1" noChangeArrowheads="1"/>
          </p:cNvSpPr>
          <p:nvPr>
            <p:ph type="body" sz="quarter" idx="13"/>
          </p:nvPr>
        </p:nvSpPr>
        <p:spPr>
          <a:xfrm>
            <a:off x="1562100" y="830048"/>
            <a:ext cx="9144000" cy="494660"/>
          </a:xfrm>
        </p:spPr>
        <p:txBody>
          <a:bodyPr>
            <a:noAutofit/>
          </a:bodyPr>
          <a:lstStyle/>
          <a:p>
            <a:pPr eaLnBrk="1" hangingPunct="1"/>
            <a:r>
              <a:rPr lang="en-US" sz="3200" dirty="0" smtClean="0">
                <a:solidFill>
                  <a:schemeClr val="accent2"/>
                </a:solidFill>
              </a:rPr>
              <a:t>Marketing Management Orientations</a:t>
            </a:r>
          </a:p>
          <a:p>
            <a:pPr eaLnBrk="1" hangingPunct="1"/>
            <a:endParaRPr lang="en-US" dirty="0" smtClean="0"/>
          </a:p>
        </p:txBody>
      </p:sp>
      <p:sp>
        <p:nvSpPr>
          <p:cNvPr id="49155" name="Rectangle 3"/>
          <p:cNvSpPr txBox="1">
            <a:spLocks noChangeArrowheads="1"/>
          </p:cNvSpPr>
          <p:nvPr/>
        </p:nvSpPr>
        <p:spPr bwMode="auto">
          <a:xfrm>
            <a:off x="653561" y="2410599"/>
            <a:ext cx="10961076" cy="3345432"/>
          </a:xfrm>
          <a:prstGeom prst="rect">
            <a:avLst/>
          </a:prstGeom>
          <a:noFill/>
          <a:ln w="9525">
            <a:noFill/>
            <a:miter lim="800000"/>
            <a:headEnd/>
            <a:tailEnd/>
          </a:ln>
        </p:spPr>
        <p:txBody>
          <a:bodyPr/>
          <a:lstStyle/>
          <a:p>
            <a:r>
              <a:rPr lang="en-US" sz="3200" b="1" dirty="0">
                <a:cs typeface="ヒラギノ角ゴ Pro W3"/>
              </a:rPr>
              <a:t>Societal marketing: </a:t>
            </a:r>
            <a:endParaRPr lang="en-US" sz="3200" b="1" dirty="0" smtClean="0">
              <a:cs typeface="ヒラギノ角ゴ Pro W3"/>
            </a:endParaRPr>
          </a:p>
          <a:p>
            <a:pPr marL="231775" indent="-231775"/>
            <a:r>
              <a:rPr lang="en-US" sz="3200" dirty="0" smtClean="0">
                <a:cs typeface="ヒラギノ角ゴ Pro W3"/>
              </a:rPr>
              <a:t>The company’s marketing decisions should consider consumers’ wants, the company’s requirements,  consumers’ long-run interests, and society’s long-run interests.</a:t>
            </a:r>
          </a:p>
        </p:txBody>
      </p:sp>
      <p:sp>
        <p:nvSpPr>
          <p:cNvPr id="4" name="TextBox 3"/>
          <p:cNvSpPr txBox="1"/>
          <p:nvPr/>
        </p:nvSpPr>
        <p:spPr>
          <a:xfrm>
            <a:off x="4369693" y="6363453"/>
            <a:ext cx="352881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024382" y="6363452"/>
            <a:ext cx="1167618" cy="276999"/>
          </a:xfrm>
          <a:prstGeom prst="rect">
            <a:avLst/>
          </a:prstGeom>
          <a:noFill/>
        </p:spPr>
        <p:txBody>
          <a:bodyPr wrap="square" rtlCol="0">
            <a:spAutoFit/>
          </a:bodyPr>
          <a:lstStyle/>
          <a:p>
            <a:pPr algn="r"/>
            <a:r>
              <a:rPr lang="en-US" sz="1200" dirty="0" smtClean="0"/>
              <a:t>1-</a:t>
            </a:r>
            <a:fld id="{C5349768-D479-4E98-AFFF-0E56BC0D7D83}" type="slidenum">
              <a:rPr lang="en-US" sz="1200" smtClean="0"/>
              <a:pPr algn="r"/>
              <a:t>26</a:t>
            </a:fld>
            <a:endParaRPr lang="en-US" sz="1200" dirty="0"/>
          </a:p>
        </p:txBody>
      </p:sp>
    </p:spTree>
    <p:extLst>
      <p:ext uri="{BB962C8B-B14F-4D97-AF65-F5344CB8AC3E}">
        <p14:creationId xmlns:p14="http://schemas.microsoft.com/office/powerpoint/2010/main" val="14858186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16478" y="-67235"/>
            <a:ext cx="11959043" cy="766482"/>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38914" name="Text Placeholder 5"/>
          <p:cNvSpPr>
            <a:spLocks noGrp="1"/>
          </p:cNvSpPr>
          <p:nvPr>
            <p:ph type="body" sz="quarter" idx="13"/>
          </p:nvPr>
        </p:nvSpPr>
        <p:spPr>
          <a:xfrm>
            <a:off x="1990165" y="699247"/>
            <a:ext cx="8534400" cy="484094"/>
          </a:xfrm>
        </p:spPr>
        <p:txBody>
          <a:bodyPr>
            <a:normAutofit lnSpcReduction="10000"/>
          </a:bodyPr>
          <a:lstStyle/>
          <a:p>
            <a:r>
              <a:rPr lang="en-US" sz="3200" dirty="0" smtClean="0">
                <a:solidFill>
                  <a:schemeClr val="accent2"/>
                </a:solidFill>
              </a:rPr>
              <a:t>Marketing Management Orientations</a:t>
            </a:r>
          </a:p>
          <a:p>
            <a:endParaRPr lang="en-US" dirty="0" smtClean="0"/>
          </a:p>
        </p:txBody>
      </p:sp>
      <p:pic>
        <p:nvPicPr>
          <p:cNvPr id="6" name="Content Placeholder 5" descr="Selling and Marketing Concepts Contrasted" title="Figure 1.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145" y="2286714"/>
            <a:ext cx="12075710" cy="3530959"/>
          </a:xfrm>
          <a:prstGeom prst="rect">
            <a:avLst/>
          </a:prstGeom>
        </p:spPr>
      </p:pic>
      <p:sp>
        <p:nvSpPr>
          <p:cNvPr id="2" name="TextBox 1"/>
          <p:cNvSpPr txBox="1"/>
          <p:nvPr/>
        </p:nvSpPr>
        <p:spPr>
          <a:xfrm>
            <a:off x="4546242" y="6478073"/>
            <a:ext cx="2859110"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410753" y="6478073"/>
            <a:ext cx="664768" cy="276999"/>
          </a:xfrm>
          <a:prstGeom prst="rect">
            <a:avLst/>
          </a:prstGeom>
          <a:noFill/>
        </p:spPr>
        <p:txBody>
          <a:bodyPr wrap="square" rtlCol="0">
            <a:spAutoFit/>
          </a:bodyPr>
          <a:lstStyle/>
          <a:p>
            <a:pPr algn="r"/>
            <a:r>
              <a:rPr lang="en-US" sz="1200" dirty="0" smtClean="0"/>
              <a:t>1-</a:t>
            </a:r>
            <a:fld id="{236BCD0A-814B-4F08-AD6A-BA1920F4FC8A}" type="slidenum">
              <a:rPr lang="en-US" sz="1200" smtClean="0"/>
              <a:pPr algn="r"/>
              <a:t>27</a:t>
            </a:fld>
            <a:endParaRPr lang="en-US" sz="1200" dirty="0"/>
          </a:p>
        </p:txBody>
      </p:sp>
    </p:spTree>
    <p:extLst>
      <p:ext uri="{BB962C8B-B14F-4D97-AF65-F5344CB8AC3E}">
        <p14:creationId xmlns:p14="http://schemas.microsoft.com/office/powerpoint/2010/main" val="15984093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1659" y="0"/>
            <a:ext cx="12170341" cy="714910"/>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2" name="TextBox 1"/>
          <p:cNvSpPr txBox="1"/>
          <p:nvPr/>
        </p:nvSpPr>
        <p:spPr>
          <a:xfrm>
            <a:off x="2341409" y="590546"/>
            <a:ext cx="7509180" cy="584775"/>
          </a:xfrm>
          <a:prstGeom prst="rect">
            <a:avLst/>
          </a:prstGeom>
          <a:noFill/>
        </p:spPr>
        <p:txBody>
          <a:bodyPr wrap="square" rtlCol="0">
            <a:spAutoFit/>
          </a:bodyPr>
          <a:lstStyle/>
          <a:p>
            <a:pPr algn="ctr"/>
            <a:r>
              <a:rPr lang="en-US" sz="3200" b="1" dirty="0">
                <a:solidFill>
                  <a:schemeClr val="accent2"/>
                </a:solidFill>
              </a:rPr>
              <a:t>Marketing Management Orientations</a:t>
            </a:r>
          </a:p>
        </p:txBody>
      </p:sp>
      <p:pic>
        <p:nvPicPr>
          <p:cNvPr id="5" name="Picture 4" descr="Three Considerations Underlying the Societal Marketing Concepts" title="Fig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830" y="2015643"/>
            <a:ext cx="11421997" cy="3500384"/>
          </a:xfrm>
          <a:prstGeom prst="rect">
            <a:avLst/>
          </a:prstGeom>
        </p:spPr>
      </p:pic>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9" name="Slide Number Placeholder 8"/>
          <p:cNvSpPr>
            <a:spLocks noGrp="1"/>
          </p:cNvSpPr>
          <p:nvPr>
            <p:ph type="sldNum" sz="quarter" idx="12"/>
          </p:nvPr>
        </p:nvSpPr>
        <p:spPr>
          <a:xfrm>
            <a:off x="11443654" y="6356349"/>
            <a:ext cx="726688" cy="365125"/>
          </a:xfrm>
        </p:spPr>
        <p:txBody>
          <a:bodyPr/>
          <a:lstStyle/>
          <a:p>
            <a:r>
              <a:rPr lang="en-US" dirty="0" smtClean="0">
                <a:solidFill>
                  <a:schemeClr val="tx1"/>
                </a:solidFill>
                <a:latin typeface="Calibri" panose="020F0502020204030204" pitchFamily="34" charset="0"/>
              </a:rPr>
              <a:t>1-</a:t>
            </a:r>
            <a:fld id="{FE68747B-410E-4E11-8B3E-2AD7F44A64BD}" type="slidenum">
              <a:rPr lang="en-US" smtClean="0">
                <a:solidFill>
                  <a:schemeClr val="tx1"/>
                </a:solidFill>
                <a:latin typeface="Calibri" panose="020F0502020204030204" pitchFamily="34" charset="0"/>
              </a:rPr>
              <a:t>28</a:t>
            </a:fld>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4468481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idx="1"/>
          </p:nvPr>
        </p:nvSpPr>
        <p:spPr>
          <a:xfrm>
            <a:off x="555813" y="1743821"/>
            <a:ext cx="11008658" cy="4351338"/>
          </a:xfrm>
        </p:spPr>
        <p:txBody>
          <a:bodyPr/>
          <a:lstStyle/>
          <a:p>
            <a:pPr>
              <a:buFontTx/>
              <a:buNone/>
            </a:pPr>
            <a:r>
              <a:rPr lang="en-US" sz="3200" dirty="0" smtClean="0"/>
              <a:t>The </a:t>
            </a:r>
            <a:r>
              <a:rPr lang="en-US" sz="3200" b="1" dirty="0" smtClean="0"/>
              <a:t>marketing mix </a:t>
            </a:r>
            <a:r>
              <a:rPr lang="en-US" sz="3200" dirty="0" smtClean="0"/>
              <a:t>is the set of tools (four Ps) the firm uses to implement its marketing strategy. This set includes product, price, promotion, and place.</a:t>
            </a:r>
          </a:p>
          <a:p>
            <a:pPr>
              <a:buFontTx/>
              <a:buNone/>
            </a:pPr>
            <a:endParaRPr lang="en-US" sz="3200" dirty="0" smtClean="0"/>
          </a:p>
          <a:p>
            <a:pPr>
              <a:buFontTx/>
              <a:buNone/>
            </a:pPr>
            <a:r>
              <a:rPr lang="en-US" sz="3200" dirty="0" smtClean="0"/>
              <a:t>An</a:t>
            </a:r>
            <a:r>
              <a:rPr lang="en-US" sz="3200" b="1" dirty="0" smtClean="0"/>
              <a:t> integrated marketing program</a:t>
            </a:r>
            <a:r>
              <a:rPr lang="en-US" sz="3200" b="1" dirty="0"/>
              <a:t> </a:t>
            </a:r>
            <a:r>
              <a:rPr lang="en-US" sz="3200" dirty="0" smtClean="0"/>
              <a:t>is a comprehensive plan that communicates and delivers the intended value to chosen         customers.</a:t>
            </a:r>
          </a:p>
          <a:p>
            <a:pPr marL="0" indent="0">
              <a:buNone/>
            </a:pPr>
            <a:endParaRPr lang="en-US" dirty="0" smtClean="0"/>
          </a:p>
        </p:txBody>
      </p:sp>
      <p:sp>
        <p:nvSpPr>
          <p:cNvPr id="53250" name="Rectangle 2"/>
          <p:cNvSpPr>
            <a:spLocks noGrp="1" noChangeArrowheads="1"/>
          </p:cNvSpPr>
          <p:nvPr>
            <p:ph type="title"/>
          </p:nvPr>
        </p:nvSpPr>
        <p:spPr>
          <a:xfrm>
            <a:off x="-35859" y="255494"/>
            <a:ext cx="12192000" cy="656850"/>
          </a:xfrm>
        </p:spPr>
        <p:txBody>
          <a:bodyPr>
            <a:normAutofit/>
          </a:bodyPr>
          <a:lstStyle/>
          <a:p>
            <a:pPr algn="ctr"/>
            <a:r>
              <a:rPr lang="en-US" sz="4000" b="1" dirty="0" smtClean="0">
                <a:solidFill>
                  <a:srgbClr val="0070C0"/>
                </a:solidFill>
                <a:latin typeface="+mn-lt"/>
              </a:rPr>
              <a:t>Preparing an Integrated Marketing Plan and Program</a:t>
            </a:r>
          </a:p>
        </p:txBody>
      </p:sp>
      <p:sp>
        <p:nvSpPr>
          <p:cNvPr id="6" name="Slide Number Placeholder 5"/>
          <p:cNvSpPr>
            <a:spLocks noGrp="1"/>
          </p:cNvSpPr>
          <p:nvPr>
            <p:ph type="sldNum" sz="quarter" idx="12"/>
          </p:nvPr>
        </p:nvSpPr>
        <p:spPr>
          <a:xfrm>
            <a:off x="9224749" y="6352843"/>
            <a:ext cx="2743200" cy="365125"/>
          </a:xfrm>
        </p:spPr>
        <p:txBody>
          <a:bodyPr/>
          <a:lstStyle/>
          <a:p>
            <a:r>
              <a:rPr lang="en-US" dirty="0" smtClean="0">
                <a:solidFill>
                  <a:schemeClr val="tx1"/>
                </a:solidFill>
              </a:rPr>
              <a:t>1-</a:t>
            </a:r>
            <a:fld id="{FE68747B-410E-4E11-8B3E-2AD7F44A64BD}" type="slidenum">
              <a:rPr lang="en-US" smtClean="0">
                <a:solidFill>
                  <a:schemeClr val="tx1"/>
                </a:solidFill>
              </a:rPr>
              <a:t>29</a:t>
            </a:fld>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Tree>
    <p:extLst>
      <p:ext uri="{BB962C8B-B14F-4D97-AF65-F5344CB8AC3E}">
        <p14:creationId xmlns:p14="http://schemas.microsoft.com/office/powerpoint/2010/main" val="8354777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68215" y="1975659"/>
            <a:ext cx="10902462" cy="3944610"/>
          </a:xfrm>
        </p:spPr>
        <p:txBody>
          <a:bodyPr>
            <a:noAutofit/>
          </a:bodyPr>
          <a:lstStyle/>
          <a:p>
            <a:r>
              <a:rPr lang="en-US" sz="3200" b="1" dirty="0">
                <a:latin typeface="Calibri" panose="020F0502020204030204" pitchFamily="34" charset="0"/>
              </a:rPr>
              <a:t>Objective </a:t>
            </a:r>
            <a:r>
              <a:rPr lang="en-US" sz="3200" b="1" dirty="0" smtClean="0">
                <a:latin typeface="Calibri" panose="020F0502020204030204" pitchFamily="34" charset="0"/>
              </a:rPr>
              <a:t>1:  Define </a:t>
            </a:r>
            <a:r>
              <a:rPr lang="en-US" sz="3200" b="1" dirty="0">
                <a:latin typeface="Calibri" panose="020F0502020204030204" pitchFamily="34" charset="0"/>
              </a:rPr>
              <a:t>marketing and outline the steps in the marketing process</a:t>
            </a:r>
            <a:r>
              <a:rPr lang="en-US" sz="3200" b="1" dirty="0" smtClean="0">
                <a:latin typeface="Calibri" panose="020F0502020204030204" pitchFamily="34" charset="0"/>
              </a:rPr>
              <a:t>.</a:t>
            </a:r>
          </a:p>
          <a:p>
            <a:pPr marL="0" indent="0">
              <a:buNone/>
            </a:pPr>
            <a:r>
              <a:rPr lang="en-US" sz="3200" b="1" dirty="0" smtClean="0">
                <a:latin typeface="Calibri" panose="020F0502020204030204" pitchFamily="34" charset="0"/>
              </a:rPr>
              <a:t>	</a:t>
            </a:r>
            <a:endParaRPr lang="en-US" sz="3200" b="1" dirty="0" smtClean="0">
              <a:solidFill>
                <a:srgbClr val="00B0F0"/>
              </a:solidFill>
              <a:latin typeface="Calibri" panose="020F0502020204030204" pitchFamily="34" charset="0"/>
            </a:endParaRPr>
          </a:p>
          <a:p>
            <a:r>
              <a:rPr lang="en-US" sz="3200" b="1" dirty="0" smtClean="0">
                <a:latin typeface="Calibri" panose="020F0502020204030204" pitchFamily="34" charset="0"/>
              </a:rPr>
              <a:t>Objective 2:  Explain </a:t>
            </a:r>
            <a:r>
              <a:rPr lang="en-US" sz="3200" b="1" dirty="0">
                <a:latin typeface="Calibri" panose="020F0502020204030204" pitchFamily="34" charset="0"/>
              </a:rPr>
              <a:t>the importance of understanding </a:t>
            </a:r>
            <a:r>
              <a:rPr lang="en-US" sz="3200" b="1" dirty="0" smtClean="0">
                <a:latin typeface="Calibri" panose="020F0502020204030204" pitchFamily="34" charset="0"/>
              </a:rPr>
              <a:t>the marketplace and customers and </a:t>
            </a:r>
            <a:r>
              <a:rPr lang="en-US" sz="3200" b="1" dirty="0">
                <a:latin typeface="Calibri" panose="020F0502020204030204" pitchFamily="34" charset="0"/>
              </a:rPr>
              <a:t>identify the five core marketplace concepts</a:t>
            </a:r>
            <a:r>
              <a:rPr lang="en-US" sz="3200" b="1" dirty="0" smtClean="0">
                <a:latin typeface="Calibri" panose="020F0502020204030204" pitchFamily="34" charset="0"/>
              </a:rPr>
              <a:t>.</a:t>
            </a:r>
          </a:p>
          <a:p>
            <a:pPr marL="0" indent="0">
              <a:buNone/>
            </a:pPr>
            <a:r>
              <a:rPr lang="en-US" sz="2400" b="1" dirty="0" smtClean="0">
                <a:latin typeface="Calibri" panose="020F0502020204030204" pitchFamily="34" charset="0"/>
              </a:rPr>
              <a:t>	</a:t>
            </a:r>
            <a:endParaRPr lang="en-US" sz="2400" b="1" dirty="0">
              <a:solidFill>
                <a:srgbClr val="0070C0"/>
              </a:solidFill>
              <a:latin typeface="Calibri" panose="020F0502020204030204" pitchFamily="34" charset="0"/>
            </a:endParaRP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Objectives</a:t>
            </a:r>
          </a:p>
        </p:txBody>
      </p:sp>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2" name="TextBox 1"/>
          <p:cNvSpPr txBox="1"/>
          <p:nvPr/>
        </p:nvSpPr>
        <p:spPr>
          <a:xfrm>
            <a:off x="11024381" y="630147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3</a:t>
            </a:fld>
            <a:endParaRPr lang="en-US" sz="1200" dirty="0"/>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Tree>
    <p:extLst>
      <p:ext uri="{BB962C8B-B14F-4D97-AF65-F5344CB8AC3E}">
        <p14:creationId xmlns:p14="http://schemas.microsoft.com/office/powerpoint/2010/main" val="21925179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3</a:t>
            </a:r>
          </a:p>
        </p:txBody>
      </p:sp>
      <p:sp>
        <p:nvSpPr>
          <p:cNvPr id="16385" name="Rectangle 3"/>
          <p:cNvSpPr>
            <a:spLocks noGrp="1" noChangeArrowheads="1"/>
          </p:cNvSpPr>
          <p:nvPr>
            <p:ph idx="1"/>
          </p:nvPr>
        </p:nvSpPr>
        <p:spPr>
          <a:xfrm>
            <a:off x="653561" y="1807460"/>
            <a:ext cx="10961077" cy="4218586"/>
          </a:xfrm>
        </p:spPr>
        <p:txBody>
          <a:bodyPr>
            <a:noAutofit/>
          </a:bodyPr>
          <a:lstStyle/>
          <a:p>
            <a:r>
              <a:rPr lang="en-US" sz="3200" b="1" dirty="0" smtClean="0">
                <a:latin typeface="Calibri" panose="020F0502020204030204" pitchFamily="34" charset="0"/>
              </a:rPr>
              <a:t>Identify </a:t>
            </a:r>
            <a:r>
              <a:rPr lang="en-US" sz="3200" b="1" dirty="0">
                <a:latin typeface="Calibri" panose="020F0502020204030204" pitchFamily="34" charset="0"/>
              </a:rPr>
              <a:t>the key elements of a customer-driven marketing strategy and discuss the marketing management orientations that guide marketing </a:t>
            </a:r>
            <a:r>
              <a:rPr lang="en-US" sz="3200" b="1" dirty="0" smtClean="0">
                <a:latin typeface="Calibri" panose="020F0502020204030204" pitchFamily="34" charset="0"/>
              </a:rPr>
              <a:t>strategy.</a:t>
            </a:r>
          </a:p>
          <a:p>
            <a:pPr marL="0" indent="0">
              <a:lnSpc>
                <a:spcPct val="90000"/>
              </a:lnSpc>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Designing a Customer Value-Driven Marketing Strategy</a:t>
            </a:r>
          </a:p>
          <a:p>
            <a:pPr marL="0" indent="0">
              <a:lnSpc>
                <a:spcPct val="90000"/>
              </a:lnSpc>
              <a:buNone/>
            </a:pPr>
            <a:r>
              <a:rPr lang="en-US" sz="3200" b="1" dirty="0">
                <a:solidFill>
                  <a:srgbClr val="0070C0"/>
                </a:solidFill>
                <a:latin typeface="Calibri" panose="020F0502020204030204" pitchFamily="34" charset="0"/>
              </a:rPr>
              <a:t>	</a:t>
            </a:r>
            <a:r>
              <a:rPr lang="en-US" sz="3200" b="1" dirty="0" smtClean="0">
                <a:solidFill>
                  <a:srgbClr val="0070C0"/>
                </a:solidFill>
                <a:latin typeface="Calibri" panose="020F0502020204030204" pitchFamily="34" charset="0"/>
              </a:rPr>
              <a:t>	</a:t>
            </a:r>
            <a:r>
              <a:rPr lang="en-US" b="1" dirty="0" smtClean="0">
                <a:latin typeface="Calibri" panose="020F0502020204030204" pitchFamily="34" charset="0"/>
              </a:rPr>
              <a:t>- Selecting Customers</a:t>
            </a:r>
          </a:p>
          <a:p>
            <a:pPr marL="0" indent="0">
              <a:lnSpc>
                <a:spcPct val="90000"/>
              </a:lnSpc>
              <a:buNone/>
            </a:pPr>
            <a:r>
              <a:rPr lang="en-US" b="1" dirty="0">
                <a:latin typeface="Calibri" panose="020F0502020204030204" pitchFamily="34" charset="0"/>
              </a:rPr>
              <a:t>	</a:t>
            </a:r>
            <a:r>
              <a:rPr lang="en-US" b="1" dirty="0" smtClean="0">
                <a:latin typeface="Calibri" panose="020F0502020204030204" pitchFamily="34" charset="0"/>
              </a:rPr>
              <a:t>	- Choosing a Value Proposition</a:t>
            </a:r>
          </a:p>
          <a:p>
            <a:pPr marL="0" indent="0">
              <a:lnSpc>
                <a:spcPct val="90000"/>
              </a:lnSpc>
              <a:buNone/>
            </a:pPr>
            <a:r>
              <a:rPr lang="en-US" b="1" dirty="0">
                <a:latin typeface="Calibri" panose="020F0502020204030204" pitchFamily="34" charset="0"/>
              </a:rPr>
              <a:t>	</a:t>
            </a:r>
            <a:r>
              <a:rPr lang="en-US" b="1" dirty="0" smtClean="0">
                <a:latin typeface="Calibri" panose="020F0502020204030204" pitchFamily="34" charset="0"/>
              </a:rPr>
              <a:t>	- Marketing Management Orientations</a:t>
            </a:r>
          </a:p>
          <a:p>
            <a:pPr marL="0" indent="0">
              <a:lnSpc>
                <a:spcPct val="90000"/>
              </a:lnSpc>
              <a:buNone/>
            </a:pPr>
            <a:r>
              <a:rPr lang="en-US" sz="3200" b="1" dirty="0" smtClean="0">
                <a:solidFill>
                  <a:srgbClr val="0070C0"/>
                </a:solidFill>
                <a:latin typeface="Calibri" panose="020F0502020204030204" pitchFamily="34" charset="0"/>
              </a:rPr>
              <a:t>	Preparing </a:t>
            </a:r>
            <a:r>
              <a:rPr lang="en-US" sz="3200" b="1" dirty="0">
                <a:solidFill>
                  <a:srgbClr val="0070C0"/>
                </a:solidFill>
                <a:latin typeface="Calibri" panose="020F0502020204030204" pitchFamily="34" charset="0"/>
              </a:rPr>
              <a:t>an Integrated Marketing Plan and </a:t>
            </a:r>
            <a:r>
              <a:rPr lang="en-US" sz="3200" b="1" dirty="0" smtClean="0">
                <a:solidFill>
                  <a:srgbClr val="0070C0"/>
                </a:solidFill>
                <a:latin typeface="Calibri" panose="020F0502020204030204" pitchFamily="34" charset="0"/>
              </a:rPr>
              <a:t>Program</a:t>
            </a: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07646"/>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30</a:t>
            </a:fld>
            <a:endParaRPr lang="en-US" sz="1200" dirty="0"/>
          </a:p>
        </p:txBody>
      </p:sp>
    </p:spTree>
    <p:extLst>
      <p:ext uri="{BB962C8B-B14F-4D97-AF65-F5344CB8AC3E}">
        <p14:creationId xmlns:p14="http://schemas.microsoft.com/office/powerpoint/2010/main" val="11879512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4</a:t>
            </a:r>
          </a:p>
        </p:txBody>
      </p:sp>
      <p:sp>
        <p:nvSpPr>
          <p:cNvPr id="16385" name="Rectangle 3"/>
          <p:cNvSpPr>
            <a:spLocks noGrp="1" noChangeArrowheads="1"/>
          </p:cNvSpPr>
          <p:nvPr>
            <p:ph idx="1"/>
          </p:nvPr>
        </p:nvSpPr>
        <p:spPr>
          <a:xfrm>
            <a:off x="647700" y="2335125"/>
            <a:ext cx="10972799" cy="3349497"/>
          </a:xfrm>
        </p:spPr>
        <p:txBody>
          <a:bodyPr>
            <a:normAutofit lnSpcReduction="10000"/>
          </a:bodyPr>
          <a:lstStyle/>
          <a:p>
            <a:r>
              <a:rPr lang="en-US" sz="3200" dirty="0" smtClean="0"/>
              <a:t>Discuss </a:t>
            </a:r>
            <a:r>
              <a:rPr lang="en-US" sz="3200" dirty="0"/>
              <a:t>customer relationship management and identify strategies for creating value </a:t>
            </a:r>
            <a:r>
              <a:rPr lang="en-US" sz="3200" i="1" dirty="0"/>
              <a:t>for</a:t>
            </a:r>
            <a:r>
              <a:rPr lang="en-US" sz="3200" dirty="0"/>
              <a:t> customers and capturing value </a:t>
            </a:r>
            <a:r>
              <a:rPr lang="en-US" sz="3200" i="1" dirty="0"/>
              <a:t>from</a:t>
            </a:r>
            <a:r>
              <a:rPr lang="en-US" sz="3200" dirty="0"/>
              <a:t> customers in return</a:t>
            </a:r>
            <a:r>
              <a:rPr lang="en-US" sz="3200" dirty="0" smtClean="0"/>
              <a:t>.</a:t>
            </a:r>
          </a:p>
          <a:p>
            <a:pPr marL="0" indent="0">
              <a:buNone/>
            </a:pPr>
            <a:endParaRPr lang="en-US" sz="3200" dirty="0"/>
          </a:p>
          <a:p>
            <a:pPr marL="0" indent="0">
              <a:lnSpc>
                <a:spcPct val="90000"/>
              </a:lnSpc>
              <a:buNone/>
            </a:pPr>
            <a:r>
              <a:rPr lang="en-US" sz="3200" dirty="0" smtClean="0"/>
              <a:t>	</a:t>
            </a:r>
            <a:r>
              <a:rPr lang="en-US" sz="3200" b="1" dirty="0" smtClean="0">
                <a:solidFill>
                  <a:srgbClr val="0070C0"/>
                </a:solidFill>
              </a:rPr>
              <a:t>Building </a:t>
            </a:r>
            <a:r>
              <a:rPr lang="en-US" sz="3200" b="1" dirty="0">
                <a:solidFill>
                  <a:srgbClr val="0070C0"/>
                </a:solidFill>
              </a:rPr>
              <a:t>Customer </a:t>
            </a:r>
            <a:r>
              <a:rPr lang="en-US" sz="3200" b="1" dirty="0" smtClean="0">
                <a:solidFill>
                  <a:srgbClr val="0070C0"/>
                </a:solidFill>
              </a:rPr>
              <a:t>Relationships</a:t>
            </a:r>
          </a:p>
          <a:p>
            <a:pPr marL="0" indent="0">
              <a:lnSpc>
                <a:spcPct val="90000"/>
              </a:lnSpc>
              <a:buNone/>
            </a:pPr>
            <a:endParaRPr lang="en-US" sz="3200" b="1" dirty="0">
              <a:solidFill>
                <a:srgbClr val="0070C0"/>
              </a:solidFill>
            </a:endParaRPr>
          </a:p>
          <a:p>
            <a:pPr marL="0" indent="0">
              <a:lnSpc>
                <a:spcPct val="90000"/>
              </a:lnSpc>
              <a:buNone/>
            </a:pPr>
            <a:r>
              <a:rPr lang="en-US" sz="3200" b="1" dirty="0" smtClean="0">
                <a:solidFill>
                  <a:srgbClr val="0070C0"/>
                </a:solidFill>
              </a:rPr>
              <a:t>	Capturing </a:t>
            </a:r>
            <a:r>
              <a:rPr lang="en-US" sz="3200" b="1" dirty="0">
                <a:solidFill>
                  <a:srgbClr val="0070C0"/>
                </a:solidFill>
              </a:rPr>
              <a:t>Value from </a:t>
            </a:r>
            <a:r>
              <a:rPr lang="en-US" sz="3200" b="1" dirty="0" smtClean="0">
                <a:solidFill>
                  <a:srgbClr val="0070C0"/>
                </a:solidFill>
              </a:rPr>
              <a:t>Customers</a:t>
            </a: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76044" y="6343327"/>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31</a:t>
            </a:fld>
            <a:endParaRPr lang="en-US" sz="1200" dirty="0"/>
          </a:p>
        </p:txBody>
      </p:sp>
    </p:spTree>
    <p:extLst>
      <p:ext uri="{BB962C8B-B14F-4D97-AF65-F5344CB8AC3E}">
        <p14:creationId xmlns:p14="http://schemas.microsoft.com/office/powerpoint/2010/main" val="25061315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2209799" y="116561"/>
            <a:ext cx="7772400" cy="656492"/>
          </a:xfrm>
        </p:spPr>
        <p:txBody>
          <a:bodyPr>
            <a:normAutofit/>
          </a:bodyPr>
          <a:lstStyle/>
          <a:p>
            <a:pPr algn="ctr"/>
            <a:r>
              <a:rPr lang="en-US" sz="4000" b="1" dirty="0" smtClean="0">
                <a:solidFill>
                  <a:srgbClr val="0070C0"/>
                </a:solidFill>
                <a:latin typeface="+mn-lt"/>
              </a:rPr>
              <a:t>Building Customer Relationships</a:t>
            </a:r>
          </a:p>
        </p:txBody>
      </p:sp>
      <p:sp>
        <p:nvSpPr>
          <p:cNvPr id="55298" name="Rectangle 3"/>
          <p:cNvSpPr>
            <a:spLocks noGrp="1" noChangeArrowheads="1"/>
          </p:cNvSpPr>
          <p:nvPr>
            <p:ph type="body" sz="quarter" idx="13"/>
          </p:nvPr>
        </p:nvSpPr>
        <p:spPr>
          <a:xfrm>
            <a:off x="1676400" y="869674"/>
            <a:ext cx="8915400" cy="472888"/>
          </a:xfrm>
        </p:spPr>
        <p:txBody>
          <a:bodyPr>
            <a:noAutofit/>
          </a:bodyPr>
          <a:lstStyle/>
          <a:p>
            <a:r>
              <a:rPr lang="en-US" sz="3200" dirty="0" smtClean="0">
                <a:solidFill>
                  <a:schemeClr val="accent2"/>
                </a:solidFill>
              </a:rPr>
              <a:t>Customer Relationship Management</a:t>
            </a:r>
          </a:p>
          <a:p>
            <a:endParaRPr lang="en-US" dirty="0" smtClean="0">
              <a:solidFill>
                <a:schemeClr val="accent2"/>
              </a:solidFill>
            </a:endParaRPr>
          </a:p>
          <a:p>
            <a:endParaRPr lang="en-US" dirty="0" smtClean="0"/>
          </a:p>
        </p:txBody>
      </p:sp>
      <p:sp>
        <p:nvSpPr>
          <p:cNvPr id="55297" name="Content Placeholder 15"/>
          <p:cNvSpPr>
            <a:spLocks noGrp="1"/>
          </p:cNvSpPr>
          <p:nvPr>
            <p:ph idx="1"/>
          </p:nvPr>
        </p:nvSpPr>
        <p:spPr>
          <a:xfrm>
            <a:off x="568568" y="2501521"/>
            <a:ext cx="11054862" cy="1854958"/>
          </a:xfrm>
        </p:spPr>
        <p:txBody>
          <a:bodyPr/>
          <a:lstStyle/>
          <a:p>
            <a:pPr marL="0" indent="0">
              <a:buNone/>
            </a:pPr>
            <a:r>
              <a:rPr lang="en-US" sz="3200" b="1" dirty="0" smtClean="0"/>
              <a:t>Customer relationship management </a:t>
            </a:r>
            <a:r>
              <a:rPr lang="en-US" sz="3200" dirty="0" smtClean="0"/>
              <a:t>is the </a:t>
            </a:r>
            <a:r>
              <a:rPr lang="en-US" sz="3200" dirty="0"/>
              <a:t>overall process of building and maintaining profitable customer relationships by delivering superior customer value and </a:t>
            </a:r>
            <a:r>
              <a:rPr lang="en-US" sz="3200" dirty="0" smtClean="0"/>
              <a:t>satisfaction.</a:t>
            </a:r>
            <a:endParaRPr lang="en-US" sz="3200" dirty="0"/>
          </a:p>
          <a:p>
            <a:endParaRPr lang="en-US" dirty="0" smtClean="0"/>
          </a:p>
        </p:txBody>
      </p:sp>
      <p:sp>
        <p:nvSpPr>
          <p:cNvPr id="2" name="TextBox 1"/>
          <p:cNvSpPr txBox="1"/>
          <p:nvPr/>
        </p:nvSpPr>
        <p:spPr>
          <a:xfrm>
            <a:off x="4486140" y="6551693"/>
            <a:ext cx="3219718"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968110" y="6413193"/>
            <a:ext cx="1223890" cy="276999"/>
          </a:xfrm>
          <a:prstGeom prst="rect">
            <a:avLst/>
          </a:prstGeom>
          <a:noFill/>
        </p:spPr>
        <p:txBody>
          <a:bodyPr wrap="square" rtlCol="0">
            <a:spAutoFit/>
          </a:bodyPr>
          <a:lstStyle/>
          <a:p>
            <a:pPr algn="r"/>
            <a:r>
              <a:rPr lang="en-US" sz="1200" dirty="0" smtClean="0"/>
              <a:t>1-</a:t>
            </a:r>
            <a:fld id="{D9E9E28B-0746-499B-8319-9009EEC663FE}" type="slidenum">
              <a:rPr lang="en-US" sz="1200" smtClean="0"/>
              <a:pPr algn="r"/>
              <a:t>32</a:t>
            </a:fld>
            <a:endParaRPr lang="en-US" sz="1200" dirty="0"/>
          </a:p>
        </p:txBody>
      </p:sp>
    </p:spTree>
    <p:extLst>
      <p:ext uri="{BB962C8B-B14F-4D97-AF65-F5344CB8AC3E}">
        <p14:creationId xmlns:p14="http://schemas.microsoft.com/office/powerpoint/2010/main" val="17831772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562100" y="205441"/>
            <a:ext cx="9144000" cy="562708"/>
          </a:xfrm>
        </p:spPr>
        <p:txBody>
          <a:bodyPr>
            <a:noAutofit/>
          </a:bodyPr>
          <a:lstStyle/>
          <a:p>
            <a:pPr algn="ctr" eaLnBrk="1" hangingPunct="1"/>
            <a:r>
              <a:rPr lang="en-US" sz="4000" b="1" dirty="0" smtClean="0">
                <a:solidFill>
                  <a:srgbClr val="0070C0"/>
                </a:solidFill>
                <a:latin typeface="+mn-lt"/>
              </a:rPr>
              <a:t>Building Customer Relationships</a:t>
            </a:r>
          </a:p>
        </p:txBody>
      </p:sp>
      <p:sp>
        <p:nvSpPr>
          <p:cNvPr id="57346" name="Text Placeholder 6"/>
          <p:cNvSpPr>
            <a:spLocks noGrp="1"/>
          </p:cNvSpPr>
          <p:nvPr>
            <p:ph type="body" sz="quarter" idx="13"/>
          </p:nvPr>
        </p:nvSpPr>
        <p:spPr>
          <a:xfrm>
            <a:off x="2476499" y="768149"/>
            <a:ext cx="7239000" cy="533400"/>
          </a:xfrm>
        </p:spPr>
        <p:txBody>
          <a:bodyPr>
            <a:normAutofit/>
          </a:bodyPr>
          <a:lstStyle/>
          <a:p>
            <a:r>
              <a:rPr lang="en-US" sz="3200" dirty="0">
                <a:solidFill>
                  <a:schemeClr val="accent2"/>
                </a:solidFill>
              </a:rPr>
              <a:t>Customer Relationship Management</a:t>
            </a:r>
          </a:p>
          <a:p>
            <a:endParaRPr lang="en-US" dirty="0" smtClean="0">
              <a:solidFill>
                <a:schemeClr val="accent2"/>
              </a:solidFill>
            </a:endParaRPr>
          </a:p>
          <a:p>
            <a:endParaRPr lang="en-US" dirty="0" smtClean="0"/>
          </a:p>
        </p:txBody>
      </p:sp>
      <p:sp>
        <p:nvSpPr>
          <p:cNvPr id="2" name="Rectangle 1"/>
          <p:cNvSpPr/>
          <p:nvPr/>
        </p:nvSpPr>
        <p:spPr>
          <a:xfrm>
            <a:off x="3791629" y="1602647"/>
            <a:ext cx="4361771" cy="523220"/>
          </a:xfrm>
          <a:prstGeom prst="rect">
            <a:avLst/>
          </a:prstGeom>
        </p:spPr>
        <p:txBody>
          <a:bodyPr wrap="none">
            <a:spAutoFit/>
          </a:bodyPr>
          <a:lstStyle/>
          <a:p>
            <a:r>
              <a:rPr lang="en-US" sz="2800" b="1" dirty="0"/>
              <a:t>Relationship Building </a:t>
            </a:r>
            <a:r>
              <a:rPr lang="en-US" sz="2800" b="1" dirty="0" smtClean="0"/>
              <a:t>Blocks</a:t>
            </a:r>
            <a:endParaRPr lang="en-US" sz="2800" b="1" dirty="0"/>
          </a:p>
        </p:txBody>
      </p:sp>
      <p:graphicFrame>
        <p:nvGraphicFramePr>
          <p:cNvPr id="5" name="Content Placeholder 4" descr="Customer perceived value&#10;&#10;Customer Satisfaction" title="Relationship Building Blocks"/>
          <p:cNvGraphicFramePr>
            <a:graphicFrameLocks noGrp="1"/>
          </p:cNvGraphicFramePr>
          <p:nvPr>
            <p:ph idx="4294967295"/>
            <p:extLst>
              <p:ext uri="{D42A27DB-BD31-4B8C-83A1-F6EECF244321}">
                <p14:modId xmlns:p14="http://schemas.microsoft.com/office/powerpoint/2010/main" val="3324967851"/>
              </p:ext>
            </p:extLst>
          </p:nvPr>
        </p:nvGraphicFramePr>
        <p:xfrm>
          <a:off x="3352800" y="2241549"/>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5"/>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7" name="Slide Number Placeholder 6"/>
          <p:cNvSpPr>
            <a:spLocks noGrp="1"/>
          </p:cNvSpPr>
          <p:nvPr>
            <p:ph type="sldNum" sz="quarter" idx="16"/>
          </p:nvPr>
        </p:nvSpPr>
        <p:spPr>
          <a:xfrm>
            <a:off x="9448800" y="6356349"/>
            <a:ext cx="2743200" cy="365125"/>
          </a:xfrm>
        </p:spPr>
        <p:txBody>
          <a:bodyPr/>
          <a:lstStyle/>
          <a:p>
            <a:r>
              <a:rPr lang="en-US" dirty="0" smtClean="0">
                <a:solidFill>
                  <a:schemeClr val="tx1"/>
                </a:solidFill>
              </a:rPr>
              <a:t>1-</a:t>
            </a:r>
            <a:fld id="{FE68747B-410E-4E11-8B3E-2AD7F44A64BD}"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25547656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524000" y="139700"/>
            <a:ext cx="9144000" cy="732465"/>
          </a:xfrm>
        </p:spPr>
        <p:txBody>
          <a:bodyPr>
            <a:normAutofit/>
          </a:bodyPr>
          <a:lstStyle/>
          <a:p>
            <a:pPr algn="ctr"/>
            <a:r>
              <a:rPr lang="en-US" sz="4000" b="1" dirty="0" smtClean="0">
                <a:solidFill>
                  <a:srgbClr val="0070C0"/>
                </a:solidFill>
                <a:latin typeface="+mn-lt"/>
              </a:rPr>
              <a:t>Building Customer Relationships</a:t>
            </a:r>
          </a:p>
        </p:txBody>
      </p:sp>
      <p:sp>
        <p:nvSpPr>
          <p:cNvPr id="2" name="TextBox 1"/>
          <p:cNvSpPr txBox="1"/>
          <p:nvPr/>
        </p:nvSpPr>
        <p:spPr>
          <a:xfrm>
            <a:off x="2895600" y="789953"/>
            <a:ext cx="6400800" cy="584775"/>
          </a:xfrm>
          <a:prstGeom prst="rect">
            <a:avLst/>
          </a:prstGeom>
          <a:noFill/>
        </p:spPr>
        <p:txBody>
          <a:bodyPr wrap="square" rtlCol="0">
            <a:spAutoFit/>
          </a:bodyPr>
          <a:lstStyle/>
          <a:p>
            <a:pPr algn="ctr"/>
            <a:r>
              <a:rPr lang="en-US" sz="3200" b="1" dirty="0">
                <a:solidFill>
                  <a:schemeClr val="accent2"/>
                </a:solidFill>
              </a:rPr>
              <a:t>Customer Relationship Management</a:t>
            </a:r>
          </a:p>
        </p:txBody>
      </p:sp>
      <p:sp>
        <p:nvSpPr>
          <p:cNvPr id="59394" name="Text Placeholder 8"/>
          <p:cNvSpPr>
            <a:spLocks noGrp="1"/>
          </p:cNvSpPr>
          <p:nvPr>
            <p:ph type="body" sz="quarter" idx="13"/>
          </p:nvPr>
        </p:nvSpPr>
        <p:spPr>
          <a:xfrm>
            <a:off x="1320800" y="2408138"/>
            <a:ext cx="9550400" cy="381000"/>
          </a:xfrm>
        </p:spPr>
        <p:txBody>
          <a:bodyPr>
            <a:noAutofit/>
          </a:bodyPr>
          <a:lstStyle/>
          <a:p>
            <a:r>
              <a:rPr lang="en-US" dirty="0" smtClean="0"/>
              <a:t>Customer Relationship Levels and Tools</a:t>
            </a:r>
          </a:p>
          <a:p>
            <a:endParaRPr lang="en-US" dirty="0" smtClean="0"/>
          </a:p>
        </p:txBody>
      </p:sp>
      <p:graphicFrame>
        <p:nvGraphicFramePr>
          <p:cNvPr id="7" name="Diagram 6" descr="Basic Relationships&#10;&#10;Full Partnerships&#10;&#10;Frequency Marketing Programs" title="Customer Relationship Levels and Tools"/>
          <p:cNvGraphicFramePr/>
          <p:nvPr>
            <p:extLst>
              <p:ext uri="{D42A27DB-BD31-4B8C-83A1-F6EECF244321}">
                <p14:modId xmlns:p14="http://schemas.microsoft.com/office/powerpoint/2010/main" val="3107887542"/>
              </p:ext>
            </p:extLst>
          </p:nvPr>
        </p:nvGraphicFramePr>
        <p:xfrm>
          <a:off x="1227540" y="2962695"/>
          <a:ext cx="9736919" cy="2614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5"/>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6"/>
          </p:nvPr>
        </p:nvSpPr>
        <p:spPr>
          <a:xfrm>
            <a:off x="9448800" y="6356349"/>
            <a:ext cx="2743200" cy="365125"/>
          </a:xfrm>
        </p:spPr>
        <p:txBody>
          <a:bodyPr/>
          <a:lstStyle/>
          <a:p>
            <a:r>
              <a:rPr lang="en-US" dirty="0" smtClean="0">
                <a:solidFill>
                  <a:schemeClr val="tx1"/>
                </a:solidFill>
              </a:rPr>
              <a:t>1-</a:t>
            </a:r>
            <a:fld id="{FE68747B-410E-4E11-8B3E-2AD7F44A64BD}"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375078920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209800" y="65747"/>
            <a:ext cx="7772400" cy="720735"/>
          </a:xfrm>
        </p:spPr>
        <p:txBody>
          <a:bodyPr>
            <a:normAutofit/>
          </a:bodyPr>
          <a:lstStyle/>
          <a:p>
            <a:pPr algn="ctr" eaLnBrk="1" hangingPunct="1"/>
            <a:r>
              <a:rPr lang="en-US" sz="4000" b="1" dirty="0" smtClean="0">
                <a:solidFill>
                  <a:srgbClr val="0070C0"/>
                </a:solidFill>
                <a:latin typeface="+mn-lt"/>
              </a:rPr>
              <a:t>Building Customer Relationships</a:t>
            </a:r>
          </a:p>
        </p:txBody>
      </p:sp>
      <p:sp>
        <p:nvSpPr>
          <p:cNvPr id="61442" name="Text Placeholder 5"/>
          <p:cNvSpPr>
            <a:spLocks noGrp="1"/>
          </p:cNvSpPr>
          <p:nvPr>
            <p:ph type="body" sz="quarter" idx="13"/>
          </p:nvPr>
        </p:nvSpPr>
        <p:spPr>
          <a:xfrm>
            <a:off x="1320800" y="789982"/>
            <a:ext cx="9550400" cy="457473"/>
          </a:xfrm>
        </p:spPr>
        <p:txBody>
          <a:bodyPr>
            <a:noAutofit/>
          </a:bodyPr>
          <a:lstStyle/>
          <a:p>
            <a:r>
              <a:rPr lang="en-US" sz="3200" dirty="0" smtClean="0">
                <a:solidFill>
                  <a:schemeClr val="accent2"/>
                </a:solidFill>
              </a:rPr>
              <a:t>Engaging Customers</a:t>
            </a:r>
          </a:p>
        </p:txBody>
      </p:sp>
      <p:sp>
        <p:nvSpPr>
          <p:cNvPr id="4" name="TextBox 3"/>
          <p:cNvSpPr txBox="1"/>
          <p:nvPr/>
        </p:nvSpPr>
        <p:spPr>
          <a:xfrm>
            <a:off x="1228163" y="1873623"/>
            <a:ext cx="9735671" cy="523220"/>
          </a:xfrm>
          <a:prstGeom prst="rect">
            <a:avLst/>
          </a:prstGeom>
          <a:noFill/>
        </p:spPr>
        <p:txBody>
          <a:bodyPr wrap="square" rtlCol="0">
            <a:spAutoFit/>
          </a:bodyPr>
          <a:lstStyle/>
          <a:p>
            <a:pPr algn="ctr"/>
            <a:r>
              <a:rPr lang="en-US" sz="2800" b="1" dirty="0" smtClean="0"/>
              <a:t>Customer-Engagement </a:t>
            </a:r>
            <a:r>
              <a:rPr lang="en-US" sz="2800" b="1" dirty="0"/>
              <a:t>and Today’s Digital and Social Media</a:t>
            </a:r>
          </a:p>
        </p:txBody>
      </p:sp>
      <p:sp>
        <p:nvSpPr>
          <p:cNvPr id="61441" name="Rectangle 3"/>
          <p:cNvSpPr>
            <a:spLocks noGrp="1" noChangeArrowheads="1"/>
          </p:cNvSpPr>
          <p:nvPr>
            <p:ph idx="1"/>
          </p:nvPr>
        </p:nvSpPr>
        <p:spPr>
          <a:xfrm>
            <a:off x="609600" y="2455767"/>
            <a:ext cx="11054862" cy="1834879"/>
          </a:xfrm>
        </p:spPr>
        <p:txBody>
          <a:bodyPr>
            <a:noAutofit/>
          </a:bodyPr>
          <a:lstStyle/>
          <a:p>
            <a:pPr marL="0" indent="0">
              <a:buNone/>
            </a:pPr>
            <a:r>
              <a:rPr lang="en-US" dirty="0" smtClean="0"/>
              <a:t>Customer-Engagement Marketing makes </a:t>
            </a:r>
            <a:r>
              <a:rPr lang="en-US" dirty="0"/>
              <a:t>the brand a meaningful part </a:t>
            </a:r>
            <a:r>
              <a:rPr lang="en-US" dirty="0" smtClean="0"/>
              <a:t>of consumers</a:t>
            </a:r>
            <a:r>
              <a:rPr lang="en-US" dirty="0"/>
              <a:t>’ conversations and lives</a:t>
            </a:r>
          </a:p>
          <a:p>
            <a:pPr marL="0" indent="0">
              <a:buNone/>
            </a:pPr>
            <a:r>
              <a:rPr lang="en-US" dirty="0"/>
              <a:t>by fostering direct and </a:t>
            </a:r>
            <a:r>
              <a:rPr lang="en-US" dirty="0" smtClean="0"/>
              <a:t>continuous customer </a:t>
            </a:r>
            <a:r>
              <a:rPr lang="en-US" dirty="0"/>
              <a:t>involvement in </a:t>
            </a:r>
            <a:r>
              <a:rPr lang="en-US" dirty="0" smtClean="0"/>
              <a:t>shaping brand </a:t>
            </a:r>
            <a:r>
              <a:rPr lang="en-US" dirty="0"/>
              <a:t>conversations, experiences, </a:t>
            </a:r>
            <a:r>
              <a:rPr lang="en-US" dirty="0" smtClean="0"/>
              <a:t>and community.</a:t>
            </a:r>
            <a:endParaRPr lang="en-US" dirty="0"/>
          </a:p>
        </p:txBody>
      </p:sp>
      <p:sp>
        <p:nvSpPr>
          <p:cNvPr id="2" name="TextBox 1"/>
          <p:cNvSpPr txBox="1"/>
          <p:nvPr/>
        </p:nvSpPr>
        <p:spPr>
          <a:xfrm>
            <a:off x="4627808" y="6482407"/>
            <a:ext cx="293638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554126" y="6482406"/>
            <a:ext cx="466794" cy="276999"/>
          </a:xfrm>
          <a:prstGeom prst="rect">
            <a:avLst/>
          </a:prstGeom>
          <a:noFill/>
        </p:spPr>
        <p:txBody>
          <a:bodyPr wrap="none" rtlCol="0">
            <a:spAutoFit/>
          </a:bodyPr>
          <a:lstStyle/>
          <a:p>
            <a:pPr algn="r"/>
            <a:r>
              <a:rPr lang="en-US" sz="1200" dirty="0" smtClean="0"/>
              <a:t>1-</a:t>
            </a:r>
            <a:fld id="{98B3A111-3757-4FB9-9F96-5E2CD7E42FEE}" type="slidenum">
              <a:rPr lang="en-US" sz="1200" smtClean="0"/>
              <a:pPr algn="r"/>
              <a:t>35</a:t>
            </a:fld>
            <a:endParaRPr lang="en-US" sz="1200" dirty="0"/>
          </a:p>
        </p:txBody>
      </p:sp>
    </p:spTree>
    <p:extLst>
      <p:ext uri="{BB962C8B-B14F-4D97-AF65-F5344CB8AC3E}">
        <p14:creationId xmlns:p14="http://schemas.microsoft.com/office/powerpoint/2010/main" val="24249574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209800" y="13577"/>
            <a:ext cx="7772400" cy="745014"/>
          </a:xfrm>
        </p:spPr>
        <p:txBody>
          <a:bodyPr>
            <a:normAutofit/>
          </a:bodyPr>
          <a:lstStyle/>
          <a:p>
            <a:pPr algn="ctr" eaLnBrk="1" hangingPunct="1"/>
            <a:r>
              <a:rPr lang="en-US" sz="4000" b="1" dirty="0" smtClean="0">
                <a:solidFill>
                  <a:srgbClr val="0070C0"/>
                </a:solidFill>
                <a:latin typeface="+mn-lt"/>
              </a:rPr>
              <a:t>Building Customer Relationships</a:t>
            </a:r>
          </a:p>
        </p:txBody>
      </p:sp>
      <p:sp>
        <p:nvSpPr>
          <p:cNvPr id="61442" name="Text Placeholder 5"/>
          <p:cNvSpPr>
            <a:spLocks noGrp="1"/>
          </p:cNvSpPr>
          <p:nvPr>
            <p:ph type="body" sz="quarter" idx="13"/>
          </p:nvPr>
        </p:nvSpPr>
        <p:spPr>
          <a:xfrm>
            <a:off x="1320800" y="721503"/>
            <a:ext cx="9550400" cy="511676"/>
          </a:xfrm>
        </p:spPr>
        <p:txBody>
          <a:bodyPr>
            <a:noAutofit/>
          </a:bodyPr>
          <a:lstStyle/>
          <a:p>
            <a:r>
              <a:rPr lang="en-US" sz="3200" dirty="0" smtClean="0">
                <a:solidFill>
                  <a:schemeClr val="accent2"/>
                </a:solidFill>
              </a:rPr>
              <a:t>Engaging Customers</a:t>
            </a:r>
          </a:p>
        </p:txBody>
      </p:sp>
      <p:sp>
        <p:nvSpPr>
          <p:cNvPr id="4" name="TextBox 3"/>
          <p:cNvSpPr txBox="1"/>
          <p:nvPr/>
        </p:nvSpPr>
        <p:spPr>
          <a:xfrm>
            <a:off x="1239050" y="1266076"/>
            <a:ext cx="9735671" cy="523220"/>
          </a:xfrm>
          <a:prstGeom prst="rect">
            <a:avLst/>
          </a:prstGeom>
          <a:noFill/>
        </p:spPr>
        <p:txBody>
          <a:bodyPr wrap="square" rtlCol="0">
            <a:spAutoFit/>
          </a:bodyPr>
          <a:lstStyle/>
          <a:p>
            <a:pPr algn="ctr"/>
            <a:r>
              <a:rPr lang="en-US" sz="2800" b="1" dirty="0"/>
              <a:t>Customer Engagement and Today’s Digital and Social Media</a:t>
            </a:r>
          </a:p>
        </p:txBody>
      </p:sp>
      <p:sp>
        <p:nvSpPr>
          <p:cNvPr id="7" name="Content Placeholder 6"/>
          <p:cNvSpPr>
            <a:spLocks noGrp="1"/>
          </p:cNvSpPr>
          <p:nvPr>
            <p:ph idx="1"/>
          </p:nvPr>
        </p:nvSpPr>
        <p:spPr>
          <a:xfrm>
            <a:off x="2173072" y="2634134"/>
            <a:ext cx="3961028" cy="2503024"/>
          </a:xfrm>
        </p:spPr>
        <p:txBody>
          <a:bodyPr>
            <a:normAutofit/>
          </a:bodyPr>
          <a:lstStyle/>
          <a:p>
            <a:pPr marL="0" indent="0">
              <a:buNone/>
            </a:pPr>
            <a:r>
              <a:rPr lang="en-US" sz="3200" dirty="0"/>
              <a:t>Customer engagement and the social media: </a:t>
            </a:r>
            <a:r>
              <a:rPr lang="en-US" sz="3200" dirty="0" smtClean="0"/>
              <a:t>Hertz’s “Share </a:t>
            </a:r>
            <a:r>
              <a:rPr lang="en-US" sz="3200" dirty="0"/>
              <a:t>It Up” social media </a:t>
            </a:r>
            <a:r>
              <a:rPr lang="en-US" sz="3200" dirty="0" smtClean="0"/>
              <a:t>campaign</a:t>
            </a:r>
            <a:endParaRPr lang="en-US" sz="3200" dirty="0"/>
          </a:p>
        </p:txBody>
      </p:sp>
      <p:sp>
        <p:nvSpPr>
          <p:cNvPr id="8" name="TextBox 7"/>
          <p:cNvSpPr txBox="1"/>
          <p:nvPr/>
        </p:nvSpPr>
        <p:spPr>
          <a:xfrm>
            <a:off x="6609490" y="6048471"/>
            <a:ext cx="1909402" cy="369332"/>
          </a:xfrm>
          <a:prstGeom prst="rect">
            <a:avLst/>
          </a:prstGeom>
          <a:noFill/>
        </p:spPr>
        <p:txBody>
          <a:bodyPr wrap="square" rtlCol="0">
            <a:spAutoFit/>
          </a:bodyPr>
          <a:lstStyle/>
          <a:p>
            <a:r>
              <a:rPr lang="en-US" sz="1200" dirty="0">
                <a:latin typeface="+mj-lt"/>
              </a:rPr>
              <a:t>Hertz System, Inc</a:t>
            </a:r>
            <a:r>
              <a:rPr lang="en-US" dirty="0"/>
              <a:t>.</a:t>
            </a:r>
          </a:p>
        </p:txBody>
      </p:sp>
      <p:sp>
        <p:nvSpPr>
          <p:cNvPr id="2" name="TextBox 1"/>
          <p:cNvSpPr txBox="1"/>
          <p:nvPr/>
        </p:nvSpPr>
        <p:spPr>
          <a:xfrm>
            <a:off x="4627808" y="6482407"/>
            <a:ext cx="293638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725206" y="6469885"/>
            <a:ext cx="466794" cy="276999"/>
          </a:xfrm>
          <a:prstGeom prst="rect">
            <a:avLst/>
          </a:prstGeom>
          <a:noFill/>
        </p:spPr>
        <p:txBody>
          <a:bodyPr wrap="none" rtlCol="0">
            <a:spAutoFit/>
          </a:bodyPr>
          <a:lstStyle/>
          <a:p>
            <a:pPr algn="r"/>
            <a:r>
              <a:rPr lang="en-US" sz="1200" dirty="0" smtClean="0"/>
              <a:t>1-</a:t>
            </a:r>
            <a:fld id="{98B3A111-3757-4FB9-9F96-5E2CD7E42FEE}" type="slidenum">
              <a:rPr lang="en-US" sz="1200" smtClean="0"/>
              <a:pPr algn="r"/>
              <a:t>36</a:t>
            </a:fld>
            <a:endParaRPr lang="en-US" sz="12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490" y="1880876"/>
            <a:ext cx="3178834" cy="4297137"/>
          </a:xfrm>
          <a:prstGeom prst="rect">
            <a:avLst/>
          </a:prstGeom>
        </p:spPr>
      </p:pic>
    </p:spTree>
    <p:extLst>
      <p:ext uri="{BB962C8B-B14F-4D97-AF65-F5344CB8AC3E}">
        <p14:creationId xmlns:p14="http://schemas.microsoft.com/office/powerpoint/2010/main" val="41787861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247899" y="188806"/>
            <a:ext cx="7772400" cy="580292"/>
          </a:xfrm>
        </p:spPr>
        <p:txBody>
          <a:bodyPr>
            <a:noAutofit/>
          </a:bodyPr>
          <a:lstStyle/>
          <a:p>
            <a:pPr algn="ctr" eaLnBrk="1" hangingPunct="1"/>
            <a:r>
              <a:rPr lang="en-US" sz="4000" b="1" dirty="0" smtClean="0">
                <a:solidFill>
                  <a:srgbClr val="0070C0"/>
                </a:solidFill>
                <a:latin typeface="+mn-lt"/>
              </a:rPr>
              <a:t>Building Customer Relationships</a:t>
            </a:r>
          </a:p>
        </p:txBody>
      </p:sp>
      <p:sp>
        <p:nvSpPr>
          <p:cNvPr id="61442" name="Text Placeholder 5"/>
          <p:cNvSpPr>
            <a:spLocks noGrp="1"/>
          </p:cNvSpPr>
          <p:nvPr>
            <p:ph type="body" sz="quarter" idx="13"/>
          </p:nvPr>
        </p:nvSpPr>
        <p:spPr>
          <a:xfrm>
            <a:off x="1358900" y="721480"/>
            <a:ext cx="9550400" cy="468687"/>
          </a:xfrm>
        </p:spPr>
        <p:txBody>
          <a:bodyPr>
            <a:noAutofit/>
          </a:bodyPr>
          <a:lstStyle/>
          <a:p>
            <a:r>
              <a:rPr lang="en-US" sz="3200" dirty="0" smtClean="0">
                <a:solidFill>
                  <a:schemeClr val="accent2"/>
                </a:solidFill>
              </a:rPr>
              <a:t>Engaging Customers</a:t>
            </a:r>
          </a:p>
        </p:txBody>
      </p:sp>
      <p:sp>
        <p:nvSpPr>
          <p:cNvPr id="4" name="TextBox 3"/>
          <p:cNvSpPr txBox="1"/>
          <p:nvPr/>
        </p:nvSpPr>
        <p:spPr>
          <a:xfrm>
            <a:off x="524934" y="1871571"/>
            <a:ext cx="10346266" cy="646331"/>
          </a:xfrm>
          <a:prstGeom prst="rect">
            <a:avLst/>
          </a:prstGeom>
          <a:noFill/>
        </p:spPr>
        <p:txBody>
          <a:bodyPr wrap="square" rtlCol="0">
            <a:spAutoFit/>
          </a:bodyPr>
          <a:lstStyle/>
          <a:p>
            <a:r>
              <a:rPr lang="en-US" sz="3600" b="1" dirty="0" smtClean="0"/>
              <a:t>Consumer-Generated Marketing</a:t>
            </a:r>
            <a:endParaRPr lang="en-US" sz="3600" b="1" dirty="0"/>
          </a:p>
        </p:txBody>
      </p:sp>
      <p:sp>
        <p:nvSpPr>
          <p:cNvPr id="61441" name="Rectangle 3"/>
          <p:cNvSpPr>
            <a:spLocks noGrp="1" noChangeArrowheads="1"/>
          </p:cNvSpPr>
          <p:nvPr>
            <p:ph idx="1"/>
          </p:nvPr>
        </p:nvSpPr>
        <p:spPr>
          <a:xfrm>
            <a:off x="533963" y="2759504"/>
            <a:ext cx="11200273" cy="3481300"/>
          </a:xfrm>
        </p:spPr>
        <p:txBody>
          <a:bodyPr>
            <a:noAutofit/>
          </a:bodyPr>
          <a:lstStyle/>
          <a:p>
            <a:pPr marL="0" indent="0">
              <a:buNone/>
            </a:pPr>
            <a:r>
              <a:rPr lang="en-US" sz="4000" dirty="0" smtClean="0"/>
              <a:t>Brand </a:t>
            </a:r>
            <a:r>
              <a:rPr lang="en-US" sz="4000" dirty="0"/>
              <a:t>exchanges created by </a:t>
            </a:r>
            <a:r>
              <a:rPr lang="en-US" sz="4000" dirty="0" smtClean="0"/>
              <a:t>consumers themselves—both </a:t>
            </a:r>
            <a:r>
              <a:rPr lang="en-US" sz="4000" dirty="0"/>
              <a:t>invited and </a:t>
            </a:r>
            <a:r>
              <a:rPr lang="en-US" sz="4000" dirty="0" smtClean="0"/>
              <a:t>uninvited—by </a:t>
            </a:r>
            <a:r>
              <a:rPr lang="en-US" sz="4000" dirty="0"/>
              <a:t>which consumers are playing </a:t>
            </a:r>
            <a:r>
              <a:rPr lang="en-US" sz="4000" dirty="0" smtClean="0"/>
              <a:t>an increasing </a:t>
            </a:r>
            <a:r>
              <a:rPr lang="en-US" sz="4000" dirty="0"/>
              <a:t>role in shaping their </a:t>
            </a:r>
            <a:r>
              <a:rPr lang="en-US" sz="4000" dirty="0" smtClean="0"/>
              <a:t>own brand </a:t>
            </a:r>
            <a:r>
              <a:rPr lang="en-US" sz="4000" dirty="0"/>
              <a:t>experiences and those of </a:t>
            </a:r>
            <a:r>
              <a:rPr lang="en-US" sz="4000" dirty="0" smtClean="0"/>
              <a:t>other consumers.</a:t>
            </a:r>
            <a:endParaRPr lang="en-US" sz="4000" dirty="0"/>
          </a:p>
        </p:txBody>
      </p:sp>
      <p:sp>
        <p:nvSpPr>
          <p:cNvPr id="2" name="TextBox 1"/>
          <p:cNvSpPr txBox="1"/>
          <p:nvPr/>
        </p:nvSpPr>
        <p:spPr>
          <a:xfrm>
            <a:off x="4627808" y="6482407"/>
            <a:ext cx="293638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725206" y="6483332"/>
            <a:ext cx="466794" cy="276999"/>
          </a:xfrm>
          <a:prstGeom prst="rect">
            <a:avLst/>
          </a:prstGeom>
          <a:noFill/>
        </p:spPr>
        <p:txBody>
          <a:bodyPr wrap="none" rtlCol="0">
            <a:spAutoFit/>
          </a:bodyPr>
          <a:lstStyle/>
          <a:p>
            <a:pPr algn="r"/>
            <a:r>
              <a:rPr lang="en-US" sz="1200" dirty="0" smtClean="0"/>
              <a:t>1-</a:t>
            </a:r>
            <a:fld id="{98B3A111-3757-4FB9-9F96-5E2CD7E42FEE}" type="slidenum">
              <a:rPr lang="en-US" sz="1200" smtClean="0"/>
              <a:pPr algn="r"/>
              <a:t>37</a:t>
            </a:fld>
            <a:endParaRPr lang="en-US" sz="1200" dirty="0"/>
          </a:p>
        </p:txBody>
      </p:sp>
    </p:spTree>
    <p:extLst>
      <p:ext uri="{BB962C8B-B14F-4D97-AF65-F5344CB8AC3E}">
        <p14:creationId xmlns:p14="http://schemas.microsoft.com/office/powerpoint/2010/main" val="5701113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2247900" y="200439"/>
            <a:ext cx="7772400" cy="497540"/>
          </a:xfrm>
        </p:spPr>
        <p:txBody>
          <a:bodyPr>
            <a:noAutofit/>
          </a:bodyPr>
          <a:lstStyle/>
          <a:p>
            <a:pPr algn="ctr" eaLnBrk="1" hangingPunct="1"/>
            <a:r>
              <a:rPr lang="en-US" sz="4000" b="1" dirty="0" smtClean="0">
                <a:solidFill>
                  <a:srgbClr val="0070C0"/>
                </a:solidFill>
                <a:latin typeface="+mn-lt"/>
              </a:rPr>
              <a:t>Building Customer Relationships</a:t>
            </a:r>
          </a:p>
        </p:txBody>
      </p:sp>
      <p:sp>
        <p:nvSpPr>
          <p:cNvPr id="63490" name="Text Placeholder 5"/>
          <p:cNvSpPr>
            <a:spLocks noGrp="1"/>
          </p:cNvSpPr>
          <p:nvPr>
            <p:ph type="body" sz="quarter" idx="13"/>
          </p:nvPr>
        </p:nvSpPr>
        <p:spPr>
          <a:xfrm>
            <a:off x="2667000" y="762000"/>
            <a:ext cx="7162800" cy="509042"/>
          </a:xfrm>
        </p:spPr>
        <p:txBody>
          <a:bodyPr>
            <a:noAutofit/>
          </a:bodyPr>
          <a:lstStyle/>
          <a:p>
            <a:r>
              <a:rPr lang="en-US" sz="3200" dirty="0">
                <a:solidFill>
                  <a:schemeClr val="accent2"/>
                </a:solidFill>
              </a:rPr>
              <a:t>Engaging Customers</a:t>
            </a:r>
          </a:p>
          <a:p>
            <a:endParaRPr lang="en-US" dirty="0" smtClean="0"/>
          </a:p>
        </p:txBody>
      </p:sp>
      <p:sp>
        <p:nvSpPr>
          <p:cNvPr id="6" name="TextBox 5"/>
          <p:cNvSpPr txBox="1"/>
          <p:nvPr/>
        </p:nvSpPr>
        <p:spPr>
          <a:xfrm>
            <a:off x="914400" y="2411995"/>
            <a:ext cx="4998576" cy="2554545"/>
          </a:xfrm>
          <a:prstGeom prst="rect">
            <a:avLst/>
          </a:prstGeom>
          <a:noFill/>
        </p:spPr>
        <p:txBody>
          <a:bodyPr wrap="square" rtlCol="0">
            <a:spAutoFit/>
          </a:bodyPr>
          <a:lstStyle/>
          <a:p>
            <a:r>
              <a:rPr lang="en-US" sz="3200" dirty="0"/>
              <a:t>Engaging customers: Life is good starts with a deeply felt</a:t>
            </a:r>
            <a:r>
              <a:rPr lang="en-US" sz="3200" dirty="0" smtClean="0"/>
              <a:t>, engagement-worthy </a:t>
            </a:r>
            <a:r>
              <a:rPr lang="en-US" sz="3200" dirty="0"/>
              <a:t>sense of </a:t>
            </a:r>
            <a:r>
              <a:rPr lang="en-US" sz="3200" dirty="0" smtClean="0"/>
              <a:t>purpose: spreading </a:t>
            </a:r>
            <a:r>
              <a:rPr lang="en-US" sz="3200" dirty="0"/>
              <a:t>the </a:t>
            </a:r>
            <a:r>
              <a:rPr lang="en-US" sz="3200" dirty="0" smtClean="0"/>
              <a:t>power of </a:t>
            </a:r>
            <a:r>
              <a:rPr lang="en-US" sz="3200" dirty="0"/>
              <a:t>optimism. </a:t>
            </a:r>
          </a:p>
        </p:txBody>
      </p:sp>
      <p:sp>
        <p:nvSpPr>
          <p:cNvPr id="4" name="TextBox 3"/>
          <p:cNvSpPr txBox="1"/>
          <p:nvPr/>
        </p:nvSpPr>
        <p:spPr>
          <a:xfrm>
            <a:off x="6516592" y="5918290"/>
            <a:ext cx="3152788" cy="276999"/>
          </a:xfrm>
          <a:prstGeom prst="rect">
            <a:avLst/>
          </a:prstGeom>
          <a:noFill/>
        </p:spPr>
        <p:txBody>
          <a:bodyPr wrap="square" rtlCol="0">
            <a:spAutoFit/>
          </a:bodyPr>
          <a:lstStyle/>
          <a:p>
            <a:r>
              <a:rPr lang="en-US" sz="1200" dirty="0">
                <a:latin typeface="+mj-lt"/>
              </a:rPr>
              <a:t>The Life is good Company</a:t>
            </a:r>
          </a:p>
        </p:txBody>
      </p:sp>
      <p:sp>
        <p:nvSpPr>
          <p:cNvPr id="2" name="TextBox 1"/>
          <p:cNvSpPr txBox="1"/>
          <p:nvPr/>
        </p:nvSpPr>
        <p:spPr>
          <a:xfrm>
            <a:off x="4730303" y="6519298"/>
            <a:ext cx="2807594"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644554" y="6385537"/>
            <a:ext cx="1547446" cy="276999"/>
          </a:xfrm>
          <a:prstGeom prst="rect">
            <a:avLst/>
          </a:prstGeom>
          <a:noFill/>
        </p:spPr>
        <p:txBody>
          <a:bodyPr wrap="square" rtlCol="0">
            <a:spAutoFit/>
          </a:bodyPr>
          <a:lstStyle/>
          <a:p>
            <a:pPr algn="r"/>
            <a:r>
              <a:rPr lang="en-US" sz="1200" dirty="0" smtClean="0"/>
              <a:t>1-</a:t>
            </a:r>
            <a:fld id="{EEB87A13-D59D-41AD-A3E0-A98B135532A5}" type="slidenum">
              <a:rPr lang="en-US" sz="1200" smtClean="0"/>
              <a:pPr algn="r"/>
              <a:t>38</a:t>
            </a:fld>
            <a:endParaRPr lang="en-US" sz="12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0813" y="1960341"/>
            <a:ext cx="3869657" cy="3869657"/>
          </a:xfrm>
          <a:prstGeom prst="rect">
            <a:avLst/>
          </a:prstGeom>
        </p:spPr>
      </p:pic>
    </p:spTree>
    <p:extLst>
      <p:ext uri="{BB962C8B-B14F-4D97-AF65-F5344CB8AC3E}">
        <p14:creationId xmlns:p14="http://schemas.microsoft.com/office/powerpoint/2010/main" val="7785101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1"/>
          <p:cNvSpPr>
            <a:spLocks noGrp="1"/>
          </p:cNvSpPr>
          <p:nvPr>
            <p:ph type="title"/>
          </p:nvPr>
        </p:nvSpPr>
        <p:spPr>
          <a:xfrm>
            <a:off x="990600" y="114219"/>
            <a:ext cx="10363200" cy="533400"/>
          </a:xfrm>
        </p:spPr>
        <p:txBody>
          <a:bodyPr>
            <a:noAutofit/>
          </a:bodyPr>
          <a:lstStyle/>
          <a:p>
            <a:pPr algn="ctr"/>
            <a:r>
              <a:rPr lang="en-US" dirty="0">
                <a:solidFill>
                  <a:srgbClr val="0070C0"/>
                </a:solidFill>
                <a:latin typeface="+mn-lt"/>
              </a:rPr>
              <a:t>Building Customer Relationships</a:t>
            </a:r>
          </a:p>
        </p:txBody>
      </p:sp>
      <p:sp>
        <p:nvSpPr>
          <p:cNvPr id="2" name="TextBox 1"/>
          <p:cNvSpPr txBox="1"/>
          <p:nvPr/>
        </p:nvSpPr>
        <p:spPr>
          <a:xfrm>
            <a:off x="2949387" y="743128"/>
            <a:ext cx="6293223" cy="584775"/>
          </a:xfrm>
          <a:prstGeom prst="rect">
            <a:avLst/>
          </a:prstGeom>
          <a:noFill/>
        </p:spPr>
        <p:txBody>
          <a:bodyPr wrap="square" rtlCol="0">
            <a:spAutoFit/>
          </a:bodyPr>
          <a:lstStyle/>
          <a:p>
            <a:pPr algn="ctr"/>
            <a:r>
              <a:rPr lang="en-US" sz="3200" b="1" dirty="0" smtClean="0">
                <a:solidFill>
                  <a:schemeClr val="accent2"/>
                </a:solidFill>
              </a:rPr>
              <a:t>Partner Relationship Management</a:t>
            </a:r>
            <a:endParaRPr lang="en-US" sz="3200" dirty="0">
              <a:solidFill>
                <a:schemeClr val="accent2"/>
              </a:solidFill>
            </a:endParaRPr>
          </a:p>
        </p:txBody>
      </p:sp>
      <p:sp>
        <p:nvSpPr>
          <p:cNvPr id="65538" name="Content Placeholder 5"/>
          <p:cNvSpPr>
            <a:spLocks noGrp="1"/>
          </p:cNvSpPr>
          <p:nvPr>
            <p:ph idx="1"/>
          </p:nvPr>
        </p:nvSpPr>
        <p:spPr>
          <a:xfrm>
            <a:off x="618393" y="2520489"/>
            <a:ext cx="11031414" cy="2087370"/>
          </a:xfrm>
        </p:spPr>
        <p:txBody>
          <a:bodyPr/>
          <a:lstStyle/>
          <a:p>
            <a:pPr>
              <a:buFontTx/>
              <a:buNone/>
            </a:pPr>
            <a:r>
              <a:rPr lang="en-US" sz="3200" b="1" dirty="0" smtClean="0"/>
              <a:t>Partner relationship management </a:t>
            </a:r>
            <a:r>
              <a:rPr lang="en-US" sz="3200" dirty="0" smtClean="0"/>
              <a:t>involves working closely with partners in other company departments and outside the company to jointly bring greater value to customers.</a:t>
            </a:r>
          </a:p>
          <a:p>
            <a:endParaRPr lang="en-US" dirty="0" smtClean="0"/>
          </a:p>
        </p:txBody>
      </p:sp>
      <p:sp>
        <p:nvSpPr>
          <p:cNvPr id="7" name="Slide Number Placeholder 6"/>
          <p:cNvSpPr>
            <a:spLocks noGrp="1"/>
          </p:cNvSpPr>
          <p:nvPr>
            <p:ph type="sldNum" sz="quarter" idx="17"/>
          </p:nvPr>
        </p:nvSpPr>
        <p:spPr>
          <a:xfrm>
            <a:off x="9448800" y="6356350"/>
            <a:ext cx="2743200" cy="365125"/>
          </a:xfrm>
        </p:spPr>
        <p:txBody>
          <a:bodyPr/>
          <a:lstStyle/>
          <a:p>
            <a:r>
              <a:rPr lang="en-US" dirty="0" smtClean="0">
                <a:solidFill>
                  <a:schemeClr val="tx1"/>
                </a:solidFill>
              </a:rPr>
              <a:t>1-</a:t>
            </a:r>
            <a:fld id="{FE68747B-410E-4E11-8B3E-2AD7F44A64BD}" type="slidenum">
              <a:rPr lang="en-US" smtClean="0">
                <a:solidFill>
                  <a:schemeClr val="tx1"/>
                </a:solidFill>
              </a:rPr>
              <a:t>39</a:t>
            </a:fld>
            <a:endParaRPr lang="en-US" dirty="0">
              <a:solidFill>
                <a:schemeClr val="tx1"/>
              </a:solidFill>
            </a:endParaRPr>
          </a:p>
        </p:txBody>
      </p:sp>
      <p:sp>
        <p:nvSpPr>
          <p:cNvPr id="3" name="Footer Placeholder 2"/>
          <p:cNvSpPr>
            <a:spLocks noGrp="1"/>
          </p:cNvSpPr>
          <p:nvPr>
            <p:ph type="ftr" sz="quarter" idx="16"/>
          </p:nvPr>
        </p:nvSpPr>
        <p:spPr/>
        <p:txBody>
          <a:bodyPr/>
          <a:lstStyle/>
          <a:p>
            <a:r>
              <a:rPr lang="en-US" dirty="0" smtClean="0">
                <a:solidFill>
                  <a:schemeClr val="tx1"/>
                </a:solidFill>
              </a:rPr>
              <a:t>Copyright © 2016 Pearson Education, Inc.</a:t>
            </a:r>
            <a:endParaRPr lang="en-US" dirty="0">
              <a:solidFill>
                <a:schemeClr val="tx1"/>
              </a:solidFill>
            </a:endParaRPr>
          </a:p>
        </p:txBody>
      </p:sp>
    </p:spTree>
    <p:extLst>
      <p:ext uri="{BB962C8B-B14F-4D97-AF65-F5344CB8AC3E}">
        <p14:creationId xmlns:p14="http://schemas.microsoft.com/office/powerpoint/2010/main" val="5822833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77007" y="2545934"/>
            <a:ext cx="10914185" cy="1727492"/>
          </a:xfrm>
        </p:spPr>
        <p:txBody>
          <a:bodyPr>
            <a:noAutofit/>
          </a:bodyPr>
          <a:lstStyle/>
          <a:p>
            <a:r>
              <a:rPr lang="en-US" sz="3200" b="1" dirty="0" smtClean="0">
                <a:latin typeface="Calibri" panose="020F0502020204030204" pitchFamily="34" charset="0"/>
              </a:rPr>
              <a:t>Objective 3:  Identify </a:t>
            </a:r>
            <a:r>
              <a:rPr lang="en-US" sz="3200" b="1" dirty="0">
                <a:latin typeface="Calibri" panose="020F0502020204030204" pitchFamily="34" charset="0"/>
              </a:rPr>
              <a:t>the key </a:t>
            </a:r>
            <a:r>
              <a:rPr lang="en-US" sz="3200" b="1" dirty="0" smtClean="0">
                <a:latin typeface="Calibri" panose="020F0502020204030204" pitchFamily="34" charset="0"/>
              </a:rPr>
              <a:t>elements </a:t>
            </a:r>
            <a:r>
              <a:rPr lang="en-US" sz="3200" b="1" dirty="0">
                <a:latin typeface="Calibri" panose="020F0502020204030204" pitchFamily="34" charset="0"/>
              </a:rPr>
              <a:t>of a customer-driven marketing strategy and discuss the marketing management orientations that guide marketing </a:t>
            </a:r>
            <a:r>
              <a:rPr lang="en-US" sz="3200" b="1" dirty="0" smtClean="0">
                <a:latin typeface="Calibri" panose="020F0502020204030204" pitchFamily="34" charset="0"/>
              </a:rPr>
              <a:t>strategy.</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Objectives</a:t>
            </a:r>
          </a:p>
        </p:txBody>
      </p:sp>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2" name="TextBox 1"/>
          <p:cNvSpPr txBox="1"/>
          <p:nvPr/>
        </p:nvSpPr>
        <p:spPr>
          <a:xfrm>
            <a:off x="11007382" y="630147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4</a:t>
            </a:fld>
            <a:endParaRPr lang="en-US" sz="1200" dirty="0"/>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Tree>
    <p:extLst>
      <p:ext uri="{BB962C8B-B14F-4D97-AF65-F5344CB8AC3E}">
        <p14:creationId xmlns:p14="http://schemas.microsoft.com/office/powerpoint/2010/main" val="306824509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2247900" y="134816"/>
            <a:ext cx="7772400" cy="533400"/>
          </a:xfrm>
        </p:spPr>
        <p:txBody>
          <a:bodyPr>
            <a:noAutofit/>
          </a:bodyPr>
          <a:lstStyle/>
          <a:p>
            <a:pPr algn="ctr"/>
            <a:r>
              <a:rPr lang="en-US" sz="4000" b="1" dirty="0" smtClean="0">
                <a:solidFill>
                  <a:srgbClr val="0070C0"/>
                </a:solidFill>
                <a:latin typeface="+mn-lt"/>
              </a:rPr>
              <a:t>Capturing Value from Customers</a:t>
            </a:r>
          </a:p>
        </p:txBody>
      </p:sp>
      <p:sp>
        <p:nvSpPr>
          <p:cNvPr id="71682" name="Rectangle 3"/>
          <p:cNvSpPr>
            <a:spLocks noGrp="1" noChangeArrowheads="1"/>
          </p:cNvSpPr>
          <p:nvPr>
            <p:ph type="body" sz="quarter" idx="13"/>
          </p:nvPr>
        </p:nvSpPr>
        <p:spPr>
          <a:xfrm>
            <a:off x="1981200" y="835438"/>
            <a:ext cx="8305800" cy="465824"/>
          </a:xfrm>
        </p:spPr>
        <p:txBody>
          <a:bodyPr>
            <a:noAutofit/>
          </a:bodyPr>
          <a:lstStyle/>
          <a:p>
            <a:r>
              <a:rPr lang="en-US" sz="3200" dirty="0" smtClean="0">
                <a:solidFill>
                  <a:schemeClr val="accent2"/>
                </a:solidFill>
              </a:rPr>
              <a:t>Creating Customer Loyalty and Retention</a:t>
            </a:r>
          </a:p>
          <a:p>
            <a:endParaRPr lang="en-US" dirty="0" smtClean="0">
              <a:solidFill>
                <a:schemeClr val="accent2"/>
              </a:solidFill>
            </a:endParaRPr>
          </a:p>
          <a:p>
            <a:endParaRPr lang="en-US" dirty="0" smtClean="0"/>
          </a:p>
          <a:p>
            <a:endParaRPr lang="en-US" dirty="0" smtClean="0"/>
          </a:p>
          <a:p>
            <a:endParaRPr lang="en-US" dirty="0" smtClean="0"/>
          </a:p>
        </p:txBody>
      </p:sp>
      <p:sp>
        <p:nvSpPr>
          <p:cNvPr id="71681" name="Content Placeholder 18"/>
          <p:cNvSpPr>
            <a:spLocks noGrp="1"/>
          </p:cNvSpPr>
          <p:nvPr>
            <p:ph idx="1"/>
          </p:nvPr>
        </p:nvSpPr>
        <p:spPr>
          <a:xfrm>
            <a:off x="972118" y="2620088"/>
            <a:ext cx="5345206" cy="2456329"/>
          </a:xfrm>
        </p:spPr>
        <p:txBody>
          <a:bodyPr/>
          <a:lstStyle/>
          <a:p>
            <a:pPr marL="0" indent="0">
              <a:buNone/>
            </a:pPr>
            <a:r>
              <a:rPr lang="en-US" sz="3200" b="1" dirty="0" smtClean="0"/>
              <a:t>Customer lifetime value </a:t>
            </a:r>
            <a:r>
              <a:rPr lang="en-US" sz="3200" dirty="0" smtClean="0"/>
              <a:t>is the value of the entire stream of purchases that the customer would make over a lifetime of </a:t>
            </a:r>
            <a:br>
              <a:rPr lang="en-US" sz="3200" dirty="0" smtClean="0"/>
            </a:br>
            <a:r>
              <a:rPr lang="en-US" sz="3200" dirty="0" smtClean="0"/>
              <a:t>patronage.</a:t>
            </a:r>
          </a:p>
          <a:p>
            <a:pPr marL="0" indent="0">
              <a:buNone/>
            </a:pPr>
            <a:endParaRPr lang="en-US" dirty="0" smtClean="0"/>
          </a:p>
        </p:txBody>
      </p:sp>
      <p:sp>
        <p:nvSpPr>
          <p:cNvPr id="2" name="TextBox 1"/>
          <p:cNvSpPr txBox="1"/>
          <p:nvPr/>
        </p:nvSpPr>
        <p:spPr>
          <a:xfrm>
            <a:off x="3644721" y="6593983"/>
            <a:ext cx="3039414"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841501" y="6568019"/>
            <a:ext cx="1350499" cy="276999"/>
          </a:xfrm>
          <a:prstGeom prst="rect">
            <a:avLst/>
          </a:prstGeom>
          <a:noFill/>
        </p:spPr>
        <p:txBody>
          <a:bodyPr wrap="square" rtlCol="0">
            <a:spAutoFit/>
          </a:bodyPr>
          <a:lstStyle/>
          <a:p>
            <a:pPr algn="r"/>
            <a:r>
              <a:rPr lang="en-US" sz="1200" dirty="0" smtClean="0"/>
              <a:t>1-</a:t>
            </a:r>
            <a:fld id="{A9C9ED73-D4F5-4596-B239-DC605FEF859E}" type="slidenum">
              <a:rPr lang="en-US" sz="1200" smtClean="0"/>
              <a:pPr algn="r"/>
              <a:t>40</a:t>
            </a:fld>
            <a:endParaRPr lang="en-US" sz="1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4135" y="2419098"/>
            <a:ext cx="4568065" cy="3541839"/>
          </a:xfrm>
          <a:prstGeom prst="rect">
            <a:avLst/>
          </a:prstGeom>
        </p:spPr>
      </p:pic>
    </p:spTree>
    <p:extLst>
      <p:ext uri="{BB962C8B-B14F-4D97-AF65-F5344CB8AC3E}">
        <p14:creationId xmlns:p14="http://schemas.microsoft.com/office/powerpoint/2010/main" val="386100914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1524000" y="193431"/>
            <a:ext cx="9144000" cy="521677"/>
          </a:xfrm>
        </p:spPr>
        <p:txBody>
          <a:bodyPr>
            <a:noAutofit/>
          </a:bodyPr>
          <a:lstStyle/>
          <a:p>
            <a:pPr algn="ctr" eaLnBrk="1" hangingPunct="1"/>
            <a:r>
              <a:rPr lang="en-US" sz="4000" b="1" dirty="0" smtClean="0">
                <a:solidFill>
                  <a:srgbClr val="0070C0"/>
                </a:solidFill>
                <a:latin typeface="+mn-lt"/>
              </a:rPr>
              <a:t>Capturing Value from Customers</a:t>
            </a:r>
          </a:p>
        </p:txBody>
      </p:sp>
      <p:sp>
        <p:nvSpPr>
          <p:cNvPr id="73730" name="Text Placeholder 5"/>
          <p:cNvSpPr>
            <a:spLocks noGrp="1"/>
          </p:cNvSpPr>
          <p:nvPr>
            <p:ph type="body" sz="quarter" idx="13"/>
          </p:nvPr>
        </p:nvSpPr>
        <p:spPr>
          <a:xfrm>
            <a:off x="1562100" y="715108"/>
            <a:ext cx="9144000" cy="381000"/>
          </a:xfrm>
        </p:spPr>
        <p:txBody>
          <a:bodyPr>
            <a:noAutofit/>
          </a:bodyPr>
          <a:lstStyle/>
          <a:p>
            <a:r>
              <a:rPr lang="en-US" sz="3200" dirty="0" smtClean="0">
                <a:solidFill>
                  <a:schemeClr val="accent2"/>
                </a:solidFill>
              </a:rPr>
              <a:t>Growing Share of Customer</a:t>
            </a:r>
          </a:p>
          <a:p>
            <a:endParaRPr lang="en-US" dirty="0" smtClean="0"/>
          </a:p>
        </p:txBody>
      </p:sp>
      <p:sp>
        <p:nvSpPr>
          <p:cNvPr id="73729" name="Rectangle 3"/>
          <p:cNvSpPr>
            <a:spLocks noGrp="1" noChangeArrowheads="1"/>
          </p:cNvSpPr>
          <p:nvPr>
            <p:ph idx="1"/>
          </p:nvPr>
        </p:nvSpPr>
        <p:spPr>
          <a:xfrm>
            <a:off x="735623" y="2004646"/>
            <a:ext cx="10796953" cy="4114800"/>
          </a:xfrm>
        </p:spPr>
        <p:txBody>
          <a:bodyPr/>
          <a:lstStyle/>
          <a:p>
            <a:pPr eaLnBrk="1" hangingPunct="1"/>
            <a:endParaRPr lang="en-US" dirty="0" smtClean="0"/>
          </a:p>
          <a:p>
            <a:pPr eaLnBrk="1" hangingPunct="1">
              <a:buFontTx/>
              <a:buNone/>
            </a:pPr>
            <a:r>
              <a:rPr lang="en-US" sz="3200" b="1" dirty="0" smtClean="0"/>
              <a:t>Share of customer </a:t>
            </a:r>
            <a:r>
              <a:rPr lang="en-US" sz="3200" dirty="0" smtClean="0"/>
              <a:t>is</a:t>
            </a:r>
            <a:r>
              <a:rPr lang="en-US" sz="3200" dirty="0"/>
              <a:t> </a:t>
            </a:r>
            <a:r>
              <a:rPr lang="en-US" sz="3200" dirty="0" smtClean="0"/>
              <a:t>the portion of the customer’s purchasing that a company gets in its product categories.</a:t>
            </a:r>
          </a:p>
        </p:txBody>
      </p:sp>
      <p:sp>
        <p:nvSpPr>
          <p:cNvPr id="2" name="TextBox 1"/>
          <p:cNvSpPr txBox="1"/>
          <p:nvPr/>
        </p:nvSpPr>
        <p:spPr>
          <a:xfrm>
            <a:off x="4112653" y="6324600"/>
            <a:ext cx="396669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052517" y="6342185"/>
            <a:ext cx="1139483" cy="276999"/>
          </a:xfrm>
          <a:prstGeom prst="rect">
            <a:avLst/>
          </a:prstGeom>
          <a:noFill/>
        </p:spPr>
        <p:txBody>
          <a:bodyPr wrap="square" rtlCol="0">
            <a:spAutoFit/>
          </a:bodyPr>
          <a:lstStyle/>
          <a:p>
            <a:pPr algn="r"/>
            <a:r>
              <a:rPr lang="en-US" sz="1200" dirty="0" smtClean="0"/>
              <a:t>1-</a:t>
            </a:r>
            <a:fld id="{8717BF7F-322F-4002-8EBD-25D515217F20}" type="slidenum">
              <a:rPr lang="en-US" sz="1200" smtClean="0"/>
              <a:pPr algn="r"/>
              <a:t>41</a:t>
            </a:fld>
            <a:endParaRPr lang="en-US" sz="1200" dirty="0"/>
          </a:p>
        </p:txBody>
      </p:sp>
    </p:spTree>
    <p:extLst>
      <p:ext uri="{BB962C8B-B14F-4D97-AF65-F5344CB8AC3E}">
        <p14:creationId xmlns:p14="http://schemas.microsoft.com/office/powerpoint/2010/main" val="188967367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2333625" y="89407"/>
            <a:ext cx="7524750" cy="1295400"/>
          </a:xfrm>
        </p:spPr>
        <p:txBody>
          <a:bodyPr anchor="b">
            <a:noAutofit/>
          </a:bodyPr>
          <a:lstStyle/>
          <a:p>
            <a:pPr algn="ctr"/>
            <a:r>
              <a:rPr lang="en-US" dirty="0">
                <a:solidFill>
                  <a:srgbClr val="0070C0"/>
                </a:solidFill>
              </a:rPr>
              <a:t>Capturing Value from Customers</a:t>
            </a:r>
            <a:r>
              <a:rPr lang="en-US" dirty="0"/>
              <a:t/>
            </a:r>
            <a:br>
              <a:rPr lang="en-US" dirty="0"/>
            </a:br>
            <a:endParaRPr lang="en-US" dirty="0"/>
          </a:p>
        </p:txBody>
      </p:sp>
      <p:sp>
        <p:nvSpPr>
          <p:cNvPr id="2" name="TextBox 1"/>
          <p:cNvSpPr txBox="1"/>
          <p:nvPr/>
        </p:nvSpPr>
        <p:spPr>
          <a:xfrm>
            <a:off x="3339611" y="1005736"/>
            <a:ext cx="5588977" cy="584775"/>
          </a:xfrm>
          <a:prstGeom prst="rect">
            <a:avLst/>
          </a:prstGeom>
          <a:noFill/>
        </p:spPr>
        <p:txBody>
          <a:bodyPr wrap="square" rtlCol="0">
            <a:spAutoFit/>
          </a:bodyPr>
          <a:lstStyle/>
          <a:p>
            <a:pPr algn="ctr"/>
            <a:r>
              <a:rPr lang="en-US" sz="3200" b="1" dirty="0" smtClean="0">
                <a:solidFill>
                  <a:schemeClr val="accent2"/>
                </a:solidFill>
              </a:rPr>
              <a:t>Building Customer Equity</a:t>
            </a:r>
            <a:endParaRPr lang="en-US" sz="3200" b="1" dirty="0">
              <a:solidFill>
                <a:schemeClr val="accent2"/>
              </a:solidFill>
            </a:endParaRPr>
          </a:p>
        </p:txBody>
      </p:sp>
      <p:sp>
        <p:nvSpPr>
          <p:cNvPr id="75778" name="Content Placeholder 4"/>
          <p:cNvSpPr>
            <a:spLocks noGrp="1"/>
          </p:cNvSpPr>
          <p:nvPr>
            <p:ph idx="1"/>
          </p:nvPr>
        </p:nvSpPr>
        <p:spPr>
          <a:xfrm>
            <a:off x="1454248" y="2563908"/>
            <a:ext cx="4114800" cy="3962400"/>
          </a:xfrm>
        </p:spPr>
        <p:txBody>
          <a:bodyPr/>
          <a:lstStyle/>
          <a:p>
            <a:pPr>
              <a:buFontTx/>
              <a:buNone/>
            </a:pPr>
            <a:r>
              <a:rPr lang="en-US" sz="3200" b="1" dirty="0" smtClean="0"/>
              <a:t>Customer equity </a:t>
            </a:r>
            <a:r>
              <a:rPr lang="en-US" sz="3200" dirty="0" smtClean="0"/>
              <a:t>is   the total combined customer lifetime values of all of the company’s customers.</a:t>
            </a:r>
          </a:p>
          <a:p>
            <a:pPr marL="0" indent="0">
              <a:buNone/>
            </a:pPr>
            <a:endParaRPr lang="en-US" dirty="0" smtClean="0"/>
          </a:p>
        </p:txBody>
      </p:sp>
      <p:sp>
        <p:nvSpPr>
          <p:cNvPr id="3" name="Footer Placeholder 2"/>
          <p:cNvSpPr>
            <a:spLocks noGrp="1"/>
          </p:cNvSpPr>
          <p:nvPr>
            <p:ph type="ftr" sz="quarter" idx="16"/>
          </p:nvPr>
        </p:nvSpPr>
        <p:spPr/>
        <p:txBody>
          <a:bodyPr/>
          <a:lstStyle/>
          <a:p>
            <a:r>
              <a:rPr lang="en-US" dirty="0" smtClean="0">
                <a:solidFill>
                  <a:schemeClr val="tx1"/>
                </a:solidFill>
              </a:rPr>
              <a:t>Copyright © 2016 Pearson Education, Inc</a:t>
            </a:r>
            <a:r>
              <a:rPr lang="en-US" dirty="0" smtClean="0"/>
              <a:t>.</a:t>
            </a:r>
            <a:endParaRPr lang="en-US" dirty="0"/>
          </a:p>
        </p:txBody>
      </p:sp>
      <p:sp>
        <p:nvSpPr>
          <p:cNvPr id="4" name="Slide Number Placeholder 3"/>
          <p:cNvSpPr>
            <a:spLocks noGrp="1"/>
          </p:cNvSpPr>
          <p:nvPr>
            <p:ph type="sldNum" sz="quarter" idx="17"/>
          </p:nvPr>
        </p:nvSpPr>
        <p:spPr>
          <a:xfrm>
            <a:off x="11609288" y="6343745"/>
            <a:ext cx="582712" cy="365125"/>
          </a:xfrm>
        </p:spPr>
        <p:txBody>
          <a:bodyPr/>
          <a:lstStyle/>
          <a:p>
            <a:r>
              <a:rPr lang="en-US" dirty="0" smtClean="0">
                <a:solidFill>
                  <a:schemeClr val="tx1"/>
                </a:solidFill>
              </a:rPr>
              <a:t>1-</a:t>
            </a:r>
            <a:fld id="{4FCDF28C-CC32-4F17-B337-5A22D46437D0}" type="slidenum">
              <a:rPr lang="en-US" smtClean="0">
                <a:solidFill>
                  <a:schemeClr val="tx1"/>
                </a:solidFill>
              </a:rPr>
              <a:t>42</a:t>
            </a:fld>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369" y="2286382"/>
            <a:ext cx="4896533" cy="2962688"/>
          </a:xfrm>
          <a:prstGeom prst="rect">
            <a:avLst/>
          </a:prstGeom>
        </p:spPr>
      </p:pic>
      <p:pic>
        <p:nvPicPr>
          <p:cNvPr id="5" name="Picture 4"/>
          <p:cNvPicPr>
            <a:picLocks noChangeAspect="1"/>
          </p:cNvPicPr>
          <p:nvPr/>
        </p:nvPicPr>
        <p:blipFill>
          <a:blip r:embed="rId4"/>
          <a:stretch>
            <a:fillRect/>
          </a:stretch>
        </p:blipFill>
        <p:spPr>
          <a:xfrm>
            <a:off x="6159968" y="2284491"/>
            <a:ext cx="5405111" cy="3300200"/>
          </a:xfrm>
          <a:prstGeom prst="rect">
            <a:avLst/>
          </a:prstGeom>
        </p:spPr>
      </p:pic>
    </p:spTree>
    <p:extLst>
      <p:ext uri="{BB962C8B-B14F-4D97-AF65-F5344CB8AC3E}">
        <p14:creationId xmlns:p14="http://schemas.microsoft.com/office/powerpoint/2010/main" val="22207828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2247900" y="119844"/>
            <a:ext cx="7772400" cy="447675"/>
          </a:xfrm>
        </p:spPr>
        <p:txBody>
          <a:bodyPr>
            <a:noAutofit/>
          </a:bodyPr>
          <a:lstStyle/>
          <a:p>
            <a:pPr algn="ctr" eaLnBrk="1" hangingPunct="1"/>
            <a:r>
              <a:rPr lang="en-US" sz="4000" b="1" dirty="0" smtClean="0">
                <a:solidFill>
                  <a:srgbClr val="0070C0"/>
                </a:solidFill>
                <a:latin typeface="+mn-lt"/>
              </a:rPr>
              <a:t>Capturing Value from Customers</a:t>
            </a:r>
          </a:p>
        </p:txBody>
      </p:sp>
      <p:sp>
        <p:nvSpPr>
          <p:cNvPr id="77826" name="Text Placeholder 7"/>
          <p:cNvSpPr>
            <a:spLocks noGrp="1"/>
          </p:cNvSpPr>
          <p:nvPr>
            <p:ph type="body" sz="quarter" idx="13"/>
          </p:nvPr>
        </p:nvSpPr>
        <p:spPr>
          <a:xfrm>
            <a:off x="1369060" y="760958"/>
            <a:ext cx="9530080" cy="412074"/>
          </a:xfrm>
        </p:spPr>
        <p:txBody>
          <a:bodyPr>
            <a:noAutofit/>
          </a:bodyPr>
          <a:lstStyle/>
          <a:p>
            <a:r>
              <a:rPr lang="en-US" sz="3200" dirty="0" smtClean="0">
                <a:solidFill>
                  <a:schemeClr val="accent2"/>
                </a:solidFill>
              </a:rPr>
              <a:t>Building Customer Equity</a:t>
            </a:r>
          </a:p>
          <a:p>
            <a:endParaRPr lang="en-US" dirty="0" smtClean="0">
              <a:solidFill>
                <a:schemeClr val="accent2"/>
              </a:solidFill>
            </a:endParaRPr>
          </a:p>
        </p:txBody>
      </p:sp>
      <p:sp>
        <p:nvSpPr>
          <p:cNvPr id="77825" name="Rectangle 3"/>
          <p:cNvSpPr>
            <a:spLocks noGrp="1" noChangeArrowheads="1"/>
          </p:cNvSpPr>
          <p:nvPr>
            <p:ph idx="1"/>
          </p:nvPr>
        </p:nvSpPr>
        <p:spPr>
          <a:xfrm>
            <a:off x="1488440" y="1695503"/>
            <a:ext cx="9215120" cy="453337"/>
          </a:xfrm>
        </p:spPr>
        <p:txBody>
          <a:bodyPr>
            <a:noAutofit/>
          </a:bodyPr>
          <a:lstStyle/>
          <a:p>
            <a:pPr marL="0" indent="0" algn="ctr">
              <a:buNone/>
            </a:pPr>
            <a:r>
              <a:rPr lang="en-US" dirty="0" smtClean="0"/>
              <a:t>Building </a:t>
            </a:r>
            <a:r>
              <a:rPr lang="en-US" dirty="0"/>
              <a:t>the Right Relationships with the Right </a:t>
            </a:r>
            <a:r>
              <a:rPr lang="en-US" dirty="0" smtClean="0"/>
              <a:t>Customers</a:t>
            </a:r>
          </a:p>
        </p:txBody>
      </p:sp>
      <p:sp>
        <p:nvSpPr>
          <p:cNvPr id="5" name="TextBox 4" descr="Butterflies&#10;True Friends&#10;Strangers&#10;Barnacles" title="Customer Relationship Groups"/>
          <p:cNvSpPr txBox="1"/>
          <p:nvPr/>
        </p:nvSpPr>
        <p:spPr>
          <a:xfrm>
            <a:off x="977865" y="3429000"/>
            <a:ext cx="2041559" cy="1815882"/>
          </a:xfrm>
          <a:prstGeom prst="rect">
            <a:avLst/>
          </a:prstGeom>
          <a:noFill/>
        </p:spPr>
        <p:txBody>
          <a:bodyPr wrap="square" rtlCol="0">
            <a:spAutoFit/>
          </a:bodyPr>
          <a:lstStyle/>
          <a:p>
            <a:r>
              <a:rPr lang="en-US" sz="2800" b="1" dirty="0"/>
              <a:t>FIGURE </a:t>
            </a:r>
            <a:r>
              <a:rPr lang="en-US" sz="2800" b="1" dirty="0" smtClean="0"/>
              <a:t>1.5</a:t>
            </a:r>
            <a:endParaRPr lang="en-US" sz="2800" b="1" dirty="0"/>
          </a:p>
          <a:p>
            <a:r>
              <a:rPr lang="en-US" sz="2800" dirty="0"/>
              <a:t>Customer Relationship Groups</a:t>
            </a:r>
          </a:p>
        </p:txBody>
      </p:sp>
      <p:pic>
        <p:nvPicPr>
          <p:cNvPr id="4" name="Picture 3" descr="Butterflies&#10;True friends&#10;Strangers&#10;Barnacles" title="Customer Relationship Grou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8174" y="2439560"/>
            <a:ext cx="5055652" cy="3886547"/>
          </a:xfrm>
          <a:prstGeom prst="rect">
            <a:avLst/>
          </a:prstGeom>
        </p:spPr>
      </p:pic>
      <p:sp>
        <p:nvSpPr>
          <p:cNvPr id="2" name="TextBox 1"/>
          <p:cNvSpPr txBox="1"/>
          <p:nvPr/>
        </p:nvSpPr>
        <p:spPr>
          <a:xfrm>
            <a:off x="4013343" y="6464605"/>
            <a:ext cx="4185634"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703560" y="6464606"/>
            <a:ext cx="1448972" cy="276999"/>
          </a:xfrm>
          <a:prstGeom prst="rect">
            <a:avLst/>
          </a:prstGeom>
          <a:noFill/>
        </p:spPr>
        <p:txBody>
          <a:bodyPr wrap="square" rtlCol="0">
            <a:spAutoFit/>
          </a:bodyPr>
          <a:lstStyle/>
          <a:p>
            <a:pPr algn="r"/>
            <a:r>
              <a:rPr lang="en-US" sz="1200" dirty="0" smtClean="0"/>
              <a:t>1-</a:t>
            </a:r>
            <a:fld id="{DAAA430C-3C76-4E16-B641-9421E163E56D}" type="slidenum">
              <a:rPr lang="en-US" sz="1200" smtClean="0"/>
              <a:pPr algn="r"/>
              <a:t>43</a:t>
            </a:fld>
            <a:endParaRPr lang="en-US" sz="1200" dirty="0"/>
          </a:p>
        </p:txBody>
      </p:sp>
    </p:spTree>
    <p:extLst>
      <p:ext uri="{BB962C8B-B14F-4D97-AF65-F5344CB8AC3E}">
        <p14:creationId xmlns:p14="http://schemas.microsoft.com/office/powerpoint/2010/main" val="278240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4</a:t>
            </a:r>
          </a:p>
        </p:txBody>
      </p:sp>
      <p:sp>
        <p:nvSpPr>
          <p:cNvPr id="16385" name="Rectangle 3"/>
          <p:cNvSpPr>
            <a:spLocks noGrp="1" noChangeArrowheads="1"/>
          </p:cNvSpPr>
          <p:nvPr>
            <p:ph idx="1"/>
          </p:nvPr>
        </p:nvSpPr>
        <p:spPr>
          <a:xfrm>
            <a:off x="647700" y="2108239"/>
            <a:ext cx="10972799" cy="4222879"/>
          </a:xfrm>
        </p:spPr>
        <p:txBody>
          <a:bodyPr>
            <a:noAutofit/>
          </a:bodyPr>
          <a:lstStyle/>
          <a:p>
            <a:r>
              <a:rPr lang="en-US" sz="3200" dirty="0" smtClean="0"/>
              <a:t>Discuss </a:t>
            </a:r>
            <a:r>
              <a:rPr lang="en-US" sz="3200" dirty="0"/>
              <a:t>customer relationship management and identify strategies for creating value </a:t>
            </a:r>
            <a:r>
              <a:rPr lang="en-US" sz="3200" i="1" dirty="0"/>
              <a:t>for</a:t>
            </a:r>
            <a:r>
              <a:rPr lang="en-US" sz="3200" dirty="0"/>
              <a:t> customers and capturing value </a:t>
            </a:r>
            <a:r>
              <a:rPr lang="en-US" sz="3200" i="1" dirty="0"/>
              <a:t>from</a:t>
            </a:r>
            <a:r>
              <a:rPr lang="en-US" sz="3200" dirty="0"/>
              <a:t> customers in return</a:t>
            </a:r>
            <a:r>
              <a:rPr lang="en-US" sz="3200" dirty="0" smtClean="0"/>
              <a:t>.</a:t>
            </a:r>
          </a:p>
          <a:p>
            <a:pPr marL="0" indent="0">
              <a:lnSpc>
                <a:spcPct val="90000"/>
              </a:lnSpc>
              <a:buNone/>
            </a:pPr>
            <a:r>
              <a:rPr lang="en-US" sz="3200" dirty="0" smtClean="0"/>
              <a:t>	</a:t>
            </a:r>
            <a:r>
              <a:rPr lang="en-US" sz="3200" b="1" dirty="0" smtClean="0">
                <a:solidFill>
                  <a:srgbClr val="0070C0"/>
                </a:solidFill>
              </a:rPr>
              <a:t>Building </a:t>
            </a:r>
            <a:r>
              <a:rPr lang="en-US" sz="3200" b="1" dirty="0">
                <a:solidFill>
                  <a:srgbClr val="0070C0"/>
                </a:solidFill>
              </a:rPr>
              <a:t>Customer </a:t>
            </a:r>
            <a:r>
              <a:rPr lang="en-US" sz="3200" b="1" dirty="0" smtClean="0">
                <a:solidFill>
                  <a:srgbClr val="0070C0"/>
                </a:solidFill>
              </a:rPr>
              <a:t>Relationships</a:t>
            </a:r>
          </a:p>
          <a:p>
            <a:pPr marL="0" indent="0">
              <a:lnSpc>
                <a:spcPct val="90000"/>
              </a:lnSpc>
              <a:buNone/>
            </a:pPr>
            <a:r>
              <a:rPr lang="en-US" sz="3200" b="1" dirty="0" smtClean="0">
                <a:solidFill>
                  <a:srgbClr val="0070C0"/>
                </a:solidFill>
              </a:rPr>
              <a:t>	</a:t>
            </a:r>
            <a:r>
              <a:rPr lang="en-US" dirty="0" smtClean="0"/>
              <a:t>- Customer Relationship Management</a:t>
            </a:r>
          </a:p>
          <a:p>
            <a:pPr marL="0" indent="0">
              <a:lnSpc>
                <a:spcPct val="90000"/>
              </a:lnSpc>
              <a:buNone/>
            </a:pPr>
            <a:r>
              <a:rPr lang="en-US" dirty="0"/>
              <a:t>	</a:t>
            </a:r>
            <a:r>
              <a:rPr lang="en-US" dirty="0" smtClean="0"/>
              <a:t>- Engaging Customers</a:t>
            </a:r>
          </a:p>
          <a:p>
            <a:pPr marL="0" indent="0">
              <a:lnSpc>
                <a:spcPct val="90000"/>
              </a:lnSpc>
              <a:buNone/>
            </a:pPr>
            <a:r>
              <a:rPr lang="en-US" dirty="0"/>
              <a:t>	</a:t>
            </a:r>
            <a:r>
              <a:rPr lang="en-US" dirty="0" smtClean="0"/>
              <a:t>- Partner Relationship Management</a:t>
            </a:r>
          </a:p>
          <a:p>
            <a:pPr marL="0" indent="0">
              <a:lnSpc>
                <a:spcPct val="90000"/>
              </a:lnSpc>
              <a:buNone/>
            </a:pPr>
            <a:endParaRPr lang="en-US" sz="3200" b="1" dirty="0" smtClean="0">
              <a:solidFill>
                <a:srgbClr val="0070C0"/>
              </a:solidFill>
            </a:endParaRPr>
          </a:p>
          <a:p>
            <a:pPr marL="0" indent="0">
              <a:lnSpc>
                <a:spcPct val="90000"/>
              </a:lnSpc>
              <a:buNone/>
            </a:pPr>
            <a:endParaRPr lang="en-US" sz="3200" b="1" dirty="0">
              <a:solidFill>
                <a:srgbClr val="0070C0"/>
              </a:solidFill>
            </a:endParaRPr>
          </a:p>
          <a:p>
            <a:pPr marL="0" indent="0">
              <a:lnSpc>
                <a:spcPct val="90000"/>
              </a:lnSpc>
              <a:buNone/>
            </a:pPr>
            <a:r>
              <a:rPr lang="en-US" sz="3200" b="1" dirty="0" smtClean="0">
                <a:solidFill>
                  <a:srgbClr val="0070C0"/>
                </a:solidFill>
              </a:rPr>
              <a:t>	</a:t>
            </a: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4350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44</a:t>
            </a:fld>
            <a:endParaRPr lang="en-US" sz="1200" dirty="0"/>
          </a:p>
        </p:txBody>
      </p:sp>
    </p:spTree>
    <p:extLst>
      <p:ext uri="{BB962C8B-B14F-4D97-AF65-F5344CB8AC3E}">
        <p14:creationId xmlns:p14="http://schemas.microsoft.com/office/powerpoint/2010/main" val="29522179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4</a:t>
            </a:r>
          </a:p>
        </p:txBody>
      </p:sp>
      <p:sp>
        <p:nvSpPr>
          <p:cNvPr id="16385" name="Rectangle 3"/>
          <p:cNvSpPr>
            <a:spLocks noGrp="1" noChangeArrowheads="1"/>
          </p:cNvSpPr>
          <p:nvPr>
            <p:ph idx="1"/>
          </p:nvPr>
        </p:nvSpPr>
        <p:spPr>
          <a:xfrm>
            <a:off x="647700" y="2335125"/>
            <a:ext cx="10972799" cy="3995994"/>
          </a:xfrm>
        </p:spPr>
        <p:txBody>
          <a:bodyPr>
            <a:normAutofit/>
          </a:bodyPr>
          <a:lstStyle/>
          <a:p>
            <a:r>
              <a:rPr lang="en-US" sz="3200" dirty="0" smtClean="0"/>
              <a:t>Discuss </a:t>
            </a:r>
            <a:r>
              <a:rPr lang="en-US" sz="3200" dirty="0"/>
              <a:t>customer relationship management and identify strategies for creating value </a:t>
            </a:r>
            <a:r>
              <a:rPr lang="en-US" sz="3200" i="1" dirty="0"/>
              <a:t>for</a:t>
            </a:r>
            <a:r>
              <a:rPr lang="en-US" sz="3200" dirty="0"/>
              <a:t> customers and capturing value </a:t>
            </a:r>
            <a:r>
              <a:rPr lang="en-US" sz="3200" i="1" dirty="0"/>
              <a:t>from</a:t>
            </a:r>
            <a:r>
              <a:rPr lang="en-US" sz="3200" dirty="0"/>
              <a:t> customers in return</a:t>
            </a:r>
            <a:r>
              <a:rPr lang="en-US" sz="3200" dirty="0" smtClean="0"/>
              <a:t>.	</a:t>
            </a:r>
            <a:endParaRPr lang="en-US" sz="3200" b="1" dirty="0" smtClean="0">
              <a:solidFill>
                <a:srgbClr val="0070C0"/>
              </a:solidFill>
            </a:endParaRPr>
          </a:p>
          <a:p>
            <a:pPr marL="0" indent="0">
              <a:lnSpc>
                <a:spcPct val="90000"/>
              </a:lnSpc>
              <a:buNone/>
            </a:pPr>
            <a:r>
              <a:rPr lang="en-US" sz="3200" b="1" dirty="0" smtClean="0">
                <a:solidFill>
                  <a:srgbClr val="0070C0"/>
                </a:solidFill>
              </a:rPr>
              <a:t>	Capturing Value from Customers</a:t>
            </a:r>
          </a:p>
          <a:p>
            <a:pPr marL="0" indent="0">
              <a:lnSpc>
                <a:spcPct val="90000"/>
              </a:lnSpc>
              <a:buNone/>
            </a:pPr>
            <a:r>
              <a:rPr lang="en-US" sz="3200" b="1" dirty="0">
                <a:solidFill>
                  <a:srgbClr val="0070C0"/>
                </a:solidFill>
              </a:rPr>
              <a:t>	</a:t>
            </a:r>
            <a:r>
              <a:rPr lang="en-US" sz="3000" b="1" dirty="0" smtClean="0"/>
              <a:t>- </a:t>
            </a:r>
            <a:r>
              <a:rPr lang="en-US" dirty="0" smtClean="0"/>
              <a:t>Creating Customer Value Loyalty &amp; Retention</a:t>
            </a:r>
          </a:p>
          <a:p>
            <a:pPr marL="0" indent="0">
              <a:lnSpc>
                <a:spcPct val="90000"/>
              </a:lnSpc>
              <a:buNone/>
            </a:pPr>
            <a:r>
              <a:rPr lang="en-US" dirty="0"/>
              <a:t>	</a:t>
            </a:r>
            <a:r>
              <a:rPr lang="en-US" dirty="0" smtClean="0"/>
              <a:t>- Growing Share of Customer</a:t>
            </a:r>
          </a:p>
          <a:p>
            <a:pPr marL="0" indent="0">
              <a:lnSpc>
                <a:spcPct val="90000"/>
              </a:lnSpc>
              <a:buNone/>
            </a:pPr>
            <a:r>
              <a:rPr lang="en-US" dirty="0"/>
              <a:t>	</a:t>
            </a:r>
            <a:r>
              <a:rPr lang="en-US" dirty="0" smtClean="0"/>
              <a:t>- Building Customer Equity</a:t>
            </a:r>
          </a:p>
          <a:p>
            <a:pPr marL="0" indent="0">
              <a:lnSpc>
                <a:spcPct val="90000"/>
              </a:lnSpc>
              <a:buNone/>
            </a:pPr>
            <a:endParaRPr lang="en-US" sz="3200" b="1" dirty="0" smtClean="0">
              <a:solidFill>
                <a:srgbClr val="0070C0"/>
              </a:solidFill>
            </a:endParaRP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3111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45</a:t>
            </a:fld>
            <a:endParaRPr lang="en-US" sz="1200" dirty="0"/>
          </a:p>
        </p:txBody>
      </p:sp>
    </p:spTree>
    <p:extLst>
      <p:ext uri="{BB962C8B-B14F-4D97-AF65-F5344CB8AC3E}">
        <p14:creationId xmlns:p14="http://schemas.microsoft.com/office/powerpoint/2010/main" val="222960483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5</a:t>
            </a:r>
          </a:p>
        </p:txBody>
      </p:sp>
      <p:sp>
        <p:nvSpPr>
          <p:cNvPr id="16385" name="Rectangle 3"/>
          <p:cNvSpPr>
            <a:spLocks noGrp="1" noChangeArrowheads="1"/>
          </p:cNvSpPr>
          <p:nvPr>
            <p:ph idx="1"/>
          </p:nvPr>
        </p:nvSpPr>
        <p:spPr>
          <a:xfrm>
            <a:off x="621323" y="1996225"/>
            <a:ext cx="10972800" cy="4166745"/>
          </a:xfrm>
        </p:spPr>
        <p:txBody>
          <a:bodyPr>
            <a:normAutofit/>
          </a:bodyPr>
          <a:lstStyle/>
          <a:p>
            <a:pPr marL="0" indent="0">
              <a:lnSpc>
                <a:spcPct val="90000"/>
              </a:lnSpc>
              <a:buNone/>
            </a:pPr>
            <a:endParaRPr lang="en-US" sz="2400" b="1" dirty="0">
              <a:solidFill>
                <a:srgbClr val="0070C0"/>
              </a:solidFill>
              <a:latin typeface="Calibri" panose="020F0502020204030204" pitchFamily="34" charset="0"/>
            </a:endParaRPr>
          </a:p>
          <a:p>
            <a:r>
              <a:rPr lang="en-US" sz="3200" dirty="0" smtClean="0"/>
              <a:t>Describe </a:t>
            </a:r>
            <a:r>
              <a:rPr lang="en-US" sz="3200" dirty="0"/>
              <a:t>the major trends and </a:t>
            </a:r>
            <a:r>
              <a:rPr lang="en-US" sz="3200" dirty="0" smtClean="0"/>
              <a:t>forces that </a:t>
            </a:r>
            <a:r>
              <a:rPr lang="en-US" sz="3200" dirty="0"/>
              <a:t>are changing the marketing landscape in </a:t>
            </a:r>
            <a:r>
              <a:rPr lang="en-US" sz="3200" dirty="0" smtClean="0"/>
              <a:t>this age </a:t>
            </a:r>
            <a:r>
              <a:rPr lang="en-US" sz="3200" dirty="0"/>
              <a:t>of relationships</a:t>
            </a:r>
            <a:r>
              <a:rPr lang="en-US" sz="3200" dirty="0" smtClean="0"/>
              <a:t>.</a:t>
            </a:r>
          </a:p>
          <a:p>
            <a:pPr marL="0" indent="0">
              <a:buNone/>
            </a:pPr>
            <a:endParaRPr lang="en-US" sz="3200" dirty="0"/>
          </a:p>
          <a:p>
            <a:pPr marL="0" indent="0">
              <a:lnSpc>
                <a:spcPct val="90000"/>
              </a:lnSpc>
              <a:buNone/>
            </a:pPr>
            <a:r>
              <a:rPr lang="en-US" sz="3200" dirty="0" smtClean="0"/>
              <a:t>	</a:t>
            </a:r>
            <a:r>
              <a:rPr lang="en-US" sz="3200" b="1" dirty="0" smtClean="0">
                <a:solidFill>
                  <a:srgbClr val="0070C0"/>
                </a:solidFill>
              </a:rPr>
              <a:t>The </a:t>
            </a:r>
            <a:r>
              <a:rPr lang="en-US" sz="3200" b="1" dirty="0">
                <a:solidFill>
                  <a:srgbClr val="0070C0"/>
                </a:solidFill>
              </a:rPr>
              <a:t>Changing Marketing </a:t>
            </a:r>
            <a:r>
              <a:rPr lang="en-US" sz="3200" b="1" dirty="0" smtClean="0">
                <a:solidFill>
                  <a:srgbClr val="0070C0"/>
                </a:solidFill>
              </a:rPr>
              <a:t>Landscape</a:t>
            </a:r>
            <a:endParaRPr lang="en-US" sz="3200" b="1" dirty="0">
              <a:solidFill>
                <a:srgbClr val="0070C0"/>
              </a:solidFill>
            </a:endParaRP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871199" y="630146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46</a:t>
            </a:fld>
            <a:endParaRPr lang="en-US" sz="1200" dirty="0"/>
          </a:p>
        </p:txBody>
      </p:sp>
    </p:spTree>
    <p:extLst>
      <p:ext uri="{BB962C8B-B14F-4D97-AF65-F5344CB8AC3E}">
        <p14:creationId xmlns:p14="http://schemas.microsoft.com/office/powerpoint/2010/main" val="35828341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71781" y="64083"/>
            <a:ext cx="9460006" cy="656002"/>
          </a:xfrm>
        </p:spPr>
        <p:txBody>
          <a:bodyPr anchor="t">
            <a:noAutofit/>
          </a:bodyPr>
          <a:lstStyle/>
          <a:p>
            <a:pPr algn="ctr"/>
            <a:r>
              <a:rPr lang="en-US" sz="4000" b="1" dirty="0">
                <a:solidFill>
                  <a:srgbClr val="0070C0"/>
                </a:solidFill>
                <a:latin typeface="+mn-lt"/>
              </a:rPr>
              <a:t>The Changing Marketing Landscape</a:t>
            </a:r>
            <a:r>
              <a:rPr lang="en-US" sz="4000" b="1" dirty="0" smtClean="0">
                <a:latin typeface="+mn-lt"/>
              </a:rPr>
              <a:t/>
            </a:r>
            <a:br>
              <a:rPr lang="en-US" sz="4000" b="1" dirty="0" smtClean="0">
                <a:latin typeface="+mn-lt"/>
              </a:rPr>
            </a:br>
            <a:endParaRPr lang="en-US" sz="4000" b="1" dirty="0" smtClean="0">
              <a:solidFill>
                <a:srgbClr val="0070C0"/>
              </a:solidFill>
              <a:latin typeface="+mn-lt"/>
            </a:endParaRPr>
          </a:p>
        </p:txBody>
      </p:sp>
      <p:sp>
        <p:nvSpPr>
          <p:cNvPr id="4" name="TextBox 3"/>
          <p:cNvSpPr txBox="1"/>
          <p:nvPr/>
        </p:nvSpPr>
        <p:spPr>
          <a:xfrm>
            <a:off x="890546" y="720084"/>
            <a:ext cx="10556867" cy="584775"/>
          </a:xfrm>
          <a:prstGeom prst="rect">
            <a:avLst/>
          </a:prstGeom>
          <a:noFill/>
        </p:spPr>
        <p:txBody>
          <a:bodyPr wrap="square" rtlCol="0">
            <a:spAutoFit/>
          </a:bodyPr>
          <a:lstStyle/>
          <a:p>
            <a:r>
              <a:rPr lang="en-US" sz="3200" b="1" dirty="0">
                <a:solidFill>
                  <a:schemeClr val="accent2"/>
                </a:solidFill>
              </a:rPr>
              <a:t>The Digital Age: Online, Mobile, and Social Media </a:t>
            </a:r>
            <a:r>
              <a:rPr lang="en-US" sz="3200" b="1" dirty="0" smtClean="0">
                <a:solidFill>
                  <a:schemeClr val="accent2"/>
                </a:solidFill>
              </a:rPr>
              <a:t>Marketing</a:t>
            </a:r>
            <a:endParaRPr lang="en-US" sz="3200" b="1" dirty="0">
              <a:solidFill>
                <a:schemeClr val="accent2"/>
              </a:solidFill>
            </a:endParaRPr>
          </a:p>
        </p:txBody>
      </p:sp>
      <p:sp>
        <p:nvSpPr>
          <p:cNvPr id="79873" name="Text Placeholder 7"/>
          <p:cNvSpPr>
            <a:spLocks noGrp="1"/>
          </p:cNvSpPr>
          <p:nvPr>
            <p:ph type="body" sz="quarter" idx="13"/>
          </p:nvPr>
        </p:nvSpPr>
        <p:spPr>
          <a:xfrm>
            <a:off x="681318" y="2191407"/>
            <a:ext cx="10990729" cy="3603812"/>
          </a:xfrm>
        </p:spPr>
        <p:txBody>
          <a:bodyPr>
            <a:noAutofit/>
          </a:bodyPr>
          <a:lstStyle/>
          <a:p>
            <a:pPr algn="l"/>
            <a:r>
              <a:rPr lang="en-US" sz="3200" dirty="0">
                <a:solidFill>
                  <a:schemeClr val="tx1"/>
                </a:solidFill>
              </a:rPr>
              <a:t>Digital and social </a:t>
            </a:r>
            <a:r>
              <a:rPr lang="en-US" sz="3200" dirty="0" smtClean="0">
                <a:solidFill>
                  <a:schemeClr val="tx1"/>
                </a:solidFill>
              </a:rPr>
              <a:t>media marketing </a:t>
            </a:r>
            <a:r>
              <a:rPr lang="en-US" sz="3200" b="0" dirty="0" smtClean="0">
                <a:solidFill>
                  <a:schemeClr val="tx1"/>
                </a:solidFill>
              </a:rPr>
              <a:t>involves using </a:t>
            </a:r>
            <a:r>
              <a:rPr lang="en-US" sz="3200" b="0" dirty="0">
                <a:solidFill>
                  <a:schemeClr val="tx1"/>
                </a:solidFill>
              </a:rPr>
              <a:t>digital marketing tools such </a:t>
            </a:r>
            <a:r>
              <a:rPr lang="en-US" sz="3200" b="0" dirty="0" smtClean="0">
                <a:solidFill>
                  <a:schemeClr val="tx1"/>
                </a:solidFill>
              </a:rPr>
              <a:t>as web </a:t>
            </a:r>
            <a:r>
              <a:rPr lang="en-US" sz="3200" b="0" dirty="0">
                <a:solidFill>
                  <a:schemeClr val="tx1"/>
                </a:solidFill>
              </a:rPr>
              <a:t>sites, social </a:t>
            </a:r>
            <a:r>
              <a:rPr lang="en-US" sz="3200" b="0" dirty="0" smtClean="0">
                <a:solidFill>
                  <a:schemeClr val="tx1"/>
                </a:solidFill>
              </a:rPr>
              <a:t>media, mobile ads and apps, online videos, </a:t>
            </a:r>
            <a:r>
              <a:rPr lang="en-US" sz="3200" b="0" dirty="0">
                <a:solidFill>
                  <a:schemeClr val="tx1"/>
                </a:solidFill>
              </a:rPr>
              <a:t>e-mail, and </a:t>
            </a:r>
            <a:r>
              <a:rPr lang="en-US" sz="3200" b="0" dirty="0" smtClean="0">
                <a:solidFill>
                  <a:schemeClr val="tx1"/>
                </a:solidFill>
              </a:rPr>
              <a:t>blogs that </a:t>
            </a:r>
            <a:r>
              <a:rPr lang="en-US" sz="3200" b="0" dirty="0">
                <a:solidFill>
                  <a:schemeClr val="tx1"/>
                </a:solidFill>
              </a:rPr>
              <a:t>engage consumers anywhere, at </a:t>
            </a:r>
            <a:r>
              <a:rPr lang="en-US" sz="3200" b="0" dirty="0" smtClean="0">
                <a:solidFill>
                  <a:schemeClr val="tx1"/>
                </a:solidFill>
              </a:rPr>
              <a:t>any time</a:t>
            </a:r>
            <a:r>
              <a:rPr lang="en-US" sz="3200" b="0" dirty="0">
                <a:solidFill>
                  <a:schemeClr val="tx1"/>
                </a:solidFill>
              </a:rPr>
              <a:t>, via their digital </a:t>
            </a:r>
            <a:r>
              <a:rPr lang="en-US" sz="3200" b="0" dirty="0" smtClean="0">
                <a:solidFill>
                  <a:schemeClr val="tx1"/>
                </a:solidFill>
              </a:rPr>
              <a:t>devices.</a:t>
            </a:r>
            <a:endParaRPr lang="en-US" sz="3200" dirty="0" smtClean="0">
              <a:solidFill>
                <a:schemeClr val="tx1"/>
              </a:solidFill>
            </a:endParaRPr>
          </a:p>
        </p:txBody>
      </p:sp>
      <p:sp>
        <p:nvSpPr>
          <p:cNvPr id="2" name="TextBox 1"/>
          <p:cNvSpPr txBox="1"/>
          <p:nvPr/>
        </p:nvSpPr>
        <p:spPr>
          <a:xfrm>
            <a:off x="4752304" y="6593983"/>
            <a:ext cx="283335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405791" y="6489640"/>
            <a:ext cx="717452" cy="276999"/>
          </a:xfrm>
          <a:prstGeom prst="rect">
            <a:avLst/>
          </a:prstGeom>
          <a:noFill/>
        </p:spPr>
        <p:txBody>
          <a:bodyPr wrap="square" rtlCol="0">
            <a:spAutoFit/>
          </a:bodyPr>
          <a:lstStyle/>
          <a:p>
            <a:pPr algn="r"/>
            <a:r>
              <a:rPr lang="en-US" sz="1200" dirty="0" smtClean="0"/>
              <a:t>1-</a:t>
            </a:r>
            <a:fld id="{85DA9975-4EA1-43E7-978E-DE70E48A7A61}" type="slidenum">
              <a:rPr lang="en-US" sz="1200" smtClean="0"/>
              <a:pPr algn="r"/>
              <a:t>47</a:t>
            </a:fld>
            <a:endParaRPr lang="en-US" sz="1200" dirty="0"/>
          </a:p>
        </p:txBody>
      </p:sp>
    </p:spTree>
    <p:extLst>
      <p:ext uri="{BB962C8B-B14F-4D97-AF65-F5344CB8AC3E}">
        <p14:creationId xmlns:p14="http://schemas.microsoft.com/office/powerpoint/2010/main" val="21075400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4270" y="10636"/>
            <a:ext cx="8139659" cy="707886"/>
          </a:xfrm>
          <a:prstGeom prst="rect">
            <a:avLst/>
          </a:prstGeom>
          <a:noFill/>
        </p:spPr>
        <p:txBody>
          <a:bodyPr wrap="square" rtlCol="0">
            <a:spAutoFit/>
          </a:bodyPr>
          <a:lstStyle/>
          <a:p>
            <a:pPr algn="ctr"/>
            <a:r>
              <a:rPr lang="en-US" sz="4000" b="1" dirty="0">
                <a:solidFill>
                  <a:srgbClr val="0070C0"/>
                </a:solidFill>
              </a:rPr>
              <a:t>The Changing Marketing Landscape</a:t>
            </a:r>
            <a:endParaRPr lang="en-US" sz="4000" dirty="0"/>
          </a:p>
        </p:txBody>
      </p:sp>
      <p:sp>
        <p:nvSpPr>
          <p:cNvPr id="81922" name="Rectangle 2"/>
          <p:cNvSpPr>
            <a:spLocks noGrp="1" noChangeArrowheads="1"/>
          </p:cNvSpPr>
          <p:nvPr>
            <p:ph type="title"/>
          </p:nvPr>
        </p:nvSpPr>
        <p:spPr>
          <a:xfrm>
            <a:off x="624204" y="741023"/>
            <a:ext cx="11019792" cy="496751"/>
          </a:xfrm>
        </p:spPr>
        <p:txBody>
          <a:bodyPr>
            <a:normAutofit fontScale="90000"/>
          </a:bodyPr>
          <a:lstStyle/>
          <a:p>
            <a:pPr algn="ctr"/>
            <a:r>
              <a:rPr lang="en-US" dirty="0" smtClean="0"/>
              <a:t/>
            </a:r>
            <a:br>
              <a:rPr lang="en-US" dirty="0" smtClean="0"/>
            </a:br>
            <a:r>
              <a:rPr lang="en-US" sz="4900" b="1" dirty="0" smtClean="0">
                <a:solidFill>
                  <a:srgbClr val="0070C0"/>
                </a:solidFill>
              </a:rPr>
              <a:t/>
            </a:r>
            <a:br>
              <a:rPr lang="en-US" sz="4900" b="1" dirty="0" smtClean="0">
                <a:solidFill>
                  <a:srgbClr val="0070C0"/>
                </a:solidFill>
              </a:rPr>
            </a:br>
            <a:r>
              <a:rPr lang="en-US" sz="3600" b="1" dirty="0" smtClean="0">
                <a:solidFill>
                  <a:schemeClr val="accent2"/>
                </a:solidFill>
                <a:latin typeface="+mn-lt"/>
              </a:rPr>
              <a:t>The </a:t>
            </a:r>
            <a:r>
              <a:rPr lang="en-US" sz="3600" b="1" dirty="0">
                <a:solidFill>
                  <a:schemeClr val="accent2"/>
                </a:solidFill>
                <a:latin typeface="+mn-lt"/>
              </a:rPr>
              <a:t>Digital Age: Online, Mobile, and Social Media Marketing</a:t>
            </a:r>
            <a:r>
              <a:rPr lang="en-US" b="1" dirty="0">
                <a:solidFill>
                  <a:schemeClr val="accent2"/>
                </a:solidFill>
                <a:latin typeface="+mn-lt"/>
              </a:rPr>
              <a:t/>
            </a:r>
            <a:br>
              <a:rPr lang="en-US" b="1" dirty="0">
                <a:solidFill>
                  <a:schemeClr val="accent2"/>
                </a:solidFill>
                <a:latin typeface="+mn-lt"/>
              </a:rPr>
            </a:br>
            <a:r>
              <a:rPr lang="en-US" b="1" dirty="0" smtClean="0">
                <a:latin typeface="+mn-lt"/>
              </a:rPr>
              <a:t/>
            </a:r>
            <a:br>
              <a:rPr lang="en-US" b="1" dirty="0" smtClean="0">
                <a:latin typeface="+mn-lt"/>
              </a:rPr>
            </a:br>
            <a:endParaRPr lang="en-US" b="1" dirty="0" smtClean="0">
              <a:latin typeface="+mn-lt"/>
            </a:endParaRPr>
          </a:p>
        </p:txBody>
      </p:sp>
      <p:sp>
        <p:nvSpPr>
          <p:cNvPr id="2" name="TextBox 1"/>
          <p:cNvSpPr txBox="1"/>
          <p:nvPr/>
        </p:nvSpPr>
        <p:spPr>
          <a:xfrm>
            <a:off x="4118556" y="6483553"/>
            <a:ext cx="4031088"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145129" y="6442501"/>
            <a:ext cx="1046871" cy="276999"/>
          </a:xfrm>
          <a:prstGeom prst="rect">
            <a:avLst/>
          </a:prstGeom>
          <a:noFill/>
        </p:spPr>
        <p:txBody>
          <a:bodyPr wrap="square" rtlCol="0">
            <a:spAutoFit/>
          </a:bodyPr>
          <a:lstStyle/>
          <a:p>
            <a:pPr algn="r"/>
            <a:r>
              <a:rPr lang="en-US" sz="1200" dirty="0" smtClean="0"/>
              <a:t>1-</a:t>
            </a:r>
            <a:fld id="{C7BB8847-6E7D-4983-8A74-C72933BB4672}" type="slidenum">
              <a:rPr lang="en-US" sz="1200" smtClean="0"/>
              <a:pPr algn="r"/>
              <a:t>48</a:t>
            </a:fld>
            <a:endParaRPr lang="en-US" sz="1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6008" y="1998897"/>
            <a:ext cx="5836181" cy="3965404"/>
          </a:xfrm>
          <a:prstGeom prst="rect">
            <a:avLst/>
          </a:prstGeom>
        </p:spPr>
      </p:pic>
      <p:pic>
        <p:nvPicPr>
          <p:cNvPr id="5" name="Picture 4"/>
          <p:cNvPicPr>
            <a:picLocks noChangeAspect="1"/>
          </p:cNvPicPr>
          <p:nvPr/>
        </p:nvPicPr>
        <p:blipFill>
          <a:blip r:embed="rId4"/>
          <a:stretch>
            <a:fillRect/>
          </a:stretch>
        </p:blipFill>
        <p:spPr>
          <a:xfrm>
            <a:off x="3183796" y="2016529"/>
            <a:ext cx="6101159" cy="3974150"/>
          </a:xfrm>
          <a:prstGeom prst="rect">
            <a:avLst/>
          </a:prstGeom>
        </p:spPr>
      </p:pic>
    </p:spTree>
    <p:extLst>
      <p:ext uri="{BB962C8B-B14F-4D97-AF65-F5344CB8AC3E}">
        <p14:creationId xmlns:p14="http://schemas.microsoft.com/office/powerpoint/2010/main" val="72505976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690607" y="177425"/>
            <a:ext cx="8886986" cy="508375"/>
          </a:xfrm>
        </p:spPr>
        <p:txBody>
          <a:bodyPr>
            <a:noAutofit/>
          </a:bodyPr>
          <a:lstStyle/>
          <a:p>
            <a:pPr algn="ctr"/>
            <a:r>
              <a:rPr lang="en-US" dirty="0" smtClean="0"/>
              <a:t/>
            </a:r>
            <a:br>
              <a:rPr lang="en-US" dirty="0" smtClean="0"/>
            </a:br>
            <a:r>
              <a:rPr lang="en-US" sz="4000" b="1" dirty="0">
                <a:solidFill>
                  <a:srgbClr val="0070C0"/>
                </a:solidFill>
                <a:latin typeface="+mn-lt"/>
              </a:rPr>
              <a:t>The Changing Marketing Landscape</a:t>
            </a:r>
            <a:r>
              <a:rPr lang="en-US" sz="4000" dirty="0">
                <a:latin typeface="+mn-lt"/>
              </a:rPr>
              <a:t/>
            </a:r>
            <a:br>
              <a:rPr lang="en-US" sz="4000" dirty="0">
                <a:latin typeface="+mn-lt"/>
              </a:rPr>
            </a:br>
            <a:endParaRPr lang="en-US" sz="4000" dirty="0" smtClean="0">
              <a:latin typeface="+mn-lt"/>
            </a:endParaRPr>
          </a:p>
        </p:txBody>
      </p:sp>
      <p:sp>
        <p:nvSpPr>
          <p:cNvPr id="83969" name="Text Placeholder 7"/>
          <p:cNvSpPr>
            <a:spLocks noGrp="1"/>
          </p:cNvSpPr>
          <p:nvPr>
            <p:ph type="body" sz="quarter" idx="13"/>
          </p:nvPr>
        </p:nvSpPr>
        <p:spPr>
          <a:xfrm>
            <a:off x="854803" y="1777191"/>
            <a:ext cx="2387040" cy="3734316"/>
          </a:xfrm>
        </p:spPr>
        <p:txBody>
          <a:bodyPr>
            <a:normAutofit/>
          </a:bodyPr>
          <a:lstStyle/>
          <a:p>
            <a:pPr algn="l">
              <a:buFontTx/>
              <a:buChar char="•"/>
            </a:pPr>
            <a:r>
              <a:rPr lang="en-US" dirty="0" smtClean="0">
                <a:solidFill>
                  <a:schemeClr val="tx1"/>
                </a:solidFill>
              </a:rPr>
              <a:t>Not-for-profit marketing growth</a:t>
            </a:r>
          </a:p>
          <a:p>
            <a:pPr algn="l">
              <a:buFontTx/>
              <a:buChar char="•"/>
            </a:pPr>
            <a:r>
              <a:rPr lang="en-US" dirty="0" smtClean="0">
                <a:solidFill>
                  <a:schemeClr val="tx1"/>
                </a:solidFill>
              </a:rPr>
              <a:t>Rapid globalization</a:t>
            </a:r>
          </a:p>
          <a:p>
            <a:pPr algn="l">
              <a:buFontTx/>
              <a:buChar char="•"/>
            </a:pPr>
            <a:r>
              <a:rPr lang="en-US" dirty="0" smtClean="0">
                <a:solidFill>
                  <a:schemeClr val="tx1"/>
                </a:solidFill>
              </a:rPr>
              <a:t>Sustainable marketing</a:t>
            </a:r>
          </a:p>
        </p:txBody>
      </p:sp>
      <p:sp>
        <p:nvSpPr>
          <p:cNvPr id="2" name="TextBox 1"/>
          <p:cNvSpPr txBox="1"/>
          <p:nvPr/>
        </p:nvSpPr>
        <p:spPr>
          <a:xfrm>
            <a:off x="4629955" y="6373249"/>
            <a:ext cx="3008290"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150991" y="6373248"/>
            <a:ext cx="1041009" cy="276999"/>
          </a:xfrm>
          <a:prstGeom prst="rect">
            <a:avLst/>
          </a:prstGeom>
          <a:noFill/>
        </p:spPr>
        <p:txBody>
          <a:bodyPr wrap="square" rtlCol="0">
            <a:spAutoFit/>
          </a:bodyPr>
          <a:lstStyle/>
          <a:p>
            <a:pPr algn="r"/>
            <a:r>
              <a:rPr lang="en-US" sz="1200" dirty="0" smtClean="0"/>
              <a:t>1-</a:t>
            </a:r>
            <a:fld id="{92EEA365-177A-4F69-8B8D-64D153958337}" type="slidenum">
              <a:rPr lang="en-US" sz="1200" smtClean="0"/>
              <a:pPr algn="r"/>
              <a:t>49</a:t>
            </a:fld>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4735" y="1595437"/>
            <a:ext cx="6296025" cy="3667125"/>
          </a:xfrm>
          <a:prstGeom prst="rect">
            <a:avLst/>
          </a:prstGeom>
        </p:spPr>
      </p:pic>
    </p:spTree>
    <p:extLst>
      <p:ext uri="{BB962C8B-B14F-4D97-AF65-F5344CB8AC3E}">
        <p14:creationId xmlns:p14="http://schemas.microsoft.com/office/powerpoint/2010/main" val="5029556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Objectives</a:t>
            </a:r>
          </a:p>
        </p:txBody>
      </p:sp>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 </a:t>
            </a:r>
            <a:r>
              <a:rPr lang="en-US" sz="4000" dirty="0" smtClean="0">
                <a:latin typeface="Calibri" panose="020F0502020204030204" pitchFamily="34" charset="0"/>
              </a:rPr>
              <a:t>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5" name="Rectangle 3"/>
          <p:cNvSpPr>
            <a:spLocks noGrp="1" noChangeArrowheads="1"/>
          </p:cNvSpPr>
          <p:nvPr>
            <p:ph idx="1"/>
          </p:nvPr>
        </p:nvSpPr>
        <p:spPr>
          <a:xfrm>
            <a:off x="644768" y="2134724"/>
            <a:ext cx="10902462" cy="4166745"/>
          </a:xfrm>
        </p:spPr>
        <p:txBody>
          <a:bodyPr>
            <a:normAutofit/>
          </a:bodyPr>
          <a:lstStyle/>
          <a:p>
            <a:r>
              <a:rPr lang="en-US" sz="3200" b="1" dirty="0">
                <a:latin typeface="Calibri" panose="020F0502020204030204" pitchFamily="34" charset="0"/>
              </a:rPr>
              <a:t>Objective </a:t>
            </a:r>
            <a:r>
              <a:rPr lang="en-US" sz="3200" b="1" dirty="0" smtClean="0">
                <a:latin typeface="Calibri" panose="020F0502020204030204" pitchFamily="34" charset="0"/>
              </a:rPr>
              <a:t>4:  Discuss </a:t>
            </a:r>
            <a:r>
              <a:rPr lang="en-US" sz="3200" b="1" dirty="0">
                <a:latin typeface="Calibri" panose="020F0502020204030204" pitchFamily="34" charset="0"/>
              </a:rPr>
              <a:t>customer relationship management and identify strategies for creating value </a:t>
            </a:r>
            <a:r>
              <a:rPr lang="en-US" sz="3200" b="1" i="1" dirty="0">
                <a:latin typeface="Calibri" panose="020F0502020204030204" pitchFamily="34" charset="0"/>
              </a:rPr>
              <a:t>for</a:t>
            </a:r>
            <a:r>
              <a:rPr lang="en-US" sz="3200" b="1" dirty="0">
                <a:latin typeface="Calibri" panose="020F0502020204030204" pitchFamily="34" charset="0"/>
              </a:rPr>
              <a:t> customers and capturing value </a:t>
            </a:r>
            <a:r>
              <a:rPr lang="en-US" sz="3200" b="1" i="1" dirty="0">
                <a:latin typeface="Calibri" panose="020F0502020204030204" pitchFamily="34" charset="0"/>
              </a:rPr>
              <a:t>from</a:t>
            </a:r>
            <a:r>
              <a:rPr lang="en-US" sz="3200" b="1" dirty="0">
                <a:latin typeface="Calibri" panose="020F0502020204030204" pitchFamily="34" charset="0"/>
              </a:rPr>
              <a:t> customers in return.</a:t>
            </a:r>
          </a:p>
          <a:p>
            <a:pPr marL="0" indent="0">
              <a:lnSpc>
                <a:spcPct val="90000"/>
              </a:lnSpc>
              <a:buNone/>
            </a:pPr>
            <a:r>
              <a:rPr lang="en-US" sz="3200" b="1" dirty="0" smtClean="0">
                <a:latin typeface="Calibri" panose="020F0502020204030204" pitchFamily="34" charset="0"/>
              </a:rPr>
              <a:t>	</a:t>
            </a:r>
            <a:endParaRPr lang="en-US" sz="3200" b="1" dirty="0">
              <a:solidFill>
                <a:srgbClr val="0070C0"/>
              </a:solidFill>
              <a:latin typeface="Calibri" panose="020F0502020204030204" pitchFamily="34" charset="0"/>
            </a:endParaRPr>
          </a:p>
          <a:p>
            <a:r>
              <a:rPr lang="en-US" sz="3200" b="1" dirty="0">
                <a:latin typeface="Calibri" panose="020F0502020204030204" pitchFamily="34" charset="0"/>
              </a:rPr>
              <a:t>Objective </a:t>
            </a:r>
            <a:r>
              <a:rPr lang="en-US" sz="3200" b="1" dirty="0" smtClean="0">
                <a:latin typeface="Calibri" panose="020F0502020204030204" pitchFamily="34" charset="0"/>
              </a:rPr>
              <a:t>5:  Describe </a:t>
            </a:r>
            <a:r>
              <a:rPr lang="en-US" sz="3200" b="1" dirty="0">
                <a:latin typeface="Calibri" panose="020F0502020204030204" pitchFamily="34" charset="0"/>
              </a:rPr>
              <a:t>the major trends and </a:t>
            </a:r>
            <a:r>
              <a:rPr lang="en-US" sz="3200" b="1" dirty="0" smtClean="0">
                <a:latin typeface="Calibri" panose="020F0502020204030204" pitchFamily="34" charset="0"/>
              </a:rPr>
              <a:t>forces that </a:t>
            </a:r>
            <a:r>
              <a:rPr lang="en-US" sz="3200" b="1" dirty="0">
                <a:latin typeface="Calibri" panose="020F0502020204030204" pitchFamily="34" charset="0"/>
              </a:rPr>
              <a:t>are changing the marketing landscape in </a:t>
            </a:r>
            <a:r>
              <a:rPr lang="en-US" sz="3200" b="1" dirty="0" smtClean="0">
                <a:latin typeface="Calibri" panose="020F0502020204030204" pitchFamily="34" charset="0"/>
              </a:rPr>
              <a:t>this age </a:t>
            </a:r>
            <a:r>
              <a:rPr lang="en-US" sz="3200" b="1" dirty="0">
                <a:latin typeface="Calibri" panose="020F0502020204030204" pitchFamily="34" charset="0"/>
              </a:rPr>
              <a:t>of relationships</a:t>
            </a:r>
            <a:r>
              <a:rPr lang="en-US" sz="3200" b="1" dirty="0" smtClean="0">
                <a:latin typeface="Calibri" panose="020F0502020204030204" pitchFamily="34" charset="0"/>
              </a:rPr>
              <a:t>.</a:t>
            </a:r>
            <a:endParaRPr lang="en-US" sz="3200" b="1" dirty="0">
              <a:latin typeface="Calibri" panose="020F0502020204030204" pitchFamily="34" charset="0"/>
            </a:endParaRPr>
          </a:p>
          <a:p>
            <a:pPr marL="0" indent="0">
              <a:lnSpc>
                <a:spcPct val="90000"/>
              </a:lnSpc>
              <a:buNone/>
            </a:pPr>
            <a:r>
              <a:rPr lang="en-US" sz="2400" dirty="0" smtClean="0">
                <a:latin typeface="Calibri" panose="020F0502020204030204" pitchFamily="34" charset="0"/>
              </a:rPr>
              <a:t>	</a:t>
            </a:r>
            <a:endParaRPr lang="en-US" sz="2400" b="1" dirty="0">
              <a:solidFill>
                <a:srgbClr val="0070C0"/>
              </a:solidFill>
              <a:latin typeface="Calibri" panose="020F0502020204030204" pitchFamily="34" charset="0"/>
            </a:endParaRP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63420" y="633111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5</a:t>
            </a:fld>
            <a:endParaRPr lang="en-US" sz="1200" dirty="0"/>
          </a:p>
        </p:txBody>
      </p:sp>
    </p:spTree>
    <p:extLst>
      <p:ext uri="{BB962C8B-B14F-4D97-AF65-F5344CB8AC3E}">
        <p14:creationId xmlns:p14="http://schemas.microsoft.com/office/powerpoint/2010/main" val="4612126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5</a:t>
            </a:r>
          </a:p>
        </p:txBody>
      </p:sp>
      <p:sp>
        <p:nvSpPr>
          <p:cNvPr id="16385" name="Rectangle 3"/>
          <p:cNvSpPr>
            <a:spLocks noGrp="1" noChangeArrowheads="1"/>
          </p:cNvSpPr>
          <p:nvPr>
            <p:ph idx="1"/>
          </p:nvPr>
        </p:nvSpPr>
        <p:spPr>
          <a:xfrm>
            <a:off x="621323" y="1996225"/>
            <a:ext cx="10972800" cy="4334895"/>
          </a:xfrm>
        </p:spPr>
        <p:txBody>
          <a:bodyPr>
            <a:normAutofit/>
          </a:bodyPr>
          <a:lstStyle/>
          <a:p>
            <a:pPr marL="0" indent="0">
              <a:lnSpc>
                <a:spcPct val="90000"/>
              </a:lnSpc>
              <a:buNone/>
            </a:pPr>
            <a:endParaRPr lang="en-US" sz="2400" b="1" dirty="0">
              <a:solidFill>
                <a:srgbClr val="0070C0"/>
              </a:solidFill>
              <a:latin typeface="Calibri" panose="020F0502020204030204" pitchFamily="34" charset="0"/>
            </a:endParaRPr>
          </a:p>
          <a:p>
            <a:r>
              <a:rPr lang="en-US" sz="3200" dirty="0" smtClean="0"/>
              <a:t>Describe </a:t>
            </a:r>
            <a:r>
              <a:rPr lang="en-US" sz="3200" dirty="0"/>
              <a:t>the major trends and </a:t>
            </a:r>
            <a:r>
              <a:rPr lang="en-US" sz="3200" dirty="0" smtClean="0"/>
              <a:t>forces that </a:t>
            </a:r>
            <a:r>
              <a:rPr lang="en-US" sz="3200" dirty="0"/>
              <a:t>are changing the marketing landscape in </a:t>
            </a:r>
            <a:r>
              <a:rPr lang="en-US" sz="3200" dirty="0" smtClean="0"/>
              <a:t>this age </a:t>
            </a:r>
            <a:r>
              <a:rPr lang="en-US" sz="3200" dirty="0"/>
              <a:t>of relationships</a:t>
            </a:r>
            <a:r>
              <a:rPr lang="en-US" sz="3200" dirty="0" smtClean="0"/>
              <a:t>.</a:t>
            </a:r>
          </a:p>
          <a:p>
            <a:pPr marL="0" indent="0">
              <a:lnSpc>
                <a:spcPct val="90000"/>
              </a:lnSpc>
              <a:buNone/>
            </a:pPr>
            <a:r>
              <a:rPr lang="en-US" sz="3200" dirty="0" smtClean="0"/>
              <a:t>	</a:t>
            </a:r>
            <a:r>
              <a:rPr lang="en-US" sz="3200" b="1" dirty="0" smtClean="0">
                <a:solidFill>
                  <a:srgbClr val="0070C0"/>
                </a:solidFill>
              </a:rPr>
              <a:t>The </a:t>
            </a:r>
            <a:r>
              <a:rPr lang="en-US" sz="3200" b="1" dirty="0">
                <a:solidFill>
                  <a:srgbClr val="0070C0"/>
                </a:solidFill>
              </a:rPr>
              <a:t>Changing Marketing </a:t>
            </a:r>
            <a:r>
              <a:rPr lang="en-US" sz="3200" b="1" dirty="0" smtClean="0">
                <a:solidFill>
                  <a:srgbClr val="0070C0"/>
                </a:solidFill>
              </a:rPr>
              <a:t>Landscape</a:t>
            </a:r>
          </a:p>
          <a:p>
            <a:pPr marL="0" indent="0">
              <a:lnSpc>
                <a:spcPct val="90000"/>
              </a:lnSpc>
              <a:buNone/>
            </a:pPr>
            <a:r>
              <a:rPr lang="en-US" sz="3200" b="1" dirty="0">
                <a:solidFill>
                  <a:srgbClr val="0070C0"/>
                </a:solidFill>
              </a:rPr>
              <a:t>	</a:t>
            </a:r>
            <a:r>
              <a:rPr lang="en-US" sz="3200" b="1" dirty="0" smtClean="0">
                <a:solidFill>
                  <a:srgbClr val="0070C0"/>
                </a:solidFill>
              </a:rPr>
              <a:t>	</a:t>
            </a:r>
            <a:r>
              <a:rPr lang="en-US" dirty="0" smtClean="0"/>
              <a:t>- The Digital Age</a:t>
            </a:r>
          </a:p>
          <a:p>
            <a:pPr marL="0" indent="0">
              <a:lnSpc>
                <a:spcPct val="90000"/>
              </a:lnSpc>
              <a:buNone/>
            </a:pPr>
            <a:r>
              <a:rPr lang="en-US" dirty="0"/>
              <a:t>	</a:t>
            </a:r>
            <a:r>
              <a:rPr lang="en-US" dirty="0" smtClean="0"/>
              <a:t>	- Not-for-Profit</a:t>
            </a:r>
          </a:p>
          <a:p>
            <a:pPr marL="0" indent="0">
              <a:lnSpc>
                <a:spcPct val="90000"/>
              </a:lnSpc>
              <a:buNone/>
            </a:pPr>
            <a:r>
              <a:rPr lang="en-US" dirty="0"/>
              <a:t>	</a:t>
            </a:r>
            <a:r>
              <a:rPr lang="en-US" dirty="0" smtClean="0"/>
              <a:t>	- Rapid Globalization</a:t>
            </a:r>
          </a:p>
          <a:p>
            <a:pPr marL="0" indent="0">
              <a:lnSpc>
                <a:spcPct val="90000"/>
              </a:lnSpc>
              <a:buNone/>
            </a:pPr>
            <a:r>
              <a:rPr lang="en-US" dirty="0"/>
              <a:t>	</a:t>
            </a:r>
            <a:r>
              <a:rPr lang="en-US" dirty="0" smtClean="0"/>
              <a:t>	- Sustainable Marketing</a:t>
            </a:r>
            <a:endParaRPr lang="en-US" dirty="0"/>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871199" y="630146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50</a:t>
            </a:fld>
            <a:endParaRPr lang="en-US" sz="1200" dirty="0"/>
          </a:p>
        </p:txBody>
      </p:sp>
    </p:spTree>
    <p:extLst>
      <p:ext uri="{BB962C8B-B14F-4D97-AF65-F5344CB8AC3E}">
        <p14:creationId xmlns:p14="http://schemas.microsoft.com/office/powerpoint/2010/main" val="419728699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912159" y="125166"/>
            <a:ext cx="10367682" cy="522890"/>
          </a:xfrm>
        </p:spPr>
        <p:txBody>
          <a:bodyPr>
            <a:noAutofit/>
          </a:bodyPr>
          <a:lstStyle/>
          <a:p>
            <a:pPr algn="ctr" eaLnBrk="1" hangingPunct="1"/>
            <a:r>
              <a:rPr lang="en-US" sz="4000" b="1" dirty="0" smtClean="0">
                <a:solidFill>
                  <a:srgbClr val="0070C0"/>
                </a:solidFill>
                <a:latin typeface="+mn-lt"/>
              </a:rPr>
              <a:t>So, What Is Marketing? Pulling It All Together</a:t>
            </a:r>
          </a:p>
        </p:txBody>
      </p:sp>
      <p:pic>
        <p:nvPicPr>
          <p:cNvPr id="2" name="Picture 1" descr="An Expanded Model of the Marketing Process" title="Fig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2612" y="829962"/>
            <a:ext cx="7262975" cy="4631084"/>
          </a:xfrm>
          <a:prstGeom prst="rect">
            <a:avLst/>
          </a:prstGeom>
        </p:spPr>
      </p:pic>
      <p:pic>
        <p:nvPicPr>
          <p:cNvPr id="4" name="Picture 3" descr="An Expanded Model of the Marketing Process" title="Fig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1769" y="5467696"/>
            <a:ext cx="7104662" cy="831534"/>
          </a:xfrm>
          <a:prstGeom prst="rect">
            <a:avLst/>
          </a:prstGeom>
        </p:spPr>
      </p:pic>
      <p:sp>
        <p:nvSpPr>
          <p:cNvPr id="3" name="Footer Placeholder 2"/>
          <p:cNvSpPr>
            <a:spLocks noGrp="1"/>
          </p:cNvSpPr>
          <p:nvPr>
            <p:ph type="ftr" sz="quarter" idx="11"/>
          </p:nvPr>
        </p:nvSpPr>
        <p:spPr>
          <a:xfrm>
            <a:off x="4038600" y="6426395"/>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10772774" y="6426395"/>
            <a:ext cx="1419225" cy="365125"/>
          </a:xfrm>
        </p:spPr>
        <p:txBody>
          <a:bodyPr/>
          <a:lstStyle/>
          <a:p>
            <a:r>
              <a:rPr lang="en-US" dirty="0" smtClean="0">
                <a:solidFill>
                  <a:schemeClr val="tx1"/>
                </a:solidFill>
              </a:rPr>
              <a:t>1-</a:t>
            </a:r>
            <a:fld id="{FE68747B-410E-4E11-8B3E-2AD7F44A64BD}" type="slidenum">
              <a:rPr lang="en-US" smtClean="0">
                <a:solidFill>
                  <a:schemeClr val="tx1"/>
                </a:solidFill>
              </a:rPr>
              <a:t>51</a:t>
            </a:fld>
            <a:endParaRPr lang="en-US" dirty="0">
              <a:solidFill>
                <a:schemeClr val="tx1"/>
              </a:solidFill>
            </a:endParaRPr>
          </a:p>
        </p:txBody>
      </p:sp>
    </p:spTree>
    <p:extLst>
      <p:ext uri="{BB962C8B-B14F-4D97-AF65-F5344CB8AC3E}">
        <p14:creationId xmlns:p14="http://schemas.microsoft.com/office/powerpoint/2010/main" val="268937143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2076"/>
            <a:ext cx="10515600" cy="869950"/>
          </a:xfrm>
        </p:spPr>
        <p:txBody>
          <a:bodyPr/>
          <a:lstStyle/>
          <a:p>
            <a:pPr algn="ctr"/>
            <a:r>
              <a:rPr lang="en-US" b="1" dirty="0">
                <a:latin typeface="Calibri" panose="020F0502020204030204" pitchFamily="34" charset="0"/>
              </a:rPr>
              <a:t>Principles </a:t>
            </a:r>
            <a:r>
              <a:rPr lang="en-US" b="1" dirty="0">
                <a:solidFill>
                  <a:srgbClr val="0070C0"/>
                </a:solidFill>
                <a:latin typeface="Calibri" panose="020F0502020204030204" pitchFamily="34" charset="0"/>
              </a:rPr>
              <a:t>of Marketing</a:t>
            </a:r>
            <a:endParaRPr lang="en-US" dirty="0"/>
          </a:p>
        </p:txBody>
      </p:sp>
      <p:sp>
        <p:nvSpPr>
          <p:cNvPr id="7" name="TextBox 6"/>
          <p:cNvSpPr txBox="1"/>
          <p:nvPr/>
        </p:nvSpPr>
        <p:spPr>
          <a:xfrm>
            <a:off x="3438525" y="962026"/>
            <a:ext cx="5391150" cy="584775"/>
          </a:xfrm>
          <a:prstGeom prst="rect">
            <a:avLst/>
          </a:prstGeom>
          <a:noFill/>
        </p:spPr>
        <p:txBody>
          <a:bodyPr wrap="square" rtlCol="0">
            <a:spAutoFit/>
          </a:bodyPr>
          <a:lstStyle/>
          <a:p>
            <a:pPr algn="ctr"/>
            <a:r>
              <a:rPr lang="en-US" sz="3200" b="1" dirty="0" smtClean="0">
                <a:solidFill>
                  <a:schemeClr val="accent2"/>
                </a:solidFill>
              </a:rPr>
              <a:t>PowerPoint Copyright </a:t>
            </a:r>
            <a:r>
              <a:rPr lang="en-US" sz="3200" b="1" dirty="0">
                <a:solidFill>
                  <a:schemeClr val="accent2"/>
                </a:solidFill>
              </a:rPr>
              <a:t>Page</a:t>
            </a:r>
            <a:endParaRPr lang="en-US" sz="3200" dirty="0">
              <a:solidFill>
                <a:schemeClr val="accent2"/>
              </a:solidFill>
            </a:endParaRPr>
          </a:p>
        </p:txBody>
      </p:sp>
      <p:pic>
        <p:nvPicPr>
          <p:cNvPr id="6" name="Content Placeholder 5" descr="Graphic of Copyright warnings" title="Copyright Pag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2322857"/>
            <a:ext cx="10515600" cy="3356874"/>
          </a:xfrm>
          <a:prstGeom prst="rect">
            <a:avLst/>
          </a:prstGeom>
        </p:spPr>
      </p:pic>
      <p:sp>
        <p:nvSpPr>
          <p:cNvPr id="4" name="Footer Placeholder 3"/>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5" name="Slide Number Placeholder 4"/>
          <p:cNvSpPr>
            <a:spLocks noGrp="1"/>
          </p:cNvSpPr>
          <p:nvPr>
            <p:ph type="sldNum" sz="quarter" idx="12"/>
          </p:nvPr>
        </p:nvSpPr>
        <p:spPr>
          <a:xfrm>
            <a:off x="9448800" y="6356349"/>
            <a:ext cx="2743200" cy="365125"/>
          </a:xfrm>
        </p:spPr>
        <p:txBody>
          <a:bodyPr/>
          <a:lstStyle/>
          <a:p>
            <a:r>
              <a:rPr lang="en-US" dirty="0" smtClean="0">
                <a:solidFill>
                  <a:schemeClr val="tx1"/>
                </a:solidFill>
              </a:rPr>
              <a:t>1-52</a:t>
            </a:r>
            <a:endParaRPr lang="en-US" dirty="0">
              <a:solidFill>
                <a:schemeClr val="tx1"/>
              </a:solidFill>
            </a:endParaRPr>
          </a:p>
        </p:txBody>
      </p:sp>
    </p:spTree>
    <p:extLst>
      <p:ext uri="{BB962C8B-B14F-4D97-AF65-F5344CB8AC3E}">
        <p14:creationId xmlns:p14="http://schemas.microsoft.com/office/powerpoint/2010/main" val="392564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1</a:t>
            </a:r>
          </a:p>
        </p:txBody>
      </p:sp>
      <p:sp>
        <p:nvSpPr>
          <p:cNvPr id="16385" name="Rectangle 3"/>
          <p:cNvSpPr>
            <a:spLocks noGrp="1" noChangeArrowheads="1"/>
          </p:cNvSpPr>
          <p:nvPr>
            <p:ph idx="1"/>
          </p:nvPr>
        </p:nvSpPr>
        <p:spPr>
          <a:xfrm>
            <a:off x="691663" y="2356860"/>
            <a:ext cx="10879014" cy="3944610"/>
          </a:xfrm>
        </p:spPr>
        <p:txBody>
          <a:bodyPr>
            <a:noAutofit/>
          </a:bodyPr>
          <a:lstStyle/>
          <a:p>
            <a:r>
              <a:rPr lang="en-US" sz="3200" b="1" dirty="0" smtClean="0">
                <a:latin typeface="Calibri" panose="020F0502020204030204" pitchFamily="34" charset="0"/>
              </a:rPr>
              <a:t>Define </a:t>
            </a:r>
            <a:r>
              <a:rPr lang="en-US" sz="3200" b="1" dirty="0">
                <a:latin typeface="Calibri" panose="020F0502020204030204" pitchFamily="34" charset="0"/>
              </a:rPr>
              <a:t>marketing and outline the steps in the marketing process</a:t>
            </a:r>
            <a:r>
              <a:rPr lang="en-US" sz="3200" b="1" dirty="0" smtClean="0">
                <a:latin typeface="Calibri" panose="020F0502020204030204" pitchFamily="34" charset="0"/>
              </a:rPr>
              <a:t>.</a:t>
            </a:r>
          </a:p>
          <a:p>
            <a:pPr marL="0" indent="0">
              <a:buNone/>
            </a:pPr>
            <a:endParaRPr lang="en-US" sz="3200" b="1" dirty="0" smtClean="0">
              <a:latin typeface="Calibri" panose="020F0502020204030204" pitchFamily="34" charset="0"/>
            </a:endParaRPr>
          </a:p>
          <a:p>
            <a:pPr marL="0" indent="0">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What </a:t>
            </a:r>
            <a:r>
              <a:rPr lang="en-US" sz="3200" b="1" dirty="0">
                <a:solidFill>
                  <a:srgbClr val="0070C0"/>
                </a:solidFill>
                <a:latin typeface="Calibri" panose="020F0502020204030204" pitchFamily="34" charset="0"/>
              </a:rPr>
              <a:t>Is Marketing? </a:t>
            </a:r>
            <a:endParaRPr lang="en-US" sz="3200" b="1" dirty="0" smtClean="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86867" y="6322061"/>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6</a:t>
            </a:fld>
            <a:endParaRPr lang="en-US" sz="1200" dirty="0"/>
          </a:p>
        </p:txBody>
      </p:sp>
    </p:spTree>
    <p:extLst>
      <p:ext uri="{BB962C8B-B14F-4D97-AF65-F5344CB8AC3E}">
        <p14:creationId xmlns:p14="http://schemas.microsoft.com/office/powerpoint/2010/main" val="20289643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938741" y="249298"/>
            <a:ext cx="10390717" cy="674237"/>
          </a:xfrm>
        </p:spPr>
        <p:txBody>
          <a:bodyPr>
            <a:normAutofit/>
          </a:bodyPr>
          <a:lstStyle/>
          <a:p>
            <a:pPr algn="ctr" eaLnBrk="1" hangingPunct="1"/>
            <a:r>
              <a:rPr lang="en-US" sz="4000" dirty="0" smtClean="0">
                <a:solidFill>
                  <a:srgbClr val="0070C0"/>
                </a:solidFill>
                <a:latin typeface="+mn-lt"/>
              </a:rPr>
              <a:t>What Is Marketing?</a:t>
            </a:r>
          </a:p>
        </p:txBody>
      </p:sp>
      <p:sp>
        <p:nvSpPr>
          <p:cNvPr id="4" name="TextBox 3"/>
          <p:cNvSpPr txBox="1"/>
          <p:nvPr/>
        </p:nvSpPr>
        <p:spPr>
          <a:xfrm>
            <a:off x="4370990" y="923535"/>
            <a:ext cx="3450020" cy="584775"/>
          </a:xfrm>
          <a:prstGeom prst="rect">
            <a:avLst/>
          </a:prstGeom>
          <a:noFill/>
        </p:spPr>
        <p:txBody>
          <a:bodyPr wrap="square" rtlCol="0">
            <a:spAutoFit/>
          </a:bodyPr>
          <a:lstStyle/>
          <a:p>
            <a:r>
              <a:rPr lang="en-US" sz="3200" b="1" dirty="0" smtClean="0">
                <a:solidFill>
                  <a:schemeClr val="accent2"/>
                </a:solidFill>
                <a:latin typeface="Calibri" panose="020F0502020204030204" pitchFamily="34" charset="0"/>
              </a:rPr>
              <a:t>Marketing Defined</a:t>
            </a:r>
            <a:endParaRPr lang="en-US" sz="3200" b="1" dirty="0">
              <a:solidFill>
                <a:schemeClr val="accent2"/>
              </a:solidFill>
              <a:latin typeface="Calibri" panose="020F0502020204030204" pitchFamily="34" charset="0"/>
            </a:endParaRPr>
          </a:p>
        </p:txBody>
      </p:sp>
      <p:sp>
        <p:nvSpPr>
          <p:cNvPr id="18434" name="Rectangle 3"/>
          <p:cNvSpPr>
            <a:spLocks noGrp="1" noChangeArrowheads="1"/>
          </p:cNvSpPr>
          <p:nvPr>
            <p:ph type="body" sz="half" idx="2"/>
          </p:nvPr>
        </p:nvSpPr>
        <p:spPr>
          <a:xfrm>
            <a:off x="711282" y="2594814"/>
            <a:ext cx="10845636" cy="2382644"/>
          </a:xfrm>
        </p:spPr>
        <p:txBody>
          <a:bodyPr/>
          <a:lstStyle/>
          <a:p>
            <a:pPr indent="-65088">
              <a:spcBef>
                <a:spcPct val="0"/>
              </a:spcBef>
              <a:buNone/>
            </a:pPr>
            <a:r>
              <a:rPr lang="en-US" sz="4000" b="1" dirty="0" smtClean="0"/>
              <a:t>Marketing</a:t>
            </a:r>
            <a:r>
              <a:rPr lang="en-US" sz="4000" dirty="0" smtClean="0"/>
              <a:t> is</a:t>
            </a:r>
            <a:r>
              <a:rPr lang="en-US" sz="4000" b="1" dirty="0" smtClean="0"/>
              <a:t> </a:t>
            </a:r>
            <a:r>
              <a:rPr lang="en-US" sz="4000" dirty="0" smtClean="0"/>
              <a:t>a process by which companies </a:t>
            </a:r>
            <a:r>
              <a:rPr lang="en-US" sz="4000" b="1" dirty="0" smtClean="0"/>
              <a:t>create value </a:t>
            </a:r>
            <a:r>
              <a:rPr lang="en-US" sz="4000" dirty="0" smtClean="0"/>
              <a:t>for customers and build strong  customer relationships in order to </a:t>
            </a:r>
            <a:r>
              <a:rPr lang="en-US" sz="4000" b="1" dirty="0" smtClean="0"/>
              <a:t>capture value</a:t>
            </a:r>
            <a:r>
              <a:rPr lang="en-US" sz="4000" dirty="0" smtClean="0"/>
              <a:t> from customers in return. </a:t>
            </a:r>
          </a:p>
          <a:p>
            <a:pPr indent="-65088"/>
            <a:endParaRPr lang="en-US" sz="3600" dirty="0" smtClean="0"/>
          </a:p>
          <a:p>
            <a:pPr indent="-65088"/>
            <a:endParaRPr lang="en-US" dirty="0" smtClean="0"/>
          </a:p>
          <a:p>
            <a:pPr indent="-65088"/>
            <a:endParaRPr lang="en-US" dirty="0" smtClean="0"/>
          </a:p>
        </p:txBody>
      </p:sp>
      <p:sp>
        <p:nvSpPr>
          <p:cNvPr id="3" name="Footer Placeholder 2"/>
          <p:cNvSpPr>
            <a:spLocks noGrp="1"/>
          </p:cNvSpPr>
          <p:nvPr>
            <p:ph type="ftr" sz="quarter" idx="11"/>
          </p:nvPr>
        </p:nvSpPr>
        <p:spPr>
          <a:xfrm>
            <a:off x="4038600" y="6337656"/>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11505203" y="6356349"/>
            <a:ext cx="492512" cy="365125"/>
          </a:xfrm>
        </p:spPr>
        <p:txBody>
          <a:bodyPr/>
          <a:lstStyle/>
          <a:p>
            <a:r>
              <a:rPr lang="en-US" dirty="0" smtClean="0">
                <a:solidFill>
                  <a:schemeClr val="tx1"/>
                </a:solidFill>
              </a:rPr>
              <a:t>1-</a:t>
            </a:r>
            <a:fld id="{FE68747B-410E-4E11-8B3E-2AD7F44A64BD}"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41129923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2208" y="133019"/>
            <a:ext cx="6147581" cy="707886"/>
          </a:xfrm>
          <a:prstGeom prst="rect">
            <a:avLst/>
          </a:prstGeom>
          <a:noFill/>
        </p:spPr>
        <p:txBody>
          <a:bodyPr wrap="square" rtlCol="0">
            <a:spAutoFit/>
          </a:bodyPr>
          <a:lstStyle/>
          <a:p>
            <a:pPr algn="ctr"/>
            <a:r>
              <a:rPr lang="en-US" sz="4000" b="1" dirty="0">
                <a:solidFill>
                  <a:srgbClr val="0070C0"/>
                </a:solidFill>
              </a:rPr>
              <a:t>What Is Marketing</a:t>
            </a:r>
            <a:r>
              <a:rPr lang="en-US" sz="4000" b="1" dirty="0" smtClean="0">
                <a:solidFill>
                  <a:srgbClr val="0070C0"/>
                </a:solidFill>
              </a:rPr>
              <a:t>?</a:t>
            </a:r>
            <a:endParaRPr lang="en-US" sz="4000" b="1" dirty="0">
              <a:solidFill>
                <a:srgbClr val="0070C0"/>
              </a:solidFill>
            </a:endParaRPr>
          </a:p>
        </p:txBody>
      </p:sp>
      <p:sp>
        <p:nvSpPr>
          <p:cNvPr id="20481" name="Title 5"/>
          <p:cNvSpPr>
            <a:spLocks noGrp="1"/>
          </p:cNvSpPr>
          <p:nvPr>
            <p:ph type="title"/>
          </p:nvPr>
        </p:nvSpPr>
        <p:spPr>
          <a:xfrm>
            <a:off x="2349500" y="840905"/>
            <a:ext cx="7772400" cy="569507"/>
          </a:xfrm>
        </p:spPr>
        <p:txBody>
          <a:bodyPr>
            <a:normAutofit/>
          </a:bodyPr>
          <a:lstStyle/>
          <a:p>
            <a:pPr algn="ctr" eaLnBrk="1" hangingPunct="1"/>
            <a:r>
              <a:rPr lang="en-US" sz="3200" b="1" dirty="0" smtClean="0">
                <a:solidFill>
                  <a:schemeClr val="accent2"/>
                </a:solidFill>
                <a:latin typeface="+mn-lt"/>
              </a:rPr>
              <a:t>The Marketing Process</a:t>
            </a:r>
          </a:p>
        </p:txBody>
      </p:sp>
      <p:pic>
        <p:nvPicPr>
          <p:cNvPr id="2" name="Picture 1" descr="The Marketing Process: Creating and Capturing Customer Value" title="Fig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89" y="2693204"/>
            <a:ext cx="11438622" cy="2555731"/>
          </a:xfrm>
          <a:prstGeom prst="rect">
            <a:avLst/>
          </a:prstGeom>
        </p:spPr>
      </p:pic>
      <p:sp>
        <p:nvSpPr>
          <p:cNvPr id="3" name="Footer Placeholder 2"/>
          <p:cNvSpPr>
            <a:spLocks noGrp="1"/>
          </p:cNvSpPr>
          <p:nvPr>
            <p:ph type="ftr" sz="quarter" idx="15"/>
          </p:nvPr>
        </p:nvSpPr>
        <p:spPr>
          <a:xfrm>
            <a:off x="4038599" y="6354198"/>
            <a:ext cx="4114800" cy="365125"/>
          </a:xfrm>
        </p:spPr>
        <p:txBody>
          <a:bodyPr/>
          <a:lstStyle/>
          <a:p>
            <a:r>
              <a:rPr lang="en-US" dirty="0" smtClean="0">
                <a:solidFill>
                  <a:schemeClr val="tx1"/>
                </a:solidFill>
              </a:rPr>
              <a:t>Copyright © 2016 Pearson Education, Inc</a:t>
            </a:r>
            <a:r>
              <a:rPr lang="en-US" dirty="0" smtClean="0"/>
              <a:t>.</a:t>
            </a:r>
            <a:endParaRPr lang="en-US" dirty="0"/>
          </a:p>
        </p:txBody>
      </p:sp>
      <p:sp>
        <p:nvSpPr>
          <p:cNvPr id="6" name="Slide Number Placeholder 5"/>
          <p:cNvSpPr>
            <a:spLocks noGrp="1"/>
          </p:cNvSpPr>
          <p:nvPr>
            <p:ph type="sldNum" sz="quarter" idx="16"/>
          </p:nvPr>
        </p:nvSpPr>
        <p:spPr>
          <a:xfrm>
            <a:off x="11498788" y="6354198"/>
            <a:ext cx="633046" cy="365125"/>
          </a:xfrm>
        </p:spPr>
        <p:txBody>
          <a:bodyPr/>
          <a:lstStyle/>
          <a:p>
            <a:r>
              <a:rPr lang="en-US" dirty="0" smtClean="0">
                <a:solidFill>
                  <a:schemeClr val="tx1"/>
                </a:solidFill>
              </a:rPr>
              <a:t>1-</a:t>
            </a:r>
            <a:fld id="{FE68747B-410E-4E11-8B3E-2AD7F44A64BD}"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813508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1</a:t>
            </a:r>
          </a:p>
        </p:txBody>
      </p:sp>
      <p:sp>
        <p:nvSpPr>
          <p:cNvPr id="16385" name="Rectangle 3"/>
          <p:cNvSpPr>
            <a:spLocks noGrp="1" noChangeArrowheads="1"/>
          </p:cNvSpPr>
          <p:nvPr>
            <p:ph idx="1"/>
          </p:nvPr>
        </p:nvSpPr>
        <p:spPr>
          <a:xfrm>
            <a:off x="691663" y="2356860"/>
            <a:ext cx="10879014" cy="3944610"/>
          </a:xfrm>
        </p:spPr>
        <p:txBody>
          <a:bodyPr>
            <a:noAutofit/>
          </a:bodyPr>
          <a:lstStyle/>
          <a:p>
            <a:r>
              <a:rPr lang="en-US" sz="3200" b="1" dirty="0" smtClean="0">
                <a:latin typeface="Calibri" panose="020F0502020204030204" pitchFamily="34" charset="0"/>
              </a:rPr>
              <a:t>Define </a:t>
            </a:r>
            <a:r>
              <a:rPr lang="en-US" sz="3200" b="1" dirty="0">
                <a:latin typeface="Calibri" panose="020F0502020204030204" pitchFamily="34" charset="0"/>
              </a:rPr>
              <a:t>marketing and outline the steps in the marketing process</a:t>
            </a:r>
            <a:r>
              <a:rPr lang="en-US" sz="3200" b="1" dirty="0" smtClean="0">
                <a:latin typeface="Calibri" panose="020F0502020204030204" pitchFamily="34" charset="0"/>
              </a:rPr>
              <a:t>.</a:t>
            </a:r>
          </a:p>
          <a:p>
            <a:pPr marL="0" indent="0">
              <a:buNone/>
            </a:pPr>
            <a:r>
              <a:rPr lang="en-US" sz="3200" b="1" dirty="0" smtClean="0">
                <a:latin typeface="Calibri" panose="020F0502020204030204" pitchFamily="34" charset="0"/>
              </a:rPr>
              <a:t>	</a:t>
            </a:r>
            <a:r>
              <a:rPr lang="en-US" sz="3200" b="1" dirty="0" smtClean="0"/>
              <a:t>What Is Marketing? </a:t>
            </a:r>
          </a:p>
          <a:p>
            <a:pPr indent="-65088">
              <a:spcBef>
                <a:spcPct val="0"/>
              </a:spcBef>
              <a:buNone/>
            </a:pPr>
            <a:r>
              <a:rPr lang="en-US" sz="3200" b="1" dirty="0"/>
              <a:t>	 </a:t>
            </a:r>
            <a:r>
              <a:rPr lang="en-US" sz="3200" b="1" dirty="0" smtClean="0"/>
              <a:t>		- creating </a:t>
            </a:r>
            <a:r>
              <a:rPr lang="en-US" sz="3200" b="1" dirty="0"/>
              <a:t>value </a:t>
            </a:r>
            <a:r>
              <a:rPr lang="en-US" sz="3200" dirty="0"/>
              <a:t>for </a:t>
            </a:r>
            <a:r>
              <a:rPr lang="en-US" sz="3200" dirty="0" smtClean="0"/>
              <a:t>customers</a:t>
            </a:r>
          </a:p>
          <a:p>
            <a:pPr indent="-65088">
              <a:spcBef>
                <a:spcPct val="0"/>
              </a:spcBef>
              <a:buNone/>
            </a:pPr>
            <a:r>
              <a:rPr lang="en-US" sz="3200" dirty="0"/>
              <a:t>	</a:t>
            </a:r>
            <a:r>
              <a:rPr lang="en-US" sz="3200" dirty="0" smtClean="0"/>
              <a:t>		- </a:t>
            </a:r>
            <a:r>
              <a:rPr lang="en-US" sz="3200" b="1" dirty="0" smtClean="0"/>
              <a:t>capturing </a:t>
            </a:r>
            <a:r>
              <a:rPr lang="en-US" sz="3200" b="1" dirty="0"/>
              <a:t>value</a:t>
            </a:r>
            <a:r>
              <a:rPr lang="en-US" sz="3200" dirty="0"/>
              <a:t> from </a:t>
            </a:r>
            <a:r>
              <a:rPr lang="en-US" sz="3200" dirty="0" smtClean="0"/>
              <a:t>customers</a:t>
            </a:r>
            <a:endParaRPr lang="en-US" sz="3200" b="1" dirty="0" smtClean="0"/>
          </a:p>
          <a:p>
            <a:pPr marL="0" indent="0">
              <a:buNone/>
            </a:pPr>
            <a:endParaRPr lang="en-US" sz="3200" b="1" dirty="0" smtClean="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789917" y="630147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t>9</a:t>
            </a:fld>
            <a:endParaRPr lang="en-US" sz="1200" dirty="0"/>
          </a:p>
        </p:txBody>
      </p:sp>
    </p:spTree>
    <p:extLst>
      <p:ext uri="{BB962C8B-B14F-4D97-AF65-F5344CB8AC3E}">
        <p14:creationId xmlns:p14="http://schemas.microsoft.com/office/powerpoint/2010/main" val="2652918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3341</TotalTime>
  <Words>7628</Words>
  <Application>Microsoft Office PowerPoint</Application>
  <PresentationFormat>Widescreen</PresentationFormat>
  <Paragraphs>732</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ＭＳ Ｐゴシック</vt:lpstr>
      <vt:lpstr>Arial</vt:lpstr>
      <vt:lpstr>Calibri</vt:lpstr>
      <vt:lpstr>Calibri Light</vt:lpstr>
      <vt:lpstr>ヒラギノ角ゴ Pro W3</vt:lpstr>
      <vt:lpstr>Office Theme</vt:lpstr>
      <vt:lpstr>Principles of Marketing</vt:lpstr>
      <vt:lpstr>PowerPoint Presentation</vt:lpstr>
      <vt:lpstr>Marketing: Creating Customer Value and Engagement</vt:lpstr>
      <vt:lpstr>Marketing: Creating Customer Value and Engagement</vt:lpstr>
      <vt:lpstr>Marketing: Creating Customer Value and Engagement</vt:lpstr>
      <vt:lpstr>Marketing: Creating Customer Value and Engagement</vt:lpstr>
      <vt:lpstr>What Is Marketing?</vt:lpstr>
      <vt:lpstr>The Marketing Process</vt:lpstr>
      <vt:lpstr>Marketing: Creating Customer Value and Engagement</vt:lpstr>
      <vt:lpstr>Marketing: Creating Customer Value and Engagement</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Marketing: Creating Customer Value and Engagement</vt:lpstr>
      <vt:lpstr>Marketing: Creating Customer Value and Engagement</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Preparing an Integrated Marketing Plan and Program</vt:lpstr>
      <vt:lpstr>Marketing: Creating Customer Value and Engagement</vt:lpstr>
      <vt:lpstr>Marketing: Creating Customer Value and Engagement</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Capturing Value from Customers </vt:lpstr>
      <vt:lpstr>Capturing Value from Customers</vt:lpstr>
      <vt:lpstr>Marketing: Creating Customer Value and Engagement</vt:lpstr>
      <vt:lpstr>Marketing: Creating Customer Value and Engagement</vt:lpstr>
      <vt:lpstr>Marketing: Creating Customer Value and Engagement</vt:lpstr>
      <vt:lpstr>The Changing Marketing Landscape </vt:lpstr>
      <vt:lpstr>  The Digital Age: Online, Mobile, and Social Media Marketing  </vt:lpstr>
      <vt:lpstr> The Changing Marketing Landscape </vt:lpstr>
      <vt:lpstr>Marketing: Creating Customer Value and Engagement</vt:lpstr>
      <vt:lpstr>So, What Is Marketing? Pulling It All Together</vt:lpstr>
      <vt:lpstr>Principles of Marketing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Martin</dc:creator>
  <cp:lastModifiedBy>Mahmoud Siaj</cp:lastModifiedBy>
  <cp:revision>332</cp:revision>
  <dcterms:created xsi:type="dcterms:W3CDTF">2014-08-17T17:56:33Z</dcterms:created>
  <dcterms:modified xsi:type="dcterms:W3CDTF">2020-06-03T10:50:25Z</dcterms:modified>
</cp:coreProperties>
</file>