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45"/>
  </p:notesMasterIdLst>
  <p:sldIdLst>
    <p:sldId id="325" r:id="rId2"/>
    <p:sldId id="374" r:id="rId3"/>
    <p:sldId id="260" r:id="rId4"/>
    <p:sldId id="261" r:id="rId5"/>
    <p:sldId id="263" r:id="rId6"/>
    <p:sldId id="381" r:id="rId7"/>
    <p:sldId id="360" r:id="rId8"/>
    <p:sldId id="265" r:id="rId9"/>
    <p:sldId id="266" r:id="rId10"/>
    <p:sldId id="375" r:id="rId11"/>
    <p:sldId id="267" r:id="rId12"/>
    <p:sldId id="269" r:id="rId13"/>
    <p:sldId id="359" r:id="rId14"/>
    <p:sldId id="275" r:id="rId15"/>
    <p:sldId id="376" r:id="rId16"/>
    <p:sldId id="377" r:id="rId17"/>
    <p:sldId id="378" r:id="rId18"/>
    <p:sldId id="276" r:id="rId19"/>
    <p:sldId id="278" r:id="rId20"/>
    <p:sldId id="361" r:id="rId21"/>
    <p:sldId id="383" r:id="rId22"/>
    <p:sldId id="364" r:id="rId23"/>
    <p:sldId id="282" r:id="rId24"/>
    <p:sldId id="284" r:id="rId25"/>
    <p:sldId id="367" r:id="rId26"/>
    <p:sldId id="285" r:id="rId27"/>
    <p:sldId id="288" r:id="rId28"/>
    <p:sldId id="368" r:id="rId29"/>
    <p:sldId id="287" r:id="rId30"/>
    <p:sldId id="289" r:id="rId31"/>
    <p:sldId id="290" r:id="rId32"/>
    <p:sldId id="291" r:id="rId33"/>
    <p:sldId id="292" r:id="rId34"/>
    <p:sldId id="298" r:id="rId35"/>
    <p:sldId id="382" r:id="rId36"/>
    <p:sldId id="379" r:id="rId37"/>
    <p:sldId id="380" r:id="rId38"/>
    <p:sldId id="303" r:id="rId39"/>
    <p:sldId id="305" r:id="rId40"/>
    <p:sldId id="306" r:id="rId41"/>
    <p:sldId id="311" r:id="rId42"/>
    <p:sldId id="314" r:id="rId43"/>
    <p:sldId id="371"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a:cs typeface="Arial" charset="0"/>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Yelverton" initials="ey" lastIdx="5" clrIdx="0"/>
  <p:cmAuthor id="1" name="Douglas Martin" initials="DM"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933"/>
    <a:srgbClr val="0000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80457" autoAdjust="0"/>
  </p:normalViewPr>
  <p:slideViewPr>
    <p:cSldViewPr>
      <p:cViewPr varScale="1">
        <p:scale>
          <a:sx n="79" d="100"/>
          <a:sy n="79" d="100"/>
        </p:scale>
        <p:origin x="1656"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720"/>
    </p:cViewPr>
  </p:sorterViewPr>
  <p:notesViewPr>
    <p:cSldViewPr>
      <p:cViewPr>
        <p:scale>
          <a:sx n="80" d="100"/>
          <a:sy n="80" d="100"/>
        </p:scale>
        <p:origin x="-1408" y="3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E17990-1B36-4882-9547-0AB35B157D7D}" type="doc">
      <dgm:prSet loTypeId="urn:microsoft.com/office/officeart/2005/8/layout/hList1" loCatId="list" qsTypeId="urn:microsoft.com/office/officeart/2005/8/quickstyle/simple1#1" qsCatId="simple" csTypeId="urn:microsoft.com/office/officeart/2005/8/colors/colorful2" csCatId="colorful"/>
      <dgm:spPr/>
      <dgm:t>
        <a:bodyPr/>
        <a:lstStyle/>
        <a:p>
          <a:endParaRPr lang="en-US"/>
        </a:p>
      </dgm:t>
    </dgm:pt>
    <dgm:pt modelId="{B772A1BA-20A0-4DAE-AAE9-3D73CA6A16EF}">
      <dgm:prSet/>
      <dgm:spPr/>
      <dgm:t>
        <a:bodyPr/>
        <a:lstStyle/>
        <a:p>
          <a:pPr rtl="0"/>
          <a:r>
            <a:rPr lang="en-US" b="0" dirty="0"/>
            <a:t>Business objectives  </a:t>
          </a:r>
          <a:endParaRPr lang="en-US" dirty="0"/>
        </a:p>
      </dgm:t>
    </dgm:pt>
    <dgm:pt modelId="{58099CFC-C6C9-481F-90AA-A95028687CB8}" type="parTrans" cxnId="{AEE361FC-9D3C-4226-90BA-40A0D8810A40}">
      <dgm:prSet/>
      <dgm:spPr/>
      <dgm:t>
        <a:bodyPr/>
        <a:lstStyle/>
        <a:p>
          <a:endParaRPr lang="en-US"/>
        </a:p>
      </dgm:t>
    </dgm:pt>
    <dgm:pt modelId="{9B34DE0D-4FFD-44C7-9EB4-A44DEC4135A6}" type="sibTrans" cxnId="{AEE361FC-9D3C-4226-90BA-40A0D8810A40}">
      <dgm:prSet/>
      <dgm:spPr/>
      <dgm:t>
        <a:bodyPr/>
        <a:lstStyle/>
        <a:p>
          <a:endParaRPr lang="en-US"/>
        </a:p>
      </dgm:t>
    </dgm:pt>
    <dgm:pt modelId="{C38C1299-EF6D-4824-9BEE-0558F2CDDF7C}">
      <dgm:prSet/>
      <dgm:spPr/>
      <dgm:t>
        <a:bodyPr/>
        <a:lstStyle/>
        <a:p>
          <a:pPr rtl="0"/>
          <a:r>
            <a:rPr lang="en-US" b="0" dirty="0"/>
            <a:t>Build profitable customer relationships</a:t>
          </a:r>
          <a:endParaRPr lang="en-US" dirty="0"/>
        </a:p>
      </dgm:t>
    </dgm:pt>
    <dgm:pt modelId="{6D3F3598-8474-4F44-BDC4-000A9F2F1C51}" type="parTrans" cxnId="{EE0FACBD-42B1-4956-9903-6D9654CA2C29}">
      <dgm:prSet/>
      <dgm:spPr/>
      <dgm:t>
        <a:bodyPr/>
        <a:lstStyle/>
        <a:p>
          <a:endParaRPr lang="en-US"/>
        </a:p>
      </dgm:t>
    </dgm:pt>
    <dgm:pt modelId="{E779480A-86A1-46A2-970F-7A2376440122}" type="sibTrans" cxnId="{EE0FACBD-42B1-4956-9903-6D9654CA2C29}">
      <dgm:prSet/>
      <dgm:spPr/>
      <dgm:t>
        <a:bodyPr/>
        <a:lstStyle/>
        <a:p>
          <a:endParaRPr lang="en-US"/>
        </a:p>
      </dgm:t>
    </dgm:pt>
    <dgm:pt modelId="{C872B7DB-D280-4A5B-A044-868D7B68E09B}">
      <dgm:prSet/>
      <dgm:spPr/>
      <dgm:t>
        <a:bodyPr/>
        <a:lstStyle/>
        <a:p>
          <a:pPr rtl="0"/>
          <a:r>
            <a:rPr lang="en-US" b="0" dirty="0"/>
            <a:t>Invest in research</a:t>
          </a:r>
          <a:endParaRPr lang="en-US" dirty="0"/>
        </a:p>
      </dgm:t>
    </dgm:pt>
    <dgm:pt modelId="{0C00FFAF-D812-4224-B733-D4546CA47A73}" type="parTrans" cxnId="{7587ACEA-5F3B-4B1A-83A7-4801A2B36849}">
      <dgm:prSet/>
      <dgm:spPr/>
      <dgm:t>
        <a:bodyPr/>
        <a:lstStyle/>
        <a:p>
          <a:endParaRPr lang="en-US"/>
        </a:p>
      </dgm:t>
    </dgm:pt>
    <dgm:pt modelId="{F25FFD7D-D856-42BF-A066-AEEB31A7C7A7}" type="sibTrans" cxnId="{7587ACEA-5F3B-4B1A-83A7-4801A2B36849}">
      <dgm:prSet/>
      <dgm:spPr/>
      <dgm:t>
        <a:bodyPr/>
        <a:lstStyle/>
        <a:p>
          <a:endParaRPr lang="en-US"/>
        </a:p>
      </dgm:t>
    </dgm:pt>
    <dgm:pt modelId="{08F25F2E-CE35-4023-84C0-3F4BA5D293B7}">
      <dgm:prSet/>
      <dgm:spPr/>
      <dgm:t>
        <a:bodyPr/>
        <a:lstStyle/>
        <a:p>
          <a:pPr rtl="0"/>
          <a:r>
            <a:rPr lang="en-US" b="0" dirty="0"/>
            <a:t>Improve profits</a:t>
          </a:r>
          <a:endParaRPr lang="en-US" dirty="0"/>
        </a:p>
      </dgm:t>
    </dgm:pt>
    <dgm:pt modelId="{E7386F7E-02B6-4225-B2D0-A3A6BE8A9965}" type="parTrans" cxnId="{66CCF02B-EBAC-4530-BE0F-ABFE4A30805A}">
      <dgm:prSet/>
      <dgm:spPr/>
      <dgm:t>
        <a:bodyPr/>
        <a:lstStyle/>
        <a:p>
          <a:endParaRPr lang="en-US"/>
        </a:p>
      </dgm:t>
    </dgm:pt>
    <dgm:pt modelId="{0EA42ACF-4C63-4F89-B6AE-B249F1EBC6E1}" type="sibTrans" cxnId="{66CCF02B-EBAC-4530-BE0F-ABFE4A30805A}">
      <dgm:prSet/>
      <dgm:spPr/>
      <dgm:t>
        <a:bodyPr/>
        <a:lstStyle/>
        <a:p>
          <a:endParaRPr lang="en-US"/>
        </a:p>
      </dgm:t>
    </dgm:pt>
    <dgm:pt modelId="{9187F990-89D1-425D-B2B1-96F78F83EC0D}">
      <dgm:prSet/>
      <dgm:spPr/>
      <dgm:t>
        <a:bodyPr/>
        <a:lstStyle/>
        <a:p>
          <a:pPr rtl="0"/>
          <a:r>
            <a:rPr lang="en-US" b="0" dirty="0"/>
            <a:t>Marketing objectives</a:t>
          </a:r>
          <a:endParaRPr lang="en-US" dirty="0"/>
        </a:p>
      </dgm:t>
    </dgm:pt>
    <dgm:pt modelId="{E4EEB799-1215-4799-B8A5-FE1982A827AF}" type="parTrans" cxnId="{8AF764E8-5C65-4B00-959E-6CDBE4297F88}">
      <dgm:prSet/>
      <dgm:spPr/>
      <dgm:t>
        <a:bodyPr/>
        <a:lstStyle/>
        <a:p>
          <a:endParaRPr lang="en-US"/>
        </a:p>
      </dgm:t>
    </dgm:pt>
    <dgm:pt modelId="{9A8F5D54-9D82-4ECF-BCF3-9DE2BD6B125F}" type="sibTrans" cxnId="{8AF764E8-5C65-4B00-959E-6CDBE4297F88}">
      <dgm:prSet/>
      <dgm:spPr/>
      <dgm:t>
        <a:bodyPr/>
        <a:lstStyle/>
        <a:p>
          <a:endParaRPr lang="en-US"/>
        </a:p>
      </dgm:t>
    </dgm:pt>
    <dgm:pt modelId="{EF52BE60-D87E-4787-ACD7-0082DC3B7285}">
      <dgm:prSet/>
      <dgm:spPr/>
      <dgm:t>
        <a:bodyPr/>
        <a:lstStyle/>
        <a:p>
          <a:pPr rtl="0"/>
          <a:r>
            <a:rPr lang="en-US" b="0" dirty="0"/>
            <a:t>Increase market share</a:t>
          </a:r>
          <a:endParaRPr lang="en-US" dirty="0"/>
        </a:p>
      </dgm:t>
    </dgm:pt>
    <dgm:pt modelId="{6AC32FE1-7178-4542-A331-C31FF79A914C}" type="parTrans" cxnId="{C3FDB3B5-7711-48F3-A9D8-34691CE53BEA}">
      <dgm:prSet/>
      <dgm:spPr/>
      <dgm:t>
        <a:bodyPr/>
        <a:lstStyle/>
        <a:p>
          <a:endParaRPr lang="en-US"/>
        </a:p>
      </dgm:t>
    </dgm:pt>
    <dgm:pt modelId="{7E3BD09E-DDE7-4F78-B992-72589D095391}" type="sibTrans" cxnId="{C3FDB3B5-7711-48F3-A9D8-34691CE53BEA}">
      <dgm:prSet/>
      <dgm:spPr/>
      <dgm:t>
        <a:bodyPr/>
        <a:lstStyle/>
        <a:p>
          <a:endParaRPr lang="en-US"/>
        </a:p>
      </dgm:t>
    </dgm:pt>
    <dgm:pt modelId="{DC425323-1F2A-4120-B88C-2CDD559FF9C6}">
      <dgm:prSet/>
      <dgm:spPr/>
      <dgm:t>
        <a:bodyPr/>
        <a:lstStyle/>
        <a:p>
          <a:pPr rtl="0"/>
          <a:r>
            <a:rPr lang="en-US" b="0" dirty="0"/>
            <a:t>Create local partnerships</a:t>
          </a:r>
          <a:endParaRPr lang="en-US" dirty="0"/>
        </a:p>
      </dgm:t>
    </dgm:pt>
    <dgm:pt modelId="{F78B18B0-5820-4BF3-B724-2BB1A628F689}" type="parTrans" cxnId="{A7591078-CD86-4675-8A4B-0B80E4BFF3FF}">
      <dgm:prSet/>
      <dgm:spPr/>
      <dgm:t>
        <a:bodyPr/>
        <a:lstStyle/>
        <a:p>
          <a:endParaRPr lang="en-US"/>
        </a:p>
      </dgm:t>
    </dgm:pt>
    <dgm:pt modelId="{B6805086-FADD-4961-B650-FB0202DA72D9}" type="sibTrans" cxnId="{A7591078-CD86-4675-8A4B-0B80E4BFF3FF}">
      <dgm:prSet/>
      <dgm:spPr/>
      <dgm:t>
        <a:bodyPr/>
        <a:lstStyle/>
        <a:p>
          <a:endParaRPr lang="en-US"/>
        </a:p>
      </dgm:t>
    </dgm:pt>
    <dgm:pt modelId="{2496CA23-B3FF-4F65-91FF-BF29B322FC56}">
      <dgm:prSet/>
      <dgm:spPr/>
      <dgm:t>
        <a:bodyPr/>
        <a:lstStyle/>
        <a:p>
          <a:pPr rtl="0"/>
          <a:r>
            <a:rPr lang="en-US" b="0" dirty="0"/>
            <a:t>Increase promotion</a:t>
          </a:r>
          <a:endParaRPr lang="en-US" dirty="0"/>
        </a:p>
      </dgm:t>
    </dgm:pt>
    <dgm:pt modelId="{ADB102C4-D182-46A5-9878-62352ED2808A}" type="parTrans" cxnId="{5AB868BB-684B-4976-892F-4E5CA7F58F47}">
      <dgm:prSet/>
      <dgm:spPr/>
      <dgm:t>
        <a:bodyPr/>
        <a:lstStyle/>
        <a:p>
          <a:endParaRPr lang="en-US"/>
        </a:p>
      </dgm:t>
    </dgm:pt>
    <dgm:pt modelId="{9D4C903D-094D-4B58-A731-3F44F9FC46DB}" type="sibTrans" cxnId="{5AB868BB-684B-4976-892F-4E5CA7F58F47}">
      <dgm:prSet/>
      <dgm:spPr/>
      <dgm:t>
        <a:bodyPr/>
        <a:lstStyle/>
        <a:p>
          <a:endParaRPr lang="en-US"/>
        </a:p>
      </dgm:t>
    </dgm:pt>
    <dgm:pt modelId="{D0C07292-0D04-4CC4-B4A2-01F7C0FDE2D2}" type="pres">
      <dgm:prSet presAssocID="{91E17990-1B36-4882-9547-0AB35B157D7D}" presName="Name0" presStyleCnt="0">
        <dgm:presLayoutVars>
          <dgm:dir/>
          <dgm:animLvl val="lvl"/>
          <dgm:resizeHandles val="exact"/>
        </dgm:presLayoutVars>
      </dgm:prSet>
      <dgm:spPr/>
      <dgm:t>
        <a:bodyPr/>
        <a:lstStyle/>
        <a:p>
          <a:endParaRPr lang="en-US"/>
        </a:p>
      </dgm:t>
    </dgm:pt>
    <dgm:pt modelId="{4BE3F5B8-F767-4D9C-9B91-F36AACDCD055}" type="pres">
      <dgm:prSet presAssocID="{B772A1BA-20A0-4DAE-AAE9-3D73CA6A16EF}" presName="composite" presStyleCnt="0"/>
      <dgm:spPr/>
    </dgm:pt>
    <dgm:pt modelId="{854D64B1-368B-4A61-A48D-50C68040DE27}" type="pres">
      <dgm:prSet presAssocID="{B772A1BA-20A0-4DAE-AAE9-3D73CA6A16EF}" presName="parTx" presStyleLbl="alignNode1" presStyleIdx="0" presStyleCnt="2">
        <dgm:presLayoutVars>
          <dgm:chMax val="0"/>
          <dgm:chPref val="0"/>
          <dgm:bulletEnabled val="1"/>
        </dgm:presLayoutVars>
      </dgm:prSet>
      <dgm:spPr/>
      <dgm:t>
        <a:bodyPr/>
        <a:lstStyle/>
        <a:p>
          <a:endParaRPr lang="en-US"/>
        </a:p>
      </dgm:t>
    </dgm:pt>
    <dgm:pt modelId="{1E8DA66C-F1E4-406A-95DB-2ADB228D16C7}" type="pres">
      <dgm:prSet presAssocID="{B772A1BA-20A0-4DAE-AAE9-3D73CA6A16EF}" presName="desTx" presStyleLbl="alignAccFollowNode1" presStyleIdx="0" presStyleCnt="2">
        <dgm:presLayoutVars>
          <dgm:bulletEnabled val="1"/>
        </dgm:presLayoutVars>
      </dgm:prSet>
      <dgm:spPr/>
      <dgm:t>
        <a:bodyPr/>
        <a:lstStyle/>
        <a:p>
          <a:endParaRPr lang="en-US"/>
        </a:p>
      </dgm:t>
    </dgm:pt>
    <dgm:pt modelId="{E2DD084C-B9D2-4181-97E8-A4EBC6190008}" type="pres">
      <dgm:prSet presAssocID="{9B34DE0D-4FFD-44C7-9EB4-A44DEC4135A6}" presName="space" presStyleCnt="0"/>
      <dgm:spPr/>
    </dgm:pt>
    <dgm:pt modelId="{DBFF0C25-5524-4867-9C26-6F23A7108B99}" type="pres">
      <dgm:prSet presAssocID="{9187F990-89D1-425D-B2B1-96F78F83EC0D}" presName="composite" presStyleCnt="0"/>
      <dgm:spPr/>
    </dgm:pt>
    <dgm:pt modelId="{BBF4D3C0-2DEE-46A2-BCD0-D9DCDFEE486C}" type="pres">
      <dgm:prSet presAssocID="{9187F990-89D1-425D-B2B1-96F78F83EC0D}" presName="parTx" presStyleLbl="alignNode1" presStyleIdx="1" presStyleCnt="2">
        <dgm:presLayoutVars>
          <dgm:chMax val="0"/>
          <dgm:chPref val="0"/>
          <dgm:bulletEnabled val="1"/>
        </dgm:presLayoutVars>
      </dgm:prSet>
      <dgm:spPr/>
      <dgm:t>
        <a:bodyPr/>
        <a:lstStyle/>
        <a:p>
          <a:endParaRPr lang="en-US"/>
        </a:p>
      </dgm:t>
    </dgm:pt>
    <dgm:pt modelId="{BD52AD3B-B31A-4386-AE3B-6D0487278EAB}" type="pres">
      <dgm:prSet presAssocID="{9187F990-89D1-425D-B2B1-96F78F83EC0D}" presName="desTx" presStyleLbl="alignAccFollowNode1" presStyleIdx="1" presStyleCnt="2">
        <dgm:presLayoutVars>
          <dgm:bulletEnabled val="1"/>
        </dgm:presLayoutVars>
      </dgm:prSet>
      <dgm:spPr/>
      <dgm:t>
        <a:bodyPr/>
        <a:lstStyle/>
        <a:p>
          <a:endParaRPr lang="en-US"/>
        </a:p>
      </dgm:t>
    </dgm:pt>
  </dgm:ptLst>
  <dgm:cxnLst>
    <dgm:cxn modelId="{8AF764E8-5C65-4B00-959E-6CDBE4297F88}" srcId="{91E17990-1B36-4882-9547-0AB35B157D7D}" destId="{9187F990-89D1-425D-B2B1-96F78F83EC0D}" srcOrd="1" destOrd="0" parTransId="{E4EEB799-1215-4799-B8A5-FE1982A827AF}" sibTransId="{9A8F5D54-9D82-4ECF-BCF3-9DE2BD6B125F}"/>
    <dgm:cxn modelId="{AEE361FC-9D3C-4226-90BA-40A0D8810A40}" srcId="{91E17990-1B36-4882-9547-0AB35B157D7D}" destId="{B772A1BA-20A0-4DAE-AAE9-3D73CA6A16EF}" srcOrd="0" destOrd="0" parTransId="{58099CFC-C6C9-481F-90AA-A95028687CB8}" sibTransId="{9B34DE0D-4FFD-44C7-9EB4-A44DEC4135A6}"/>
    <dgm:cxn modelId="{3F560B66-4AA3-7748-A82D-DBAA703B7A17}" type="presOf" srcId="{C872B7DB-D280-4A5B-A044-868D7B68E09B}" destId="{1E8DA66C-F1E4-406A-95DB-2ADB228D16C7}" srcOrd="0" destOrd="1" presId="urn:microsoft.com/office/officeart/2005/8/layout/hList1"/>
    <dgm:cxn modelId="{C3FDB3B5-7711-48F3-A9D8-34691CE53BEA}" srcId="{9187F990-89D1-425D-B2B1-96F78F83EC0D}" destId="{EF52BE60-D87E-4787-ACD7-0082DC3B7285}" srcOrd="0" destOrd="0" parTransId="{6AC32FE1-7178-4542-A331-C31FF79A914C}" sibTransId="{7E3BD09E-DDE7-4F78-B992-72589D095391}"/>
    <dgm:cxn modelId="{2407B49C-5971-8F47-AA52-D4D8D97BE72E}" type="presOf" srcId="{08F25F2E-CE35-4023-84C0-3F4BA5D293B7}" destId="{1E8DA66C-F1E4-406A-95DB-2ADB228D16C7}" srcOrd="0" destOrd="2" presId="urn:microsoft.com/office/officeart/2005/8/layout/hList1"/>
    <dgm:cxn modelId="{7587ACEA-5F3B-4B1A-83A7-4801A2B36849}" srcId="{B772A1BA-20A0-4DAE-AAE9-3D73CA6A16EF}" destId="{C872B7DB-D280-4A5B-A044-868D7B68E09B}" srcOrd="1" destOrd="0" parTransId="{0C00FFAF-D812-4224-B733-D4546CA47A73}" sibTransId="{F25FFD7D-D856-42BF-A066-AEEB31A7C7A7}"/>
    <dgm:cxn modelId="{A7591078-CD86-4675-8A4B-0B80E4BFF3FF}" srcId="{9187F990-89D1-425D-B2B1-96F78F83EC0D}" destId="{DC425323-1F2A-4120-B88C-2CDD559FF9C6}" srcOrd="1" destOrd="0" parTransId="{F78B18B0-5820-4BF3-B724-2BB1A628F689}" sibTransId="{B6805086-FADD-4961-B650-FB0202DA72D9}"/>
    <dgm:cxn modelId="{A20F152D-1B66-8C48-93A4-14F316DCFC46}" type="presOf" srcId="{9187F990-89D1-425D-B2B1-96F78F83EC0D}" destId="{BBF4D3C0-2DEE-46A2-BCD0-D9DCDFEE486C}" srcOrd="0" destOrd="0" presId="urn:microsoft.com/office/officeart/2005/8/layout/hList1"/>
    <dgm:cxn modelId="{68B455D6-F947-A34E-96F6-0F31C3522117}" type="presOf" srcId="{EF52BE60-D87E-4787-ACD7-0082DC3B7285}" destId="{BD52AD3B-B31A-4386-AE3B-6D0487278EAB}" srcOrd="0" destOrd="0" presId="urn:microsoft.com/office/officeart/2005/8/layout/hList1"/>
    <dgm:cxn modelId="{AD1A2A5C-3E19-074E-9987-E15D08A6A409}" type="presOf" srcId="{DC425323-1F2A-4120-B88C-2CDD559FF9C6}" destId="{BD52AD3B-B31A-4386-AE3B-6D0487278EAB}" srcOrd="0" destOrd="1" presId="urn:microsoft.com/office/officeart/2005/8/layout/hList1"/>
    <dgm:cxn modelId="{130092D0-0CA4-974A-8275-906C83923A7F}" type="presOf" srcId="{2496CA23-B3FF-4F65-91FF-BF29B322FC56}" destId="{BD52AD3B-B31A-4386-AE3B-6D0487278EAB}" srcOrd="0" destOrd="2" presId="urn:microsoft.com/office/officeart/2005/8/layout/hList1"/>
    <dgm:cxn modelId="{EE0FACBD-42B1-4956-9903-6D9654CA2C29}" srcId="{B772A1BA-20A0-4DAE-AAE9-3D73CA6A16EF}" destId="{C38C1299-EF6D-4824-9BEE-0558F2CDDF7C}" srcOrd="0" destOrd="0" parTransId="{6D3F3598-8474-4F44-BDC4-000A9F2F1C51}" sibTransId="{E779480A-86A1-46A2-970F-7A2376440122}"/>
    <dgm:cxn modelId="{66CCF02B-EBAC-4530-BE0F-ABFE4A30805A}" srcId="{B772A1BA-20A0-4DAE-AAE9-3D73CA6A16EF}" destId="{08F25F2E-CE35-4023-84C0-3F4BA5D293B7}" srcOrd="2" destOrd="0" parTransId="{E7386F7E-02B6-4225-B2D0-A3A6BE8A9965}" sibTransId="{0EA42ACF-4C63-4F89-B6AE-B249F1EBC6E1}"/>
    <dgm:cxn modelId="{C874AB5F-E051-394E-8E34-68DB6FF234B1}" type="presOf" srcId="{B772A1BA-20A0-4DAE-AAE9-3D73CA6A16EF}" destId="{854D64B1-368B-4A61-A48D-50C68040DE27}" srcOrd="0" destOrd="0" presId="urn:microsoft.com/office/officeart/2005/8/layout/hList1"/>
    <dgm:cxn modelId="{5AB868BB-684B-4976-892F-4E5CA7F58F47}" srcId="{9187F990-89D1-425D-B2B1-96F78F83EC0D}" destId="{2496CA23-B3FF-4F65-91FF-BF29B322FC56}" srcOrd="2" destOrd="0" parTransId="{ADB102C4-D182-46A5-9878-62352ED2808A}" sibTransId="{9D4C903D-094D-4B58-A731-3F44F9FC46DB}"/>
    <dgm:cxn modelId="{7AE031D9-7E7A-6E4F-9653-9C3A135B8373}" type="presOf" srcId="{C38C1299-EF6D-4824-9BEE-0558F2CDDF7C}" destId="{1E8DA66C-F1E4-406A-95DB-2ADB228D16C7}" srcOrd="0" destOrd="0" presId="urn:microsoft.com/office/officeart/2005/8/layout/hList1"/>
    <dgm:cxn modelId="{2BA3B9E9-8BEA-1E4A-B9E7-5CC3F1F91214}" type="presOf" srcId="{91E17990-1B36-4882-9547-0AB35B157D7D}" destId="{D0C07292-0D04-4CC4-B4A2-01F7C0FDE2D2}" srcOrd="0" destOrd="0" presId="urn:microsoft.com/office/officeart/2005/8/layout/hList1"/>
    <dgm:cxn modelId="{39C5D3F0-47DC-A04F-8135-26E1E52531A8}" type="presParOf" srcId="{D0C07292-0D04-4CC4-B4A2-01F7C0FDE2D2}" destId="{4BE3F5B8-F767-4D9C-9B91-F36AACDCD055}" srcOrd="0" destOrd="0" presId="urn:microsoft.com/office/officeart/2005/8/layout/hList1"/>
    <dgm:cxn modelId="{C57019D2-DC2C-2F44-BD9D-0F0E2B1C8626}" type="presParOf" srcId="{4BE3F5B8-F767-4D9C-9B91-F36AACDCD055}" destId="{854D64B1-368B-4A61-A48D-50C68040DE27}" srcOrd="0" destOrd="0" presId="urn:microsoft.com/office/officeart/2005/8/layout/hList1"/>
    <dgm:cxn modelId="{5524E010-FE30-AA42-8287-346B025BA953}" type="presParOf" srcId="{4BE3F5B8-F767-4D9C-9B91-F36AACDCD055}" destId="{1E8DA66C-F1E4-406A-95DB-2ADB228D16C7}" srcOrd="1" destOrd="0" presId="urn:microsoft.com/office/officeart/2005/8/layout/hList1"/>
    <dgm:cxn modelId="{09852392-8575-774F-AA79-AAE3EC3AC95F}" type="presParOf" srcId="{D0C07292-0D04-4CC4-B4A2-01F7C0FDE2D2}" destId="{E2DD084C-B9D2-4181-97E8-A4EBC6190008}" srcOrd="1" destOrd="0" presId="urn:microsoft.com/office/officeart/2005/8/layout/hList1"/>
    <dgm:cxn modelId="{5B403130-E71C-5442-9CD4-BC1FABA69E50}" type="presParOf" srcId="{D0C07292-0D04-4CC4-B4A2-01F7C0FDE2D2}" destId="{DBFF0C25-5524-4867-9C26-6F23A7108B99}" srcOrd="2" destOrd="0" presId="urn:microsoft.com/office/officeart/2005/8/layout/hList1"/>
    <dgm:cxn modelId="{9F6890F5-CC67-C949-B135-8209C52CAC00}" type="presParOf" srcId="{DBFF0C25-5524-4867-9C26-6F23A7108B99}" destId="{BBF4D3C0-2DEE-46A2-BCD0-D9DCDFEE486C}" srcOrd="0" destOrd="0" presId="urn:microsoft.com/office/officeart/2005/8/layout/hList1"/>
    <dgm:cxn modelId="{C14D4C9C-E8DE-A54A-BE12-EB78945E7E4B}" type="presParOf" srcId="{DBFF0C25-5524-4867-9C26-6F23A7108B99}" destId="{BD52AD3B-B31A-4386-AE3B-6D0487278EA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FA3628-6233-4DA5-8FDD-8B69F989751C}" type="doc">
      <dgm:prSet loTypeId="urn:microsoft.com/office/officeart/2005/8/layout/vProcess5" loCatId="process" qsTypeId="urn:microsoft.com/office/officeart/2005/8/quickstyle/simple1#2" qsCatId="simple" csTypeId="urn:microsoft.com/office/officeart/2005/8/colors/colorful2" csCatId="colorful" phldr="1"/>
      <dgm:spPr/>
      <dgm:t>
        <a:bodyPr/>
        <a:lstStyle/>
        <a:p>
          <a:endParaRPr lang="en-US"/>
        </a:p>
      </dgm:t>
    </dgm:pt>
    <dgm:pt modelId="{F9109CEE-85E5-4371-AFCD-C063DA6FB5D6}">
      <dgm:prSet custT="1"/>
      <dgm:spPr/>
      <dgm:t>
        <a:bodyPr/>
        <a:lstStyle/>
        <a:p>
          <a:pPr rtl="0"/>
          <a:r>
            <a:rPr lang="en-US" sz="2800" b="0" dirty="0">
              <a:solidFill>
                <a:srgbClr val="000000"/>
              </a:solidFill>
            </a:rPr>
            <a:t>Identify strategic business units (SBUs)</a:t>
          </a:r>
          <a:endParaRPr lang="en-US" sz="2800" dirty="0">
            <a:solidFill>
              <a:srgbClr val="000000"/>
            </a:solidFill>
          </a:endParaRPr>
        </a:p>
      </dgm:t>
    </dgm:pt>
    <dgm:pt modelId="{C60D8882-C564-4F03-8FEC-64A6ADEAB528}" type="parTrans" cxnId="{FE9195CB-EAF6-42F3-A8D4-B64224C426A4}">
      <dgm:prSet/>
      <dgm:spPr/>
      <dgm:t>
        <a:bodyPr/>
        <a:lstStyle/>
        <a:p>
          <a:endParaRPr lang="en-US"/>
        </a:p>
      </dgm:t>
    </dgm:pt>
    <dgm:pt modelId="{C4255272-8D9F-49A6-AA6F-42CF44F12DEB}" type="sibTrans" cxnId="{FE9195CB-EAF6-42F3-A8D4-B64224C426A4}">
      <dgm:prSet/>
      <dgm:spPr/>
      <dgm:t>
        <a:bodyPr/>
        <a:lstStyle/>
        <a:p>
          <a:endParaRPr lang="en-US" dirty="0"/>
        </a:p>
      </dgm:t>
    </dgm:pt>
    <dgm:pt modelId="{FD0FEACE-0AA0-4EE8-98D0-CB3DAC3B2672}">
      <dgm:prSet custT="1"/>
      <dgm:spPr/>
      <dgm:t>
        <a:bodyPr/>
        <a:lstStyle/>
        <a:p>
          <a:pPr rtl="0"/>
          <a:r>
            <a:rPr lang="en-US" sz="2800" b="0" dirty="0">
              <a:solidFill>
                <a:srgbClr val="000000"/>
              </a:solidFill>
            </a:rPr>
            <a:t>Assess the attractiveness of its various SBUs</a:t>
          </a:r>
          <a:endParaRPr lang="en-US" sz="2800" dirty="0">
            <a:solidFill>
              <a:srgbClr val="000000"/>
            </a:solidFill>
          </a:endParaRPr>
        </a:p>
      </dgm:t>
    </dgm:pt>
    <dgm:pt modelId="{B1501C9C-C411-4EF5-9363-AABC7E2CE156}" type="parTrans" cxnId="{E4E99D37-893E-4874-8F37-5F4DB0D961D5}">
      <dgm:prSet/>
      <dgm:spPr/>
      <dgm:t>
        <a:bodyPr/>
        <a:lstStyle/>
        <a:p>
          <a:endParaRPr lang="en-US"/>
        </a:p>
      </dgm:t>
    </dgm:pt>
    <dgm:pt modelId="{1255F01E-F233-4826-9CEC-21E9C0CD5F85}" type="sibTrans" cxnId="{E4E99D37-893E-4874-8F37-5F4DB0D961D5}">
      <dgm:prSet/>
      <dgm:spPr/>
      <dgm:t>
        <a:bodyPr/>
        <a:lstStyle/>
        <a:p>
          <a:endParaRPr lang="en-US" dirty="0"/>
        </a:p>
      </dgm:t>
    </dgm:pt>
    <dgm:pt modelId="{BDD98B2D-6DF1-48C9-B4AC-2422260E8865}">
      <dgm:prSet custT="1"/>
      <dgm:spPr/>
      <dgm:t>
        <a:bodyPr/>
        <a:lstStyle/>
        <a:p>
          <a:pPr rtl="0"/>
          <a:r>
            <a:rPr lang="en-US" sz="2800" b="0" dirty="0">
              <a:solidFill>
                <a:srgbClr val="000000"/>
              </a:solidFill>
            </a:rPr>
            <a:t>Decide how much support each SBU deserves</a:t>
          </a:r>
          <a:endParaRPr lang="en-US" sz="2800" dirty="0">
            <a:solidFill>
              <a:srgbClr val="000000"/>
            </a:solidFill>
          </a:endParaRPr>
        </a:p>
      </dgm:t>
    </dgm:pt>
    <dgm:pt modelId="{B50789A5-F093-46AE-BB52-7CEC276167AF}" type="parTrans" cxnId="{270D09D5-A514-47F2-92F7-0DB9E48FC7FA}">
      <dgm:prSet/>
      <dgm:spPr/>
      <dgm:t>
        <a:bodyPr/>
        <a:lstStyle/>
        <a:p>
          <a:endParaRPr lang="en-US"/>
        </a:p>
      </dgm:t>
    </dgm:pt>
    <dgm:pt modelId="{1655FC25-E65F-4586-AF06-29AE5FAFD7B7}" type="sibTrans" cxnId="{270D09D5-A514-47F2-92F7-0DB9E48FC7FA}">
      <dgm:prSet/>
      <dgm:spPr/>
      <dgm:t>
        <a:bodyPr/>
        <a:lstStyle/>
        <a:p>
          <a:endParaRPr lang="en-US"/>
        </a:p>
      </dgm:t>
    </dgm:pt>
    <dgm:pt modelId="{7B09A424-8C71-4FCB-B7CD-2BE6BC566C85}" type="pres">
      <dgm:prSet presAssocID="{54FA3628-6233-4DA5-8FDD-8B69F989751C}" presName="outerComposite" presStyleCnt="0">
        <dgm:presLayoutVars>
          <dgm:chMax val="5"/>
          <dgm:dir/>
          <dgm:resizeHandles val="exact"/>
        </dgm:presLayoutVars>
      </dgm:prSet>
      <dgm:spPr/>
      <dgm:t>
        <a:bodyPr/>
        <a:lstStyle/>
        <a:p>
          <a:endParaRPr lang="en-US"/>
        </a:p>
      </dgm:t>
    </dgm:pt>
    <dgm:pt modelId="{1BC3BA27-0C63-4FAF-A75B-14EC409124E3}" type="pres">
      <dgm:prSet presAssocID="{54FA3628-6233-4DA5-8FDD-8B69F989751C}" presName="dummyMaxCanvas" presStyleCnt="0">
        <dgm:presLayoutVars/>
      </dgm:prSet>
      <dgm:spPr/>
    </dgm:pt>
    <dgm:pt modelId="{474BC054-4A48-4384-B388-55B3B8C66D66}" type="pres">
      <dgm:prSet presAssocID="{54FA3628-6233-4DA5-8FDD-8B69F989751C}" presName="ThreeNodes_1" presStyleLbl="node1" presStyleIdx="0" presStyleCnt="3">
        <dgm:presLayoutVars>
          <dgm:bulletEnabled val="1"/>
        </dgm:presLayoutVars>
      </dgm:prSet>
      <dgm:spPr/>
      <dgm:t>
        <a:bodyPr/>
        <a:lstStyle/>
        <a:p>
          <a:endParaRPr lang="en-US"/>
        </a:p>
      </dgm:t>
    </dgm:pt>
    <dgm:pt modelId="{DF9EBD3E-B122-4754-9E37-5D4DC2A2CA46}" type="pres">
      <dgm:prSet presAssocID="{54FA3628-6233-4DA5-8FDD-8B69F989751C}" presName="ThreeNodes_2" presStyleLbl="node1" presStyleIdx="1" presStyleCnt="3">
        <dgm:presLayoutVars>
          <dgm:bulletEnabled val="1"/>
        </dgm:presLayoutVars>
      </dgm:prSet>
      <dgm:spPr/>
      <dgm:t>
        <a:bodyPr/>
        <a:lstStyle/>
        <a:p>
          <a:endParaRPr lang="en-US"/>
        </a:p>
      </dgm:t>
    </dgm:pt>
    <dgm:pt modelId="{12293353-82A9-4758-B571-62293C7C5D86}" type="pres">
      <dgm:prSet presAssocID="{54FA3628-6233-4DA5-8FDD-8B69F989751C}" presName="ThreeNodes_3" presStyleLbl="node1" presStyleIdx="2" presStyleCnt="3">
        <dgm:presLayoutVars>
          <dgm:bulletEnabled val="1"/>
        </dgm:presLayoutVars>
      </dgm:prSet>
      <dgm:spPr/>
      <dgm:t>
        <a:bodyPr/>
        <a:lstStyle/>
        <a:p>
          <a:endParaRPr lang="en-US"/>
        </a:p>
      </dgm:t>
    </dgm:pt>
    <dgm:pt modelId="{1080D2A0-7743-45D9-98E9-7AABB09FB232}" type="pres">
      <dgm:prSet presAssocID="{54FA3628-6233-4DA5-8FDD-8B69F989751C}" presName="ThreeConn_1-2" presStyleLbl="fgAccFollowNode1" presStyleIdx="0" presStyleCnt="2">
        <dgm:presLayoutVars>
          <dgm:bulletEnabled val="1"/>
        </dgm:presLayoutVars>
      </dgm:prSet>
      <dgm:spPr/>
      <dgm:t>
        <a:bodyPr/>
        <a:lstStyle/>
        <a:p>
          <a:endParaRPr lang="en-US"/>
        </a:p>
      </dgm:t>
    </dgm:pt>
    <dgm:pt modelId="{374BBDB2-766E-4E09-874A-FE2D6EB9E71D}" type="pres">
      <dgm:prSet presAssocID="{54FA3628-6233-4DA5-8FDD-8B69F989751C}" presName="ThreeConn_2-3" presStyleLbl="fgAccFollowNode1" presStyleIdx="1" presStyleCnt="2">
        <dgm:presLayoutVars>
          <dgm:bulletEnabled val="1"/>
        </dgm:presLayoutVars>
      </dgm:prSet>
      <dgm:spPr/>
      <dgm:t>
        <a:bodyPr/>
        <a:lstStyle/>
        <a:p>
          <a:endParaRPr lang="en-US"/>
        </a:p>
      </dgm:t>
    </dgm:pt>
    <dgm:pt modelId="{91253C3E-6959-4667-A7AF-460795C7BBB1}" type="pres">
      <dgm:prSet presAssocID="{54FA3628-6233-4DA5-8FDD-8B69F989751C}" presName="ThreeNodes_1_text" presStyleLbl="node1" presStyleIdx="2" presStyleCnt="3">
        <dgm:presLayoutVars>
          <dgm:bulletEnabled val="1"/>
        </dgm:presLayoutVars>
      </dgm:prSet>
      <dgm:spPr/>
      <dgm:t>
        <a:bodyPr/>
        <a:lstStyle/>
        <a:p>
          <a:endParaRPr lang="en-US"/>
        </a:p>
      </dgm:t>
    </dgm:pt>
    <dgm:pt modelId="{AA27A1BC-64D0-4EDD-B07C-822AAB606D37}" type="pres">
      <dgm:prSet presAssocID="{54FA3628-6233-4DA5-8FDD-8B69F989751C}" presName="ThreeNodes_2_text" presStyleLbl="node1" presStyleIdx="2" presStyleCnt="3">
        <dgm:presLayoutVars>
          <dgm:bulletEnabled val="1"/>
        </dgm:presLayoutVars>
      </dgm:prSet>
      <dgm:spPr/>
      <dgm:t>
        <a:bodyPr/>
        <a:lstStyle/>
        <a:p>
          <a:endParaRPr lang="en-US"/>
        </a:p>
      </dgm:t>
    </dgm:pt>
    <dgm:pt modelId="{11F5CBEA-8A9C-4BDA-97A3-F447C8A5AAA2}" type="pres">
      <dgm:prSet presAssocID="{54FA3628-6233-4DA5-8FDD-8B69F989751C}" presName="ThreeNodes_3_text" presStyleLbl="node1" presStyleIdx="2" presStyleCnt="3">
        <dgm:presLayoutVars>
          <dgm:bulletEnabled val="1"/>
        </dgm:presLayoutVars>
      </dgm:prSet>
      <dgm:spPr/>
      <dgm:t>
        <a:bodyPr/>
        <a:lstStyle/>
        <a:p>
          <a:endParaRPr lang="en-US"/>
        </a:p>
      </dgm:t>
    </dgm:pt>
  </dgm:ptLst>
  <dgm:cxnLst>
    <dgm:cxn modelId="{FE9195CB-EAF6-42F3-A8D4-B64224C426A4}" srcId="{54FA3628-6233-4DA5-8FDD-8B69F989751C}" destId="{F9109CEE-85E5-4371-AFCD-C063DA6FB5D6}" srcOrd="0" destOrd="0" parTransId="{C60D8882-C564-4F03-8FEC-64A6ADEAB528}" sibTransId="{C4255272-8D9F-49A6-AA6F-42CF44F12DEB}"/>
    <dgm:cxn modelId="{E4E99D37-893E-4874-8F37-5F4DB0D961D5}" srcId="{54FA3628-6233-4DA5-8FDD-8B69F989751C}" destId="{FD0FEACE-0AA0-4EE8-98D0-CB3DAC3B2672}" srcOrd="1" destOrd="0" parTransId="{B1501C9C-C411-4EF5-9363-AABC7E2CE156}" sibTransId="{1255F01E-F233-4826-9CEC-21E9C0CD5F85}"/>
    <dgm:cxn modelId="{BB5EFAD8-24A4-5D4F-B6B1-57352B1D3D69}" type="presOf" srcId="{FD0FEACE-0AA0-4EE8-98D0-CB3DAC3B2672}" destId="{DF9EBD3E-B122-4754-9E37-5D4DC2A2CA46}" srcOrd="0" destOrd="0" presId="urn:microsoft.com/office/officeart/2005/8/layout/vProcess5"/>
    <dgm:cxn modelId="{55AB227E-9F33-9D40-BB73-534612C10019}" type="presOf" srcId="{1255F01E-F233-4826-9CEC-21E9C0CD5F85}" destId="{374BBDB2-766E-4E09-874A-FE2D6EB9E71D}" srcOrd="0" destOrd="0" presId="urn:microsoft.com/office/officeart/2005/8/layout/vProcess5"/>
    <dgm:cxn modelId="{5677B1C8-9DF0-1940-8C53-EC8982C43422}" type="presOf" srcId="{C4255272-8D9F-49A6-AA6F-42CF44F12DEB}" destId="{1080D2A0-7743-45D9-98E9-7AABB09FB232}" srcOrd="0" destOrd="0" presId="urn:microsoft.com/office/officeart/2005/8/layout/vProcess5"/>
    <dgm:cxn modelId="{270D09D5-A514-47F2-92F7-0DB9E48FC7FA}" srcId="{54FA3628-6233-4DA5-8FDD-8B69F989751C}" destId="{BDD98B2D-6DF1-48C9-B4AC-2422260E8865}" srcOrd="2" destOrd="0" parTransId="{B50789A5-F093-46AE-BB52-7CEC276167AF}" sibTransId="{1655FC25-E65F-4586-AF06-29AE5FAFD7B7}"/>
    <dgm:cxn modelId="{94CEE9CB-9E0E-9E4B-B9B4-61CDE295823C}" type="presOf" srcId="{BDD98B2D-6DF1-48C9-B4AC-2422260E8865}" destId="{12293353-82A9-4758-B571-62293C7C5D86}" srcOrd="0" destOrd="0" presId="urn:microsoft.com/office/officeart/2005/8/layout/vProcess5"/>
    <dgm:cxn modelId="{DCE02FA4-59A5-DD43-9C42-A8914772C0FD}" type="presOf" srcId="{54FA3628-6233-4DA5-8FDD-8B69F989751C}" destId="{7B09A424-8C71-4FCB-B7CD-2BE6BC566C85}" srcOrd="0" destOrd="0" presId="urn:microsoft.com/office/officeart/2005/8/layout/vProcess5"/>
    <dgm:cxn modelId="{F3EE933F-AAAA-614B-8272-178292FD8856}" type="presOf" srcId="{F9109CEE-85E5-4371-AFCD-C063DA6FB5D6}" destId="{91253C3E-6959-4667-A7AF-460795C7BBB1}" srcOrd="1" destOrd="0" presId="urn:microsoft.com/office/officeart/2005/8/layout/vProcess5"/>
    <dgm:cxn modelId="{43B55A3B-28E6-DB44-BA12-3FBF22E3C29B}" type="presOf" srcId="{F9109CEE-85E5-4371-AFCD-C063DA6FB5D6}" destId="{474BC054-4A48-4384-B388-55B3B8C66D66}" srcOrd="0" destOrd="0" presId="urn:microsoft.com/office/officeart/2005/8/layout/vProcess5"/>
    <dgm:cxn modelId="{51B97E0D-35F0-D749-ACAD-99383D3E37C9}" type="presOf" srcId="{FD0FEACE-0AA0-4EE8-98D0-CB3DAC3B2672}" destId="{AA27A1BC-64D0-4EDD-B07C-822AAB606D37}" srcOrd="1" destOrd="0" presId="urn:microsoft.com/office/officeart/2005/8/layout/vProcess5"/>
    <dgm:cxn modelId="{750E1FD2-A848-BC42-B078-16AE91713B08}" type="presOf" srcId="{BDD98B2D-6DF1-48C9-B4AC-2422260E8865}" destId="{11F5CBEA-8A9C-4BDA-97A3-F447C8A5AAA2}" srcOrd="1" destOrd="0" presId="urn:microsoft.com/office/officeart/2005/8/layout/vProcess5"/>
    <dgm:cxn modelId="{BAC58EDD-4905-314B-804B-EA2D7B830263}" type="presParOf" srcId="{7B09A424-8C71-4FCB-B7CD-2BE6BC566C85}" destId="{1BC3BA27-0C63-4FAF-A75B-14EC409124E3}" srcOrd="0" destOrd="0" presId="urn:microsoft.com/office/officeart/2005/8/layout/vProcess5"/>
    <dgm:cxn modelId="{B52371BF-EA29-E240-BD31-8B16CFB2F37B}" type="presParOf" srcId="{7B09A424-8C71-4FCB-B7CD-2BE6BC566C85}" destId="{474BC054-4A48-4384-B388-55B3B8C66D66}" srcOrd="1" destOrd="0" presId="urn:microsoft.com/office/officeart/2005/8/layout/vProcess5"/>
    <dgm:cxn modelId="{4D82B007-94F2-0645-B918-9FB036F7B24C}" type="presParOf" srcId="{7B09A424-8C71-4FCB-B7CD-2BE6BC566C85}" destId="{DF9EBD3E-B122-4754-9E37-5D4DC2A2CA46}" srcOrd="2" destOrd="0" presId="urn:microsoft.com/office/officeart/2005/8/layout/vProcess5"/>
    <dgm:cxn modelId="{59125B19-4433-AB4A-B7CD-E29A23063CDF}" type="presParOf" srcId="{7B09A424-8C71-4FCB-B7CD-2BE6BC566C85}" destId="{12293353-82A9-4758-B571-62293C7C5D86}" srcOrd="3" destOrd="0" presId="urn:microsoft.com/office/officeart/2005/8/layout/vProcess5"/>
    <dgm:cxn modelId="{2EA0744E-AC9D-644C-8F50-444C09809C0F}" type="presParOf" srcId="{7B09A424-8C71-4FCB-B7CD-2BE6BC566C85}" destId="{1080D2A0-7743-45D9-98E9-7AABB09FB232}" srcOrd="4" destOrd="0" presId="urn:microsoft.com/office/officeart/2005/8/layout/vProcess5"/>
    <dgm:cxn modelId="{A70DC4F1-9234-AB4A-85C9-734763740EC1}" type="presParOf" srcId="{7B09A424-8C71-4FCB-B7CD-2BE6BC566C85}" destId="{374BBDB2-766E-4E09-874A-FE2D6EB9E71D}" srcOrd="5" destOrd="0" presId="urn:microsoft.com/office/officeart/2005/8/layout/vProcess5"/>
    <dgm:cxn modelId="{20A11038-CCE1-9242-A51F-F0F6B9011936}" type="presParOf" srcId="{7B09A424-8C71-4FCB-B7CD-2BE6BC566C85}" destId="{91253C3E-6959-4667-A7AF-460795C7BBB1}" srcOrd="6" destOrd="0" presId="urn:microsoft.com/office/officeart/2005/8/layout/vProcess5"/>
    <dgm:cxn modelId="{CBABF7F8-C7AD-D949-A8CF-077BC87582FC}" type="presParOf" srcId="{7B09A424-8C71-4FCB-B7CD-2BE6BC566C85}" destId="{AA27A1BC-64D0-4EDD-B07C-822AAB606D37}" srcOrd="7" destOrd="0" presId="urn:microsoft.com/office/officeart/2005/8/layout/vProcess5"/>
    <dgm:cxn modelId="{7271341D-CDBF-8E4A-B483-18D1A4551831}" type="presParOf" srcId="{7B09A424-8C71-4FCB-B7CD-2BE6BC566C85}" destId="{11F5CBEA-8A9C-4BDA-97A3-F447C8A5AAA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37E1DF-7FAD-4A5D-A36D-9B0B06535487}" type="doc">
      <dgm:prSet loTypeId="urn:microsoft.com/office/officeart/2005/8/layout/default#1" loCatId="list" qsTypeId="urn:microsoft.com/office/officeart/2005/8/quickstyle/simple1#4" qsCatId="simple" csTypeId="urn:microsoft.com/office/officeart/2005/8/colors/colorful2" csCatId="colorful" phldr="1"/>
      <dgm:spPr/>
      <dgm:t>
        <a:bodyPr/>
        <a:lstStyle/>
        <a:p>
          <a:endParaRPr lang="en-US"/>
        </a:p>
      </dgm:t>
    </dgm:pt>
    <dgm:pt modelId="{71BD1784-8732-4F9E-8C16-ADDBED63D641}">
      <dgm:prSet custT="1"/>
      <dgm:spPr/>
      <dgm:t>
        <a:bodyPr/>
        <a:lstStyle/>
        <a:p>
          <a:pPr rtl="0"/>
          <a:r>
            <a:rPr lang="en-US" sz="2000" dirty="0">
              <a:solidFill>
                <a:srgbClr val="000000"/>
              </a:solidFill>
            </a:rPr>
            <a:t>Executive summary</a:t>
          </a:r>
        </a:p>
      </dgm:t>
    </dgm:pt>
    <dgm:pt modelId="{72EB664E-1D2F-40CB-A2F4-BB964479FFE8}" type="parTrans" cxnId="{D9BB4FA5-2389-4C61-A207-F512D965E9CB}">
      <dgm:prSet/>
      <dgm:spPr/>
      <dgm:t>
        <a:bodyPr/>
        <a:lstStyle/>
        <a:p>
          <a:endParaRPr lang="en-US" sz="2000">
            <a:solidFill>
              <a:schemeClr val="tx1"/>
            </a:solidFill>
          </a:endParaRPr>
        </a:p>
      </dgm:t>
    </dgm:pt>
    <dgm:pt modelId="{B36E51FD-C486-4801-AC02-BF0BD3BB03F9}" type="sibTrans" cxnId="{D9BB4FA5-2389-4C61-A207-F512D965E9CB}">
      <dgm:prSet/>
      <dgm:spPr/>
      <dgm:t>
        <a:bodyPr/>
        <a:lstStyle/>
        <a:p>
          <a:endParaRPr lang="en-US" sz="2000">
            <a:solidFill>
              <a:schemeClr val="tx1"/>
            </a:solidFill>
          </a:endParaRPr>
        </a:p>
      </dgm:t>
    </dgm:pt>
    <dgm:pt modelId="{6F13EB95-F12A-4BC3-B692-903A089111DE}">
      <dgm:prSet custT="1"/>
      <dgm:spPr/>
      <dgm:t>
        <a:bodyPr/>
        <a:lstStyle/>
        <a:p>
          <a:pPr rtl="0"/>
          <a:r>
            <a:rPr lang="en-US" sz="2000" dirty="0">
              <a:solidFill>
                <a:srgbClr val="000000"/>
              </a:solidFill>
            </a:rPr>
            <a:t>Current Marketing situation</a:t>
          </a:r>
        </a:p>
      </dgm:t>
    </dgm:pt>
    <dgm:pt modelId="{4785AACD-EFBE-4A1A-A0EB-1581F5FB8B29}" type="parTrans" cxnId="{3333927C-81CC-40BB-B67E-EDA9CEC28504}">
      <dgm:prSet/>
      <dgm:spPr/>
      <dgm:t>
        <a:bodyPr/>
        <a:lstStyle/>
        <a:p>
          <a:endParaRPr lang="en-US" sz="2000">
            <a:solidFill>
              <a:schemeClr val="tx1"/>
            </a:solidFill>
          </a:endParaRPr>
        </a:p>
      </dgm:t>
    </dgm:pt>
    <dgm:pt modelId="{14E64269-B213-4588-B07A-835781161CA4}" type="sibTrans" cxnId="{3333927C-81CC-40BB-B67E-EDA9CEC28504}">
      <dgm:prSet/>
      <dgm:spPr/>
      <dgm:t>
        <a:bodyPr/>
        <a:lstStyle/>
        <a:p>
          <a:endParaRPr lang="en-US" sz="2000">
            <a:solidFill>
              <a:schemeClr val="tx1"/>
            </a:solidFill>
          </a:endParaRPr>
        </a:p>
      </dgm:t>
    </dgm:pt>
    <dgm:pt modelId="{232E3B5B-4915-4747-9861-63543E5A458E}">
      <dgm:prSet custT="1"/>
      <dgm:spPr/>
      <dgm:t>
        <a:bodyPr/>
        <a:lstStyle/>
        <a:p>
          <a:pPr rtl="0"/>
          <a:r>
            <a:rPr lang="en-US" sz="1800" dirty="0">
              <a:solidFill>
                <a:srgbClr val="000000"/>
              </a:solidFill>
            </a:rPr>
            <a:t>Threats and opportunities</a:t>
          </a:r>
        </a:p>
      </dgm:t>
    </dgm:pt>
    <dgm:pt modelId="{E3D55D18-62CE-4982-9FC9-0B9446987FEC}" type="parTrans" cxnId="{5AC9193C-ED80-47C3-80E1-6094D2FD2F67}">
      <dgm:prSet/>
      <dgm:spPr/>
      <dgm:t>
        <a:bodyPr/>
        <a:lstStyle/>
        <a:p>
          <a:endParaRPr lang="en-US" sz="2000">
            <a:solidFill>
              <a:schemeClr val="tx1"/>
            </a:solidFill>
          </a:endParaRPr>
        </a:p>
      </dgm:t>
    </dgm:pt>
    <dgm:pt modelId="{E3177ED3-576B-4F1B-9E5B-892B5AE3B478}" type="sibTrans" cxnId="{5AC9193C-ED80-47C3-80E1-6094D2FD2F67}">
      <dgm:prSet/>
      <dgm:spPr/>
      <dgm:t>
        <a:bodyPr/>
        <a:lstStyle/>
        <a:p>
          <a:endParaRPr lang="en-US" sz="2000">
            <a:solidFill>
              <a:schemeClr val="tx1"/>
            </a:solidFill>
          </a:endParaRPr>
        </a:p>
      </dgm:t>
    </dgm:pt>
    <dgm:pt modelId="{2FBBDB83-0746-443F-A857-CBC033DE9791}">
      <dgm:prSet custT="1"/>
      <dgm:spPr/>
      <dgm:t>
        <a:bodyPr/>
        <a:lstStyle/>
        <a:p>
          <a:pPr rtl="0"/>
          <a:r>
            <a:rPr lang="en-US" sz="2000" dirty="0">
              <a:solidFill>
                <a:srgbClr val="000000"/>
              </a:solidFill>
            </a:rPr>
            <a:t>Objectives and issues</a:t>
          </a:r>
        </a:p>
      </dgm:t>
    </dgm:pt>
    <dgm:pt modelId="{4375B249-8F64-4510-A9FB-3953A3D380DE}" type="parTrans" cxnId="{831B0ACF-1532-4136-9A46-A2DB9E84158B}">
      <dgm:prSet/>
      <dgm:spPr/>
      <dgm:t>
        <a:bodyPr/>
        <a:lstStyle/>
        <a:p>
          <a:endParaRPr lang="en-US" sz="2000">
            <a:solidFill>
              <a:schemeClr val="tx1"/>
            </a:solidFill>
          </a:endParaRPr>
        </a:p>
      </dgm:t>
    </dgm:pt>
    <dgm:pt modelId="{B63E4AE6-F572-4F1C-8E1B-4C775ADED6B5}" type="sibTrans" cxnId="{831B0ACF-1532-4136-9A46-A2DB9E84158B}">
      <dgm:prSet/>
      <dgm:spPr/>
      <dgm:t>
        <a:bodyPr/>
        <a:lstStyle/>
        <a:p>
          <a:endParaRPr lang="en-US" sz="2000">
            <a:solidFill>
              <a:schemeClr val="tx1"/>
            </a:solidFill>
          </a:endParaRPr>
        </a:p>
      </dgm:t>
    </dgm:pt>
    <dgm:pt modelId="{C5378946-679F-4823-92EA-CCD0306DEDED}">
      <dgm:prSet custT="1"/>
      <dgm:spPr/>
      <dgm:t>
        <a:bodyPr/>
        <a:lstStyle/>
        <a:p>
          <a:pPr rtl="0"/>
          <a:r>
            <a:rPr lang="en-US" sz="2000" dirty="0">
              <a:solidFill>
                <a:srgbClr val="000000"/>
              </a:solidFill>
            </a:rPr>
            <a:t>Action programs</a:t>
          </a:r>
        </a:p>
      </dgm:t>
    </dgm:pt>
    <dgm:pt modelId="{BE7FA5BE-A31B-4DC4-A119-1188D4077E60}" type="parTrans" cxnId="{1A4AA33E-7A59-43CF-8AC8-4B090149F1BB}">
      <dgm:prSet/>
      <dgm:spPr/>
      <dgm:t>
        <a:bodyPr/>
        <a:lstStyle/>
        <a:p>
          <a:endParaRPr lang="en-US" sz="2000">
            <a:solidFill>
              <a:schemeClr val="tx1"/>
            </a:solidFill>
          </a:endParaRPr>
        </a:p>
      </dgm:t>
    </dgm:pt>
    <dgm:pt modelId="{13C17771-A16A-45B8-AF78-2EC97EFC282E}" type="sibTrans" cxnId="{1A4AA33E-7A59-43CF-8AC8-4B090149F1BB}">
      <dgm:prSet/>
      <dgm:spPr/>
      <dgm:t>
        <a:bodyPr/>
        <a:lstStyle/>
        <a:p>
          <a:endParaRPr lang="en-US" sz="2000">
            <a:solidFill>
              <a:schemeClr val="tx1"/>
            </a:solidFill>
          </a:endParaRPr>
        </a:p>
      </dgm:t>
    </dgm:pt>
    <dgm:pt modelId="{F1BCC75A-BA07-4FFA-81C8-3309DF40AF93}">
      <dgm:prSet custT="1"/>
      <dgm:spPr/>
      <dgm:t>
        <a:bodyPr/>
        <a:lstStyle/>
        <a:p>
          <a:pPr rtl="0"/>
          <a:r>
            <a:rPr lang="en-US" sz="2000">
              <a:solidFill>
                <a:srgbClr val="000000"/>
              </a:solidFill>
            </a:rPr>
            <a:t>Budgets</a:t>
          </a:r>
          <a:endParaRPr lang="en-US" sz="2000" dirty="0">
            <a:solidFill>
              <a:srgbClr val="000000"/>
            </a:solidFill>
          </a:endParaRPr>
        </a:p>
      </dgm:t>
    </dgm:pt>
    <dgm:pt modelId="{C77B7513-D215-4454-AFA8-C55381026022}" type="parTrans" cxnId="{F658F962-C289-4498-8B9D-51821AE1CF72}">
      <dgm:prSet/>
      <dgm:spPr/>
      <dgm:t>
        <a:bodyPr/>
        <a:lstStyle/>
        <a:p>
          <a:endParaRPr lang="en-US" sz="2000">
            <a:solidFill>
              <a:schemeClr val="tx1"/>
            </a:solidFill>
          </a:endParaRPr>
        </a:p>
      </dgm:t>
    </dgm:pt>
    <dgm:pt modelId="{BB68FF03-CF28-43D9-A7D1-8FA11C0AFD4D}" type="sibTrans" cxnId="{F658F962-C289-4498-8B9D-51821AE1CF72}">
      <dgm:prSet/>
      <dgm:spPr/>
      <dgm:t>
        <a:bodyPr/>
        <a:lstStyle/>
        <a:p>
          <a:endParaRPr lang="en-US" sz="2000">
            <a:solidFill>
              <a:schemeClr val="tx1"/>
            </a:solidFill>
          </a:endParaRPr>
        </a:p>
      </dgm:t>
    </dgm:pt>
    <dgm:pt modelId="{967FEBEA-D55F-4331-88A6-6931160BD951}">
      <dgm:prSet custT="1"/>
      <dgm:spPr/>
      <dgm:t>
        <a:bodyPr/>
        <a:lstStyle/>
        <a:p>
          <a:pPr rtl="0"/>
          <a:r>
            <a:rPr lang="en-US" sz="2000" dirty="0">
              <a:solidFill>
                <a:srgbClr val="000000"/>
              </a:solidFill>
            </a:rPr>
            <a:t>Controls</a:t>
          </a:r>
        </a:p>
      </dgm:t>
    </dgm:pt>
    <dgm:pt modelId="{529A8802-24CB-4EE7-83D6-76B4F7FE9C91}" type="parTrans" cxnId="{A908B625-7024-4E03-B9C5-B65EEB8624E1}">
      <dgm:prSet/>
      <dgm:spPr/>
      <dgm:t>
        <a:bodyPr/>
        <a:lstStyle/>
        <a:p>
          <a:endParaRPr lang="en-US" sz="2000">
            <a:solidFill>
              <a:schemeClr val="tx1"/>
            </a:solidFill>
          </a:endParaRPr>
        </a:p>
      </dgm:t>
    </dgm:pt>
    <dgm:pt modelId="{05E91F45-7505-4D8C-B75C-2EF649A7C4B6}" type="sibTrans" cxnId="{A908B625-7024-4E03-B9C5-B65EEB8624E1}">
      <dgm:prSet/>
      <dgm:spPr/>
      <dgm:t>
        <a:bodyPr/>
        <a:lstStyle/>
        <a:p>
          <a:endParaRPr lang="en-US" sz="2000">
            <a:solidFill>
              <a:schemeClr val="tx1"/>
            </a:solidFill>
          </a:endParaRPr>
        </a:p>
      </dgm:t>
    </dgm:pt>
    <dgm:pt modelId="{994D51B4-7239-0A42-9532-8FC05AD767FC}">
      <dgm:prSet custT="1"/>
      <dgm:spPr/>
      <dgm:t>
        <a:bodyPr/>
        <a:lstStyle/>
        <a:p>
          <a:pPr rtl="0"/>
          <a:r>
            <a:rPr lang="en-US" sz="2000">
              <a:solidFill>
                <a:srgbClr val="000000"/>
              </a:solidFill>
            </a:rPr>
            <a:t>Marketing strategy</a:t>
          </a:r>
          <a:endParaRPr lang="en-US" sz="2000" dirty="0">
            <a:solidFill>
              <a:srgbClr val="000000"/>
            </a:solidFill>
          </a:endParaRPr>
        </a:p>
      </dgm:t>
    </dgm:pt>
    <dgm:pt modelId="{2AE8351F-1A66-7146-9224-A1D59A118B84}" type="parTrans" cxnId="{C9275565-4303-4E46-8E40-0947875648EA}">
      <dgm:prSet/>
      <dgm:spPr/>
      <dgm:t>
        <a:bodyPr/>
        <a:lstStyle/>
        <a:p>
          <a:endParaRPr lang="en-US"/>
        </a:p>
      </dgm:t>
    </dgm:pt>
    <dgm:pt modelId="{5D2B14A0-5A40-DF43-B979-3112029B1366}" type="sibTrans" cxnId="{C9275565-4303-4E46-8E40-0947875648EA}">
      <dgm:prSet/>
      <dgm:spPr/>
      <dgm:t>
        <a:bodyPr/>
        <a:lstStyle/>
        <a:p>
          <a:endParaRPr lang="en-US"/>
        </a:p>
      </dgm:t>
    </dgm:pt>
    <dgm:pt modelId="{FF4F2565-D6DF-4B20-B7E7-3C557B6BBB95}" type="pres">
      <dgm:prSet presAssocID="{AD37E1DF-7FAD-4A5D-A36D-9B0B06535487}" presName="diagram" presStyleCnt="0">
        <dgm:presLayoutVars>
          <dgm:dir/>
          <dgm:resizeHandles val="exact"/>
        </dgm:presLayoutVars>
      </dgm:prSet>
      <dgm:spPr/>
      <dgm:t>
        <a:bodyPr/>
        <a:lstStyle/>
        <a:p>
          <a:endParaRPr lang="en-US"/>
        </a:p>
      </dgm:t>
    </dgm:pt>
    <dgm:pt modelId="{0EDDC57D-8C21-4215-8E0A-01A75B242CFB}" type="pres">
      <dgm:prSet presAssocID="{71BD1784-8732-4F9E-8C16-ADDBED63D641}" presName="node" presStyleLbl="node1" presStyleIdx="0" presStyleCnt="8" custLinFactNeighborX="4103" custLinFactNeighborY="-855">
        <dgm:presLayoutVars>
          <dgm:bulletEnabled val="1"/>
        </dgm:presLayoutVars>
      </dgm:prSet>
      <dgm:spPr/>
      <dgm:t>
        <a:bodyPr/>
        <a:lstStyle/>
        <a:p>
          <a:endParaRPr lang="en-US"/>
        </a:p>
      </dgm:t>
    </dgm:pt>
    <dgm:pt modelId="{0E46E788-2005-456D-BF98-8F005D723B88}" type="pres">
      <dgm:prSet presAssocID="{B36E51FD-C486-4801-AC02-BF0BD3BB03F9}" presName="sibTrans" presStyleCnt="0"/>
      <dgm:spPr/>
    </dgm:pt>
    <dgm:pt modelId="{91FE4645-48AA-4318-83FA-AD2F1C958675}" type="pres">
      <dgm:prSet presAssocID="{6F13EB95-F12A-4BC3-B692-903A089111DE}" presName="node" presStyleLbl="node1" presStyleIdx="1" presStyleCnt="8">
        <dgm:presLayoutVars>
          <dgm:bulletEnabled val="1"/>
        </dgm:presLayoutVars>
      </dgm:prSet>
      <dgm:spPr/>
      <dgm:t>
        <a:bodyPr/>
        <a:lstStyle/>
        <a:p>
          <a:endParaRPr lang="en-US"/>
        </a:p>
      </dgm:t>
    </dgm:pt>
    <dgm:pt modelId="{12D4CA88-5AB7-4C5C-B601-D0DFD7A64D24}" type="pres">
      <dgm:prSet presAssocID="{14E64269-B213-4588-B07A-835781161CA4}" presName="sibTrans" presStyleCnt="0"/>
      <dgm:spPr/>
    </dgm:pt>
    <dgm:pt modelId="{082DBAD2-656A-43B0-AAA6-D5A6DE1E59D1}" type="pres">
      <dgm:prSet presAssocID="{232E3B5B-4915-4747-9861-63543E5A458E}" presName="node" presStyleLbl="node1" presStyleIdx="2" presStyleCnt="8">
        <dgm:presLayoutVars>
          <dgm:bulletEnabled val="1"/>
        </dgm:presLayoutVars>
      </dgm:prSet>
      <dgm:spPr/>
      <dgm:t>
        <a:bodyPr/>
        <a:lstStyle/>
        <a:p>
          <a:endParaRPr lang="en-US"/>
        </a:p>
      </dgm:t>
    </dgm:pt>
    <dgm:pt modelId="{4FD97832-3659-4CCB-BEF6-C0A6BED2B381}" type="pres">
      <dgm:prSet presAssocID="{E3177ED3-576B-4F1B-9E5B-892B5AE3B478}" presName="sibTrans" presStyleCnt="0"/>
      <dgm:spPr/>
    </dgm:pt>
    <dgm:pt modelId="{58D50F3F-95C6-4E34-876B-AF1424B6D58C}" type="pres">
      <dgm:prSet presAssocID="{2FBBDB83-0746-443F-A857-CBC033DE9791}" presName="node" presStyleLbl="node1" presStyleIdx="3" presStyleCnt="8" custLinFactNeighborX="4103" custLinFactNeighborY="-1282">
        <dgm:presLayoutVars>
          <dgm:bulletEnabled val="1"/>
        </dgm:presLayoutVars>
      </dgm:prSet>
      <dgm:spPr/>
      <dgm:t>
        <a:bodyPr/>
        <a:lstStyle/>
        <a:p>
          <a:endParaRPr lang="en-US"/>
        </a:p>
      </dgm:t>
    </dgm:pt>
    <dgm:pt modelId="{98545B0E-47BD-4DCB-A4ED-18CC18AAA31B}" type="pres">
      <dgm:prSet presAssocID="{B63E4AE6-F572-4F1C-8E1B-4C775ADED6B5}" presName="sibTrans" presStyleCnt="0"/>
      <dgm:spPr/>
    </dgm:pt>
    <dgm:pt modelId="{15E4A051-4CD7-1846-8C77-89F6914BC43D}" type="pres">
      <dgm:prSet presAssocID="{994D51B4-7239-0A42-9532-8FC05AD767FC}" presName="node" presStyleLbl="node1" presStyleIdx="4" presStyleCnt="8">
        <dgm:presLayoutVars>
          <dgm:bulletEnabled val="1"/>
        </dgm:presLayoutVars>
      </dgm:prSet>
      <dgm:spPr/>
      <dgm:t>
        <a:bodyPr/>
        <a:lstStyle/>
        <a:p>
          <a:endParaRPr lang="en-US"/>
        </a:p>
      </dgm:t>
    </dgm:pt>
    <dgm:pt modelId="{AF2DF1AE-CAE2-1047-A6B5-BBC8627C8CAD}" type="pres">
      <dgm:prSet presAssocID="{5D2B14A0-5A40-DF43-B979-3112029B1366}" presName="sibTrans" presStyleCnt="0"/>
      <dgm:spPr/>
    </dgm:pt>
    <dgm:pt modelId="{7D9337AF-47E3-441E-AB4D-1E5C9FDA4596}" type="pres">
      <dgm:prSet presAssocID="{C5378946-679F-4823-92EA-CCD0306DEDED}" presName="node" presStyleLbl="node1" presStyleIdx="5" presStyleCnt="8">
        <dgm:presLayoutVars>
          <dgm:bulletEnabled val="1"/>
        </dgm:presLayoutVars>
      </dgm:prSet>
      <dgm:spPr/>
      <dgm:t>
        <a:bodyPr/>
        <a:lstStyle/>
        <a:p>
          <a:endParaRPr lang="en-US"/>
        </a:p>
      </dgm:t>
    </dgm:pt>
    <dgm:pt modelId="{FA03B03B-0362-4EC3-86D2-4F4E404FC667}" type="pres">
      <dgm:prSet presAssocID="{13C17771-A16A-45B8-AF78-2EC97EFC282E}" presName="sibTrans" presStyleCnt="0"/>
      <dgm:spPr/>
    </dgm:pt>
    <dgm:pt modelId="{2311F985-EB74-4288-897A-349B85B2EF2B}" type="pres">
      <dgm:prSet presAssocID="{F1BCC75A-BA07-4FFA-81C8-3309DF40AF93}" presName="node" presStyleLbl="node1" presStyleIdx="6" presStyleCnt="8">
        <dgm:presLayoutVars>
          <dgm:bulletEnabled val="1"/>
        </dgm:presLayoutVars>
      </dgm:prSet>
      <dgm:spPr/>
      <dgm:t>
        <a:bodyPr/>
        <a:lstStyle/>
        <a:p>
          <a:endParaRPr lang="en-US"/>
        </a:p>
      </dgm:t>
    </dgm:pt>
    <dgm:pt modelId="{EB24ACD8-A33F-4C47-9B14-A78BEEA8F90B}" type="pres">
      <dgm:prSet presAssocID="{BB68FF03-CF28-43D9-A7D1-8FA11C0AFD4D}" presName="sibTrans" presStyleCnt="0"/>
      <dgm:spPr/>
    </dgm:pt>
    <dgm:pt modelId="{3A435F80-4C14-4271-AA30-89100DC1CA35}" type="pres">
      <dgm:prSet presAssocID="{967FEBEA-D55F-4331-88A6-6931160BD951}" presName="node" presStyleLbl="node1" presStyleIdx="7" presStyleCnt="8">
        <dgm:presLayoutVars>
          <dgm:bulletEnabled val="1"/>
        </dgm:presLayoutVars>
      </dgm:prSet>
      <dgm:spPr/>
      <dgm:t>
        <a:bodyPr/>
        <a:lstStyle/>
        <a:p>
          <a:endParaRPr lang="en-US"/>
        </a:p>
      </dgm:t>
    </dgm:pt>
  </dgm:ptLst>
  <dgm:cxnLst>
    <dgm:cxn modelId="{D0EE2690-1C2E-C748-BD9E-E971DCF53499}" type="presOf" srcId="{2FBBDB83-0746-443F-A857-CBC033DE9791}" destId="{58D50F3F-95C6-4E34-876B-AF1424B6D58C}" srcOrd="0" destOrd="0" presId="urn:microsoft.com/office/officeart/2005/8/layout/default#1"/>
    <dgm:cxn modelId="{FA57BC8A-55C0-7042-A980-77937C3BE30F}" type="presOf" srcId="{F1BCC75A-BA07-4FFA-81C8-3309DF40AF93}" destId="{2311F985-EB74-4288-897A-349B85B2EF2B}" srcOrd="0" destOrd="0" presId="urn:microsoft.com/office/officeart/2005/8/layout/default#1"/>
    <dgm:cxn modelId="{3E88FAEF-FC81-744D-9A5D-82182971524C}" type="presOf" srcId="{C5378946-679F-4823-92EA-CCD0306DEDED}" destId="{7D9337AF-47E3-441E-AB4D-1E5C9FDA4596}" srcOrd="0" destOrd="0" presId="urn:microsoft.com/office/officeart/2005/8/layout/default#1"/>
    <dgm:cxn modelId="{67076A96-9CC4-9347-8C29-C56B48A375EF}" type="presOf" srcId="{71BD1784-8732-4F9E-8C16-ADDBED63D641}" destId="{0EDDC57D-8C21-4215-8E0A-01A75B242CFB}" srcOrd="0" destOrd="0" presId="urn:microsoft.com/office/officeart/2005/8/layout/default#1"/>
    <dgm:cxn modelId="{F658F962-C289-4498-8B9D-51821AE1CF72}" srcId="{AD37E1DF-7FAD-4A5D-A36D-9B0B06535487}" destId="{F1BCC75A-BA07-4FFA-81C8-3309DF40AF93}" srcOrd="6" destOrd="0" parTransId="{C77B7513-D215-4454-AFA8-C55381026022}" sibTransId="{BB68FF03-CF28-43D9-A7D1-8FA11C0AFD4D}"/>
    <dgm:cxn modelId="{5AC9193C-ED80-47C3-80E1-6094D2FD2F67}" srcId="{AD37E1DF-7FAD-4A5D-A36D-9B0B06535487}" destId="{232E3B5B-4915-4747-9861-63543E5A458E}" srcOrd="2" destOrd="0" parTransId="{E3D55D18-62CE-4982-9FC9-0B9446987FEC}" sibTransId="{E3177ED3-576B-4F1B-9E5B-892B5AE3B478}"/>
    <dgm:cxn modelId="{D9BB4FA5-2389-4C61-A207-F512D965E9CB}" srcId="{AD37E1DF-7FAD-4A5D-A36D-9B0B06535487}" destId="{71BD1784-8732-4F9E-8C16-ADDBED63D641}" srcOrd="0" destOrd="0" parTransId="{72EB664E-1D2F-40CB-A2F4-BB964479FFE8}" sibTransId="{B36E51FD-C486-4801-AC02-BF0BD3BB03F9}"/>
    <dgm:cxn modelId="{4FA8BA2A-3EF3-4040-96E9-39026C1145C4}" type="presOf" srcId="{232E3B5B-4915-4747-9861-63543E5A458E}" destId="{082DBAD2-656A-43B0-AAA6-D5A6DE1E59D1}" srcOrd="0" destOrd="0" presId="urn:microsoft.com/office/officeart/2005/8/layout/default#1"/>
    <dgm:cxn modelId="{4557D9B0-4991-9441-95F0-A92227BF5A62}" type="presOf" srcId="{6F13EB95-F12A-4BC3-B692-903A089111DE}" destId="{91FE4645-48AA-4318-83FA-AD2F1C958675}" srcOrd="0" destOrd="0" presId="urn:microsoft.com/office/officeart/2005/8/layout/default#1"/>
    <dgm:cxn modelId="{4705B569-9115-1649-ADFD-347973B92226}" type="presOf" srcId="{994D51B4-7239-0A42-9532-8FC05AD767FC}" destId="{15E4A051-4CD7-1846-8C77-89F6914BC43D}" srcOrd="0" destOrd="0" presId="urn:microsoft.com/office/officeart/2005/8/layout/default#1"/>
    <dgm:cxn modelId="{3333927C-81CC-40BB-B67E-EDA9CEC28504}" srcId="{AD37E1DF-7FAD-4A5D-A36D-9B0B06535487}" destId="{6F13EB95-F12A-4BC3-B692-903A089111DE}" srcOrd="1" destOrd="0" parTransId="{4785AACD-EFBE-4A1A-A0EB-1581F5FB8B29}" sibTransId="{14E64269-B213-4588-B07A-835781161CA4}"/>
    <dgm:cxn modelId="{831B0ACF-1532-4136-9A46-A2DB9E84158B}" srcId="{AD37E1DF-7FAD-4A5D-A36D-9B0B06535487}" destId="{2FBBDB83-0746-443F-A857-CBC033DE9791}" srcOrd="3" destOrd="0" parTransId="{4375B249-8F64-4510-A9FB-3953A3D380DE}" sibTransId="{B63E4AE6-F572-4F1C-8E1B-4C775ADED6B5}"/>
    <dgm:cxn modelId="{C9275565-4303-4E46-8E40-0947875648EA}" srcId="{AD37E1DF-7FAD-4A5D-A36D-9B0B06535487}" destId="{994D51B4-7239-0A42-9532-8FC05AD767FC}" srcOrd="4" destOrd="0" parTransId="{2AE8351F-1A66-7146-9224-A1D59A118B84}" sibTransId="{5D2B14A0-5A40-DF43-B979-3112029B1366}"/>
    <dgm:cxn modelId="{A908B625-7024-4E03-B9C5-B65EEB8624E1}" srcId="{AD37E1DF-7FAD-4A5D-A36D-9B0B06535487}" destId="{967FEBEA-D55F-4331-88A6-6931160BD951}" srcOrd="7" destOrd="0" parTransId="{529A8802-24CB-4EE7-83D6-76B4F7FE9C91}" sibTransId="{05E91F45-7505-4D8C-B75C-2EF649A7C4B6}"/>
    <dgm:cxn modelId="{0F2BCD83-E992-C442-B133-A4F6C016969C}" type="presOf" srcId="{967FEBEA-D55F-4331-88A6-6931160BD951}" destId="{3A435F80-4C14-4271-AA30-89100DC1CA35}" srcOrd="0" destOrd="0" presId="urn:microsoft.com/office/officeart/2005/8/layout/default#1"/>
    <dgm:cxn modelId="{CC09EA50-7A22-F048-A5A3-2E8F868E34F4}" type="presOf" srcId="{AD37E1DF-7FAD-4A5D-A36D-9B0B06535487}" destId="{FF4F2565-D6DF-4B20-B7E7-3C557B6BBB95}" srcOrd="0" destOrd="0" presId="urn:microsoft.com/office/officeart/2005/8/layout/default#1"/>
    <dgm:cxn modelId="{1A4AA33E-7A59-43CF-8AC8-4B090149F1BB}" srcId="{AD37E1DF-7FAD-4A5D-A36D-9B0B06535487}" destId="{C5378946-679F-4823-92EA-CCD0306DEDED}" srcOrd="5" destOrd="0" parTransId="{BE7FA5BE-A31B-4DC4-A119-1188D4077E60}" sibTransId="{13C17771-A16A-45B8-AF78-2EC97EFC282E}"/>
    <dgm:cxn modelId="{BB622353-370B-C647-8CE6-2308EF810F6A}" type="presParOf" srcId="{FF4F2565-D6DF-4B20-B7E7-3C557B6BBB95}" destId="{0EDDC57D-8C21-4215-8E0A-01A75B242CFB}" srcOrd="0" destOrd="0" presId="urn:microsoft.com/office/officeart/2005/8/layout/default#1"/>
    <dgm:cxn modelId="{868D3907-0FF3-0A44-8CD4-183F273F9E75}" type="presParOf" srcId="{FF4F2565-D6DF-4B20-B7E7-3C557B6BBB95}" destId="{0E46E788-2005-456D-BF98-8F005D723B88}" srcOrd="1" destOrd="0" presId="urn:microsoft.com/office/officeart/2005/8/layout/default#1"/>
    <dgm:cxn modelId="{A4005B77-6E58-5A44-9F97-5471C33EF949}" type="presParOf" srcId="{FF4F2565-D6DF-4B20-B7E7-3C557B6BBB95}" destId="{91FE4645-48AA-4318-83FA-AD2F1C958675}" srcOrd="2" destOrd="0" presId="urn:microsoft.com/office/officeart/2005/8/layout/default#1"/>
    <dgm:cxn modelId="{6456FFF1-559D-7546-BD30-174F6BAA0F62}" type="presParOf" srcId="{FF4F2565-D6DF-4B20-B7E7-3C557B6BBB95}" destId="{12D4CA88-5AB7-4C5C-B601-D0DFD7A64D24}" srcOrd="3" destOrd="0" presId="urn:microsoft.com/office/officeart/2005/8/layout/default#1"/>
    <dgm:cxn modelId="{0ED17C27-3251-9A40-9670-38F8D053EEE2}" type="presParOf" srcId="{FF4F2565-D6DF-4B20-B7E7-3C557B6BBB95}" destId="{082DBAD2-656A-43B0-AAA6-D5A6DE1E59D1}" srcOrd="4" destOrd="0" presId="urn:microsoft.com/office/officeart/2005/8/layout/default#1"/>
    <dgm:cxn modelId="{BDE67341-23F3-DC49-A41D-C90A2229C638}" type="presParOf" srcId="{FF4F2565-D6DF-4B20-B7E7-3C557B6BBB95}" destId="{4FD97832-3659-4CCB-BEF6-C0A6BED2B381}" srcOrd="5" destOrd="0" presId="urn:microsoft.com/office/officeart/2005/8/layout/default#1"/>
    <dgm:cxn modelId="{A1DEC09C-375E-C742-9B2D-C69A3CC739AC}" type="presParOf" srcId="{FF4F2565-D6DF-4B20-B7E7-3C557B6BBB95}" destId="{58D50F3F-95C6-4E34-876B-AF1424B6D58C}" srcOrd="6" destOrd="0" presId="urn:microsoft.com/office/officeart/2005/8/layout/default#1"/>
    <dgm:cxn modelId="{792517FE-DC73-FF49-94F8-42639D4A388A}" type="presParOf" srcId="{FF4F2565-D6DF-4B20-B7E7-3C557B6BBB95}" destId="{98545B0E-47BD-4DCB-A4ED-18CC18AAA31B}" srcOrd="7" destOrd="0" presId="urn:microsoft.com/office/officeart/2005/8/layout/default#1"/>
    <dgm:cxn modelId="{80DFE93A-9D99-6647-B371-E0FD0D84257D}" type="presParOf" srcId="{FF4F2565-D6DF-4B20-B7E7-3C557B6BBB95}" destId="{15E4A051-4CD7-1846-8C77-89F6914BC43D}" srcOrd="8" destOrd="0" presId="urn:microsoft.com/office/officeart/2005/8/layout/default#1"/>
    <dgm:cxn modelId="{5C529F28-B808-F148-9339-37AD692DAC7B}" type="presParOf" srcId="{FF4F2565-D6DF-4B20-B7E7-3C557B6BBB95}" destId="{AF2DF1AE-CAE2-1047-A6B5-BBC8627C8CAD}" srcOrd="9" destOrd="0" presId="urn:microsoft.com/office/officeart/2005/8/layout/default#1"/>
    <dgm:cxn modelId="{C73D3C7C-9B27-A34A-9395-72DBBDDC4EF9}" type="presParOf" srcId="{FF4F2565-D6DF-4B20-B7E7-3C557B6BBB95}" destId="{7D9337AF-47E3-441E-AB4D-1E5C9FDA4596}" srcOrd="10" destOrd="0" presId="urn:microsoft.com/office/officeart/2005/8/layout/default#1"/>
    <dgm:cxn modelId="{89CF1E3A-6830-6442-9EA0-BC8A41CFCD9C}" type="presParOf" srcId="{FF4F2565-D6DF-4B20-B7E7-3C557B6BBB95}" destId="{FA03B03B-0362-4EC3-86D2-4F4E404FC667}" srcOrd="11" destOrd="0" presId="urn:microsoft.com/office/officeart/2005/8/layout/default#1"/>
    <dgm:cxn modelId="{8BFF82C1-D9DA-0947-A3A4-73F9B9348C3B}" type="presParOf" srcId="{FF4F2565-D6DF-4B20-B7E7-3C557B6BBB95}" destId="{2311F985-EB74-4288-897A-349B85B2EF2B}" srcOrd="12" destOrd="0" presId="urn:microsoft.com/office/officeart/2005/8/layout/default#1"/>
    <dgm:cxn modelId="{F6F77F23-3620-D042-ABBD-34536F5FBB4E}" type="presParOf" srcId="{FF4F2565-D6DF-4B20-B7E7-3C557B6BBB95}" destId="{EB24ACD8-A33F-4C47-9B14-A78BEEA8F90B}" srcOrd="13" destOrd="0" presId="urn:microsoft.com/office/officeart/2005/8/layout/default#1"/>
    <dgm:cxn modelId="{41B38446-84D4-794C-8D06-53F2B26AD69B}" type="presParOf" srcId="{FF4F2565-D6DF-4B20-B7E7-3C557B6BBB95}" destId="{3A435F80-4C14-4271-AA30-89100DC1CA35}" srcOrd="1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AAA30D-868C-4857-B4EC-B896FCDAA330}" type="doc">
      <dgm:prSet loTypeId="urn:microsoft.com/office/officeart/2005/8/layout/target3" loCatId="relationship" qsTypeId="urn:microsoft.com/office/officeart/2005/8/quickstyle/simple1#5" qsCatId="simple" csTypeId="urn:microsoft.com/office/officeart/2005/8/colors/colorful2" csCatId="colorful" phldr="1"/>
      <dgm:spPr/>
      <dgm:t>
        <a:bodyPr/>
        <a:lstStyle/>
        <a:p>
          <a:endParaRPr lang="en-US"/>
        </a:p>
      </dgm:t>
    </dgm:pt>
    <dgm:pt modelId="{3AA62B80-45B0-4967-B120-476AAF82C424}">
      <dgm:prSet custT="1"/>
      <dgm:spPr/>
      <dgm:t>
        <a:bodyPr/>
        <a:lstStyle/>
        <a:p>
          <a:pPr rtl="0"/>
          <a:r>
            <a:rPr lang="en-US" sz="2800" dirty="0"/>
            <a:t>Functional</a:t>
          </a:r>
        </a:p>
      </dgm:t>
    </dgm:pt>
    <dgm:pt modelId="{18F8B977-64DA-4F20-9BA5-F07C297F21FB}" type="parTrans" cxnId="{2ACB96FD-D107-4F55-AD9B-2F7F5323CC3E}">
      <dgm:prSet/>
      <dgm:spPr/>
      <dgm:t>
        <a:bodyPr/>
        <a:lstStyle/>
        <a:p>
          <a:endParaRPr lang="en-US"/>
        </a:p>
      </dgm:t>
    </dgm:pt>
    <dgm:pt modelId="{E1BD352D-BC2D-4319-BA77-8233BDC0B0EC}" type="sibTrans" cxnId="{2ACB96FD-D107-4F55-AD9B-2F7F5323CC3E}">
      <dgm:prSet/>
      <dgm:spPr/>
      <dgm:t>
        <a:bodyPr/>
        <a:lstStyle/>
        <a:p>
          <a:endParaRPr lang="en-US"/>
        </a:p>
      </dgm:t>
    </dgm:pt>
    <dgm:pt modelId="{E1A6C5CC-C813-4115-9D58-E72FD5BDADF9}">
      <dgm:prSet custT="1"/>
      <dgm:spPr/>
      <dgm:t>
        <a:bodyPr/>
        <a:lstStyle/>
        <a:p>
          <a:pPr rtl="0"/>
          <a:r>
            <a:rPr lang="en-US" sz="2800" dirty="0"/>
            <a:t>Geographic</a:t>
          </a:r>
        </a:p>
      </dgm:t>
    </dgm:pt>
    <dgm:pt modelId="{6EFEDF3D-E53C-460E-9B20-9A64E2F84154}" type="parTrans" cxnId="{001B4D83-F9B8-4495-8B1F-8EA0E1486255}">
      <dgm:prSet/>
      <dgm:spPr/>
      <dgm:t>
        <a:bodyPr/>
        <a:lstStyle/>
        <a:p>
          <a:endParaRPr lang="en-US"/>
        </a:p>
      </dgm:t>
    </dgm:pt>
    <dgm:pt modelId="{E242592B-CFB1-4DE5-81B0-4BA2E72A9967}" type="sibTrans" cxnId="{001B4D83-F9B8-4495-8B1F-8EA0E1486255}">
      <dgm:prSet/>
      <dgm:spPr/>
      <dgm:t>
        <a:bodyPr/>
        <a:lstStyle/>
        <a:p>
          <a:endParaRPr lang="en-US"/>
        </a:p>
      </dgm:t>
    </dgm:pt>
    <dgm:pt modelId="{7A8AFC20-4B42-4E15-94DA-18B0B7644061}">
      <dgm:prSet custT="1"/>
      <dgm:spPr/>
      <dgm:t>
        <a:bodyPr/>
        <a:lstStyle/>
        <a:p>
          <a:pPr rtl="0"/>
          <a:r>
            <a:rPr lang="en-US" sz="2800" dirty="0"/>
            <a:t>Product management</a:t>
          </a:r>
        </a:p>
      </dgm:t>
    </dgm:pt>
    <dgm:pt modelId="{A7CD6ED8-052F-44AF-979B-FAE72536372D}" type="parTrans" cxnId="{AC395C57-AA6E-4444-BF4C-D788805C350C}">
      <dgm:prSet/>
      <dgm:spPr/>
      <dgm:t>
        <a:bodyPr/>
        <a:lstStyle/>
        <a:p>
          <a:endParaRPr lang="en-US"/>
        </a:p>
      </dgm:t>
    </dgm:pt>
    <dgm:pt modelId="{265D0623-6265-4CC0-82F6-91FD6E9884F1}" type="sibTrans" cxnId="{AC395C57-AA6E-4444-BF4C-D788805C350C}">
      <dgm:prSet/>
      <dgm:spPr/>
      <dgm:t>
        <a:bodyPr/>
        <a:lstStyle/>
        <a:p>
          <a:endParaRPr lang="en-US"/>
        </a:p>
      </dgm:t>
    </dgm:pt>
    <dgm:pt modelId="{4FDD45E0-A64F-4B28-958B-077E93F9B597}">
      <dgm:prSet custT="1"/>
      <dgm:spPr/>
      <dgm:t>
        <a:bodyPr/>
        <a:lstStyle/>
        <a:p>
          <a:pPr rtl="0"/>
          <a:r>
            <a:rPr lang="en-US" sz="2800" dirty="0"/>
            <a:t>Market</a:t>
          </a:r>
        </a:p>
      </dgm:t>
    </dgm:pt>
    <dgm:pt modelId="{779F5449-5222-4233-9C45-4D5A80810E2D}" type="parTrans" cxnId="{2E706FE1-EA4A-499D-B712-2C71C01B7CC1}">
      <dgm:prSet/>
      <dgm:spPr/>
      <dgm:t>
        <a:bodyPr/>
        <a:lstStyle/>
        <a:p>
          <a:endParaRPr lang="en-US"/>
        </a:p>
      </dgm:t>
    </dgm:pt>
    <dgm:pt modelId="{DDE80FD5-43FE-41C1-979C-002E59241D54}" type="sibTrans" cxnId="{2E706FE1-EA4A-499D-B712-2C71C01B7CC1}">
      <dgm:prSet/>
      <dgm:spPr/>
      <dgm:t>
        <a:bodyPr/>
        <a:lstStyle/>
        <a:p>
          <a:endParaRPr lang="en-US"/>
        </a:p>
      </dgm:t>
    </dgm:pt>
    <dgm:pt modelId="{A81B751B-A04A-4B5B-953B-D50EE634D7B7}">
      <dgm:prSet custT="1"/>
      <dgm:spPr/>
      <dgm:t>
        <a:bodyPr/>
        <a:lstStyle/>
        <a:p>
          <a:pPr rtl="0"/>
          <a:r>
            <a:rPr lang="en-US" sz="2800" dirty="0"/>
            <a:t>Customer management</a:t>
          </a:r>
        </a:p>
      </dgm:t>
    </dgm:pt>
    <dgm:pt modelId="{F5F90361-C42C-47D6-8123-CC077E785004}" type="parTrans" cxnId="{87BEB8C2-E380-4227-9FE0-5C55FDFE29A1}">
      <dgm:prSet/>
      <dgm:spPr/>
    </dgm:pt>
    <dgm:pt modelId="{7DC3DA59-4567-432B-B659-F44737909EE3}" type="sibTrans" cxnId="{87BEB8C2-E380-4227-9FE0-5C55FDFE29A1}">
      <dgm:prSet/>
      <dgm:spPr/>
    </dgm:pt>
    <dgm:pt modelId="{0E7CE20F-C00D-4D08-A32A-3A24100DEBB3}" type="pres">
      <dgm:prSet presAssocID="{E8AAA30D-868C-4857-B4EC-B896FCDAA330}" presName="Name0" presStyleCnt="0">
        <dgm:presLayoutVars>
          <dgm:chMax val="7"/>
          <dgm:dir/>
          <dgm:animLvl val="lvl"/>
          <dgm:resizeHandles val="exact"/>
        </dgm:presLayoutVars>
      </dgm:prSet>
      <dgm:spPr/>
      <dgm:t>
        <a:bodyPr/>
        <a:lstStyle/>
        <a:p>
          <a:endParaRPr lang="en-US"/>
        </a:p>
      </dgm:t>
    </dgm:pt>
    <dgm:pt modelId="{62DA5356-B537-4252-8DD0-8B87CB9D8AB1}" type="pres">
      <dgm:prSet presAssocID="{3AA62B80-45B0-4967-B120-476AAF82C424}" presName="circle1" presStyleLbl="node1" presStyleIdx="0" presStyleCnt="5"/>
      <dgm:spPr/>
    </dgm:pt>
    <dgm:pt modelId="{87D78012-44DD-4B24-9522-912451D9F759}" type="pres">
      <dgm:prSet presAssocID="{3AA62B80-45B0-4967-B120-476AAF82C424}" presName="space" presStyleCnt="0"/>
      <dgm:spPr/>
    </dgm:pt>
    <dgm:pt modelId="{B33F77C4-D7FE-458F-A920-3EEC6DF7E33D}" type="pres">
      <dgm:prSet presAssocID="{3AA62B80-45B0-4967-B120-476AAF82C424}" presName="rect1" presStyleLbl="alignAcc1" presStyleIdx="0" presStyleCnt="5"/>
      <dgm:spPr/>
      <dgm:t>
        <a:bodyPr/>
        <a:lstStyle/>
        <a:p>
          <a:endParaRPr lang="en-US"/>
        </a:p>
      </dgm:t>
    </dgm:pt>
    <dgm:pt modelId="{29A9C9CF-6415-402F-839C-D45E7F242F9F}" type="pres">
      <dgm:prSet presAssocID="{E1A6C5CC-C813-4115-9D58-E72FD5BDADF9}" presName="vertSpace2" presStyleLbl="node1" presStyleIdx="0" presStyleCnt="5"/>
      <dgm:spPr/>
    </dgm:pt>
    <dgm:pt modelId="{4E0F5D08-7D52-456A-B354-A76960085935}" type="pres">
      <dgm:prSet presAssocID="{E1A6C5CC-C813-4115-9D58-E72FD5BDADF9}" presName="circle2" presStyleLbl="node1" presStyleIdx="1" presStyleCnt="5"/>
      <dgm:spPr/>
    </dgm:pt>
    <dgm:pt modelId="{284CF27D-4097-4818-B29B-1C44BFEB44B2}" type="pres">
      <dgm:prSet presAssocID="{E1A6C5CC-C813-4115-9D58-E72FD5BDADF9}" presName="rect2" presStyleLbl="alignAcc1" presStyleIdx="1" presStyleCnt="5"/>
      <dgm:spPr/>
      <dgm:t>
        <a:bodyPr/>
        <a:lstStyle/>
        <a:p>
          <a:endParaRPr lang="en-US"/>
        </a:p>
      </dgm:t>
    </dgm:pt>
    <dgm:pt modelId="{D0368EC2-2C54-44D9-A58C-D3E8582FFF42}" type="pres">
      <dgm:prSet presAssocID="{7A8AFC20-4B42-4E15-94DA-18B0B7644061}" presName="vertSpace3" presStyleLbl="node1" presStyleIdx="1" presStyleCnt="5"/>
      <dgm:spPr/>
    </dgm:pt>
    <dgm:pt modelId="{80F4EF69-32A4-4BAB-91F6-05832328BD80}" type="pres">
      <dgm:prSet presAssocID="{7A8AFC20-4B42-4E15-94DA-18B0B7644061}" presName="circle3" presStyleLbl="node1" presStyleIdx="2" presStyleCnt="5"/>
      <dgm:spPr/>
    </dgm:pt>
    <dgm:pt modelId="{33FA6A7C-5C9D-4E7C-BA92-AE9EDA325F5A}" type="pres">
      <dgm:prSet presAssocID="{7A8AFC20-4B42-4E15-94DA-18B0B7644061}" presName="rect3" presStyleLbl="alignAcc1" presStyleIdx="2" presStyleCnt="5"/>
      <dgm:spPr/>
      <dgm:t>
        <a:bodyPr/>
        <a:lstStyle/>
        <a:p>
          <a:endParaRPr lang="en-US"/>
        </a:p>
      </dgm:t>
    </dgm:pt>
    <dgm:pt modelId="{C9312F2F-C5A1-4413-979D-02A15C3261E4}" type="pres">
      <dgm:prSet presAssocID="{4FDD45E0-A64F-4B28-958B-077E93F9B597}" presName="vertSpace4" presStyleLbl="node1" presStyleIdx="2" presStyleCnt="5"/>
      <dgm:spPr/>
    </dgm:pt>
    <dgm:pt modelId="{BB5ED876-1F2B-44D7-88D4-C60D3A6F9149}" type="pres">
      <dgm:prSet presAssocID="{4FDD45E0-A64F-4B28-958B-077E93F9B597}" presName="circle4" presStyleLbl="node1" presStyleIdx="3" presStyleCnt="5"/>
      <dgm:spPr>
        <a:solidFill>
          <a:schemeClr val="accent2">
            <a:lumMod val="60000"/>
            <a:lumOff val="40000"/>
          </a:schemeClr>
        </a:solidFill>
      </dgm:spPr>
    </dgm:pt>
    <dgm:pt modelId="{B95B4BF2-3884-462E-BFBD-E7EFD5B06504}" type="pres">
      <dgm:prSet presAssocID="{4FDD45E0-A64F-4B28-958B-077E93F9B597}" presName="rect4" presStyleLbl="alignAcc1" presStyleIdx="3" presStyleCnt="5"/>
      <dgm:spPr/>
      <dgm:t>
        <a:bodyPr/>
        <a:lstStyle/>
        <a:p>
          <a:endParaRPr lang="en-US"/>
        </a:p>
      </dgm:t>
    </dgm:pt>
    <dgm:pt modelId="{CB85B2E7-7AB3-44D7-A456-5CDFEA16A5E9}" type="pres">
      <dgm:prSet presAssocID="{A81B751B-A04A-4B5B-953B-D50EE634D7B7}" presName="vertSpace5" presStyleLbl="node1" presStyleIdx="3" presStyleCnt="5"/>
      <dgm:spPr/>
    </dgm:pt>
    <dgm:pt modelId="{FC8E8DBB-BE74-4135-A780-21E99B0D3449}" type="pres">
      <dgm:prSet presAssocID="{A81B751B-A04A-4B5B-953B-D50EE634D7B7}" presName="circle5" presStyleLbl="node1" presStyleIdx="4" presStyleCnt="5"/>
      <dgm:spPr/>
    </dgm:pt>
    <dgm:pt modelId="{3C06AEA9-E585-4B22-8164-B2ADE138725E}" type="pres">
      <dgm:prSet presAssocID="{A81B751B-A04A-4B5B-953B-D50EE634D7B7}" presName="rect5" presStyleLbl="alignAcc1" presStyleIdx="4" presStyleCnt="5"/>
      <dgm:spPr/>
      <dgm:t>
        <a:bodyPr/>
        <a:lstStyle/>
        <a:p>
          <a:endParaRPr lang="en-US"/>
        </a:p>
      </dgm:t>
    </dgm:pt>
    <dgm:pt modelId="{5B805364-A7BB-4406-965D-303A909F41C2}" type="pres">
      <dgm:prSet presAssocID="{3AA62B80-45B0-4967-B120-476AAF82C424}" presName="rect1ParTxNoCh" presStyleLbl="alignAcc1" presStyleIdx="4" presStyleCnt="5">
        <dgm:presLayoutVars>
          <dgm:chMax val="1"/>
          <dgm:bulletEnabled val="1"/>
        </dgm:presLayoutVars>
      </dgm:prSet>
      <dgm:spPr/>
      <dgm:t>
        <a:bodyPr/>
        <a:lstStyle/>
        <a:p>
          <a:endParaRPr lang="en-US"/>
        </a:p>
      </dgm:t>
    </dgm:pt>
    <dgm:pt modelId="{8CA0FF1C-FD6A-4E94-9069-E52F5A60ED08}" type="pres">
      <dgm:prSet presAssocID="{E1A6C5CC-C813-4115-9D58-E72FD5BDADF9}" presName="rect2ParTxNoCh" presStyleLbl="alignAcc1" presStyleIdx="4" presStyleCnt="5">
        <dgm:presLayoutVars>
          <dgm:chMax val="1"/>
          <dgm:bulletEnabled val="1"/>
        </dgm:presLayoutVars>
      </dgm:prSet>
      <dgm:spPr/>
      <dgm:t>
        <a:bodyPr/>
        <a:lstStyle/>
        <a:p>
          <a:endParaRPr lang="en-US"/>
        </a:p>
      </dgm:t>
    </dgm:pt>
    <dgm:pt modelId="{BC42DFAB-DB79-48C0-AA11-29B999EBBE7C}" type="pres">
      <dgm:prSet presAssocID="{7A8AFC20-4B42-4E15-94DA-18B0B7644061}" presName="rect3ParTxNoCh" presStyleLbl="alignAcc1" presStyleIdx="4" presStyleCnt="5">
        <dgm:presLayoutVars>
          <dgm:chMax val="1"/>
          <dgm:bulletEnabled val="1"/>
        </dgm:presLayoutVars>
      </dgm:prSet>
      <dgm:spPr/>
      <dgm:t>
        <a:bodyPr/>
        <a:lstStyle/>
        <a:p>
          <a:endParaRPr lang="en-US"/>
        </a:p>
      </dgm:t>
    </dgm:pt>
    <dgm:pt modelId="{9F39BD70-2642-4AC0-B2B8-540F33359E1A}" type="pres">
      <dgm:prSet presAssocID="{4FDD45E0-A64F-4B28-958B-077E93F9B597}" presName="rect4ParTxNoCh" presStyleLbl="alignAcc1" presStyleIdx="4" presStyleCnt="5">
        <dgm:presLayoutVars>
          <dgm:chMax val="1"/>
          <dgm:bulletEnabled val="1"/>
        </dgm:presLayoutVars>
      </dgm:prSet>
      <dgm:spPr/>
      <dgm:t>
        <a:bodyPr/>
        <a:lstStyle/>
        <a:p>
          <a:endParaRPr lang="en-US"/>
        </a:p>
      </dgm:t>
    </dgm:pt>
    <dgm:pt modelId="{864DF3F3-E876-4BDA-B58D-DE1DF1A1A67C}" type="pres">
      <dgm:prSet presAssocID="{A81B751B-A04A-4B5B-953B-D50EE634D7B7}" presName="rect5ParTxNoCh" presStyleLbl="alignAcc1" presStyleIdx="4" presStyleCnt="5">
        <dgm:presLayoutVars>
          <dgm:chMax val="1"/>
          <dgm:bulletEnabled val="1"/>
        </dgm:presLayoutVars>
      </dgm:prSet>
      <dgm:spPr/>
      <dgm:t>
        <a:bodyPr/>
        <a:lstStyle/>
        <a:p>
          <a:endParaRPr lang="en-US"/>
        </a:p>
      </dgm:t>
    </dgm:pt>
  </dgm:ptLst>
  <dgm:cxnLst>
    <dgm:cxn modelId="{DBBE3CFD-D761-8F4B-AED5-38C9885A0CF5}" type="presOf" srcId="{3AA62B80-45B0-4967-B120-476AAF82C424}" destId="{B33F77C4-D7FE-458F-A920-3EEC6DF7E33D}" srcOrd="0" destOrd="0" presId="urn:microsoft.com/office/officeart/2005/8/layout/target3"/>
    <dgm:cxn modelId="{9326DAAC-5231-F34C-AF5F-9E681BCFFE9A}" type="presOf" srcId="{E1A6C5CC-C813-4115-9D58-E72FD5BDADF9}" destId="{8CA0FF1C-FD6A-4E94-9069-E52F5A60ED08}" srcOrd="1" destOrd="0" presId="urn:microsoft.com/office/officeart/2005/8/layout/target3"/>
    <dgm:cxn modelId="{AC395C57-AA6E-4444-BF4C-D788805C350C}" srcId="{E8AAA30D-868C-4857-B4EC-B896FCDAA330}" destId="{7A8AFC20-4B42-4E15-94DA-18B0B7644061}" srcOrd="2" destOrd="0" parTransId="{A7CD6ED8-052F-44AF-979B-FAE72536372D}" sibTransId="{265D0623-6265-4CC0-82F6-91FD6E9884F1}"/>
    <dgm:cxn modelId="{F4B8AB92-6790-7340-AFE2-88D6AE0CFB01}" type="presOf" srcId="{4FDD45E0-A64F-4B28-958B-077E93F9B597}" destId="{B95B4BF2-3884-462E-BFBD-E7EFD5B06504}" srcOrd="0" destOrd="0" presId="urn:microsoft.com/office/officeart/2005/8/layout/target3"/>
    <dgm:cxn modelId="{C2904BE6-307D-4EC9-837F-4AA4CAB98A4B}" type="presOf" srcId="{A81B751B-A04A-4B5B-953B-D50EE634D7B7}" destId="{3C06AEA9-E585-4B22-8164-B2ADE138725E}" srcOrd="0" destOrd="0" presId="urn:microsoft.com/office/officeart/2005/8/layout/target3"/>
    <dgm:cxn modelId="{AC8F5A05-C077-EA45-B468-CD95BA4A6D75}" type="presOf" srcId="{3AA62B80-45B0-4967-B120-476AAF82C424}" destId="{5B805364-A7BB-4406-965D-303A909F41C2}" srcOrd="1" destOrd="0" presId="urn:microsoft.com/office/officeart/2005/8/layout/target3"/>
    <dgm:cxn modelId="{87BEB8C2-E380-4227-9FE0-5C55FDFE29A1}" srcId="{E8AAA30D-868C-4857-B4EC-B896FCDAA330}" destId="{A81B751B-A04A-4B5B-953B-D50EE634D7B7}" srcOrd="4" destOrd="0" parTransId="{F5F90361-C42C-47D6-8123-CC077E785004}" sibTransId="{7DC3DA59-4567-432B-B659-F44737909EE3}"/>
    <dgm:cxn modelId="{7156DCFB-8FD3-8448-A869-7F924C2EE5F0}" type="presOf" srcId="{7A8AFC20-4B42-4E15-94DA-18B0B7644061}" destId="{BC42DFAB-DB79-48C0-AA11-29B999EBBE7C}" srcOrd="1" destOrd="0" presId="urn:microsoft.com/office/officeart/2005/8/layout/target3"/>
    <dgm:cxn modelId="{D6388B1E-A2EE-DB44-B2E1-45A2A1B77F68}" type="presOf" srcId="{E1A6C5CC-C813-4115-9D58-E72FD5BDADF9}" destId="{284CF27D-4097-4818-B29B-1C44BFEB44B2}" srcOrd="0" destOrd="0" presId="urn:microsoft.com/office/officeart/2005/8/layout/target3"/>
    <dgm:cxn modelId="{3F3B2068-BF76-FD42-B0CE-6E811C77CCB1}" type="presOf" srcId="{7A8AFC20-4B42-4E15-94DA-18B0B7644061}" destId="{33FA6A7C-5C9D-4E7C-BA92-AE9EDA325F5A}" srcOrd="0" destOrd="0" presId="urn:microsoft.com/office/officeart/2005/8/layout/target3"/>
    <dgm:cxn modelId="{AF2DE902-66BB-594B-8B34-F0C7B70745A0}" type="presOf" srcId="{E8AAA30D-868C-4857-B4EC-B896FCDAA330}" destId="{0E7CE20F-C00D-4D08-A32A-3A24100DEBB3}" srcOrd="0" destOrd="0" presId="urn:microsoft.com/office/officeart/2005/8/layout/target3"/>
    <dgm:cxn modelId="{6072CE48-3471-48C7-94CA-C760E7744A6C}" type="presOf" srcId="{A81B751B-A04A-4B5B-953B-D50EE634D7B7}" destId="{864DF3F3-E876-4BDA-B58D-DE1DF1A1A67C}" srcOrd="1" destOrd="0" presId="urn:microsoft.com/office/officeart/2005/8/layout/target3"/>
    <dgm:cxn modelId="{231B9800-648C-C445-B500-A0E6566B88D7}" type="presOf" srcId="{4FDD45E0-A64F-4B28-958B-077E93F9B597}" destId="{9F39BD70-2642-4AC0-B2B8-540F33359E1A}" srcOrd="1" destOrd="0" presId="urn:microsoft.com/office/officeart/2005/8/layout/target3"/>
    <dgm:cxn modelId="{2E706FE1-EA4A-499D-B712-2C71C01B7CC1}" srcId="{E8AAA30D-868C-4857-B4EC-B896FCDAA330}" destId="{4FDD45E0-A64F-4B28-958B-077E93F9B597}" srcOrd="3" destOrd="0" parTransId="{779F5449-5222-4233-9C45-4D5A80810E2D}" sibTransId="{DDE80FD5-43FE-41C1-979C-002E59241D54}"/>
    <dgm:cxn modelId="{001B4D83-F9B8-4495-8B1F-8EA0E1486255}" srcId="{E8AAA30D-868C-4857-B4EC-B896FCDAA330}" destId="{E1A6C5CC-C813-4115-9D58-E72FD5BDADF9}" srcOrd="1" destOrd="0" parTransId="{6EFEDF3D-E53C-460E-9B20-9A64E2F84154}" sibTransId="{E242592B-CFB1-4DE5-81B0-4BA2E72A9967}"/>
    <dgm:cxn modelId="{2ACB96FD-D107-4F55-AD9B-2F7F5323CC3E}" srcId="{E8AAA30D-868C-4857-B4EC-B896FCDAA330}" destId="{3AA62B80-45B0-4967-B120-476AAF82C424}" srcOrd="0" destOrd="0" parTransId="{18F8B977-64DA-4F20-9BA5-F07C297F21FB}" sibTransId="{E1BD352D-BC2D-4319-BA77-8233BDC0B0EC}"/>
    <dgm:cxn modelId="{D021EE5F-E70D-B843-B4DD-B9A75519C0EA}" type="presParOf" srcId="{0E7CE20F-C00D-4D08-A32A-3A24100DEBB3}" destId="{62DA5356-B537-4252-8DD0-8B87CB9D8AB1}" srcOrd="0" destOrd="0" presId="urn:microsoft.com/office/officeart/2005/8/layout/target3"/>
    <dgm:cxn modelId="{4C9C79F3-BCD2-1049-B1D3-3F075323B9AD}" type="presParOf" srcId="{0E7CE20F-C00D-4D08-A32A-3A24100DEBB3}" destId="{87D78012-44DD-4B24-9522-912451D9F759}" srcOrd="1" destOrd="0" presId="urn:microsoft.com/office/officeart/2005/8/layout/target3"/>
    <dgm:cxn modelId="{641E8239-8BF8-B441-B06F-E55E22280B4C}" type="presParOf" srcId="{0E7CE20F-C00D-4D08-A32A-3A24100DEBB3}" destId="{B33F77C4-D7FE-458F-A920-3EEC6DF7E33D}" srcOrd="2" destOrd="0" presId="urn:microsoft.com/office/officeart/2005/8/layout/target3"/>
    <dgm:cxn modelId="{D333C005-4125-C244-ABDE-93297F6F97C7}" type="presParOf" srcId="{0E7CE20F-C00D-4D08-A32A-3A24100DEBB3}" destId="{29A9C9CF-6415-402F-839C-D45E7F242F9F}" srcOrd="3" destOrd="0" presId="urn:microsoft.com/office/officeart/2005/8/layout/target3"/>
    <dgm:cxn modelId="{A91B5EFA-F849-8145-B6C9-1583B4C4BEB3}" type="presParOf" srcId="{0E7CE20F-C00D-4D08-A32A-3A24100DEBB3}" destId="{4E0F5D08-7D52-456A-B354-A76960085935}" srcOrd="4" destOrd="0" presId="urn:microsoft.com/office/officeart/2005/8/layout/target3"/>
    <dgm:cxn modelId="{501A2E85-AC60-7F4C-90A2-E9672BD76B47}" type="presParOf" srcId="{0E7CE20F-C00D-4D08-A32A-3A24100DEBB3}" destId="{284CF27D-4097-4818-B29B-1C44BFEB44B2}" srcOrd="5" destOrd="0" presId="urn:microsoft.com/office/officeart/2005/8/layout/target3"/>
    <dgm:cxn modelId="{2E1B83F2-80C6-0442-AD89-835082276A21}" type="presParOf" srcId="{0E7CE20F-C00D-4D08-A32A-3A24100DEBB3}" destId="{D0368EC2-2C54-44D9-A58C-D3E8582FFF42}" srcOrd="6" destOrd="0" presId="urn:microsoft.com/office/officeart/2005/8/layout/target3"/>
    <dgm:cxn modelId="{5365F829-E6F6-B543-8584-91D74DC17382}" type="presParOf" srcId="{0E7CE20F-C00D-4D08-A32A-3A24100DEBB3}" destId="{80F4EF69-32A4-4BAB-91F6-05832328BD80}" srcOrd="7" destOrd="0" presId="urn:microsoft.com/office/officeart/2005/8/layout/target3"/>
    <dgm:cxn modelId="{329E1701-E5C3-1244-8B15-F7926B4DB934}" type="presParOf" srcId="{0E7CE20F-C00D-4D08-A32A-3A24100DEBB3}" destId="{33FA6A7C-5C9D-4E7C-BA92-AE9EDA325F5A}" srcOrd="8" destOrd="0" presId="urn:microsoft.com/office/officeart/2005/8/layout/target3"/>
    <dgm:cxn modelId="{486068B4-924A-DA47-9E94-4A07CA0C2884}" type="presParOf" srcId="{0E7CE20F-C00D-4D08-A32A-3A24100DEBB3}" destId="{C9312F2F-C5A1-4413-979D-02A15C3261E4}" srcOrd="9" destOrd="0" presId="urn:microsoft.com/office/officeart/2005/8/layout/target3"/>
    <dgm:cxn modelId="{53A6664F-8D3C-394E-A002-90682DD52608}" type="presParOf" srcId="{0E7CE20F-C00D-4D08-A32A-3A24100DEBB3}" destId="{BB5ED876-1F2B-44D7-88D4-C60D3A6F9149}" srcOrd="10" destOrd="0" presId="urn:microsoft.com/office/officeart/2005/8/layout/target3"/>
    <dgm:cxn modelId="{BAC45530-4959-3948-9341-36B245B120D0}" type="presParOf" srcId="{0E7CE20F-C00D-4D08-A32A-3A24100DEBB3}" destId="{B95B4BF2-3884-462E-BFBD-E7EFD5B06504}" srcOrd="11" destOrd="0" presId="urn:microsoft.com/office/officeart/2005/8/layout/target3"/>
    <dgm:cxn modelId="{959382D9-0F9A-41EF-BA60-6675D8BE86C5}" type="presParOf" srcId="{0E7CE20F-C00D-4D08-A32A-3A24100DEBB3}" destId="{CB85B2E7-7AB3-44D7-A456-5CDFEA16A5E9}" srcOrd="12" destOrd="0" presId="urn:microsoft.com/office/officeart/2005/8/layout/target3"/>
    <dgm:cxn modelId="{5F8853C3-EC8A-4EFA-8B35-8166CC34BABA}" type="presParOf" srcId="{0E7CE20F-C00D-4D08-A32A-3A24100DEBB3}" destId="{FC8E8DBB-BE74-4135-A780-21E99B0D3449}" srcOrd="13" destOrd="0" presId="urn:microsoft.com/office/officeart/2005/8/layout/target3"/>
    <dgm:cxn modelId="{DF1F5B5C-0DC3-4877-9C81-E5ED8360AFC6}" type="presParOf" srcId="{0E7CE20F-C00D-4D08-A32A-3A24100DEBB3}" destId="{3C06AEA9-E585-4B22-8164-B2ADE138725E}" srcOrd="14" destOrd="0" presId="urn:microsoft.com/office/officeart/2005/8/layout/target3"/>
    <dgm:cxn modelId="{EB2A3BC2-8C61-2142-B4D7-738EC5736450}" type="presParOf" srcId="{0E7CE20F-C00D-4D08-A32A-3A24100DEBB3}" destId="{5B805364-A7BB-4406-965D-303A909F41C2}" srcOrd="15" destOrd="0" presId="urn:microsoft.com/office/officeart/2005/8/layout/target3"/>
    <dgm:cxn modelId="{6E95540A-0EEE-EA46-AD3F-5A93FE69CDC4}" type="presParOf" srcId="{0E7CE20F-C00D-4D08-A32A-3A24100DEBB3}" destId="{8CA0FF1C-FD6A-4E94-9069-E52F5A60ED08}" srcOrd="16" destOrd="0" presId="urn:microsoft.com/office/officeart/2005/8/layout/target3"/>
    <dgm:cxn modelId="{C40D9FB4-62FF-3B42-9F66-F9306E4104B2}" type="presParOf" srcId="{0E7CE20F-C00D-4D08-A32A-3A24100DEBB3}" destId="{BC42DFAB-DB79-48C0-AA11-29B999EBBE7C}" srcOrd="17" destOrd="0" presId="urn:microsoft.com/office/officeart/2005/8/layout/target3"/>
    <dgm:cxn modelId="{3FCA25A8-A364-DD49-ADAC-E7F1E44C79EE}" type="presParOf" srcId="{0E7CE20F-C00D-4D08-A32A-3A24100DEBB3}" destId="{9F39BD70-2642-4AC0-B2B8-540F33359E1A}" srcOrd="18" destOrd="0" presId="urn:microsoft.com/office/officeart/2005/8/layout/target3"/>
    <dgm:cxn modelId="{0078B0D1-D298-4D88-B70E-D2321481D92A}" type="presParOf" srcId="{0E7CE20F-C00D-4D08-A32A-3A24100DEBB3}" destId="{864DF3F3-E876-4BDA-B58D-DE1DF1A1A67C}"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D64B1-368B-4A61-A48D-50C68040DE27}">
      <dsp:nvSpPr>
        <dsp:cNvPr id="0" name=""/>
        <dsp:cNvSpPr/>
      </dsp:nvSpPr>
      <dsp:spPr>
        <a:xfrm>
          <a:off x="30" y="18881"/>
          <a:ext cx="2955391" cy="105204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rtl="0">
            <a:lnSpc>
              <a:spcPct val="90000"/>
            </a:lnSpc>
            <a:spcBef>
              <a:spcPct val="0"/>
            </a:spcBef>
            <a:spcAft>
              <a:spcPct val="35000"/>
            </a:spcAft>
          </a:pPr>
          <a:r>
            <a:rPr lang="en-US" sz="2900" b="0" kern="1200" dirty="0"/>
            <a:t>Business objectives  </a:t>
          </a:r>
          <a:endParaRPr lang="en-US" sz="2900" kern="1200" dirty="0"/>
        </a:p>
      </dsp:txBody>
      <dsp:txXfrm>
        <a:off x="30" y="18881"/>
        <a:ext cx="2955391" cy="1052047"/>
      </dsp:txXfrm>
    </dsp:sp>
    <dsp:sp modelId="{1E8DA66C-F1E4-406A-95DB-2ADB228D16C7}">
      <dsp:nvSpPr>
        <dsp:cNvPr id="0" name=""/>
        <dsp:cNvSpPr/>
      </dsp:nvSpPr>
      <dsp:spPr>
        <a:xfrm>
          <a:off x="30" y="1070928"/>
          <a:ext cx="2955391" cy="302499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rtl="0">
            <a:lnSpc>
              <a:spcPct val="90000"/>
            </a:lnSpc>
            <a:spcBef>
              <a:spcPct val="0"/>
            </a:spcBef>
            <a:spcAft>
              <a:spcPct val="15000"/>
            </a:spcAft>
            <a:buChar char="••"/>
          </a:pPr>
          <a:r>
            <a:rPr lang="en-US" sz="2900" b="0" kern="1200" dirty="0"/>
            <a:t>Build profitable customer relationships</a:t>
          </a:r>
          <a:endParaRPr lang="en-US" sz="2900" kern="1200" dirty="0"/>
        </a:p>
        <a:p>
          <a:pPr marL="285750" lvl="1" indent="-285750" algn="l" defTabSz="1289050" rtl="0">
            <a:lnSpc>
              <a:spcPct val="90000"/>
            </a:lnSpc>
            <a:spcBef>
              <a:spcPct val="0"/>
            </a:spcBef>
            <a:spcAft>
              <a:spcPct val="15000"/>
            </a:spcAft>
            <a:buChar char="••"/>
          </a:pPr>
          <a:r>
            <a:rPr lang="en-US" sz="2900" b="0" kern="1200" dirty="0"/>
            <a:t>Invest in research</a:t>
          </a:r>
          <a:endParaRPr lang="en-US" sz="2900" kern="1200" dirty="0"/>
        </a:p>
        <a:p>
          <a:pPr marL="285750" lvl="1" indent="-285750" algn="l" defTabSz="1289050" rtl="0">
            <a:lnSpc>
              <a:spcPct val="90000"/>
            </a:lnSpc>
            <a:spcBef>
              <a:spcPct val="0"/>
            </a:spcBef>
            <a:spcAft>
              <a:spcPct val="15000"/>
            </a:spcAft>
            <a:buChar char="••"/>
          </a:pPr>
          <a:r>
            <a:rPr lang="en-US" sz="2900" b="0" kern="1200" dirty="0"/>
            <a:t>Improve profits</a:t>
          </a:r>
          <a:endParaRPr lang="en-US" sz="2900" kern="1200" dirty="0"/>
        </a:p>
      </dsp:txBody>
      <dsp:txXfrm>
        <a:off x="30" y="1070928"/>
        <a:ext cx="2955391" cy="3024990"/>
      </dsp:txXfrm>
    </dsp:sp>
    <dsp:sp modelId="{BBF4D3C0-2DEE-46A2-BCD0-D9DCDFEE486C}">
      <dsp:nvSpPr>
        <dsp:cNvPr id="0" name=""/>
        <dsp:cNvSpPr/>
      </dsp:nvSpPr>
      <dsp:spPr>
        <a:xfrm>
          <a:off x="3369177" y="18881"/>
          <a:ext cx="2955391" cy="1052047"/>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rtl="0">
            <a:lnSpc>
              <a:spcPct val="90000"/>
            </a:lnSpc>
            <a:spcBef>
              <a:spcPct val="0"/>
            </a:spcBef>
            <a:spcAft>
              <a:spcPct val="35000"/>
            </a:spcAft>
          </a:pPr>
          <a:r>
            <a:rPr lang="en-US" sz="2900" b="0" kern="1200" dirty="0"/>
            <a:t>Marketing objectives</a:t>
          </a:r>
          <a:endParaRPr lang="en-US" sz="2900" kern="1200" dirty="0"/>
        </a:p>
      </dsp:txBody>
      <dsp:txXfrm>
        <a:off x="3369177" y="18881"/>
        <a:ext cx="2955391" cy="1052047"/>
      </dsp:txXfrm>
    </dsp:sp>
    <dsp:sp modelId="{BD52AD3B-B31A-4386-AE3B-6D0487278EAB}">
      <dsp:nvSpPr>
        <dsp:cNvPr id="0" name=""/>
        <dsp:cNvSpPr/>
      </dsp:nvSpPr>
      <dsp:spPr>
        <a:xfrm>
          <a:off x="3369177" y="1070928"/>
          <a:ext cx="2955391" cy="302499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rtl="0">
            <a:lnSpc>
              <a:spcPct val="90000"/>
            </a:lnSpc>
            <a:spcBef>
              <a:spcPct val="0"/>
            </a:spcBef>
            <a:spcAft>
              <a:spcPct val="15000"/>
            </a:spcAft>
            <a:buChar char="••"/>
          </a:pPr>
          <a:r>
            <a:rPr lang="en-US" sz="2900" b="0" kern="1200" dirty="0"/>
            <a:t>Increase market share</a:t>
          </a:r>
          <a:endParaRPr lang="en-US" sz="2900" kern="1200" dirty="0"/>
        </a:p>
        <a:p>
          <a:pPr marL="285750" lvl="1" indent="-285750" algn="l" defTabSz="1289050" rtl="0">
            <a:lnSpc>
              <a:spcPct val="90000"/>
            </a:lnSpc>
            <a:spcBef>
              <a:spcPct val="0"/>
            </a:spcBef>
            <a:spcAft>
              <a:spcPct val="15000"/>
            </a:spcAft>
            <a:buChar char="••"/>
          </a:pPr>
          <a:r>
            <a:rPr lang="en-US" sz="2900" b="0" kern="1200" dirty="0"/>
            <a:t>Create local partnerships</a:t>
          </a:r>
          <a:endParaRPr lang="en-US" sz="2900" kern="1200" dirty="0"/>
        </a:p>
        <a:p>
          <a:pPr marL="285750" lvl="1" indent="-285750" algn="l" defTabSz="1289050" rtl="0">
            <a:lnSpc>
              <a:spcPct val="90000"/>
            </a:lnSpc>
            <a:spcBef>
              <a:spcPct val="0"/>
            </a:spcBef>
            <a:spcAft>
              <a:spcPct val="15000"/>
            </a:spcAft>
            <a:buChar char="••"/>
          </a:pPr>
          <a:r>
            <a:rPr lang="en-US" sz="2900" b="0" kern="1200" dirty="0"/>
            <a:t>Increase promotion</a:t>
          </a:r>
          <a:endParaRPr lang="en-US" sz="2900" kern="1200" dirty="0"/>
        </a:p>
      </dsp:txBody>
      <dsp:txXfrm>
        <a:off x="3369177" y="1070928"/>
        <a:ext cx="2955391" cy="3024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BC054-4A48-4384-B388-55B3B8C66D66}">
      <dsp:nvSpPr>
        <dsp:cNvPr id="0" name=""/>
        <dsp:cNvSpPr/>
      </dsp:nvSpPr>
      <dsp:spPr>
        <a:xfrm>
          <a:off x="0" y="0"/>
          <a:ext cx="6023610" cy="116586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0" kern="1200" dirty="0">
              <a:solidFill>
                <a:srgbClr val="000000"/>
              </a:solidFill>
            </a:rPr>
            <a:t>Identify strategic business units (SBUs)</a:t>
          </a:r>
          <a:endParaRPr lang="en-US" sz="2800" kern="1200" dirty="0">
            <a:solidFill>
              <a:srgbClr val="000000"/>
            </a:solidFill>
          </a:endParaRPr>
        </a:p>
      </dsp:txBody>
      <dsp:txXfrm>
        <a:off x="34147" y="34147"/>
        <a:ext cx="4765555" cy="1097566"/>
      </dsp:txXfrm>
    </dsp:sp>
    <dsp:sp modelId="{DF9EBD3E-B122-4754-9E37-5D4DC2A2CA46}">
      <dsp:nvSpPr>
        <dsp:cNvPr id="0" name=""/>
        <dsp:cNvSpPr/>
      </dsp:nvSpPr>
      <dsp:spPr>
        <a:xfrm>
          <a:off x="531494" y="1360170"/>
          <a:ext cx="6023610" cy="1165860"/>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0" kern="1200" dirty="0">
              <a:solidFill>
                <a:srgbClr val="000000"/>
              </a:solidFill>
            </a:rPr>
            <a:t>Assess the attractiveness of its various SBUs</a:t>
          </a:r>
          <a:endParaRPr lang="en-US" sz="2800" kern="1200" dirty="0">
            <a:solidFill>
              <a:srgbClr val="000000"/>
            </a:solidFill>
          </a:endParaRPr>
        </a:p>
      </dsp:txBody>
      <dsp:txXfrm>
        <a:off x="565641" y="1394317"/>
        <a:ext cx="4666012" cy="1097566"/>
      </dsp:txXfrm>
    </dsp:sp>
    <dsp:sp modelId="{12293353-82A9-4758-B571-62293C7C5D86}">
      <dsp:nvSpPr>
        <dsp:cNvPr id="0" name=""/>
        <dsp:cNvSpPr/>
      </dsp:nvSpPr>
      <dsp:spPr>
        <a:xfrm>
          <a:off x="1062989" y="2720340"/>
          <a:ext cx="6023610" cy="1165860"/>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0" kern="1200" dirty="0">
              <a:solidFill>
                <a:srgbClr val="000000"/>
              </a:solidFill>
            </a:rPr>
            <a:t>Decide how much support each SBU deserves</a:t>
          </a:r>
          <a:endParaRPr lang="en-US" sz="2800" kern="1200" dirty="0">
            <a:solidFill>
              <a:srgbClr val="000000"/>
            </a:solidFill>
          </a:endParaRPr>
        </a:p>
      </dsp:txBody>
      <dsp:txXfrm>
        <a:off x="1097136" y="2754487"/>
        <a:ext cx="4666012" cy="1097566"/>
      </dsp:txXfrm>
    </dsp:sp>
    <dsp:sp modelId="{1080D2A0-7743-45D9-98E9-7AABB09FB232}">
      <dsp:nvSpPr>
        <dsp:cNvPr id="0" name=""/>
        <dsp:cNvSpPr/>
      </dsp:nvSpPr>
      <dsp:spPr>
        <a:xfrm>
          <a:off x="5265801" y="884110"/>
          <a:ext cx="757809" cy="75780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dirty="0"/>
        </a:p>
      </dsp:txBody>
      <dsp:txXfrm>
        <a:off x="5436308" y="884110"/>
        <a:ext cx="416795" cy="570251"/>
      </dsp:txXfrm>
    </dsp:sp>
    <dsp:sp modelId="{374BBDB2-766E-4E09-874A-FE2D6EB9E71D}">
      <dsp:nvSpPr>
        <dsp:cNvPr id="0" name=""/>
        <dsp:cNvSpPr/>
      </dsp:nvSpPr>
      <dsp:spPr>
        <a:xfrm>
          <a:off x="5797296" y="2236508"/>
          <a:ext cx="757809" cy="757809"/>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dirty="0"/>
        </a:p>
      </dsp:txBody>
      <dsp:txXfrm>
        <a:off x="5967803" y="2236508"/>
        <a:ext cx="416795" cy="5702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DC57D-8C21-4215-8E0A-01A75B242CFB}">
      <dsp:nvSpPr>
        <dsp:cNvPr id="0" name=""/>
        <dsp:cNvSpPr/>
      </dsp:nvSpPr>
      <dsp:spPr>
        <a:xfrm>
          <a:off x="76208" y="0"/>
          <a:ext cx="1857374" cy="11144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solidFill>
                <a:srgbClr val="000000"/>
              </a:solidFill>
            </a:rPr>
            <a:t>Executive summary</a:t>
          </a:r>
        </a:p>
      </dsp:txBody>
      <dsp:txXfrm>
        <a:off x="76208" y="0"/>
        <a:ext cx="1857374" cy="1114424"/>
      </dsp:txXfrm>
    </dsp:sp>
    <dsp:sp modelId="{91FE4645-48AA-4318-83FA-AD2F1C958675}">
      <dsp:nvSpPr>
        <dsp:cNvPr id="0" name=""/>
        <dsp:cNvSpPr/>
      </dsp:nvSpPr>
      <dsp:spPr>
        <a:xfrm>
          <a:off x="2043112" y="9525"/>
          <a:ext cx="1857374" cy="1114424"/>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solidFill>
                <a:srgbClr val="000000"/>
              </a:solidFill>
            </a:rPr>
            <a:t>Current Marketing situation</a:t>
          </a:r>
        </a:p>
      </dsp:txBody>
      <dsp:txXfrm>
        <a:off x="2043112" y="9525"/>
        <a:ext cx="1857374" cy="1114424"/>
      </dsp:txXfrm>
    </dsp:sp>
    <dsp:sp modelId="{082DBAD2-656A-43B0-AAA6-D5A6DE1E59D1}">
      <dsp:nvSpPr>
        <dsp:cNvPr id="0" name=""/>
        <dsp:cNvSpPr/>
      </dsp:nvSpPr>
      <dsp:spPr>
        <a:xfrm>
          <a:off x="4086224" y="9525"/>
          <a:ext cx="1857374" cy="1114424"/>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solidFill>
                <a:srgbClr val="000000"/>
              </a:solidFill>
            </a:rPr>
            <a:t>Threats and opportunities</a:t>
          </a:r>
        </a:p>
      </dsp:txBody>
      <dsp:txXfrm>
        <a:off x="4086224" y="9525"/>
        <a:ext cx="1857374" cy="1114424"/>
      </dsp:txXfrm>
    </dsp:sp>
    <dsp:sp modelId="{58D50F3F-95C6-4E34-876B-AF1424B6D58C}">
      <dsp:nvSpPr>
        <dsp:cNvPr id="0" name=""/>
        <dsp:cNvSpPr/>
      </dsp:nvSpPr>
      <dsp:spPr>
        <a:xfrm>
          <a:off x="76208" y="1295400"/>
          <a:ext cx="1857374" cy="1114424"/>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solidFill>
                <a:srgbClr val="000000"/>
              </a:solidFill>
            </a:rPr>
            <a:t>Objectives and issues</a:t>
          </a:r>
        </a:p>
      </dsp:txBody>
      <dsp:txXfrm>
        <a:off x="76208" y="1295400"/>
        <a:ext cx="1857374" cy="1114424"/>
      </dsp:txXfrm>
    </dsp:sp>
    <dsp:sp modelId="{15E4A051-4CD7-1846-8C77-89F6914BC43D}">
      <dsp:nvSpPr>
        <dsp:cNvPr id="0" name=""/>
        <dsp:cNvSpPr/>
      </dsp:nvSpPr>
      <dsp:spPr>
        <a:xfrm>
          <a:off x="2043112" y="1309687"/>
          <a:ext cx="1857374" cy="1114424"/>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a:solidFill>
                <a:srgbClr val="000000"/>
              </a:solidFill>
            </a:rPr>
            <a:t>Marketing strategy</a:t>
          </a:r>
          <a:endParaRPr lang="en-US" sz="2000" kern="1200" dirty="0">
            <a:solidFill>
              <a:srgbClr val="000000"/>
            </a:solidFill>
          </a:endParaRPr>
        </a:p>
      </dsp:txBody>
      <dsp:txXfrm>
        <a:off x="2043112" y="1309687"/>
        <a:ext cx="1857374" cy="1114424"/>
      </dsp:txXfrm>
    </dsp:sp>
    <dsp:sp modelId="{7D9337AF-47E3-441E-AB4D-1E5C9FDA4596}">
      <dsp:nvSpPr>
        <dsp:cNvPr id="0" name=""/>
        <dsp:cNvSpPr/>
      </dsp:nvSpPr>
      <dsp:spPr>
        <a:xfrm>
          <a:off x="4086224" y="1309687"/>
          <a:ext cx="1857374" cy="1114424"/>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solidFill>
                <a:srgbClr val="000000"/>
              </a:solidFill>
            </a:rPr>
            <a:t>Action programs</a:t>
          </a:r>
        </a:p>
      </dsp:txBody>
      <dsp:txXfrm>
        <a:off x="4086224" y="1309687"/>
        <a:ext cx="1857374" cy="1114424"/>
      </dsp:txXfrm>
    </dsp:sp>
    <dsp:sp modelId="{2311F985-EB74-4288-897A-349B85B2EF2B}">
      <dsp:nvSpPr>
        <dsp:cNvPr id="0" name=""/>
        <dsp:cNvSpPr/>
      </dsp:nvSpPr>
      <dsp:spPr>
        <a:xfrm>
          <a:off x="1021556" y="2609850"/>
          <a:ext cx="1857374" cy="1114424"/>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a:solidFill>
                <a:srgbClr val="000000"/>
              </a:solidFill>
            </a:rPr>
            <a:t>Budgets</a:t>
          </a:r>
          <a:endParaRPr lang="en-US" sz="2000" kern="1200" dirty="0">
            <a:solidFill>
              <a:srgbClr val="000000"/>
            </a:solidFill>
          </a:endParaRPr>
        </a:p>
      </dsp:txBody>
      <dsp:txXfrm>
        <a:off x="1021556" y="2609850"/>
        <a:ext cx="1857374" cy="1114424"/>
      </dsp:txXfrm>
    </dsp:sp>
    <dsp:sp modelId="{3A435F80-4C14-4271-AA30-89100DC1CA35}">
      <dsp:nvSpPr>
        <dsp:cNvPr id="0" name=""/>
        <dsp:cNvSpPr/>
      </dsp:nvSpPr>
      <dsp:spPr>
        <a:xfrm>
          <a:off x="3064668" y="2609850"/>
          <a:ext cx="1857374" cy="1114424"/>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solidFill>
                <a:srgbClr val="000000"/>
              </a:solidFill>
            </a:rPr>
            <a:t>Controls</a:t>
          </a:r>
        </a:p>
      </dsp:txBody>
      <dsp:txXfrm>
        <a:off x="3064668" y="2609850"/>
        <a:ext cx="1857374" cy="11144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A5356-B537-4252-8DD0-8B87CB9D8AB1}">
      <dsp:nvSpPr>
        <dsp:cNvPr id="0" name=""/>
        <dsp:cNvSpPr/>
      </dsp:nvSpPr>
      <dsp:spPr>
        <a:xfrm>
          <a:off x="0" y="0"/>
          <a:ext cx="4351338" cy="4351338"/>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3F77C4-D7FE-458F-A920-3EEC6DF7E33D}">
      <dsp:nvSpPr>
        <dsp:cNvPr id="0" name=""/>
        <dsp:cNvSpPr/>
      </dsp:nvSpPr>
      <dsp:spPr>
        <a:xfrm>
          <a:off x="2175669" y="0"/>
          <a:ext cx="5711031" cy="4351338"/>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Functional</a:t>
          </a:r>
        </a:p>
      </dsp:txBody>
      <dsp:txXfrm>
        <a:off x="2175669" y="0"/>
        <a:ext cx="5711031" cy="696214"/>
      </dsp:txXfrm>
    </dsp:sp>
    <dsp:sp modelId="{4E0F5D08-7D52-456A-B354-A76960085935}">
      <dsp:nvSpPr>
        <dsp:cNvPr id="0" name=""/>
        <dsp:cNvSpPr/>
      </dsp:nvSpPr>
      <dsp:spPr>
        <a:xfrm>
          <a:off x="456890" y="696214"/>
          <a:ext cx="3437557" cy="3437557"/>
        </a:xfrm>
        <a:prstGeom prst="pie">
          <a:avLst>
            <a:gd name="adj1" fmla="val 5400000"/>
            <a:gd name="adj2" fmla="val 1620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4CF27D-4097-4818-B29B-1C44BFEB44B2}">
      <dsp:nvSpPr>
        <dsp:cNvPr id="0" name=""/>
        <dsp:cNvSpPr/>
      </dsp:nvSpPr>
      <dsp:spPr>
        <a:xfrm>
          <a:off x="2175669" y="696214"/>
          <a:ext cx="5711031" cy="3437557"/>
        </a:xfrm>
        <a:prstGeom prst="rect">
          <a:avLst/>
        </a:prstGeom>
        <a:solidFill>
          <a:schemeClr val="lt1">
            <a:alpha val="90000"/>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Geographic</a:t>
          </a:r>
        </a:p>
      </dsp:txBody>
      <dsp:txXfrm>
        <a:off x="2175669" y="696214"/>
        <a:ext cx="5711031" cy="696214"/>
      </dsp:txXfrm>
    </dsp:sp>
    <dsp:sp modelId="{80F4EF69-32A4-4BAB-91F6-05832328BD80}">
      <dsp:nvSpPr>
        <dsp:cNvPr id="0" name=""/>
        <dsp:cNvSpPr/>
      </dsp:nvSpPr>
      <dsp:spPr>
        <a:xfrm>
          <a:off x="913780" y="1392428"/>
          <a:ext cx="2523776" cy="2523776"/>
        </a:xfrm>
        <a:prstGeom prst="pie">
          <a:avLst>
            <a:gd name="adj1" fmla="val 5400000"/>
            <a:gd name="adj2" fmla="val 1620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FA6A7C-5C9D-4E7C-BA92-AE9EDA325F5A}">
      <dsp:nvSpPr>
        <dsp:cNvPr id="0" name=""/>
        <dsp:cNvSpPr/>
      </dsp:nvSpPr>
      <dsp:spPr>
        <a:xfrm>
          <a:off x="2175669" y="1392428"/>
          <a:ext cx="5711031" cy="2523776"/>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Product management</a:t>
          </a:r>
        </a:p>
      </dsp:txBody>
      <dsp:txXfrm>
        <a:off x="2175669" y="1392428"/>
        <a:ext cx="5711031" cy="696214"/>
      </dsp:txXfrm>
    </dsp:sp>
    <dsp:sp modelId="{BB5ED876-1F2B-44D7-88D4-C60D3A6F9149}">
      <dsp:nvSpPr>
        <dsp:cNvPr id="0" name=""/>
        <dsp:cNvSpPr/>
      </dsp:nvSpPr>
      <dsp:spPr>
        <a:xfrm>
          <a:off x="1370671" y="2088642"/>
          <a:ext cx="1609995" cy="1609995"/>
        </a:xfrm>
        <a:prstGeom prst="pie">
          <a:avLst>
            <a:gd name="adj1" fmla="val 5400000"/>
            <a:gd name="adj2" fmla="val 162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5B4BF2-3884-462E-BFBD-E7EFD5B06504}">
      <dsp:nvSpPr>
        <dsp:cNvPr id="0" name=""/>
        <dsp:cNvSpPr/>
      </dsp:nvSpPr>
      <dsp:spPr>
        <a:xfrm>
          <a:off x="2175669" y="2088642"/>
          <a:ext cx="5711031" cy="1609995"/>
        </a:xfrm>
        <a:prstGeom prst="rect">
          <a:avLst/>
        </a:prstGeom>
        <a:solidFill>
          <a:schemeClr val="lt1">
            <a:alpha val="90000"/>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Market</a:t>
          </a:r>
        </a:p>
      </dsp:txBody>
      <dsp:txXfrm>
        <a:off x="2175669" y="2088642"/>
        <a:ext cx="5711031" cy="696214"/>
      </dsp:txXfrm>
    </dsp:sp>
    <dsp:sp modelId="{FC8E8DBB-BE74-4135-A780-21E99B0D3449}">
      <dsp:nvSpPr>
        <dsp:cNvPr id="0" name=""/>
        <dsp:cNvSpPr/>
      </dsp:nvSpPr>
      <dsp:spPr>
        <a:xfrm>
          <a:off x="1827561" y="2784856"/>
          <a:ext cx="696214" cy="696214"/>
        </a:xfrm>
        <a:prstGeom prst="pie">
          <a:avLst>
            <a:gd name="adj1" fmla="val 5400000"/>
            <a:gd name="adj2" fmla="val 1620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06AEA9-E585-4B22-8164-B2ADE138725E}">
      <dsp:nvSpPr>
        <dsp:cNvPr id="0" name=""/>
        <dsp:cNvSpPr/>
      </dsp:nvSpPr>
      <dsp:spPr>
        <a:xfrm>
          <a:off x="2175669" y="2784856"/>
          <a:ext cx="5711031" cy="696214"/>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Customer management</a:t>
          </a:r>
        </a:p>
      </dsp:txBody>
      <dsp:txXfrm>
        <a:off x="2175669" y="2784856"/>
        <a:ext cx="5711031" cy="69621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dirty="0">
                <a:latin typeface="Calibri" charset="0"/>
                <a:ea typeface="ヒラギノ角ゴ Pro W3"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ヒラギノ角ゴ Pro W3" charset="-128"/>
                <a:cs typeface="+mn-cs"/>
              </a:defRPr>
            </a:lvl1pPr>
          </a:lstStyle>
          <a:p>
            <a:pPr>
              <a:defRPr/>
            </a:pPr>
            <a:fld id="{9733D22F-F47E-479E-9E6D-5A79C2E5C147}" type="datetime1">
              <a:rPr lang="en-US"/>
              <a:pPr>
                <a:defRPr/>
              </a:pPr>
              <a:t>3/30/2021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dirty="0">
                <a:latin typeface="Calibri" charset="0"/>
                <a:ea typeface="ヒラギノ角ゴ Pro W3"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ヒラギノ角ゴ Pro W3" charset="-128"/>
                <a:cs typeface="+mn-cs"/>
              </a:defRPr>
            </a:lvl1pPr>
          </a:lstStyle>
          <a:p>
            <a:pPr>
              <a:defRPr/>
            </a:pPr>
            <a:fld id="{B1623A8C-65F6-4462-AF33-4494AEABF2AB}" type="slidenum">
              <a:rPr lang="en-US"/>
              <a:pPr>
                <a:defRPr/>
              </a:pPr>
              <a:t>‹#›</a:t>
            </a:fld>
            <a:endParaRPr lang="en-US" dirty="0"/>
          </a:p>
        </p:txBody>
      </p:sp>
    </p:spTree>
    <p:extLst>
      <p:ext uri="{BB962C8B-B14F-4D97-AF65-F5344CB8AC3E}">
        <p14:creationId xmlns:p14="http://schemas.microsoft.com/office/powerpoint/2010/main" val="20261774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chapter, we dig deeper into steps two and three of the marketing process: designing customer-driven marketing strategies and constructing marketing programs. </a:t>
            </a:r>
          </a:p>
          <a:p>
            <a:endParaRPr lang="en-US" dirty="0"/>
          </a:p>
          <a:p>
            <a:r>
              <a:rPr lang="en-US" dirty="0"/>
              <a:t>First, we look at the </a:t>
            </a:r>
            <a:r>
              <a:rPr lang="en-US" b="1" dirty="0"/>
              <a:t>organization’s overall strategic planning</a:t>
            </a:r>
            <a:r>
              <a:rPr lang="en-US" dirty="0"/>
              <a:t>, which guides marketing strategy and planning. </a:t>
            </a:r>
          </a:p>
          <a:p>
            <a:endParaRPr lang="en-US" dirty="0"/>
          </a:p>
          <a:p>
            <a:r>
              <a:rPr lang="en-US" dirty="0"/>
              <a:t>Next, we discuss how, guided by the strategic plan, </a:t>
            </a:r>
            <a:r>
              <a:rPr lang="en-US" b="1" dirty="0"/>
              <a:t>marketers partner closely with others </a:t>
            </a:r>
            <a:r>
              <a:rPr lang="en-US" dirty="0"/>
              <a:t>inside and outside the firm to create value for customers. </a:t>
            </a:r>
          </a:p>
          <a:p>
            <a:endParaRPr lang="en-US" dirty="0"/>
          </a:p>
          <a:p>
            <a:r>
              <a:rPr lang="en-US" dirty="0"/>
              <a:t>We then examine </a:t>
            </a:r>
            <a:r>
              <a:rPr lang="en-US" b="1" dirty="0"/>
              <a:t>marketing strategy and planning</a:t>
            </a:r>
            <a:r>
              <a:rPr lang="en-US" dirty="0"/>
              <a:t>—how marketers choose target markets, position their market offerings, develop a marketing mix, and manage their marketing programs. </a:t>
            </a:r>
          </a:p>
          <a:p>
            <a:endParaRPr lang="en-US" dirty="0"/>
          </a:p>
          <a:p>
            <a:r>
              <a:rPr lang="en-US" dirty="0"/>
              <a:t>Finally, we look at the important step of </a:t>
            </a:r>
            <a:r>
              <a:rPr lang="en-US" b="1" dirty="0"/>
              <a:t>measuring and managing return on marketing investment </a:t>
            </a:r>
            <a:r>
              <a:rPr lang="en-US" dirty="0"/>
              <a:t>(marketing ROI).</a:t>
            </a:r>
          </a:p>
          <a:p>
            <a:endParaRPr lang="en-US" dirty="0"/>
          </a:p>
          <a:p>
            <a:endParaRPr lang="en-US" dirty="0"/>
          </a:p>
        </p:txBody>
      </p:sp>
      <p:sp>
        <p:nvSpPr>
          <p:cNvPr id="4" name="Slide Number Placeholder 3"/>
          <p:cNvSpPr>
            <a:spLocks noGrp="1"/>
          </p:cNvSpPr>
          <p:nvPr>
            <p:ph type="sldNum" sz="quarter" idx="10"/>
          </p:nvPr>
        </p:nvSpPr>
        <p:spPr/>
        <p:txBody>
          <a:bodyPr/>
          <a:lstStyle/>
          <a:p>
            <a:fld id="{D45A0A23-7F20-4B04-A006-693C5986EE1E}"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788467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a:lstStyle/>
          <a:p>
            <a:r>
              <a:rPr lang="en-US" dirty="0"/>
              <a:t>The best </a:t>
            </a:r>
            <a:r>
              <a:rPr lang="en-US" b="1" dirty="0"/>
              <a:t>business portfolio</a:t>
            </a:r>
            <a:r>
              <a:rPr lang="en-US" dirty="0"/>
              <a:t> is the one that best fits the company’s strengths and weaknesses to opportunities in the environment. </a:t>
            </a:r>
          </a:p>
          <a:p>
            <a:endParaRPr lang="en-US" dirty="0"/>
          </a:p>
          <a:p>
            <a:r>
              <a:rPr lang="en-US" dirty="0"/>
              <a:t>Business portfolio planning involves two steps.</a:t>
            </a:r>
            <a:r>
              <a:rPr lang="en-US" baseline="0" dirty="0"/>
              <a:t> </a:t>
            </a:r>
            <a:r>
              <a:rPr lang="en-US" dirty="0"/>
              <a:t>First, the company must analyze its </a:t>
            </a:r>
            <a:r>
              <a:rPr lang="en-US" i="1" dirty="0"/>
              <a:t>current</a:t>
            </a:r>
            <a:r>
              <a:rPr lang="en-US" dirty="0"/>
              <a:t> business portfolio and determine which businesses should receive more, less, or no investment. Second, it must shape the </a:t>
            </a:r>
            <a:r>
              <a:rPr lang="en-US" i="1" dirty="0"/>
              <a:t>future</a:t>
            </a:r>
            <a:r>
              <a:rPr lang="en-US" dirty="0"/>
              <a:t> portfolio by developing strategies for growth and downsizing.</a:t>
            </a:r>
          </a:p>
          <a:p>
            <a:endParaRPr lang="en-US" dirty="0"/>
          </a:p>
        </p:txBody>
      </p:sp>
      <p:sp>
        <p:nvSpPr>
          <p:cNvPr id="25603" name="Slide Number Placeholder 3"/>
          <p:cNvSpPr>
            <a:spLocks noGrp="1"/>
          </p:cNvSpPr>
          <p:nvPr>
            <p:ph type="sldNum" sz="quarter" idx="5"/>
          </p:nvPr>
        </p:nvSpPr>
        <p:spPr bwMode="auto">
          <a:noFill/>
          <a:ln>
            <a:miter lim="800000"/>
            <a:headEnd/>
            <a:tailEnd/>
          </a:ln>
        </p:spPr>
        <p:txBody>
          <a:bodyPr/>
          <a:lstStyle/>
          <a:p>
            <a:fld id="{373AB9D4-32D5-4258-9FC0-1AAEC6DF989C}" type="slidenum">
              <a:rPr lang="en-US" smtClean="0">
                <a:latin typeface="Calibri" pitchFamily="34" charset="0"/>
                <a:ea typeface="ヒラギノ角ゴ Pro W3"/>
                <a:cs typeface="ヒラギノ角ゴ Pro W3"/>
              </a:rPr>
              <a:pPr/>
              <a:t>10</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808882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a:lstStyle/>
          <a:p>
            <a:pPr eaLnBrk="1" hangingPunct="1">
              <a:spcBef>
                <a:spcPct val="0"/>
              </a:spcBef>
            </a:pPr>
            <a:r>
              <a:rPr lang="en-US" dirty="0"/>
              <a:t>When designing a business portfolio, it’s a good idea to add and support products and businesses that fit closely with the firm’s core philosophy and competencies.</a:t>
            </a:r>
          </a:p>
          <a:p>
            <a:pPr eaLnBrk="1" hangingPunct="1">
              <a:spcBef>
                <a:spcPct val="0"/>
              </a:spcBef>
            </a:pPr>
            <a:endParaRPr lang="en-US" dirty="0"/>
          </a:p>
          <a:p>
            <a:pPr eaLnBrk="1" hangingPunct="1">
              <a:spcBef>
                <a:spcPct val="0"/>
              </a:spcBef>
            </a:pPr>
            <a:r>
              <a:rPr lang="en-US" dirty="0"/>
              <a:t>The purpose of strategic planning is to find ways in which the company can best use its strengths to take advantage of attractive opportunities in the environment.</a:t>
            </a:r>
          </a:p>
          <a:p>
            <a:pPr eaLnBrk="1" hangingPunct="1">
              <a:spcBef>
                <a:spcPct val="0"/>
              </a:spcBef>
            </a:pPr>
            <a:endParaRPr lang="en-US" dirty="0"/>
          </a:p>
          <a:p>
            <a:pPr eaLnBrk="1" hangingPunct="1">
              <a:spcBef>
                <a:spcPct val="0"/>
              </a:spcBef>
            </a:pPr>
            <a:r>
              <a:rPr lang="en-US" dirty="0"/>
              <a:t>For this reason, most standard portfolio analysis methods evaluate SBUs on two important dimensions: the attractiveness of the SBU’s market or industry and the strength of the SBU’s position in that market or industry. </a:t>
            </a:r>
            <a:endParaRPr lang="en-US" i="1" dirty="0"/>
          </a:p>
          <a:p>
            <a:pPr eaLnBrk="1" hangingPunct="1">
              <a:spcBef>
                <a:spcPct val="0"/>
              </a:spcBef>
            </a:pPr>
            <a:endParaRPr lang="en-US" dirty="0"/>
          </a:p>
        </p:txBody>
      </p:sp>
      <p:sp>
        <p:nvSpPr>
          <p:cNvPr id="29699" name="Slide Number Placeholder 3"/>
          <p:cNvSpPr>
            <a:spLocks noGrp="1"/>
          </p:cNvSpPr>
          <p:nvPr>
            <p:ph type="sldNum" sz="quarter" idx="5"/>
          </p:nvPr>
        </p:nvSpPr>
        <p:spPr bwMode="auto">
          <a:noFill/>
          <a:ln>
            <a:miter lim="800000"/>
            <a:headEnd/>
            <a:tailEnd/>
          </a:ln>
        </p:spPr>
        <p:txBody>
          <a:bodyPr/>
          <a:lstStyle/>
          <a:p>
            <a:fld id="{8A2D0CFE-3009-43DA-A0BD-5627C3416006}" type="slidenum">
              <a:rPr lang="en-US" smtClean="0">
                <a:latin typeface="Calibri" pitchFamily="34" charset="0"/>
                <a:ea typeface="ヒラギノ角ゴ Pro W3"/>
                <a:cs typeface="ヒラギノ角ゴ Pro W3"/>
              </a:rPr>
              <a:pPr/>
              <a:t>11</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584306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r>
              <a:rPr lang="en-US" dirty="0"/>
              <a:t>The major activity in strategic planning is business </a:t>
            </a:r>
            <a:r>
              <a:rPr lang="en-US" b="1" dirty="0"/>
              <a:t>portfolio analysis</a:t>
            </a:r>
            <a:r>
              <a:rPr lang="en-US" dirty="0"/>
              <a:t>, whereby management evaluates the products and businesses that make up the company. </a:t>
            </a:r>
          </a:p>
          <a:p>
            <a:endParaRPr lang="en-US" dirty="0"/>
          </a:p>
          <a:p>
            <a:r>
              <a:rPr lang="en-US" dirty="0"/>
              <a:t>The company will want to put strong resources into its more profitable businesses and phase down or drop its weaker ones.</a:t>
            </a:r>
          </a:p>
        </p:txBody>
      </p:sp>
      <p:sp>
        <p:nvSpPr>
          <p:cNvPr id="27651" name="Slide Number Placeholder 3"/>
          <p:cNvSpPr>
            <a:spLocks noGrp="1"/>
          </p:cNvSpPr>
          <p:nvPr>
            <p:ph type="sldNum" sz="quarter" idx="5"/>
          </p:nvPr>
        </p:nvSpPr>
        <p:spPr bwMode="auto">
          <a:noFill/>
          <a:ln>
            <a:miter lim="800000"/>
            <a:headEnd/>
            <a:tailEnd/>
          </a:ln>
        </p:spPr>
        <p:txBody>
          <a:bodyPr/>
          <a:lstStyle/>
          <a:p>
            <a:fld id="{361D91D6-D21D-4209-A260-C99E09861DFC}" type="slidenum">
              <a:rPr lang="en-US" smtClean="0">
                <a:latin typeface="Calibri" pitchFamily="34" charset="0"/>
                <a:ea typeface="ヒラギノ角ゴ Pro W3"/>
                <a:cs typeface="ヒラギノ角ゴ Pro W3"/>
              </a:rPr>
              <a:pPr/>
              <a:t>12</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61770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a:normAutofit/>
          </a:bodyPr>
          <a:lstStyle/>
          <a:p>
            <a:pPr eaLnBrk="1" hangingPunct="1"/>
            <a:endParaRPr lang="en-US" dirty="0"/>
          </a:p>
        </p:txBody>
      </p:sp>
      <p:sp>
        <p:nvSpPr>
          <p:cNvPr id="31747" name="Slide Number Placeholder 3"/>
          <p:cNvSpPr>
            <a:spLocks noGrp="1"/>
          </p:cNvSpPr>
          <p:nvPr>
            <p:ph type="sldNum" sz="quarter" idx="5"/>
          </p:nvPr>
        </p:nvSpPr>
        <p:spPr bwMode="auto">
          <a:noFill/>
          <a:ln>
            <a:miter lim="800000"/>
            <a:headEnd/>
            <a:tailEnd/>
          </a:ln>
        </p:spPr>
        <p:txBody>
          <a:bodyPr/>
          <a:lstStyle/>
          <a:p>
            <a:fld id="{E9FB08A0-44E5-4091-9FE9-B646177359E5}" type="slidenum">
              <a:rPr lang="en-US" smtClean="0">
                <a:latin typeface="Calibri" pitchFamily="34" charset="0"/>
                <a:ea typeface="ヒラギノ角ゴ Pro W3"/>
                <a:cs typeface="ヒラギノ角ゴ Pro W3"/>
              </a:rPr>
              <a:pPr/>
              <a:t>13</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4176273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a:normAutofit/>
          </a:bodyPr>
          <a:lstStyle/>
          <a:p>
            <a:pPr eaLnBrk="1" hangingPunct="1"/>
            <a:r>
              <a:rPr lang="en-US" b="1" dirty="0"/>
              <a:t>Discussion Question</a:t>
            </a:r>
          </a:p>
          <a:p>
            <a:pPr eaLnBrk="1" hangingPunct="1"/>
            <a:r>
              <a:rPr lang="en-US" i="1" dirty="0"/>
              <a:t>Ask the students to suggest product categories that might fit in each of the BCG quadrants.</a:t>
            </a:r>
          </a:p>
          <a:p>
            <a:pPr eaLnBrk="1" hangingPunct="1"/>
            <a:endParaRPr lang="en-US" b="1" i="1" dirty="0">
              <a:latin typeface="Times New Roman" pitchFamily="18" charset="0"/>
            </a:endParaRPr>
          </a:p>
          <a:p>
            <a:pPr eaLnBrk="1" hangingPunct="1"/>
            <a:endParaRPr lang="en-US" b="1" i="1" dirty="0">
              <a:latin typeface="Times New Roman" pitchFamily="18" charset="0"/>
            </a:endParaRPr>
          </a:p>
          <a:p>
            <a:r>
              <a:rPr lang="en-US" dirty="0"/>
              <a:t>The best-known portfolio-planning method is the now-classic Boston Consulting Group (BCG) approach.</a:t>
            </a:r>
            <a:r>
              <a:rPr lang="en-US" baseline="0" dirty="0"/>
              <a:t> </a:t>
            </a:r>
            <a:r>
              <a:rPr lang="en-US" dirty="0"/>
              <a:t>The growth-share matrix defines four types of SBUs.</a:t>
            </a:r>
          </a:p>
          <a:p>
            <a:endParaRPr lang="en-US" dirty="0"/>
          </a:p>
          <a:p>
            <a:pPr marL="171450" indent="-171450" eaLnBrk="1" hangingPunct="1">
              <a:buFont typeface="Arial" panose="020B0604020202020204" pitchFamily="34" charset="0"/>
              <a:buChar char="•"/>
            </a:pPr>
            <a:r>
              <a:rPr lang="en-US" b="1" dirty="0">
                <a:latin typeface="Times New Roman" pitchFamily="18" charset="0"/>
              </a:rPr>
              <a:t>Stars</a:t>
            </a:r>
            <a:r>
              <a:rPr lang="en-US" dirty="0">
                <a:latin typeface="Times New Roman" pitchFamily="18" charset="0"/>
              </a:rPr>
              <a:t> are high-growth, high-share businesses or products requiring heavy investment to finance rapid growth. They will eventually turn into cash cows.</a:t>
            </a:r>
          </a:p>
          <a:p>
            <a:pPr marL="171450" indent="-171450" eaLnBrk="1" hangingPunct="1">
              <a:buFont typeface="Arial" panose="020B0604020202020204" pitchFamily="34" charset="0"/>
              <a:buChar char="•"/>
            </a:pPr>
            <a:r>
              <a:rPr lang="en-US" b="1" dirty="0">
                <a:latin typeface="Times New Roman" pitchFamily="18" charset="0"/>
              </a:rPr>
              <a:t>Cash</a:t>
            </a:r>
            <a:r>
              <a:rPr lang="en-US" dirty="0">
                <a:latin typeface="Times New Roman" pitchFamily="18" charset="0"/>
              </a:rPr>
              <a:t> </a:t>
            </a:r>
            <a:r>
              <a:rPr lang="en-US" b="1" dirty="0">
                <a:latin typeface="Times New Roman" pitchFamily="18" charset="0"/>
              </a:rPr>
              <a:t>cows</a:t>
            </a:r>
            <a:r>
              <a:rPr lang="en-US" dirty="0">
                <a:latin typeface="Times New Roman" pitchFamily="18" charset="0"/>
              </a:rPr>
              <a:t> are low-growth, high-share businesses or products that are established and successful SBUs requiring less investment to maintain market share.</a:t>
            </a:r>
          </a:p>
          <a:p>
            <a:pPr marL="171450" indent="-171450" eaLnBrk="1" hangingPunct="1">
              <a:buFont typeface="Arial" panose="020B0604020202020204" pitchFamily="34" charset="0"/>
              <a:buChar char="•"/>
            </a:pPr>
            <a:r>
              <a:rPr lang="en-US" b="1" dirty="0">
                <a:latin typeface="Times New Roman" pitchFamily="18" charset="0"/>
              </a:rPr>
              <a:t>Question marks</a:t>
            </a:r>
            <a:r>
              <a:rPr lang="en-US" dirty="0">
                <a:latin typeface="Times New Roman" pitchFamily="18" charset="0"/>
              </a:rPr>
              <a:t> are low-share business units in high-growth markets requiring a lot of cash to hold their share.</a:t>
            </a:r>
          </a:p>
          <a:p>
            <a:pPr marL="171450" indent="-171450" eaLnBrk="1" hangingPunct="1">
              <a:buFont typeface="Arial" panose="020B0604020202020204" pitchFamily="34" charset="0"/>
              <a:buChar char="•"/>
            </a:pPr>
            <a:r>
              <a:rPr lang="en-US" b="1" dirty="0">
                <a:latin typeface="Times New Roman" pitchFamily="18" charset="0"/>
              </a:rPr>
              <a:t>Dogs </a:t>
            </a:r>
            <a:r>
              <a:rPr lang="en-US" dirty="0">
                <a:latin typeface="Times New Roman" pitchFamily="18" charset="0"/>
              </a:rPr>
              <a:t>are low-growth, low-share businesses and products that may generate enough cash to maintain themselves but do not promise to be large sources of cash.</a:t>
            </a:r>
            <a:endParaRPr lang="en-US" dirty="0"/>
          </a:p>
          <a:p>
            <a:pPr eaLnBrk="1" hangingPunct="1"/>
            <a:endParaRPr lang="en-US" dirty="0"/>
          </a:p>
        </p:txBody>
      </p:sp>
      <p:sp>
        <p:nvSpPr>
          <p:cNvPr id="31747" name="Slide Number Placeholder 3"/>
          <p:cNvSpPr>
            <a:spLocks noGrp="1"/>
          </p:cNvSpPr>
          <p:nvPr>
            <p:ph type="sldNum" sz="quarter" idx="5"/>
          </p:nvPr>
        </p:nvSpPr>
        <p:spPr bwMode="auto">
          <a:noFill/>
          <a:ln>
            <a:miter lim="800000"/>
            <a:headEnd/>
            <a:tailEnd/>
          </a:ln>
        </p:spPr>
        <p:txBody>
          <a:bodyPr/>
          <a:lstStyle/>
          <a:p>
            <a:fld id="{E9FB08A0-44E5-4091-9FE9-B646177359E5}" type="slidenum">
              <a:rPr lang="en-US" smtClean="0">
                <a:latin typeface="Calibri" pitchFamily="34" charset="0"/>
                <a:ea typeface="ヒラギノ角ゴ Pro W3"/>
                <a:cs typeface="ヒラギノ角ゴ Pro W3"/>
              </a:rPr>
              <a:pPr/>
              <a:t>14</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621590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a:normAutofit/>
          </a:bodyPr>
          <a:lstStyle/>
          <a:p>
            <a:pPr eaLnBrk="1" hangingPunct="1"/>
            <a:r>
              <a:rPr lang="en-US" b="1" dirty="0"/>
              <a:t>Discussion Question</a:t>
            </a:r>
          </a:p>
          <a:p>
            <a:pPr eaLnBrk="1" hangingPunct="1"/>
            <a:r>
              <a:rPr lang="en-US" i="1" dirty="0"/>
              <a:t>Ask the students to suggest product categories that might fit in each of the BCG quadrants.</a:t>
            </a:r>
          </a:p>
          <a:p>
            <a:pPr eaLnBrk="1" hangingPunct="1"/>
            <a:endParaRPr lang="en-US" b="1" i="1" dirty="0">
              <a:latin typeface="Times New Roman" pitchFamily="18" charset="0"/>
            </a:endParaRPr>
          </a:p>
          <a:p>
            <a:pPr eaLnBrk="1" hangingPunct="1"/>
            <a:endParaRPr lang="en-US" b="1" i="1" dirty="0">
              <a:latin typeface="Times New Roman" pitchFamily="18" charset="0"/>
            </a:endParaRPr>
          </a:p>
          <a:p>
            <a:r>
              <a:rPr lang="en-US" dirty="0"/>
              <a:t>The best-known portfolio-planning method is the now-classic Boston Consulting Group (BCG) approach.</a:t>
            </a:r>
            <a:r>
              <a:rPr lang="en-US" baseline="0" dirty="0"/>
              <a:t> </a:t>
            </a:r>
            <a:r>
              <a:rPr lang="en-US" dirty="0"/>
              <a:t>The growth-share matrix defines four types of SBUs.</a:t>
            </a:r>
          </a:p>
          <a:p>
            <a:endParaRPr lang="en-US" dirty="0"/>
          </a:p>
          <a:p>
            <a:pPr marL="171450" indent="-171450" eaLnBrk="1" hangingPunct="1">
              <a:buFont typeface="Arial" panose="020B0604020202020204" pitchFamily="34" charset="0"/>
              <a:buChar char="•"/>
            </a:pPr>
            <a:r>
              <a:rPr lang="en-US" b="1" dirty="0">
                <a:latin typeface="Times New Roman" pitchFamily="18" charset="0"/>
              </a:rPr>
              <a:t>Stars</a:t>
            </a:r>
            <a:r>
              <a:rPr lang="en-US" dirty="0">
                <a:latin typeface="Times New Roman" pitchFamily="18" charset="0"/>
              </a:rPr>
              <a:t> are high-growth, high-share businesses or products requiring heavy investment to finance rapid growth. They will eventually turn into cash cows.</a:t>
            </a:r>
          </a:p>
          <a:p>
            <a:pPr marL="171450" indent="-171450" eaLnBrk="1" hangingPunct="1">
              <a:buFont typeface="Arial" panose="020B0604020202020204" pitchFamily="34" charset="0"/>
              <a:buChar char="•"/>
            </a:pPr>
            <a:r>
              <a:rPr lang="en-US" b="1" dirty="0">
                <a:latin typeface="Times New Roman" pitchFamily="18" charset="0"/>
              </a:rPr>
              <a:t>Cash</a:t>
            </a:r>
            <a:r>
              <a:rPr lang="en-US" dirty="0">
                <a:latin typeface="Times New Roman" pitchFamily="18" charset="0"/>
              </a:rPr>
              <a:t> </a:t>
            </a:r>
            <a:r>
              <a:rPr lang="en-US" b="1" dirty="0">
                <a:latin typeface="Times New Roman" pitchFamily="18" charset="0"/>
              </a:rPr>
              <a:t>cows</a:t>
            </a:r>
            <a:r>
              <a:rPr lang="en-US" dirty="0">
                <a:latin typeface="Times New Roman" pitchFamily="18" charset="0"/>
              </a:rPr>
              <a:t> are low-growth, high-share businesses or products that are established and successful SBUs requiring less investment to maintain market share.</a:t>
            </a:r>
          </a:p>
          <a:p>
            <a:pPr marL="171450" indent="-171450" eaLnBrk="1" hangingPunct="1">
              <a:buFont typeface="Arial" panose="020B0604020202020204" pitchFamily="34" charset="0"/>
              <a:buChar char="•"/>
            </a:pPr>
            <a:r>
              <a:rPr lang="en-US" b="1" dirty="0">
                <a:latin typeface="Times New Roman" pitchFamily="18" charset="0"/>
              </a:rPr>
              <a:t>Question marks</a:t>
            </a:r>
            <a:r>
              <a:rPr lang="en-US" dirty="0">
                <a:latin typeface="Times New Roman" pitchFamily="18" charset="0"/>
              </a:rPr>
              <a:t> are low-share business units in high-growth markets requiring a lot of cash to hold their share.</a:t>
            </a:r>
          </a:p>
          <a:p>
            <a:pPr marL="171450" indent="-171450" eaLnBrk="1" hangingPunct="1">
              <a:buFont typeface="Arial" panose="020B0604020202020204" pitchFamily="34" charset="0"/>
              <a:buChar char="•"/>
            </a:pPr>
            <a:r>
              <a:rPr lang="en-US" b="1" dirty="0">
                <a:latin typeface="Times New Roman" pitchFamily="18" charset="0"/>
              </a:rPr>
              <a:t>Dogs </a:t>
            </a:r>
            <a:r>
              <a:rPr lang="en-US" dirty="0">
                <a:latin typeface="Times New Roman" pitchFamily="18" charset="0"/>
              </a:rPr>
              <a:t>are low-growth, low-share businesses and products that may generate enough cash to maintain themselves but do not promise to be large sources of cash.</a:t>
            </a:r>
            <a:endParaRPr lang="en-US" dirty="0"/>
          </a:p>
          <a:p>
            <a:pPr eaLnBrk="1" hangingPunct="1"/>
            <a:endParaRPr lang="en-US" dirty="0"/>
          </a:p>
        </p:txBody>
      </p:sp>
      <p:sp>
        <p:nvSpPr>
          <p:cNvPr id="31747" name="Slide Number Placeholder 3"/>
          <p:cNvSpPr>
            <a:spLocks noGrp="1"/>
          </p:cNvSpPr>
          <p:nvPr>
            <p:ph type="sldNum" sz="quarter" idx="5"/>
          </p:nvPr>
        </p:nvSpPr>
        <p:spPr bwMode="auto">
          <a:noFill/>
          <a:ln>
            <a:miter lim="800000"/>
            <a:headEnd/>
            <a:tailEnd/>
          </a:ln>
        </p:spPr>
        <p:txBody>
          <a:bodyPr/>
          <a:lstStyle/>
          <a:p>
            <a:fld id="{E9FB08A0-44E5-4091-9FE9-B646177359E5}" type="slidenum">
              <a:rPr lang="en-US" smtClean="0">
                <a:latin typeface="Calibri" pitchFamily="34" charset="0"/>
                <a:ea typeface="ヒラギノ角ゴ Pro W3"/>
                <a:cs typeface="ヒラギノ角ゴ Pro W3"/>
              </a:rPr>
              <a:pPr/>
              <a:t>15</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621590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a:normAutofit/>
          </a:bodyPr>
          <a:lstStyle/>
          <a:p>
            <a:pPr eaLnBrk="1" hangingPunct="1"/>
            <a:r>
              <a:rPr lang="en-US" b="1" dirty="0"/>
              <a:t>Discussion Question</a:t>
            </a:r>
          </a:p>
          <a:p>
            <a:pPr eaLnBrk="1" hangingPunct="1"/>
            <a:r>
              <a:rPr lang="en-US" i="1" dirty="0"/>
              <a:t>Ask the students to suggest product categories that might fit in each of the BCG quadrants.</a:t>
            </a:r>
          </a:p>
          <a:p>
            <a:pPr eaLnBrk="1" hangingPunct="1"/>
            <a:endParaRPr lang="en-US" b="1" i="1" dirty="0">
              <a:latin typeface="Times New Roman" pitchFamily="18" charset="0"/>
            </a:endParaRPr>
          </a:p>
          <a:p>
            <a:pPr eaLnBrk="1" hangingPunct="1"/>
            <a:endParaRPr lang="en-US" b="1" i="1" dirty="0">
              <a:latin typeface="Times New Roman" pitchFamily="18" charset="0"/>
            </a:endParaRPr>
          </a:p>
          <a:p>
            <a:r>
              <a:rPr lang="en-US" dirty="0"/>
              <a:t>The best-known portfolio-planning method is the now-classic Boston Consulting Group (BCG) approach.</a:t>
            </a:r>
            <a:r>
              <a:rPr lang="en-US" baseline="0" dirty="0"/>
              <a:t> </a:t>
            </a:r>
            <a:r>
              <a:rPr lang="en-US" dirty="0"/>
              <a:t>The growth-share matrix defines four types of SBUs.</a:t>
            </a:r>
          </a:p>
          <a:p>
            <a:endParaRPr lang="en-US" dirty="0"/>
          </a:p>
          <a:p>
            <a:pPr marL="171450" indent="-171450" eaLnBrk="1" hangingPunct="1">
              <a:buFont typeface="Arial" panose="020B0604020202020204" pitchFamily="34" charset="0"/>
              <a:buChar char="•"/>
            </a:pPr>
            <a:r>
              <a:rPr lang="en-US" b="1" dirty="0">
                <a:latin typeface="Times New Roman" pitchFamily="18" charset="0"/>
              </a:rPr>
              <a:t>Stars</a:t>
            </a:r>
            <a:r>
              <a:rPr lang="en-US" dirty="0">
                <a:latin typeface="Times New Roman" pitchFamily="18" charset="0"/>
              </a:rPr>
              <a:t> are high-growth, high-share businesses or products requiring heavy investment to finance rapid growth. They will eventually turn into cash cows.</a:t>
            </a:r>
          </a:p>
          <a:p>
            <a:pPr marL="171450" indent="-171450" eaLnBrk="1" hangingPunct="1">
              <a:buFont typeface="Arial" panose="020B0604020202020204" pitchFamily="34" charset="0"/>
              <a:buChar char="•"/>
            </a:pPr>
            <a:r>
              <a:rPr lang="en-US" b="1" dirty="0">
                <a:latin typeface="Times New Roman" pitchFamily="18" charset="0"/>
              </a:rPr>
              <a:t>Cash</a:t>
            </a:r>
            <a:r>
              <a:rPr lang="en-US" dirty="0">
                <a:latin typeface="Times New Roman" pitchFamily="18" charset="0"/>
              </a:rPr>
              <a:t> </a:t>
            </a:r>
            <a:r>
              <a:rPr lang="en-US" b="1" dirty="0">
                <a:latin typeface="Times New Roman" pitchFamily="18" charset="0"/>
              </a:rPr>
              <a:t>cows</a:t>
            </a:r>
            <a:r>
              <a:rPr lang="en-US" dirty="0">
                <a:latin typeface="Times New Roman" pitchFamily="18" charset="0"/>
              </a:rPr>
              <a:t> are low-growth, high-share businesses or products that are established and successful SBUs requiring less investment to maintain market share.</a:t>
            </a:r>
          </a:p>
          <a:p>
            <a:pPr marL="171450" indent="-171450" eaLnBrk="1" hangingPunct="1">
              <a:buFont typeface="Arial" panose="020B0604020202020204" pitchFamily="34" charset="0"/>
              <a:buChar char="•"/>
            </a:pPr>
            <a:r>
              <a:rPr lang="en-US" b="1" dirty="0">
                <a:latin typeface="Times New Roman" pitchFamily="18" charset="0"/>
              </a:rPr>
              <a:t>Question marks</a:t>
            </a:r>
            <a:r>
              <a:rPr lang="en-US" dirty="0">
                <a:latin typeface="Times New Roman" pitchFamily="18" charset="0"/>
              </a:rPr>
              <a:t> are low-share business units in high-growth markets requiring a lot of cash to hold their share.</a:t>
            </a:r>
          </a:p>
          <a:p>
            <a:pPr marL="171450" indent="-171450" eaLnBrk="1" hangingPunct="1">
              <a:buFont typeface="Arial" panose="020B0604020202020204" pitchFamily="34" charset="0"/>
              <a:buChar char="•"/>
            </a:pPr>
            <a:r>
              <a:rPr lang="en-US" b="1" dirty="0">
                <a:latin typeface="Times New Roman" pitchFamily="18" charset="0"/>
              </a:rPr>
              <a:t>Dogs </a:t>
            </a:r>
            <a:r>
              <a:rPr lang="en-US" dirty="0">
                <a:latin typeface="Times New Roman" pitchFamily="18" charset="0"/>
              </a:rPr>
              <a:t>are low-growth, low-share businesses and products that may generate enough cash to maintain themselves but do not promise to be large sources of cash.</a:t>
            </a:r>
            <a:endParaRPr lang="en-US" dirty="0"/>
          </a:p>
          <a:p>
            <a:pPr eaLnBrk="1" hangingPunct="1"/>
            <a:endParaRPr lang="en-US" dirty="0"/>
          </a:p>
        </p:txBody>
      </p:sp>
      <p:sp>
        <p:nvSpPr>
          <p:cNvPr id="31747" name="Slide Number Placeholder 3"/>
          <p:cNvSpPr>
            <a:spLocks noGrp="1"/>
          </p:cNvSpPr>
          <p:nvPr>
            <p:ph type="sldNum" sz="quarter" idx="5"/>
          </p:nvPr>
        </p:nvSpPr>
        <p:spPr bwMode="auto">
          <a:noFill/>
          <a:ln>
            <a:miter lim="800000"/>
            <a:headEnd/>
            <a:tailEnd/>
          </a:ln>
        </p:spPr>
        <p:txBody>
          <a:bodyPr/>
          <a:lstStyle/>
          <a:p>
            <a:fld id="{E9FB08A0-44E5-4091-9FE9-B646177359E5}" type="slidenum">
              <a:rPr lang="en-US" smtClean="0">
                <a:latin typeface="Calibri" pitchFamily="34" charset="0"/>
                <a:ea typeface="ヒラギノ角ゴ Pro W3"/>
                <a:cs typeface="ヒラギノ角ゴ Pro W3"/>
              </a:rPr>
              <a:pPr/>
              <a:t>16</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621590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a:normAutofit/>
          </a:bodyPr>
          <a:lstStyle/>
          <a:p>
            <a:pPr eaLnBrk="1" hangingPunct="1"/>
            <a:r>
              <a:rPr lang="en-US" b="1" dirty="0"/>
              <a:t>Discussion Question</a:t>
            </a:r>
          </a:p>
          <a:p>
            <a:pPr eaLnBrk="1" hangingPunct="1"/>
            <a:r>
              <a:rPr lang="en-US" i="1" dirty="0"/>
              <a:t>Ask the students to suggest product categories that might fit in each of the BCG quadrants.</a:t>
            </a:r>
          </a:p>
          <a:p>
            <a:pPr eaLnBrk="1" hangingPunct="1"/>
            <a:endParaRPr lang="en-US" b="1" i="1" dirty="0">
              <a:latin typeface="Times New Roman" pitchFamily="18" charset="0"/>
            </a:endParaRPr>
          </a:p>
          <a:p>
            <a:pPr eaLnBrk="1" hangingPunct="1"/>
            <a:endParaRPr lang="en-US" b="1" i="1" dirty="0">
              <a:latin typeface="Times New Roman" pitchFamily="18" charset="0"/>
            </a:endParaRPr>
          </a:p>
          <a:p>
            <a:r>
              <a:rPr lang="en-US" dirty="0"/>
              <a:t>The best-known portfolio-planning method is the now-classic Boston Consulting Group (BCG) approach.</a:t>
            </a:r>
            <a:r>
              <a:rPr lang="en-US" baseline="0" dirty="0"/>
              <a:t> </a:t>
            </a:r>
            <a:r>
              <a:rPr lang="en-US" dirty="0"/>
              <a:t>The growth-share matrix defines four types of SBUs.</a:t>
            </a:r>
          </a:p>
          <a:p>
            <a:endParaRPr lang="en-US" dirty="0"/>
          </a:p>
          <a:p>
            <a:pPr marL="171450" indent="-171450" eaLnBrk="1" hangingPunct="1">
              <a:buFont typeface="Arial" panose="020B0604020202020204" pitchFamily="34" charset="0"/>
              <a:buChar char="•"/>
            </a:pPr>
            <a:r>
              <a:rPr lang="en-US" b="1" dirty="0">
                <a:latin typeface="Times New Roman" pitchFamily="18" charset="0"/>
              </a:rPr>
              <a:t>Stars</a:t>
            </a:r>
            <a:r>
              <a:rPr lang="en-US" dirty="0">
                <a:latin typeface="Times New Roman" pitchFamily="18" charset="0"/>
              </a:rPr>
              <a:t> are high-growth, high-share businesses or products requiring heavy investment to finance rapid growth. They will eventually turn into cash cows.</a:t>
            </a:r>
          </a:p>
          <a:p>
            <a:pPr marL="171450" indent="-171450" eaLnBrk="1" hangingPunct="1">
              <a:buFont typeface="Arial" panose="020B0604020202020204" pitchFamily="34" charset="0"/>
              <a:buChar char="•"/>
            </a:pPr>
            <a:r>
              <a:rPr lang="en-US" b="1" dirty="0">
                <a:latin typeface="Times New Roman" pitchFamily="18" charset="0"/>
              </a:rPr>
              <a:t>Cash</a:t>
            </a:r>
            <a:r>
              <a:rPr lang="en-US" dirty="0">
                <a:latin typeface="Times New Roman" pitchFamily="18" charset="0"/>
              </a:rPr>
              <a:t> </a:t>
            </a:r>
            <a:r>
              <a:rPr lang="en-US" b="1" dirty="0">
                <a:latin typeface="Times New Roman" pitchFamily="18" charset="0"/>
              </a:rPr>
              <a:t>cows</a:t>
            </a:r>
            <a:r>
              <a:rPr lang="en-US" dirty="0">
                <a:latin typeface="Times New Roman" pitchFamily="18" charset="0"/>
              </a:rPr>
              <a:t> are low-growth, high-share businesses or products that are established and successful SBUs requiring less investment to maintain market share.</a:t>
            </a:r>
          </a:p>
          <a:p>
            <a:pPr marL="171450" indent="-171450" eaLnBrk="1" hangingPunct="1">
              <a:buFont typeface="Arial" panose="020B0604020202020204" pitchFamily="34" charset="0"/>
              <a:buChar char="•"/>
            </a:pPr>
            <a:r>
              <a:rPr lang="en-US" b="1" dirty="0">
                <a:latin typeface="Times New Roman" pitchFamily="18" charset="0"/>
              </a:rPr>
              <a:t>Question marks</a:t>
            </a:r>
            <a:r>
              <a:rPr lang="en-US" dirty="0">
                <a:latin typeface="Times New Roman" pitchFamily="18" charset="0"/>
              </a:rPr>
              <a:t> are low-share business units in high-growth markets requiring a lot of cash to hold their share.</a:t>
            </a:r>
          </a:p>
          <a:p>
            <a:pPr marL="171450" indent="-171450" eaLnBrk="1" hangingPunct="1">
              <a:buFont typeface="Arial" panose="020B0604020202020204" pitchFamily="34" charset="0"/>
              <a:buChar char="•"/>
            </a:pPr>
            <a:r>
              <a:rPr lang="en-US" b="1" dirty="0">
                <a:latin typeface="Times New Roman" pitchFamily="18" charset="0"/>
              </a:rPr>
              <a:t>Dogs </a:t>
            </a:r>
            <a:r>
              <a:rPr lang="en-US" dirty="0">
                <a:latin typeface="Times New Roman" pitchFamily="18" charset="0"/>
              </a:rPr>
              <a:t>are low-growth, low-share businesses and products that may generate enough cash to maintain themselves but do not promise to be large sources of cash.</a:t>
            </a:r>
            <a:endParaRPr lang="en-US" dirty="0"/>
          </a:p>
          <a:p>
            <a:pPr eaLnBrk="1" hangingPunct="1"/>
            <a:endParaRPr lang="en-US" dirty="0"/>
          </a:p>
        </p:txBody>
      </p:sp>
      <p:sp>
        <p:nvSpPr>
          <p:cNvPr id="31747" name="Slide Number Placeholder 3"/>
          <p:cNvSpPr>
            <a:spLocks noGrp="1"/>
          </p:cNvSpPr>
          <p:nvPr>
            <p:ph type="sldNum" sz="quarter" idx="5"/>
          </p:nvPr>
        </p:nvSpPr>
        <p:spPr bwMode="auto">
          <a:noFill/>
          <a:ln>
            <a:miter lim="800000"/>
            <a:headEnd/>
            <a:tailEnd/>
          </a:ln>
        </p:spPr>
        <p:txBody>
          <a:bodyPr/>
          <a:lstStyle/>
          <a:p>
            <a:fld id="{E9FB08A0-44E5-4091-9FE9-B646177359E5}" type="slidenum">
              <a:rPr lang="en-US" smtClean="0">
                <a:latin typeface="Calibri" pitchFamily="34" charset="0"/>
                <a:ea typeface="ヒラギノ角ゴ Pro W3"/>
                <a:cs typeface="ヒラギノ角ゴ Pro W3"/>
              </a:rPr>
              <a:pPr/>
              <a:t>17</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621590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r>
              <a:rPr lang="en-US" dirty="0"/>
              <a:t>Because of these problems, many companies have dropped formal matrix methods in favor of more customized approaches that better suit their specific situations.</a:t>
            </a:r>
          </a:p>
          <a:p>
            <a:endParaRPr lang="en-US" dirty="0"/>
          </a:p>
          <a:p>
            <a:r>
              <a:rPr lang="en-US" dirty="0"/>
              <a:t>Increasingly, companies are placing responsibility for strategic planning in the hands of cross-functional teams of divisional managers who are close to their markets.</a:t>
            </a:r>
          </a:p>
          <a:p>
            <a:endParaRPr lang="en-US" dirty="0"/>
          </a:p>
        </p:txBody>
      </p:sp>
      <p:sp>
        <p:nvSpPr>
          <p:cNvPr id="33795" name="Slide Number Placeholder 3"/>
          <p:cNvSpPr>
            <a:spLocks noGrp="1"/>
          </p:cNvSpPr>
          <p:nvPr>
            <p:ph type="sldNum" sz="quarter" idx="5"/>
          </p:nvPr>
        </p:nvSpPr>
        <p:spPr bwMode="auto">
          <a:noFill/>
          <a:ln>
            <a:miter lim="800000"/>
            <a:headEnd/>
            <a:tailEnd/>
          </a:ln>
        </p:spPr>
        <p:txBody>
          <a:bodyPr/>
          <a:lstStyle/>
          <a:p>
            <a:fld id="{2237E6F9-4641-4DD1-BD59-41BD2DB226D7}" type="slidenum">
              <a:rPr lang="en-US" smtClean="0">
                <a:latin typeface="Calibri" pitchFamily="34" charset="0"/>
                <a:ea typeface="ヒラギノ角ゴ Pro W3"/>
                <a:cs typeface="ヒラギノ角ゴ Pro W3"/>
              </a:rPr>
              <a:pPr/>
              <a:t>18</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3112583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a:lstStyle/>
          <a:p>
            <a:endParaRPr lang="en-US" dirty="0"/>
          </a:p>
        </p:txBody>
      </p:sp>
      <p:sp>
        <p:nvSpPr>
          <p:cNvPr id="35843" name="Slide Number Placeholder 3"/>
          <p:cNvSpPr>
            <a:spLocks noGrp="1"/>
          </p:cNvSpPr>
          <p:nvPr>
            <p:ph type="sldNum" sz="quarter" idx="5"/>
          </p:nvPr>
        </p:nvSpPr>
        <p:spPr bwMode="auto">
          <a:noFill/>
          <a:ln>
            <a:miter lim="800000"/>
            <a:headEnd/>
            <a:tailEnd/>
          </a:ln>
        </p:spPr>
        <p:txBody>
          <a:bodyPr/>
          <a:lstStyle/>
          <a:p>
            <a:fld id="{6277B3D2-00AF-41D6-9C0C-AE53737B583B}" type="slidenum">
              <a:rPr lang="en-US" smtClean="0">
                <a:latin typeface="Calibri" pitchFamily="34" charset="0"/>
                <a:ea typeface="ヒラギノ角ゴ Pro W3"/>
                <a:cs typeface="ヒラギノ角ゴ Pro W3"/>
              </a:rPr>
              <a:pPr/>
              <a:t>19</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07686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r>
              <a:rPr lang="en-US" sz="1800" b="0" i="0" u="none" strike="noStrike" kern="1200" baseline="0" dirty="0">
                <a:solidFill>
                  <a:schemeClr val="tx1"/>
                </a:solidFill>
                <a:latin typeface="+mn-lt"/>
                <a:ea typeface="+mn-ea"/>
                <a:cs typeface="+mn-cs"/>
              </a:rPr>
              <a:t>Figure 1.1 presents a simple, five-step model of the marketing process for creating and capturing value.</a:t>
            </a:r>
          </a:p>
          <a:p>
            <a:endParaRPr lang="en-US" sz="1800" b="0" i="0" u="none" strike="noStrike" kern="1200" baseline="0" dirty="0">
              <a:solidFill>
                <a:schemeClr val="tx1"/>
              </a:solidFill>
              <a:latin typeface="+mn-lt"/>
              <a:ea typeface="+mn-ea"/>
              <a:cs typeface="+mn-cs"/>
            </a:endParaRPr>
          </a:p>
          <a:p>
            <a:r>
              <a:rPr lang="en-US" sz="1800" b="0" i="0" u="none" strike="noStrike" kern="1200" baseline="0" dirty="0">
                <a:solidFill>
                  <a:schemeClr val="tx1"/>
                </a:solidFill>
                <a:latin typeface="+mn-lt"/>
                <a:ea typeface="+mn-ea"/>
                <a:cs typeface="+mn-cs"/>
              </a:rPr>
              <a:t>In the first four steps, companies work to understand consumers, create customer value, and build strong customer relationships. In the final step, companies reap the rewards of creating superior customer value.</a:t>
            </a:r>
          </a:p>
          <a:p>
            <a:endParaRPr lang="en-US" sz="1800" b="0" i="0" u="none" strike="noStrike" kern="1200" baseline="0" dirty="0">
              <a:solidFill>
                <a:schemeClr val="tx1"/>
              </a:solidFill>
              <a:latin typeface="+mn-lt"/>
              <a:ea typeface="+mn-ea"/>
              <a:cs typeface="+mn-cs"/>
            </a:endParaRPr>
          </a:p>
          <a:p>
            <a:r>
              <a:rPr lang="en-US" sz="1800" b="0" i="0" u="none" strike="noStrike" kern="1200" baseline="0" dirty="0">
                <a:solidFill>
                  <a:schemeClr val="tx1"/>
                </a:solidFill>
                <a:latin typeface="+mn-lt"/>
                <a:ea typeface="+mn-ea"/>
                <a:cs typeface="+mn-cs"/>
              </a:rPr>
              <a:t>By creating value </a:t>
            </a:r>
            <a:r>
              <a:rPr lang="en-US" sz="1800" b="0" i="1" u="none" strike="noStrike" kern="1200" baseline="0" dirty="0">
                <a:solidFill>
                  <a:schemeClr val="tx1"/>
                </a:solidFill>
                <a:latin typeface="+mn-lt"/>
                <a:ea typeface="+mn-ea"/>
                <a:cs typeface="+mn-cs"/>
              </a:rPr>
              <a:t>for </a:t>
            </a:r>
            <a:r>
              <a:rPr lang="en-US" sz="1800" b="0" i="0" u="none" strike="noStrike" kern="1200" baseline="0" dirty="0">
                <a:solidFill>
                  <a:schemeClr val="tx1"/>
                </a:solidFill>
                <a:latin typeface="+mn-lt"/>
                <a:ea typeface="+mn-ea"/>
                <a:cs typeface="+mn-cs"/>
              </a:rPr>
              <a:t>consumers, they in turn capture value </a:t>
            </a:r>
            <a:r>
              <a:rPr lang="en-US" sz="1800" b="0" i="1" u="none" strike="noStrike" kern="1200" baseline="0" dirty="0">
                <a:solidFill>
                  <a:schemeClr val="tx1"/>
                </a:solidFill>
                <a:latin typeface="+mn-lt"/>
                <a:ea typeface="+mn-ea"/>
                <a:cs typeface="+mn-cs"/>
              </a:rPr>
              <a:t>from </a:t>
            </a:r>
            <a:r>
              <a:rPr lang="en-US" sz="1800" b="0" i="0" u="none" strike="noStrike" kern="1200" baseline="0" dirty="0">
                <a:solidFill>
                  <a:schemeClr val="tx1"/>
                </a:solidFill>
                <a:latin typeface="+mn-lt"/>
                <a:ea typeface="+mn-ea"/>
                <a:cs typeface="+mn-cs"/>
              </a:rPr>
              <a:t>consumers in the form of  sales, profits, and long-term customer equity.</a:t>
            </a:r>
          </a:p>
          <a:p>
            <a:endParaRPr lang="en-US" sz="1800" b="0" i="0" u="none" strike="noStrike" kern="1200" baseline="0" dirty="0">
              <a:solidFill>
                <a:schemeClr val="tx1"/>
              </a:solidFill>
              <a:latin typeface="+mn-lt"/>
              <a:ea typeface="+mn-ea"/>
              <a:cs typeface="+mn-cs"/>
            </a:endParaRPr>
          </a:p>
        </p:txBody>
      </p:sp>
      <p:sp>
        <p:nvSpPr>
          <p:cNvPr id="21507" name="Slide Number Placeholder 3"/>
          <p:cNvSpPr>
            <a:spLocks noGrp="1"/>
          </p:cNvSpPr>
          <p:nvPr>
            <p:ph type="sldNum" sz="quarter" idx="5"/>
          </p:nvPr>
        </p:nvSpPr>
        <p:spPr bwMode="auto">
          <a:noFill/>
          <a:ln>
            <a:miter lim="800000"/>
            <a:headEnd/>
            <a:tailEnd/>
          </a:ln>
        </p:spPr>
        <p:txBody>
          <a:bodyPr/>
          <a:lstStyle/>
          <a:p>
            <a:fld id="{1E70C570-0D89-4CDB-BF55-962A6E0B7AE0}" type="slidenum">
              <a:rPr lang="en-US" smtClean="0">
                <a:latin typeface="Calibri" pitchFamily="34" charset="0"/>
                <a:ea typeface="ヒラギノ角ゴ Pro W3"/>
                <a:cs typeface="ヒラギノ角ゴ Pro W3"/>
              </a:rPr>
              <a:pPr/>
              <a:t>2</a:t>
            </a:fld>
            <a:endParaRPr lang="en-US" dirty="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275069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a:normAutofit/>
          </a:bodyPr>
          <a:lstStyle/>
          <a:p>
            <a:r>
              <a:rPr lang="en-US" dirty="0"/>
              <a:t>Marketing needs to identify, evaluate, and select market opportunities and establish strategies for capturing them. One useful device for identifying growth opportunities is the </a:t>
            </a:r>
            <a:r>
              <a:rPr lang="en-US" b="1" dirty="0"/>
              <a:t>product/market expansion grid</a:t>
            </a:r>
            <a:r>
              <a:rPr lang="en-US" dirty="0"/>
              <a:t>, Figure 2.3.</a:t>
            </a:r>
          </a:p>
          <a:p>
            <a:endParaRPr lang="en-US" dirty="0"/>
          </a:p>
          <a:p>
            <a:r>
              <a:rPr lang="en-US" b="1" dirty="0"/>
              <a:t>Market penetration</a:t>
            </a:r>
            <a:r>
              <a:rPr lang="en-US" b="0" baseline="0" dirty="0"/>
              <a:t> involves </a:t>
            </a:r>
            <a:r>
              <a:rPr lang="en-US" dirty="0"/>
              <a:t>making more sales to current customers without changing its original product such as</a:t>
            </a:r>
            <a:r>
              <a:rPr lang="en-US" baseline="0" dirty="0"/>
              <a:t> by adding </a:t>
            </a:r>
            <a:r>
              <a:rPr lang="en-US" dirty="0"/>
              <a:t>new stores in current market areas to make it easier for customers to visit.</a:t>
            </a:r>
          </a:p>
          <a:p>
            <a:endParaRPr lang="en-US" dirty="0"/>
          </a:p>
          <a:p>
            <a:r>
              <a:rPr lang="en-US" b="1" dirty="0"/>
              <a:t>Market development</a:t>
            </a:r>
            <a:r>
              <a:rPr lang="en-US" b="0" baseline="0" dirty="0"/>
              <a:t> involves </a:t>
            </a:r>
            <a:r>
              <a:rPr lang="en-US" dirty="0"/>
              <a:t>identifying and developing new markets for its current products. For instance, managers could review new demographic markets. Perhaps new groups—such as seniors—could be encouraged. Managers could consider new geographic markets in U.S. markets and in non-U.S. markets, especially Asia. </a:t>
            </a:r>
          </a:p>
          <a:p>
            <a:endParaRPr lang="en-US" dirty="0"/>
          </a:p>
          <a:p>
            <a:pPr eaLnBrk="1" hangingPunct="1"/>
            <a:r>
              <a:rPr lang="en-US" b="1" dirty="0"/>
              <a:t>Product development</a:t>
            </a:r>
            <a:r>
              <a:rPr lang="en-US" b="0" baseline="0" dirty="0"/>
              <a:t> involves </a:t>
            </a:r>
            <a:r>
              <a:rPr lang="en-US" dirty="0"/>
              <a:t>offering modified or new products to current markets such as by moving into new product categories.</a:t>
            </a:r>
          </a:p>
          <a:p>
            <a:pPr eaLnBrk="1" hangingPunct="1"/>
            <a:endParaRPr lang="en-US" dirty="0"/>
          </a:p>
          <a:p>
            <a:pPr eaLnBrk="1" hangingPunct="1"/>
            <a:r>
              <a:rPr lang="en-US" b="1" dirty="0"/>
              <a:t>Diversification</a:t>
            </a:r>
            <a:r>
              <a:rPr lang="en-US" b="0" baseline="0" dirty="0"/>
              <a:t> involves </a:t>
            </a:r>
            <a:r>
              <a:rPr lang="en-US" dirty="0"/>
              <a:t>starting up or buying businesses beyond its current products and markets. For example, the company could acquire a company that operates in different market segments with a different product mix.</a:t>
            </a:r>
          </a:p>
          <a:p>
            <a:endParaRPr lang="en-US" dirty="0"/>
          </a:p>
          <a:p>
            <a:endParaRPr lang="en-US" dirty="0"/>
          </a:p>
          <a:p>
            <a:endParaRPr lang="en-US" dirty="0"/>
          </a:p>
        </p:txBody>
      </p:sp>
      <p:sp>
        <p:nvSpPr>
          <p:cNvPr id="35843" name="Slide Number Placeholder 3"/>
          <p:cNvSpPr>
            <a:spLocks noGrp="1"/>
          </p:cNvSpPr>
          <p:nvPr>
            <p:ph type="sldNum" sz="quarter" idx="5"/>
          </p:nvPr>
        </p:nvSpPr>
        <p:spPr bwMode="auto">
          <a:noFill/>
          <a:ln>
            <a:miter lim="800000"/>
            <a:headEnd/>
            <a:tailEnd/>
          </a:ln>
        </p:spPr>
        <p:txBody>
          <a:bodyPr/>
          <a:lstStyle/>
          <a:p>
            <a:fld id="{6277B3D2-00AF-41D6-9C0C-AE53737B583B}" type="slidenum">
              <a:rPr lang="en-US" smtClean="0">
                <a:latin typeface="Calibri" pitchFamily="34" charset="0"/>
                <a:ea typeface="ヒラギノ角ゴ Pro W3"/>
                <a:cs typeface="ヒラギノ角ゴ Pro W3"/>
              </a:rPr>
              <a:pPr/>
              <a:t>20</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252504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a:normAutofit fontScale="85000" lnSpcReduction="10000"/>
          </a:bodyPr>
          <a:lstStyle/>
          <a:p>
            <a:r>
              <a:rPr lang="en-US" sz="1200" b="0" i="0" u="none" strike="noStrike" kern="1200" baseline="0" dirty="0">
                <a:solidFill>
                  <a:schemeClr val="tx1"/>
                </a:solidFill>
                <a:latin typeface="+mn-lt"/>
                <a:ea typeface="MS PGothic" pitchFamily="34" charset="-128"/>
                <a:cs typeface="ＭＳ Ｐゴシック" charset="-128"/>
              </a:rPr>
              <a:t>Strategies for growth: To maintain its incredible growth, Starbucks has</a:t>
            </a:r>
          </a:p>
          <a:p>
            <a:r>
              <a:rPr lang="en-US" sz="1200" b="0" i="0" u="none" strike="noStrike" kern="1200" baseline="0" dirty="0">
                <a:solidFill>
                  <a:schemeClr val="tx1"/>
                </a:solidFill>
                <a:latin typeface="+mn-lt"/>
                <a:ea typeface="MS PGothic" pitchFamily="34" charset="-128"/>
                <a:cs typeface="ＭＳ Ｐゴシック" charset="-128"/>
              </a:rPr>
              <a:t>brewed up an ambitious, multipronged growth strategy. - © STEFAN WERMUTH/Reuters/Corbis</a:t>
            </a:r>
            <a:endParaRPr lang="en-US" sz="1200" kern="1200" dirty="0">
              <a:solidFill>
                <a:schemeClr val="tx1"/>
              </a:solidFill>
              <a:effectLst/>
              <a:latin typeface="+mn-lt"/>
              <a:ea typeface="MS PGothic" pitchFamily="34" charset="-128"/>
              <a:cs typeface="ＭＳ Ｐゴシック" charset="-128"/>
            </a:endParaRPr>
          </a:p>
          <a:p>
            <a:endParaRPr lang="en-US" sz="1200" kern="1200" dirty="0">
              <a:solidFill>
                <a:schemeClr val="tx1"/>
              </a:solidFill>
              <a:effectLst/>
              <a:latin typeface="+mn-lt"/>
              <a:ea typeface="MS PGothic" pitchFamily="34" charset="-128"/>
              <a:cs typeface="ＭＳ Ｐゴシック" charset="-128"/>
            </a:endParaRPr>
          </a:p>
          <a:p>
            <a:endParaRPr lang="en-US" sz="1200" kern="1200" dirty="0">
              <a:solidFill>
                <a:schemeClr val="tx1"/>
              </a:solidFill>
              <a:effectLst/>
              <a:latin typeface="+mn-lt"/>
              <a:ea typeface="MS PGothic" pitchFamily="34" charset="-128"/>
              <a:cs typeface="ＭＳ Ｐゴシック" charset="-128"/>
            </a:endParaRPr>
          </a:p>
          <a:p>
            <a:endParaRPr lang="en-US" sz="1200" kern="1200" dirty="0">
              <a:solidFill>
                <a:schemeClr val="tx1"/>
              </a:solidFill>
              <a:effectLst/>
              <a:latin typeface="+mn-lt"/>
              <a:ea typeface="MS PGothic" pitchFamily="34" charset="-128"/>
              <a:cs typeface="ＭＳ Ｐゴシック" charset="-128"/>
            </a:endParaRPr>
          </a:p>
          <a:p>
            <a:r>
              <a:rPr lang="en-US" sz="1200" kern="1200" dirty="0">
                <a:solidFill>
                  <a:schemeClr val="tx1"/>
                </a:solidFill>
                <a:effectLst/>
                <a:latin typeface="+mn-lt"/>
                <a:ea typeface="MS PGothic" pitchFamily="34" charset="-128"/>
                <a:cs typeface="ＭＳ Ｐゴシック" charset="-128"/>
              </a:rPr>
              <a:t>In only three decades, Starbucks has grown at an astonishing pace, from a small Seattle coffee shop to an over $14.9 billion powerhouse with more than 20,000 retail stores in over 64 countries.  </a:t>
            </a:r>
          </a:p>
          <a:p>
            <a:endParaRPr lang="en-US" sz="1200" kern="1200" dirty="0">
              <a:solidFill>
                <a:schemeClr val="tx1"/>
              </a:solidFill>
              <a:effectLst/>
              <a:latin typeface="+mn-lt"/>
              <a:ea typeface="MS PGothic" pitchFamily="34" charset="-128"/>
              <a:cs typeface="ＭＳ Ｐゴシック" charset="-128"/>
            </a:endParaRPr>
          </a:p>
          <a:p>
            <a:r>
              <a:rPr lang="en-US" sz="1200" kern="1200" dirty="0">
                <a:solidFill>
                  <a:schemeClr val="tx1"/>
                </a:solidFill>
                <a:effectLst/>
                <a:latin typeface="+mn-lt"/>
                <a:ea typeface="MS PGothic" pitchFamily="34" charset="-128"/>
                <a:cs typeface="ＭＳ Ｐゴシック" charset="-128"/>
              </a:rPr>
              <a:t>To maintain its incredible growth in an increasingly overcaffeinated marketplace, Starbucks must brew up an ambitious, multipronged growth strategy.</a:t>
            </a:r>
          </a:p>
          <a:p>
            <a:endParaRPr lang="en-US" sz="1200" kern="1200" dirty="0">
              <a:solidFill>
                <a:schemeClr val="tx1"/>
              </a:solidFill>
              <a:effectLst/>
              <a:latin typeface="+mn-lt"/>
              <a:ea typeface="MS PGothic" pitchFamily="34" charset="-128"/>
              <a:cs typeface="ＭＳ Ｐゴシック" charset="-128"/>
            </a:endParaRPr>
          </a:p>
          <a:p>
            <a:r>
              <a:rPr lang="en-US" sz="1200" kern="1200" dirty="0">
                <a:solidFill>
                  <a:schemeClr val="tx1"/>
                </a:solidFill>
                <a:effectLst/>
                <a:latin typeface="+mn-lt"/>
                <a:ea typeface="MS PGothic" pitchFamily="34" charset="-128"/>
                <a:cs typeface="ＭＳ Ｐゴシック" charset="-128"/>
              </a:rPr>
              <a:t>First, Starbucks’ management might consider whether the company can achieve deeper </a:t>
            </a:r>
            <a:r>
              <a:rPr lang="en-US" sz="1200" b="1" kern="1200" dirty="0">
                <a:solidFill>
                  <a:schemeClr val="tx1"/>
                </a:solidFill>
                <a:effectLst/>
                <a:latin typeface="+mn-lt"/>
                <a:ea typeface="MS PGothic" pitchFamily="34" charset="-128"/>
                <a:cs typeface="ＭＳ Ｐゴシック" charset="-128"/>
              </a:rPr>
              <a:t>market penetration</a:t>
            </a:r>
            <a:r>
              <a:rPr lang="en-US" sz="1200" kern="1200" dirty="0">
                <a:solidFill>
                  <a:schemeClr val="tx1"/>
                </a:solidFill>
                <a:effectLst/>
                <a:latin typeface="+mn-lt"/>
                <a:ea typeface="MS PGothic" pitchFamily="34" charset="-128"/>
                <a:cs typeface="ＭＳ Ｐゴシック" charset="-128"/>
              </a:rPr>
              <a:t>—making more sales to current customers without changing its original products. </a:t>
            </a:r>
          </a:p>
          <a:p>
            <a:endParaRPr lang="en-US" sz="1200" b="0" i="0" u="none" strike="noStrike" kern="1200" baseline="0" dirty="0">
              <a:solidFill>
                <a:schemeClr val="tx1"/>
              </a:solidFill>
              <a:effectLst/>
              <a:latin typeface="+mn-lt"/>
              <a:ea typeface="MS PGothic" pitchFamily="34" charset="-128"/>
              <a:cs typeface="ＭＳ Ｐゴシック" charset="-128"/>
            </a:endParaRPr>
          </a:p>
          <a:p>
            <a:r>
              <a:rPr lang="en-US" sz="1200" kern="1200" dirty="0">
                <a:solidFill>
                  <a:schemeClr val="tx1"/>
                </a:solidFill>
                <a:effectLst/>
                <a:latin typeface="+mn-lt"/>
                <a:ea typeface="MS PGothic" pitchFamily="34" charset="-128"/>
                <a:cs typeface="ＭＳ Ｐゴシック" charset="-128"/>
              </a:rPr>
              <a:t>Second, Starbucks might consider possibilities for </a:t>
            </a:r>
            <a:r>
              <a:rPr lang="en-US" sz="1200" b="1" kern="1200" dirty="0">
                <a:solidFill>
                  <a:schemeClr val="tx1"/>
                </a:solidFill>
                <a:effectLst/>
                <a:latin typeface="+mn-lt"/>
                <a:ea typeface="MS PGothic" pitchFamily="34" charset="-128"/>
                <a:cs typeface="ＭＳ Ｐゴシック" charset="-128"/>
              </a:rPr>
              <a:t>market development</a:t>
            </a:r>
            <a:r>
              <a:rPr lang="en-US" sz="1200" kern="1200" dirty="0">
                <a:solidFill>
                  <a:schemeClr val="tx1"/>
                </a:solidFill>
                <a:effectLst/>
                <a:latin typeface="+mn-lt"/>
                <a:ea typeface="MS PGothic" pitchFamily="34" charset="-128"/>
                <a:cs typeface="ＭＳ Ｐゴシック" charset="-128"/>
              </a:rPr>
              <a:t>— identifying and developing new markets for its current products. For instance, managers could review new demographic markets. </a:t>
            </a:r>
          </a:p>
          <a:p>
            <a:endParaRPr lang="en-US" sz="1200" b="0" i="0" u="none" strike="noStrike" kern="1200" baseline="0" dirty="0">
              <a:solidFill>
                <a:schemeClr val="tx1"/>
              </a:solidFill>
              <a:effectLst/>
              <a:latin typeface="+mn-lt"/>
              <a:ea typeface="MS PGothic" pitchFamily="34" charset="-128"/>
              <a:cs typeface="ＭＳ Ｐゴシック" charset="-128"/>
            </a:endParaRPr>
          </a:p>
          <a:p>
            <a:r>
              <a:rPr lang="en-US" sz="1200" kern="1200" dirty="0">
                <a:solidFill>
                  <a:schemeClr val="tx1"/>
                </a:solidFill>
                <a:effectLst/>
                <a:latin typeface="+mn-lt"/>
                <a:ea typeface="MS PGothic" pitchFamily="34" charset="-128"/>
                <a:cs typeface="ＭＳ Ｐゴシック" charset="-128"/>
              </a:rPr>
              <a:t>Third, Starbucks could consider </a:t>
            </a:r>
            <a:r>
              <a:rPr lang="en-US" sz="1200" b="1" kern="1200" dirty="0">
                <a:solidFill>
                  <a:schemeClr val="tx1"/>
                </a:solidFill>
                <a:effectLst/>
                <a:latin typeface="+mn-lt"/>
                <a:ea typeface="MS PGothic" pitchFamily="34" charset="-128"/>
                <a:cs typeface="ＭＳ Ｐゴシック" charset="-128"/>
              </a:rPr>
              <a:t>product development</a:t>
            </a:r>
            <a:r>
              <a:rPr lang="en-US" sz="1200" kern="1200" dirty="0">
                <a:solidFill>
                  <a:schemeClr val="tx1"/>
                </a:solidFill>
                <a:effectLst/>
                <a:latin typeface="+mn-lt"/>
                <a:ea typeface="MS PGothic" pitchFamily="34" charset="-128"/>
                <a:cs typeface="ＭＳ Ｐゴシック" charset="-128"/>
              </a:rPr>
              <a:t>—offering modified or new products to current markets. </a:t>
            </a:r>
          </a:p>
          <a:p>
            <a:endParaRPr lang="en-US" sz="1200" b="0" i="0" u="none" strike="noStrike" kern="1200" baseline="0" dirty="0">
              <a:solidFill>
                <a:schemeClr val="tx1"/>
              </a:solidFill>
              <a:effectLst/>
              <a:latin typeface="+mn-lt"/>
              <a:ea typeface="MS PGothic" pitchFamily="34" charset="-128"/>
              <a:cs typeface="ＭＳ Ｐゴシック" charset="-128"/>
            </a:endParaRPr>
          </a:p>
          <a:p>
            <a:r>
              <a:rPr lang="en-US" sz="1200" kern="1200" dirty="0">
                <a:solidFill>
                  <a:schemeClr val="tx1"/>
                </a:solidFill>
                <a:effectLst/>
                <a:latin typeface="+mn-lt"/>
                <a:ea typeface="MS PGothic" pitchFamily="34" charset="-128"/>
                <a:cs typeface="ＭＳ Ｐゴシック" charset="-128"/>
              </a:rPr>
              <a:t>Finally, Starbucks might consider </a:t>
            </a:r>
            <a:r>
              <a:rPr lang="en-US" sz="1200" b="1" kern="1200" dirty="0">
                <a:solidFill>
                  <a:schemeClr val="tx1"/>
                </a:solidFill>
                <a:effectLst/>
                <a:latin typeface="+mn-lt"/>
                <a:ea typeface="MS PGothic" pitchFamily="34" charset="-128"/>
                <a:cs typeface="ＭＳ Ｐゴシック" charset="-128"/>
              </a:rPr>
              <a:t>diversification</a:t>
            </a:r>
            <a:r>
              <a:rPr lang="en-US" sz="1200" kern="1200" dirty="0">
                <a:solidFill>
                  <a:schemeClr val="tx1"/>
                </a:solidFill>
                <a:effectLst/>
                <a:latin typeface="+mn-lt"/>
                <a:ea typeface="MS PGothic" pitchFamily="34" charset="-128"/>
                <a:cs typeface="ＭＳ Ｐゴシック" charset="-128"/>
              </a:rPr>
              <a:t>—starting up or buying businesses beyond its current products and markets. For example, the company acquired Evolution Fresh, a boutique provider of super-premium fresh-squeezed juices.</a:t>
            </a:r>
            <a:endParaRPr lang="en-US" sz="1200" b="0" i="0" u="none" strike="noStrike" kern="1200" baseline="0" dirty="0">
              <a:solidFill>
                <a:schemeClr val="tx1"/>
              </a:solidFill>
              <a:latin typeface="+mn-lt"/>
              <a:ea typeface="MS PGothic" pitchFamily="34" charset="-128"/>
              <a:cs typeface="ＭＳ Ｐゴシック" charset="-128"/>
            </a:endParaRPr>
          </a:p>
        </p:txBody>
      </p:sp>
      <p:sp>
        <p:nvSpPr>
          <p:cNvPr id="39939" name="Slide Number Placeholder 3"/>
          <p:cNvSpPr>
            <a:spLocks noGrp="1"/>
          </p:cNvSpPr>
          <p:nvPr>
            <p:ph type="sldNum" sz="quarter" idx="5"/>
          </p:nvPr>
        </p:nvSpPr>
        <p:spPr bwMode="auto">
          <a:noFill/>
          <a:ln>
            <a:miter lim="800000"/>
            <a:headEnd/>
            <a:tailEnd/>
          </a:ln>
        </p:spPr>
        <p:txBody>
          <a:bodyPr/>
          <a:lstStyle/>
          <a:p>
            <a:fld id="{B9D2A5D6-5A04-42C7-8EE2-A3F48F58181B}" type="slidenum">
              <a:rPr lang="en-US" smtClean="0">
                <a:latin typeface="Calibri" pitchFamily="34" charset="0"/>
                <a:ea typeface="ヒラギノ角ゴ Pro W3"/>
                <a:cs typeface="ヒラギノ角ゴ Pro W3"/>
              </a:rPr>
              <a:pPr/>
              <a:t>22</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543029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r>
              <a:rPr lang="en-US" dirty="0"/>
              <a:t>A firm might want to abandon products or markets for</a:t>
            </a:r>
            <a:r>
              <a:rPr lang="en-US" baseline="0" dirty="0"/>
              <a:t> a number of reasons. </a:t>
            </a:r>
            <a:endParaRPr lang="en-US" dirty="0"/>
          </a:p>
          <a:p>
            <a:endParaRPr lang="en-US" dirty="0"/>
          </a:p>
          <a:p>
            <a:r>
              <a:rPr lang="en-US" dirty="0"/>
              <a:t>The firm may have </a:t>
            </a:r>
            <a:r>
              <a:rPr lang="en-US" b="1" dirty="0"/>
              <a:t>grown too fast or entered areas where it lacks experience</a:t>
            </a:r>
            <a:r>
              <a:rPr lang="en-US" dirty="0"/>
              <a:t>. </a:t>
            </a:r>
          </a:p>
          <a:p>
            <a:endParaRPr lang="en-US" dirty="0"/>
          </a:p>
          <a:p>
            <a:r>
              <a:rPr lang="en-US" dirty="0"/>
              <a:t>The </a:t>
            </a:r>
            <a:r>
              <a:rPr lang="en-US" b="1" dirty="0"/>
              <a:t>market environment might change</a:t>
            </a:r>
            <a:r>
              <a:rPr lang="en-US" dirty="0"/>
              <a:t>, making some products or markets less profitable.</a:t>
            </a:r>
          </a:p>
          <a:p>
            <a:endParaRPr lang="en-US" dirty="0"/>
          </a:p>
          <a:p>
            <a:r>
              <a:rPr lang="en-US" dirty="0"/>
              <a:t>Some </a:t>
            </a:r>
            <a:r>
              <a:rPr lang="en-US" b="1" dirty="0"/>
              <a:t>products or business units simply age and die</a:t>
            </a:r>
            <a:r>
              <a:rPr lang="en-US" dirty="0"/>
              <a:t>. </a:t>
            </a:r>
          </a:p>
          <a:p>
            <a:endParaRPr lang="en-US" dirty="0"/>
          </a:p>
        </p:txBody>
      </p:sp>
      <p:sp>
        <p:nvSpPr>
          <p:cNvPr id="41987" name="Slide Number Placeholder 3"/>
          <p:cNvSpPr>
            <a:spLocks noGrp="1"/>
          </p:cNvSpPr>
          <p:nvPr>
            <p:ph type="sldNum" sz="quarter" idx="5"/>
          </p:nvPr>
        </p:nvSpPr>
        <p:spPr bwMode="auto">
          <a:noFill/>
          <a:ln>
            <a:miter lim="800000"/>
            <a:headEnd/>
            <a:tailEnd/>
          </a:ln>
        </p:spPr>
        <p:txBody>
          <a:bodyPr/>
          <a:lstStyle/>
          <a:p>
            <a:fld id="{783D4025-785C-4E7C-8A7A-A5AB0045D09E}" type="slidenum">
              <a:rPr lang="en-US" smtClean="0">
                <a:latin typeface="Calibri" pitchFamily="34" charset="0"/>
                <a:ea typeface="ヒラギノ角ゴ Pro W3"/>
                <a:cs typeface="ヒラギノ角ゴ Pro W3"/>
              </a:rPr>
              <a:pPr/>
              <a:t>23</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4290041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a:lstStyle/>
          <a:p>
            <a:r>
              <a:rPr lang="en-US" dirty="0"/>
              <a:t>Marketing alone can’t create superior customer value. Under the company-wide strategic plan, marketers must work closely with other departments to form an effective internal </a:t>
            </a:r>
            <a:r>
              <a:rPr lang="en-US" b="1" dirty="0"/>
              <a:t>company value chain.</a:t>
            </a:r>
            <a:endParaRPr lang="en-US" dirty="0"/>
          </a:p>
        </p:txBody>
      </p:sp>
      <p:sp>
        <p:nvSpPr>
          <p:cNvPr id="44035" name="Slide Number Placeholder 3"/>
          <p:cNvSpPr>
            <a:spLocks noGrp="1"/>
          </p:cNvSpPr>
          <p:nvPr>
            <p:ph type="sldNum" sz="quarter" idx="5"/>
          </p:nvPr>
        </p:nvSpPr>
        <p:spPr bwMode="auto">
          <a:noFill/>
          <a:ln>
            <a:miter lim="800000"/>
            <a:headEnd/>
            <a:tailEnd/>
          </a:ln>
        </p:spPr>
        <p:txBody>
          <a:bodyPr/>
          <a:lstStyle/>
          <a:p>
            <a:fld id="{626282BD-4A55-4B7E-93EF-D29771AA98C8}" type="slidenum">
              <a:rPr lang="en-US" smtClean="0">
                <a:latin typeface="Calibri" pitchFamily="34" charset="0"/>
                <a:ea typeface="ヒラギノ角ゴ Pro W3"/>
                <a:cs typeface="ヒラギノ角ゴ Pro W3"/>
              </a:rPr>
              <a:pPr/>
              <a:t>24</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747555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a:lstStyle/>
          <a:p>
            <a:r>
              <a:rPr lang="en-US" dirty="0"/>
              <a:t>Marketing alone can’t create superior customer value. Under the company-wide strategic plan, marketers must work closely with other departments to form an effective internal </a:t>
            </a:r>
            <a:r>
              <a:rPr lang="en-US" b="1" dirty="0"/>
              <a:t>company value chain.</a:t>
            </a:r>
            <a:r>
              <a:rPr lang="en-US" sz="1200" b="1" kern="1200" dirty="0">
                <a:solidFill>
                  <a:schemeClr val="tx1"/>
                </a:solidFill>
                <a:effectLst/>
                <a:latin typeface="+mn-lt"/>
                <a:ea typeface="MS PGothic" pitchFamily="34" charset="-128"/>
                <a:cs typeface="ＭＳ Ｐゴシック" charset="-128"/>
              </a:rPr>
              <a:t> </a:t>
            </a:r>
          </a:p>
          <a:p>
            <a:endParaRPr lang="en-US" sz="1200" b="1" kern="1200" dirty="0">
              <a:solidFill>
                <a:schemeClr val="tx1"/>
              </a:solidFill>
              <a:effectLst/>
              <a:latin typeface="+mn-lt"/>
              <a:ea typeface="MS PGothic" pitchFamily="34" charset="-128"/>
              <a:cs typeface="ＭＳ Ｐゴシック" charset="-128"/>
            </a:endParaRPr>
          </a:p>
          <a:p>
            <a:r>
              <a:rPr lang="en-US" sz="1200" b="0" kern="1200" dirty="0">
                <a:solidFill>
                  <a:schemeClr val="tx1"/>
                </a:solidFill>
                <a:effectLst/>
                <a:latin typeface="+mn-lt"/>
                <a:ea typeface="MS PGothic" pitchFamily="34" charset="-128"/>
                <a:cs typeface="ＭＳ Ｐゴシック" charset="-128"/>
              </a:rPr>
              <a:t>The value chain: These True Value ads recognize that everyone in the organization—from marketing research analyst Jeff Alvarez to operations manager Tom Statham—must contribute to helping the chain’s customers handle their home improvement projects. They form the foundation for the brand’s “Behind Every Project Is a True Value” positioning.</a:t>
            </a:r>
            <a:endParaRPr lang="en-US" b="0" dirty="0"/>
          </a:p>
        </p:txBody>
      </p:sp>
      <p:sp>
        <p:nvSpPr>
          <p:cNvPr id="44035" name="Slide Number Placeholder 3"/>
          <p:cNvSpPr>
            <a:spLocks noGrp="1"/>
          </p:cNvSpPr>
          <p:nvPr>
            <p:ph type="sldNum" sz="quarter" idx="5"/>
          </p:nvPr>
        </p:nvSpPr>
        <p:spPr bwMode="auto">
          <a:noFill/>
          <a:ln>
            <a:miter lim="800000"/>
            <a:headEnd/>
            <a:tailEnd/>
          </a:ln>
        </p:spPr>
        <p:txBody>
          <a:bodyPr/>
          <a:lstStyle/>
          <a:p>
            <a:fld id="{626282BD-4A55-4B7E-93EF-D29771AA98C8}" type="slidenum">
              <a:rPr lang="en-US" smtClean="0">
                <a:latin typeface="Calibri" pitchFamily="34" charset="0"/>
                <a:ea typeface="ヒラギノ角ゴ Pro W3"/>
                <a:cs typeface="ヒラギノ角ゴ Pro W3"/>
              </a:rPr>
              <a:pPr/>
              <a:t>25</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3076880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a:lstStyle/>
          <a:p>
            <a:r>
              <a:rPr lang="en-US" dirty="0"/>
              <a:t>More companies today are partnering with other members of the supply to improve the performance of the customer </a:t>
            </a:r>
            <a:r>
              <a:rPr lang="en-US" b="1" dirty="0"/>
              <a:t>value delivery network</a:t>
            </a:r>
            <a:r>
              <a:rPr lang="en-US" dirty="0"/>
              <a:t>. </a:t>
            </a:r>
          </a:p>
          <a:p>
            <a:endParaRPr lang="en-US" dirty="0"/>
          </a:p>
          <a:p>
            <a:r>
              <a:rPr lang="en-US" dirty="0"/>
              <a:t>Competition no longer takes place only between individual competitors. Rather, it takes place between the entire value delivery network created by these competitors. </a:t>
            </a:r>
          </a:p>
        </p:txBody>
      </p:sp>
      <p:sp>
        <p:nvSpPr>
          <p:cNvPr id="46083" name="Slide Number Placeholder 3"/>
          <p:cNvSpPr>
            <a:spLocks noGrp="1"/>
          </p:cNvSpPr>
          <p:nvPr>
            <p:ph type="sldNum" sz="quarter" idx="5"/>
          </p:nvPr>
        </p:nvSpPr>
        <p:spPr bwMode="auto">
          <a:noFill/>
          <a:ln>
            <a:miter lim="800000"/>
            <a:headEnd/>
            <a:tailEnd/>
          </a:ln>
        </p:spPr>
        <p:txBody>
          <a:bodyPr/>
          <a:lstStyle/>
          <a:p>
            <a:fld id="{D398BFF6-D445-43C0-B8AB-1E5E2BD3B969}" type="slidenum">
              <a:rPr lang="en-US" smtClean="0">
                <a:latin typeface="Calibri" pitchFamily="34" charset="0"/>
                <a:ea typeface="ヒラギノ角ゴ Pro W3"/>
                <a:cs typeface="ヒラギノ角ゴ Pro W3"/>
              </a:rPr>
              <a:pPr/>
              <a:t>26</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687144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a:lstStyle/>
          <a:p>
            <a:pPr eaLnBrk="1" hangingPunct="1"/>
            <a:r>
              <a:rPr lang="en-US" b="1" dirty="0"/>
              <a:t>Consumers</a:t>
            </a:r>
            <a:r>
              <a:rPr lang="en-US" dirty="0"/>
              <a:t> stand in the center of Figure 2.4 where the goal is to create value for customers and build profitable customer relationships. </a:t>
            </a:r>
          </a:p>
          <a:p>
            <a:pPr eaLnBrk="1" hangingPunct="1"/>
            <a:endParaRPr lang="en-US" dirty="0"/>
          </a:p>
          <a:p>
            <a:pPr eaLnBrk="1" hangingPunct="1"/>
            <a:r>
              <a:rPr lang="en-US" dirty="0"/>
              <a:t>Next comes </a:t>
            </a:r>
            <a:r>
              <a:rPr lang="en-US" b="1" dirty="0"/>
              <a:t>marketing strategy</a:t>
            </a:r>
            <a:r>
              <a:rPr lang="en-US" dirty="0"/>
              <a:t>—the marketing logic by which the company hopes to create this customer value and achieve these profitable relationships. The company decides which customers it will serve (segmentation and targeting) and how (differentiation and positioning).</a:t>
            </a:r>
          </a:p>
          <a:p>
            <a:pPr eaLnBrk="1" hangingPunct="1"/>
            <a:endParaRPr lang="en-US" dirty="0"/>
          </a:p>
          <a:p>
            <a:pPr eaLnBrk="1" hangingPunct="1"/>
            <a:r>
              <a:rPr lang="en-US" dirty="0"/>
              <a:t>Guided by marketing strategy, the company designs an </a:t>
            </a:r>
            <a:r>
              <a:rPr lang="en-US" b="1" dirty="0"/>
              <a:t>integrated marketing mix </a:t>
            </a:r>
            <a:r>
              <a:rPr lang="en-US" dirty="0"/>
              <a:t>made up of factors under its control—product, price, place, and promotion (the four Ps). </a:t>
            </a:r>
          </a:p>
          <a:p>
            <a:pPr eaLnBrk="1" hangingPunct="1"/>
            <a:endParaRPr lang="en-US" dirty="0"/>
          </a:p>
          <a:p>
            <a:pPr eaLnBrk="1" hangingPunct="1"/>
            <a:r>
              <a:rPr lang="en-US" dirty="0"/>
              <a:t>To find the best marketing strategy and mix, the company engages in </a:t>
            </a:r>
            <a:r>
              <a:rPr lang="en-US" b="1" dirty="0"/>
              <a:t>marketing analysis</a:t>
            </a:r>
            <a:r>
              <a:rPr lang="en-US" dirty="0"/>
              <a:t>, planning, implementation, and control. </a:t>
            </a:r>
          </a:p>
          <a:p>
            <a:pPr eaLnBrk="1" hangingPunct="1"/>
            <a:endParaRPr lang="en-US" dirty="0"/>
          </a:p>
          <a:p>
            <a:pPr eaLnBrk="1" hangingPunct="1"/>
            <a:r>
              <a:rPr lang="en-US" dirty="0"/>
              <a:t>Through these activities, the company watches and adapts to the actors and forces in the </a:t>
            </a:r>
            <a:r>
              <a:rPr lang="en-US" b="1" dirty="0"/>
              <a:t>marketing environment.</a:t>
            </a:r>
          </a:p>
          <a:p>
            <a:pPr eaLnBrk="1" hangingPunct="1"/>
            <a:endParaRPr lang="en-US" dirty="0"/>
          </a:p>
          <a:p>
            <a:pPr eaLnBrk="1" hangingPunct="1"/>
            <a:endParaRPr lang="en-US" dirty="0"/>
          </a:p>
        </p:txBody>
      </p:sp>
      <p:sp>
        <p:nvSpPr>
          <p:cNvPr id="48131" name="Slide Number Placeholder 3"/>
          <p:cNvSpPr>
            <a:spLocks noGrp="1"/>
          </p:cNvSpPr>
          <p:nvPr>
            <p:ph type="sldNum" sz="quarter" idx="5"/>
          </p:nvPr>
        </p:nvSpPr>
        <p:spPr bwMode="auto">
          <a:noFill/>
          <a:ln>
            <a:miter lim="800000"/>
            <a:headEnd/>
            <a:tailEnd/>
          </a:ln>
        </p:spPr>
        <p:txBody>
          <a:bodyPr/>
          <a:lstStyle/>
          <a:p>
            <a:fld id="{E29ACDDF-EDA8-4F09-9BBF-C3E872BBF421}" type="slidenum">
              <a:rPr lang="en-US" smtClean="0">
                <a:latin typeface="Calibri" pitchFamily="34" charset="0"/>
                <a:ea typeface="ヒラギノ角ゴ Pro W3"/>
                <a:cs typeface="ヒラギノ角ゴ Pro W3"/>
              </a:rPr>
              <a:pPr/>
              <a:t>27</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835253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a:lstStyle/>
          <a:p>
            <a:endParaRPr lang="en-US" dirty="0"/>
          </a:p>
        </p:txBody>
      </p:sp>
      <p:sp>
        <p:nvSpPr>
          <p:cNvPr id="50179" name="Slide Number Placeholder 3"/>
          <p:cNvSpPr>
            <a:spLocks noGrp="1"/>
          </p:cNvSpPr>
          <p:nvPr>
            <p:ph type="sldNum" sz="quarter" idx="5"/>
          </p:nvPr>
        </p:nvSpPr>
        <p:spPr bwMode="auto">
          <a:noFill/>
          <a:ln>
            <a:miter lim="800000"/>
            <a:headEnd/>
            <a:tailEnd/>
          </a:ln>
        </p:spPr>
        <p:txBody>
          <a:bodyPr/>
          <a:lstStyle/>
          <a:p>
            <a:fld id="{AAC729CE-3964-4D28-88A1-171644772CD9}" type="slidenum">
              <a:rPr lang="en-US" smtClean="0">
                <a:latin typeface="Calibri" pitchFamily="34" charset="0"/>
                <a:ea typeface="ヒラギノ角ゴ Pro W3"/>
                <a:cs typeface="ヒラギノ角ゴ Pro W3"/>
              </a:rPr>
              <a:pPr/>
              <a:t>28</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891991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a:lstStyle/>
          <a:p>
            <a:r>
              <a:rPr lang="en-US" dirty="0"/>
              <a:t>The market consists of many types of customers, products, and needs. The marketer must determine which segments offer the best opportunities. Consumers can be grouped and served in various ways based on geographic, demographic, psychographic, and behavioral factors.</a:t>
            </a:r>
          </a:p>
          <a:p>
            <a:endParaRPr lang="en-US" dirty="0"/>
          </a:p>
          <a:p>
            <a:r>
              <a:rPr lang="en-US" dirty="0"/>
              <a:t>Every market has segments, but not all ways of segmenting a market are equally useful. For example, Tylenol would gain little by distinguishing between low-income and high-income pain relief users if both respond the same way to marketing efforts.</a:t>
            </a:r>
            <a:r>
              <a:rPr lang="en-US" baseline="0" dirty="0"/>
              <a:t> </a:t>
            </a:r>
            <a:r>
              <a:rPr lang="en-US" dirty="0"/>
              <a:t>In the car market, for example, consumers who want the biggest, most comfortable car regardless of price and consumers who care mainly about price and operating economy represent two different segments.</a:t>
            </a:r>
          </a:p>
          <a:p>
            <a:endParaRPr lang="en-US" dirty="0"/>
          </a:p>
          <a:p>
            <a:r>
              <a:rPr lang="en-US" dirty="0"/>
              <a:t>Companies are wise to focus their efforts on meeting the distinct needs of individual market segments.</a:t>
            </a:r>
          </a:p>
          <a:p>
            <a:endParaRPr lang="en-US" dirty="0"/>
          </a:p>
        </p:txBody>
      </p:sp>
      <p:sp>
        <p:nvSpPr>
          <p:cNvPr id="50179" name="Slide Number Placeholder 3"/>
          <p:cNvSpPr>
            <a:spLocks noGrp="1"/>
          </p:cNvSpPr>
          <p:nvPr>
            <p:ph type="sldNum" sz="quarter" idx="5"/>
          </p:nvPr>
        </p:nvSpPr>
        <p:spPr bwMode="auto">
          <a:noFill/>
          <a:ln>
            <a:miter lim="800000"/>
            <a:headEnd/>
            <a:tailEnd/>
          </a:ln>
        </p:spPr>
        <p:txBody>
          <a:bodyPr/>
          <a:lstStyle/>
          <a:p>
            <a:fld id="{AAC729CE-3964-4D28-88A1-171644772CD9}" type="slidenum">
              <a:rPr lang="en-US" smtClean="0">
                <a:latin typeface="Calibri" pitchFamily="34" charset="0"/>
                <a:ea typeface="ヒラギノ角ゴ Pro W3"/>
                <a:cs typeface="ヒラギノ角ゴ Pro W3"/>
              </a:rPr>
              <a:pPr/>
              <a:t>29</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659394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a:normAutofit fontScale="92500" lnSpcReduction="20000"/>
          </a:bodyPr>
          <a:lstStyle/>
          <a:p>
            <a:r>
              <a:rPr lang="en-US" dirty="0"/>
              <a:t>A company should target segments in which it can profitably generate the greatest customer value and sustain it over time.</a:t>
            </a:r>
          </a:p>
          <a:p>
            <a:endParaRPr lang="en-US" dirty="0"/>
          </a:p>
          <a:p>
            <a:r>
              <a:rPr lang="en-US" dirty="0"/>
              <a:t>A company might</a:t>
            </a:r>
            <a:r>
              <a:rPr lang="en-US" baseline="0" dirty="0"/>
              <a:t> decide to serve</a:t>
            </a:r>
          </a:p>
          <a:p>
            <a:endParaRPr lang="en-US" baseline="0" dirty="0"/>
          </a:p>
          <a:p>
            <a:pPr marL="628650" lvl="1" indent="-171450">
              <a:buFont typeface="Arial" panose="020B0604020202020204" pitchFamily="34" charset="0"/>
              <a:buChar char="•"/>
            </a:pPr>
            <a:r>
              <a:rPr lang="en-US" dirty="0"/>
              <a:t>only one or a few special segments or market niches, segments that major competitors overlook or ignore.</a:t>
            </a:r>
          </a:p>
          <a:p>
            <a:pPr marL="628650" lvl="1" indent="-171450">
              <a:buFont typeface="Arial" panose="020B0604020202020204" pitchFamily="34" charset="0"/>
              <a:buChar char="•"/>
            </a:pPr>
            <a:r>
              <a:rPr lang="en-US" dirty="0"/>
              <a:t>several related segments—perhaps those with different kinds of customers but with the same basic wants. </a:t>
            </a:r>
          </a:p>
          <a:p>
            <a:pPr marL="628650" lvl="1" indent="-171450">
              <a:buFont typeface="Arial" panose="020B0604020202020204" pitchFamily="34" charset="0"/>
              <a:buChar char="•"/>
            </a:pPr>
            <a:r>
              <a:rPr lang="en-US" dirty="0"/>
              <a:t>all market segments, offering a complete range of products.</a:t>
            </a:r>
          </a:p>
          <a:p>
            <a:pPr marL="628650" lvl="1" indent="-171450">
              <a:buFont typeface="Arial" panose="020B0604020202020204" pitchFamily="34" charset="0"/>
              <a:buChar char="•"/>
            </a:pPr>
            <a:endParaRPr lang="en-US" dirty="0"/>
          </a:p>
          <a:p>
            <a:r>
              <a:rPr lang="en-US" dirty="0"/>
              <a:t>Most companies enter a new market by serving a single segment; if this proves successful, they add more segments.</a:t>
            </a:r>
          </a:p>
          <a:p>
            <a:endParaRPr lang="en-US" dirty="0"/>
          </a:p>
          <a:p>
            <a:r>
              <a:rPr lang="en-US" dirty="0"/>
              <a:t>The company must determine how to differentiate its market offering for each targeted segment and what positions it wants to occupy in those segments. A product’s </a:t>
            </a:r>
            <a:r>
              <a:rPr lang="en-US" b="1" i="1" dirty="0"/>
              <a:t>position</a:t>
            </a:r>
            <a:r>
              <a:rPr lang="en-US" dirty="0"/>
              <a:t> is the place it occupies relative to competitors’ products in consumers’ minds. Marketers plan positions that distinguish their products from competing brands and give them the greatest advantage in their target markets.</a:t>
            </a:r>
          </a:p>
          <a:p>
            <a:endParaRPr lang="en-US" b="1" dirty="0"/>
          </a:p>
          <a:p>
            <a:pPr eaLnBrk="1" hangingPunct="1"/>
            <a:r>
              <a:rPr lang="en-US" b="1" dirty="0"/>
              <a:t>Discussion Questions (based on the chapter</a:t>
            </a:r>
            <a:r>
              <a:rPr lang="en-US" b="1" baseline="0" dirty="0"/>
              <a:t> opener</a:t>
            </a:r>
            <a:r>
              <a:rPr lang="en-US" b="1" dirty="0"/>
              <a:t>)</a:t>
            </a:r>
          </a:p>
          <a:p>
            <a:pPr eaLnBrk="1" hangingPunct="1">
              <a:buFontTx/>
              <a:buAutoNum type="arabicPeriod"/>
            </a:pPr>
            <a:r>
              <a:rPr lang="en-US" i="1" dirty="0"/>
              <a:t>How does Nike segment their market?</a:t>
            </a:r>
          </a:p>
          <a:p>
            <a:pPr eaLnBrk="1" hangingPunct="1">
              <a:buFontTx/>
              <a:buAutoNum type="arabicPeriod"/>
            </a:pPr>
            <a:r>
              <a:rPr lang="en-US" i="1" dirty="0"/>
              <a:t>What appears to be their most important segments?</a:t>
            </a:r>
          </a:p>
          <a:p>
            <a:pPr eaLnBrk="1" hangingPunct="1">
              <a:buFontTx/>
              <a:buAutoNum type="arabicPeriod"/>
            </a:pPr>
            <a:r>
              <a:rPr lang="en-US" i="1" dirty="0"/>
              <a:t>How does Nike position their products in the marketplace?</a:t>
            </a:r>
          </a:p>
          <a:p>
            <a:endParaRPr lang="en-US" b="1" dirty="0"/>
          </a:p>
        </p:txBody>
      </p:sp>
      <p:sp>
        <p:nvSpPr>
          <p:cNvPr id="52227" name="Slide Number Placeholder 3"/>
          <p:cNvSpPr>
            <a:spLocks noGrp="1"/>
          </p:cNvSpPr>
          <p:nvPr>
            <p:ph type="sldNum" sz="quarter" idx="5"/>
          </p:nvPr>
        </p:nvSpPr>
        <p:spPr bwMode="auto">
          <a:noFill/>
          <a:ln>
            <a:miter lim="800000"/>
            <a:headEnd/>
            <a:tailEnd/>
          </a:ln>
        </p:spPr>
        <p:txBody>
          <a:bodyPr/>
          <a:lstStyle/>
          <a:p>
            <a:fld id="{ABCF936D-AA6F-4077-8228-B8916F730A32}" type="slidenum">
              <a:rPr lang="en-US" smtClean="0">
                <a:latin typeface="Calibri" pitchFamily="34" charset="0"/>
                <a:ea typeface="ヒラギノ角ゴ Pro W3"/>
                <a:cs typeface="ヒラギノ角ゴ Pro W3"/>
              </a:rPr>
              <a:pPr/>
              <a:t>30</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027640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spcBef>
                <a:spcPct val="0"/>
              </a:spcBef>
            </a:pPr>
            <a:r>
              <a:rPr lang="en-US" b="1" dirty="0"/>
              <a:t>Discussion Question</a:t>
            </a:r>
          </a:p>
          <a:p>
            <a:pPr eaLnBrk="1" hangingPunct="1">
              <a:spcBef>
                <a:spcPct val="0"/>
              </a:spcBef>
            </a:pPr>
            <a:r>
              <a:rPr lang="en-US" i="1" dirty="0"/>
              <a:t>How might the strategic plan of the college or university influence decisions in the school’s programs and offerings?</a:t>
            </a:r>
            <a:r>
              <a:rPr lang="en-US" i="1" baseline="0" dirty="0"/>
              <a:t> </a:t>
            </a:r>
            <a:r>
              <a:rPr lang="en-US" i="1" dirty="0"/>
              <a:t>How might it influence decisions in food services, dormitories, executive education, and undergraduate versus graduate programs?</a:t>
            </a:r>
          </a:p>
          <a:p>
            <a:pPr eaLnBrk="1" hangingPunct="1">
              <a:spcBef>
                <a:spcPct val="0"/>
              </a:spcBef>
            </a:pPr>
            <a:endParaRPr lang="en-US" dirty="0"/>
          </a:p>
          <a:p>
            <a:r>
              <a:rPr lang="en-US" dirty="0"/>
              <a:t>Strategic planning sets the stage for the rest of planning in the firm. Companies usually prepare annual plans, long-range plans, and strategic plans. </a:t>
            </a:r>
          </a:p>
          <a:p>
            <a:endParaRPr lang="en-US" dirty="0"/>
          </a:p>
          <a:p>
            <a:r>
              <a:rPr lang="en-US" dirty="0"/>
              <a:t>The annual and long-range plans deal with the company’s current businesses and how to keep them going. </a:t>
            </a:r>
          </a:p>
          <a:p>
            <a:endParaRPr lang="en-US" dirty="0"/>
          </a:p>
          <a:p>
            <a:r>
              <a:rPr lang="en-US" dirty="0"/>
              <a:t>In contrast, the strategic plan involves adapting the firm to take advantage of opportunities in its constantly changing environment.</a:t>
            </a:r>
          </a:p>
          <a:p>
            <a:pPr eaLnBrk="1" hangingPunct="1">
              <a:spcBef>
                <a:spcPct val="0"/>
              </a:spcBef>
            </a:pPr>
            <a:endParaRPr lang="en-US" dirty="0"/>
          </a:p>
        </p:txBody>
      </p:sp>
      <p:sp>
        <p:nvSpPr>
          <p:cNvPr id="17411" name="Slide Number Placeholder 3"/>
          <p:cNvSpPr>
            <a:spLocks noGrp="1"/>
          </p:cNvSpPr>
          <p:nvPr>
            <p:ph type="sldNum" sz="quarter" idx="5"/>
          </p:nvPr>
        </p:nvSpPr>
        <p:spPr bwMode="auto">
          <a:noFill/>
          <a:ln>
            <a:miter lim="800000"/>
            <a:headEnd/>
            <a:tailEnd/>
          </a:ln>
        </p:spPr>
        <p:txBody>
          <a:bodyPr/>
          <a:lstStyle/>
          <a:p>
            <a:fld id="{B0AFE1F1-5F53-4AD6-BB96-11482C765234}" type="slidenum">
              <a:rPr lang="en-US" smtClean="0">
                <a:latin typeface="Calibri" pitchFamily="34" charset="0"/>
                <a:ea typeface="ヒラギノ角ゴ Pro W3"/>
                <a:cs typeface="ヒラギノ角ゴ Pro W3"/>
              </a:rPr>
              <a:pPr/>
              <a:t>3</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3412444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a:normAutofit/>
          </a:bodyPr>
          <a:lstStyle/>
          <a:p>
            <a:r>
              <a:rPr lang="en-US" sz="1200" b="0" i="0" u="none" strike="noStrike" kern="1200" baseline="0" dirty="0">
                <a:solidFill>
                  <a:schemeClr val="tx1"/>
                </a:solidFill>
                <a:latin typeface="+mn-lt"/>
                <a:ea typeface="MS PGothic" pitchFamily="34" charset="-128"/>
                <a:cs typeface="ＭＳ Ｐゴシック" charset="-128"/>
              </a:rPr>
              <a:t>The iconic 100-year-old Del Monte brand designed its entire integrated marketing campaign—from television and print ads to its online, mobile, and social media content—around the “Bursting with Life” positioning.</a:t>
            </a:r>
          </a:p>
          <a:p>
            <a:endParaRPr lang="en-US" sz="1200" b="0" i="0" u="none" strike="noStrike" kern="1200" baseline="0" dirty="0">
              <a:solidFill>
                <a:schemeClr val="tx1"/>
              </a:solidFill>
              <a:latin typeface="+mn-lt"/>
              <a:ea typeface="MS PGothic" pitchFamily="34" charset="-128"/>
              <a:cs typeface="ＭＳ Ｐゴシック" charset="-128"/>
            </a:endParaRPr>
          </a:p>
          <a:p>
            <a:r>
              <a:rPr lang="en-US" sz="1200" b="0" i="0" u="none" strike="noStrike" kern="1200" baseline="0" dirty="0">
                <a:solidFill>
                  <a:schemeClr val="tx1"/>
                </a:solidFill>
                <a:latin typeface="+mn-lt"/>
                <a:ea typeface="MS PGothic" pitchFamily="34" charset="-128"/>
                <a:cs typeface="ＭＳ Ｐゴシック" charset="-128"/>
              </a:rPr>
              <a:t>More than just words, the campaign slogan positions Del Monte’s canned fruits and vegetables as quality ingredients that contribute to a healthy lifestyle. They are “grown in America, picked and packed at the peak of ripeness, [and contain the] same essential nutrients as fresh.”</a:t>
            </a:r>
          </a:p>
          <a:p>
            <a:endParaRPr lang="en-US" sz="1200" b="0" i="0" u="none" strike="noStrike" kern="1200" baseline="0" dirty="0">
              <a:solidFill>
                <a:schemeClr val="tx1"/>
              </a:solidFill>
              <a:latin typeface="+mn-lt"/>
              <a:ea typeface="MS PGothic" pitchFamily="34" charset="-128"/>
            </a:endParaRPr>
          </a:p>
          <a:p>
            <a:endParaRPr lang="en-US" dirty="0"/>
          </a:p>
        </p:txBody>
      </p:sp>
      <p:sp>
        <p:nvSpPr>
          <p:cNvPr id="54275" name="Slide Number Placeholder 3"/>
          <p:cNvSpPr>
            <a:spLocks noGrp="1"/>
          </p:cNvSpPr>
          <p:nvPr>
            <p:ph type="sldNum" sz="quarter" idx="5"/>
          </p:nvPr>
        </p:nvSpPr>
        <p:spPr bwMode="auto">
          <a:noFill/>
          <a:ln>
            <a:miter lim="800000"/>
            <a:headEnd/>
            <a:tailEnd/>
          </a:ln>
        </p:spPr>
        <p:txBody>
          <a:bodyPr/>
          <a:lstStyle/>
          <a:p>
            <a:fld id="{C3BD0CBF-25EB-4B7C-986B-31CBDE4386FB}" type="slidenum">
              <a:rPr lang="en-US" smtClean="0">
                <a:latin typeface="Calibri" pitchFamily="34" charset="0"/>
                <a:ea typeface="ヒラギノ角ゴ Pro W3"/>
                <a:cs typeface="ヒラギノ角ゴ Pro W3"/>
              </a:rPr>
              <a:pPr/>
              <a:t>31</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3435344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a:lstStyle/>
          <a:p>
            <a:r>
              <a:rPr lang="en-US" dirty="0"/>
              <a:t>After determining its overall marketing strategy, the company is ready to begin planning the details of the </a:t>
            </a:r>
            <a:r>
              <a:rPr lang="en-US" b="1" dirty="0"/>
              <a:t>marketing mix</a:t>
            </a:r>
            <a:r>
              <a:rPr lang="en-US" dirty="0"/>
              <a:t>, one of the major concepts in modern marketing. </a:t>
            </a:r>
          </a:p>
          <a:p>
            <a:endParaRPr lang="en-US" dirty="0"/>
          </a:p>
          <a:p>
            <a:r>
              <a:rPr lang="en-US" dirty="0"/>
              <a:t>The marketing mix consists of everything the firm can do to influence the demand for its product. </a:t>
            </a:r>
          </a:p>
        </p:txBody>
      </p:sp>
      <p:sp>
        <p:nvSpPr>
          <p:cNvPr id="58371" name="Slide Number Placeholder 3"/>
          <p:cNvSpPr>
            <a:spLocks noGrp="1"/>
          </p:cNvSpPr>
          <p:nvPr>
            <p:ph type="sldNum" sz="quarter" idx="5"/>
          </p:nvPr>
        </p:nvSpPr>
        <p:spPr bwMode="auto">
          <a:noFill/>
          <a:ln>
            <a:miter lim="800000"/>
            <a:headEnd/>
            <a:tailEnd/>
          </a:ln>
        </p:spPr>
        <p:txBody>
          <a:bodyPr/>
          <a:lstStyle/>
          <a:p>
            <a:fld id="{19D32998-8BB4-4567-A920-CD6BB7ED2E6C}" type="slidenum">
              <a:rPr lang="en-US" smtClean="0">
                <a:latin typeface="Calibri" pitchFamily="34" charset="0"/>
                <a:ea typeface="ヒラギノ角ゴ Pro W3"/>
                <a:cs typeface="ヒラギノ角ゴ Pro W3"/>
              </a:rPr>
              <a:pPr/>
              <a:t>32</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6012062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a:normAutofit fontScale="77500" lnSpcReduction="20000"/>
          </a:bodyPr>
          <a:lstStyle/>
          <a:p>
            <a:r>
              <a:rPr lang="en-US" dirty="0"/>
              <a:t>The many possibilities can be collected into four groups of variables—the four Ps. Figure 2.5 above shows the marketing tools under each P.</a:t>
            </a:r>
          </a:p>
          <a:p>
            <a:endParaRPr lang="en-US" dirty="0"/>
          </a:p>
          <a:p>
            <a:pPr marL="171450" indent="-171450">
              <a:buFont typeface="Arial" panose="020B0604020202020204" pitchFamily="34" charset="0"/>
              <a:buChar char="•"/>
            </a:pPr>
            <a:r>
              <a:rPr lang="en-US" i="1" dirty="0"/>
              <a:t>Product</a:t>
            </a:r>
            <a:r>
              <a:rPr lang="en-US" dirty="0"/>
              <a:t> means the goods-and-services combination the company offers to the target market. </a:t>
            </a:r>
          </a:p>
          <a:p>
            <a:pPr marL="171450" indent="-171450">
              <a:buFont typeface="Arial" panose="020B0604020202020204" pitchFamily="34" charset="0"/>
              <a:buChar char="•"/>
            </a:pPr>
            <a:r>
              <a:rPr lang="en-US" i="1" dirty="0"/>
              <a:t>Price</a:t>
            </a:r>
            <a:r>
              <a:rPr lang="en-US" dirty="0"/>
              <a:t> is the amount of money customers must pay to obtain the product. </a:t>
            </a:r>
          </a:p>
          <a:p>
            <a:pPr marL="171450" indent="-171450">
              <a:buFont typeface="Arial" panose="020B0604020202020204" pitchFamily="34" charset="0"/>
              <a:buChar char="•"/>
            </a:pPr>
            <a:r>
              <a:rPr lang="en-US" i="1" dirty="0"/>
              <a:t>Place</a:t>
            </a:r>
            <a:r>
              <a:rPr lang="en-US" dirty="0"/>
              <a:t> includes company activities that make the product available to target consumers. </a:t>
            </a:r>
          </a:p>
          <a:p>
            <a:pPr marL="171450" indent="-171450">
              <a:buFont typeface="Arial" panose="020B0604020202020204" pitchFamily="34" charset="0"/>
              <a:buChar char="•"/>
            </a:pPr>
            <a:r>
              <a:rPr lang="en-US" i="1" dirty="0"/>
              <a:t>Promotion</a:t>
            </a:r>
            <a:r>
              <a:rPr lang="en-US" dirty="0"/>
              <a:t> refers to activities that communicate the merits of the product and persuade target customers to buy it. </a:t>
            </a:r>
          </a:p>
          <a:p>
            <a:endParaRPr lang="en-US" dirty="0"/>
          </a:p>
          <a:p>
            <a:r>
              <a:rPr lang="en-US" dirty="0"/>
              <a:t>An effective marketing program blends the marketing mix elements into an integrated marketing program designed to achieve the company’s marketing objectives by delivering value to consumers. The marketing mix constitutes the company’s tactical tool kit for establishing strong positioning in target markets.</a:t>
            </a:r>
          </a:p>
          <a:p>
            <a:endParaRPr lang="en-US" dirty="0"/>
          </a:p>
          <a:p>
            <a:r>
              <a:rPr lang="en-US" dirty="0"/>
              <a:t>Some critics think that the four Ps may omit or underemphasize certain important activities. For example, they ask, “Where are services?” or “Where is packaging?”  As Figure 2.5 suggests, many marketing activities that might appear to be left out of the marketing mix are included under one of the four Ps. </a:t>
            </a:r>
          </a:p>
          <a:p>
            <a:endParaRPr lang="en-US" dirty="0"/>
          </a:p>
          <a:p>
            <a:r>
              <a:rPr lang="en-US" dirty="0"/>
              <a:t>The issue is not whether there should be four, six, or ten Ps so much as what framework is most helpful in designing integrated marketing programs.</a:t>
            </a:r>
          </a:p>
          <a:p>
            <a:endParaRPr lang="en-US" dirty="0"/>
          </a:p>
          <a:p>
            <a:r>
              <a:rPr lang="en-US" dirty="0"/>
              <a:t>It is interesting to ask how to make the 4Ps more customer centric. This leads to a redefining of the 4Ps to the 4Cs as follows:</a:t>
            </a:r>
          </a:p>
          <a:p>
            <a:endParaRPr lang="en-US" dirty="0"/>
          </a:p>
          <a:p>
            <a:pPr eaLnBrk="1" hangingPunct="1">
              <a:buFontTx/>
              <a:buChar char="•"/>
            </a:pPr>
            <a:r>
              <a:rPr lang="en-US" dirty="0"/>
              <a:t>Product—Customer solution</a:t>
            </a:r>
          </a:p>
          <a:p>
            <a:pPr eaLnBrk="1" hangingPunct="1">
              <a:buFontTx/>
              <a:buChar char="•"/>
            </a:pPr>
            <a:r>
              <a:rPr lang="en-US" dirty="0"/>
              <a:t>Price—Customer cost</a:t>
            </a:r>
          </a:p>
          <a:p>
            <a:pPr eaLnBrk="1" hangingPunct="1">
              <a:buFontTx/>
              <a:buChar char="•"/>
            </a:pPr>
            <a:r>
              <a:rPr lang="en-US" dirty="0"/>
              <a:t>Place—Convenience</a:t>
            </a:r>
          </a:p>
          <a:p>
            <a:pPr eaLnBrk="1" hangingPunct="1">
              <a:buFontTx/>
              <a:buChar char="•"/>
            </a:pPr>
            <a:r>
              <a:rPr lang="en-US" dirty="0"/>
              <a:t>Promotion—Communication</a:t>
            </a:r>
          </a:p>
          <a:p>
            <a:pPr eaLnBrk="1" hangingPunct="1"/>
            <a:endParaRPr lang="en-US" dirty="0"/>
          </a:p>
          <a:p>
            <a:pPr eaLnBrk="1" hangingPunct="1"/>
            <a:endParaRPr lang="en-US" dirty="0"/>
          </a:p>
        </p:txBody>
      </p:sp>
      <p:sp>
        <p:nvSpPr>
          <p:cNvPr id="60419" name="Slide Number Placeholder 3"/>
          <p:cNvSpPr>
            <a:spLocks noGrp="1"/>
          </p:cNvSpPr>
          <p:nvPr>
            <p:ph type="sldNum" sz="quarter" idx="5"/>
          </p:nvPr>
        </p:nvSpPr>
        <p:spPr bwMode="auto">
          <a:noFill/>
          <a:ln>
            <a:miter lim="800000"/>
            <a:headEnd/>
            <a:tailEnd/>
          </a:ln>
        </p:spPr>
        <p:txBody>
          <a:bodyPr/>
          <a:lstStyle/>
          <a:p>
            <a:fld id="{9BED976A-5EB5-463A-AC54-CC0F77A0DE97}" type="slidenum">
              <a:rPr lang="en-US" smtClean="0">
                <a:latin typeface="Calibri" pitchFamily="34" charset="0"/>
                <a:ea typeface="ヒラギノ角ゴ Pro W3"/>
                <a:cs typeface="ヒラギノ角ゴ Pro W3"/>
              </a:rPr>
              <a:pPr/>
              <a:t>33</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9961538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a:normAutofit/>
          </a:bodyPr>
          <a:lstStyle/>
          <a:p>
            <a:endParaRPr lang="en-US" dirty="0"/>
          </a:p>
        </p:txBody>
      </p:sp>
      <p:sp>
        <p:nvSpPr>
          <p:cNvPr id="64515" name="Slide Number Placeholder 3"/>
          <p:cNvSpPr>
            <a:spLocks noGrp="1"/>
          </p:cNvSpPr>
          <p:nvPr>
            <p:ph type="sldNum" sz="quarter" idx="5"/>
          </p:nvPr>
        </p:nvSpPr>
        <p:spPr bwMode="auto">
          <a:noFill/>
          <a:ln>
            <a:miter lim="800000"/>
            <a:headEnd/>
            <a:tailEnd/>
          </a:ln>
        </p:spPr>
        <p:txBody>
          <a:bodyPr/>
          <a:lstStyle/>
          <a:p>
            <a:fld id="{2F2ADD93-D5D3-4D66-98EC-C1ED2B4423B4}" type="slidenum">
              <a:rPr lang="en-US" smtClean="0">
                <a:latin typeface="Calibri" pitchFamily="34" charset="0"/>
                <a:ea typeface="ヒラギノ角ゴ Pro W3"/>
                <a:cs typeface="ヒラギノ角ゴ Pro W3"/>
              </a:rPr>
              <a:pPr/>
              <a:t>34</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6884897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a:normAutofit/>
          </a:bodyPr>
          <a:lstStyle/>
          <a:p>
            <a:r>
              <a:rPr lang="en-US" dirty="0"/>
              <a:t>The company should analyze its markets and marketing environment to find attractive </a:t>
            </a:r>
            <a:r>
              <a:rPr lang="en-US" b="1" dirty="0"/>
              <a:t>opportunities</a:t>
            </a:r>
            <a:r>
              <a:rPr lang="en-US" dirty="0"/>
              <a:t> and identify environmental </a:t>
            </a:r>
            <a:r>
              <a:rPr lang="en-US" b="1" dirty="0"/>
              <a:t>threats.</a:t>
            </a:r>
            <a:r>
              <a:rPr lang="en-US" dirty="0"/>
              <a:t> </a:t>
            </a:r>
          </a:p>
          <a:p>
            <a:endParaRPr lang="en-US" dirty="0"/>
          </a:p>
          <a:p>
            <a:r>
              <a:rPr lang="en-US" dirty="0"/>
              <a:t>It should analyze company strengths and weaknesses as well as current and possible marketing actions to determine which opportunities it can best pursue.</a:t>
            </a:r>
          </a:p>
          <a:p>
            <a:endParaRPr lang="en-US" dirty="0"/>
          </a:p>
          <a:p>
            <a:r>
              <a:rPr lang="en-US" dirty="0"/>
              <a:t>The goal is to match the company’s strengths to attractive opportunities in the environment, while simultaneously eliminating or overcoming the weaknesses and minimizing the threats. </a:t>
            </a:r>
          </a:p>
          <a:p>
            <a:endParaRPr lang="en-US" dirty="0"/>
          </a:p>
          <a:p>
            <a:r>
              <a:rPr lang="en-US" dirty="0"/>
              <a:t>Marketing analysis provides inputs to each of the other marketing management functions. </a:t>
            </a:r>
          </a:p>
        </p:txBody>
      </p:sp>
      <p:sp>
        <p:nvSpPr>
          <p:cNvPr id="64515" name="Slide Number Placeholder 3"/>
          <p:cNvSpPr>
            <a:spLocks noGrp="1"/>
          </p:cNvSpPr>
          <p:nvPr>
            <p:ph type="sldNum" sz="quarter" idx="5"/>
          </p:nvPr>
        </p:nvSpPr>
        <p:spPr bwMode="auto">
          <a:noFill/>
          <a:ln>
            <a:miter lim="800000"/>
            <a:headEnd/>
            <a:tailEnd/>
          </a:ln>
        </p:spPr>
        <p:txBody>
          <a:bodyPr/>
          <a:lstStyle/>
          <a:p>
            <a:fld id="{2F2ADD93-D5D3-4D66-98EC-C1ED2B4423B4}" type="slidenum">
              <a:rPr lang="en-US" smtClean="0">
                <a:latin typeface="Calibri" pitchFamily="34" charset="0"/>
                <a:ea typeface="ヒラギノ角ゴ Pro W3"/>
                <a:cs typeface="ヒラギノ角ゴ Pro W3"/>
              </a:rPr>
              <a:pPr/>
              <a:t>35</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6884897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a:normAutofit/>
          </a:bodyPr>
          <a:lstStyle/>
          <a:p>
            <a:r>
              <a:rPr lang="en-US" dirty="0"/>
              <a:t>The company should analyze its markets and marketing environment to find attractive </a:t>
            </a:r>
            <a:r>
              <a:rPr lang="en-US" b="1" dirty="0"/>
              <a:t>opportunities</a:t>
            </a:r>
            <a:r>
              <a:rPr lang="en-US" dirty="0"/>
              <a:t> and identify environmental </a:t>
            </a:r>
            <a:r>
              <a:rPr lang="en-US" b="1" dirty="0"/>
              <a:t>threats.</a:t>
            </a:r>
            <a:r>
              <a:rPr lang="en-US" dirty="0"/>
              <a:t> </a:t>
            </a:r>
          </a:p>
          <a:p>
            <a:endParaRPr lang="en-US" dirty="0"/>
          </a:p>
          <a:p>
            <a:r>
              <a:rPr lang="en-US" dirty="0"/>
              <a:t>It should analyze company strengths and weaknesses as well as current and possible marketing actions to determine which opportunities it can best pursue.</a:t>
            </a:r>
          </a:p>
          <a:p>
            <a:endParaRPr lang="en-US" dirty="0"/>
          </a:p>
          <a:p>
            <a:r>
              <a:rPr lang="en-US" dirty="0"/>
              <a:t>The goal is to match the company’s strengths to attractive opportunities in the environment, while simultaneously eliminating or overcoming the weaknesses and minimizing the threats. </a:t>
            </a:r>
          </a:p>
          <a:p>
            <a:endParaRPr lang="en-US" dirty="0"/>
          </a:p>
          <a:p>
            <a:r>
              <a:rPr lang="en-US" dirty="0"/>
              <a:t>Marketing analysis provides inputs to each of the other marketing management functions. </a:t>
            </a:r>
          </a:p>
        </p:txBody>
      </p:sp>
      <p:sp>
        <p:nvSpPr>
          <p:cNvPr id="64515" name="Slide Number Placeholder 3"/>
          <p:cNvSpPr>
            <a:spLocks noGrp="1"/>
          </p:cNvSpPr>
          <p:nvPr>
            <p:ph type="sldNum" sz="quarter" idx="5"/>
          </p:nvPr>
        </p:nvSpPr>
        <p:spPr bwMode="auto">
          <a:noFill/>
          <a:ln>
            <a:miter lim="800000"/>
            <a:headEnd/>
            <a:tailEnd/>
          </a:ln>
        </p:spPr>
        <p:txBody>
          <a:bodyPr/>
          <a:lstStyle/>
          <a:p>
            <a:fld id="{2F2ADD93-D5D3-4D66-98EC-C1ED2B4423B4}" type="slidenum">
              <a:rPr lang="en-US" smtClean="0">
                <a:latin typeface="Calibri" pitchFamily="34" charset="0"/>
                <a:ea typeface="ヒラギノ角ゴ Pro W3"/>
                <a:cs typeface="ヒラギノ角ゴ Pro W3"/>
              </a:rPr>
              <a:pPr/>
              <a:t>36</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6884897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a:normAutofit/>
          </a:bodyPr>
          <a:lstStyle/>
          <a:p>
            <a:r>
              <a:rPr lang="en-US" dirty="0"/>
              <a:t>The company should analyze its markets and marketing environment to find attractive </a:t>
            </a:r>
            <a:r>
              <a:rPr lang="en-US" b="1" dirty="0"/>
              <a:t>opportunities</a:t>
            </a:r>
            <a:r>
              <a:rPr lang="en-US" dirty="0"/>
              <a:t> and identify environmental </a:t>
            </a:r>
            <a:r>
              <a:rPr lang="en-US" b="1" dirty="0"/>
              <a:t>threats.</a:t>
            </a:r>
            <a:r>
              <a:rPr lang="en-US" dirty="0"/>
              <a:t> </a:t>
            </a:r>
          </a:p>
          <a:p>
            <a:endParaRPr lang="en-US" dirty="0"/>
          </a:p>
          <a:p>
            <a:r>
              <a:rPr lang="en-US" dirty="0"/>
              <a:t>It should analyze company strengths and weaknesses as well as current and possible marketing actions to determine which opportunities it can best pursue.</a:t>
            </a:r>
          </a:p>
          <a:p>
            <a:endParaRPr lang="en-US" dirty="0"/>
          </a:p>
          <a:p>
            <a:r>
              <a:rPr lang="en-US" dirty="0"/>
              <a:t>The goal is to match the company’s strengths to attractive opportunities in the environment, while simultaneously eliminating or overcoming the weaknesses and minimizing the threats. </a:t>
            </a:r>
          </a:p>
          <a:p>
            <a:endParaRPr lang="en-US" dirty="0"/>
          </a:p>
          <a:p>
            <a:r>
              <a:rPr lang="en-US" dirty="0"/>
              <a:t>Marketing analysis provides inputs to each of the other marketing management functions. </a:t>
            </a:r>
          </a:p>
        </p:txBody>
      </p:sp>
      <p:sp>
        <p:nvSpPr>
          <p:cNvPr id="64515" name="Slide Number Placeholder 3"/>
          <p:cNvSpPr>
            <a:spLocks noGrp="1"/>
          </p:cNvSpPr>
          <p:nvPr>
            <p:ph type="sldNum" sz="quarter" idx="5"/>
          </p:nvPr>
        </p:nvSpPr>
        <p:spPr bwMode="auto">
          <a:noFill/>
          <a:ln>
            <a:miter lim="800000"/>
            <a:headEnd/>
            <a:tailEnd/>
          </a:ln>
        </p:spPr>
        <p:txBody>
          <a:bodyPr/>
          <a:lstStyle/>
          <a:p>
            <a:fld id="{2F2ADD93-D5D3-4D66-98EC-C1ED2B4423B4}" type="slidenum">
              <a:rPr lang="en-US" smtClean="0">
                <a:latin typeface="Calibri" pitchFamily="34" charset="0"/>
                <a:ea typeface="ヒラギノ角ゴ Pro W3"/>
                <a:cs typeface="ヒラギノ角ゴ Pro W3"/>
              </a:rPr>
              <a:pPr/>
              <a:t>37</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6884897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a:normAutofit/>
          </a:bodyPr>
          <a:lstStyle/>
          <a:p>
            <a:r>
              <a:rPr lang="en-US" dirty="0"/>
              <a:t>Marketing planning involves choosing marketing strategies that will help the company attain its overall strategic objectives. A detailed marketing plan is needed for each business, product, or brand.</a:t>
            </a:r>
          </a:p>
          <a:p>
            <a:endParaRPr lang="en-US" dirty="0"/>
          </a:p>
          <a:p>
            <a:r>
              <a:rPr lang="en-US" dirty="0"/>
              <a:t>What does a marketing plan look like? </a:t>
            </a:r>
          </a:p>
          <a:p>
            <a:endParaRPr lang="en-US" dirty="0"/>
          </a:p>
          <a:p>
            <a:r>
              <a:rPr lang="en-US" dirty="0"/>
              <a:t>Table 2.2 outlines the major sections of a typical product or brand marketing plan. </a:t>
            </a:r>
          </a:p>
        </p:txBody>
      </p:sp>
      <p:sp>
        <p:nvSpPr>
          <p:cNvPr id="66563" name="Slide Number Placeholder 3"/>
          <p:cNvSpPr>
            <a:spLocks noGrp="1"/>
          </p:cNvSpPr>
          <p:nvPr>
            <p:ph type="sldNum" sz="quarter" idx="5"/>
          </p:nvPr>
        </p:nvSpPr>
        <p:spPr bwMode="auto">
          <a:noFill/>
          <a:ln>
            <a:miter lim="800000"/>
            <a:headEnd/>
            <a:tailEnd/>
          </a:ln>
        </p:spPr>
        <p:txBody>
          <a:bodyPr/>
          <a:lstStyle/>
          <a:p>
            <a:fld id="{7D5E449A-2F1A-45D2-891F-AA4FC323D0B7}" type="slidenum">
              <a:rPr lang="en-US" smtClean="0">
                <a:latin typeface="Calibri" pitchFamily="34" charset="0"/>
                <a:ea typeface="ヒラギノ角ゴ Pro W3"/>
                <a:cs typeface="ヒラギノ角ゴ Pro W3"/>
              </a:rPr>
              <a:pPr/>
              <a:t>38</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346775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a:normAutofit/>
          </a:bodyPr>
          <a:lstStyle/>
          <a:p>
            <a:r>
              <a:rPr lang="en-US" dirty="0"/>
              <a:t>A brilliant marketing strategy counts for little if the company fails to implement it properly.</a:t>
            </a:r>
          </a:p>
          <a:p>
            <a:endParaRPr lang="en-US" dirty="0"/>
          </a:p>
          <a:p>
            <a:r>
              <a:rPr lang="en-US" dirty="0"/>
              <a:t>Many managers think that “doing things right” (implementation) is as important as, or even more important than, “doing the right things” (strategy). </a:t>
            </a:r>
          </a:p>
          <a:p>
            <a:endParaRPr lang="en-US" dirty="0"/>
          </a:p>
          <a:p>
            <a:r>
              <a:rPr lang="en-US" dirty="0"/>
              <a:t>The fact is that both are critical to success, and companies can gain competitive advantages through effective implementation. </a:t>
            </a:r>
          </a:p>
        </p:txBody>
      </p:sp>
      <p:sp>
        <p:nvSpPr>
          <p:cNvPr id="68611" name="Slide Number Placeholder 3"/>
          <p:cNvSpPr>
            <a:spLocks noGrp="1"/>
          </p:cNvSpPr>
          <p:nvPr>
            <p:ph type="sldNum" sz="quarter" idx="5"/>
          </p:nvPr>
        </p:nvSpPr>
        <p:spPr bwMode="auto">
          <a:noFill/>
          <a:ln>
            <a:miter lim="800000"/>
            <a:headEnd/>
            <a:tailEnd/>
          </a:ln>
        </p:spPr>
        <p:txBody>
          <a:bodyPr/>
          <a:lstStyle/>
          <a:p>
            <a:fld id="{926535E2-88C9-4251-85E0-2302A4B927C2}" type="slidenum">
              <a:rPr lang="en-US" smtClean="0">
                <a:latin typeface="Calibri" pitchFamily="34" charset="0"/>
                <a:ea typeface="ヒラギノ角ゴ Pro W3"/>
                <a:cs typeface="ヒラギノ角ゴ Pro W3"/>
              </a:rPr>
              <a:pPr/>
              <a:t>39</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4123233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a:normAutofit lnSpcReduction="10000"/>
          </a:bodyPr>
          <a:lstStyle/>
          <a:p>
            <a:pPr marL="533400" indent="-533400" eaLnBrk="1" hangingPunct="1">
              <a:spcBef>
                <a:spcPts val="600"/>
              </a:spcBef>
            </a:pPr>
            <a:r>
              <a:rPr lang="en-US" b="1" dirty="0"/>
              <a:t>Functional organization</a:t>
            </a:r>
            <a:r>
              <a:rPr lang="en-US" b="1" baseline="0" dirty="0"/>
              <a:t> </a:t>
            </a:r>
            <a:r>
              <a:rPr lang="en-US" b="0" dirty="0"/>
              <a:t>is the</a:t>
            </a:r>
            <a:r>
              <a:rPr lang="en-US" b="1" dirty="0"/>
              <a:t> </a:t>
            </a:r>
            <a:r>
              <a:rPr lang="en-US" dirty="0"/>
              <a:t>most common form of marketing organization with different marketing functions headed by a functional</a:t>
            </a:r>
            <a:r>
              <a:rPr lang="en-US" baseline="0" dirty="0"/>
              <a:t> </a:t>
            </a:r>
            <a:r>
              <a:rPr lang="en-US" dirty="0"/>
              <a:t>specialist.</a:t>
            </a:r>
          </a:p>
          <a:p>
            <a:pPr marL="533400" indent="-533400" eaLnBrk="1" hangingPunct="1">
              <a:spcBef>
                <a:spcPts val="600"/>
              </a:spcBef>
            </a:pPr>
            <a:endParaRPr lang="en-US" dirty="0"/>
          </a:p>
          <a:p>
            <a:pPr marL="533400" indent="-533400" eaLnBrk="1" hangingPunct="1">
              <a:spcBef>
                <a:spcPts val="600"/>
              </a:spcBef>
            </a:pPr>
            <a:r>
              <a:rPr lang="en-US" b="1" dirty="0"/>
              <a:t>Geographic organization</a:t>
            </a:r>
            <a:r>
              <a:rPr lang="en-US" b="1" baseline="0" dirty="0"/>
              <a:t> </a:t>
            </a:r>
            <a:r>
              <a:rPr lang="en-US" b="0" baseline="0" dirty="0"/>
              <a:t>is u</a:t>
            </a:r>
            <a:r>
              <a:rPr lang="en-US" dirty="0"/>
              <a:t>seful for companies that sell across the country or internationally. Managers are responsible for developing strategies and plans for a specific region.</a:t>
            </a:r>
          </a:p>
          <a:p>
            <a:pPr marL="533400" indent="-533400" eaLnBrk="1" hangingPunct="1">
              <a:spcBef>
                <a:spcPts val="600"/>
              </a:spcBef>
            </a:pPr>
            <a:endParaRPr lang="en-US" dirty="0"/>
          </a:p>
          <a:p>
            <a:pPr marL="533400" indent="-533400" eaLnBrk="1" hangingPunct="1">
              <a:spcBef>
                <a:spcPts val="600"/>
              </a:spcBef>
            </a:pPr>
            <a:r>
              <a:rPr lang="en-US" b="1" dirty="0"/>
              <a:t>Product management</a:t>
            </a:r>
            <a:r>
              <a:rPr lang="en-US" b="1" baseline="0" dirty="0"/>
              <a:t> organization </a:t>
            </a:r>
            <a:r>
              <a:rPr lang="en-US" b="0" baseline="0" dirty="0"/>
              <a:t>is u</a:t>
            </a:r>
            <a:r>
              <a:rPr lang="en-US" b="0" dirty="0"/>
              <a:t>seful </a:t>
            </a:r>
            <a:r>
              <a:rPr lang="en-US" dirty="0"/>
              <a:t>for companies with different products or brands. Managers are responsible for developing strategies and plans for a specific product or brand.</a:t>
            </a:r>
          </a:p>
          <a:p>
            <a:pPr marL="533400" indent="-533400" eaLnBrk="1" hangingPunct="1">
              <a:spcBef>
                <a:spcPts val="600"/>
              </a:spcBef>
            </a:pPr>
            <a:endParaRPr lang="en-US" dirty="0"/>
          </a:p>
          <a:p>
            <a:pPr marL="533400" indent="-533400" eaLnBrk="1" hangingPunct="1">
              <a:spcBef>
                <a:spcPts val="600"/>
              </a:spcBef>
            </a:pPr>
            <a:r>
              <a:rPr lang="en-US" b="1" dirty="0"/>
              <a:t>Market organization</a:t>
            </a:r>
            <a:r>
              <a:rPr lang="en-US" b="1" baseline="0" dirty="0"/>
              <a:t> </a:t>
            </a:r>
            <a:r>
              <a:rPr lang="en-US" b="0" baseline="0" dirty="0"/>
              <a:t>is us</a:t>
            </a:r>
            <a:r>
              <a:rPr lang="en-US" b="0" dirty="0"/>
              <a:t>eful </a:t>
            </a:r>
            <a:r>
              <a:rPr lang="en-US" dirty="0"/>
              <a:t>for companies with one product line sold to many different markets. Managers are responsible for developing strategies and plans for their specific markets.</a:t>
            </a:r>
          </a:p>
          <a:p>
            <a:pPr marL="533400" indent="-533400" eaLnBrk="1" hangingPunct="1">
              <a:spcBef>
                <a:spcPts val="600"/>
              </a:spcBef>
            </a:pPr>
            <a:endParaRPr lang="en-US" dirty="0"/>
          </a:p>
          <a:p>
            <a:pPr marL="533400" indent="-533400" eaLnBrk="1" hangingPunct="1">
              <a:spcBef>
                <a:spcPts val="600"/>
              </a:spcBef>
            </a:pPr>
            <a:r>
              <a:rPr lang="en-US" b="1" dirty="0"/>
              <a:t>Customer management organization </a:t>
            </a:r>
            <a:r>
              <a:rPr lang="en-US" dirty="0"/>
              <a:t>involves a customer focus and not a product focus for managing customer profitability and customer equity. Managers are responsible for developing strategies and plans for their specific customers.</a:t>
            </a:r>
          </a:p>
          <a:p>
            <a:pPr marL="533400" indent="-533400" eaLnBrk="1" hangingPunct="1"/>
            <a:endParaRPr lang="en-US" dirty="0"/>
          </a:p>
        </p:txBody>
      </p:sp>
      <p:sp>
        <p:nvSpPr>
          <p:cNvPr id="70659" name="Slide Number Placeholder 3"/>
          <p:cNvSpPr>
            <a:spLocks noGrp="1"/>
          </p:cNvSpPr>
          <p:nvPr>
            <p:ph type="sldNum" sz="quarter" idx="5"/>
          </p:nvPr>
        </p:nvSpPr>
        <p:spPr bwMode="auto">
          <a:noFill/>
          <a:ln>
            <a:miter lim="800000"/>
            <a:headEnd/>
            <a:tailEnd/>
          </a:ln>
        </p:spPr>
        <p:txBody>
          <a:bodyPr/>
          <a:lstStyle/>
          <a:p>
            <a:fld id="{A92D55D3-357A-4ECB-92A3-1BAB1240D64B}" type="slidenum">
              <a:rPr lang="en-US" smtClean="0">
                <a:latin typeface="Calibri" pitchFamily="34" charset="0"/>
                <a:ea typeface="ヒラギノ角ゴ Pro W3"/>
                <a:cs typeface="ヒラギノ角ゴ Pro W3"/>
              </a:rPr>
              <a:pPr/>
              <a:t>40</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063460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a:lstStyle/>
          <a:p>
            <a:r>
              <a:rPr lang="en-US" dirty="0"/>
              <a:t>At the corporate level, the company starts the strategic planning process by defining its overall purpose and mission (see Figure 2.1).</a:t>
            </a:r>
          </a:p>
          <a:p>
            <a:endParaRPr lang="en-US" dirty="0"/>
          </a:p>
          <a:p>
            <a:r>
              <a:rPr lang="en-US" dirty="0"/>
              <a:t>This mission is then turned into detailed supporting objectives that guide the entire company. Next, headquarters decides what portfolio of businesses and products is best for the company and how much support to give each one. In turn, each business and product develops detailed marketing and other departmental plans that support the company-wide plan. </a:t>
            </a:r>
          </a:p>
          <a:p>
            <a:endParaRPr lang="en-US" dirty="0"/>
          </a:p>
          <a:p>
            <a:r>
              <a:rPr lang="en-US" dirty="0"/>
              <a:t>Thus, marketing planning occurs at the business-unit, product, and market levels. </a:t>
            </a:r>
          </a:p>
          <a:p>
            <a:endParaRPr lang="en-US" dirty="0"/>
          </a:p>
          <a:p>
            <a:r>
              <a:rPr lang="en-US" dirty="0"/>
              <a:t>It supports company strategic planning with more detailed plans for specific marketing opportunities.</a:t>
            </a:r>
          </a:p>
          <a:p>
            <a:endParaRPr lang="en-US" dirty="0"/>
          </a:p>
        </p:txBody>
      </p:sp>
      <p:sp>
        <p:nvSpPr>
          <p:cNvPr id="19459" name="Slide Number Placeholder 3"/>
          <p:cNvSpPr>
            <a:spLocks noGrp="1"/>
          </p:cNvSpPr>
          <p:nvPr>
            <p:ph type="sldNum" sz="quarter" idx="5"/>
          </p:nvPr>
        </p:nvSpPr>
        <p:spPr bwMode="auto">
          <a:noFill/>
          <a:ln>
            <a:miter lim="800000"/>
            <a:headEnd/>
            <a:tailEnd/>
          </a:ln>
        </p:spPr>
        <p:txBody>
          <a:bodyPr/>
          <a:lstStyle/>
          <a:p>
            <a:fld id="{E7DFBFD8-E5CE-4D2C-936E-82DF4AFA01C5}" type="slidenum">
              <a:rPr lang="en-US" smtClean="0">
                <a:latin typeface="Calibri" pitchFamily="34" charset="0"/>
                <a:ea typeface="ヒラギノ角ゴ Pro W3"/>
                <a:cs typeface="ヒラギノ角ゴ Pro W3"/>
              </a:rPr>
              <a:pPr/>
              <a:t>4</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881351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a:lstStyle/>
          <a:p>
            <a:r>
              <a:rPr lang="en-US" dirty="0"/>
              <a:t>Because many surprises occur during the implementation of marketing plans, marketers must practice constant </a:t>
            </a:r>
            <a:r>
              <a:rPr lang="en-US" b="1" dirty="0"/>
              <a:t>marketing control.</a:t>
            </a:r>
          </a:p>
          <a:p>
            <a:endParaRPr lang="en-US" b="1" dirty="0"/>
          </a:p>
          <a:p>
            <a:r>
              <a:rPr lang="en-US" b="1" dirty="0"/>
              <a:t>Evaluating the results </a:t>
            </a:r>
            <a:r>
              <a:rPr lang="en-US" dirty="0"/>
              <a:t>of marketing strategies and plans and </a:t>
            </a:r>
            <a:r>
              <a:rPr lang="en-US" b="1" dirty="0"/>
              <a:t>taking corrective action </a:t>
            </a:r>
            <a:r>
              <a:rPr lang="en-US" dirty="0"/>
              <a:t>to close the gaps between goals and performance are</a:t>
            </a:r>
            <a:r>
              <a:rPr lang="en-US" baseline="0" dirty="0"/>
              <a:t> the steps taken in the marketing control function.</a:t>
            </a:r>
            <a:endParaRPr lang="en-US" dirty="0"/>
          </a:p>
          <a:p>
            <a:endParaRPr lang="en-US" dirty="0"/>
          </a:p>
          <a:p>
            <a:r>
              <a:rPr lang="en-US" b="1" i="1" dirty="0"/>
              <a:t>Operating control</a:t>
            </a:r>
            <a:r>
              <a:rPr lang="en-US" b="1" dirty="0"/>
              <a:t> </a:t>
            </a:r>
            <a:r>
              <a:rPr lang="en-US" dirty="0"/>
              <a:t>involves checking ongoing performance against the annual plan and taking corrective action when necessary. </a:t>
            </a:r>
          </a:p>
          <a:p>
            <a:endParaRPr lang="en-US" b="1" i="1" dirty="0"/>
          </a:p>
          <a:p>
            <a:r>
              <a:rPr lang="en-US" b="1" i="1" dirty="0"/>
              <a:t>Strategic control</a:t>
            </a:r>
            <a:r>
              <a:rPr lang="en-US" b="1" dirty="0"/>
              <a:t> </a:t>
            </a:r>
            <a:r>
              <a:rPr lang="en-US" dirty="0"/>
              <a:t>involves looking at whether the company’s basic strategies are well matched to its opportunities. </a:t>
            </a:r>
          </a:p>
          <a:p>
            <a:endParaRPr lang="en-US" dirty="0"/>
          </a:p>
        </p:txBody>
      </p:sp>
      <p:sp>
        <p:nvSpPr>
          <p:cNvPr id="72707" name="Slide Number Placeholder 3"/>
          <p:cNvSpPr>
            <a:spLocks noGrp="1"/>
          </p:cNvSpPr>
          <p:nvPr>
            <p:ph type="sldNum" sz="quarter" idx="5"/>
          </p:nvPr>
        </p:nvSpPr>
        <p:spPr bwMode="auto">
          <a:noFill/>
          <a:ln>
            <a:miter lim="800000"/>
            <a:headEnd/>
            <a:tailEnd/>
          </a:ln>
        </p:spPr>
        <p:txBody>
          <a:bodyPr/>
          <a:lstStyle/>
          <a:p>
            <a:fld id="{45E16B79-A261-42ED-AF0A-3F34A4D00DB1}" type="slidenum">
              <a:rPr lang="en-US" smtClean="0">
                <a:latin typeface="Calibri" pitchFamily="34" charset="0"/>
                <a:ea typeface="ヒラギノ角ゴ Pro W3"/>
                <a:cs typeface="ヒラギノ角ゴ Pro W3"/>
              </a:rPr>
              <a:pPr/>
              <a:t>41</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39609923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p:txBody>
          <a:bodyPr>
            <a:normAutofit/>
          </a:bodyPr>
          <a:lstStyle/>
          <a:p>
            <a:pPr>
              <a:defRPr/>
            </a:pPr>
            <a:r>
              <a:rPr lang="en-US" dirty="0">
                <a:ea typeface="ＭＳ Ｐゴシック" charset="-128"/>
              </a:rPr>
              <a:t>Measuring return on marketing investment has become a major marketing emphasis. </a:t>
            </a:r>
          </a:p>
          <a:p>
            <a:pPr>
              <a:defRPr/>
            </a:pPr>
            <a:endParaRPr lang="en-US" dirty="0">
              <a:ea typeface="ＭＳ Ｐゴシック" charset="-128"/>
            </a:endParaRPr>
          </a:p>
          <a:p>
            <a:pPr>
              <a:defRPr/>
            </a:pPr>
            <a:r>
              <a:rPr lang="en-US" dirty="0">
                <a:ea typeface="ＭＳ Ｐゴシック" charset="-128"/>
              </a:rPr>
              <a:t>A company can assess marketing ROI in terms of standard marketing performance measures, such as brand awareness, sales, or market share. Many companies are assembling such measures into </a:t>
            </a:r>
            <a:r>
              <a:rPr lang="en-US" i="1" dirty="0">
                <a:ea typeface="ＭＳ Ｐゴシック" charset="-128"/>
              </a:rPr>
              <a:t>marketing dashboards</a:t>
            </a:r>
            <a:r>
              <a:rPr lang="en-US" dirty="0">
                <a:ea typeface="ＭＳ Ｐゴシック" charset="-128"/>
              </a:rPr>
              <a:t>—meaningful sets of marketing performance measures in a single display used to monitor strategic marketing performance. </a:t>
            </a:r>
          </a:p>
          <a:p>
            <a:pPr>
              <a:defRPr/>
            </a:pPr>
            <a:endParaRPr lang="en-US" dirty="0">
              <a:ea typeface="ＭＳ Ｐゴシック" charset="-128"/>
            </a:endParaRPr>
          </a:p>
          <a:p>
            <a:pPr>
              <a:defRPr/>
            </a:pPr>
            <a:r>
              <a:rPr lang="en-US" dirty="0">
                <a:ea typeface="ＭＳ Ｐゴシック" charset="-128"/>
              </a:rPr>
              <a:t>Increasingly, however, beyond standard performance measures, marketers are using customer-centered measures of marketing impact, such as customer acquisition, customer retention, customer lifetime value, and customer equity. </a:t>
            </a:r>
          </a:p>
          <a:p>
            <a:pPr>
              <a:defRPr/>
            </a:pPr>
            <a:endParaRPr lang="en-US" dirty="0">
              <a:ea typeface="ＭＳ Ｐゴシック" charset="-128"/>
            </a:endParaRPr>
          </a:p>
          <a:p>
            <a:pPr>
              <a:defRPr/>
            </a:pPr>
            <a:r>
              <a:rPr lang="en-US" dirty="0">
                <a:ea typeface="ＭＳ Ｐゴシック" charset="-128"/>
              </a:rPr>
              <a:t>We can view marketing expenditures as investments that produce returns in the form of more profitable customer relationships.</a:t>
            </a:r>
          </a:p>
          <a:p>
            <a:pPr>
              <a:defRPr/>
            </a:pPr>
            <a:endParaRPr lang="en-US" dirty="0">
              <a:ea typeface="ＭＳ Ｐゴシック" charset="-128"/>
            </a:endParaRPr>
          </a:p>
          <a:p>
            <a:pPr>
              <a:defRPr/>
            </a:pPr>
            <a:r>
              <a:rPr lang="en-US" dirty="0">
                <a:ea typeface="ＭＳ Ｐゴシック" charset="-128"/>
              </a:rPr>
              <a:t>“In good times and bad, whether or not marketers are ready for it, they’re going to be asked to justify their spending with financial data,” says one marketer. Adds another, marketers “have got to know how to count.”</a:t>
            </a:r>
            <a:r>
              <a:rPr lang="en-US" cap="all" dirty="0">
                <a:ea typeface="ＭＳ Ｐゴシック" charset="-128"/>
              </a:rPr>
              <a:t> </a:t>
            </a:r>
            <a:endParaRPr lang="en-US" dirty="0">
              <a:ea typeface="ＭＳ Ｐゴシック" charset="-128"/>
            </a:endParaRPr>
          </a:p>
          <a:p>
            <a:pPr>
              <a:defRPr/>
            </a:pPr>
            <a:endParaRPr lang="en-US" dirty="0">
              <a:ea typeface="ＭＳ Ｐゴシック" charset="-128"/>
            </a:endParaRPr>
          </a:p>
        </p:txBody>
      </p:sp>
      <p:sp>
        <p:nvSpPr>
          <p:cNvPr id="74755" name="Slide Number Placeholder 3"/>
          <p:cNvSpPr>
            <a:spLocks noGrp="1"/>
          </p:cNvSpPr>
          <p:nvPr>
            <p:ph type="sldNum" sz="quarter" idx="5"/>
          </p:nvPr>
        </p:nvSpPr>
        <p:spPr bwMode="auto">
          <a:noFill/>
          <a:ln>
            <a:miter lim="800000"/>
            <a:headEnd/>
            <a:tailEnd/>
          </a:ln>
        </p:spPr>
        <p:txBody>
          <a:bodyPr/>
          <a:lstStyle/>
          <a:p>
            <a:fld id="{B5AC72CB-C1C0-48D6-B0E9-39A9C5DF080F}" type="slidenum">
              <a:rPr lang="en-US" smtClean="0">
                <a:latin typeface="Calibri" pitchFamily="34" charset="0"/>
                <a:ea typeface="ヒラギノ角ゴ Pro W3"/>
                <a:cs typeface="ヒラギノ角ゴ Pro W3"/>
              </a:rPr>
              <a:pPr/>
              <a:t>42</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33809286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p:txBody>
          <a:bodyPr>
            <a:normAutofit/>
          </a:bodyPr>
          <a:lstStyle/>
          <a:p>
            <a:pPr>
              <a:defRPr/>
            </a:pPr>
            <a:endParaRPr lang="en-US" dirty="0">
              <a:ea typeface="ＭＳ Ｐゴシック" charset="-128"/>
            </a:endParaRPr>
          </a:p>
        </p:txBody>
      </p:sp>
      <p:sp>
        <p:nvSpPr>
          <p:cNvPr id="74755" name="Slide Number Placeholder 3"/>
          <p:cNvSpPr>
            <a:spLocks noGrp="1"/>
          </p:cNvSpPr>
          <p:nvPr>
            <p:ph type="sldNum" sz="quarter" idx="5"/>
          </p:nvPr>
        </p:nvSpPr>
        <p:spPr bwMode="auto">
          <a:noFill/>
          <a:ln>
            <a:miter lim="800000"/>
            <a:headEnd/>
            <a:tailEnd/>
          </a:ln>
        </p:spPr>
        <p:txBody>
          <a:bodyPr/>
          <a:lstStyle/>
          <a:p>
            <a:fld id="{B5AC72CB-C1C0-48D6-B0E9-39A9C5DF080F}" type="slidenum">
              <a:rPr lang="en-US" smtClean="0">
                <a:latin typeface="Calibri" pitchFamily="34" charset="0"/>
                <a:ea typeface="ヒラギノ角ゴ Pro W3"/>
                <a:cs typeface="ヒラギノ角ゴ Pro W3"/>
              </a:rPr>
              <a:pPr/>
              <a:t>43</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208868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normAutofit lnSpcReduction="10000"/>
          </a:bodyPr>
          <a:lstStyle/>
          <a:p>
            <a:pPr eaLnBrk="1" hangingPunct="1">
              <a:spcBef>
                <a:spcPct val="0"/>
              </a:spcBef>
            </a:pPr>
            <a:r>
              <a:rPr lang="en-US" dirty="0"/>
              <a:t>Forging a sound mission begins with the following questions: </a:t>
            </a:r>
          </a:p>
          <a:p>
            <a:pPr eaLnBrk="1" hangingPunct="1">
              <a:spcBef>
                <a:spcPct val="0"/>
              </a:spcBef>
            </a:pPr>
            <a:endParaRPr lang="en-US" dirty="0"/>
          </a:p>
          <a:p>
            <a:pPr marL="171450" indent="-171450" eaLnBrk="1" hangingPunct="1">
              <a:spcBef>
                <a:spcPct val="0"/>
              </a:spcBef>
              <a:buFont typeface="Arial" panose="020B0604020202020204" pitchFamily="34" charset="0"/>
              <a:buChar char="•"/>
            </a:pPr>
            <a:r>
              <a:rPr lang="en-US" i="0" dirty="0"/>
              <a:t>What is our business? </a:t>
            </a:r>
          </a:p>
          <a:p>
            <a:pPr marL="171450" indent="-171450" eaLnBrk="1" hangingPunct="1">
              <a:spcBef>
                <a:spcPct val="0"/>
              </a:spcBef>
              <a:buFont typeface="Arial" panose="020B0604020202020204" pitchFamily="34" charset="0"/>
              <a:buChar char="•"/>
            </a:pPr>
            <a:r>
              <a:rPr lang="en-US" i="0" dirty="0"/>
              <a:t>Who is the customer? </a:t>
            </a:r>
          </a:p>
          <a:p>
            <a:pPr marL="171450" indent="-171450" eaLnBrk="1" hangingPunct="1">
              <a:spcBef>
                <a:spcPct val="0"/>
              </a:spcBef>
              <a:buFont typeface="Arial" panose="020B0604020202020204" pitchFamily="34" charset="0"/>
              <a:buChar char="•"/>
            </a:pPr>
            <a:r>
              <a:rPr lang="en-US" i="0" dirty="0"/>
              <a:t>What do consumers value? </a:t>
            </a:r>
          </a:p>
          <a:p>
            <a:pPr marL="171450" indent="-171450" eaLnBrk="1" hangingPunct="1">
              <a:spcBef>
                <a:spcPct val="0"/>
              </a:spcBef>
              <a:buFont typeface="Arial" panose="020B0604020202020204" pitchFamily="34" charset="0"/>
              <a:buChar char="•"/>
            </a:pPr>
            <a:r>
              <a:rPr lang="en-US" i="0" dirty="0"/>
              <a:t>What should our business </a:t>
            </a:r>
            <a:r>
              <a:rPr lang="en-US" dirty="0"/>
              <a:t>be? </a:t>
            </a:r>
          </a:p>
          <a:p>
            <a:pPr eaLnBrk="1" hangingPunct="1">
              <a:spcBef>
                <a:spcPct val="0"/>
              </a:spcBef>
            </a:pPr>
            <a:endParaRPr lang="en-US" dirty="0"/>
          </a:p>
          <a:p>
            <a:pPr eaLnBrk="1" hangingPunct="1">
              <a:spcBef>
                <a:spcPct val="0"/>
              </a:spcBef>
            </a:pPr>
            <a:r>
              <a:rPr lang="en-US" dirty="0"/>
              <a:t>These simple-sounding questions are among the most difficult the company will ever have to answer. Successful companies continuously raise these questions and answer them carefully and completely.</a:t>
            </a:r>
          </a:p>
          <a:p>
            <a:pPr eaLnBrk="1" hangingPunct="1">
              <a:spcBef>
                <a:spcPct val="0"/>
              </a:spcBef>
            </a:pPr>
            <a:endParaRPr lang="en-US" dirty="0"/>
          </a:p>
          <a:p>
            <a:pPr eaLnBrk="1" hangingPunct="1">
              <a:spcBef>
                <a:spcPct val="0"/>
              </a:spcBef>
            </a:pPr>
            <a:r>
              <a:rPr lang="en-US" dirty="0"/>
              <a:t>A mission statement should:</a:t>
            </a:r>
          </a:p>
          <a:p>
            <a:pPr eaLnBrk="1" hangingPunct="1">
              <a:spcBef>
                <a:spcPct val="0"/>
              </a:spcBef>
            </a:pPr>
            <a:endParaRPr lang="en-US" dirty="0"/>
          </a:p>
          <a:p>
            <a:pPr eaLnBrk="1" hangingPunct="1">
              <a:spcBef>
                <a:spcPct val="0"/>
              </a:spcBef>
              <a:buFont typeface="Calibri" pitchFamily="34" charset="0"/>
              <a:buAutoNum type="arabicPeriod"/>
            </a:pPr>
            <a:r>
              <a:rPr lang="en-US" dirty="0"/>
              <a:t>Not be myopic in product terms</a:t>
            </a:r>
          </a:p>
          <a:p>
            <a:pPr eaLnBrk="1" hangingPunct="1">
              <a:spcBef>
                <a:spcPct val="0"/>
              </a:spcBef>
              <a:buFont typeface="Calibri" pitchFamily="34" charset="0"/>
              <a:buAutoNum type="arabicPeriod"/>
            </a:pPr>
            <a:r>
              <a:rPr lang="en-US" dirty="0"/>
              <a:t>Be</a:t>
            </a:r>
            <a:r>
              <a:rPr lang="en-US" baseline="0" dirty="0"/>
              <a:t> m</a:t>
            </a:r>
            <a:r>
              <a:rPr lang="en-US" dirty="0"/>
              <a:t>eaningful and specific</a:t>
            </a:r>
          </a:p>
          <a:p>
            <a:pPr eaLnBrk="1" hangingPunct="1">
              <a:spcBef>
                <a:spcPct val="0"/>
              </a:spcBef>
              <a:buFont typeface="Calibri" pitchFamily="34" charset="0"/>
              <a:buAutoNum type="arabicPeriod"/>
            </a:pPr>
            <a:r>
              <a:rPr lang="en-US" dirty="0"/>
              <a:t>Be</a:t>
            </a:r>
            <a:r>
              <a:rPr lang="en-US" baseline="0" dirty="0"/>
              <a:t> m</a:t>
            </a:r>
            <a:r>
              <a:rPr lang="en-US" dirty="0"/>
              <a:t>otivating</a:t>
            </a:r>
          </a:p>
          <a:p>
            <a:pPr eaLnBrk="1" hangingPunct="1">
              <a:spcBef>
                <a:spcPct val="0"/>
              </a:spcBef>
              <a:buFont typeface="Calibri" pitchFamily="34" charset="0"/>
              <a:buAutoNum type="arabicPeriod"/>
            </a:pPr>
            <a:r>
              <a:rPr lang="en-US" dirty="0"/>
              <a:t>Emphasize the company’s strengths</a:t>
            </a:r>
          </a:p>
          <a:p>
            <a:pPr eaLnBrk="1" hangingPunct="1">
              <a:spcBef>
                <a:spcPct val="0"/>
              </a:spcBef>
              <a:buFont typeface="Calibri" pitchFamily="34" charset="0"/>
              <a:buAutoNum type="arabicPeriod"/>
            </a:pPr>
            <a:r>
              <a:rPr lang="en-US" dirty="0"/>
              <a:t>Contain specific workable guidelines</a:t>
            </a:r>
          </a:p>
          <a:p>
            <a:pPr eaLnBrk="1" hangingPunct="1">
              <a:spcBef>
                <a:spcPct val="0"/>
              </a:spcBef>
              <a:buFont typeface="Calibri" pitchFamily="34" charset="0"/>
              <a:buAutoNum type="arabicPeriod"/>
            </a:pPr>
            <a:r>
              <a:rPr lang="en-US" dirty="0"/>
              <a:t>Not be stated as making sales or profits</a:t>
            </a:r>
          </a:p>
          <a:p>
            <a:pPr eaLnBrk="1" hangingPunct="1">
              <a:spcBef>
                <a:spcPct val="0"/>
              </a:spcBef>
            </a:pPr>
            <a:endParaRPr lang="en-US" dirty="0"/>
          </a:p>
          <a:p>
            <a:pPr eaLnBrk="1" hangingPunct="1">
              <a:spcBef>
                <a:spcPct val="0"/>
              </a:spcBef>
            </a:pPr>
            <a:r>
              <a:rPr lang="en-US" b="1" dirty="0"/>
              <a:t>Discussion Question</a:t>
            </a:r>
            <a:endParaRPr lang="en-US" dirty="0"/>
          </a:p>
          <a:p>
            <a:pPr marL="0" marR="0" indent="0" algn="l" defTabSz="914400" rtl="0" eaLnBrk="1" fontAlgn="base" latinLnBrk="0" hangingPunct="1">
              <a:lnSpc>
                <a:spcPct val="100000"/>
              </a:lnSpc>
              <a:spcBef>
                <a:spcPct val="0"/>
              </a:spcBef>
              <a:spcAft>
                <a:spcPct val="0"/>
              </a:spcAft>
              <a:buClrTx/>
              <a:buSzTx/>
              <a:buFontTx/>
              <a:buNone/>
              <a:tabLst/>
              <a:defRPr/>
            </a:pPr>
            <a:r>
              <a:rPr lang="en-US" sz="1200" i="1" dirty="0">
                <a:solidFill>
                  <a:srgbClr val="000000"/>
                </a:solidFill>
                <a:latin typeface="+mn-lt"/>
              </a:rPr>
              <a:t>A</a:t>
            </a:r>
            <a:r>
              <a:rPr lang="en-US" sz="1200" i="1" baseline="0" dirty="0">
                <a:solidFill>
                  <a:srgbClr val="000000"/>
                </a:solidFill>
                <a:latin typeface="+mn-lt"/>
              </a:rPr>
              <a:t> m</a:t>
            </a:r>
            <a:r>
              <a:rPr lang="en-US" sz="1200" i="1" dirty="0">
                <a:solidFill>
                  <a:srgbClr val="000000"/>
                </a:solidFill>
                <a:latin typeface="+mn-lt"/>
              </a:rPr>
              <a:t>arket-oriented mission statement defines the business in terms of satisfying basic customer needs.</a:t>
            </a:r>
            <a:r>
              <a:rPr lang="en-US" sz="1200" i="1" baseline="0" dirty="0">
                <a:solidFill>
                  <a:srgbClr val="000000"/>
                </a:solidFill>
                <a:latin typeface="+mn-lt"/>
              </a:rPr>
              <a:t> </a:t>
            </a:r>
            <a:r>
              <a:rPr lang="en-US" i="1" dirty="0"/>
              <a:t>Ask the students to evaluate how the IBM mission statement meets the criteria of a market-oriented mission statement.</a:t>
            </a:r>
          </a:p>
        </p:txBody>
      </p:sp>
      <p:sp>
        <p:nvSpPr>
          <p:cNvPr id="21507" name="Slide Number Placeholder 3"/>
          <p:cNvSpPr>
            <a:spLocks noGrp="1"/>
          </p:cNvSpPr>
          <p:nvPr>
            <p:ph type="sldNum" sz="quarter" idx="5"/>
          </p:nvPr>
        </p:nvSpPr>
        <p:spPr bwMode="auto">
          <a:noFill/>
          <a:ln>
            <a:miter lim="800000"/>
            <a:headEnd/>
            <a:tailEnd/>
          </a:ln>
        </p:spPr>
        <p:txBody>
          <a:bodyPr/>
          <a:lstStyle/>
          <a:p>
            <a:fld id="{F0049EB4-9297-4ECD-B990-F687B4B6CAC8}" type="slidenum">
              <a:rPr lang="en-US" smtClean="0">
                <a:latin typeface="Calibri" pitchFamily="34" charset="0"/>
                <a:ea typeface="ヒラギノ角ゴ Pro W3"/>
                <a:cs typeface="ヒラギノ角ゴ Pro W3"/>
              </a:rPr>
              <a:pPr/>
              <a:t>5</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68101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normAutofit/>
          </a:bodyPr>
          <a:lstStyle/>
          <a:p>
            <a:pPr eaLnBrk="1" hangingPunct="1">
              <a:spcBef>
                <a:spcPct val="0"/>
              </a:spcBef>
            </a:pPr>
            <a:endParaRPr lang="en-US" i="1" dirty="0"/>
          </a:p>
        </p:txBody>
      </p:sp>
      <p:sp>
        <p:nvSpPr>
          <p:cNvPr id="21507" name="Slide Number Placeholder 3"/>
          <p:cNvSpPr>
            <a:spLocks noGrp="1"/>
          </p:cNvSpPr>
          <p:nvPr>
            <p:ph type="sldNum" sz="quarter" idx="5"/>
          </p:nvPr>
        </p:nvSpPr>
        <p:spPr bwMode="auto">
          <a:noFill/>
          <a:ln>
            <a:miter lim="800000"/>
            <a:headEnd/>
            <a:tailEnd/>
          </a:ln>
        </p:spPr>
        <p:txBody>
          <a:bodyPr/>
          <a:lstStyle/>
          <a:p>
            <a:fld id="{F0049EB4-9297-4ECD-B990-F687B4B6CAC8}" type="slidenum">
              <a:rPr lang="en-US" smtClean="0">
                <a:latin typeface="Calibri" pitchFamily="34" charset="0"/>
                <a:ea typeface="ヒラギノ角ゴ Pro W3"/>
                <a:cs typeface="ヒラギノ角ゴ Pro W3"/>
              </a:rPr>
              <a:pPr/>
              <a:t>6</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68101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a:normAutofit/>
          </a:bodyPr>
          <a:lstStyle/>
          <a:p>
            <a:r>
              <a:rPr lang="en-US" dirty="0"/>
              <a:t>The Heinz company’s mission reflects business objectives and marketing objectives to build profitable customer relationships by developing superior products.     </a:t>
            </a:r>
          </a:p>
        </p:txBody>
      </p:sp>
      <p:sp>
        <p:nvSpPr>
          <p:cNvPr id="23555" name="Slide Number Placeholder 3"/>
          <p:cNvSpPr>
            <a:spLocks noGrp="1"/>
          </p:cNvSpPr>
          <p:nvPr>
            <p:ph type="sldNum" sz="quarter" idx="5"/>
          </p:nvPr>
        </p:nvSpPr>
        <p:spPr bwMode="auto">
          <a:noFill/>
          <a:ln>
            <a:miter lim="800000"/>
            <a:headEnd/>
            <a:tailEnd/>
          </a:ln>
        </p:spPr>
        <p:txBody>
          <a:bodyPr/>
          <a:lstStyle/>
          <a:p>
            <a:fld id="{56BB521F-70A6-4963-97EB-1D21C1375C67}" type="slidenum">
              <a:rPr lang="en-US" smtClean="0">
                <a:latin typeface="Calibri" pitchFamily="34" charset="0"/>
                <a:ea typeface="ヒラギノ角ゴ Pro W3"/>
                <a:cs typeface="ヒラギノ角ゴ Pro W3"/>
              </a:rPr>
              <a:pPr/>
              <a:t>7</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91959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a:normAutofit/>
          </a:bodyPr>
          <a:lstStyle/>
          <a:p>
            <a:r>
              <a:rPr lang="en-US" dirty="0"/>
              <a:t>The company needs to turn its mission into detailed supporting objectives for each level of management. Each manager should have objectives and be responsible for reaching them.</a:t>
            </a:r>
          </a:p>
          <a:p>
            <a:endParaRPr lang="en-US" dirty="0"/>
          </a:p>
          <a:p>
            <a:r>
              <a:rPr lang="en-US" dirty="0"/>
              <a:t>The company can tie a diverse product portfolio together under a mission.</a:t>
            </a:r>
          </a:p>
          <a:p>
            <a:endParaRPr lang="en-US" dirty="0"/>
          </a:p>
          <a:p>
            <a:r>
              <a:rPr lang="en-US" dirty="0"/>
              <a:t>This broad mission leads to a hierarchy of objectives, including business objectives and marketing objectives such as</a:t>
            </a:r>
            <a:r>
              <a:rPr lang="en-US" baseline="0" dirty="0"/>
              <a:t> to build </a:t>
            </a:r>
            <a:r>
              <a:rPr lang="en-US" dirty="0"/>
              <a:t>profitable customer relationships by developing superior products. </a:t>
            </a:r>
          </a:p>
        </p:txBody>
      </p:sp>
      <p:sp>
        <p:nvSpPr>
          <p:cNvPr id="23555" name="Slide Number Placeholder 3"/>
          <p:cNvSpPr>
            <a:spLocks noGrp="1"/>
          </p:cNvSpPr>
          <p:nvPr>
            <p:ph type="sldNum" sz="quarter" idx="5"/>
          </p:nvPr>
        </p:nvSpPr>
        <p:spPr bwMode="auto">
          <a:noFill/>
          <a:ln>
            <a:miter lim="800000"/>
            <a:headEnd/>
            <a:tailEnd/>
          </a:ln>
        </p:spPr>
        <p:txBody>
          <a:bodyPr/>
          <a:lstStyle/>
          <a:p>
            <a:fld id="{56BB521F-70A6-4963-97EB-1D21C1375C67}" type="slidenum">
              <a:rPr lang="en-US" smtClean="0">
                <a:latin typeface="Calibri" pitchFamily="34" charset="0"/>
                <a:ea typeface="ヒラギノ角ゴ Pro W3"/>
                <a:cs typeface="ヒラギノ角ゴ Pro W3"/>
              </a:rPr>
              <a:pPr/>
              <a:t>8</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438180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a:lstStyle/>
          <a:p>
            <a:r>
              <a:rPr lang="en-US" dirty="0"/>
              <a:t>The best </a:t>
            </a:r>
            <a:r>
              <a:rPr lang="en-US" b="1" dirty="0"/>
              <a:t>business portfolio</a:t>
            </a:r>
            <a:r>
              <a:rPr lang="en-US" dirty="0"/>
              <a:t> is the one that best fits the company’s strengths and weaknesses to opportunities in the environment. </a:t>
            </a:r>
          </a:p>
          <a:p>
            <a:endParaRPr lang="en-US" dirty="0"/>
          </a:p>
          <a:p>
            <a:r>
              <a:rPr lang="en-US" dirty="0"/>
              <a:t>Business portfolio planning involves two steps.</a:t>
            </a:r>
            <a:r>
              <a:rPr lang="en-US" baseline="0" dirty="0"/>
              <a:t> </a:t>
            </a:r>
            <a:r>
              <a:rPr lang="en-US" dirty="0"/>
              <a:t>First, the company must analyze its </a:t>
            </a:r>
            <a:r>
              <a:rPr lang="en-US" i="1" dirty="0"/>
              <a:t>current</a:t>
            </a:r>
            <a:r>
              <a:rPr lang="en-US" dirty="0"/>
              <a:t> business portfolio and determine which businesses should receive more, less, or no investment. Second, it must shape the </a:t>
            </a:r>
            <a:r>
              <a:rPr lang="en-US" i="1" dirty="0"/>
              <a:t>future</a:t>
            </a:r>
            <a:r>
              <a:rPr lang="en-US" dirty="0"/>
              <a:t> portfolio by developing strategies for growth and downsizing.</a:t>
            </a:r>
          </a:p>
          <a:p>
            <a:endParaRPr lang="en-US" dirty="0"/>
          </a:p>
        </p:txBody>
      </p:sp>
      <p:sp>
        <p:nvSpPr>
          <p:cNvPr id="25603" name="Slide Number Placeholder 3"/>
          <p:cNvSpPr>
            <a:spLocks noGrp="1"/>
          </p:cNvSpPr>
          <p:nvPr>
            <p:ph type="sldNum" sz="quarter" idx="5"/>
          </p:nvPr>
        </p:nvSpPr>
        <p:spPr bwMode="auto">
          <a:noFill/>
          <a:ln>
            <a:miter lim="800000"/>
            <a:headEnd/>
            <a:tailEnd/>
          </a:ln>
        </p:spPr>
        <p:txBody>
          <a:bodyPr/>
          <a:lstStyle/>
          <a:p>
            <a:fld id="{373AB9D4-32D5-4258-9FC0-1AAEC6DF989C}" type="slidenum">
              <a:rPr lang="en-US" smtClean="0">
                <a:latin typeface="Calibri" pitchFamily="34" charset="0"/>
                <a:ea typeface="ヒラギノ角ゴ Pro W3"/>
                <a:cs typeface="ヒラギノ角ゴ Pro W3"/>
              </a:rPr>
              <a:pPr/>
              <a:t>9</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808882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E68747B-410E-4E11-8B3E-2AD7F44A6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9431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E68747B-410E-4E11-8B3E-2AD7F44A6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6966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E68747B-410E-4E11-8B3E-2AD7F44A6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7540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914400" y="1371600"/>
            <a:ext cx="7162800" cy="381000"/>
          </a:xfrm>
        </p:spPr>
        <p:txBody>
          <a:bodyPr/>
          <a:lstStyle>
            <a:lvl1pPr algn="ctr">
              <a:buNone/>
              <a:defRPr sz="2100" b="1" i="0">
                <a:solidFill>
                  <a:schemeClr val="tx2"/>
                </a:solidFill>
              </a:defRPr>
            </a:lvl1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172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93038" cy="1462088"/>
          </a:xfrm>
        </p:spPr>
        <p:txBody>
          <a:bodyPr/>
          <a:lstStyle>
            <a:lvl1pPr>
              <a:defRPr b="1" i="0" baseline="0"/>
            </a:lvl1pPr>
          </a:lstStyle>
          <a:p>
            <a:r>
              <a:rPr lang="en-US" dirty="0"/>
              <a:t>Click to edit Master title style</a:t>
            </a:r>
          </a:p>
        </p:txBody>
      </p:sp>
      <p:sp>
        <p:nvSpPr>
          <p:cNvPr id="3" name="Content Placeholder 2"/>
          <p:cNvSpPr>
            <a:spLocks noGrp="1"/>
          </p:cNvSpPr>
          <p:nvPr>
            <p:ph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endParaRPr lang="en-US" dirty="0">
              <a:solidFill>
                <a:prstClr val="black">
                  <a:tint val="75000"/>
                </a:prstClr>
              </a:solidFill>
            </a:endParaRPr>
          </a:p>
        </p:txBody>
      </p:sp>
      <p:sp>
        <p:nvSpPr>
          <p:cNvPr id="9" name="Footer Placeholder 8"/>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fld id="{FE68747B-410E-4E11-8B3E-2AD7F44A6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6110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 Placeholder 7"/>
          <p:cNvSpPr>
            <a:spLocks noGrp="1"/>
          </p:cNvSpPr>
          <p:nvPr>
            <p:ph type="body" sz="quarter" idx="13"/>
          </p:nvPr>
        </p:nvSpPr>
        <p:spPr>
          <a:xfrm>
            <a:off x="914400" y="1447800"/>
            <a:ext cx="7162800" cy="381000"/>
          </a:xfrm>
        </p:spPr>
        <p:txBody>
          <a:bodyPr/>
          <a:lstStyle>
            <a:lvl1pPr algn="ctr">
              <a:buNone/>
              <a:defRPr sz="2100" b="1" i="0">
                <a:solidFill>
                  <a:schemeClr val="tx2"/>
                </a:solidFill>
              </a:defRPr>
            </a:lvl1pPr>
          </a:lstStyle>
          <a:p>
            <a:pPr lvl="0"/>
            <a:r>
              <a:rPr lang="en-US" dirty="0"/>
              <a:t>Click to edit Master text styles</a:t>
            </a:r>
          </a:p>
        </p:txBody>
      </p:sp>
      <p:sp>
        <p:nvSpPr>
          <p:cNvPr id="6" name="Date Placeholder 5"/>
          <p:cNvSpPr>
            <a:spLocks noGrp="1"/>
          </p:cNvSpPr>
          <p:nvPr>
            <p:ph type="dt" sz="half" idx="14"/>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5"/>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6"/>
          </p:nvPr>
        </p:nvSpPr>
        <p:spPr/>
        <p:txBody>
          <a:bodyPr/>
          <a:lstStyle/>
          <a:p>
            <a:fld id="{FE68747B-410E-4E11-8B3E-2AD7F44A6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139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defRPr sz="3000" b="1"/>
            </a:lvl1pPr>
          </a:lstStyle>
          <a:p>
            <a:r>
              <a:rPr lang="en-US" dirty="0"/>
              <a:t>Click to edit Master title style</a:t>
            </a:r>
          </a:p>
        </p:txBody>
      </p:sp>
      <p:sp>
        <p:nvSpPr>
          <p:cNvPr id="3" name="Content Placeholder 2"/>
          <p:cNvSpPr>
            <a:spLocks noGrp="1"/>
          </p:cNvSpPr>
          <p:nvPr>
            <p:ph idx="1"/>
          </p:nvPr>
        </p:nvSpPr>
        <p:spPr>
          <a:xfrm>
            <a:off x="685800" y="1981200"/>
            <a:ext cx="2971800" cy="4114800"/>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457200" y="1447800"/>
            <a:ext cx="3200400" cy="381000"/>
          </a:xfrm>
        </p:spPr>
        <p:txBody>
          <a:bodyPr/>
          <a:lstStyle>
            <a:lvl1pPr algn="ctr">
              <a:buNone/>
              <a:defRPr sz="1500" b="0" i="1">
                <a:solidFill>
                  <a:srgbClr val="C00000"/>
                </a:solidFill>
              </a:defRPr>
            </a:lvl1pPr>
          </a:lstStyle>
          <a:p>
            <a:pPr lvl="0"/>
            <a:r>
              <a:rPr lang="en-US" dirty="0"/>
              <a:t>Click to edit Master text styles</a:t>
            </a:r>
          </a:p>
        </p:txBody>
      </p:sp>
      <p:sp>
        <p:nvSpPr>
          <p:cNvPr id="13" name="Content Placeholder 12"/>
          <p:cNvSpPr>
            <a:spLocks noGrp="1"/>
          </p:cNvSpPr>
          <p:nvPr>
            <p:ph sz="quarter" idx="14"/>
          </p:nvPr>
        </p:nvSpPr>
        <p:spPr>
          <a:xfrm>
            <a:off x="3810000" y="1524000"/>
            <a:ext cx="4343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5"/>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6"/>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7"/>
          </p:nvPr>
        </p:nvSpPr>
        <p:spPr/>
        <p:txBody>
          <a:bodyPr/>
          <a:lstStyle/>
          <a:p>
            <a:fld id="{FE68747B-410E-4E11-8B3E-2AD7F44A6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1063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 Placeholder 7"/>
          <p:cNvSpPr>
            <a:spLocks noGrp="1"/>
          </p:cNvSpPr>
          <p:nvPr>
            <p:ph type="body" sz="quarter" idx="13"/>
          </p:nvPr>
        </p:nvSpPr>
        <p:spPr>
          <a:xfrm>
            <a:off x="914400" y="1447800"/>
            <a:ext cx="7162800" cy="381000"/>
          </a:xfrm>
        </p:spPr>
        <p:txBody>
          <a:bodyPr/>
          <a:lstStyle>
            <a:lvl1pPr algn="ctr">
              <a:buNone/>
              <a:defRPr sz="2100" b="1" i="0">
                <a:solidFill>
                  <a:schemeClr val="tx2"/>
                </a:solidFill>
              </a:defRPr>
            </a:lvl1pPr>
          </a:lstStyle>
          <a:p>
            <a:pPr lvl="0"/>
            <a:r>
              <a:rPr lang="en-US" dirty="0"/>
              <a:t>Click to edit Master text styles</a:t>
            </a:r>
          </a:p>
        </p:txBody>
      </p:sp>
      <p:sp>
        <p:nvSpPr>
          <p:cNvPr id="6" name="Date Placeholder 5"/>
          <p:cNvSpPr>
            <a:spLocks noGrp="1"/>
          </p:cNvSpPr>
          <p:nvPr>
            <p:ph type="dt" sz="half" idx="14"/>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5"/>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6"/>
          </p:nvPr>
        </p:nvSpPr>
        <p:spPr/>
        <p:txBody>
          <a:bodyPr/>
          <a:lstStyle/>
          <a:p>
            <a:fld id="{FE68747B-410E-4E11-8B3E-2AD7F44A6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2707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endParaRPr lang="en-US" dirty="0">
              <a:solidFill>
                <a:prstClr val="black">
                  <a:tint val="75000"/>
                </a:prstClr>
              </a:solidFill>
            </a:endParaRPr>
          </a:p>
        </p:txBody>
      </p:sp>
      <p:sp>
        <p:nvSpPr>
          <p:cNvPr id="9" name="Footer Placeholder 8"/>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fld id="{FE68747B-410E-4E11-8B3E-2AD7F44A6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4150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 Placeholder 7"/>
          <p:cNvSpPr>
            <a:spLocks noGrp="1"/>
          </p:cNvSpPr>
          <p:nvPr>
            <p:ph type="body" sz="quarter" idx="13"/>
          </p:nvPr>
        </p:nvSpPr>
        <p:spPr>
          <a:xfrm>
            <a:off x="914400" y="1447800"/>
            <a:ext cx="7162800" cy="381000"/>
          </a:xfrm>
        </p:spPr>
        <p:txBody>
          <a:bodyPr/>
          <a:lstStyle>
            <a:lvl1pPr algn="ctr">
              <a:buNone/>
              <a:defRPr sz="2100" b="1" i="0">
                <a:solidFill>
                  <a:schemeClr val="tx2"/>
                </a:solidFill>
              </a:defRPr>
            </a:lvl1pPr>
          </a:lstStyle>
          <a:p>
            <a:pPr lvl="0"/>
            <a:r>
              <a:rPr lang="en-US" dirty="0"/>
              <a:t>Click to edit Master text styles</a:t>
            </a:r>
          </a:p>
        </p:txBody>
      </p:sp>
      <p:sp>
        <p:nvSpPr>
          <p:cNvPr id="6" name="Date Placeholder 5"/>
          <p:cNvSpPr>
            <a:spLocks noGrp="1"/>
          </p:cNvSpPr>
          <p:nvPr>
            <p:ph type="dt" sz="half" idx="14"/>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5"/>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6"/>
          </p:nvPr>
        </p:nvSpPr>
        <p:spPr/>
        <p:txBody>
          <a:bodyPr/>
          <a:lstStyle/>
          <a:p>
            <a:fld id="{FE68747B-410E-4E11-8B3E-2AD7F44A6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3318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 Placeholder 7"/>
          <p:cNvSpPr>
            <a:spLocks noGrp="1"/>
          </p:cNvSpPr>
          <p:nvPr>
            <p:ph type="body" sz="quarter" idx="13"/>
          </p:nvPr>
        </p:nvSpPr>
        <p:spPr>
          <a:xfrm>
            <a:off x="914400" y="1447800"/>
            <a:ext cx="7162800" cy="381000"/>
          </a:xfrm>
        </p:spPr>
        <p:txBody>
          <a:bodyPr/>
          <a:lstStyle>
            <a:lvl1pPr algn="ctr">
              <a:buNone/>
              <a:defRPr sz="2100" b="1" i="0">
                <a:solidFill>
                  <a:schemeClr val="tx2"/>
                </a:solidFill>
              </a:defRPr>
            </a:lvl1pPr>
          </a:lstStyle>
          <a:p>
            <a:pPr lvl="0"/>
            <a:r>
              <a:rPr lang="en-US" dirty="0"/>
              <a:t>Click to edit Master text styles</a:t>
            </a:r>
          </a:p>
        </p:txBody>
      </p:sp>
      <p:sp>
        <p:nvSpPr>
          <p:cNvPr id="6" name="Date Placeholder 5"/>
          <p:cNvSpPr>
            <a:spLocks noGrp="1"/>
          </p:cNvSpPr>
          <p:nvPr>
            <p:ph type="dt" sz="half" idx="14"/>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5"/>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6"/>
          </p:nvPr>
        </p:nvSpPr>
        <p:spPr/>
        <p:txBody>
          <a:bodyPr/>
          <a:lstStyle/>
          <a:p>
            <a:fld id="{FE68747B-410E-4E11-8B3E-2AD7F44A6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0503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E68747B-410E-4E11-8B3E-2AD7F44A6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6057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 Placeholder 7"/>
          <p:cNvSpPr>
            <a:spLocks noGrp="1"/>
          </p:cNvSpPr>
          <p:nvPr>
            <p:ph type="body" sz="quarter" idx="13"/>
          </p:nvPr>
        </p:nvSpPr>
        <p:spPr>
          <a:xfrm>
            <a:off x="914400" y="1524000"/>
            <a:ext cx="7162800" cy="381000"/>
          </a:xfrm>
        </p:spPr>
        <p:txBody>
          <a:bodyPr/>
          <a:lstStyle>
            <a:lvl1pPr algn="ctr">
              <a:buNone/>
              <a:defRPr sz="2800" b="1" i="0">
                <a:solidFill>
                  <a:schemeClr val="tx2"/>
                </a:solidFill>
              </a:defRPr>
            </a:lvl1pPr>
          </a:lstStyle>
          <a:p>
            <a:pPr lvl="0"/>
            <a:r>
              <a:rPr lang="en-US" dirty="0"/>
              <a:t>Click to edit Master text styles</a:t>
            </a:r>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extLst>
      <p:ext uri="{BB962C8B-B14F-4D97-AF65-F5344CB8AC3E}">
        <p14:creationId xmlns:p14="http://schemas.microsoft.com/office/powerpoint/2010/main" val="3796071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AndObj">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93038" cy="1462088"/>
          </a:xfrm>
        </p:spPr>
        <p:txBody>
          <a:bodyPr/>
          <a:lstStyle/>
          <a:p>
            <a:r>
              <a:rPr lang="en-US"/>
              <a:t>Click to edit Master title style</a:t>
            </a:r>
          </a:p>
        </p:txBody>
      </p:sp>
      <p:sp>
        <p:nvSpPr>
          <p:cNvPr id="3" name="Text Placeholder 2"/>
          <p:cNvSpPr>
            <a:spLocks noGrp="1"/>
          </p:cNvSpPr>
          <p:nvPr>
            <p:ph type="body" sz="half" idx="1"/>
          </p:nvPr>
        </p:nvSpPr>
        <p:spPr>
          <a:xfrm>
            <a:off x="838200" y="1981200"/>
            <a:ext cx="39243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9243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extLst>
      <p:ext uri="{BB962C8B-B14F-4D97-AF65-F5344CB8AC3E}">
        <p14:creationId xmlns:p14="http://schemas.microsoft.com/office/powerpoint/2010/main" val="643274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 Placeholder 7"/>
          <p:cNvSpPr>
            <a:spLocks noGrp="1"/>
          </p:cNvSpPr>
          <p:nvPr>
            <p:ph type="body" sz="quarter" idx="13"/>
          </p:nvPr>
        </p:nvSpPr>
        <p:spPr>
          <a:xfrm>
            <a:off x="914400" y="1524000"/>
            <a:ext cx="7162800" cy="381000"/>
          </a:xfrm>
        </p:spPr>
        <p:txBody>
          <a:bodyPr/>
          <a:lstStyle>
            <a:lvl1pPr algn="ctr">
              <a:buNone/>
              <a:defRPr sz="2800" b="1" i="0">
                <a:solidFill>
                  <a:schemeClr val="tx2"/>
                </a:solidFill>
              </a:defRPr>
            </a:lvl1pPr>
          </a:lstStyle>
          <a:p>
            <a:pPr lvl="0"/>
            <a:r>
              <a:rPr lang="en-US" dirty="0"/>
              <a:t>Click to edit Master text styles</a:t>
            </a:r>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extLst>
      <p:ext uri="{BB962C8B-B14F-4D97-AF65-F5344CB8AC3E}">
        <p14:creationId xmlns:p14="http://schemas.microsoft.com/office/powerpoint/2010/main" val="734090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 Placeholder 7"/>
          <p:cNvSpPr>
            <a:spLocks noGrp="1"/>
          </p:cNvSpPr>
          <p:nvPr>
            <p:ph type="body" sz="quarter" idx="13"/>
          </p:nvPr>
        </p:nvSpPr>
        <p:spPr>
          <a:xfrm>
            <a:off x="914400" y="1524000"/>
            <a:ext cx="7162800" cy="381000"/>
          </a:xfrm>
        </p:spPr>
        <p:txBody>
          <a:bodyPr/>
          <a:lstStyle>
            <a:lvl1pPr algn="ctr">
              <a:buNone/>
              <a:defRPr sz="2800" b="1" i="0">
                <a:solidFill>
                  <a:schemeClr val="tx2"/>
                </a:solidFill>
              </a:defRPr>
            </a:lvl1pPr>
          </a:lstStyle>
          <a:p>
            <a:pPr lvl="0"/>
            <a:r>
              <a:rPr lang="en-US" dirty="0"/>
              <a:t>Click to edit Master text styles</a:t>
            </a:r>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extLst>
      <p:ext uri="{BB962C8B-B14F-4D97-AF65-F5344CB8AC3E}">
        <p14:creationId xmlns:p14="http://schemas.microsoft.com/office/powerpoint/2010/main" val="2178010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 Placeholder 7"/>
          <p:cNvSpPr>
            <a:spLocks noGrp="1"/>
          </p:cNvSpPr>
          <p:nvPr>
            <p:ph type="body" sz="quarter" idx="13"/>
          </p:nvPr>
        </p:nvSpPr>
        <p:spPr>
          <a:xfrm>
            <a:off x="914400" y="1524000"/>
            <a:ext cx="7162800" cy="381000"/>
          </a:xfrm>
        </p:spPr>
        <p:txBody>
          <a:bodyPr/>
          <a:lstStyle>
            <a:lvl1pPr algn="ctr">
              <a:buNone/>
              <a:defRPr sz="2800" b="1" i="0">
                <a:solidFill>
                  <a:schemeClr val="tx2"/>
                </a:solidFill>
              </a:defRPr>
            </a:lvl1pPr>
          </a:lstStyle>
          <a:p>
            <a:pPr lvl="0"/>
            <a:r>
              <a:rPr lang="en-US" dirty="0"/>
              <a:t>Click to edit Master text styles</a:t>
            </a:r>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extLst>
      <p:ext uri="{BB962C8B-B14F-4D97-AF65-F5344CB8AC3E}">
        <p14:creationId xmlns:p14="http://schemas.microsoft.com/office/powerpoint/2010/main" val="2496633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5" name="Rectangle 3"/>
          <p:cNvSpPr>
            <a:spLocks noChangeArrowheads="1"/>
          </p:cNvSpPr>
          <p:nvPr userDrawn="1"/>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
        <p:nvSpPr>
          <p:cNvPr id="2" name="Title 1"/>
          <p:cNvSpPr>
            <a:spLocks noGrp="1"/>
          </p:cNvSpPr>
          <p:nvPr>
            <p:ph type="title"/>
          </p:nvPr>
        </p:nvSpPr>
        <p:spPr>
          <a:xfrm>
            <a:off x="685800" y="228600"/>
            <a:ext cx="7772400" cy="1143000"/>
          </a:xfrm>
        </p:spPr>
        <p:txBody>
          <a:bodyPr/>
          <a:lstStyle>
            <a:lvl1pPr>
              <a:lnSpc>
                <a:spcPts val="3600"/>
              </a:lnSpc>
              <a:defRPr sz="3600" b="1"/>
            </a:lvl1pPr>
          </a:lstStyle>
          <a:p>
            <a:r>
              <a:rPr lang="en-US" dirty="0"/>
              <a:t>Click to edit Master title style</a:t>
            </a:r>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914400" y="1295400"/>
            <a:ext cx="7162800" cy="381000"/>
          </a:xfrm>
        </p:spPr>
        <p:txBody>
          <a:bodyPr/>
          <a:lstStyle>
            <a:lvl1pPr algn="ctr">
              <a:buNone/>
              <a:defRPr sz="2800" b="1" i="0">
                <a:solidFill>
                  <a:schemeClr val="tx2"/>
                </a:solidFill>
              </a:defRPr>
            </a:lvl1pPr>
          </a:lstStyle>
          <a:p>
            <a:pPr lvl="0"/>
            <a:r>
              <a:rPr lang="en-US" dirty="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457200" y="1295400"/>
            <a:ext cx="8229600" cy="609600"/>
          </a:xfrm>
        </p:spPr>
        <p:txBody>
          <a:bodyPr/>
          <a:lstStyle>
            <a:lvl1pPr algn="ctr">
              <a:buNone/>
              <a:defRPr sz="3600" b="1" i="1" baseline="0">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a:t>Click to edit Master title style</a:t>
            </a:r>
          </a:p>
        </p:txBody>
      </p:sp>
      <p:sp>
        <p:nvSpPr>
          <p:cNvPr id="5" name="Date Placeholder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dirty="0"/>
          </a:p>
        </p:txBody>
      </p:sp>
      <p:sp>
        <p:nvSpPr>
          <p:cNvPr id="6" name="Footer Placeholder 4"/>
          <p:cNvSpPr>
            <a:spLocks noGrp="1"/>
          </p:cNvSpPr>
          <p:nvPr>
            <p:ph type="ftr" sz="quarter" idx="15"/>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7" name="Slide Number Placeholder 5"/>
          <p:cNvSpPr>
            <a:spLocks noGrp="1"/>
          </p:cNvSpPr>
          <p:nvPr>
            <p:ph type="sldNum" sz="quarter" idx="16"/>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fld id="{1D2DF968-81DF-4BE0-A5A5-8F8618733E1A}"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457200" y="1295400"/>
            <a:ext cx="8229600" cy="609600"/>
          </a:xfrm>
        </p:spPr>
        <p:txBody>
          <a:bodyPr/>
          <a:lstStyle>
            <a:lvl1pPr algn="ctr">
              <a:buNone/>
              <a:defRPr sz="3600" b="1" i="1" baseline="0">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a:t>Click to edit Master title style</a:t>
            </a:r>
          </a:p>
        </p:txBody>
      </p:sp>
      <p:sp>
        <p:nvSpPr>
          <p:cNvPr id="5" name="Date Placeholder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dirty="0"/>
          </a:p>
        </p:txBody>
      </p:sp>
      <p:sp>
        <p:nvSpPr>
          <p:cNvPr id="6" name="Footer Placeholder 4"/>
          <p:cNvSpPr>
            <a:spLocks noGrp="1"/>
          </p:cNvSpPr>
          <p:nvPr>
            <p:ph type="ftr" sz="quarter" idx="15"/>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7" name="Slide Number Placeholder 5"/>
          <p:cNvSpPr>
            <a:spLocks noGrp="1"/>
          </p:cNvSpPr>
          <p:nvPr>
            <p:ph type="sldNum" sz="quarter" idx="16"/>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fld id="{9A141989-956A-4237-9E24-B72380F4D30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E68747B-410E-4E11-8B3E-2AD7F44A6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475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E68747B-410E-4E11-8B3E-2AD7F44A6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1900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E68747B-410E-4E11-8B3E-2AD7F44A6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2745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E68747B-410E-4E11-8B3E-2AD7F44A6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824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E68747B-410E-4E11-8B3E-2AD7F44A6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9037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E68747B-410E-4E11-8B3E-2AD7F44A6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380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E68747B-410E-4E11-8B3E-2AD7F44A6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776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FE68747B-410E-4E11-8B3E-2AD7F44A64BD}" type="slidenum">
              <a:rPr lang="en-US" smtClean="0">
                <a:solidFill>
                  <a:prstClr val="black">
                    <a:tint val="75000"/>
                  </a:prstClr>
                </a:solidFill>
                <a:latin typeface="Calibri" panose="020F0502020204030204"/>
                <a:ea typeface="+mn-ea"/>
                <a:cs typeface="+mn-cs"/>
              </a:rPr>
              <a:pPr fontAlgn="auto">
                <a:spcBef>
                  <a:spcPts val="0"/>
                </a:spcBef>
                <a:spcAft>
                  <a:spcPts val="0"/>
                </a:spcAft>
              </a:pPr>
              <a:t>‹#›</a:t>
            </a:fld>
            <a:endParaRPr lang="en-US" dirty="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2142415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787" r:id="rId20"/>
    <p:sldLayoutId id="2147483788" r:id="rId21"/>
    <p:sldLayoutId id="2147483789" r:id="rId22"/>
    <p:sldLayoutId id="2147483790" r:id="rId23"/>
    <p:sldLayoutId id="2147483792" r:id="rId24"/>
    <p:sldLayoutId id="2147483659" r:id="rId25"/>
    <p:sldLayoutId id="2147483660" r:id="rId26"/>
    <p:sldLayoutId id="2147483664" r:id="rId27"/>
    <p:sldLayoutId id="2147483666" r:id="rId2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55495" y="307736"/>
            <a:ext cx="7793038" cy="413353"/>
          </a:xfrm>
        </p:spPr>
        <p:txBody>
          <a:bodyPr>
            <a:noAutofit/>
          </a:bodyPr>
          <a:lstStyle/>
          <a:p>
            <a:pPr algn="ctr"/>
            <a:r>
              <a:rPr lang="en-US" sz="3600" b="1" dirty="0">
                <a:latin typeface="+mn-lt"/>
              </a:rPr>
              <a:t>Principles </a:t>
            </a:r>
            <a:r>
              <a:rPr lang="en-US" sz="3600" b="1" dirty="0">
                <a:solidFill>
                  <a:srgbClr val="0070C0"/>
                </a:solidFill>
                <a:latin typeface="+mn-lt"/>
              </a:rPr>
              <a:t>of Marketing</a:t>
            </a:r>
          </a:p>
        </p:txBody>
      </p:sp>
      <p:sp>
        <p:nvSpPr>
          <p:cNvPr id="6" name="TextBox 5"/>
          <p:cNvSpPr txBox="1"/>
          <p:nvPr/>
        </p:nvSpPr>
        <p:spPr>
          <a:xfrm>
            <a:off x="1897306" y="966910"/>
            <a:ext cx="5349387" cy="523220"/>
          </a:xfrm>
          <a:prstGeom prst="rect">
            <a:avLst/>
          </a:prstGeom>
          <a:noFill/>
        </p:spPr>
        <p:txBody>
          <a:bodyPr wrap="square" rtlCol="0">
            <a:spAutoFit/>
          </a:bodyPr>
          <a:lstStyle/>
          <a:p>
            <a:pPr algn="ctr" fontAlgn="auto">
              <a:spcBef>
                <a:spcPts val="0"/>
              </a:spcBef>
              <a:spcAft>
                <a:spcPts val="0"/>
              </a:spcAft>
            </a:pPr>
            <a:r>
              <a:rPr lang="en-US" sz="2800" b="1" dirty="0">
                <a:solidFill>
                  <a:prstClr val="black"/>
                </a:solidFill>
                <a:latin typeface="Calibri" panose="020F0502020204030204"/>
                <a:ea typeface="+mn-ea"/>
                <a:cs typeface="+mn-cs"/>
              </a:rPr>
              <a:t>Kotler and Armstrong</a:t>
            </a:r>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39677" y="1676400"/>
            <a:ext cx="2738462" cy="3505485"/>
          </a:xfrm>
        </p:spPr>
      </p:pic>
      <p:sp>
        <p:nvSpPr>
          <p:cNvPr id="3" name="Text Placeholder 2"/>
          <p:cNvSpPr>
            <a:spLocks noGrp="1"/>
          </p:cNvSpPr>
          <p:nvPr>
            <p:ph type="body" sz="half" idx="1"/>
          </p:nvPr>
        </p:nvSpPr>
        <p:spPr>
          <a:xfrm>
            <a:off x="4068599" y="2641033"/>
            <a:ext cx="5068094" cy="1676400"/>
          </a:xfrm>
        </p:spPr>
        <p:txBody>
          <a:bodyPr>
            <a:noAutofit/>
          </a:bodyPr>
          <a:lstStyle/>
          <a:p>
            <a:pPr marL="0" indent="0">
              <a:buNone/>
            </a:pPr>
            <a:r>
              <a:rPr lang="en-US" sz="2800" b="1" dirty="0">
                <a:latin typeface="Calibri" panose="020F0502020204030204" pitchFamily="34" charset="0"/>
              </a:rPr>
              <a:t>Chapter 2:</a:t>
            </a:r>
          </a:p>
          <a:p>
            <a:pPr marL="0" indent="0">
              <a:buNone/>
            </a:pPr>
            <a:r>
              <a:rPr lang="en-US" sz="4000" b="1" dirty="0">
                <a:solidFill>
                  <a:srgbClr val="000000"/>
                </a:solidFill>
              </a:rPr>
              <a:t>Company and Marketing Strategy</a:t>
            </a:r>
            <a:r>
              <a:rPr lang="en-US" sz="2800" b="1" dirty="0">
                <a:solidFill>
                  <a:srgbClr val="000000"/>
                </a:solidFill>
              </a:rPr>
              <a:t/>
            </a:r>
            <a:br>
              <a:rPr lang="en-US" sz="2800" b="1" dirty="0">
                <a:solidFill>
                  <a:srgbClr val="000000"/>
                </a:solidFill>
              </a:rPr>
            </a:br>
            <a:endParaRPr lang="en-US" sz="2800" b="1" dirty="0">
              <a:solidFill>
                <a:srgbClr val="000000"/>
              </a:solidFill>
            </a:endParaRPr>
          </a:p>
        </p:txBody>
      </p:sp>
      <p:sp>
        <p:nvSpPr>
          <p:cNvPr id="8" name="TextBox 7"/>
          <p:cNvSpPr txBox="1"/>
          <p:nvPr/>
        </p:nvSpPr>
        <p:spPr>
          <a:xfrm>
            <a:off x="4105133" y="4365343"/>
            <a:ext cx="4343400" cy="1661993"/>
          </a:xfrm>
          <a:prstGeom prst="rect">
            <a:avLst/>
          </a:prstGeom>
          <a:noFill/>
        </p:spPr>
        <p:txBody>
          <a:bodyPr wrap="square" rtlCol="0">
            <a:spAutoFit/>
          </a:bodyPr>
          <a:lstStyle/>
          <a:p>
            <a:r>
              <a:rPr lang="en-US" sz="2800" dirty="0">
                <a:solidFill>
                  <a:srgbClr val="000000"/>
                </a:solidFill>
                <a:latin typeface="+mn-lt"/>
              </a:rPr>
              <a:t>Partnering to Build Customer Engagement, Value, and Relationships</a:t>
            </a:r>
            <a:endParaRPr lang="en-US" sz="2800" b="1" dirty="0">
              <a:solidFill>
                <a:srgbClr val="000000"/>
              </a:solidFill>
              <a:latin typeface="+mn-lt"/>
            </a:endParaRPr>
          </a:p>
          <a:p>
            <a:endParaRPr lang="en-US" dirty="0"/>
          </a:p>
        </p:txBody>
      </p:sp>
      <p:sp>
        <p:nvSpPr>
          <p:cNvPr id="7" name="TextBox 6"/>
          <p:cNvSpPr txBox="1"/>
          <p:nvPr/>
        </p:nvSpPr>
        <p:spPr>
          <a:xfrm>
            <a:off x="2688729" y="6437413"/>
            <a:ext cx="3766537"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5" name="Slide Number Placeholder 4"/>
          <p:cNvSpPr>
            <a:spLocks noGrp="1"/>
          </p:cNvSpPr>
          <p:nvPr>
            <p:ph type="sldNum" sz="quarter" idx="12"/>
          </p:nvPr>
        </p:nvSpPr>
        <p:spPr>
          <a:xfrm>
            <a:off x="7079293" y="6485157"/>
            <a:ext cx="2057400" cy="273844"/>
          </a:xfrm>
        </p:spPr>
        <p:txBody>
          <a:bodyPr anchor="t"/>
          <a:lstStyle/>
          <a:p>
            <a:r>
              <a:rPr lang="en-US" sz="1200" dirty="0">
                <a:solidFill>
                  <a:prstClr val="black"/>
                </a:solidFill>
                <a:latin typeface="+mn-lt"/>
              </a:rPr>
              <a:t>2-1</a:t>
            </a:r>
          </a:p>
          <a:p>
            <a:endParaRPr lang="en-US" dirty="0">
              <a:solidFill>
                <a:prstClr val="black"/>
              </a:solidFill>
            </a:endParaRPr>
          </a:p>
        </p:txBody>
      </p:sp>
    </p:spTree>
    <p:extLst>
      <p:ext uri="{BB962C8B-B14F-4D97-AF65-F5344CB8AC3E}">
        <p14:creationId xmlns:p14="http://schemas.microsoft.com/office/powerpoint/2010/main" val="4250779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81000"/>
            <a:ext cx="7886700" cy="511751"/>
          </a:xfrm>
        </p:spPr>
        <p:txBody>
          <a:bodyPr>
            <a:noAutofit/>
          </a:bodyPr>
          <a:lstStyle/>
          <a:p>
            <a:pPr algn="ctr"/>
            <a:r>
              <a:rPr lang="en-US" sz="3600" b="1" dirty="0">
                <a:solidFill>
                  <a:srgbClr val="0070C0"/>
                </a:solidFill>
                <a:latin typeface="+mn-lt"/>
              </a:rPr>
              <a:t>Designing the Business Portfolio</a:t>
            </a:r>
            <a:endParaRPr lang="en-US" sz="3600" b="1" dirty="0">
              <a:latin typeface="+mn-lt"/>
            </a:endParaRPr>
          </a:p>
        </p:txBody>
      </p:sp>
      <p:sp>
        <p:nvSpPr>
          <p:cNvPr id="24578" name="Rectangle 3"/>
          <p:cNvSpPr>
            <a:spLocks noGrp="1" noChangeArrowheads="1"/>
          </p:cNvSpPr>
          <p:nvPr>
            <p:ph idx="1"/>
          </p:nvPr>
        </p:nvSpPr>
        <p:spPr>
          <a:xfrm>
            <a:off x="628650" y="1825625"/>
            <a:ext cx="7886700" cy="1984375"/>
          </a:xfrm>
        </p:spPr>
        <p:txBody>
          <a:bodyPr>
            <a:normAutofit/>
          </a:bodyPr>
          <a:lstStyle/>
          <a:p>
            <a:pPr eaLnBrk="1" hangingPunct="1">
              <a:buFontTx/>
              <a:buNone/>
            </a:pPr>
            <a:r>
              <a:rPr lang="en-US" sz="3200" b="1" dirty="0">
                <a:solidFill>
                  <a:srgbClr val="000000"/>
                </a:solidFill>
              </a:rPr>
              <a:t>Portfolio analysis </a:t>
            </a:r>
            <a:r>
              <a:rPr lang="en-US" sz="3200" dirty="0">
                <a:solidFill>
                  <a:srgbClr val="000000"/>
                </a:solidFill>
              </a:rPr>
              <a:t>is a major activity in strategic planning whereby management evaluates the products and businesses that make up the company.</a:t>
            </a:r>
          </a:p>
        </p:txBody>
      </p:sp>
      <p:sp>
        <p:nvSpPr>
          <p:cNvPr id="6" name="TextBox 5"/>
          <p:cNvSpPr txBox="1"/>
          <p:nvPr/>
        </p:nvSpPr>
        <p:spPr>
          <a:xfrm>
            <a:off x="2939062" y="6324600"/>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7" name="TextBox 6"/>
          <p:cNvSpPr txBox="1"/>
          <p:nvPr/>
        </p:nvSpPr>
        <p:spPr>
          <a:xfrm>
            <a:off x="8268286" y="6393850"/>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a:t>
            </a:r>
            <a:fld id="{CA645255-8D70-42F0-8231-A03111C94ED6}" type="slidenum">
              <a:rPr lang="en-US" sz="1200" smtClean="0">
                <a:solidFill>
                  <a:prstClr val="black"/>
                </a:solidFill>
                <a:latin typeface="Calibri" panose="020F0502020204030204"/>
                <a:ea typeface="+mn-ea"/>
              </a:rPr>
              <a:pPr algn="r" fontAlgn="auto">
                <a:spcBef>
                  <a:spcPts val="0"/>
                </a:spcBef>
                <a:spcAft>
                  <a:spcPts val="0"/>
                </a:spcAft>
              </a:pPr>
              <a:t>10</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61929804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85798" y="381000"/>
            <a:ext cx="7772400" cy="422564"/>
          </a:xfrm>
        </p:spPr>
        <p:txBody>
          <a:bodyPr>
            <a:noAutofit/>
          </a:bodyPr>
          <a:lstStyle/>
          <a:p>
            <a:pPr algn="ctr"/>
            <a:r>
              <a:rPr lang="en-US" sz="3600" b="1" dirty="0">
                <a:solidFill>
                  <a:srgbClr val="0070C0"/>
                </a:solidFill>
                <a:latin typeface="+mn-lt"/>
              </a:rPr>
              <a:t>Designing the Business Portfolio</a:t>
            </a:r>
          </a:p>
        </p:txBody>
      </p:sp>
      <p:sp>
        <p:nvSpPr>
          <p:cNvPr id="28675" name="Rectangle 3"/>
          <p:cNvSpPr>
            <a:spLocks noGrp="1" noChangeArrowheads="1"/>
          </p:cNvSpPr>
          <p:nvPr>
            <p:ph type="body" sz="quarter" idx="13"/>
          </p:nvPr>
        </p:nvSpPr>
        <p:spPr>
          <a:xfrm>
            <a:off x="228598" y="1600200"/>
            <a:ext cx="8686800" cy="533400"/>
          </a:xfrm>
        </p:spPr>
        <p:txBody>
          <a:bodyPr>
            <a:normAutofit/>
          </a:bodyPr>
          <a:lstStyle/>
          <a:p>
            <a:r>
              <a:rPr lang="en-US" sz="3200" dirty="0">
                <a:solidFill>
                  <a:schemeClr val="accent2"/>
                </a:solidFill>
              </a:rPr>
              <a:t>Analyzing the Current Business Portfolio</a:t>
            </a:r>
          </a:p>
          <a:p>
            <a:endParaRPr lang="en-US" sz="3200" dirty="0">
              <a:solidFill>
                <a:schemeClr val="accent2"/>
              </a:solidFill>
            </a:endParaRPr>
          </a:p>
          <a:p>
            <a:endParaRPr lang="en-US" sz="3200" dirty="0"/>
          </a:p>
        </p:txBody>
      </p:sp>
      <p:graphicFrame>
        <p:nvGraphicFramePr>
          <p:cNvPr id="8" name="Content Placeholder 7" descr="Analyzing Current Business Units Graphic" title="Business Units"/>
          <p:cNvGraphicFramePr>
            <a:graphicFrameLocks noGrp="1"/>
          </p:cNvGraphicFramePr>
          <p:nvPr>
            <p:ph idx="1"/>
            <p:extLst>
              <p:ext uri="{D42A27DB-BD31-4B8C-83A1-F6EECF244321}">
                <p14:modId xmlns:p14="http://schemas.microsoft.com/office/powerpoint/2010/main" val="3224639727"/>
              </p:ext>
            </p:extLst>
          </p:nvPr>
        </p:nvGraphicFramePr>
        <p:xfrm>
          <a:off x="1028700" y="2438400"/>
          <a:ext cx="7086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939061" y="6581001"/>
            <a:ext cx="326587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p>
        </p:txBody>
      </p:sp>
      <p:sp>
        <p:nvSpPr>
          <p:cNvPr id="9" name="TextBox 8"/>
          <p:cNvSpPr txBox="1"/>
          <p:nvPr/>
        </p:nvSpPr>
        <p:spPr>
          <a:xfrm>
            <a:off x="8268286" y="6581001"/>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a:t>
            </a:r>
            <a:fld id="{CA645255-8D70-42F0-8231-A03111C94ED6}" type="slidenum">
              <a:rPr lang="en-US" sz="1200" smtClean="0">
                <a:solidFill>
                  <a:prstClr val="black"/>
                </a:solidFill>
                <a:latin typeface="Calibri" panose="020F0502020204030204"/>
                <a:ea typeface="+mn-ea"/>
              </a:rPr>
              <a:pPr algn="r" fontAlgn="auto">
                <a:spcBef>
                  <a:spcPts val="0"/>
                </a:spcBef>
                <a:spcAft>
                  <a:spcPts val="0"/>
                </a:spcAft>
              </a:pPr>
              <a:t>11</a:t>
            </a:fld>
            <a:endParaRPr lang="en-US" sz="1200" dirty="0">
              <a:solidFill>
                <a:prstClr val="black"/>
              </a:solidFill>
              <a:latin typeface="Calibri" panose="020F0502020204030204"/>
              <a:ea typeface="+mn-ea"/>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Rectangle 3"/>
          <p:cNvSpPr>
            <a:spLocks noGrp="1" noChangeArrowheads="1"/>
          </p:cNvSpPr>
          <p:nvPr>
            <p:ph type="body" sz="quarter" idx="13"/>
          </p:nvPr>
        </p:nvSpPr>
        <p:spPr>
          <a:xfrm>
            <a:off x="447968" y="304800"/>
            <a:ext cx="8229600" cy="457200"/>
          </a:xfrm>
        </p:spPr>
        <p:txBody>
          <a:bodyPr>
            <a:noAutofit/>
          </a:bodyPr>
          <a:lstStyle/>
          <a:p>
            <a:pPr eaLnBrk="1" hangingPunct="1"/>
            <a:r>
              <a:rPr lang="en-US" sz="3600" dirty="0">
                <a:solidFill>
                  <a:srgbClr val="0070C0"/>
                </a:solidFill>
              </a:rPr>
              <a:t>Designing the Business Portfolio</a:t>
            </a:r>
            <a:endParaRPr lang="en-US" sz="3600" dirty="0"/>
          </a:p>
          <a:p>
            <a:pPr eaLnBrk="1" hangingPunct="1"/>
            <a:endParaRPr lang="en-US" sz="3600" dirty="0">
              <a:solidFill>
                <a:schemeClr val="accent2"/>
              </a:solidFill>
            </a:endParaRPr>
          </a:p>
        </p:txBody>
      </p:sp>
      <p:sp>
        <p:nvSpPr>
          <p:cNvPr id="26626" name="Text Placeholder 7"/>
          <p:cNvSpPr>
            <a:spLocks noGrp="1"/>
          </p:cNvSpPr>
          <p:nvPr>
            <p:ph idx="1"/>
          </p:nvPr>
        </p:nvSpPr>
        <p:spPr/>
        <p:txBody>
          <a:bodyPr>
            <a:normAutofit/>
          </a:bodyPr>
          <a:lstStyle/>
          <a:p>
            <a:pPr eaLnBrk="1" hangingPunct="1">
              <a:buFontTx/>
              <a:buNone/>
            </a:pPr>
            <a:r>
              <a:rPr lang="en-US" sz="3200" b="1" dirty="0">
                <a:solidFill>
                  <a:srgbClr val="000000"/>
                </a:solidFill>
              </a:rPr>
              <a:t>Strategic business units can be a</a:t>
            </a:r>
          </a:p>
          <a:p>
            <a:pPr eaLnBrk="1" hangingPunct="1"/>
            <a:r>
              <a:rPr lang="en-US" sz="3200" dirty="0">
                <a:solidFill>
                  <a:srgbClr val="000000"/>
                </a:solidFill>
              </a:rPr>
              <a:t>Company division</a:t>
            </a:r>
          </a:p>
          <a:p>
            <a:pPr eaLnBrk="1" hangingPunct="1"/>
            <a:r>
              <a:rPr lang="en-US" sz="3200" dirty="0">
                <a:solidFill>
                  <a:srgbClr val="000000"/>
                </a:solidFill>
              </a:rPr>
              <a:t>Product line within a division</a:t>
            </a:r>
          </a:p>
          <a:p>
            <a:pPr eaLnBrk="1" hangingPunct="1"/>
            <a:r>
              <a:rPr lang="en-US" sz="3200" dirty="0">
                <a:solidFill>
                  <a:srgbClr val="000000"/>
                </a:solidFill>
              </a:rPr>
              <a:t>Single product or brand</a:t>
            </a:r>
          </a:p>
        </p:txBody>
      </p:sp>
      <p:sp>
        <p:nvSpPr>
          <p:cNvPr id="6" name="TextBox 5"/>
          <p:cNvSpPr txBox="1"/>
          <p:nvPr/>
        </p:nvSpPr>
        <p:spPr>
          <a:xfrm>
            <a:off x="2939062" y="6478588"/>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7" name="TextBox 6"/>
          <p:cNvSpPr txBox="1"/>
          <p:nvPr/>
        </p:nvSpPr>
        <p:spPr>
          <a:xfrm>
            <a:off x="8239711" y="6478588"/>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a:t>
            </a:r>
            <a:fld id="{CA645255-8D70-42F0-8231-A03111C94ED6}" type="slidenum">
              <a:rPr lang="en-US" sz="1200" smtClean="0">
                <a:solidFill>
                  <a:prstClr val="black"/>
                </a:solidFill>
                <a:latin typeface="Calibri" panose="020F0502020204030204"/>
                <a:ea typeface="+mn-ea"/>
              </a:rPr>
              <a:pPr algn="r" fontAlgn="auto">
                <a:spcBef>
                  <a:spcPts val="0"/>
                </a:spcBef>
                <a:spcAft>
                  <a:spcPts val="0"/>
                </a:spcAft>
              </a:pPr>
              <a:t>12</a:t>
            </a:fld>
            <a:endParaRPr lang="en-US" sz="1200" dirty="0">
              <a:solidFill>
                <a:prstClr val="black"/>
              </a:solidFill>
              <a:latin typeface="Calibri" panose="020F0502020204030204"/>
              <a:ea typeface="+mn-ea"/>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066800" y="235548"/>
            <a:ext cx="6858000" cy="646331"/>
          </a:xfrm>
          <a:prstGeom prst="rect">
            <a:avLst/>
          </a:prstGeom>
          <a:noFill/>
        </p:spPr>
        <p:txBody>
          <a:bodyPr wrap="square" rtlCol="0">
            <a:spAutoFit/>
          </a:bodyPr>
          <a:lstStyle/>
          <a:p>
            <a:pPr algn="ctr"/>
            <a:r>
              <a:rPr lang="en-US" sz="3600" b="1" dirty="0">
                <a:solidFill>
                  <a:srgbClr val="0070C0"/>
                </a:solidFill>
                <a:latin typeface="+mn-lt"/>
              </a:rPr>
              <a:t>Designing</a:t>
            </a:r>
            <a:r>
              <a:rPr lang="en-US" sz="3200" b="1" dirty="0">
                <a:solidFill>
                  <a:srgbClr val="0070C0"/>
                </a:solidFill>
                <a:latin typeface="+mn-lt"/>
              </a:rPr>
              <a:t> the Business Portfolio</a:t>
            </a:r>
            <a:endParaRPr lang="en-US" sz="3200" b="1" dirty="0">
              <a:latin typeface="+mn-lt"/>
            </a:endParaRPr>
          </a:p>
        </p:txBody>
      </p:sp>
      <p:sp>
        <p:nvSpPr>
          <p:cNvPr id="6" name="TextBox 5"/>
          <p:cNvSpPr txBox="1"/>
          <p:nvPr/>
        </p:nvSpPr>
        <p:spPr>
          <a:xfrm>
            <a:off x="152399" y="1634452"/>
            <a:ext cx="8839200" cy="584775"/>
          </a:xfrm>
          <a:prstGeom prst="rect">
            <a:avLst/>
          </a:prstGeom>
          <a:noFill/>
        </p:spPr>
        <p:txBody>
          <a:bodyPr wrap="square" rtlCol="0">
            <a:spAutoFit/>
          </a:bodyPr>
          <a:lstStyle/>
          <a:p>
            <a:pPr algn="ctr"/>
            <a:r>
              <a:rPr lang="en-US" sz="3200" b="1" dirty="0">
                <a:solidFill>
                  <a:schemeClr val="accent2"/>
                </a:solidFill>
                <a:latin typeface="+mn-lt"/>
              </a:rPr>
              <a:t>Analyzing the Current Business Portfolio</a:t>
            </a:r>
          </a:p>
        </p:txBody>
      </p:sp>
      <p:sp>
        <p:nvSpPr>
          <p:cNvPr id="4" name="TextBox 3"/>
          <p:cNvSpPr txBox="1"/>
          <p:nvPr/>
        </p:nvSpPr>
        <p:spPr>
          <a:xfrm>
            <a:off x="457200" y="2743200"/>
            <a:ext cx="8305800" cy="2062103"/>
          </a:xfrm>
          <a:prstGeom prst="rect">
            <a:avLst/>
          </a:prstGeom>
          <a:noFill/>
        </p:spPr>
        <p:txBody>
          <a:bodyPr wrap="square" rtlCol="0">
            <a:spAutoFit/>
          </a:bodyPr>
          <a:lstStyle/>
          <a:p>
            <a:pPr marL="344488" indent="-344488"/>
            <a:r>
              <a:rPr lang="en-US" sz="3200" b="1" dirty="0">
                <a:solidFill>
                  <a:srgbClr val="000000"/>
                </a:solidFill>
                <a:latin typeface="+mn-lt"/>
              </a:rPr>
              <a:t>Growth-share matrix </a:t>
            </a:r>
            <a:r>
              <a:rPr lang="en-US" sz="3200" dirty="0">
                <a:solidFill>
                  <a:srgbClr val="000000"/>
                </a:solidFill>
                <a:latin typeface="+mn-lt"/>
              </a:rPr>
              <a:t>is a portfolio-planning method that evaluates a company’s SBUs in terms of market growth rate and relative market share.</a:t>
            </a:r>
          </a:p>
        </p:txBody>
      </p:sp>
      <p:sp>
        <p:nvSpPr>
          <p:cNvPr id="7" name="TextBox 6"/>
          <p:cNvSpPr txBox="1"/>
          <p:nvPr/>
        </p:nvSpPr>
        <p:spPr>
          <a:xfrm>
            <a:off x="2939062" y="6350925"/>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8" name="TextBox 7"/>
          <p:cNvSpPr txBox="1"/>
          <p:nvPr/>
        </p:nvSpPr>
        <p:spPr>
          <a:xfrm>
            <a:off x="8175853" y="6397091"/>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a:t>
            </a:r>
            <a:fld id="{CA645255-8D70-42F0-8231-A03111C94ED6}" type="slidenum">
              <a:rPr lang="en-US" sz="1200" smtClean="0">
                <a:solidFill>
                  <a:prstClr val="black"/>
                </a:solidFill>
                <a:latin typeface="Calibri" panose="020F0502020204030204"/>
                <a:ea typeface="+mn-ea"/>
              </a:rPr>
              <a:pPr algn="r" fontAlgn="auto">
                <a:spcBef>
                  <a:spcPts val="0"/>
                </a:spcBef>
                <a:spcAft>
                  <a:spcPts val="0"/>
                </a:spcAft>
              </a:pPr>
              <a:t>13</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08538184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685799" y="60532"/>
            <a:ext cx="7772400" cy="646331"/>
          </a:xfrm>
          <a:prstGeom prst="rect">
            <a:avLst/>
          </a:prstGeom>
          <a:noFill/>
        </p:spPr>
        <p:txBody>
          <a:bodyPr wrap="square" rtlCol="0">
            <a:spAutoFit/>
          </a:bodyPr>
          <a:lstStyle/>
          <a:p>
            <a:pPr algn="ctr"/>
            <a:r>
              <a:rPr lang="en-US" sz="3600" b="1" dirty="0">
                <a:solidFill>
                  <a:srgbClr val="0070C0"/>
                </a:solidFill>
                <a:latin typeface="+mn-lt"/>
              </a:rPr>
              <a:t>Designing the Business Portfolio</a:t>
            </a:r>
            <a:endParaRPr lang="en-US" sz="3600" b="1" dirty="0">
              <a:latin typeface="+mn-lt"/>
            </a:endParaRPr>
          </a:p>
        </p:txBody>
      </p:sp>
      <p:sp>
        <p:nvSpPr>
          <p:cNvPr id="6" name="TextBox 5"/>
          <p:cNvSpPr txBox="1"/>
          <p:nvPr/>
        </p:nvSpPr>
        <p:spPr>
          <a:xfrm>
            <a:off x="723900" y="893348"/>
            <a:ext cx="7696198" cy="584775"/>
          </a:xfrm>
          <a:prstGeom prst="rect">
            <a:avLst/>
          </a:prstGeom>
          <a:noFill/>
        </p:spPr>
        <p:txBody>
          <a:bodyPr wrap="square" rtlCol="0">
            <a:spAutoFit/>
          </a:bodyPr>
          <a:lstStyle/>
          <a:p>
            <a:pPr algn="ctr"/>
            <a:r>
              <a:rPr lang="en-US" sz="3200" b="1" dirty="0">
                <a:solidFill>
                  <a:schemeClr val="accent2"/>
                </a:solidFill>
                <a:latin typeface="+mn-lt"/>
              </a:rPr>
              <a:t>Analyzing the Current Business Portfolio</a:t>
            </a:r>
          </a:p>
        </p:txBody>
      </p:sp>
      <p:sp>
        <p:nvSpPr>
          <p:cNvPr id="9" name="TextBox 8"/>
          <p:cNvSpPr txBox="1"/>
          <p:nvPr/>
        </p:nvSpPr>
        <p:spPr>
          <a:xfrm>
            <a:off x="-38100" y="2819400"/>
            <a:ext cx="1104900" cy="830997"/>
          </a:xfrm>
          <a:prstGeom prst="rect">
            <a:avLst/>
          </a:prstGeom>
          <a:noFill/>
        </p:spPr>
        <p:txBody>
          <a:bodyPr wrap="square" rtlCol="0">
            <a:spAutoFit/>
          </a:bodyPr>
          <a:lstStyle/>
          <a:p>
            <a:r>
              <a:rPr lang="en-US" sz="1200" b="1" i="1" dirty="0">
                <a:solidFill>
                  <a:srgbClr val="000000"/>
                </a:solidFill>
              </a:rPr>
              <a:t>The Boston Consulting Group Approach</a:t>
            </a:r>
            <a:endParaRPr lang="en-US" sz="1200" dirty="0">
              <a:solidFill>
                <a:srgbClr val="000000"/>
              </a:solidFill>
            </a:endParaRPr>
          </a:p>
        </p:txBody>
      </p:sp>
      <p:pic>
        <p:nvPicPr>
          <p:cNvPr id="7" name="Picture 6" descr="Growth Share Matrix" title="BCG Matri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603796"/>
            <a:ext cx="5867399" cy="4085448"/>
          </a:xfrm>
          <a:prstGeom prst="rect">
            <a:avLst/>
          </a:prstGeom>
        </p:spPr>
      </p:pic>
      <p:sp>
        <p:nvSpPr>
          <p:cNvPr id="8" name="TextBox 7"/>
          <p:cNvSpPr txBox="1"/>
          <p:nvPr/>
        </p:nvSpPr>
        <p:spPr>
          <a:xfrm>
            <a:off x="1514768" y="5709997"/>
            <a:ext cx="4114800" cy="276999"/>
          </a:xfrm>
          <a:prstGeom prst="rect">
            <a:avLst/>
          </a:prstGeom>
          <a:noFill/>
        </p:spPr>
        <p:txBody>
          <a:bodyPr wrap="square" rtlCol="0">
            <a:spAutoFit/>
          </a:bodyPr>
          <a:lstStyle/>
          <a:p>
            <a:r>
              <a:rPr lang="en-US" sz="1200" dirty="0">
                <a:solidFill>
                  <a:srgbClr val="000000"/>
                </a:solidFill>
                <a:latin typeface="+mn-lt"/>
              </a:rPr>
              <a:t>FIGURE 2.2 The BCG Growth-Share Matrix</a:t>
            </a:r>
          </a:p>
        </p:txBody>
      </p:sp>
      <p:sp>
        <p:nvSpPr>
          <p:cNvPr id="10" name="TextBox 9"/>
          <p:cNvSpPr txBox="1"/>
          <p:nvPr/>
        </p:nvSpPr>
        <p:spPr>
          <a:xfrm>
            <a:off x="2939062" y="6460093"/>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11" name="TextBox 10"/>
          <p:cNvSpPr txBox="1"/>
          <p:nvPr/>
        </p:nvSpPr>
        <p:spPr>
          <a:xfrm>
            <a:off x="8268286" y="6506259"/>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2-17</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685799" y="60532"/>
            <a:ext cx="7772400" cy="646331"/>
          </a:xfrm>
          <a:prstGeom prst="rect">
            <a:avLst/>
          </a:prstGeom>
          <a:noFill/>
        </p:spPr>
        <p:txBody>
          <a:bodyPr wrap="square" rtlCol="0">
            <a:spAutoFit/>
          </a:bodyPr>
          <a:lstStyle/>
          <a:p>
            <a:pPr algn="ctr"/>
            <a:r>
              <a:rPr lang="en-US" sz="3600" b="1" dirty="0">
                <a:solidFill>
                  <a:srgbClr val="0070C0"/>
                </a:solidFill>
                <a:latin typeface="+mn-lt"/>
              </a:rPr>
              <a:t>Designing the Business Portfolio</a:t>
            </a:r>
            <a:endParaRPr lang="en-US" sz="3600" b="1" dirty="0">
              <a:latin typeface="+mn-lt"/>
            </a:endParaRPr>
          </a:p>
        </p:txBody>
      </p:sp>
      <p:sp>
        <p:nvSpPr>
          <p:cNvPr id="6" name="TextBox 5"/>
          <p:cNvSpPr txBox="1"/>
          <p:nvPr/>
        </p:nvSpPr>
        <p:spPr>
          <a:xfrm>
            <a:off x="723900" y="893348"/>
            <a:ext cx="7696198" cy="584775"/>
          </a:xfrm>
          <a:prstGeom prst="rect">
            <a:avLst/>
          </a:prstGeom>
          <a:noFill/>
        </p:spPr>
        <p:txBody>
          <a:bodyPr wrap="square" rtlCol="0">
            <a:spAutoFit/>
          </a:bodyPr>
          <a:lstStyle/>
          <a:p>
            <a:pPr algn="ctr"/>
            <a:r>
              <a:rPr lang="en-US" sz="3200" b="1" dirty="0">
                <a:solidFill>
                  <a:schemeClr val="accent2"/>
                </a:solidFill>
                <a:latin typeface="+mn-lt"/>
              </a:rPr>
              <a:t>BCG Matrix</a:t>
            </a:r>
          </a:p>
        </p:txBody>
      </p:sp>
      <p:sp>
        <p:nvSpPr>
          <p:cNvPr id="10" name="TextBox 9"/>
          <p:cNvSpPr txBox="1"/>
          <p:nvPr/>
        </p:nvSpPr>
        <p:spPr>
          <a:xfrm>
            <a:off x="2939062" y="6460093"/>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11" name="TextBox 10"/>
          <p:cNvSpPr txBox="1"/>
          <p:nvPr/>
        </p:nvSpPr>
        <p:spPr>
          <a:xfrm>
            <a:off x="8268286" y="6506259"/>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2-17</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8406"/>
            <a:ext cx="9144000" cy="2941187"/>
          </a:xfrm>
          <a:prstGeom prst="rect">
            <a:avLst/>
          </a:prstGeom>
        </p:spPr>
      </p:pic>
    </p:spTree>
    <p:extLst>
      <p:ext uri="{BB962C8B-B14F-4D97-AF65-F5344CB8AC3E}">
        <p14:creationId xmlns:p14="http://schemas.microsoft.com/office/powerpoint/2010/main" val="73995888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685799" y="60532"/>
            <a:ext cx="7772400" cy="646331"/>
          </a:xfrm>
          <a:prstGeom prst="rect">
            <a:avLst/>
          </a:prstGeom>
          <a:noFill/>
        </p:spPr>
        <p:txBody>
          <a:bodyPr wrap="square" rtlCol="0">
            <a:spAutoFit/>
          </a:bodyPr>
          <a:lstStyle/>
          <a:p>
            <a:pPr algn="ctr"/>
            <a:r>
              <a:rPr lang="en-US" sz="3600" b="1" dirty="0">
                <a:solidFill>
                  <a:srgbClr val="0070C0"/>
                </a:solidFill>
                <a:latin typeface="+mn-lt"/>
              </a:rPr>
              <a:t>Designing the Business Portfolio</a:t>
            </a:r>
            <a:endParaRPr lang="en-US" sz="3600" b="1" dirty="0">
              <a:latin typeface="+mn-lt"/>
            </a:endParaRPr>
          </a:p>
        </p:txBody>
      </p:sp>
      <p:sp>
        <p:nvSpPr>
          <p:cNvPr id="6" name="TextBox 5"/>
          <p:cNvSpPr txBox="1"/>
          <p:nvPr/>
        </p:nvSpPr>
        <p:spPr>
          <a:xfrm>
            <a:off x="723900" y="893348"/>
            <a:ext cx="7696198" cy="584775"/>
          </a:xfrm>
          <a:prstGeom prst="rect">
            <a:avLst/>
          </a:prstGeom>
          <a:noFill/>
        </p:spPr>
        <p:txBody>
          <a:bodyPr wrap="square" rtlCol="0">
            <a:spAutoFit/>
          </a:bodyPr>
          <a:lstStyle/>
          <a:p>
            <a:pPr algn="ctr"/>
            <a:r>
              <a:rPr lang="en-US" sz="3200" b="1" dirty="0">
                <a:solidFill>
                  <a:schemeClr val="accent2"/>
                </a:solidFill>
                <a:latin typeface="+mn-lt"/>
              </a:rPr>
              <a:t>BCG Matrix</a:t>
            </a:r>
          </a:p>
        </p:txBody>
      </p:sp>
      <p:sp>
        <p:nvSpPr>
          <p:cNvPr id="10" name="TextBox 9"/>
          <p:cNvSpPr txBox="1"/>
          <p:nvPr/>
        </p:nvSpPr>
        <p:spPr>
          <a:xfrm>
            <a:off x="2939062" y="6460093"/>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11" name="TextBox 10"/>
          <p:cNvSpPr txBox="1"/>
          <p:nvPr/>
        </p:nvSpPr>
        <p:spPr>
          <a:xfrm>
            <a:off x="8268286" y="6506259"/>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2-17</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77" y="1371312"/>
            <a:ext cx="1600423" cy="41153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1414181"/>
            <a:ext cx="1505160" cy="402963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3603" y="1376075"/>
            <a:ext cx="1824197" cy="406774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0" y="1371313"/>
            <a:ext cx="1638529" cy="406298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5903" y="1414181"/>
            <a:ext cx="1590897" cy="3996019"/>
          </a:xfrm>
          <a:prstGeom prst="rect">
            <a:avLst/>
          </a:prstGeom>
        </p:spPr>
      </p:pic>
    </p:spTree>
    <p:extLst>
      <p:ext uri="{BB962C8B-B14F-4D97-AF65-F5344CB8AC3E}">
        <p14:creationId xmlns:p14="http://schemas.microsoft.com/office/powerpoint/2010/main" val="23598934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685799" y="60532"/>
            <a:ext cx="7772400" cy="646331"/>
          </a:xfrm>
          <a:prstGeom prst="rect">
            <a:avLst/>
          </a:prstGeom>
          <a:noFill/>
        </p:spPr>
        <p:txBody>
          <a:bodyPr wrap="square" rtlCol="0">
            <a:spAutoFit/>
          </a:bodyPr>
          <a:lstStyle/>
          <a:p>
            <a:pPr algn="ctr"/>
            <a:r>
              <a:rPr lang="en-US" sz="3600" b="1" dirty="0">
                <a:solidFill>
                  <a:srgbClr val="0070C0"/>
                </a:solidFill>
                <a:latin typeface="+mn-lt"/>
              </a:rPr>
              <a:t>Designing the Business Portfolio</a:t>
            </a:r>
            <a:endParaRPr lang="en-US" sz="3600" b="1" dirty="0">
              <a:latin typeface="+mn-lt"/>
            </a:endParaRPr>
          </a:p>
        </p:txBody>
      </p:sp>
      <p:sp>
        <p:nvSpPr>
          <p:cNvPr id="6" name="TextBox 5"/>
          <p:cNvSpPr txBox="1"/>
          <p:nvPr/>
        </p:nvSpPr>
        <p:spPr>
          <a:xfrm>
            <a:off x="723900" y="893348"/>
            <a:ext cx="7696198" cy="584775"/>
          </a:xfrm>
          <a:prstGeom prst="rect">
            <a:avLst/>
          </a:prstGeom>
          <a:noFill/>
        </p:spPr>
        <p:txBody>
          <a:bodyPr wrap="square" rtlCol="0">
            <a:spAutoFit/>
          </a:bodyPr>
          <a:lstStyle/>
          <a:p>
            <a:pPr algn="ctr"/>
            <a:r>
              <a:rPr lang="en-US" sz="3200" b="1" dirty="0">
                <a:solidFill>
                  <a:schemeClr val="accent2"/>
                </a:solidFill>
                <a:latin typeface="+mn-lt"/>
              </a:rPr>
              <a:t>BCG Matrix</a:t>
            </a:r>
          </a:p>
        </p:txBody>
      </p:sp>
      <p:sp>
        <p:nvSpPr>
          <p:cNvPr id="10" name="TextBox 9"/>
          <p:cNvSpPr txBox="1"/>
          <p:nvPr/>
        </p:nvSpPr>
        <p:spPr>
          <a:xfrm>
            <a:off x="2939062" y="6460093"/>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11" name="TextBox 10"/>
          <p:cNvSpPr txBox="1"/>
          <p:nvPr/>
        </p:nvSpPr>
        <p:spPr>
          <a:xfrm>
            <a:off x="8268286" y="6506259"/>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2-17</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77" y="1371312"/>
            <a:ext cx="1600423" cy="41153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1414181"/>
            <a:ext cx="1505160" cy="402963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3603" y="1376075"/>
            <a:ext cx="1824197" cy="406774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0" y="1371313"/>
            <a:ext cx="1638529" cy="406298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5903" y="1414181"/>
            <a:ext cx="1590897" cy="3996019"/>
          </a:xfrm>
          <a:prstGeom prst="rect">
            <a:avLst/>
          </a:prstGeom>
        </p:spPr>
      </p:pic>
      <p:sp>
        <p:nvSpPr>
          <p:cNvPr id="3" name="TextBox 2"/>
          <p:cNvSpPr txBox="1"/>
          <p:nvPr/>
        </p:nvSpPr>
        <p:spPr>
          <a:xfrm>
            <a:off x="304800" y="5540514"/>
            <a:ext cx="1066800" cy="400110"/>
          </a:xfrm>
          <a:prstGeom prst="rect">
            <a:avLst/>
          </a:prstGeom>
          <a:noFill/>
        </p:spPr>
        <p:txBody>
          <a:bodyPr wrap="square" rtlCol="0">
            <a:spAutoFit/>
          </a:bodyPr>
          <a:lstStyle/>
          <a:p>
            <a:pPr algn="ctr"/>
            <a:r>
              <a:rPr lang="en-US" sz="2000" b="1" dirty="0">
                <a:solidFill>
                  <a:srgbClr val="0070C0"/>
                </a:solidFill>
              </a:rPr>
              <a:t>Stars</a:t>
            </a:r>
          </a:p>
        </p:txBody>
      </p:sp>
      <p:sp>
        <p:nvSpPr>
          <p:cNvPr id="13" name="TextBox 12"/>
          <p:cNvSpPr txBox="1"/>
          <p:nvPr/>
        </p:nvSpPr>
        <p:spPr>
          <a:xfrm>
            <a:off x="1905000" y="5540514"/>
            <a:ext cx="1066800" cy="707886"/>
          </a:xfrm>
          <a:prstGeom prst="rect">
            <a:avLst/>
          </a:prstGeom>
          <a:noFill/>
        </p:spPr>
        <p:txBody>
          <a:bodyPr wrap="square" rtlCol="0">
            <a:spAutoFit/>
          </a:bodyPr>
          <a:lstStyle/>
          <a:p>
            <a:pPr algn="ctr"/>
            <a:r>
              <a:rPr lang="en-US" sz="2000" b="1" dirty="0">
                <a:solidFill>
                  <a:srgbClr val="0070C0"/>
                </a:solidFill>
              </a:rPr>
              <a:t>Cash Cow</a:t>
            </a:r>
          </a:p>
        </p:txBody>
      </p:sp>
      <p:sp>
        <p:nvSpPr>
          <p:cNvPr id="14" name="TextBox 13"/>
          <p:cNvSpPr txBox="1"/>
          <p:nvPr/>
        </p:nvSpPr>
        <p:spPr>
          <a:xfrm>
            <a:off x="3810000" y="5540514"/>
            <a:ext cx="1066800" cy="707886"/>
          </a:xfrm>
          <a:prstGeom prst="rect">
            <a:avLst/>
          </a:prstGeom>
          <a:noFill/>
        </p:spPr>
        <p:txBody>
          <a:bodyPr wrap="square" rtlCol="0">
            <a:spAutoFit/>
          </a:bodyPr>
          <a:lstStyle/>
          <a:p>
            <a:pPr algn="ctr"/>
            <a:r>
              <a:rPr lang="en-US" sz="2000" b="1" dirty="0">
                <a:solidFill>
                  <a:srgbClr val="0070C0"/>
                </a:solidFill>
              </a:rPr>
              <a:t>Quest. Mark</a:t>
            </a:r>
          </a:p>
        </p:txBody>
      </p:sp>
      <p:sp>
        <p:nvSpPr>
          <p:cNvPr id="15" name="TextBox 14"/>
          <p:cNvSpPr txBox="1"/>
          <p:nvPr/>
        </p:nvSpPr>
        <p:spPr>
          <a:xfrm>
            <a:off x="5638800" y="5540514"/>
            <a:ext cx="1066800" cy="707886"/>
          </a:xfrm>
          <a:prstGeom prst="rect">
            <a:avLst/>
          </a:prstGeom>
          <a:noFill/>
        </p:spPr>
        <p:txBody>
          <a:bodyPr wrap="square" rtlCol="0">
            <a:spAutoFit/>
          </a:bodyPr>
          <a:lstStyle/>
          <a:p>
            <a:pPr algn="ctr"/>
            <a:r>
              <a:rPr lang="en-US" sz="2000" b="1" dirty="0">
                <a:solidFill>
                  <a:srgbClr val="0070C0"/>
                </a:solidFill>
              </a:rPr>
              <a:t>Quest. Mark</a:t>
            </a:r>
          </a:p>
        </p:txBody>
      </p:sp>
      <p:sp>
        <p:nvSpPr>
          <p:cNvPr id="16" name="TextBox 15"/>
          <p:cNvSpPr txBox="1"/>
          <p:nvPr/>
        </p:nvSpPr>
        <p:spPr>
          <a:xfrm>
            <a:off x="7391400" y="5540514"/>
            <a:ext cx="1066800" cy="400110"/>
          </a:xfrm>
          <a:prstGeom prst="rect">
            <a:avLst/>
          </a:prstGeom>
          <a:noFill/>
        </p:spPr>
        <p:txBody>
          <a:bodyPr wrap="square" rtlCol="0">
            <a:spAutoFit/>
          </a:bodyPr>
          <a:lstStyle/>
          <a:p>
            <a:pPr algn="ctr"/>
            <a:r>
              <a:rPr lang="en-US" sz="2000" b="1" dirty="0">
                <a:solidFill>
                  <a:srgbClr val="0070C0"/>
                </a:solidFill>
              </a:rPr>
              <a:t>Dog</a:t>
            </a:r>
          </a:p>
        </p:txBody>
      </p:sp>
    </p:spTree>
    <p:extLst>
      <p:ext uri="{BB962C8B-B14F-4D97-AF65-F5344CB8AC3E}">
        <p14:creationId xmlns:p14="http://schemas.microsoft.com/office/powerpoint/2010/main" val="206478990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742950" y="196523"/>
            <a:ext cx="7772400" cy="609600"/>
          </a:xfrm>
        </p:spPr>
        <p:txBody>
          <a:bodyPr>
            <a:normAutofit/>
          </a:bodyPr>
          <a:lstStyle/>
          <a:p>
            <a:pPr algn="ctr"/>
            <a:r>
              <a:rPr lang="en-US" sz="3600" b="1" dirty="0">
                <a:solidFill>
                  <a:srgbClr val="0070C0"/>
                </a:solidFill>
                <a:latin typeface="+mn-lt"/>
              </a:rPr>
              <a:t>Designing the Business Portfolio</a:t>
            </a:r>
            <a:endParaRPr lang="en-US" sz="3600" b="1" dirty="0">
              <a:latin typeface="+mn-lt"/>
            </a:endParaRPr>
          </a:p>
        </p:txBody>
      </p:sp>
      <p:sp>
        <p:nvSpPr>
          <p:cNvPr id="32771" name="Rectangle 3"/>
          <p:cNvSpPr>
            <a:spLocks noGrp="1" noChangeArrowheads="1"/>
          </p:cNvSpPr>
          <p:nvPr>
            <p:ph type="body" sz="quarter" idx="13"/>
          </p:nvPr>
        </p:nvSpPr>
        <p:spPr>
          <a:xfrm>
            <a:off x="914400" y="1158906"/>
            <a:ext cx="7162800" cy="381000"/>
          </a:xfrm>
        </p:spPr>
        <p:txBody>
          <a:bodyPr>
            <a:noAutofit/>
          </a:bodyPr>
          <a:lstStyle/>
          <a:p>
            <a:r>
              <a:rPr lang="en-US" sz="3200" dirty="0">
                <a:solidFill>
                  <a:schemeClr val="accent2"/>
                </a:solidFill>
              </a:rPr>
              <a:t>Problems with Matrix Approaches</a:t>
            </a:r>
          </a:p>
          <a:p>
            <a:endParaRPr lang="en-US" sz="3200" dirty="0">
              <a:solidFill>
                <a:schemeClr val="accent2"/>
              </a:solidFill>
            </a:endParaRPr>
          </a:p>
        </p:txBody>
      </p:sp>
      <p:sp>
        <p:nvSpPr>
          <p:cNvPr id="32770" name="Content Placeholder 3"/>
          <p:cNvSpPr>
            <a:spLocks noGrp="1"/>
          </p:cNvSpPr>
          <p:nvPr>
            <p:ph idx="1"/>
          </p:nvPr>
        </p:nvSpPr>
        <p:spPr>
          <a:xfrm>
            <a:off x="581024" y="2255130"/>
            <a:ext cx="7981950" cy="2670175"/>
          </a:xfrm>
        </p:spPr>
        <p:txBody>
          <a:bodyPr>
            <a:normAutofit/>
          </a:bodyPr>
          <a:lstStyle/>
          <a:p>
            <a:r>
              <a:rPr lang="en-US" sz="2800" dirty="0">
                <a:solidFill>
                  <a:srgbClr val="000000"/>
                </a:solidFill>
              </a:rPr>
              <a:t>Difficulty in defining SBUs and measuring market share and growth</a:t>
            </a:r>
          </a:p>
          <a:p>
            <a:r>
              <a:rPr lang="en-US" sz="2800" dirty="0">
                <a:solidFill>
                  <a:srgbClr val="000000"/>
                </a:solidFill>
              </a:rPr>
              <a:t>Time consuming</a:t>
            </a:r>
          </a:p>
          <a:p>
            <a:r>
              <a:rPr lang="en-US" sz="2800" dirty="0">
                <a:solidFill>
                  <a:srgbClr val="000000"/>
                </a:solidFill>
              </a:rPr>
              <a:t>Expensive</a:t>
            </a:r>
          </a:p>
          <a:p>
            <a:r>
              <a:rPr lang="en-US" sz="2800" dirty="0">
                <a:solidFill>
                  <a:srgbClr val="000000"/>
                </a:solidFill>
              </a:rPr>
              <a:t>Focus on current businesses, not future planning</a:t>
            </a:r>
          </a:p>
          <a:p>
            <a:endParaRPr lang="en-US" sz="2800" dirty="0"/>
          </a:p>
        </p:txBody>
      </p:sp>
      <p:sp>
        <p:nvSpPr>
          <p:cNvPr id="6" name="TextBox 5"/>
          <p:cNvSpPr txBox="1"/>
          <p:nvPr/>
        </p:nvSpPr>
        <p:spPr>
          <a:xfrm>
            <a:off x="2939062" y="6443561"/>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7" name="TextBox 6"/>
          <p:cNvSpPr txBox="1"/>
          <p:nvPr/>
        </p:nvSpPr>
        <p:spPr>
          <a:xfrm>
            <a:off x="8268286" y="6512811"/>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2-18</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76200" y="122319"/>
            <a:ext cx="8795544" cy="646331"/>
          </a:xfrm>
          <a:prstGeom prst="rect">
            <a:avLst/>
          </a:prstGeom>
          <a:noFill/>
        </p:spPr>
        <p:txBody>
          <a:bodyPr wrap="square" rtlCol="0">
            <a:spAutoFit/>
          </a:bodyPr>
          <a:lstStyle/>
          <a:p>
            <a:pPr algn="ctr" eaLnBrk="1" hangingPunct="1"/>
            <a:r>
              <a:rPr lang="en-US" sz="3600" b="1" dirty="0">
                <a:solidFill>
                  <a:srgbClr val="0070C0"/>
                </a:solidFill>
                <a:latin typeface="+mn-lt"/>
              </a:rPr>
              <a:t>Designing the Business Portfolio</a:t>
            </a:r>
            <a:endParaRPr lang="en-US" sz="3600" b="1" dirty="0">
              <a:latin typeface="+mn-lt"/>
            </a:endParaRPr>
          </a:p>
        </p:txBody>
      </p:sp>
      <p:sp>
        <p:nvSpPr>
          <p:cNvPr id="34818" name="Rectangle 3"/>
          <p:cNvSpPr>
            <a:spLocks noGrp="1" noChangeArrowheads="1"/>
          </p:cNvSpPr>
          <p:nvPr>
            <p:ph type="body" sz="quarter" idx="13"/>
          </p:nvPr>
        </p:nvSpPr>
        <p:spPr>
          <a:xfrm>
            <a:off x="272256" y="1143000"/>
            <a:ext cx="8599488" cy="553373"/>
          </a:xfrm>
        </p:spPr>
        <p:txBody>
          <a:bodyPr anchor="b">
            <a:noAutofit/>
          </a:bodyPr>
          <a:lstStyle/>
          <a:p>
            <a:pPr eaLnBrk="1" hangingPunct="1">
              <a:lnSpc>
                <a:spcPct val="90000"/>
              </a:lnSpc>
            </a:pPr>
            <a:r>
              <a:rPr lang="en-US" sz="3200" dirty="0">
                <a:solidFill>
                  <a:schemeClr val="accent2"/>
                </a:solidFill>
              </a:rPr>
              <a:t>Developing Strategies for Growth and Downsizing </a:t>
            </a:r>
            <a:endParaRPr lang="en-US" sz="3600" dirty="0"/>
          </a:p>
        </p:txBody>
      </p:sp>
      <p:sp>
        <p:nvSpPr>
          <p:cNvPr id="34820" name="Rectangle 1"/>
          <p:cNvSpPr>
            <a:spLocks noChangeArrowheads="1"/>
          </p:cNvSpPr>
          <p:nvPr/>
        </p:nvSpPr>
        <p:spPr bwMode="auto">
          <a:xfrm>
            <a:off x="152400" y="2746489"/>
            <a:ext cx="8458200" cy="1384995"/>
          </a:xfrm>
          <a:prstGeom prst="rect">
            <a:avLst/>
          </a:prstGeom>
          <a:noFill/>
          <a:ln w="9525">
            <a:noFill/>
            <a:miter lim="800000"/>
            <a:headEnd/>
            <a:tailEnd/>
          </a:ln>
        </p:spPr>
        <p:txBody>
          <a:bodyPr wrap="square">
            <a:spAutoFit/>
          </a:bodyPr>
          <a:lstStyle/>
          <a:p>
            <a:pPr marL="341313" indent="-341313"/>
            <a:r>
              <a:rPr lang="en-US" sz="2800" b="1" dirty="0">
                <a:solidFill>
                  <a:srgbClr val="000000"/>
                </a:solidFill>
                <a:latin typeface="+mn-lt"/>
              </a:rPr>
              <a:t>Product/market expansion grid </a:t>
            </a:r>
            <a:r>
              <a:rPr lang="en-US" sz="2800" dirty="0">
                <a:solidFill>
                  <a:srgbClr val="000000"/>
                </a:solidFill>
                <a:latin typeface="+mn-lt"/>
              </a:rPr>
              <a:t>looks</a:t>
            </a:r>
            <a:r>
              <a:rPr lang="en-US" sz="2800" dirty="0">
                <a:solidFill>
                  <a:srgbClr val="000000"/>
                </a:solidFill>
                <a:latin typeface="+mn-lt"/>
                <a:cs typeface="ヒラギノ角ゴ Pro W3"/>
              </a:rPr>
              <a:t> at new  products,  existing products, new markets, and existing  markets for company growth opportunities.</a:t>
            </a:r>
          </a:p>
        </p:txBody>
      </p:sp>
      <p:sp>
        <p:nvSpPr>
          <p:cNvPr id="6" name="TextBox 5"/>
          <p:cNvSpPr txBox="1"/>
          <p:nvPr/>
        </p:nvSpPr>
        <p:spPr>
          <a:xfrm>
            <a:off x="2927950" y="6358235"/>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7" name="TextBox 6"/>
          <p:cNvSpPr txBox="1"/>
          <p:nvPr/>
        </p:nvSpPr>
        <p:spPr>
          <a:xfrm>
            <a:off x="8268286" y="6404401"/>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a:t>
            </a:r>
            <a:fld id="{CA645255-8D70-42F0-8231-A03111C94ED6}" type="slidenum">
              <a:rPr lang="en-US" sz="1200" smtClean="0">
                <a:solidFill>
                  <a:prstClr val="black"/>
                </a:solidFill>
                <a:latin typeface="Calibri" panose="020F0502020204030204"/>
                <a:ea typeface="+mn-ea"/>
              </a:rPr>
              <a:pPr algn="r" fontAlgn="auto">
                <a:spcBef>
                  <a:spcPts val="0"/>
                </a:spcBef>
                <a:spcAft>
                  <a:spcPts val="0"/>
                </a:spcAft>
              </a:pPr>
              <a:t>19</a:t>
            </a:fld>
            <a:endParaRPr lang="en-US" sz="1200" dirty="0">
              <a:solidFill>
                <a:prstClr val="black"/>
              </a:solidFill>
              <a:latin typeface="Calibri" panose="020F0502020204030204"/>
              <a:ea typeface="+mn-ea"/>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5"/>
          <p:cNvSpPr>
            <a:spLocks noGrp="1"/>
          </p:cNvSpPr>
          <p:nvPr>
            <p:ph type="title"/>
          </p:nvPr>
        </p:nvSpPr>
        <p:spPr>
          <a:xfrm>
            <a:off x="1762125" y="840906"/>
            <a:ext cx="5829300" cy="569507"/>
          </a:xfrm>
        </p:spPr>
        <p:txBody>
          <a:bodyPr>
            <a:normAutofit/>
          </a:bodyPr>
          <a:lstStyle/>
          <a:p>
            <a:pPr algn="ctr" eaLnBrk="1" hangingPunct="1"/>
            <a:r>
              <a:rPr lang="en-US" sz="3200" b="1" dirty="0">
                <a:solidFill>
                  <a:schemeClr val="accent2"/>
                </a:solidFill>
                <a:latin typeface="+mn-lt"/>
              </a:rPr>
              <a:t>The Marketing Process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979" y="2724201"/>
            <a:ext cx="8566043" cy="2555731"/>
          </a:xfrm>
          <a:prstGeom prst="rect">
            <a:avLst/>
          </a:prstGeom>
        </p:spPr>
      </p:pic>
      <p:sp>
        <p:nvSpPr>
          <p:cNvPr id="3" name="Footer Placeholder 2"/>
          <p:cNvSpPr>
            <a:spLocks noGrp="1"/>
          </p:cNvSpPr>
          <p:nvPr>
            <p:ph type="ftr" sz="quarter" idx="15"/>
          </p:nvPr>
        </p:nvSpPr>
        <p:spPr>
          <a:xfrm>
            <a:off x="3028949" y="6354199"/>
            <a:ext cx="3086100" cy="365125"/>
          </a:xfrm>
        </p:spPr>
        <p:txBody>
          <a:bodyPr/>
          <a:lstStyle/>
          <a:p>
            <a:r>
              <a:rPr lang="en-US" dirty="0">
                <a:solidFill>
                  <a:schemeClr val="tx1"/>
                </a:solidFill>
              </a:rPr>
              <a:t>Copyright © 2016 Pearson Education, Inc</a:t>
            </a:r>
            <a:r>
              <a:rPr lang="en-US" dirty="0"/>
              <a:t>.</a:t>
            </a:r>
          </a:p>
        </p:txBody>
      </p:sp>
      <p:sp>
        <p:nvSpPr>
          <p:cNvPr id="6" name="Slide Number Placeholder 5"/>
          <p:cNvSpPr>
            <a:spLocks noGrp="1"/>
          </p:cNvSpPr>
          <p:nvPr>
            <p:ph type="sldNum" sz="quarter" idx="16"/>
          </p:nvPr>
        </p:nvSpPr>
        <p:spPr>
          <a:xfrm>
            <a:off x="8624091" y="6354199"/>
            <a:ext cx="474785" cy="365125"/>
          </a:xfrm>
        </p:spPr>
        <p:txBody>
          <a:bodyPr/>
          <a:lstStyle/>
          <a:p>
            <a:r>
              <a:rPr lang="en-US" dirty="0">
                <a:solidFill>
                  <a:schemeClr val="tx1"/>
                </a:solidFill>
              </a:rPr>
              <a:t>1-</a:t>
            </a:r>
            <a:fld id="{FE68747B-410E-4E11-8B3E-2AD7F44A64BD}" type="slidenum">
              <a:rPr lang="en-US" smtClean="0">
                <a:solidFill>
                  <a:schemeClr val="tx1"/>
                </a:solidFill>
              </a:rPr>
              <a:t>2</a:t>
            </a:fld>
            <a:endParaRPr lang="en-US" dirty="0">
              <a:solidFill>
                <a:schemeClr val="tx1"/>
              </a:solidFill>
            </a:endParaRPr>
          </a:p>
        </p:txBody>
      </p:sp>
      <p:sp>
        <p:nvSpPr>
          <p:cNvPr id="5" name="Up Arrow 4"/>
          <p:cNvSpPr/>
          <p:nvPr/>
        </p:nvSpPr>
        <p:spPr>
          <a:xfrm>
            <a:off x="2514600" y="5105400"/>
            <a:ext cx="381000" cy="990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4191000" y="5105400"/>
            <a:ext cx="381000" cy="990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9268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85800" y="47819"/>
            <a:ext cx="7772400" cy="605072"/>
          </a:xfrm>
        </p:spPr>
        <p:txBody>
          <a:bodyPr>
            <a:normAutofit/>
          </a:bodyPr>
          <a:lstStyle/>
          <a:p>
            <a:pPr algn="ctr"/>
            <a:r>
              <a:rPr lang="en-US" sz="3600" b="1" dirty="0">
                <a:solidFill>
                  <a:srgbClr val="0070C0"/>
                </a:solidFill>
                <a:latin typeface="+mn-lt"/>
              </a:rPr>
              <a:t>Designing the Business Portfolio</a:t>
            </a:r>
            <a:endParaRPr lang="en-US" sz="3600" b="1" dirty="0">
              <a:latin typeface="+mn-lt"/>
            </a:endParaRPr>
          </a:p>
        </p:txBody>
      </p:sp>
      <p:sp>
        <p:nvSpPr>
          <p:cNvPr id="34818" name="Rectangle 3"/>
          <p:cNvSpPr>
            <a:spLocks noGrp="1" noChangeArrowheads="1"/>
          </p:cNvSpPr>
          <p:nvPr>
            <p:ph type="body" sz="quarter" idx="13"/>
          </p:nvPr>
        </p:nvSpPr>
        <p:spPr>
          <a:xfrm>
            <a:off x="103187" y="1129043"/>
            <a:ext cx="8915400" cy="381000"/>
          </a:xfrm>
        </p:spPr>
        <p:txBody>
          <a:bodyPr>
            <a:noAutofit/>
          </a:bodyPr>
          <a:lstStyle/>
          <a:p>
            <a:pPr eaLnBrk="1" hangingPunct="1">
              <a:lnSpc>
                <a:spcPct val="90000"/>
              </a:lnSpc>
            </a:pPr>
            <a:r>
              <a:rPr lang="en-US" sz="3200" dirty="0">
                <a:solidFill>
                  <a:schemeClr val="accent2"/>
                </a:solidFill>
              </a:rPr>
              <a:t>Developing Strategies for Growth and Downsizing </a:t>
            </a:r>
          </a:p>
          <a:p>
            <a:pPr eaLnBrk="1" hangingPunct="1">
              <a:lnSpc>
                <a:spcPct val="90000"/>
              </a:lnSpc>
            </a:pPr>
            <a:endParaRPr lang="en-US" sz="3200" dirty="0">
              <a:solidFill>
                <a:schemeClr val="accent2"/>
              </a:solidFill>
            </a:endParaRPr>
          </a:p>
        </p:txBody>
      </p:sp>
      <p:sp>
        <p:nvSpPr>
          <p:cNvPr id="4" name="Rectangle 3"/>
          <p:cNvSpPr/>
          <p:nvPr/>
        </p:nvSpPr>
        <p:spPr>
          <a:xfrm>
            <a:off x="2927950" y="2161162"/>
            <a:ext cx="1371600" cy="707886"/>
          </a:xfrm>
          <a:prstGeom prst="rect">
            <a:avLst/>
          </a:prstGeom>
        </p:spPr>
        <p:txBody>
          <a:bodyPr wrap="square">
            <a:spAutoFit/>
          </a:bodyPr>
          <a:lstStyle/>
          <a:p>
            <a:r>
              <a:rPr lang="en-US" sz="2000" dirty="0">
                <a:solidFill>
                  <a:srgbClr val="7030A0"/>
                </a:solidFill>
                <a:latin typeface="+mn-lt"/>
              </a:rPr>
              <a:t>Existing</a:t>
            </a:r>
          </a:p>
          <a:p>
            <a:r>
              <a:rPr lang="en-US" sz="2000" dirty="0">
                <a:solidFill>
                  <a:srgbClr val="7030A0"/>
                </a:solidFill>
                <a:latin typeface="+mn-lt"/>
              </a:rPr>
              <a:t>products</a:t>
            </a:r>
          </a:p>
        </p:txBody>
      </p:sp>
      <p:sp>
        <p:nvSpPr>
          <p:cNvPr id="8" name="TextBox 7"/>
          <p:cNvSpPr txBox="1"/>
          <p:nvPr/>
        </p:nvSpPr>
        <p:spPr>
          <a:xfrm>
            <a:off x="5943600" y="2191940"/>
            <a:ext cx="1105495" cy="707886"/>
          </a:xfrm>
          <a:prstGeom prst="rect">
            <a:avLst/>
          </a:prstGeom>
          <a:noFill/>
        </p:spPr>
        <p:txBody>
          <a:bodyPr wrap="none" rtlCol="0">
            <a:spAutoFit/>
          </a:bodyPr>
          <a:lstStyle/>
          <a:p>
            <a:r>
              <a:rPr lang="en-US" sz="2000" dirty="0">
                <a:solidFill>
                  <a:schemeClr val="accent2"/>
                </a:solidFill>
                <a:latin typeface="+mn-lt"/>
              </a:rPr>
              <a:t>New</a:t>
            </a:r>
          </a:p>
          <a:p>
            <a:r>
              <a:rPr lang="en-US" sz="2000" dirty="0">
                <a:solidFill>
                  <a:schemeClr val="accent2"/>
                </a:solidFill>
                <a:latin typeface="+mn-lt"/>
              </a:rPr>
              <a:t>products</a:t>
            </a:r>
          </a:p>
        </p:txBody>
      </p:sp>
      <p:sp>
        <p:nvSpPr>
          <p:cNvPr id="5" name="TextBox 4"/>
          <p:cNvSpPr txBox="1"/>
          <p:nvPr/>
        </p:nvSpPr>
        <p:spPr>
          <a:xfrm>
            <a:off x="685800" y="3156996"/>
            <a:ext cx="1066800" cy="707886"/>
          </a:xfrm>
          <a:prstGeom prst="rect">
            <a:avLst/>
          </a:prstGeom>
          <a:noFill/>
        </p:spPr>
        <p:txBody>
          <a:bodyPr wrap="square" rtlCol="0">
            <a:spAutoFit/>
          </a:bodyPr>
          <a:lstStyle/>
          <a:p>
            <a:r>
              <a:rPr lang="en-US" sz="2000" dirty="0">
                <a:solidFill>
                  <a:srgbClr val="7030A0"/>
                </a:solidFill>
                <a:latin typeface="+mn-lt"/>
              </a:rPr>
              <a:t>Existing</a:t>
            </a:r>
          </a:p>
          <a:p>
            <a:r>
              <a:rPr lang="en-US" sz="2000" dirty="0">
                <a:solidFill>
                  <a:srgbClr val="7030A0"/>
                </a:solidFill>
                <a:latin typeface="+mn-lt"/>
              </a:rPr>
              <a:t>markets</a:t>
            </a:r>
          </a:p>
        </p:txBody>
      </p:sp>
      <p:sp>
        <p:nvSpPr>
          <p:cNvPr id="7" name="TextBox 6"/>
          <p:cNvSpPr txBox="1"/>
          <p:nvPr/>
        </p:nvSpPr>
        <p:spPr>
          <a:xfrm>
            <a:off x="647700" y="4495800"/>
            <a:ext cx="1066800" cy="707886"/>
          </a:xfrm>
          <a:prstGeom prst="rect">
            <a:avLst/>
          </a:prstGeom>
          <a:noFill/>
        </p:spPr>
        <p:txBody>
          <a:bodyPr wrap="square" rtlCol="0">
            <a:spAutoFit/>
          </a:bodyPr>
          <a:lstStyle/>
          <a:p>
            <a:r>
              <a:rPr lang="en-US" sz="2000" dirty="0">
                <a:solidFill>
                  <a:schemeClr val="accent2"/>
                </a:solidFill>
                <a:latin typeface="+mn-lt"/>
              </a:rPr>
              <a:t>New</a:t>
            </a:r>
          </a:p>
          <a:p>
            <a:r>
              <a:rPr lang="en-US" sz="2000" dirty="0">
                <a:solidFill>
                  <a:schemeClr val="accent2"/>
                </a:solidFill>
                <a:latin typeface="+mn-lt"/>
              </a:rPr>
              <a:t>markets</a:t>
            </a:r>
          </a:p>
        </p:txBody>
      </p:sp>
      <p:pic>
        <p:nvPicPr>
          <p:cNvPr id="3" name="Picture 2" descr="Product/Market Expansion Grid" title="Product/Market Expansion Gri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9" y="2895600"/>
            <a:ext cx="5599113" cy="2558907"/>
          </a:xfrm>
          <a:prstGeom prst="rect">
            <a:avLst/>
          </a:prstGeom>
        </p:spPr>
      </p:pic>
      <p:sp>
        <p:nvSpPr>
          <p:cNvPr id="2" name="TextBox 1"/>
          <p:cNvSpPr txBox="1"/>
          <p:nvPr/>
        </p:nvSpPr>
        <p:spPr>
          <a:xfrm>
            <a:off x="2290893" y="5511836"/>
            <a:ext cx="5867400" cy="286232"/>
          </a:xfrm>
          <a:prstGeom prst="rect">
            <a:avLst/>
          </a:prstGeom>
          <a:noFill/>
        </p:spPr>
        <p:txBody>
          <a:bodyPr wrap="square" rtlCol="0">
            <a:spAutoFit/>
          </a:bodyPr>
          <a:lstStyle/>
          <a:p>
            <a:pPr eaLnBrk="1" hangingPunct="1">
              <a:lnSpc>
                <a:spcPct val="90000"/>
              </a:lnSpc>
            </a:pPr>
            <a:r>
              <a:rPr lang="en-US" sz="1400" dirty="0">
                <a:solidFill>
                  <a:srgbClr val="000000"/>
                </a:solidFill>
                <a:latin typeface="+mn-lt"/>
              </a:rPr>
              <a:t>FIGURE  2.3  The Product/Market Expansion Grid</a:t>
            </a:r>
          </a:p>
        </p:txBody>
      </p:sp>
      <p:sp>
        <p:nvSpPr>
          <p:cNvPr id="11" name="TextBox 10"/>
          <p:cNvSpPr txBox="1"/>
          <p:nvPr/>
        </p:nvSpPr>
        <p:spPr>
          <a:xfrm>
            <a:off x="2927950" y="6380354"/>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12" name="TextBox 11"/>
          <p:cNvSpPr txBox="1"/>
          <p:nvPr/>
        </p:nvSpPr>
        <p:spPr>
          <a:xfrm>
            <a:off x="8314031" y="6449604"/>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a:t>
            </a:r>
            <a:fld id="{CA645255-8D70-42F0-8231-A03111C94ED6}" type="slidenum">
              <a:rPr lang="en-US" sz="1200" smtClean="0">
                <a:solidFill>
                  <a:prstClr val="black"/>
                </a:solidFill>
                <a:latin typeface="Calibri" panose="020F0502020204030204"/>
                <a:ea typeface="+mn-ea"/>
              </a:rPr>
              <a:pPr algn="r" fontAlgn="auto">
                <a:spcBef>
                  <a:spcPts val="0"/>
                </a:spcBef>
                <a:spcAft>
                  <a:spcPts val="0"/>
                </a:spcAft>
              </a:pPr>
              <a:t>20</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116738275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CA0675-0EE7-446A-8BD3-76CD851E9037}"/>
              </a:ext>
            </a:extLst>
          </p:cNvPr>
          <p:cNvSpPr>
            <a:spLocks noGrp="1"/>
          </p:cNvSpPr>
          <p:nvPr>
            <p:ph idx="1"/>
          </p:nvPr>
        </p:nvSpPr>
        <p:spPr/>
        <p:txBody>
          <a:bodyPr/>
          <a:lstStyle/>
          <a:p>
            <a:endParaRPr lang="en-US"/>
          </a:p>
        </p:txBody>
      </p:sp>
      <p:sp>
        <p:nvSpPr>
          <p:cNvPr id="3" name="Text Placeholder 2">
            <a:extLst>
              <a:ext uri="{FF2B5EF4-FFF2-40B4-BE49-F238E27FC236}">
                <a16:creationId xmlns:a16="http://schemas.microsoft.com/office/drawing/2014/main" id="{6EFB934C-744C-4675-AF9D-B462BB25E6BA}"/>
              </a:ext>
            </a:extLst>
          </p:cNvPr>
          <p:cNvSpPr>
            <a:spLocks noGrp="1"/>
          </p:cNvSpPr>
          <p:nvPr>
            <p:ph type="body" sz="quarter" idx="13"/>
          </p:nvPr>
        </p:nvSpPr>
        <p:spPr/>
        <p:txBody>
          <a:bodyPr/>
          <a:lstStyle/>
          <a:p>
            <a:endParaRPr lang="en-US"/>
          </a:p>
        </p:txBody>
      </p:sp>
      <p:sp>
        <p:nvSpPr>
          <p:cNvPr id="4" name="Title 3">
            <a:extLst>
              <a:ext uri="{FF2B5EF4-FFF2-40B4-BE49-F238E27FC236}">
                <a16:creationId xmlns:a16="http://schemas.microsoft.com/office/drawing/2014/main" id="{243D87F6-1072-4F6C-8B94-F38C27AE392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965100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685800" y="228600"/>
            <a:ext cx="7772400" cy="533400"/>
          </a:xfrm>
        </p:spPr>
        <p:txBody>
          <a:bodyPr>
            <a:noAutofit/>
          </a:bodyPr>
          <a:lstStyle/>
          <a:p>
            <a:pPr algn="ctr"/>
            <a:r>
              <a:rPr lang="en-US" sz="3600" b="1" dirty="0">
                <a:solidFill>
                  <a:srgbClr val="0070C0"/>
                </a:solidFill>
              </a:rPr>
              <a:t>Designing the Business Portfolio</a:t>
            </a:r>
          </a:p>
        </p:txBody>
      </p:sp>
      <p:sp>
        <p:nvSpPr>
          <p:cNvPr id="38915" name="Rectangle 3"/>
          <p:cNvSpPr>
            <a:spLocks noGrp="1" noChangeArrowheads="1"/>
          </p:cNvSpPr>
          <p:nvPr>
            <p:ph type="body" sz="quarter" idx="13"/>
          </p:nvPr>
        </p:nvSpPr>
        <p:spPr>
          <a:xfrm>
            <a:off x="152399" y="948146"/>
            <a:ext cx="8839200" cy="381000"/>
          </a:xfrm>
        </p:spPr>
        <p:txBody>
          <a:bodyPr>
            <a:noAutofit/>
          </a:bodyPr>
          <a:lstStyle/>
          <a:p>
            <a:pPr>
              <a:spcBef>
                <a:spcPct val="0"/>
              </a:spcBef>
            </a:pPr>
            <a:r>
              <a:rPr lang="en-US" sz="3200" dirty="0">
                <a:solidFill>
                  <a:schemeClr val="accent2"/>
                </a:solidFill>
              </a:rPr>
              <a:t>Developing Strategies for Growth and Downsizing</a:t>
            </a:r>
          </a:p>
          <a:p>
            <a:pPr>
              <a:spcBef>
                <a:spcPct val="0"/>
              </a:spcBef>
            </a:pPr>
            <a:endParaRPr lang="en-US" sz="3200" dirty="0">
              <a:solidFill>
                <a:schemeClr val="accent2"/>
              </a:solidFill>
            </a:endParaRPr>
          </a:p>
        </p:txBody>
      </p:sp>
      <p:sp>
        <p:nvSpPr>
          <p:cNvPr id="6" name="TextBox 5"/>
          <p:cNvSpPr txBox="1"/>
          <p:nvPr/>
        </p:nvSpPr>
        <p:spPr>
          <a:xfrm>
            <a:off x="2939062" y="6553200"/>
            <a:ext cx="326587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p>
        </p:txBody>
      </p:sp>
      <p:sp>
        <p:nvSpPr>
          <p:cNvPr id="7" name="TextBox 6"/>
          <p:cNvSpPr txBox="1"/>
          <p:nvPr/>
        </p:nvSpPr>
        <p:spPr>
          <a:xfrm>
            <a:off x="8268286" y="6559731"/>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a:t>
            </a:r>
            <a:fld id="{CA645255-8D70-42F0-8231-A03111C94ED6}" type="slidenum">
              <a:rPr lang="en-US" sz="1200" smtClean="0">
                <a:solidFill>
                  <a:prstClr val="black"/>
                </a:solidFill>
                <a:latin typeface="Calibri" panose="020F0502020204030204"/>
                <a:ea typeface="+mn-ea"/>
              </a:rPr>
              <a:pPr algn="r" fontAlgn="auto">
                <a:spcBef>
                  <a:spcPts val="0"/>
                </a:spcBef>
                <a:spcAft>
                  <a:spcPts val="0"/>
                </a:spcAft>
              </a:pPr>
              <a:t>22</a:t>
            </a:fld>
            <a:endParaRPr lang="en-US" sz="1200" dirty="0">
              <a:solidFill>
                <a:prstClr val="black"/>
              </a:solidFill>
              <a:latin typeface="Calibri" panose="020F0502020204030204"/>
              <a:ea typeface="+mn-ea"/>
            </a:endParaRPr>
          </a:p>
        </p:txBody>
      </p:sp>
      <p:pic>
        <p:nvPicPr>
          <p:cNvPr id="3" name="Picture 2"/>
          <p:cNvPicPr>
            <a:picLocks noChangeAspect="1"/>
          </p:cNvPicPr>
          <p:nvPr/>
        </p:nvPicPr>
        <p:blipFill>
          <a:blip r:embed="rId3"/>
          <a:stretch>
            <a:fillRect/>
          </a:stretch>
        </p:blipFill>
        <p:spPr>
          <a:xfrm>
            <a:off x="3124200" y="1707426"/>
            <a:ext cx="2895600" cy="195017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 y="4114800"/>
            <a:ext cx="4724400" cy="23622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0" y="4267200"/>
            <a:ext cx="3217334" cy="1809750"/>
          </a:xfrm>
          <a:prstGeom prst="rect">
            <a:avLst/>
          </a:prstGeom>
        </p:spPr>
      </p:pic>
    </p:spTree>
    <p:extLst>
      <p:ext uri="{BB962C8B-B14F-4D97-AF65-F5344CB8AC3E}">
        <p14:creationId xmlns:p14="http://schemas.microsoft.com/office/powerpoint/2010/main" val="272341375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571500" y="226242"/>
            <a:ext cx="7886700" cy="533399"/>
          </a:xfrm>
        </p:spPr>
        <p:txBody>
          <a:bodyPr anchor="b">
            <a:noAutofit/>
          </a:bodyPr>
          <a:lstStyle/>
          <a:p>
            <a:pPr algn="ctr"/>
            <a:r>
              <a:rPr lang="en-US" sz="3600" b="1" dirty="0">
                <a:solidFill>
                  <a:srgbClr val="0070C0"/>
                </a:solidFill>
                <a:latin typeface="+mn-lt"/>
              </a:rPr>
              <a:t>Designing the Business Portfolio</a:t>
            </a:r>
          </a:p>
        </p:txBody>
      </p:sp>
      <p:sp>
        <p:nvSpPr>
          <p:cNvPr id="40963" name="Rectangle 3"/>
          <p:cNvSpPr>
            <a:spLocks noGrp="1" noChangeArrowheads="1"/>
          </p:cNvSpPr>
          <p:nvPr>
            <p:ph type="body" sz="quarter" idx="13"/>
          </p:nvPr>
        </p:nvSpPr>
        <p:spPr>
          <a:xfrm>
            <a:off x="228600" y="1143000"/>
            <a:ext cx="8686800" cy="457200"/>
          </a:xfrm>
        </p:spPr>
        <p:txBody>
          <a:bodyPr>
            <a:noAutofit/>
          </a:bodyPr>
          <a:lstStyle/>
          <a:p>
            <a:pPr>
              <a:spcBef>
                <a:spcPct val="0"/>
              </a:spcBef>
            </a:pPr>
            <a:r>
              <a:rPr lang="en-US" sz="3200" dirty="0">
                <a:solidFill>
                  <a:schemeClr val="accent2"/>
                </a:solidFill>
              </a:rPr>
              <a:t>Developing Strategies for Growth and Downsizing</a:t>
            </a:r>
          </a:p>
        </p:txBody>
      </p:sp>
      <p:sp>
        <p:nvSpPr>
          <p:cNvPr id="40962" name="Content Placeholder 3"/>
          <p:cNvSpPr>
            <a:spLocks noGrp="1"/>
          </p:cNvSpPr>
          <p:nvPr>
            <p:ph idx="1"/>
          </p:nvPr>
        </p:nvSpPr>
        <p:spPr>
          <a:xfrm>
            <a:off x="685799" y="2269093"/>
            <a:ext cx="7772400" cy="4114800"/>
          </a:xfrm>
        </p:spPr>
        <p:txBody>
          <a:bodyPr>
            <a:normAutofit/>
          </a:bodyPr>
          <a:lstStyle/>
          <a:p>
            <a:pPr>
              <a:buFontTx/>
              <a:buNone/>
            </a:pPr>
            <a:r>
              <a:rPr lang="en-US" sz="3200" b="1" dirty="0">
                <a:solidFill>
                  <a:srgbClr val="000000"/>
                </a:solidFill>
              </a:rPr>
              <a:t>Downsizing </a:t>
            </a:r>
            <a:r>
              <a:rPr lang="en-US" sz="3200" dirty="0">
                <a:solidFill>
                  <a:srgbClr val="000000"/>
                </a:solidFill>
              </a:rPr>
              <a:t>is when a company must prune, harvest, or divest businesses that are unprofitable or that no longer fit the strategy.</a:t>
            </a:r>
          </a:p>
          <a:p>
            <a:pPr>
              <a:buFont typeface="Wingdings" panose="05000000000000000000" pitchFamily="2" charset="2"/>
              <a:buChar char="Ø"/>
            </a:pPr>
            <a:r>
              <a:rPr lang="en-US" sz="2200" dirty="0">
                <a:solidFill>
                  <a:srgbClr val="000000"/>
                </a:solidFill>
              </a:rPr>
              <a:t> Lack of experience</a:t>
            </a:r>
          </a:p>
          <a:p>
            <a:pPr>
              <a:buFont typeface="Wingdings" panose="05000000000000000000" pitchFamily="2" charset="2"/>
              <a:buChar char="Ø"/>
            </a:pPr>
            <a:r>
              <a:rPr lang="en-US" sz="2200" dirty="0">
                <a:solidFill>
                  <a:srgbClr val="000000"/>
                </a:solidFill>
              </a:rPr>
              <a:t> Weak (Less profitable) products</a:t>
            </a:r>
          </a:p>
          <a:p>
            <a:pPr>
              <a:buFont typeface="Wingdings" panose="05000000000000000000" pitchFamily="2" charset="2"/>
              <a:buChar char="Ø"/>
            </a:pPr>
            <a:r>
              <a:rPr lang="en-US" sz="2200" dirty="0">
                <a:solidFill>
                  <a:srgbClr val="000000"/>
                </a:solidFill>
              </a:rPr>
              <a:t> Out of </a:t>
            </a:r>
            <a:r>
              <a:rPr lang="en-US" sz="2200">
                <a:solidFill>
                  <a:srgbClr val="000000"/>
                </a:solidFill>
              </a:rPr>
              <a:t>date products</a:t>
            </a:r>
          </a:p>
          <a:p>
            <a:pPr marL="0" indent="0">
              <a:buNone/>
            </a:pPr>
            <a:endParaRPr lang="en-US" sz="2200" dirty="0">
              <a:solidFill>
                <a:srgbClr val="000000"/>
              </a:solidFill>
            </a:endParaRPr>
          </a:p>
          <a:p>
            <a:pPr lvl="1">
              <a:buFont typeface="Wingdings" panose="05000000000000000000" pitchFamily="2" charset="2"/>
              <a:buChar char="Ø"/>
            </a:pPr>
            <a:r>
              <a:rPr lang="en-US" sz="1900" dirty="0">
                <a:solidFill>
                  <a:srgbClr val="000000"/>
                </a:solidFill>
              </a:rPr>
              <a:t> P&amp;G: Pringles and Folgers</a:t>
            </a:r>
          </a:p>
          <a:p>
            <a:pPr lvl="1">
              <a:buFont typeface="Wingdings" panose="05000000000000000000" pitchFamily="2" charset="2"/>
              <a:buChar char="Ø"/>
            </a:pPr>
            <a:r>
              <a:rPr lang="en-US" sz="1900" dirty="0">
                <a:solidFill>
                  <a:srgbClr val="000000"/>
                </a:solidFill>
              </a:rPr>
              <a:t>GM: Oldsmobile; Hammer</a:t>
            </a:r>
          </a:p>
          <a:p>
            <a:endParaRPr lang="en-US" sz="3200" dirty="0"/>
          </a:p>
        </p:txBody>
      </p:sp>
      <p:sp>
        <p:nvSpPr>
          <p:cNvPr id="6" name="TextBox 5"/>
          <p:cNvSpPr txBox="1"/>
          <p:nvPr/>
        </p:nvSpPr>
        <p:spPr>
          <a:xfrm>
            <a:off x="2939062" y="6412468"/>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7" name="TextBox 6"/>
          <p:cNvSpPr txBox="1"/>
          <p:nvPr/>
        </p:nvSpPr>
        <p:spPr>
          <a:xfrm>
            <a:off x="8268286" y="6481718"/>
            <a:ext cx="875714" cy="230832"/>
          </a:xfrm>
          <a:prstGeom prst="rect">
            <a:avLst/>
          </a:prstGeom>
          <a:noFill/>
        </p:spPr>
        <p:txBody>
          <a:bodyPr wrap="square" rtlCol="0">
            <a:spAutoFit/>
          </a:bodyPr>
          <a:lstStyle/>
          <a:p>
            <a:pPr algn="r" fontAlgn="auto">
              <a:spcBef>
                <a:spcPts val="0"/>
              </a:spcBef>
              <a:spcAft>
                <a:spcPts val="0"/>
              </a:spcAft>
            </a:pPr>
            <a:r>
              <a:rPr lang="en-US" sz="900" dirty="0">
                <a:solidFill>
                  <a:prstClr val="black"/>
                </a:solidFill>
                <a:latin typeface="Calibri" panose="020F0502020204030204"/>
                <a:ea typeface="+mn-ea"/>
              </a:rPr>
              <a:t>2-</a:t>
            </a:r>
            <a:fld id="{CA645255-8D70-42F0-8231-A03111C94ED6}" type="slidenum">
              <a:rPr lang="en-US" sz="900" smtClean="0">
                <a:solidFill>
                  <a:prstClr val="black"/>
                </a:solidFill>
                <a:latin typeface="Calibri" panose="020F0502020204030204"/>
                <a:ea typeface="+mn-ea"/>
              </a:rPr>
              <a:pPr algn="r" fontAlgn="auto">
                <a:spcBef>
                  <a:spcPts val="0"/>
                </a:spcBef>
                <a:spcAft>
                  <a:spcPts val="0"/>
                </a:spcAft>
              </a:pPr>
              <a:t>23</a:t>
            </a:fld>
            <a:endParaRPr lang="en-US" sz="900" dirty="0">
              <a:solidFill>
                <a:prstClr val="black"/>
              </a:solidFill>
              <a:latin typeface="Calibri" panose="020F0502020204030204"/>
              <a:ea typeface="+mn-ea"/>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85799" y="277128"/>
            <a:ext cx="7772400" cy="838200"/>
          </a:xfrm>
        </p:spPr>
        <p:txBody>
          <a:bodyPr>
            <a:noAutofit/>
          </a:bodyPr>
          <a:lstStyle/>
          <a:p>
            <a:pPr algn="ctr"/>
            <a:r>
              <a:rPr lang="en-US" sz="3600" b="1" dirty="0">
                <a:solidFill>
                  <a:srgbClr val="0070C0"/>
                </a:solidFill>
                <a:latin typeface="+mn-lt"/>
              </a:rPr>
              <a:t>Planning Marketing: Partnering to Build Customer Relationships</a:t>
            </a:r>
          </a:p>
        </p:txBody>
      </p:sp>
      <p:sp>
        <p:nvSpPr>
          <p:cNvPr id="43010" name="Rectangle 3"/>
          <p:cNvSpPr>
            <a:spLocks noGrp="1" noChangeArrowheads="1"/>
          </p:cNvSpPr>
          <p:nvPr>
            <p:ph type="body" sz="quarter" idx="13"/>
          </p:nvPr>
        </p:nvSpPr>
        <p:spPr>
          <a:xfrm>
            <a:off x="76200" y="1447800"/>
            <a:ext cx="8991600" cy="533400"/>
          </a:xfrm>
        </p:spPr>
        <p:txBody>
          <a:bodyPr anchor="b">
            <a:noAutofit/>
          </a:bodyPr>
          <a:lstStyle/>
          <a:p>
            <a:r>
              <a:rPr lang="en-US" sz="3200" dirty="0">
                <a:solidFill>
                  <a:schemeClr val="accent2"/>
                </a:solidFill>
              </a:rPr>
              <a:t>Partnering with Other Company Departments</a:t>
            </a:r>
          </a:p>
        </p:txBody>
      </p:sp>
      <p:sp>
        <p:nvSpPr>
          <p:cNvPr id="43011" name="Content Placeholder 7"/>
          <p:cNvSpPr>
            <a:spLocks noGrp="1"/>
          </p:cNvSpPr>
          <p:nvPr>
            <p:ph idx="1"/>
          </p:nvPr>
        </p:nvSpPr>
        <p:spPr>
          <a:xfrm>
            <a:off x="368774" y="2590800"/>
            <a:ext cx="8305800" cy="2468562"/>
          </a:xfrm>
        </p:spPr>
        <p:txBody>
          <a:bodyPr/>
          <a:lstStyle/>
          <a:p>
            <a:pPr eaLnBrk="1" hangingPunct="1">
              <a:buFontTx/>
              <a:buNone/>
            </a:pPr>
            <a:r>
              <a:rPr lang="en-US" sz="3200" b="1" dirty="0">
                <a:solidFill>
                  <a:srgbClr val="000000"/>
                </a:solidFill>
              </a:rPr>
              <a:t>Value chain </a:t>
            </a:r>
            <a:r>
              <a:rPr lang="en-US" sz="3200" dirty="0">
                <a:solidFill>
                  <a:srgbClr val="000000"/>
                </a:solidFill>
              </a:rPr>
              <a:t>is a series of departments that carry out value-creating activities to </a:t>
            </a:r>
            <a:r>
              <a:rPr lang="en-US" sz="3200" b="1" u="sng" dirty="0">
                <a:solidFill>
                  <a:srgbClr val="00B0F0"/>
                </a:solidFill>
              </a:rPr>
              <a:t>design</a:t>
            </a:r>
            <a:r>
              <a:rPr lang="en-US" sz="3200" dirty="0">
                <a:solidFill>
                  <a:srgbClr val="000000"/>
                </a:solidFill>
              </a:rPr>
              <a:t>, </a:t>
            </a:r>
            <a:r>
              <a:rPr lang="en-US" sz="3200" b="1" u="sng" dirty="0">
                <a:solidFill>
                  <a:srgbClr val="00B0F0"/>
                </a:solidFill>
              </a:rPr>
              <a:t>produce</a:t>
            </a:r>
            <a:r>
              <a:rPr lang="en-US" sz="3200" dirty="0">
                <a:solidFill>
                  <a:srgbClr val="000000"/>
                </a:solidFill>
              </a:rPr>
              <a:t>, </a:t>
            </a:r>
            <a:r>
              <a:rPr lang="en-US" sz="3200" b="1" u="sng" dirty="0">
                <a:solidFill>
                  <a:srgbClr val="00B0F0"/>
                </a:solidFill>
              </a:rPr>
              <a:t>market</a:t>
            </a:r>
            <a:r>
              <a:rPr lang="en-US" sz="3200" dirty="0">
                <a:solidFill>
                  <a:srgbClr val="000000"/>
                </a:solidFill>
              </a:rPr>
              <a:t>, </a:t>
            </a:r>
            <a:r>
              <a:rPr lang="en-US" sz="3200" b="1" u="sng" dirty="0">
                <a:solidFill>
                  <a:srgbClr val="00B0F0"/>
                </a:solidFill>
              </a:rPr>
              <a:t>deliver</a:t>
            </a:r>
            <a:r>
              <a:rPr lang="en-US" sz="3200" dirty="0">
                <a:solidFill>
                  <a:srgbClr val="000000"/>
                </a:solidFill>
              </a:rPr>
              <a:t>, and </a:t>
            </a:r>
            <a:r>
              <a:rPr lang="en-US" sz="3200" b="1" u="sng" dirty="0">
                <a:solidFill>
                  <a:srgbClr val="00B0F0"/>
                </a:solidFill>
              </a:rPr>
              <a:t>support</a:t>
            </a:r>
            <a:r>
              <a:rPr lang="en-US" sz="3200" dirty="0">
                <a:solidFill>
                  <a:srgbClr val="00B0F0"/>
                </a:solidFill>
              </a:rPr>
              <a:t> </a:t>
            </a:r>
            <a:r>
              <a:rPr lang="en-US" sz="3200" dirty="0">
                <a:solidFill>
                  <a:srgbClr val="000000"/>
                </a:solidFill>
              </a:rPr>
              <a:t>a firm’s products.</a:t>
            </a:r>
          </a:p>
          <a:p>
            <a:pPr marL="0" indent="0" eaLnBrk="1" hangingPunct="1">
              <a:buNone/>
            </a:pPr>
            <a:endParaRPr lang="en-US" dirty="0"/>
          </a:p>
        </p:txBody>
      </p:sp>
      <p:sp>
        <p:nvSpPr>
          <p:cNvPr id="6" name="TextBox 5"/>
          <p:cNvSpPr txBox="1"/>
          <p:nvPr/>
        </p:nvSpPr>
        <p:spPr>
          <a:xfrm>
            <a:off x="2939062" y="6488668"/>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7" name="TextBox 6"/>
          <p:cNvSpPr txBox="1"/>
          <p:nvPr/>
        </p:nvSpPr>
        <p:spPr>
          <a:xfrm>
            <a:off x="8274817" y="6534834"/>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a:t>
            </a:r>
            <a:fld id="{CA645255-8D70-42F0-8231-A03111C94ED6}" type="slidenum">
              <a:rPr lang="en-US" sz="1200" smtClean="0">
                <a:solidFill>
                  <a:prstClr val="black"/>
                </a:solidFill>
                <a:latin typeface="Calibri" panose="020F0502020204030204"/>
                <a:ea typeface="+mn-ea"/>
              </a:rPr>
              <a:pPr algn="r" fontAlgn="auto">
                <a:spcBef>
                  <a:spcPts val="0"/>
                </a:spcBef>
                <a:spcAft>
                  <a:spcPts val="0"/>
                </a:spcAft>
              </a:pPr>
              <a:t>24</a:t>
            </a:fld>
            <a:endParaRPr lang="en-US" sz="1200" dirty="0">
              <a:solidFill>
                <a:prstClr val="black"/>
              </a:solidFill>
              <a:latin typeface="Calibri" panose="020F0502020204030204"/>
              <a:ea typeface="+mn-ea"/>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85798" y="152400"/>
            <a:ext cx="7772400" cy="941865"/>
          </a:xfrm>
        </p:spPr>
        <p:txBody>
          <a:bodyPr>
            <a:normAutofit fontScale="90000"/>
          </a:bodyPr>
          <a:lstStyle/>
          <a:p>
            <a:pPr algn="ctr"/>
            <a:r>
              <a:rPr lang="en-US" sz="4000" b="1" dirty="0">
                <a:solidFill>
                  <a:srgbClr val="0070C0"/>
                </a:solidFill>
                <a:latin typeface="+mn-lt"/>
              </a:rPr>
              <a:t>Planning Marketing: Partnering to Build Customer Relationships</a:t>
            </a:r>
          </a:p>
        </p:txBody>
      </p:sp>
      <p:sp>
        <p:nvSpPr>
          <p:cNvPr id="43010" name="Rectangle 3"/>
          <p:cNvSpPr>
            <a:spLocks noGrp="1" noChangeArrowheads="1"/>
          </p:cNvSpPr>
          <p:nvPr>
            <p:ph type="body" sz="quarter" idx="13"/>
          </p:nvPr>
        </p:nvSpPr>
        <p:spPr>
          <a:xfrm>
            <a:off x="590257" y="1359918"/>
            <a:ext cx="7963486" cy="381000"/>
          </a:xfrm>
        </p:spPr>
        <p:txBody>
          <a:bodyPr>
            <a:noAutofit/>
          </a:bodyPr>
          <a:lstStyle/>
          <a:p>
            <a:r>
              <a:rPr lang="en-US" sz="3200" dirty="0">
                <a:solidFill>
                  <a:schemeClr val="accent2"/>
                </a:solidFill>
              </a:rPr>
              <a:t>Partnering with Other Company Departments</a:t>
            </a:r>
          </a:p>
        </p:txBody>
      </p:sp>
      <p:sp>
        <p:nvSpPr>
          <p:cNvPr id="6" name="TextBox 5"/>
          <p:cNvSpPr txBox="1"/>
          <p:nvPr/>
        </p:nvSpPr>
        <p:spPr>
          <a:xfrm>
            <a:off x="2939062" y="6494463"/>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7" name="TextBox 6"/>
          <p:cNvSpPr txBox="1"/>
          <p:nvPr/>
        </p:nvSpPr>
        <p:spPr>
          <a:xfrm>
            <a:off x="8268286" y="6540629"/>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a:t>
            </a:r>
            <a:fld id="{CA645255-8D70-42F0-8231-A03111C94ED6}" type="slidenum">
              <a:rPr lang="en-US" sz="1200" smtClean="0">
                <a:solidFill>
                  <a:prstClr val="black"/>
                </a:solidFill>
                <a:latin typeface="Calibri" panose="020F0502020204030204"/>
                <a:ea typeface="+mn-ea"/>
              </a:rPr>
              <a:pPr algn="r" fontAlgn="auto">
                <a:spcBef>
                  <a:spcPts val="0"/>
                </a:spcBef>
                <a:spcAft>
                  <a:spcPts val="0"/>
                </a:spcAft>
              </a:pPr>
              <a:t>25</a:t>
            </a:fld>
            <a:endParaRPr lang="en-US" sz="1200" dirty="0">
              <a:solidFill>
                <a:prstClr val="black"/>
              </a:solidFill>
              <a:latin typeface="Calibri" panose="020F0502020204030204"/>
              <a:ea typeface="+mn-ea"/>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657600"/>
            <a:ext cx="3134310" cy="15335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3314700"/>
            <a:ext cx="3048000" cy="2095500"/>
          </a:xfrm>
          <a:prstGeom prst="rect">
            <a:avLst/>
          </a:prstGeom>
        </p:spPr>
      </p:pic>
    </p:spTree>
    <p:extLst>
      <p:ext uri="{BB962C8B-B14F-4D97-AF65-F5344CB8AC3E}">
        <p14:creationId xmlns:p14="http://schemas.microsoft.com/office/powerpoint/2010/main" val="286633682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28649" y="260139"/>
            <a:ext cx="7886700" cy="1082674"/>
          </a:xfrm>
        </p:spPr>
        <p:txBody>
          <a:bodyPr>
            <a:noAutofit/>
          </a:bodyPr>
          <a:lstStyle/>
          <a:p>
            <a:pPr algn="ctr"/>
            <a:r>
              <a:rPr lang="en-US" sz="3600" b="1" dirty="0">
                <a:solidFill>
                  <a:srgbClr val="0070C0"/>
                </a:solidFill>
                <a:latin typeface="+mn-lt"/>
              </a:rPr>
              <a:t>Planning Marketing: Partnering to Build Customer Relationships</a:t>
            </a:r>
            <a:endParaRPr lang="en-US" sz="3600" b="1" dirty="0">
              <a:latin typeface="+mn-lt"/>
            </a:endParaRPr>
          </a:p>
        </p:txBody>
      </p:sp>
      <p:sp>
        <p:nvSpPr>
          <p:cNvPr id="2" name="TextBox 1"/>
          <p:cNvSpPr txBox="1"/>
          <p:nvPr/>
        </p:nvSpPr>
        <p:spPr>
          <a:xfrm>
            <a:off x="266699" y="1688899"/>
            <a:ext cx="8610600" cy="584775"/>
          </a:xfrm>
          <a:prstGeom prst="rect">
            <a:avLst/>
          </a:prstGeom>
          <a:noFill/>
        </p:spPr>
        <p:txBody>
          <a:bodyPr wrap="square" rtlCol="0">
            <a:spAutoFit/>
          </a:bodyPr>
          <a:lstStyle/>
          <a:p>
            <a:pPr algn="ctr"/>
            <a:r>
              <a:rPr lang="en-US" sz="3200" b="1" dirty="0">
                <a:solidFill>
                  <a:schemeClr val="accent2"/>
                </a:solidFill>
                <a:latin typeface="+mn-lt"/>
              </a:rPr>
              <a:t>Partnering with Others in the Marketing System</a:t>
            </a:r>
          </a:p>
        </p:txBody>
      </p:sp>
      <p:sp>
        <p:nvSpPr>
          <p:cNvPr id="45059" name="Content Placeholder 5"/>
          <p:cNvSpPr>
            <a:spLocks noGrp="1"/>
          </p:cNvSpPr>
          <p:nvPr>
            <p:ph idx="1"/>
          </p:nvPr>
        </p:nvSpPr>
        <p:spPr>
          <a:xfrm>
            <a:off x="438411" y="2514600"/>
            <a:ext cx="8305800" cy="2667000"/>
          </a:xfrm>
        </p:spPr>
        <p:txBody>
          <a:bodyPr>
            <a:normAutofit/>
          </a:bodyPr>
          <a:lstStyle/>
          <a:p>
            <a:pPr>
              <a:lnSpc>
                <a:spcPct val="90000"/>
              </a:lnSpc>
              <a:buFontTx/>
              <a:buNone/>
            </a:pPr>
            <a:r>
              <a:rPr lang="en-US" sz="3200" b="1" dirty="0">
                <a:solidFill>
                  <a:srgbClr val="000000"/>
                </a:solidFill>
              </a:rPr>
              <a:t>Value delivery network </a:t>
            </a:r>
            <a:r>
              <a:rPr lang="en-US" sz="3200" dirty="0">
                <a:solidFill>
                  <a:srgbClr val="000000"/>
                </a:solidFill>
              </a:rPr>
              <a:t>is made up of the </a:t>
            </a:r>
            <a:r>
              <a:rPr lang="en-US" sz="3200" b="1" u="sng" dirty="0">
                <a:solidFill>
                  <a:srgbClr val="00B0F0"/>
                </a:solidFill>
              </a:rPr>
              <a:t>company</a:t>
            </a:r>
            <a:r>
              <a:rPr lang="en-US" sz="3200" dirty="0">
                <a:solidFill>
                  <a:srgbClr val="000000"/>
                </a:solidFill>
              </a:rPr>
              <a:t>, </a:t>
            </a:r>
            <a:r>
              <a:rPr lang="en-US" sz="3200" b="1" u="sng" dirty="0">
                <a:solidFill>
                  <a:srgbClr val="00B0F0"/>
                </a:solidFill>
              </a:rPr>
              <a:t>suppliers</a:t>
            </a:r>
            <a:r>
              <a:rPr lang="en-US" sz="3200" dirty="0">
                <a:solidFill>
                  <a:srgbClr val="000000"/>
                </a:solidFill>
              </a:rPr>
              <a:t>, </a:t>
            </a:r>
            <a:r>
              <a:rPr lang="en-US" sz="3200" b="1" u="sng" dirty="0">
                <a:solidFill>
                  <a:srgbClr val="00B0F0"/>
                </a:solidFill>
              </a:rPr>
              <a:t>distributors</a:t>
            </a:r>
            <a:r>
              <a:rPr lang="en-US" sz="3200" dirty="0">
                <a:solidFill>
                  <a:srgbClr val="000000"/>
                </a:solidFill>
              </a:rPr>
              <a:t>, and ultimately </a:t>
            </a:r>
            <a:r>
              <a:rPr lang="en-US" sz="3200" b="1" u="sng" dirty="0">
                <a:solidFill>
                  <a:srgbClr val="00B0F0"/>
                </a:solidFill>
              </a:rPr>
              <a:t>customers</a:t>
            </a:r>
            <a:r>
              <a:rPr lang="en-US" sz="3200" dirty="0">
                <a:solidFill>
                  <a:srgbClr val="00B0F0"/>
                </a:solidFill>
              </a:rPr>
              <a:t> </a:t>
            </a:r>
            <a:r>
              <a:rPr lang="en-US" sz="3200" dirty="0">
                <a:solidFill>
                  <a:srgbClr val="000000"/>
                </a:solidFill>
              </a:rPr>
              <a:t>who partner with each other to improve performance of the entire system.</a:t>
            </a:r>
          </a:p>
          <a:p>
            <a:pPr>
              <a:lnSpc>
                <a:spcPct val="90000"/>
              </a:lnSpc>
            </a:pPr>
            <a:endParaRPr lang="en-US" sz="3200" dirty="0"/>
          </a:p>
        </p:txBody>
      </p:sp>
      <p:sp>
        <p:nvSpPr>
          <p:cNvPr id="6" name="TextBox 5"/>
          <p:cNvSpPr txBox="1"/>
          <p:nvPr/>
        </p:nvSpPr>
        <p:spPr>
          <a:xfrm>
            <a:off x="2939062" y="6442501"/>
            <a:ext cx="3265875" cy="369332"/>
          </a:xfrm>
          <a:prstGeom prst="rect">
            <a:avLst/>
          </a:prstGeom>
          <a:noFill/>
        </p:spPr>
        <p:txBody>
          <a:bodyPr wrap="square" rtlCol="0" anchor="b">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7" name="TextBox 6"/>
          <p:cNvSpPr txBox="1"/>
          <p:nvPr/>
        </p:nvSpPr>
        <p:spPr>
          <a:xfrm>
            <a:off x="8268286" y="6488668"/>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a:t>
            </a:r>
            <a:fld id="{CA645255-8D70-42F0-8231-A03111C94ED6}" type="slidenum">
              <a:rPr lang="en-US" sz="1200" smtClean="0">
                <a:solidFill>
                  <a:prstClr val="black"/>
                </a:solidFill>
                <a:latin typeface="Calibri" panose="020F0502020204030204"/>
                <a:ea typeface="+mn-ea"/>
              </a:rPr>
              <a:pPr algn="r" fontAlgn="auto">
                <a:spcBef>
                  <a:spcPts val="0"/>
                </a:spcBef>
                <a:spcAft>
                  <a:spcPts val="0"/>
                </a:spcAft>
              </a:pPr>
              <a:t>26</a:t>
            </a:fld>
            <a:endParaRPr lang="en-US" sz="1200" dirty="0">
              <a:solidFill>
                <a:prstClr val="black"/>
              </a:solidFill>
              <a:latin typeface="Calibri" panose="020F0502020204030204"/>
              <a:ea typeface="+mn-ea"/>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228600" y="152400"/>
            <a:ext cx="8686800" cy="533400"/>
          </a:xfrm>
        </p:spPr>
        <p:txBody>
          <a:bodyPr>
            <a:noAutofit/>
          </a:bodyPr>
          <a:lstStyle/>
          <a:p>
            <a:pPr algn="ctr" eaLnBrk="1" hangingPunct="1"/>
            <a:r>
              <a:rPr lang="en-US" sz="3600" b="1" dirty="0">
                <a:solidFill>
                  <a:srgbClr val="0070C0"/>
                </a:solidFill>
                <a:latin typeface="+mn-lt"/>
              </a:rPr>
              <a:t>Marketing Strategy and the Marketing Mix</a:t>
            </a:r>
          </a:p>
        </p:txBody>
      </p:sp>
      <p:pic>
        <p:nvPicPr>
          <p:cNvPr id="2" name="Picture 1" descr="Fig.2.4 Managing Marketing Strategies" title="Fig.2.4 Managing Marketing Strateg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72" y="1265629"/>
            <a:ext cx="8845255" cy="4568872"/>
          </a:xfrm>
          <a:prstGeom prst="rect">
            <a:avLst/>
          </a:prstGeom>
        </p:spPr>
      </p:pic>
      <p:sp>
        <p:nvSpPr>
          <p:cNvPr id="5" name="TextBox 4"/>
          <p:cNvSpPr txBox="1"/>
          <p:nvPr/>
        </p:nvSpPr>
        <p:spPr>
          <a:xfrm>
            <a:off x="3200400" y="6404094"/>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6" name="TextBox 5"/>
          <p:cNvSpPr txBox="1"/>
          <p:nvPr/>
        </p:nvSpPr>
        <p:spPr>
          <a:xfrm>
            <a:off x="8302405" y="6450260"/>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a:t>
            </a:r>
            <a:fld id="{CA645255-8D70-42F0-8231-A03111C94ED6}" type="slidenum">
              <a:rPr lang="en-US" sz="1200" smtClean="0">
                <a:solidFill>
                  <a:prstClr val="black"/>
                </a:solidFill>
                <a:latin typeface="Calibri" panose="020F0502020204030204"/>
                <a:ea typeface="+mn-ea"/>
              </a:rPr>
              <a:pPr algn="r" fontAlgn="auto">
                <a:spcBef>
                  <a:spcPts val="0"/>
                </a:spcBef>
                <a:spcAft>
                  <a:spcPts val="0"/>
                </a:spcAft>
              </a:pPr>
              <a:t>27</a:t>
            </a:fld>
            <a:endParaRPr lang="en-US" sz="1200" dirty="0">
              <a:solidFill>
                <a:prstClr val="black"/>
              </a:solidFill>
              <a:latin typeface="Calibri" panose="020F0502020204030204"/>
              <a:ea typeface="+mn-ea"/>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437590" y="196871"/>
            <a:ext cx="8305800" cy="571736"/>
          </a:xfrm>
        </p:spPr>
        <p:txBody>
          <a:bodyPr>
            <a:noAutofit/>
          </a:bodyPr>
          <a:lstStyle/>
          <a:p>
            <a:pPr algn="ctr"/>
            <a:r>
              <a:rPr lang="en-US" sz="3600" b="1" dirty="0">
                <a:solidFill>
                  <a:srgbClr val="0070C0"/>
                </a:solidFill>
                <a:latin typeface="+mn-lt"/>
              </a:rPr>
              <a:t>Marketing Strategy and the Marketing Mix</a:t>
            </a:r>
          </a:p>
        </p:txBody>
      </p:sp>
      <p:sp>
        <p:nvSpPr>
          <p:cNvPr id="2" name="TextBox 1"/>
          <p:cNvSpPr txBox="1"/>
          <p:nvPr/>
        </p:nvSpPr>
        <p:spPr>
          <a:xfrm>
            <a:off x="419393" y="1102237"/>
            <a:ext cx="8496007" cy="584775"/>
          </a:xfrm>
          <a:prstGeom prst="rect">
            <a:avLst/>
          </a:prstGeom>
          <a:noFill/>
        </p:spPr>
        <p:txBody>
          <a:bodyPr wrap="square" rtlCol="0">
            <a:spAutoFit/>
          </a:bodyPr>
          <a:lstStyle/>
          <a:p>
            <a:pPr algn="ctr"/>
            <a:r>
              <a:rPr lang="en-US" sz="3200" b="1" dirty="0">
                <a:solidFill>
                  <a:schemeClr val="accent2"/>
                </a:solidFill>
                <a:latin typeface="+mn-lt"/>
              </a:rPr>
              <a:t>Customer Value-Driven Marketing Strategy</a:t>
            </a:r>
          </a:p>
        </p:txBody>
      </p:sp>
      <p:sp>
        <p:nvSpPr>
          <p:cNvPr id="49154" name="Content Placeholder 3"/>
          <p:cNvSpPr>
            <a:spLocks noGrp="1"/>
          </p:cNvSpPr>
          <p:nvPr>
            <p:ph idx="1"/>
          </p:nvPr>
        </p:nvSpPr>
        <p:spPr>
          <a:xfrm>
            <a:off x="304800" y="2514600"/>
            <a:ext cx="8305800" cy="2514600"/>
          </a:xfrm>
        </p:spPr>
        <p:txBody>
          <a:bodyPr>
            <a:normAutofit/>
          </a:bodyPr>
          <a:lstStyle/>
          <a:p>
            <a:pPr marL="339725" indent="-339725">
              <a:buNone/>
            </a:pPr>
            <a:r>
              <a:rPr lang="en-US" sz="3200" b="1" dirty="0">
                <a:solidFill>
                  <a:srgbClr val="000000"/>
                </a:solidFill>
                <a:latin typeface="+mn-lt"/>
              </a:rPr>
              <a:t>Marketing strategy </a:t>
            </a:r>
            <a:r>
              <a:rPr lang="en-US" sz="3200" dirty="0">
                <a:solidFill>
                  <a:srgbClr val="000000"/>
                </a:solidFill>
                <a:latin typeface="+mn-lt"/>
              </a:rPr>
              <a:t>is the marketing logic by which the	company hopes to create customer value and achieve profitable customer relationships.</a:t>
            </a:r>
          </a:p>
        </p:txBody>
      </p:sp>
      <p:sp>
        <p:nvSpPr>
          <p:cNvPr id="6" name="TextBox 5"/>
          <p:cNvSpPr txBox="1"/>
          <p:nvPr/>
        </p:nvSpPr>
        <p:spPr>
          <a:xfrm>
            <a:off x="2939355" y="6396335"/>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7" name="TextBox 6"/>
          <p:cNvSpPr txBox="1"/>
          <p:nvPr/>
        </p:nvSpPr>
        <p:spPr>
          <a:xfrm>
            <a:off x="8243265" y="6442501"/>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a:t>
            </a:r>
            <a:fld id="{CA645255-8D70-42F0-8231-A03111C94ED6}" type="slidenum">
              <a:rPr lang="en-US" sz="1200" smtClean="0">
                <a:solidFill>
                  <a:prstClr val="black"/>
                </a:solidFill>
                <a:latin typeface="Calibri" panose="020F0502020204030204"/>
                <a:ea typeface="+mn-ea"/>
              </a:rPr>
              <a:pPr algn="r" fontAlgn="auto">
                <a:spcBef>
                  <a:spcPts val="0"/>
                </a:spcBef>
                <a:spcAft>
                  <a:spcPts val="0"/>
                </a:spcAft>
              </a:pPr>
              <a:t>28</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78278971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422805" y="114782"/>
            <a:ext cx="8305800" cy="704022"/>
          </a:xfrm>
        </p:spPr>
        <p:txBody>
          <a:bodyPr>
            <a:normAutofit/>
          </a:bodyPr>
          <a:lstStyle/>
          <a:p>
            <a:pPr algn="ctr"/>
            <a:r>
              <a:rPr lang="en-US" sz="3600" b="1" dirty="0">
                <a:solidFill>
                  <a:srgbClr val="0070C0"/>
                </a:solidFill>
                <a:latin typeface="+mn-lt"/>
              </a:rPr>
              <a:t>Marketing Strategy and the Marketing Mix</a:t>
            </a:r>
          </a:p>
        </p:txBody>
      </p:sp>
      <p:sp>
        <p:nvSpPr>
          <p:cNvPr id="2" name="TextBox 1"/>
          <p:cNvSpPr txBox="1"/>
          <p:nvPr/>
        </p:nvSpPr>
        <p:spPr>
          <a:xfrm>
            <a:off x="228600" y="1066431"/>
            <a:ext cx="8686800" cy="584775"/>
          </a:xfrm>
          <a:prstGeom prst="rect">
            <a:avLst/>
          </a:prstGeom>
          <a:noFill/>
        </p:spPr>
        <p:txBody>
          <a:bodyPr wrap="square" rtlCol="0">
            <a:spAutoFit/>
          </a:bodyPr>
          <a:lstStyle/>
          <a:p>
            <a:pPr algn="ctr"/>
            <a:r>
              <a:rPr lang="en-US" sz="3200" b="1" dirty="0">
                <a:solidFill>
                  <a:schemeClr val="accent2"/>
                </a:solidFill>
                <a:latin typeface="+mn-lt"/>
              </a:rPr>
              <a:t>Customer Value-Driven Marketing Strategy</a:t>
            </a:r>
          </a:p>
        </p:txBody>
      </p:sp>
      <p:sp>
        <p:nvSpPr>
          <p:cNvPr id="49154" name="Content Placeholder 3"/>
          <p:cNvSpPr>
            <a:spLocks noGrp="1"/>
          </p:cNvSpPr>
          <p:nvPr>
            <p:ph idx="1"/>
          </p:nvPr>
        </p:nvSpPr>
        <p:spPr>
          <a:xfrm>
            <a:off x="628650" y="1809076"/>
            <a:ext cx="7886700" cy="4351338"/>
          </a:xfrm>
        </p:spPr>
        <p:txBody>
          <a:bodyPr>
            <a:normAutofit/>
          </a:bodyPr>
          <a:lstStyle/>
          <a:p>
            <a:pPr>
              <a:buFontTx/>
              <a:buNone/>
            </a:pPr>
            <a:r>
              <a:rPr lang="en-US" sz="2800" b="1" dirty="0">
                <a:solidFill>
                  <a:srgbClr val="000000"/>
                </a:solidFill>
              </a:rPr>
              <a:t>Market segmentation </a:t>
            </a:r>
            <a:r>
              <a:rPr lang="en-US" sz="2800" dirty="0">
                <a:solidFill>
                  <a:srgbClr val="000000"/>
                </a:solidFill>
              </a:rPr>
              <a:t>is the division of a market into distinct groups of buyers who have different needs, characteristics, or behaviors and who might require separate products or marketing mixes.</a:t>
            </a:r>
          </a:p>
          <a:p>
            <a:pPr>
              <a:buFontTx/>
              <a:buNone/>
            </a:pPr>
            <a:endParaRPr lang="en-US" sz="2800" dirty="0">
              <a:solidFill>
                <a:srgbClr val="000000"/>
              </a:solidFill>
            </a:endParaRPr>
          </a:p>
          <a:p>
            <a:pPr>
              <a:buFontTx/>
              <a:buNone/>
            </a:pPr>
            <a:r>
              <a:rPr lang="en-US" sz="2800" b="1" dirty="0">
                <a:solidFill>
                  <a:srgbClr val="000000"/>
                </a:solidFill>
              </a:rPr>
              <a:t>Market segment </a:t>
            </a:r>
            <a:r>
              <a:rPr lang="en-US" sz="2800" dirty="0">
                <a:solidFill>
                  <a:srgbClr val="000000"/>
                </a:solidFill>
              </a:rPr>
              <a:t>is a group of consumers who respond in a similar way to a given set of marketing efforts.</a:t>
            </a:r>
          </a:p>
          <a:p>
            <a:endParaRPr lang="en-US" sz="3200" dirty="0"/>
          </a:p>
        </p:txBody>
      </p:sp>
      <p:sp>
        <p:nvSpPr>
          <p:cNvPr id="7" name="TextBox 6"/>
          <p:cNvSpPr txBox="1"/>
          <p:nvPr/>
        </p:nvSpPr>
        <p:spPr>
          <a:xfrm>
            <a:off x="2939062" y="6361875"/>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8" name="TextBox 7"/>
          <p:cNvSpPr txBox="1"/>
          <p:nvPr/>
        </p:nvSpPr>
        <p:spPr>
          <a:xfrm>
            <a:off x="8290748" y="6408041"/>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a:t>
            </a:r>
            <a:fld id="{CA645255-8D70-42F0-8231-A03111C94ED6}" type="slidenum">
              <a:rPr lang="en-US" sz="1200" smtClean="0">
                <a:solidFill>
                  <a:prstClr val="black"/>
                </a:solidFill>
                <a:latin typeface="Calibri" panose="020F0502020204030204"/>
                <a:ea typeface="+mn-ea"/>
              </a:rPr>
              <a:pPr algn="r" fontAlgn="auto">
                <a:spcBef>
                  <a:spcPts val="0"/>
                </a:spcBef>
                <a:spcAft>
                  <a:spcPts val="0"/>
                </a:spcAft>
              </a:pPr>
              <a:t>29</a:t>
            </a:fld>
            <a:endParaRPr lang="en-US" sz="1200" dirty="0">
              <a:solidFill>
                <a:prstClr val="black"/>
              </a:solidFill>
              <a:latin typeface="Calibri" panose="020F0502020204030204"/>
              <a:ea typeface="+mn-ea"/>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266699" y="234007"/>
            <a:ext cx="8610600" cy="609600"/>
          </a:xfrm>
        </p:spPr>
        <p:txBody>
          <a:bodyPr>
            <a:noAutofit/>
          </a:bodyPr>
          <a:lstStyle/>
          <a:p>
            <a:pPr algn="ctr"/>
            <a:r>
              <a:rPr lang="en-US" sz="3600" b="1" dirty="0">
                <a:solidFill>
                  <a:srgbClr val="0070C0"/>
                </a:solidFill>
                <a:latin typeface="+mn-lt"/>
              </a:rPr>
              <a:t>Company-Wide Strategic Planning</a:t>
            </a:r>
          </a:p>
        </p:txBody>
      </p:sp>
      <p:sp>
        <p:nvSpPr>
          <p:cNvPr id="16387" name="Text Placeholder 13"/>
          <p:cNvSpPr>
            <a:spLocks noGrp="1"/>
          </p:cNvSpPr>
          <p:nvPr>
            <p:ph type="body" sz="quarter" idx="13"/>
          </p:nvPr>
        </p:nvSpPr>
        <p:spPr>
          <a:xfrm>
            <a:off x="1028699" y="1119703"/>
            <a:ext cx="7086600" cy="530697"/>
          </a:xfrm>
        </p:spPr>
        <p:txBody>
          <a:bodyPr>
            <a:noAutofit/>
          </a:bodyPr>
          <a:lstStyle/>
          <a:p>
            <a:pPr marL="228600" lvl="0" indent="-228600" eaLnBrk="1" fontAlgn="auto" hangingPunct="1">
              <a:lnSpc>
                <a:spcPct val="80000"/>
              </a:lnSpc>
              <a:spcBef>
                <a:spcPts val="1000"/>
              </a:spcBef>
              <a:spcAft>
                <a:spcPts val="0"/>
              </a:spcAft>
            </a:pPr>
            <a:r>
              <a:rPr lang="en-US" sz="3200" kern="1200" dirty="0">
                <a:solidFill>
                  <a:srgbClr val="ED7D31"/>
                </a:solidFill>
                <a:cs typeface="+mn-cs"/>
              </a:rPr>
              <a:t>Strategic Planning</a:t>
            </a:r>
          </a:p>
        </p:txBody>
      </p:sp>
      <p:sp>
        <p:nvSpPr>
          <p:cNvPr id="16386" name="Rectangle 3"/>
          <p:cNvSpPr>
            <a:spLocks noGrp="1" noChangeArrowheads="1"/>
          </p:cNvSpPr>
          <p:nvPr>
            <p:ph idx="1"/>
          </p:nvPr>
        </p:nvSpPr>
        <p:spPr>
          <a:xfrm>
            <a:off x="628650" y="2514600"/>
            <a:ext cx="7886700" cy="2517775"/>
          </a:xfrm>
        </p:spPr>
        <p:txBody>
          <a:bodyPr>
            <a:normAutofit/>
          </a:bodyPr>
          <a:lstStyle/>
          <a:p>
            <a:pPr>
              <a:buFontTx/>
              <a:buNone/>
            </a:pPr>
            <a:r>
              <a:rPr lang="en-US" sz="3200" b="1" dirty="0">
                <a:solidFill>
                  <a:srgbClr val="000000"/>
                </a:solidFill>
              </a:rPr>
              <a:t>Strategic planning </a:t>
            </a:r>
            <a:r>
              <a:rPr lang="en-US" sz="3200" dirty="0">
                <a:solidFill>
                  <a:srgbClr val="000000"/>
                </a:solidFill>
              </a:rPr>
              <a:t>is the process of developing and maintaining a strategic fit between the organization’s goals and capabilities, and its changing marketing opportunities.</a:t>
            </a:r>
          </a:p>
        </p:txBody>
      </p:sp>
      <p:sp>
        <p:nvSpPr>
          <p:cNvPr id="6" name="TextBox 5"/>
          <p:cNvSpPr txBox="1"/>
          <p:nvPr/>
        </p:nvSpPr>
        <p:spPr>
          <a:xfrm>
            <a:off x="2939062" y="6446322"/>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7" name="TextBox 6"/>
          <p:cNvSpPr txBox="1"/>
          <p:nvPr/>
        </p:nvSpPr>
        <p:spPr>
          <a:xfrm>
            <a:off x="8268286" y="6515572"/>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a:t>
            </a:r>
            <a:fld id="{CA645255-8D70-42F0-8231-A03111C94ED6}" type="slidenum">
              <a:rPr lang="en-US" sz="1200" smtClean="0">
                <a:solidFill>
                  <a:prstClr val="black"/>
                </a:solidFill>
                <a:latin typeface="Calibri" panose="020F0502020204030204"/>
                <a:ea typeface="+mn-ea"/>
              </a:rPr>
              <a:pPr algn="r" fontAlgn="auto">
                <a:spcBef>
                  <a:spcPts val="0"/>
                </a:spcBef>
                <a:spcAft>
                  <a:spcPts val="0"/>
                </a:spcAft>
              </a:pPr>
              <a:t>3</a:t>
            </a:fld>
            <a:endParaRPr lang="en-US" sz="1200" dirty="0">
              <a:solidFill>
                <a:prstClr val="black"/>
              </a:solidFill>
              <a:latin typeface="Calibri" panose="020F0502020204030204"/>
              <a:ea typeface="+mn-ea"/>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228600" y="96253"/>
            <a:ext cx="8686800" cy="533400"/>
          </a:xfrm>
        </p:spPr>
        <p:txBody>
          <a:bodyPr>
            <a:noAutofit/>
          </a:bodyPr>
          <a:lstStyle/>
          <a:p>
            <a:pPr algn="ctr"/>
            <a:r>
              <a:rPr lang="en-US" sz="3600" b="1" dirty="0">
                <a:solidFill>
                  <a:srgbClr val="0070C0"/>
                </a:solidFill>
                <a:latin typeface="+mn-lt"/>
              </a:rPr>
              <a:t>Marketing Strategy and the Marketing Mix</a:t>
            </a:r>
          </a:p>
        </p:txBody>
      </p:sp>
      <p:sp>
        <p:nvSpPr>
          <p:cNvPr id="51203" name="Rectangle 3"/>
          <p:cNvSpPr>
            <a:spLocks noGrp="1" noChangeArrowheads="1"/>
          </p:cNvSpPr>
          <p:nvPr>
            <p:ph type="body" sz="quarter" idx="13"/>
          </p:nvPr>
        </p:nvSpPr>
        <p:spPr>
          <a:xfrm>
            <a:off x="228600" y="960503"/>
            <a:ext cx="8763000" cy="581317"/>
          </a:xfrm>
        </p:spPr>
        <p:txBody>
          <a:bodyPr>
            <a:normAutofit/>
          </a:bodyPr>
          <a:lstStyle/>
          <a:p>
            <a:r>
              <a:rPr lang="en-US" sz="3200" dirty="0">
                <a:solidFill>
                  <a:schemeClr val="accent2"/>
                </a:solidFill>
              </a:rPr>
              <a:t>Customer Value-Driven Marketing Strategy</a:t>
            </a:r>
          </a:p>
        </p:txBody>
      </p:sp>
      <p:sp>
        <p:nvSpPr>
          <p:cNvPr id="51202" name="Content Placeholder 4"/>
          <p:cNvSpPr>
            <a:spLocks noGrp="1"/>
          </p:cNvSpPr>
          <p:nvPr>
            <p:ph idx="1"/>
          </p:nvPr>
        </p:nvSpPr>
        <p:spPr>
          <a:xfrm>
            <a:off x="685800" y="1860466"/>
            <a:ext cx="7772400" cy="4267200"/>
          </a:xfrm>
        </p:spPr>
        <p:txBody>
          <a:bodyPr>
            <a:noAutofit/>
          </a:bodyPr>
          <a:lstStyle/>
          <a:p>
            <a:pPr>
              <a:buFontTx/>
              <a:buNone/>
            </a:pPr>
            <a:r>
              <a:rPr lang="en-US" sz="2800" b="1" dirty="0">
                <a:solidFill>
                  <a:srgbClr val="000000"/>
                </a:solidFill>
              </a:rPr>
              <a:t>Market targeting </a:t>
            </a:r>
            <a:r>
              <a:rPr lang="en-US" sz="2800" dirty="0">
                <a:solidFill>
                  <a:srgbClr val="000000"/>
                </a:solidFill>
              </a:rPr>
              <a:t>is the process of evaluating each market segment’s attractiveness and selecting one or more segments to enter.</a:t>
            </a:r>
          </a:p>
          <a:p>
            <a:pPr>
              <a:buFontTx/>
              <a:buNone/>
            </a:pPr>
            <a:endParaRPr lang="en-US" sz="2800" dirty="0">
              <a:solidFill>
                <a:srgbClr val="000000"/>
              </a:solidFill>
            </a:endParaRPr>
          </a:p>
          <a:p>
            <a:pPr>
              <a:buNone/>
            </a:pPr>
            <a:r>
              <a:rPr lang="en-US" sz="2800" b="1" dirty="0">
                <a:solidFill>
                  <a:srgbClr val="000000"/>
                </a:solidFill>
              </a:rPr>
              <a:t>Market positioning </a:t>
            </a:r>
            <a:r>
              <a:rPr lang="en-US" sz="2800" dirty="0">
                <a:solidFill>
                  <a:srgbClr val="000000"/>
                </a:solidFill>
              </a:rPr>
              <a:t>is the arranging for a product to occupy a clear, distinctive, and desirable place relative to competing products in the minds of target consumers.</a:t>
            </a:r>
          </a:p>
          <a:p>
            <a:pPr>
              <a:buNone/>
            </a:pPr>
            <a:endParaRPr lang="en-US" sz="2800" dirty="0">
              <a:solidFill>
                <a:srgbClr val="000000"/>
              </a:solidFill>
            </a:endParaRPr>
          </a:p>
          <a:p>
            <a:pPr>
              <a:buNone/>
            </a:pPr>
            <a:r>
              <a:rPr lang="en-US" sz="2800" b="1" dirty="0">
                <a:solidFill>
                  <a:srgbClr val="000000"/>
                </a:solidFill>
              </a:rPr>
              <a:t>Differentiation</a:t>
            </a:r>
            <a:r>
              <a:rPr lang="en-US" sz="2800" dirty="0">
                <a:solidFill>
                  <a:srgbClr val="000000"/>
                </a:solidFill>
              </a:rPr>
              <a:t> begins the positioning process.</a:t>
            </a:r>
          </a:p>
          <a:p>
            <a:pPr>
              <a:buNone/>
            </a:pPr>
            <a:endParaRPr lang="en-US" sz="2800" dirty="0">
              <a:solidFill>
                <a:srgbClr val="000000"/>
              </a:solidFill>
            </a:endParaRPr>
          </a:p>
          <a:p>
            <a:pPr>
              <a:buNone/>
            </a:pPr>
            <a:endParaRPr lang="en-US" sz="2800" dirty="0">
              <a:solidFill>
                <a:srgbClr val="000000"/>
              </a:solidFill>
            </a:endParaRPr>
          </a:p>
          <a:p>
            <a:pPr>
              <a:buNone/>
            </a:pPr>
            <a:endParaRPr lang="en-US" sz="2800" dirty="0">
              <a:solidFill>
                <a:srgbClr val="000000"/>
              </a:solidFill>
            </a:endParaRPr>
          </a:p>
          <a:p>
            <a:pPr>
              <a:buFontTx/>
              <a:buNone/>
            </a:pPr>
            <a:endParaRPr lang="en-US" dirty="0">
              <a:solidFill>
                <a:srgbClr val="000000"/>
              </a:solidFill>
            </a:endParaRPr>
          </a:p>
        </p:txBody>
      </p:sp>
      <p:sp>
        <p:nvSpPr>
          <p:cNvPr id="6" name="TextBox 5"/>
          <p:cNvSpPr txBox="1"/>
          <p:nvPr/>
        </p:nvSpPr>
        <p:spPr>
          <a:xfrm>
            <a:off x="2939062" y="6488668"/>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7" name="TextBox 6"/>
          <p:cNvSpPr txBox="1"/>
          <p:nvPr/>
        </p:nvSpPr>
        <p:spPr>
          <a:xfrm>
            <a:off x="8305800" y="6581001"/>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a:t>
            </a:r>
            <a:fld id="{CA645255-8D70-42F0-8231-A03111C94ED6}" type="slidenum">
              <a:rPr lang="en-US" sz="1200" smtClean="0">
                <a:solidFill>
                  <a:prstClr val="black"/>
                </a:solidFill>
                <a:latin typeface="Calibri" panose="020F0502020204030204"/>
                <a:ea typeface="+mn-ea"/>
              </a:rPr>
              <a:pPr algn="r" fontAlgn="auto">
                <a:spcBef>
                  <a:spcPts val="0"/>
                </a:spcBef>
                <a:spcAft>
                  <a:spcPts val="0"/>
                </a:spcAft>
              </a:pPr>
              <a:t>30</a:t>
            </a:fld>
            <a:endParaRPr lang="en-US" sz="1200" dirty="0">
              <a:solidFill>
                <a:prstClr val="black"/>
              </a:solidFill>
              <a:latin typeface="Calibri" panose="020F0502020204030204"/>
              <a:ea typeface="+mn-ea"/>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381000" y="228600"/>
            <a:ext cx="8610600" cy="685800"/>
          </a:xfrm>
        </p:spPr>
        <p:txBody>
          <a:bodyPr>
            <a:noAutofit/>
          </a:bodyPr>
          <a:lstStyle/>
          <a:p>
            <a:pPr eaLnBrk="1" hangingPunct="1"/>
            <a:r>
              <a:rPr lang="en-US" sz="3600" b="1" dirty="0">
                <a:solidFill>
                  <a:srgbClr val="0070C0"/>
                </a:solidFill>
                <a:latin typeface="+mn-lt"/>
              </a:rPr>
              <a:t>Marketing Strategy and the Marketing Mix</a:t>
            </a:r>
          </a:p>
        </p:txBody>
      </p:sp>
      <p:sp>
        <p:nvSpPr>
          <p:cNvPr id="53250" name="Text Placeholder 14"/>
          <p:cNvSpPr>
            <a:spLocks noGrp="1"/>
          </p:cNvSpPr>
          <p:nvPr>
            <p:ph type="body" sz="quarter" idx="13"/>
          </p:nvPr>
        </p:nvSpPr>
        <p:spPr>
          <a:xfrm>
            <a:off x="990599" y="857250"/>
            <a:ext cx="7162800" cy="381000"/>
          </a:xfrm>
        </p:spPr>
        <p:txBody>
          <a:bodyPr>
            <a:normAutofit fontScale="92500" lnSpcReduction="20000"/>
          </a:bodyPr>
          <a:lstStyle/>
          <a:p>
            <a:pPr eaLnBrk="1" hangingPunct="1"/>
            <a:r>
              <a:rPr lang="en-US" sz="2800" dirty="0">
                <a:solidFill>
                  <a:schemeClr val="accent2"/>
                </a:solidFill>
              </a:rPr>
              <a:t>Customer Value-Driven Marketing Strategy</a:t>
            </a:r>
          </a:p>
          <a:p>
            <a:pPr eaLnBrk="1" hangingPunct="1"/>
            <a:endParaRPr lang="en-US" dirty="0"/>
          </a:p>
        </p:txBody>
      </p:sp>
      <p:sp>
        <p:nvSpPr>
          <p:cNvPr id="3" name="TextBox 2"/>
          <p:cNvSpPr txBox="1"/>
          <p:nvPr/>
        </p:nvSpPr>
        <p:spPr>
          <a:xfrm>
            <a:off x="152400" y="2030104"/>
            <a:ext cx="4724399" cy="3108543"/>
          </a:xfrm>
          <a:prstGeom prst="rect">
            <a:avLst/>
          </a:prstGeom>
          <a:noFill/>
        </p:spPr>
        <p:txBody>
          <a:bodyPr wrap="square" rtlCol="0">
            <a:spAutoFit/>
          </a:bodyPr>
          <a:lstStyle/>
          <a:p>
            <a:r>
              <a:rPr lang="en-US" sz="2800" b="1" dirty="0">
                <a:solidFill>
                  <a:srgbClr val="000000"/>
                </a:solidFill>
                <a:latin typeface="+mn-lt"/>
              </a:rPr>
              <a:t>Positioning:</a:t>
            </a:r>
            <a:r>
              <a:rPr lang="en-US" sz="2800" dirty="0">
                <a:solidFill>
                  <a:srgbClr val="000000"/>
                </a:solidFill>
                <a:latin typeface="+mn-lt"/>
              </a:rPr>
              <a:t> The 100-year-old Del Monte brand positions itself as “Bursting with Life: Made in America. Picked and packed at the peak of ripeness.</a:t>
            </a:r>
          </a:p>
          <a:p>
            <a:r>
              <a:rPr lang="en-US" sz="2800" dirty="0">
                <a:solidFill>
                  <a:srgbClr val="000000"/>
                </a:solidFill>
                <a:latin typeface="+mn-lt"/>
              </a:rPr>
              <a:t>Same essential ingredients as fresh.”</a:t>
            </a:r>
          </a:p>
        </p:txBody>
      </p:sp>
      <p:sp>
        <p:nvSpPr>
          <p:cNvPr id="4" name="TextBox 3"/>
          <p:cNvSpPr txBox="1"/>
          <p:nvPr/>
        </p:nvSpPr>
        <p:spPr>
          <a:xfrm>
            <a:off x="152400" y="5126615"/>
            <a:ext cx="3733800" cy="246221"/>
          </a:xfrm>
          <a:prstGeom prst="rect">
            <a:avLst/>
          </a:prstGeom>
          <a:noFill/>
        </p:spPr>
        <p:txBody>
          <a:bodyPr wrap="square" rtlCol="0">
            <a:spAutoFit/>
          </a:bodyPr>
          <a:lstStyle/>
          <a:p>
            <a:r>
              <a:rPr lang="en-US" sz="1000" dirty="0">
                <a:solidFill>
                  <a:srgbClr val="000000"/>
                </a:solidFill>
                <a:latin typeface="+mn-lt"/>
              </a:rPr>
              <a:t>- Del Monte Corporation</a:t>
            </a:r>
          </a:p>
        </p:txBody>
      </p:sp>
      <p:pic>
        <p:nvPicPr>
          <p:cNvPr id="5" name="Picture 4" descr="Del Monte Brand Picture - Positioning" title="Del Monte Brand Picture - Position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0443" y="1543051"/>
            <a:ext cx="4031157" cy="4610100"/>
          </a:xfrm>
          <a:prstGeom prst="rect">
            <a:avLst/>
          </a:prstGeom>
        </p:spPr>
      </p:pic>
      <p:sp>
        <p:nvSpPr>
          <p:cNvPr id="8" name="TextBox 7"/>
          <p:cNvSpPr txBox="1"/>
          <p:nvPr/>
        </p:nvSpPr>
        <p:spPr>
          <a:xfrm>
            <a:off x="2939062" y="6488668"/>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9" name="TextBox 8"/>
          <p:cNvSpPr txBox="1"/>
          <p:nvPr/>
        </p:nvSpPr>
        <p:spPr>
          <a:xfrm>
            <a:off x="8325143" y="6558625"/>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a:t>
            </a:r>
            <a:fld id="{CA645255-8D70-42F0-8231-A03111C94ED6}" type="slidenum">
              <a:rPr lang="en-US" sz="1200" smtClean="0">
                <a:solidFill>
                  <a:prstClr val="black"/>
                </a:solidFill>
                <a:latin typeface="Calibri" panose="020F0502020204030204"/>
                <a:ea typeface="+mn-ea"/>
              </a:rPr>
              <a:pPr algn="r" fontAlgn="auto">
                <a:spcBef>
                  <a:spcPts val="0"/>
                </a:spcBef>
                <a:spcAft>
                  <a:spcPts val="0"/>
                </a:spcAft>
              </a:pPr>
              <a:t>31</a:t>
            </a:fld>
            <a:endParaRPr lang="en-US" sz="1200" dirty="0">
              <a:solidFill>
                <a:prstClr val="black"/>
              </a:solidFill>
              <a:latin typeface="Calibri" panose="020F0502020204030204"/>
              <a:ea typeface="+mn-ea"/>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457200" y="163770"/>
            <a:ext cx="8286750" cy="602020"/>
          </a:xfrm>
        </p:spPr>
        <p:txBody>
          <a:bodyPr anchor="b">
            <a:normAutofit/>
          </a:bodyPr>
          <a:lstStyle/>
          <a:p>
            <a:pPr algn="ctr"/>
            <a:r>
              <a:rPr lang="en-US" sz="3600" b="1" dirty="0">
                <a:solidFill>
                  <a:srgbClr val="0070C0"/>
                </a:solidFill>
                <a:latin typeface="+mn-lt"/>
              </a:rPr>
              <a:t>Marketing Strategy and the Marketing Mix</a:t>
            </a:r>
            <a:endParaRPr lang="en-US" sz="3600" b="1" dirty="0">
              <a:solidFill>
                <a:srgbClr val="00B0F0"/>
              </a:solidFill>
              <a:latin typeface="+mn-lt"/>
            </a:endParaRPr>
          </a:p>
        </p:txBody>
      </p:sp>
      <p:sp>
        <p:nvSpPr>
          <p:cNvPr id="57347" name="Rectangle 3"/>
          <p:cNvSpPr>
            <a:spLocks noGrp="1" noChangeArrowheads="1"/>
          </p:cNvSpPr>
          <p:nvPr>
            <p:ph type="body" sz="quarter" idx="13"/>
          </p:nvPr>
        </p:nvSpPr>
        <p:spPr>
          <a:xfrm>
            <a:off x="990600" y="1335395"/>
            <a:ext cx="7162800" cy="533400"/>
          </a:xfrm>
        </p:spPr>
        <p:txBody>
          <a:bodyPr>
            <a:normAutofit/>
          </a:bodyPr>
          <a:lstStyle/>
          <a:p>
            <a:r>
              <a:rPr lang="en-US" sz="3200" dirty="0">
                <a:solidFill>
                  <a:schemeClr val="accent2"/>
                </a:solidFill>
              </a:rPr>
              <a:t>Developing an Integrated Marketing Mix</a:t>
            </a:r>
          </a:p>
        </p:txBody>
      </p:sp>
      <p:sp>
        <p:nvSpPr>
          <p:cNvPr id="57346" name="Content Placeholder 3"/>
          <p:cNvSpPr>
            <a:spLocks noGrp="1"/>
          </p:cNvSpPr>
          <p:nvPr>
            <p:ph idx="1"/>
          </p:nvPr>
        </p:nvSpPr>
        <p:spPr>
          <a:xfrm>
            <a:off x="219075" y="2951510"/>
            <a:ext cx="8763000" cy="2514600"/>
          </a:xfrm>
        </p:spPr>
        <p:txBody>
          <a:bodyPr/>
          <a:lstStyle/>
          <a:p>
            <a:pPr>
              <a:buFontTx/>
              <a:buNone/>
            </a:pPr>
            <a:r>
              <a:rPr lang="en-US" sz="3200" b="1" dirty="0">
                <a:solidFill>
                  <a:srgbClr val="000000"/>
                </a:solidFill>
              </a:rPr>
              <a:t>Marketing mix </a:t>
            </a:r>
            <a:r>
              <a:rPr lang="en-US" sz="3200" dirty="0">
                <a:solidFill>
                  <a:srgbClr val="000000"/>
                </a:solidFill>
              </a:rPr>
              <a:t>is the set of controllable, tactical marketing tools—product, price, place, and promotion—that the firm blends to produce the response it wants in the target market.</a:t>
            </a:r>
          </a:p>
          <a:p>
            <a:endParaRPr lang="en-US" dirty="0"/>
          </a:p>
        </p:txBody>
      </p:sp>
      <p:sp>
        <p:nvSpPr>
          <p:cNvPr id="6" name="TextBox 5"/>
          <p:cNvSpPr txBox="1"/>
          <p:nvPr/>
        </p:nvSpPr>
        <p:spPr>
          <a:xfrm>
            <a:off x="2939062" y="6476636"/>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7" name="TextBox 6"/>
          <p:cNvSpPr txBox="1"/>
          <p:nvPr/>
        </p:nvSpPr>
        <p:spPr>
          <a:xfrm>
            <a:off x="8268286" y="6522802"/>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a:t>
            </a:r>
            <a:fld id="{CA645255-8D70-42F0-8231-A03111C94ED6}" type="slidenum">
              <a:rPr lang="en-US" sz="1200" smtClean="0">
                <a:solidFill>
                  <a:prstClr val="black"/>
                </a:solidFill>
                <a:latin typeface="Calibri" panose="020F0502020204030204"/>
                <a:ea typeface="+mn-ea"/>
              </a:rPr>
              <a:pPr algn="r" fontAlgn="auto">
                <a:spcBef>
                  <a:spcPts val="0"/>
                </a:spcBef>
                <a:spcAft>
                  <a:spcPts val="0"/>
                </a:spcAft>
              </a:pPr>
              <a:t>32</a:t>
            </a:fld>
            <a:endParaRPr lang="en-US" sz="1200" dirty="0">
              <a:solidFill>
                <a:prstClr val="black"/>
              </a:solidFill>
              <a:latin typeface="Calibri" panose="020F0502020204030204"/>
              <a:ea typeface="+mn-ea"/>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419393" y="152400"/>
            <a:ext cx="8305800" cy="457200"/>
          </a:xfrm>
        </p:spPr>
        <p:txBody>
          <a:bodyPr>
            <a:noAutofit/>
          </a:bodyPr>
          <a:lstStyle/>
          <a:p>
            <a:pPr algn="ctr" eaLnBrk="1" hangingPunct="1"/>
            <a:r>
              <a:rPr lang="en-US" sz="3600" b="1" dirty="0">
                <a:solidFill>
                  <a:srgbClr val="0070C0"/>
                </a:solidFill>
                <a:latin typeface="+mn-lt"/>
              </a:rPr>
              <a:t>Marketing Strategy and the Marketing Mix</a:t>
            </a:r>
          </a:p>
        </p:txBody>
      </p:sp>
      <p:sp>
        <p:nvSpPr>
          <p:cNvPr id="59394" name="Text Placeholder 6"/>
          <p:cNvSpPr>
            <a:spLocks noGrp="1"/>
          </p:cNvSpPr>
          <p:nvPr>
            <p:ph type="body" sz="quarter" idx="13"/>
          </p:nvPr>
        </p:nvSpPr>
        <p:spPr>
          <a:xfrm>
            <a:off x="976312" y="800100"/>
            <a:ext cx="7162800" cy="381000"/>
          </a:xfrm>
        </p:spPr>
        <p:txBody>
          <a:bodyPr>
            <a:noAutofit/>
          </a:bodyPr>
          <a:lstStyle/>
          <a:p>
            <a:r>
              <a:rPr lang="en-US" sz="3200" dirty="0">
                <a:solidFill>
                  <a:schemeClr val="accent2"/>
                </a:solidFill>
              </a:rPr>
              <a:t>Developing an Integrated Marketing Mix</a:t>
            </a:r>
          </a:p>
          <a:p>
            <a:pPr eaLnBrk="1" hangingPunct="1"/>
            <a:endParaRPr lang="en-US" sz="3200" dirty="0">
              <a:solidFill>
                <a:schemeClr val="accent2">
                  <a:lumMod val="60000"/>
                  <a:lumOff val="40000"/>
                </a:schemeClr>
              </a:solidFill>
            </a:endParaRPr>
          </a:p>
        </p:txBody>
      </p:sp>
      <p:pic>
        <p:nvPicPr>
          <p:cNvPr id="2" name="Picture 1" descr="4 P's Graphic - Integrated Marketing Strategy" title="4 P's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887" y="1600200"/>
            <a:ext cx="7134225" cy="4495800"/>
          </a:xfrm>
          <a:prstGeom prst="rect">
            <a:avLst/>
          </a:prstGeom>
        </p:spPr>
      </p:pic>
      <p:sp>
        <p:nvSpPr>
          <p:cNvPr id="6" name="TextBox 5"/>
          <p:cNvSpPr txBox="1"/>
          <p:nvPr/>
        </p:nvSpPr>
        <p:spPr>
          <a:xfrm>
            <a:off x="2939062" y="6474995"/>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7" name="TextBox 6"/>
          <p:cNvSpPr txBox="1"/>
          <p:nvPr/>
        </p:nvSpPr>
        <p:spPr>
          <a:xfrm>
            <a:off x="8287336" y="6544245"/>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a:t>
            </a:r>
            <a:fld id="{CA645255-8D70-42F0-8231-A03111C94ED6}" type="slidenum">
              <a:rPr lang="en-US" sz="1200" smtClean="0">
                <a:solidFill>
                  <a:prstClr val="black"/>
                </a:solidFill>
                <a:latin typeface="Calibri" panose="020F0502020204030204"/>
                <a:ea typeface="+mn-ea"/>
              </a:rPr>
              <a:pPr algn="r" fontAlgn="auto">
                <a:spcBef>
                  <a:spcPts val="0"/>
                </a:spcBef>
                <a:spcAft>
                  <a:spcPts val="0"/>
                </a:spcAft>
              </a:pPr>
              <a:t>33</a:t>
            </a:fld>
            <a:endParaRPr lang="en-US" sz="1200" dirty="0">
              <a:solidFill>
                <a:prstClr val="black"/>
              </a:solidFill>
              <a:latin typeface="Calibri" panose="020F0502020204030204"/>
              <a:ea typeface="+mn-ea"/>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152400" y="160813"/>
            <a:ext cx="8839200" cy="609600"/>
          </a:xfrm>
        </p:spPr>
        <p:txBody>
          <a:bodyPr anchor="b">
            <a:normAutofit/>
          </a:bodyPr>
          <a:lstStyle/>
          <a:p>
            <a:pPr algn="ctr"/>
            <a:r>
              <a:rPr lang="en-US" sz="3600" b="1" dirty="0">
                <a:solidFill>
                  <a:srgbClr val="0070C0"/>
                </a:solidFill>
                <a:latin typeface="+mn-lt"/>
              </a:rPr>
              <a:t>Managing the Marketing Effort</a:t>
            </a:r>
          </a:p>
        </p:txBody>
      </p:sp>
      <p:sp>
        <p:nvSpPr>
          <p:cNvPr id="10" name="TextBox 9"/>
          <p:cNvSpPr txBox="1"/>
          <p:nvPr/>
        </p:nvSpPr>
        <p:spPr>
          <a:xfrm>
            <a:off x="2939062" y="6481690"/>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11" name="TextBox 10"/>
          <p:cNvSpPr txBox="1"/>
          <p:nvPr/>
        </p:nvSpPr>
        <p:spPr>
          <a:xfrm>
            <a:off x="8244223" y="6527856"/>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a:t>
            </a:r>
            <a:fld id="{CA645255-8D70-42F0-8231-A03111C94ED6}" type="slidenum">
              <a:rPr lang="en-US" sz="1200" smtClean="0">
                <a:solidFill>
                  <a:prstClr val="black"/>
                </a:solidFill>
                <a:latin typeface="Calibri" panose="020F0502020204030204"/>
                <a:ea typeface="+mn-ea"/>
              </a:rPr>
              <a:pPr algn="r" fontAlgn="auto">
                <a:spcBef>
                  <a:spcPts val="0"/>
                </a:spcBef>
                <a:spcAft>
                  <a:spcPts val="0"/>
                </a:spcAft>
              </a:pPr>
              <a:t>34</a:t>
            </a:fld>
            <a:endParaRPr lang="en-US" sz="1200" dirty="0">
              <a:solidFill>
                <a:prstClr val="black"/>
              </a:solidFill>
              <a:latin typeface="Calibri" panose="020F0502020204030204"/>
              <a:ea typeface="+mn-ea"/>
            </a:endParaRPr>
          </a:p>
        </p:txBody>
      </p:sp>
      <p:sp>
        <p:nvSpPr>
          <p:cNvPr id="3" name="TextBox 2"/>
          <p:cNvSpPr txBox="1"/>
          <p:nvPr/>
        </p:nvSpPr>
        <p:spPr>
          <a:xfrm>
            <a:off x="457200" y="1219200"/>
            <a:ext cx="7543800" cy="4493538"/>
          </a:xfrm>
          <a:prstGeom prst="rect">
            <a:avLst/>
          </a:prstGeom>
          <a:noFill/>
        </p:spPr>
        <p:txBody>
          <a:bodyPr wrap="square" rtlCol="0">
            <a:spAutoFit/>
          </a:bodyPr>
          <a:lstStyle/>
          <a:p>
            <a:r>
              <a:rPr lang="en-US" sz="2400" dirty="0">
                <a:solidFill>
                  <a:srgbClr val="FF9900"/>
                </a:solidFill>
              </a:rPr>
              <a:t>Managing the marketing process requires the below five marketing management functions:</a:t>
            </a:r>
          </a:p>
          <a:p>
            <a:endParaRPr lang="en-US" dirty="0"/>
          </a:p>
          <a:p>
            <a:pPr marL="285750" indent="-285750">
              <a:lnSpc>
                <a:spcPct val="200000"/>
              </a:lnSpc>
              <a:buFont typeface="Wingdings" panose="05000000000000000000" pitchFamily="2" charset="2"/>
              <a:buChar char="q"/>
            </a:pPr>
            <a:r>
              <a:rPr lang="en-US" sz="2200" dirty="0"/>
              <a:t>Analysis</a:t>
            </a:r>
          </a:p>
          <a:p>
            <a:pPr marL="285750" indent="-285750">
              <a:lnSpc>
                <a:spcPct val="200000"/>
              </a:lnSpc>
              <a:buFont typeface="Wingdings" panose="05000000000000000000" pitchFamily="2" charset="2"/>
              <a:buChar char="q"/>
            </a:pPr>
            <a:r>
              <a:rPr lang="en-US" sz="2200" dirty="0"/>
              <a:t>Planning</a:t>
            </a:r>
          </a:p>
          <a:p>
            <a:pPr marL="285750" indent="-285750">
              <a:lnSpc>
                <a:spcPct val="200000"/>
              </a:lnSpc>
              <a:buFont typeface="Wingdings" panose="05000000000000000000" pitchFamily="2" charset="2"/>
              <a:buChar char="q"/>
            </a:pPr>
            <a:r>
              <a:rPr lang="en-US" sz="2200" dirty="0"/>
              <a:t>Implementation</a:t>
            </a:r>
          </a:p>
          <a:p>
            <a:pPr marL="285750" indent="-285750">
              <a:lnSpc>
                <a:spcPct val="200000"/>
              </a:lnSpc>
              <a:buFont typeface="Wingdings" panose="05000000000000000000" pitchFamily="2" charset="2"/>
              <a:buChar char="q"/>
            </a:pPr>
            <a:r>
              <a:rPr lang="en-US" sz="2200" dirty="0"/>
              <a:t>Organization</a:t>
            </a:r>
          </a:p>
          <a:p>
            <a:pPr marL="285750" indent="-285750">
              <a:lnSpc>
                <a:spcPct val="200000"/>
              </a:lnSpc>
              <a:buFont typeface="Wingdings" panose="05000000000000000000" pitchFamily="2" charset="2"/>
              <a:buChar char="q"/>
            </a:pPr>
            <a:r>
              <a:rPr lang="en-US" sz="2200" dirty="0"/>
              <a:t>Control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152400" y="160813"/>
            <a:ext cx="8839200" cy="609600"/>
          </a:xfrm>
        </p:spPr>
        <p:txBody>
          <a:bodyPr anchor="b">
            <a:normAutofit/>
          </a:bodyPr>
          <a:lstStyle/>
          <a:p>
            <a:pPr algn="ctr"/>
            <a:r>
              <a:rPr lang="en-US" sz="3600" b="1" dirty="0">
                <a:solidFill>
                  <a:srgbClr val="0070C0"/>
                </a:solidFill>
                <a:latin typeface="+mn-lt"/>
              </a:rPr>
              <a:t>Managing the Marketing Effort</a:t>
            </a:r>
          </a:p>
        </p:txBody>
      </p:sp>
      <p:sp>
        <p:nvSpPr>
          <p:cNvPr id="63490" name="Rectangle 3"/>
          <p:cNvSpPr>
            <a:spLocks noGrp="1" noChangeArrowheads="1"/>
          </p:cNvSpPr>
          <p:nvPr>
            <p:ph type="body" sz="quarter" idx="13"/>
          </p:nvPr>
        </p:nvSpPr>
        <p:spPr>
          <a:xfrm>
            <a:off x="990600" y="1111967"/>
            <a:ext cx="7162800" cy="381000"/>
          </a:xfrm>
        </p:spPr>
        <p:txBody>
          <a:bodyPr>
            <a:noAutofit/>
          </a:bodyPr>
          <a:lstStyle/>
          <a:p>
            <a:r>
              <a:rPr lang="en-US" sz="3200" dirty="0">
                <a:solidFill>
                  <a:schemeClr val="accent2"/>
                </a:solidFill>
              </a:rPr>
              <a:t>Marketing Analysis – SWOT Analysis</a:t>
            </a:r>
          </a:p>
        </p:txBody>
      </p:sp>
      <p:pic>
        <p:nvPicPr>
          <p:cNvPr id="4" name="Picture 3" descr="SWOT Graphic" title="SW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362" y="2296641"/>
            <a:ext cx="6543675" cy="3381375"/>
          </a:xfrm>
          <a:prstGeom prst="rect">
            <a:avLst/>
          </a:prstGeom>
        </p:spPr>
      </p:pic>
      <p:sp>
        <p:nvSpPr>
          <p:cNvPr id="5" name="TextBox 4"/>
          <p:cNvSpPr txBox="1"/>
          <p:nvPr/>
        </p:nvSpPr>
        <p:spPr>
          <a:xfrm>
            <a:off x="381000" y="2811147"/>
            <a:ext cx="1066800" cy="369332"/>
          </a:xfrm>
          <a:prstGeom prst="rect">
            <a:avLst/>
          </a:prstGeom>
          <a:noFill/>
        </p:spPr>
        <p:txBody>
          <a:bodyPr wrap="square" rtlCol="0">
            <a:spAutoFit/>
          </a:bodyPr>
          <a:lstStyle/>
          <a:p>
            <a:pPr algn="ctr"/>
            <a:r>
              <a:rPr lang="en-US" dirty="0">
                <a:solidFill>
                  <a:schemeClr val="accent2"/>
                </a:solidFill>
              </a:rPr>
              <a:t>Internal</a:t>
            </a:r>
          </a:p>
        </p:txBody>
      </p:sp>
      <p:sp>
        <p:nvSpPr>
          <p:cNvPr id="6" name="TextBox 5"/>
          <p:cNvSpPr txBox="1"/>
          <p:nvPr/>
        </p:nvSpPr>
        <p:spPr>
          <a:xfrm>
            <a:off x="381000" y="4295173"/>
            <a:ext cx="1066800" cy="369332"/>
          </a:xfrm>
          <a:prstGeom prst="rect">
            <a:avLst/>
          </a:prstGeom>
          <a:noFill/>
        </p:spPr>
        <p:txBody>
          <a:bodyPr wrap="square" rtlCol="0">
            <a:spAutoFit/>
          </a:bodyPr>
          <a:lstStyle/>
          <a:p>
            <a:pPr algn="ctr"/>
            <a:r>
              <a:rPr lang="en-US" dirty="0">
                <a:solidFill>
                  <a:schemeClr val="accent2"/>
                </a:solidFill>
              </a:rPr>
              <a:t>External</a:t>
            </a:r>
          </a:p>
        </p:txBody>
      </p:sp>
      <p:sp>
        <p:nvSpPr>
          <p:cNvPr id="7" name="TextBox 6"/>
          <p:cNvSpPr txBox="1"/>
          <p:nvPr/>
        </p:nvSpPr>
        <p:spPr>
          <a:xfrm>
            <a:off x="2939062" y="5743026"/>
            <a:ext cx="1066800" cy="369332"/>
          </a:xfrm>
          <a:prstGeom prst="rect">
            <a:avLst/>
          </a:prstGeom>
          <a:noFill/>
        </p:spPr>
        <p:txBody>
          <a:bodyPr wrap="square" rtlCol="0">
            <a:spAutoFit/>
          </a:bodyPr>
          <a:lstStyle/>
          <a:p>
            <a:pPr algn="ctr"/>
            <a:r>
              <a:rPr lang="en-US" dirty="0">
                <a:solidFill>
                  <a:srgbClr val="0070C0"/>
                </a:solidFill>
              </a:rPr>
              <a:t>Positive</a:t>
            </a:r>
          </a:p>
        </p:txBody>
      </p:sp>
      <p:sp>
        <p:nvSpPr>
          <p:cNvPr id="8" name="TextBox 7"/>
          <p:cNvSpPr txBox="1"/>
          <p:nvPr/>
        </p:nvSpPr>
        <p:spPr>
          <a:xfrm>
            <a:off x="6204937" y="5743026"/>
            <a:ext cx="1167063" cy="369332"/>
          </a:xfrm>
          <a:prstGeom prst="rect">
            <a:avLst/>
          </a:prstGeom>
          <a:noFill/>
        </p:spPr>
        <p:txBody>
          <a:bodyPr wrap="square" rtlCol="0">
            <a:spAutoFit/>
          </a:bodyPr>
          <a:lstStyle/>
          <a:p>
            <a:pPr algn="ctr"/>
            <a:r>
              <a:rPr lang="en-US" dirty="0">
                <a:solidFill>
                  <a:srgbClr val="0070C0"/>
                </a:solidFill>
              </a:rPr>
              <a:t>Negative</a:t>
            </a:r>
          </a:p>
        </p:txBody>
      </p:sp>
      <p:sp>
        <p:nvSpPr>
          <p:cNvPr id="10" name="TextBox 9"/>
          <p:cNvSpPr txBox="1"/>
          <p:nvPr/>
        </p:nvSpPr>
        <p:spPr>
          <a:xfrm>
            <a:off x="2939062" y="6481690"/>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11" name="TextBox 10"/>
          <p:cNvSpPr txBox="1"/>
          <p:nvPr/>
        </p:nvSpPr>
        <p:spPr>
          <a:xfrm>
            <a:off x="8244223" y="6527856"/>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a:t>
            </a:r>
            <a:fld id="{CA645255-8D70-42F0-8231-A03111C94ED6}" type="slidenum">
              <a:rPr lang="en-US" sz="1200" smtClean="0">
                <a:solidFill>
                  <a:prstClr val="black"/>
                </a:solidFill>
                <a:latin typeface="Calibri" panose="020F0502020204030204"/>
                <a:ea typeface="+mn-ea"/>
              </a:rPr>
              <a:pPr algn="r" fontAlgn="auto">
                <a:spcBef>
                  <a:spcPts val="0"/>
                </a:spcBef>
                <a:spcAft>
                  <a:spcPts val="0"/>
                </a:spcAft>
              </a:pPr>
              <a:t>35</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9750691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152400" y="160813"/>
            <a:ext cx="8839200" cy="609600"/>
          </a:xfrm>
        </p:spPr>
        <p:txBody>
          <a:bodyPr anchor="b">
            <a:normAutofit/>
          </a:bodyPr>
          <a:lstStyle/>
          <a:p>
            <a:pPr algn="ctr"/>
            <a:r>
              <a:rPr lang="en-US" sz="3600" b="1" dirty="0">
                <a:solidFill>
                  <a:srgbClr val="0070C0"/>
                </a:solidFill>
                <a:latin typeface="+mn-lt"/>
              </a:rPr>
              <a:t>Managing the Marketing Effort</a:t>
            </a:r>
          </a:p>
        </p:txBody>
      </p:sp>
      <p:sp>
        <p:nvSpPr>
          <p:cNvPr id="63490" name="Rectangle 3"/>
          <p:cNvSpPr>
            <a:spLocks noGrp="1" noChangeArrowheads="1"/>
          </p:cNvSpPr>
          <p:nvPr>
            <p:ph type="body" sz="quarter" idx="13"/>
          </p:nvPr>
        </p:nvSpPr>
        <p:spPr>
          <a:xfrm>
            <a:off x="990600" y="1111967"/>
            <a:ext cx="7162800" cy="381000"/>
          </a:xfrm>
        </p:spPr>
        <p:txBody>
          <a:bodyPr>
            <a:noAutofit/>
          </a:bodyPr>
          <a:lstStyle/>
          <a:p>
            <a:r>
              <a:rPr lang="en-US" sz="3200" dirty="0">
                <a:solidFill>
                  <a:schemeClr val="accent2"/>
                </a:solidFill>
              </a:rPr>
              <a:t>Marketing Analysis – SWOT Analysis</a:t>
            </a:r>
          </a:p>
        </p:txBody>
      </p:sp>
      <p:sp>
        <p:nvSpPr>
          <p:cNvPr id="10" name="TextBox 9"/>
          <p:cNvSpPr txBox="1"/>
          <p:nvPr/>
        </p:nvSpPr>
        <p:spPr>
          <a:xfrm>
            <a:off x="2939062" y="6481690"/>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11" name="TextBox 10"/>
          <p:cNvSpPr txBox="1"/>
          <p:nvPr/>
        </p:nvSpPr>
        <p:spPr>
          <a:xfrm>
            <a:off x="8244223" y="6527856"/>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a:t>
            </a:r>
            <a:fld id="{CA645255-8D70-42F0-8231-A03111C94ED6}" type="slidenum">
              <a:rPr lang="en-US" sz="1200" smtClean="0">
                <a:solidFill>
                  <a:prstClr val="black"/>
                </a:solidFill>
                <a:latin typeface="Calibri" panose="020F0502020204030204"/>
                <a:ea typeface="+mn-ea"/>
              </a:rPr>
              <a:pPr algn="r" fontAlgn="auto">
                <a:spcBef>
                  <a:spcPts val="0"/>
                </a:spcBef>
                <a:spcAft>
                  <a:spcPts val="0"/>
                </a:spcAft>
              </a:pPr>
              <a:t>36</a:t>
            </a:fld>
            <a:endParaRPr lang="en-US" sz="1200" dirty="0">
              <a:solidFill>
                <a:prstClr val="black"/>
              </a:solidFill>
              <a:latin typeface="Calibri" panose="020F0502020204030204"/>
              <a:ea typeface="+mn-e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590800"/>
            <a:ext cx="4572000" cy="2286000"/>
          </a:xfrm>
          <a:prstGeom prst="rect">
            <a:avLst/>
          </a:prstGeom>
        </p:spPr>
      </p:pic>
    </p:spTree>
    <p:extLst>
      <p:ext uri="{BB962C8B-B14F-4D97-AF65-F5344CB8AC3E}">
        <p14:creationId xmlns:p14="http://schemas.microsoft.com/office/powerpoint/2010/main" val="101478087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3"/>
          <p:cNvSpPr>
            <a:spLocks noGrp="1" noChangeArrowheads="1"/>
          </p:cNvSpPr>
          <p:nvPr>
            <p:ph type="body" sz="quarter" idx="13"/>
          </p:nvPr>
        </p:nvSpPr>
        <p:spPr>
          <a:xfrm>
            <a:off x="990600" y="228600"/>
            <a:ext cx="7162800" cy="381000"/>
          </a:xfrm>
        </p:spPr>
        <p:txBody>
          <a:bodyPr>
            <a:noAutofit/>
          </a:bodyPr>
          <a:lstStyle/>
          <a:p>
            <a:r>
              <a:rPr lang="en-US" sz="3200" dirty="0">
                <a:solidFill>
                  <a:schemeClr val="accent2"/>
                </a:solidFill>
              </a:rPr>
              <a:t>Marketing Analysis – SWOT Analysis</a:t>
            </a:r>
          </a:p>
        </p:txBody>
      </p:sp>
      <p:sp>
        <p:nvSpPr>
          <p:cNvPr id="10" name="TextBox 9"/>
          <p:cNvSpPr txBox="1"/>
          <p:nvPr/>
        </p:nvSpPr>
        <p:spPr>
          <a:xfrm>
            <a:off x="2939062" y="6481690"/>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11" name="TextBox 10"/>
          <p:cNvSpPr txBox="1"/>
          <p:nvPr/>
        </p:nvSpPr>
        <p:spPr>
          <a:xfrm>
            <a:off x="8244223" y="6527856"/>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a:t>
            </a:r>
            <a:fld id="{CA645255-8D70-42F0-8231-A03111C94ED6}" type="slidenum">
              <a:rPr lang="en-US" sz="1200" smtClean="0">
                <a:solidFill>
                  <a:prstClr val="black"/>
                </a:solidFill>
                <a:latin typeface="Calibri" panose="020F0502020204030204"/>
                <a:ea typeface="+mn-ea"/>
              </a:rPr>
              <a:pPr algn="r" fontAlgn="auto">
                <a:spcBef>
                  <a:spcPts val="0"/>
                </a:spcBef>
                <a:spcAft>
                  <a:spcPts val="0"/>
                </a:spcAft>
              </a:pPr>
              <a:t>37</a:t>
            </a:fld>
            <a:endParaRPr lang="en-US" sz="1200" dirty="0">
              <a:solidFill>
                <a:prstClr val="black"/>
              </a:solidFill>
              <a:latin typeface="Calibri" panose="020F0502020204030204"/>
              <a:ea typeface="+mn-e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838200"/>
            <a:ext cx="3276600" cy="1638300"/>
          </a:xfrm>
          <a:prstGeom prst="rect">
            <a:avLst/>
          </a:prstGeom>
        </p:spPr>
      </p:pic>
      <p:sp>
        <p:nvSpPr>
          <p:cNvPr id="4" name="TextBox 3"/>
          <p:cNvSpPr txBox="1"/>
          <p:nvPr/>
        </p:nvSpPr>
        <p:spPr>
          <a:xfrm>
            <a:off x="457200" y="2743200"/>
            <a:ext cx="3886200" cy="1292662"/>
          </a:xfrm>
          <a:prstGeom prst="rect">
            <a:avLst/>
          </a:prstGeom>
          <a:noFill/>
        </p:spPr>
        <p:txBody>
          <a:bodyPr wrap="square" rtlCol="0">
            <a:spAutoFit/>
          </a:bodyPr>
          <a:lstStyle/>
          <a:p>
            <a:r>
              <a:rPr lang="en-US" sz="2400" b="1" dirty="0">
                <a:solidFill>
                  <a:srgbClr val="0070C0"/>
                </a:solidFill>
              </a:rPr>
              <a:t>Strengths:</a:t>
            </a:r>
          </a:p>
          <a:p>
            <a:pPr marL="285750" indent="-285750">
              <a:buFont typeface="Wingdings" panose="05000000000000000000" pitchFamily="2" charset="2"/>
              <a:buChar char="Ø"/>
            </a:pPr>
            <a:r>
              <a:rPr lang="en-US" dirty="0"/>
              <a:t>Respected brand name</a:t>
            </a:r>
          </a:p>
          <a:p>
            <a:pPr marL="285750" indent="-285750">
              <a:buFont typeface="Wingdings" panose="05000000000000000000" pitchFamily="2" charset="2"/>
              <a:buChar char="Ø"/>
            </a:pPr>
            <a:r>
              <a:rPr lang="en-US" dirty="0"/>
              <a:t>Good customer service</a:t>
            </a:r>
          </a:p>
          <a:p>
            <a:pPr marL="285750" indent="-285750">
              <a:buFont typeface="Wingdings" panose="05000000000000000000" pitchFamily="2" charset="2"/>
              <a:buChar char="Ø"/>
            </a:pPr>
            <a:r>
              <a:rPr lang="en-US" dirty="0"/>
              <a:t>Priority and seniority market</a:t>
            </a:r>
          </a:p>
        </p:txBody>
      </p:sp>
      <p:sp>
        <p:nvSpPr>
          <p:cNvPr id="9" name="TextBox 8"/>
          <p:cNvSpPr txBox="1"/>
          <p:nvPr/>
        </p:nvSpPr>
        <p:spPr>
          <a:xfrm>
            <a:off x="533400" y="4771072"/>
            <a:ext cx="3886200" cy="1292662"/>
          </a:xfrm>
          <a:prstGeom prst="rect">
            <a:avLst/>
          </a:prstGeom>
          <a:noFill/>
        </p:spPr>
        <p:txBody>
          <a:bodyPr wrap="square" rtlCol="0">
            <a:spAutoFit/>
          </a:bodyPr>
          <a:lstStyle/>
          <a:p>
            <a:r>
              <a:rPr lang="en-US" sz="2400" b="1" dirty="0">
                <a:solidFill>
                  <a:srgbClr val="0070C0"/>
                </a:solidFill>
              </a:rPr>
              <a:t>Opportunities:</a:t>
            </a:r>
          </a:p>
          <a:p>
            <a:pPr marL="285750" indent="-285750">
              <a:buFont typeface="Wingdings" panose="05000000000000000000" pitchFamily="2" charset="2"/>
              <a:buChar char="Ø"/>
            </a:pPr>
            <a:r>
              <a:rPr lang="en-US" dirty="0"/>
              <a:t>New technologies (4G)</a:t>
            </a:r>
          </a:p>
          <a:p>
            <a:pPr marL="285750" indent="-285750">
              <a:buFont typeface="Wingdings" panose="05000000000000000000" pitchFamily="2" charset="2"/>
              <a:buChar char="Ø"/>
            </a:pPr>
            <a:r>
              <a:rPr lang="en-US" dirty="0"/>
              <a:t>Increasing consumer interest </a:t>
            </a:r>
          </a:p>
          <a:p>
            <a:pPr marL="285750" indent="-285750">
              <a:buFont typeface="Wingdings" panose="05000000000000000000" pitchFamily="2" charset="2"/>
              <a:buChar char="Ø"/>
            </a:pPr>
            <a:r>
              <a:rPr lang="en-US" dirty="0"/>
              <a:t>Decrease competition</a:t>
            </a:r>
          </a:p>
        </p:txBody>
      </p:sp>
      <p:sp>
        <p:nvSpPr>
          <p:cNvPr id="12" name="TextBox 11"/>
          <p:cNvSpPr txBox="1"/>
          <p:nvPr/>
        </p:nvSpPr>
        <p:spPr>
          <a:xfrm>
            <a:off x="4572000" y="2743200"/>
            <a:ext cx="3886200" cy="1292662"/>
          </a:xfrm>
          <a:prstGeom prst="rect">
            <a:avLst/>
          </a:prstGeom>
          <a:noFill/>
        </p:spPr>
        <p:txBody>
          <a:bodyPr wrap="square" rtlCol="0">
            <a:spAutoFit/>
          </a:bodyPr>
          <a:lstStyle/>
          <a:p>
            <a:r>
              <a:rPr lang="en-US" sz="2400" b="1" dirty="0">
                <a:solidFill>
                  <a:srgbClr val="0070C0"/>
                </a:solidFill>
              </a:rPr>
              <a:t>Weaknesses:</a:t>
            </a:r>
          </a:p>
          <a:p>
            <a:pPr marL="285750" indent="-285750">
              <a:buFont typeface="Wingdings" panose="05000000000000000000" pitchFamily="2" charset="2"/>
              <a:buChar char="Ø"/>
            </a:pPr>
            <a:r>
              <a:rPr lang="en-US" dirty="0"/>
              <a:t>Corroded cable lines and outdated equipment</a:t>
            </a:r>
          </a:p>
          <a:p>
            <a:pPr marL="285750" indent="-285750">
              <a:buFont typeface="Wingdings" panose="05000000000000000000" pitchFamily="2" charset="2"/>
              <a:buChar char="Ø"/>
            </a:pPr>
            <a:r>
              <a:rPr lang="en-US" dirty="0"/>
              <a:t>Bad coverage in some areas</a:t>
            </a:r>
          </a:p>
        </p:txBody>
      </p:sp>
      <p:sp>
        <p:nvSpPr>
          <p:cNvPr id="13" name="TextBox 12"/>
          <p:cNvSpPr txBox="1"/>
          <p:nvPr/>
        </p:nvSpPr>
        <p:spPr>
          <a:xfrm>
            <a:off x="4572000" y="4743271"/>
            <a:ext cx="3886200" cy="1569660"/>
          </a:xfrm>
          <a:prstGeom prst="rect">
            <a:avLst/>
          </a:prstGeom>
          <a:noFill/>
        </p:spPr>
        <p:txBody>
          <a:bodyPr wrap="square" rtlCol="0">
            <a:spAutoFit/>
          </a:bodyPr>
          <a:lstStyle/>
          <a:p>
            <a:r>
              <a:rPr lang="en-US" sz="2400" b="1" dirty="0">
                <a:solidFill>
                  <a:srgbClr val="0070C0"/>
                </a:solidFill>
              </a:rPr>
              <a:t>Threats:</a:t>
            </a:r>
          </a:p>
          <a:p>
            <a:pPr marL="285750" indent="-285750">
              <a:buFont typeface="Wingdings" panose="05000000000000000000" pitchFamily="2" charset="2"/>
              <a:buChar char="Ø"/>
            </a:pPr>
            <a:r>
              <a:rPr lang="en-US" dirty="0"/>
              <a:t>Sluggish economy</a:t>
            </a:r>
          </a:p>
          <a:p>
            <a:pPr marL="285750" indent="-285750">
              <a:buFont typeface="Wingdings" panose="05000000000000000000" pitchFamily="2" charset="2"/>
              <a:buChar char="Ø"/>
            </a:pPr>
            <a:r>
              <a:rPr lang="en-US" dirty="0"/>
              <a:t>Increasing competition</a:t>
            </a:r>
          </a:p>
          <a:p>
            <a:pPr marL="285750" indent="-285750">
              <a:buFont typeface="Wingdings" panose="05000000000000000000" pitchFamily="2" charset="2"/>
              <a:buChar char="Ø"/>
            </a:pPr>
            <a:r>
              <a:rPr lang="en-US" dirty="0"/>
              <a:t>Increase government regulations</a:t>
            </a:r>
          </a:p>
          <a:p>
            <a:pPr marL="285750" indent="-285750">
              <a:buFont typeface="Wingdings" panose="05000000000000000000" pitchFamily="2" charset="2"/>
              <a:buChar char="Ø"/>
            </a:pPr>
            <a:r>
              <a:rPr lang="en-US" dirty="0"/>
              <a:t>Occupation obstacles</a:t>
            </a:r>
          </a:p>
        </p:txBody>
      </p:sp>
    </p:spTree>
    <p:extLst>
      <p:ext uri="{BB962C8B-B14F-4D97-AF65-F5344CB8AC3E}">
        <p14:creationId xmlns:p14="http://schemas.microsoft.com/office/powerpoint/2010/main" val="237722159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28650" y="152400"/>
            <a:ext cx="7886700" cy="685800"/>
          </a:xfrm>
        </p:spPr>
        <p:txBody>
          <a:bodyPr anchor="b">
            <a:normAutofit/>
          </a:bodyPr>
          <a:lstStyle/>
          <a:p>
            <a:pPr algn="ctr" eaLnBrk="1" hangingPunct="1"/>
            <a:r>
              <a:rPr lang="en-US" sz="3600" b="1" dirty="0">
                <a:solidFill>
                  <a:srgbClr val="0070C0"/>
                </a:solidFill>
                <a:latin typeface="+mn-lt"/>
              </a:rPr>
              <a:t>Managing the Marketing Effort</a:t>
            </a:r>
          </a:p>
        </p:txBody>
      </p:sp>
      <p:sp>
        <p:nvSpPr>
          <p:cNvPr id="65538" name="Rectangle 3"/>
          <p:cNvSpPr>
            <a:spLocks noGrp="1" noChangeArrowheads="1"/>
          </p:cNvSpPr>
          <p:nvPr>
            <p:ph type="body" sz="quarter" idx="13"/>
          </p:nvPr>
        </p:nvSpPr>
        <p:spPr>
          <a:xfrm>
            <a:off x="266700" y="1219200"/>
            <a:ext cx="8610600" cy="685800"/>
          </a:xfrm>
        </p:spPr>
        <p:txBody>
          <a:bodyPr/>
          <a:lstStyle/>
          <a:p>
            <a:pPr eaLnBrk="1" hangingPunct="1">
              <a:lnSpc>
                <a:spcPct val="90000"/>
              </a:lnSpc>
            </a:pPr>
            <a:r>
              <a:rPr lang="en-US" sz="3200" dirty="0">
                <a:solidFill>
                  <a:schemeClr val="accent2"/>
                </a:solidFill>
              </a:rPr>
              <a:t>Market Planning—Parts of a Marketing Plan</a:t>
            </a:r>
          </a:p>
          <a:p>
            <a:pPr eaLnBrk="1" hangingPunct="1">
              <a:lnSpc>
                <a:spcPct val="90000"/>
              </a:lnSpc>
            </a:pPr>
            <a:endParaRPr lang="en-US" sz="3200" dirty="0"/>
          </a:p>
        </p:txBody>
      </p:sp>
      <p:graphicFrame>
        <p:nvGraphicFramePr>
          <p:cNvPr id="6" name="Content Placeholder 5" descr="Parts of a Marketing Plan" title="Marketing Plan"/>
          <p:cNvGraphicFramePr>
            <a:graphicFrameLocks noGrp="1"/>
          </p:cNvGraphicFramePr>
          <p:nvPr>
            <p:ph idx="1"/>
            <p:extLst>
              <p:ext uri="{D42A27DB-BD31-4B8C-83A1-F6EECF244321}">
                <p14:modId xmlns:p14="http://schemas.microsoft.com/office/powerpoint/2010/main" val="3294994188"/>
              </p:ext>
            </p:extLst>
          </p:nvPr>
        </p:nvGraphicFramePr>
        <p:xfrm>
          <a:off x="1905000" y="2362200"/>
          <a:ext cx="59436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939062" y="6488668"/>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8" name="TextBox 7"/>
          <p:cNvSpPr txBox="1"/>
          <p:nvPr/>
        </p:nvSpPr>
        <p:spPr>
          <a:xfrm>
            <a:off x="8268286" y="6557918"/>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a:t>
            </a:r>
            <a:fld id="{CA645255-8D70-42F0-8231-A03111C94ED6}" type="slidenum">
              <a:rPr lang="en-US" sz="1200" smtClean="0">
                <a:solidFill>
                  <a:prstClr val="black"/>
                </a:solidFill>
                <a:latin typeface="Calibri" panose="020F0502020204030204"/>
                <a:ea typeface="+mn-ea"/>
              </a:rPr>
              <a:pPr algn="r" fontAlgn="auto">
                <a:spcBef>
                  <a:spcPts val="0"/>
                </a:spcBef>
                <a:spcAft>
                  <a:spcPts val="0"/>
                </a:spcAft>
              </a:pPr>
              <a:t>38</a:t>
            </a:fld>
            <a:endParaRPr lang="en-US" sz="1200" dirty="0">
              <a:solidFill>
                <a:prstClr val="black"/>
              </a:solidFill>
              <a:latin typeface="Calibri" panose="020F0502020204030204"/>
              <a:ea typeface="+mn-ea"/>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85800" y="187205"/>
            <a:ext cx="7886700" cy="662781"/>
          </a:xfrm>
        </p:spPr>
        <p:txBody>
          <a:bodyPr>
            <a:normAutofit/>
          </a:bodyPr>
          <a:lstStyle/>
          <a:p>
            <a:pPr algn="ctr"/>
            <a:r>
              <a:rPr lang="en-US" sz="3600" b="1" dirty="0">
                <a:solidFill>
                  <a:srgbClr val="0070C0"/>
                </a:solidFill>
                <a:latin typeface="+mn-lt"/>
              </a:rPr>
              <a:t>Managing the Marketing Effort</a:t>
            </a:r>
          </a:p>
        </p:txBody>
      </p:sp>
      <p:sp>
        <p:nvSpPr>
          <p:cNvPr id="67587" name="Rectangle 3"/>
          <p:cNvSpPr>
            <a:spLocks noGrp="1" noChangeArrowheads="1"/>
          </p:cNvSpPr>
          <p:nvPr>
            <p:ph type="body" sz="quarter" idx="13"/>
          </p:nvPr>
        </p:nvSpPr>
        <p:spPr>
          <a:xfrm>
            <a:off x="990600" y="1154785"/>
            <a:ext cx="7162800" cy="489408"/>
          </a:xfrm>
        </p:spPr>
        <p:txBody>
          <a:bodyPr>
            <a:noAutofit/>
          </a:bodyPr>
          <a:lstStyle/>
          <a:p>
            <a:r>
              <a:rPr lang="en-US" sz="3200" dirty="0">
                <a:solidFill>
                  <a:schemeClr val="accent2"/>
                </a:solidFill>
              </a:rPr>
              <a:t>Marketing Implementation</a:t>
            </a:r>
            <a:endParaRPr lang="en-US" sz="3200" dirty="0"/>
          </a:p>
          <a:p>
            <a:endParaRPr lang="en-US" sz="3200" dirty="0"/>
          </a:p>
        </p:txBody>
      </p:sp>
      <p:sp>
        <p:nvSpPr>
          <p:cNvPr id="67586" name="Content Placeholder 3"/>
          <p:cNvSpPr>
            <a:spLocks noGrp="1"/>
          </p:cNvSpPr>
          <p:nvPr>
            <p:ph idx="1"/>
          </p:nvPr>
        </p:nvSpPr>
        <p:spPr>
          <a:xfrm>
            <a:off x="152399" y="2438400"/>
            <a:ext cx="8839199" cy="2743200"/>
          </a:xfrm>
        </p:spPr>
        <p:txBody>
          <a:bodyPr>
            <a:noAutofit/>
          </a:bodyPr>
          <a:lstStyle/>
          <a:p>
            <a:r>
              <a:rPr lang="en-US" sz="3200" dirty="0">
                <a:solidFill>
                  <a:srgbClr val="000000"/>
                </a:solidFill>
              </a:rPr>
              <a:t>Turning marketing strategies and plans into marketing actions to accomplish strategic marketing objectives</a:t>
            </a:r>
          </a:p>
          <a:p>
            <a:pPr marL="0" indent="0">
              <a:buNone/>
            </a:pPr>
            <a:endParaRPr lang="en-US" sz="3200" dirty="0">
              <a:solidFill>
                <a:srgbClr val="000000"/>
              </a:solidFill>
            </a:endParaRPr>
          </a:p>
          <a:p>
            <a:r>
              <a:rPr lang="en-US" sz="3200" dirty="0">
                <a:solidFill>
                  <a:srgbClr val="000000"/>
                </a:solidFill>
              </a:rPr>
              <a:t> Addresses who, where, when, and how</a:t>
            </a:r>
          </a:p>
          <a:p>
            <a:endParaRPr lang="en-US" sz="3000" dirty="0"/>
          </a:p>
        </p:txBody>
      </p:sp>
      <p:sp>
        <p:nvSpPr>
          <p:cNvPr id="6" name="TextBox 5"/>
          <p:cNvSpPr txBox="1"/>
          <p:nvPr/>
        </p:nvSpPr>
        <p:spPr>
          <a:xfrm>
            <a:off x="2939062" y="6488668"/>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7" name="TextBox 6"/>
          <p:cNvSpPr txBox="1"/>
          <p:nvPr/>
        </p:nvSpPr>
        <p:spPr>
          <a:xfrm>
            <a:off x="8268286" y="6557918"/>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a:t>
            </a:r>
            <a:fld id="{CA645255-8D70-42F0-8231-A03111C94ED6}" type="slidenum">
              <a:rPr lang="en-US" sz="1200" smtClean="0">
                <a:solidFill>
                  <a:prstClr val="black"/>
                </a:solidFill>
                <a:latin typeface="Calibri" panose="020F0502020204030204"/>
                <a:ea typeface="+mn-ea"/>
              </a:rPr>
              <a:pPr algn="r" fontAlgn="auto">
                <a:spcBef>
                  <a:spcPts val="0"/>
                </a:spcBef>
                <a:spcAft>
                  <a:spcPts val="0"/>
                </a:spcAft>
              </a:pPr>
              <a:t>39</a:t>
            </a:fld>
            <a:endParaRPr lang="en-US" sz="1200" dirty="0">
              <a:solidFill>
                <a:prstClr val="black"/>
              </a:solidFill>
              <a:latin typeface="Calibri" panose="020F0502020204030204"/>
              <a:ea typeface="+mn-ea"/>
            </a:endParaRPr>
          </a:p>
        </p:txBody>
      </p:sp>
      <p:sp>
        <p:nvSpPr>
          <p:cNvPr id="2" name="TextBox 1"/>
          <p:cNvSpPr txBox="1"/>
          <p:nvPr/>
        </p:nvSpPr>
        <p:spPr>
          <a:xfrm>
            <a:off x="457200" y="5562600"/>
            <a:ext cx="7620000" cy="369332"/>
          </a:xfrm>
          <a:prstGeom prst="rect">
            <a:avLst/>
          </a:prstGeom>
          <a:noFill/>
        </p:spPr>
        <p:txBody>
          <a:bodyPr wrap="square" rtlCol="0">
            <a:spAutoFit/>
          </a:bodyPr>
          <a:lstStyle/>
          <a:p>
            <a:pPr algn="ctr"/>
            <a:r>
              <a:rPr lang="en-US" b="1" dirty="0">
                <a:solidFill>
                  <a:srgbClr val="FF0000"/>
                </a:solidFill>
              </a:rPr>
              <a:t>Doing Things Right VS. Doing The Right Things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685799" y="143304"/>
            <a:ext cx="7772400" cy="762000"/>
          </a:xfrm>
        </p:spPr>
        <p:txBody>
          <a:bodyPr>
            <a:normAutofit/>
          </a:bodyPr>
          <a:lstStyle/>
          <a:p>
            <a:pPr algn="ctr"/>
            <a:r>
              <a:rPr lang="en-US" sz="3600" b="1" dirty="0">
                <a:solidFill>
                  <a:srgbClr val="0070C0"/>
                </a:solidFill>
                <a:latin typeface="+mn-lt"/>
              </a:rPr>
              <a:t>Company-Wide Strategic Planning</a:t>
            </a:r>
          </a:p>
        </p:txBody>
      </p:sp>
      <p:sp>
        <p:nvSpPr>
          <p:cNvPr id="18434" name="Text Placeholder 6"/>
          <p:cNvSpPr>
            <a:spLocks noGrp="1"/>
          </p:cNvSpPr>
          <p:nvPr>
            <p:ph type="body" sz="quarter" idx="13"/>
          </p:nvPr>
        </p:nvSpPr>
        <p:spPr>
          <a:xfrm>
            <a:off x="990600" y="1234933"/>
            <a:ext cx="7162800" cy="381000"/>
          </a:xfrm>
        </p:spPr>
        <p:txBody>
          <a:bodyPr>
            <a:noAutofit/>
          </a:bodyPr>
          <a:lstStyle/>
          <a:p>
            <a:pPr marL="228600" lvl="0" indent="-228600" eaLnBrk="1" fontAlgn="auto" hangingPunct="1">
              <a:lnSpc>
                <a:spcPct val="80000"/>
              </a:lnSpc>
              <a:spcBef>
                <a:spcPts val="1000"/>
              </a:spcBef>
              <a:spcAft>
                <a:spcPts val="0"/>
              </a:spcAft>
            </a:pPr>
            <a:r>
              <a:rPr lang="en-US" sz="3200" kern="1200" dirty="0">
                <a:solidFill>
                  <a:srgbClr val="ED7D31"/>
                </a:solidFill>
                <a:latin typeface="Calibri" panose="020F0502020204030204"/>
                <a:cs typeface="+mn-cs"/>
              </a:rPr>
              <a:t>Steps in Strategic Planning</a:t>
            </a:r>
          </a:p>
          <a:p>
            <a:endParaRPr lang="en-US" dirty="0"/>
          </a:p>
        </p:txBody>
      </p:sp>
      <p:pic>
        <p:nvPicPr>
          <p:cNvPr id="2" name="Picture 1" descr="steps in strategic plan&#10;" title="Strategic pla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667000"/>
            <a:ext cx="9144000" cy="2001941"/>
          </a:xfrm>
          <a:prstGeom prst="rect">
            <a:avLst/>
          </a:prstGeom>
        </p:spPr>
      </p:pic>
      <p:sp>
        <p:nvSpPr>
          <p:cNvPr id="6" name="TextBox 5"/>
          <p:cNvSpPr txBox="1"/>
          <p:nvPr/>
        </p:nvSpPr>
        <p:spPr>
          <a:xfrm>
            <a:off x="2939062" y="6488668"/>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7" name="TextBox 6"/>
          <p:cNvSpPr txBox="1"/>
          <p:nvPr/>
        </p:nvSpPr>
        <p:spPr>
          <a:xfrm>
            <a:off x="8285346" y="6564911"/>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a:t>
            </a:r>
            <a:fld id="{CA645255-8D70-42F0-8231-A03111C94ED6}" type="slidenum">
              <a:rPr lang="en-US" sz="1200" smtClean="0">
                <a:solidFill>
                  <a:prstClr val="black"/>
                </a:solidFill>
                <a:latin typeface="Calibri" panose="020F0502020204030204"/>
                <a:ea typeface="+mn-ea"/>
              </a:rPr>
              <a:pPr algn="r" fontAlgn="auto">
                <a:spcBef>
                  <a:spcPts val="0"/>
                </a:spcBef>
                <a:spcAft>
                  <a:spcPts val="0"/>
                </a:spcAft>
              </a:pPr>
              <a:t>4</a:t>
            </a:fld>
            <a:endParaRPr lang="en-US" sz="1200" dirty="0">
              <a:solidFill>
                <a:prstClr val="black"/>
              </a:solidFill>
              <a:latin typeface="Calibri" panose="020F0502020204030204"/>
              <a:ea typeface="+mn-ea"/>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28649" y="228600"/>
            <a:ext cx="7886700" cy="549274"/>
          </a:xfrm>
        </p:spPr>
        <p:txBody>
          <a:bodyPr>
            <a:noAutofit/>
          </a:bodyPr>
          <a:lstStyle/>
          <a:p>
            <a:pPr algn="ctr" eaLnBrk="1" hangingPunct="1"/>
            <a:r>
              <a:rPr lang="en-US" sz="3600" b="1" dirty="0">
                <a:solidFill>
                  <a:srgbClr val="0070C0"/>
                </a:solidFill>
                <a:latin typeface="+mn-lt"/>
              </a:rPr>
              <a:t>Managing the Marketing Effort</a:t>
            </a:r>
          </a:p>
        </p:txBody>
      </p:sp>
      <p:sp>
        <p:nvSpPr>
          <p:cNvPr id="69635" name="Rectangle 3"/>
          <p:cNvSpPr>
            <a:spLocks noGrp="1" noChangeArrowheads="1"/>
          </p:cNvSpPr>
          <p:nvPr>
            <p:ph type="body" sz="quarter" idx="13"/>
          </p:nvPr>
        </p:nvSpPr>
        <p:spPr>
          <a:xfrm>
            <a:off x="990599" y="1143000"/>
            <a:ext cx="7162800" cy="533400"/>
          </a:xfrm>
        </p:spPr>
        <p:txBody>
          <a:bodyPr>
            <a:noAutofit/>
          </a:bodyPr>
          <a:lstStyle/>
          <a:p>
            <a:pPr eaLnBrk="1" hangingPunct="1"/>
            <a:r>
              <a:rPr lang="en-US" sz="3200" dirty="0">
                <a:solidFill>
                  <a:schemeClr val="accent2"/>
                </a:solidFill>
              </a:rPr>
              <a:t>Marketing Department Organization </a:t>
            </a:r>
          </a:p>
          <a:p>
            <a:pPr eaLnBrk="1" hangingPunct="1"/>
            <a:endParaRPr lang="en-US" sz="3800" dirty="0"/>
          </a:p>
          <a:p>
            <a:pPr eaLnBrk="1" hangingPunct="1"/>
            <a:endParaRPr lang="en-US" dirty="0"/>
          </a:p>
          <a:p>
            <a:pPr eaLnBrk="1" hangingPunct="1"/>
            <a:endParaRPr lang="en-US" dirty="0"/>
          </a:p>
        </p:txBody>
      </p:sp>
      <p:graphicFrame>
        <p:nvGraphicFramePr>
          <p:cNvPr id="5" name="Content Placeholder 4" descr="Marketing Department Organizational Groups" title="Marketing Department Organization"/>
          <p:cNvGraphicFramePr>
            <a:graphicFrameLocks noGrp="1"/>
          </p:cNvGraphicFramePr>
          <p:nvPr>
            <p:ph idx="1"/>
            <p:extLst>
              <p:ext uri="{D42A27DB-BD31-4B8C-83A1-F6EECF244321}">
                <p14:modId xmlns:p14="http://schemas.microsoft.com/office/powerpoint/2010/main" val="8114549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939062" y="6452573"/>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7" name="TextBox 6"/>
          <p:cNvSpPr txBox="1"/>
          <p:nvPr/>
        </p:nvSpPr>
        <p:spPr>
          <a:xfrm>
            <a:off x="8268286" y="6521823"/>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a:t>
            </a:r>
            <a:fld id="{CA645255-8D70-42F0-8231-A03111C94ED6}" type="slidenum">
              <a:rPr lang="en-US" sz="1200" smtClean="0">
                <a:solidFill>
                  <a:prstClr val="black"/>
                </a:solidFill>
                <a:latin typeface="Calibri" panose="020F0502020204030204"/>
                <a:ea typeface="+mn-ea"/>
              </a:rPr>
              <a:pPr algn="r" fontAlgn="auto">
                <a:spcBef>
                  <a:spcPts val="0"/>
                </a:spcBef>
                <a:spcAft>
                  <a:spcPts val="0"/>
                </a:spcAft>
              </a:pPr>
              <a:t>40</a:t>
            </a:fld>
            <a:endParaRPr lang="en-US" sz="1200" dirty="0">
              <a:solidFill>
                <a:prstClr val="black"/>
              </a:solidFill>
              <a:latin typeface="Calibri" panose="020F0502020204030204"/>
              <a:ea typeface="+mn-ea"/>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628650" y="155520"/>
            <a:ext cx="7886700" cy="630353"/>
          </a:xfrm>
        </p:spPr>
        <p:txBody>
          <a:bodyPr anchor="b">
            <a:normAutofit/>
          </a:bodyPr>
          <a:lstStyle/>
          <a:p>
            <a:pPr algn="ctr"/>
            <a:r>
              <a:rPr lang="en-US" sz="3600" b="1" dirty="0">
                <a:solidFill>
                  <a:srgbClr val="0070C0"/>
                </a:solidFill>
                <a:latin typeface="+mn-lt"/>
              </a:rPr>
              <a:t>Managing the Marketing Effort</a:t>
            </a:r>
          </a:p>
        </p:txBody>
      </p:sp>
      <p:sp>
        <p:nvSpPr>
          <p:cNvPr id="71683" name="Rectangle 3"/>
          <p:cNvSpPr>
            <a:spLocks noGrp="1" noChangeArrowheads="1"/>
          </p:cNvSpPr>
          <p:nvPr>
            <p:ph type="body" sz="quarter" idx="13"/>
          </p:nvPr>
        </p:nvSpPr>
        <p:spPr>
          <a:xfrm>
            <a:off x="990600" y="1137589"/>
            <a:ext cx="7162800" cy="477953"/>
          </a:xfrm>
        </p:spPr>
        <p:txBody>
          <a:bodyPr>
            <a:noAutofit/>
          </a:bodyPr>
          <a:lstStyle/>
          <a:p>
            <a:r>
              <a:rPr lang="en-US" sz="3200" dirty="0">
                <a:solidFill>
                  <a:schemeClr val="accent2"/>
                </a:solidFill>
              </a:rPr>
              <a:t>Marketing Control</a:t>
            </a:r>
          </a:p>
          <a:p>
            <a:endParaRPr lang="en-US" dirty="0"/>
          </a:p>
        </p:txBody>
      </p:sp>
      <p:sp>
        <p:nvSpPr>
          <p:cNvPr id="75779" name="Content Placeholder 3"/>
          <p:cNvSpPr>
            <a:spLocks noGrp="1"/>
          </p:cNvSpPr>
          <p:nvPr>
            <p:ph idx="1"/>
          </p:nvPr>
        </p:nvSpPr>
        <p:spPr>
          <a:xfrm>
            <a:off x="2286000" y="2286000"/>
            <a:ext cx="5029200" cy="2743200"/>
          </a:xfrm>
        </p:spPr>
        <p:txBody>
          <a:bodyPr/>
          <a:lstStyle/>
          <a:p>
            <a:pPr>
              <a:defRPr/>
            </a:pPr>
            <a:r>
              <a:rPr lang="en-US" sz="3200" dirty="0">
                <a:solidFill>
                  <a:srgbClr val="000000"/>
                </a:solidFill>
                <a:latin typeface="Calibri" charset="0"/>
              </a:rPr>
              <a:t>Evaluating results</a:t>
            </a:r>
          </a:p>
          <a:p>
            <a:pPr>
              <a:defRPr/>
            </a:pPr>
            <a:r>
              <a:rPr lang="en-US" sz="3200" dirty="0">
                <a:solidFill>
                  <a:srgbClr val="000000"/>
                </a:solidFill>
                <a:latin typeface="Calibri" charset="0"/>
              </a:rPr>
              <a:t>Taking corrective action</a:t>
            </a:r>
          </a:p>
          <a:p>
            <a:pPr>
              <a:defRPr/>
            </a:pPr>
            <a:r>
              <a:rPr lang="en-US" sz="3200" dirty="0">
                <a:solidFill>
                  <a:srgbClr val="000000"/>
                </a:solidFill>
                <a:latin typeface="Calibri" charset="0"/>
              </a:rPr>
              <a:t>Operating control</a:t>
            </a:r>
          </a:p>
          <a:p>
            <a:pPr>
              <a:defRPr/>
            </a:pPr>
            <a:r>
              <a:rPr lang="en-US" sz="3200" dirty="0">
                <a:solidFill>
                  <a:srgbClr val="000000"/>
                </a:solidFill>
                <a:latin typeface="Calibri" charset="0"/>
              </a:rPr>
              <a:t>Strategic control</a:t>
            </a:r>
          </a:p>
          <a:p>
            <a:pPr>
              <a:defRPr/>
            </a:pPr>
            <a:endParaRPr lang="en-US" dirty="0">
              <a:latin typeface="Calibri" charset="0"/>
            </a:endParaRPr>
          </a:p>
        </p:txBody>
      </p:sp>
      <p:sp>
        <p:nvSpPr>
          <p:cNvPr id="6" name="TextBox 5"/>
          <p:cNvSpPr txBox="1"/>
          <p:nvPr/>
        </p:nvSpPr>
        <p:spPr>
          <a:xfrm>
            <a:off x="2939062" y="6488668"/>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7" name="TextBox 6"/>
          <p:cNvSpPr txBox="1"/>
          <p:nvPr/>
        </p:nvSpPr>
        <p:spPr>
          <a:xfrm>
            <a:off x="8268286" y="6534834"/>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a:t>
            </a:r>
            <a:fld id="{CA645255-8D70-42F0-8231-A03111C94ED6}" type="slidenum">
              <a:rPr lang="en-US" sz="1200" smtClean="0">
                <a:solidFill>
                  <a:prstClr val="black"/>
                </a:solidFill>
                <a:latin typeface="Calibri" panose="020F0502020204030204"/>
                <a:ea typeface="+mn-ea"/>
              </a:rPr>
              <a:pPr algn="r" fontAlgn="auto">
                <a:spcBef>
                  <a:spcPts val="0"/>
                </a:spcBef>
                <a:spcAft>
                  <a:spcPts val="0"/>
                </a:spcAft>
              </a:pPr>
              <a:t>41</a:t>
            </a:fld>
            <a:endParaRPr lang="en-US" sz="1200" dirty="0">
              <a:solidFill>
                <a:prstClr val="black"/>
              </a:solidFill>
              <a:latin typeface="Calibri" panose="020F0502020204030204"/>
              <a:ea typeface="+mn-ea"/>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241126" y="152400"/>
            <a:ext cx="8686800" cy="1009595"/>
          </a:xfrm>
        </p:spPr>
        <p:txBody>
          <a:bodyPr anchor="b">
            <a:noAutofit/>
          </a:bodyPr>
          <a:lstStyle/>
          <a:p>
            <a:pPr algn="ctr"/>
            <a:r>
              <a:rPr lang="en-US" sz="3600" dirty="0">
                <a:solidFill>
                  <a:schemeClr val="accent2"/>
                </a:solidFill>
                <a:latin typeface="+mn-lt"/>
              </a:rPr>
              <a:t/>
            </a:r>
            <a:br>
              <a:rPr lang="en-US" sz="3600" dirty="0">
                <a:solidFill>
                  <a:schemeClr val="accent2"/>
                </a:solidFill>
                <a:latin typeface="+mn-lt"/>
              </a:rPr>
            </a:br>
            <a:r>
              <a:rPr lang="en-US" sz="3600" b="1" dirty="0">
                <a:solidFill>
                  <a:srgbClr val="0070C0"/>
                </a:solidFill>
                <a:latin typeface="+mn-lt"/>
              </a:rPr>
              <a:t>Measuring and Managing </a:t>
            </a:r>
            <a:br>
              <a:rPr lang="en-US" sz="3600" b="1" dirty="0">
                <a:solidFill>
                  <a:srgbClr val="0070C0"/>
                </a:solidFill>
                <a:latin typeface="+mn-lt"/>
              </a:rPr>
            </a:br>
            <a:r>
              <a:rPr lang="en-US" sz="3600" b="1" dirty="0">
                <a:solidFill>
                  <a:srgbClr val="0070C0"/>
                </a:solidFill>
                <a:latin typeface="+mn-lt"/>
              </a:rPr>
              <a:t>Return on Marketing  Investment</a:t>
            </a:r>
            <a:endParaRPr lang="en-US" sz="3600" b="1" dirty="0">
              <a:solidFill>
                <a:schemeClr val="accent2"/>
              </a:solidFill>
              <a:latin typeface="+mn-lt"/>
            </a:endParaRPr>
          </a:p>
        </p:txBody>
      </p:sp>
      <p:sp>
        <p:nvSpPr>
          <p:cNvPr id="73731" name="Rectangle 3"/>
          <p:cNvSpPr>
            <a:spLocks noGrp="1" noChangeArrowheads="1"/>
          </p:cNvSpPr>
          <p:nvPr>
            <p:ph type="body" sz="quarter" idx="13"/>
          </p:nvPr>
        </p:nvSpPr>
        <p:spPr>
          <a:xfrm>
            <a:off x="152400" y="1903122"/>
            <a:ext cx="8839200" cy="532775"/>
          </a:xfrm>
        </p:spPr>
        <p:txBody>
          <a:bodyPr>
            <a:noAutofit/>
          </a:bodyPr>
          <a:lstStyle/>
          <a:p>
            <a:r>
              <a:rPr lang="en-US" sz="3200" dirty="0">
                <a:solidFill>
                  <a:srgbClr val="000000"/>
                </a:solidFill>
              </a:rPr>
              <a:t>Return on Marketing Investment (Marketing ROI)</a:t>
            </a:r>
          </a:p>
          <a:p>
            <a:endParaRPr lang="en-US" sz="3200" dirty="0"/>
          </a:p>
        </p:txBody>
      </p:sp>
      <p:sp>
        <p:nvSpPr>
          <p:cNvPr id="73732" name="Content Placeholder 4"/>
          <p:cNvSpPr>
            <a:spLocks noGrp="1"/>
          </p:cNvSpPr>
          <p:nvPr>
            <p:ph idx="1"/>
          </p:nvPr>
        </p:nvSpPr>
        <p:spPr>
          <a:xfrm>
            <a:off x="575153" y="2743200"/>
            <a:ext cx="8229600" cy="3109912"/>
          </a:xfrm>
        </p:spPr>
        <p:txBody>
          <a:bodyPr/>
          <a:lstStyle/>
          <a:p>
            <a:pPr eaLnBrk="1" hangingPunct="1"/>
            <a:r>
              <a:rPr lang="en-US" sz="2800" b="1" dirty="0">
                <a:solidFill>
                  <a:srgbClr val="000000"/>
                </a:solidFill>
              </a:rPr>
              <a:t>Net return </a:t>
            </a:r>
            <a:r>
              <a:rPr lang="en-US" sz="2800" dirty="0">
                <a:solidFill>
                  <a:srgbClr val="000000"/>
                </a:solidFill>
              </a:rPr>
              <a:t>from a marketing investment divided by the costs of the marketing investment</a:t>
            </a:r>
          </a:p>
          <a:p>
            <a:pPr marL="0" indent="0" eaLnBrk="1" hangingPunct="1">
              <a:buNone/>
            </a:pPr>
            <a:endParaRPr lang="en-US" sz="2800" dirty="0">
              <a:solidFill>
                <a:srgbClr val="000000"/>
              </a:solidFill>
            </a:endParaRPr>
          </a:p>
          <a:p>
            <a:pPr eaLnBrk="1" hangingPunct="1"/>
            <a:r>
              <a:rPr lang="en-US" sz="2800" dirty="0">
                <a:solidFill>
                  <a:srgbClr val="000000"/>
                </a:solidFill>
              </a:rPr>
              <a:t>Measurement of the </a:t>
            </a:r>
            <a:r>
              <a:rPr lang="en-US" sz="2800" b="1" dirty="0">
                <a:solidFill>
                  <a:srgbClr val="000000"/>
                </a:solidFill>
              </a:rPr>
              <a:t>profits generated </a:t>
            </a:r>
            <a:r>
              <a:rPr lang="en-US" sz="2800" dirty="0">
                <a:solidFill>
                  <a:srgbClr val="000000"/>
                </a:solidFill>
              </a:rPr>
              <a:t>by investments in marketing activities</a:t>
            </a:r>
          </a:p>
          <a:p>
            <a:pPr eaLnBrk="1" hangingPunct="1"/>
            <a:endParaRPr lang="en-US" sz="2800" dirty="0"/>
          </a:p>
        </p:txBody>
      </p:sp>
      <p:sp>
        <p:nvSpPr>
          <p:cNvPr id="6" name="TextBox 5"/>
          <p:cNvSpPr txBox="1"/>
          <p:nvPr/>
        </p:nvSpPr>
        <p:spPr>
          <a:xfrm>
            <a:off x="2939062" y="6480178"/>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7" name="TextBox 6"/>
          <p:cNvSpPr txBox="1"/>
          <p:nvPr/>
        </p:nvSpPr>
        <p:spPr>
          <a:xfrm>
            <a:off x="8252244" y="6526344"/>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2-45</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304799" y="152400"/>
            <a:ext cx="8534400" cy="1066800"/>
          </a:xfrm>
        </p:spPr>
        <p:txBody>
          <a:bodyPr anchor="b">
            <a:noAutofit/>
          </a:bodyPr>
          <a:lstStyle/>
          <a:p>
            <a:pPr algn="ctr"/>
            <a:r>
              <a:rPr lang="en-US" sz="2800" dirty="0">
                <a:solidFill>
                  <a:schemeClr val="accent2"/>
                </a:solidFill>
              </a:rPr>
              <a:t/>
            </a:r>
            <a:br>
              <a:rPr lang="en-US" sz="2800" dirty="0">
                <a:solidFill>
                  <a:schemeClr val="accent2"/>
                </a:solidFill>
              </a:rPr>
            </a:br>
            <a:r>
              <a:rPr lang="en-US" sz="3600" b="1" dirty="0">
                <a:solidFill>
                  <a:srgbClr val="0070C0"/>
                </a:solidFill>
                <a:latin typeface="+mn-lt"/>
              </a:rPr>
              <a:t>Measuring and Managing</a:t>
            </a:r>
            <a:br>
              <a:rPr lang="en-US" sz="3600" b="1" dirty="0">
                <a:solidFill>
                  <a:srgbClr val="0070C0"/>
                </a:solidFill>
                <a:latin typeface="+mn-lt"/>
              </a:rPr>
            </a:br>
            <a:r>
              <a:rPr lang="en-US" sz="4000" b="1" dirty="0">
                <a:solidFill>
                  <a:srgbClr val="0070C0"/>
                </a:solidFill>
                <a:latin typeface="+mn-lt"/>
              </a:rPr>
              <a:t>  </a:t>
            </a:r>
            <a:r>
              <a:rPr lang="en-US" sz="3600" b="1" dirty="0">
                <a:solidFill>
                  <a:srgbClr val="0070C0"/>
                </a:solidFill>
                <a:latin typeface="+mn-lt"/>
              </a:rPr>
              <a:t>Return on Marketing Investment</a:t>
            </a:r>
            <a:endParaRPr lang="en-US" sz="3600" b="1" dirty="0">
              <a:solidFill>
                <a:schemeClr val="accent2"/>
              </a:solidFill>
              <a:latin typeface="+mn-lt"/>
            </a:endParaRPr>
          </a:p>
        </p:txBody>
      </p:sp>
      <p:pic>
        <p:nvPicPr>
          <p:cNvPr id="2" name="Picture 1" descr="Return on marketing investment graphic" title="RO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720" y="1447800"/>
            <a:ext cx="8800559" cy="4505326"/>
          </a:xfrm>
          <a:prstGeom prst="rect">
            <a:avLst/>
          </a:prstGeom>
        </p:spPr>
      </p:pic>
      <p:sp>
        <p:nvSpPr>
          <p:cNvPr id="5" name="TextBox 4"/>
          <p:cNvSpPr txBox="1"/>
          <p:nvPr/>
        </p:nvSpPr>
        <p:spPr>
          <a:xfrm>
            <a:off x="2939062" y="6548793"/>
            <a:ext cx="326587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p>
        </p:txBody>
      </p:sp>
      <p:sp>
        <p:nvSpPr>
          <p:cNvPr id="6" name="TextBox 5"/>
          <p:cNvSpPr txBox="1"/>
          <p:nvPr/>
        </p:nvSpPr>
        <p:spPr>
          <a:xfrm>
            <a:off x="8324433" y="6548794"/>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2-46</a:t>
            </a:r>
          </a:p>
        </p:txBody>
      </p:sp>
    </p:spTree>
    <p:extLst>
      <p:ext uri="{BB962C8B-B14F-4D97-AF65-F5344CB8AC3E}">
        <p14:creationId xmlns:p14="http://schemas.microsoft.com/office/powerpoint/2010/main" val="304467241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161648"/>
            <a:ext cx="7772400" cy="616258"/>
          </a:xfrm>
        </p:spPr>
        <p:txBody>
          <a:bodyPr>
            <a:normAutofit/>
          </a:bodyPr>
          <a:lstStyle/>
          <a:p>
            <a:pPr algn="ctr" eaLnBrk="1" hangingPunct="1"/>
            <a:r>
              <a:rPr lang="en-US" sz="3600" b="1" dirty="0">
                <a:solidFill>
                  <a:srgbClr val="0070C0"/>
                </a:solidFill>
                <a:latin typeface="+mn-lt"/>
              </a:rPr>
              <a:t>Company-Wide Strategic Planning</a:t>
            </a:r>
          </a:p>
        </p:txBody>
      </p:sp>
      <p:sp>
        <p:nvSpPr>
          <p:cNvPr id="20483" name="Rectangle 3"/>
          <p:cNvSpPr>
            <a:spLocks noGrp="1" noChangeArrowheads="1"/>
          </p:cNvSpPr>
          <p:nvPr>
            <p:ph type="body" sz="quarter" idx="13"/>
          </p:nvPr>
        </p:nvSpPr>
        <p:spPr>
          <a:xfrm>
            <a:off x="1105486" y="1231031"/>
            <a:ext cx="7162800" cy="381000"/>
          </a:xfrm>
        </p:spPr>
        <p:txBody>
          <a:bodyPr>
            <a:normAutofit fontScale="85000" lnSpcReduction="20000"/>
          </a:bodyPr>
          <a:lstStyle/>
          <a:p>
            <a:pPr marL="228600" lvl="0" indent="-228600" eaLnBrk="1" fontAlgn="auto" hangingPunct="1">
              <a:lnSpc>
                <a:spcPct val="80000"/>
              </a:lnSpc>
              <a:spcBef>
                <a:spcPts val="1000"/>
              </a:spcBef>
              <a:spcAft>
                <a:spcPts val="0"/>
              </a:spcAft>
            </a:pPr>
            <a:r>
              <a:rPr lang="en-US" sz="3200" kern="1200" dirty="0">
                <a:solidFill>
                  <a:srgbClr val="ED7D31"/>
                </a:solidFill>
                <a:latin typeface="Calibri" panose="020F0502020204030204"/>
                <a:cs typeface="+mn-cs"/>
              </a:rPr>
              <a:t>Defining a Market-Oriented Mission</a:t>
            </a:r>
          </a:p>
        </p:txBody>
      </p:sp>
      <p:sp>
        <p:nvSpPr>
          <p:cNvPr id="20482" name="Content Placeholder 10"/>
          <p:cNvSpPr>
            <a:spLocks noGrp="1"/>
          </p:cNvSpPr>
          <p:nvPr>
            <p:ph idx="1"/>
          </p:nvPr>
        </p:nvSpPr>
        <p:spPr>
          <a:xfrm>
            <a:off x="42699" y="2077188"/>
            <a:ext cx="4529301" cy="2037612"/>
          </a:xfrm>
        </p:spPr>
        <p:txBody>
          <a:bodyPr>
            <a:normAutofit/>
          </a:bodyPr>
          <a:lstStyle/>
          <a:p>
            <a:pPr eaLnBrk="1" hangingPunct="1">
              <a:lnSpc>
                <a:spcPct val="80000"/>
              </a:lnSpc>
            </a:pPr>
            <a:r>
              <a:rPr lang="en-US" sz="2800" dirty="0">
                <a:solidFill>
                  <a:srgbClr val="000000"/>
                </a:solidFill>
                <a:latin typeface="+mn-lt"/>
              </a:rPr>
              <a:t>The mission statement is the organization’s purpose; what it wants to accomplish in the larger environment.</a:t>
            </a:r>
          </a:p>
        </p:txBody>
      </p:sp>
      <p:pic>
        <p:nvPicPr>
          <p:cNvPr id="2" name="Picture 1" descr="Smarter plan" title="IBM"/>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2008584"/>
            <a:ext cx="4480664" cy="3026569"/>
          </a:xfrm>
          <a:prstGeom prst="rect">
            <a:avLst/>
          </a:prstGeom>
        </p:spPr>
      </p:pic>
      <p:sp>
        <p:nvSpPr>
          <p:cNvPr id="7" name="TextBox 6"/>
          <p:cNvSpPr txBox="1"/>
          <p:nvPr/>
        </p:nvSpPr>
        <p:spPr>
          <a:xfrm>
            <a:off x="2939062" y="6579977"/>
            <a:ext cx="326587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p>
        </p:txBody>
      </p:sp>
      <p:sp>
        <p:nvSpPr>
          <p:cNvPr id="8" name="TextBox 7"/>
          <p:cNvSpPr txBox="1"/>
          <p:nvPr/>
        </p:nvSpPr>
        <p:spPr>
          <a:xfrm>
            <a:off x="8268286" y="6587672"/>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2-8</a:t>
            </a:r>
          </a:p>
        </p:txBody>
      </p:sp>
      <p:sp>
        <p:nvSpPr>
          <p:cNvPr id="3" name="TextBox 2"/>
          <p:cNvSpPr txBox="1"/>
          <p:nvPr/>
        </p:nvSpPr>
        <p:spPr>
          <a:xfrm>
            <a:off x="304800" y="3810000"/>
            <a:ext cx="4114800" cy="2031325"/>
          </a:xfrm>
          <a:prstGeom prst="rect">
            <a:avLst/>
          </a:prstGeom>
          <a:noFill/>
        </p:spPr>
        <p:txBody>
          <a:bodyPr wrap="square" rtlCol="0">
            <a:spAutoFit/>
          </a:bodyPr>
          <a:lstStyle/>
          <a:p>
            <a:r>
              <a:rPr lang="en-US" dirty="0"/>
              <a:t>Forging a sound mission begins with the following questions:</a:t>
            </a:r>
          </a:p>
          <a:p>
            <a:endParaRPr lang="en-US" dirty="0"/>
          </a:p>
          <a:p>
            <a:r>
              <a:rPr lang="en-US" dirty="0">
                <a:solidFill>
                  <a:srgbClr val="FF0000"/>
                </a:solidFill>
              </a:rPr>
              <a:t>What is our business?</a:t>
            </a:r>
          </a:p>
          <a:p>
            <a:r>
              <a:rPr lang="en-US" dirty="0">
                <a:solidFill>
                  <a:srgbClr val="FF0000"/>
                </a:solidFill>
              </a:rPr>
              <a:t>Who is the customer?</a:t>
            </a:r>
            <a:br>
              <a:rPr lang="en-US" dirty="0">
                <a:solidFill>
                  <a:srgbClr val="FF0000"/>
                </a:solidFill>
              </a:rPr>
            </a:br>
            <a:r>
              <a:rPr lang="en-US" dirty="0">
                <a:solidFill>
                  <a:srgbClr val="FF0000"/>
                </a:solidFill>
              </a:rPr>
              <a:t>What do customer value?</a:t>
            </a:r>
          </a:p>
          <a:p>
            <a:r>
              <a:rPr lang="en-US" dirty="0">
                <a:solidFill>
                  <a:srgbClr val="FF0000"/>
                </a:solidFill>
              </a:rPr>
              <a:t>What should our business be?</a:t>
            </a:r>
          </a:p>
        </p:txBody>
      </p:sp>
      <p:sp>
        <p:nvSpPr>
          <p:cNvPr id="4" name="TextBox 3"/>
          <p:cNvSpPr txBox="1"/>
          <p:nvPr/>
        </p:nvSpPr>
        <p:spPr>
          <a:xfrm>
            <a:off x="304800" y="6031468"/>
            <a:ext cx="8401343" cy="369332"/>
          </a:xfrm>
          <a:prstGeom prst="rect">
            <a:avLst/>
          </a:prstGeom>
          <a:noFill/>
        </p:spPr>
        <p:txBody>
          <a:bodyPr wrap="square" rtlCol="0">
            <a:spAutoFit/>
          </a:bodyPr>
          <a:lstStyle/>
          <a:p>
            <a:r>
              <a:rPr lang="en-US" b="1" dirty="0">
                <a:solidFill>
                  <a:srgbClr val="00B0F0"/>
                </a:solidFill>
              </a:rPr>
              <a:t>MISSION STATEMENT SHOULD BE MARKET ORIENTED</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161648"/>
            <a:ext cx="7772400" cy="616258"/>
          </a:xfrm>
        </p:spPr>
        <p:txBody>
          <a:bodyPr>
            <a:normAutofit/>
          </a:bodyPr>
          <a:lstStyle/>
          <a:p>
            <a:pPr algn="ctr" eaLnBrk="1" hangingPunct="1"/>
            <a:r>
              <a:rPr lang="en-US" sz="3600" b="1" dirty="0">
                <a:solidFill>
                  <a:srgbClr val="0070C0"/>
                </a:solidFill>
                <a:latin typeface="+mn-lt"/>
              </a:rPr>
              <a:t>Company-Wide Strategic Planning</a:t>
            </a:r>
          </a:p>
        </p:txBody>
      </p:sp>
      <p:sp>
        <p:nvSpPr>
          <p:cNvPr id="20483" name="Rectangle 3"/>
          <p:cNvSpPr>
            <a:spLocks noGrp="1" noChangeArrowheads="1"/>
          </p:cNvSpPr>
          <p:nvPr>
            <p:ph type="body" sz="quarter" idx="13"/>
          </p:nvPr>
        </p:nvSpPr>
        <p:spPr>
          <a:xfrm>
            <a:off x="1105486" y="1231031"/>
            <a:ext cx="7162800" cy="381000"/>
          </a:xfrm>
        </p:spPr>
        <p:txBody>
          <a:bodyPr>
            <a:normAutofit fontScale="85000" lnSpcReduction="20000"/>
          </a:bodyPr>
          <a:lstStyle/>
          <a:p>
            <a:pPr marL="228600" lvl="0" indent="-228600" eaLnBrk="1" fontAlgn="auto" hangingPunct="1">
              <a:lnSpc>
                <a:spcPct val="80000"/>
              </a:lnSpc>
              <a:spcBef>
                <a:spcPts val="1000"/>
              </a:spcBef>
              <a:spcAft>
                <a:spcPts val="0"/>
              </a:spcAft>
            </a:pPr>
            <a:r>
              <a:rPr lang="en-US" sz="3200" kern="1200" dirty="0">
                <a:solidFill>
                  <a:srgbClr val="ED7D31"/>
                </a:solidFill>
                <a:latin typeface="Calibri" panose="020F0502020204030204"/>
                <a:cs typeface="+mn-cs"/>
              </a:rPr>
              <a:t>Defining a Market-Oriented Mission</a:t>
            </a:r>
          </a:p>
        </p:txBody>
      </p:sp>
      <p:sp>
        <p:nvSpPr>
          <p:cNvPr id="20482" name="Content Placeholder 10"/>
          <p:cNvSpPr>
            <a:spLocks noGrp="1"/>
          </p:cNvSpPr>
          <p:nvPr>
            <p:ph idx="1"/>
          </p:nvPr>
        </p:nvSpPr>
        <p:spPr>
          <a:xfrm>
            <a:off x="42699" y="2077188"/>
            <a:ext cx="9025101" cy="3790212"/>
          </a:xfrm>
        </p:spPr>
        <p:txBody>
          <a:bodyPr>
            <a:noAutofit/>
          </a:bodyPr>
          <a:lstStyle/>
          <a:p>
            <a:pPr marL="0" indent="0">
              <a:spcBef>
                <a:spcPct val="0"/>
              </a:spcBef>
              <a:buNone/>
            </a:pPr>
            <a:r>
              <a:rPr lang="en-US" sz="2400" b="1" dirty="0">
                <a:solidFill>
                  <a:srgbClr val="FF9933"/>
                </a:solidFill>
              </a:rPr>
              <a:t>A mission statement should:</a:t>
            </a:r>
          </a:p>
          <a:p>
            <a:pPr>
              <a:spcBef>
                <a:spcPct val="0"/>
              </a:spcBef>
            </a:pPr>
            <a:endParaRPr lang="en-US" sz="2400" dirty="0"/>
          </a:p>
          <a:p>
            <a:pPr>
              <a:lnSpc>
                <a:spcPct val="150000"/>
              </a:lnSpc>
              <a:spcBef>
                <a:spcPct val="0"/>
              </a:spcBef>
              <a:buFont typeface="Calibri" pitchFamily="34" charset="0"/>
              <a:buAutoNum type="arabicPeriod"/>
            </a:pPr>
            <a:r>
              <a:rPr lang="en-US" sz="2400" dirty="0"/>
              <a:t>Not be myopic in product terms</a:t>
            </a:r>
          </a:p>
          <a:p>
            <a:pPr>
              <a:lnSpc>
                <a:spcPct val="150000"/>
              </a:lnSpc>
              <a:spcBef>
                <a:spcPct val="0"/>
              </a:spcBef>
              <a:buFont typeface="Calibri" pitchFamily="34" charset="0"/>
              <a:buAutoNum type="arabicPeriod"/>
            </a:pPr>
            <a:r>
              <a:rPr lang="en-US" sz="2400" dirty="0"/>
              <a:t>Be meaningful and specific</a:t>
            </a:r>
          </a:p>
          <a:p>
            <a:pPr>
              <a:lnSpc>
                <a:spcPct val="150000"/>
              </a:lnSpc>
              <a:spcBef>
                <a:spcPct val="0"/>
              </a:spcBef>
              <a:buFont typeface="Calibri" pitchFamily="34" charset="0"/>
              <a:buAutoNum type="arabicPeriod"/>
            </a:pPr>
            <a:r>
              <a:rPr lang="en-US" sz="2400" dirty="0"/>
              <a:t>Be motivating</a:t>
            </a:r>
          </a:p>
          <a:p>
            <a:pPr>
              <a:lnSpc>
                <a:spcPct val="150000"/>
              </a:lnSpc>
              <a:spcBef>
                <a:spcPct val="0"/>
              </a:spcBef>
              <a:buFont typeface="Calibri" pitchFamily="34" charset="0"/>
              <a:buAutoNum type="arabicPeriod"/>
            </a:pPr>
            <a:r>
              <a:rPr lang="en-US" sz="2400" dirty="0"/>
              <a:t>Emphasize the company’s strengths</a:t>
            </a:r>
          </a:p>
          <a:p>
            <a:pPr>
              <a:lnSpc>
                <a:spcPct val="150000"/>
              </a:lnSpc>
              <a:spcBef>
                <a:spcPct val="0"/>
              </a:spcBef>
              <a:buFont typeface="Calibri" pitchFamily="34" charset="0"/>
              <a:buAutoNum type="arabicPeriod"/>
            </a:pPr>
            <a:r>
              <a:rPr lang="en-US" sz="2400" dirty="0"/>
              <a:t>Contain specific workable guidelines</a:t>
            </a:r>
          </a:p>
          <a:p>
            <a:pPr>
              <a:lnSpc>
                <a:spcPct val="150000"/>
              </a:lnSpc>
              <a:spcBef>
                <a:spcPct val="0"/>
              </a:spcBef>
              <a:buFont typeface="Calibri" pitchFamily="34" charset="0"/>
              <a:buAutoNum type="arabicPeriod"/>
            </a:pPr>
            <a:r>
              <a:rPr lang="en-US" sz="2400" dirty="0"/>
              <a:t>Not be stated as making sales or profits</a:t>
            </a:r>
          </a:p>
          <a:p>
            <a:pPr eaLnBrk="1" hangingPunct="1">
              <a:lnSpc>
                <a:spcPct val="80000"/>
              </a:lnSpc>
            </a:pPr>
            <a:endParaRPr lang="en-US" sz="2400" dirty="0">
              <a:solidFill>
                <a:srgbClr val="000000"/>
              </a:solidFill>
            </a:endParaRPr>
          </a:p>
        </p:txBody>
      </p:sp>
      <p:sp>
        <p:nvSpPr>
          <p:cNvPr id="7" name="TextBox 6"/>
          <p:cNvSpPr txBox="1"/>
          <p:nvPr/>
        </p:nvSpPr>
        <p:spPr>
          <a:xfrm>
            <a:off x="2939062" y="6579977"/>
            <a:ext cx="326587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p>
        </p:txBody>
      </p:sp>
      <p:sp>
        <p:nvSpPr>
          <p:cNvPr id="8" name="TextBox 7"/>
          <p:cNvSpPr txBox="1"/>
          <p:nvPr/>
        </p:nvSpPr>
        <p:spPr>
          <a:xfrm>
            <a:off x="8268286" y="6587672"/>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2-8</a:t>
            </a:r>
          </a:p>
        </p:txBody>
      </p:sp>
    </p:spTree>
    <p:extLst>
      <p:ext uri="{BB962C8B-B14F-4D97-AF65-F5344CB8AC3E}">
        <p14:creationId xmlns:p14="http://schemas.microsoft.com/office/powerpoint/2010/main" val="29036596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2162" y="197061"/>
            <a:ext cx="7239674" cy="707886"/>
          </a:xfrm>
          <a:prstGeom prst="rect">
            <a:avLst/>
          </a:prstGeom>
        </p:spPr>
        <p:txBody>
          <a:bodyPr wrap="none">
            <a:spAutoFit/>
          </a:bodyPr>
          <a:lstStyle/>
          <a:p>
            <a:r>
              <a:rPr lang="en-US" sz="4000" dirty="0">
                <a:solidFill>
                  <a:srgbClr val="0070C0"/>
                </a:solidFill>
                <a:latin typeface="+mn-lt"/>
              </a:rPr>
              <a:t>Company-Wide Strategic Planning</a:t>
            </a:r>
            <a:endParaRPr lang="en-US" sz="4000" dirty="0">
              <a:latin typeface="+mn-lt"/>
            </a:endParaRPr>
          </a:p>
        </p:txBody>
      </p:sp>
      <p:sp>
        <p:nvSpPr>
          <p:cNvPr id="22531" name="Text Placeholder 10"/>
          <p:cNvSpPr>
            <a:spLocks noGrp="1"/>
          </p:cNvSpPr>
          <p:nvPr>
            <p:ph type="body" sz="quarter" idx="13"/>
          </p:nvPr>
        </p:nvSpPr>
        <p:spPr>
          <a:xfrm>
            <a:off x="382114" y="1042488"/>
            <a:ext cx="8382000" cy="457200"/>
          </a:xfrm>
        </p:spPr>
        <p:txBody>
          <a:bodyPr>
            <a:noAutofit/>
          </a:bodyPr>
          <a:lstStyle/>
          <a:p>
            <a:pPr eaLnBrk="1" hangingPunct="1"/>
            <a:r>
              <a:rPr lang="en-US" sz="2800" dirty="0">
                <a:solidFill>
                  <a:schemeClr val="accent2"/>
                </a:solidFill>
              </a:rPr>
              <a:t>Setting Company Objectives and Goals</a:t>
            </a:r>
          </a:p>
          <a:p>
            <a:pPr eaLnBrk="1" hangingPunct="1"/>
            <a:endParaRPr lang="en-US" sz="2800" dirty="0">
              <a:solidFill>
                <a:schemeClr val="accent2"/>
              </a:solidFill>
            </a:endParaRPr>
          </a:p>
        </p:txBody>
      </p:sp>
      <p:sp>
        <p:nvSpPr>
          <p:cNvPr id="5" name="TextBox 4"/>
          <p:cNvSpPr txBox="1"/>
          <p:nvPr/>
        </p:nvSpPr>
        <p:spPr>
          <a:xfrm>
            <a:off x="152400" y="1905000"/>
            <a:ext cx="4540490" cy="3539430"/>
          </a:xfrm>
          <a:prstGeom prst="rect">
            <a:avLst/>
          </a:prstGeom>
          <a:noFill/>
        </p:spPr>
        <p:txBody>
          <a:bodyPr wrap="square" rtlCol="0">
            <a:spAutoFit/>
          </a:bodyPr>
          <a:lstStyle/>
          <a:p>
            <a:r>
              <a:rPr lang="en-US" sz="2800" dirty="0">
                <a:solidFill>
                  <a:srgbClr val="000000"/>
                </a:solidFill>
              </a:rPr>
              <a:t>Heinz’s overall objective is to build profitable customer relationships by developing foods “superior in quality, taste, nutrition, and convenience” that embrace</a:t>
            </a:r>
          </a:p>
          <a:p>
            <a:r>
              <a:rPr lang="en-US" sz="2800" dirty="0">
                <a:solidFill>
                  <a:srgbClr val="000000"/>
                </a:solidFill>
              </a:rPr>
              <a:t>its nutrition and wellness mission.</a:t>
            </a:r>
          </a:p>
        </p:txBody>
      </p:sp>
      <p:pic>
        <p:nvPicPr>
          <p:cNvPr id="4" name="Content Placeholder 3" descr="Picture of bottle" title="Hunts Ketchup"/>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85261" y="1905000"/>
            <a:ext cx="2716776" cy="4114800"/>
          </a:xfrm>
        </p:spPr>
      </p:pic>
      <p:sp>
        <p:nvSpPr>
          <p:cNvPr id="7" name="TextBox 6"/>
          <p:cNvSpPr txBox="1"/>
          <p:nvPr/>
        </p:nvSpPr>
        <p:spPr>
          <a:xfrm>
            <a:off x="5061937" y="6090657"/>
            <a:ext cx="2286000" cy="246221"/>
          </a:xfrm>
          <a:prstGeom prst="rect">
            <a:avLst/>
          </a:prstGeom>
          <a:noFill/>
        </p:spPr>
        <p:txBody>
          <a:bodyPr wrap="square" rtlCol="0">
            <a:spAutoFit/>
          </a:bodyPr>
          <a:lstStyle/>
          <a:p>
            <a:r>
              <a:rPr lang="en-US" sz="1000" dirty="0">
                <a:solidFill>
                  <a:srgbClr val="000000"/>
                </a:solidFill>
                <a:latin typeface="+mn-lt"/>
              </a:rPr>
              <a:t>H.J. Heinz Company</a:t>
            </a:r>
          </a:p>
        </p:txBody>
      </p:sp>
      <p:sp>
        <p:nvSpPr>
          <p:cNvPr id="8" name="TextBox 7"/>
          <p:cNvSpPr txBox="1"/>
          <p:nvPr/>
        </p:nvSpPr>
        <p:spPr>
          <a:xfrm>
            <a:off x="2939062" y="6463533"/>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9" name="TextBox 8"/>
          <p:cNvSpPr txBox="1"/>
          <p:nvPr/>
        </p:nvSpPr>
        <p:spPr>
          <a:xfrm>
            <a:off x="8300131" y="6532783"/>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a:t>
            </a:r>
            <a:fld id="{CA645255-8D70-42F0-8231-A03111C94ED6}" type="slidenum">
              <a:rPr lang="en-US" sz="1200" smtClean="0">
                <a:solidFill>
                  <a:prstClr val="black"/>
                </a:solidFill>
                <a:latin typeface="Calibri" panose="020F0502020204030204"/>
                <a:ea typeface="+mn-ea"/>
              </a:rPr>
              <a:pPr algn="r" fontAlgn="auto">
                <a:spcBef>
                  <a:spcPts val="0"/>
                </a:spcBef>
                <a:spcAft>
                  <a:spcPts val="0"/>
                </a:spcAft>
              </a:pPr>
              <a:t>7</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155661383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305753" y="76200"/>
            <a:ext cx="6683689" cy="646331"/>
          </a:xfrm>
          <a:prstGeom prst="rect">
            <a:avLst/>
          </a:prstGeom>
        </p:spPr>
        <p:txBody>
          <a:bodyPr wrap="none">
            <a:spAutoFit/>
          </a:bodyPr>
          <a:lstStyle/>
          <a:p>
            <a:r>
              <a:rPr lang="en-US" sz="3600" b="1" dirty="0">
                <a:solidFill>
                  <a:srgbClr val="0070C0"/>
                </a:solidFill>
                <a:latin typeface="+mn-lt"/>
              </a:rPr>
              <a:t>Company-Wide Strategic Planning</a:t>
            </a:r>
            <a:endParaRPr lang="en-US" sz="3600" b="1" dirty="0">
              <a:latin typeface="+mn-lt"/>
            </a:endParaRPr>
          </a:p>
        </p:txBody>
      </p:sp>
      <p:sp>
        <p:nvSpPr>
          <p:cNvPr id="22531" name="Text Placeholder 10"/>
          <p:cNvSpPr>
            <a:spLocks noGrp="1"/>
          </p:cNvSpPr>
          <p:nvPr>
            <p:ph type="body" sz="quarter" idx="13"/>
          </p:nvPr>
        </p:nvSpPr>
        <p:spPr>
          <a:xfrm>
            <a:off x="381000" y="1219200"/>
            <a:ext cx="8382000" cy="457200"/>
          </a:xfrm>
        </p:spPr>
        <p:txBody>
          <a:bodyPr>
            <a:noAutofit/>
          </a:bodyPr>
          <a:lstStyle/>
          <a:p>
            <a:pPr eaLnBrk="1" hangingPunct="1"/>
            <a:r>
              <a:rPr lang="en-US" sz="3200" dirty="0">
                <a:solidFill>
                  <a:schemeClr val="accent2"/>
                </a:solidFill>
              </a:rPr>
              <a:t>Setting Company Objectives and Goals</a:t>
            </a:r>
          </a:p>
          <a:p>
            <a:pPr eaLnBrk="1" hangingPunct="1"/>
            <a:endParaRPr lang="en-US" sz="3200" dirty="0">
              <a:solidFill>
                <a:schemeClr val="accent2"/>
              </a:solidFill>
            </a:endParaRPr>
          </a:p>
        </p:txBody>
      </p:sp>
      <p:graphicFrame>
        <p:nvGraphicFramePr>
          <p:cNvPr id="6" name="Content Placeholder 5" descr="business and marketing objecives" title="company objectives"/>
          <p:cNvGraphicFramePr>
            <a:graphicFrameLocks noGrp="1"/>
          </p:cNvGraphicFramePr>
          <p:nvPr>
            <p:ph idx="1"/>
            <p:extLst>
              <p:ext uri="{D42A27DB-BD31-4B8C-83A1-F6EECF244321}">
                <p14:modId xmlns:p14="http://schemas.microsoft.com/office/powerpoint/2010/main" val="2038079625"/>
              </p:ext>
            </p:extLst>
          </p:nvPr>
        </p:nvGraphicFramePr>
        <p:xfrm>
          <a:off x="1371600" y="2057400"/>
          <a:ext cx="6324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901255" y="6469343"/>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7" name="TextBox 6"/>
          <p:cNvSpPr txBox="1"/>
          <p:nvPr/>
        </p:nvSpPr>
        <p:spPr>
          <a:xfrm>
            <a:off x="8248233" y="6538593"/>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2-9</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81000"/>
            <a:ext cx="7886700" cy="511751"/>
          </a:xfrm>
        </p:spPr>
        <p:txBody>
          <a:bodyPr>
            <a:noAutofit/>
          </a:bodyPr>
          <a:lstStyle/>
          <a:p>
            <a:pPr algn="ctr"/>
            <a:r>
              <a:rPr lang="en-US" sz="3600" b="1" dirty="0">
                <a:solidFill>
                  <a:srgbClr val="0070C0"/>
                </a:solidFill>
                <a:latin typeface="+mn-lt"/>
              </a:rPr>
              <a:t>Designing the Business Portfolio</a:t>
            </a:r>
            <a:endParaRPr lang="en-US" sz="3600" b="1" dirty="0">
              <a:latin typeface="+mn-lt"/>
            </a:endParaRPr>
          </a:p>
        </p:txBody>
      </p:sp>
      <p:sp>
        <p:nvSpPr>
          <p:cNvPr id="24578" name="Rectangle 3"/>
          <p:cNvSpPr>
            <a:spLocks noGrp="1" noChangeArrowheads="1"/>
          </p:cNvSpPr>
          <p:nvPr>
            <p:ph idx="1"/>
          </p:nvPr>
        </p:nvSpPr>
        <p:spPr/>
        <p:txBody>
          <a:bodyPr>
            <a:normAutofit/>
          </a:bodyPr>
          <a:lstStyle/>
          <a:p>
            <a:pPr eaLnBrk="1" hangingPunct="1">
              <a:buFontTx/>
              <a:buNone/>
            </a:pPr>
            <a:r>
              <a:rPr lang="en-US" sz="3200" b="1" dirty="0">
                <a:solidFill>
                  <a:srgbClr val="000000"/>
                </a:solidFill>
              </a:rPr>
              <a:t>The business portfolio </a:t>
            </a:r>
            <a:r>
              <a:rPr lang="en-US" sz="3200" dirty="0">
                <a:solidFill>
                  <a:srgbClr val="000000"/>
                </a:solidFill>
              </a:rPr>
              <a:t>is the collection of businesses and products that make up the company.</a:t>
            </a:r>
          </a:p>
          <a:p>
            <a:pPr eaLnBrk="1" hangingPunct="1">
              <a:buFontTx/>
              <a:buNone/>
            </a:pPr>
            <a:endParaRPr lang="en-US" sz="3200" dirty="0">
              <a:solidFill>
                <a:srgbClr val="000000"/>
              </a:solidFill>
            </a:endParaRPr>
          </a:p>
          <a:p>
            <a:pPr eaLnBrk="1" hangingPunct="1">
              <a:buFontTx/>
              <a:buNone/>
            </a:pPr>
            <a:r>
              <a:rPr lang="en-US" sz="3200" b="1" dirty="0">
                <a:solidFill>
                  <a:srgbClr val="000000"/>
                </a:solidFill>
              </a:rPr>
              <a:t>Business portfolio planning involves two steps:</a:t>
            </a:r>
          </a:p>
          <a:p>
            <a:pPr eaLnBrk="1" hangingPunct="1">
              <a:buFontTx/>
              <a:buNone/>
            </a:pPr>
            <a:r>
              <a:rPr lang="en-US" sz="3200" b="1" dirty="0">
                <a:solidFill>
                  <a:srgbClr val="000000"/>
                </a:solidFill>
              </a:rPr>
              <a:t> </a:t>
            </a:r>
            <a:r>
              <a:rPr lang="en-US" sz="2000" b="1" dirty="0">
                <a:solidFill>
                  <a:srgbClr val="000000"/>
                </a:solidFill>
              </a:rPr>
              <a:t>          Analyze the current business portfolio (investment level)</a:t>
            </a:r>
          </a:p>
          <a:p>
            <a:pPr eaLnBrk="1" hangingPunct="1">
              <a:buFontTx/>
              <a:buNone/>
            </a:pPr>
            <a:r>
              <a:rPr lang="en-US" sz="2000" b="1" dirty="0">
                <a:solidFill>
                  <a:srgbClr val="000000"/>
                </a:solidFill>
              </a:rPr>
              <a:t>		Shape the future portfolio (growth/downsizing strategies)</a:t>
            </a:r>
          </a:p>
        </p:txBody>
      </p:sp>
      <p:sp>
        <p:nvSpPr>
          <p:cNvPr id="6" name="TextBox 5"/>
          <p:cNvSpPr txBox="1"/>
          <p:nvPr/>
        </p:nvSpPr>
        <p:spPr>
          <a:xfrm>
            <a:off x="2939062" y="6324600"/>
            <a:ext cx="3265875" cy="369332"/>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rPr>
              <a:t>Copyright © 2016 Pearson Education, Inc</a:t>
            </a:r>
            <a:r>
              <a:rPr lang="en-US" dirty="0">
                <a:solidFill>
                  <a:prstClr val="black"/>
                </a:solidFill>
                <a:latin typeface="Calibri" panose="020F0502020204030204"/>
              </a:rPr>
              <a:t>.</a:t>
            </a:r>
          </a:p>
        </p:txBody>
      </p:sp>
      <p:sp>
        <p:nvSpPr>
          <p:cNvPr id="7" name="TextBox 6"/>
          <p:cNvSpPr txBox="1"/>
          <p:nvPr/>
        </p:nvSpPr>
        <p:spPr>
          <a:xfrm>
            <a:off x="8268286" y="6393850"/>
            <a:ext cx="875714" cy="276999"/>
          </a:xfrm>
          <a:prstGeom prst="rect">
            <a:avLst/>
          </a:prstGeom>
          <a:noFill/>
        </p:spPr>
        <p:txBody>
          <a:bodyPr wrap="square" rtlCol="0">
            <a:spAutoFit/>
          </a:bodyPr>
          <a:lstStyle/>
          <a:p>
            <a:pPr algn="r" fontAlgn="auto">
              <a:spcBef>
                <a:spcPts val="0"/>
              </a:spcBef>
              <a:spcAft>
                <a:spcPts val="0"/>
              </a:spcAft>
            </a:pPr>
            <a:r>
              <a:rPr lang="en-US" sz="1200" dirty="0">
                <a:solidFill>
                  <a:prstClr val="black"/>
                </a:solidFill>
                <a:latin typeface="Calibri" panose="020F0502020204030204"/>
                <a:ea typeface="+mn-ea"/>
              </a:rPr>
              <a:t>2-</a:t>
            </a:r>
            <a:fld id="{CA645255-8D70-42F0-8231-A03111C94ED6}" type="slidenum">
              <a:rPr lang="en-US" sz="1200" smtClean="0">
                <a:solidFill>
                  <a:prstClr val="black"/>
                </a:solidFill>
                <a:latin typeface="Calibri" panose="020F0502020204030204"/>
                <a:ea typeface="+mn-ea"/>
              </a:rPr>
              <a:pPr algn="r" fontAlgn="auto">
                <a:spcBef>
                  <a:spcPts val="0"/>
                </a:spcBef>
                <a:spcAft>
                  <a:spcPts val="0"/>
                </a:spcAft>
              </a:pPr>
              <a:t>9</a:t>
            </a:fld>
            <a:endParaRPr lang="en-US" sz="1200" dirty="0">
              <a:solidFill>
                <a:prstClr val="black"/>
              </a:solidFill>
              <a:latin typeface="Calibri" panose="020F0502020204030204"/>
              <a:ea typeface="+mn-ea"/>
            </a:endParaRPr>
          </a:p>
        </p:txBody>
      </p:sp>
      <p:sp>
        <p:nvSpPr>
          <p:cNvPr id="2" name="Right Arrow 1"/>
          <p:cNvSpPr/>
          <p:nvPr/>
        </p:nvSpPr>
        <p:spPr>
          <a:xfrm>
            <a:off x="838200" y="5029200"/>
            <a:ext cx="228600"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838200" y="5448300"/>
            <a:ext cx="228600"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5470</TotalTime>
  <Words>5263</Words>
  <Application>Microsoft Office PowerPoint</Application>
  <PresentationFormat>On-screen Show (4:3)</PresentationFormat>
  <Paragraphs>606</Paragraphs>
  <Slides>43</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MS PGothic</vt:lpstr>
      <vt:lpstr>MS PGothic</vt:lpstr>
      <vt:lpstr>Arial</vt:lpstr>
      <vt:lpstr>Calibri</vt:lpstr>
      <vt:lpstr>Calibri Light</vt:lpstr>
      <vt:lpstr>Times New Roman</vt:lpstr>
      <vt:lpstr>Wingdings</vt:lpstr>
      <vt:lpstr>ヒラギノ角ゴ Pro W3</vt:lpstr>
      <vt:lpstr>Office Theme</vt:lpstr>
      <vt:lpstr>Principles of Marketing</vt:lpstr>
      <vt:lpstr>The Marketing Process</vt:lpstr>
      <vt:lpstr>Company-Wide Strategic Planning</vt:lpstr>
      <vt:lpstr>Company-Wide Strategic Planning</vt:lpstr>
      <vt:lpstr>Company-Wide Strategic Planning</vt:lpstr>
      <vt:lpstr>Company-Wide Strategic Planning</vt:lpstr>
      <vt:lpstr>PowerPoint Presentation</vt:lpstr>
      <vt:lpstr>PowerPoint Presentation</vt:lpstr>
      <vt:lpstr>Designing the Business Portfolio</vt:lpstr>
      <vt:lpstr>Designing the Business Portfolio</vt:lpstr>
      <vt:lpstr>Designing the Business Portfolio</vt:lpstr>
      <vt:lpstr>PowerPoint Presentation</vt:lpstr>
      <vt:lpstr>PowerPoint Presentation</vt:lpstr>
      <vt:lpstr>PowerPoint Presentation</vt:lpstr>
      <vt:lpstr>PowerPoint Presentation</vt:lpstr>
      <vt:lpstr>PowerPoint Presentation</vt:lpstr>
      <vt:lpstr>PowerPoint Presentation</vt:lpstr>
      <vt:lpstr>Designing the Business Portfolio</vt:lpstr>
      <vt:lpstr>PowerPoint Presentation</vt:lpstr>
      <vt:lpstr>Designing the Business Portfolio</vt:lpstr>
      <vt:lpstr>PowerPoint Presentation</vt:lpstr>
      <vt:lpstr>Designing the Business Portfolio</vt:lpstr>
      <vt:lpstr>Designing the Business Portfolio</vt:lpstr>
      <vt:lpstr>Planning Marketing: Partnering to Build Customer Relationships</vt:lpstr>
      <vt:lpstr>Planning Marketing: Partnering to Build Customer Relationships</vt:lpstr>
      <vt:lpstr>Planning Marketing: Partnering to Build Customer Relationships</vt:lpstr>
      <vt:lpstr>Marketing Strategy and the Marketing Mix</vt:lpstr>
      <vt:lpstr>Marketing Strategy and the Marketing Mix</vt:lpstr>
      <vt:lpstr>Marketing Strategy and the Marketing Mix</vt:lpstr>
      <vt:lpstr>Marketing Strategy and the Marketing Mix</vt:lpstr>
      <vt:lpstr>Marketing Strategy and the Marketing Mix</vt:lpstr>
      <vt:lpstr>Marketing Strategy and the Marketing Mix</vt:lpstr>
      <vt:lpstr>Marketing Strategy and the Marketing Mix</vt:lpstr>
      <vt:lpstr>Managing the Marketing Effort</vt:lpstr>
      <vt:lpstr>Managing the Marketing Effort</vt:lpstr>
      <vt:lpstr>Managing the Marketing Effort</vt:lpstr>
      <vt:lpstr>PowerPoint Presentation</vt:lpstr>
      <vt:lpstr>Managing the Marketing Effort</vt:lpstr>
      <vt:lpstr>Managing the Marketing Effort</vt:lpstr>
      <vt:lpstr>Managing the Marketing Effort</vt:lpstr>
      <vt:lpstr>Managing the Marketing Effort</vt:lpstr>
      <vt:lpstr> Measuring and Managing  Return on Marketing  Investment</vt:lpstr>
      <vt:lpstr> Measuring and Managing   Return on Marketing Investment</vt:lpstr>
    </vt:vector>
  </TitlesOfParts>
  <Company>School of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Mahmoud Siaj</cp:lastModifiedBy>
  <cp:revision>401</cp:revision>
  <cp:lastPrinted>2014-09-15T14:22:53Z</cp:lastPrinted>
  <dcterms:created xsi:type="dcterms:W3CDTF">2011-02-15T21:49:35Z</dcterms:created>
  <dcterms:modified xsi:type="dcterms:W3CDTF">2021-03-30T08:39:23Z</dcterms:modified>
</cp:coreProperties>
</file>