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54" roundtripDataSignature="AMtx7mgZxjOe7OoaSfkD42VqgT78XvoD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10" Type="http://schemas.openxmlformats.org/officeDocument/2006/relationships/slide" Target="slides/slide4.xml"/><Relationship Id="rId54"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indent="-304800" lvl="1" marL="914400" marR="0" rtl="0" algn="l">
              <a:spcBef>
                <a:spcPts val="0"/>
              </a:spcBef>
              <a:spcAft>
                <a:spcPts val="0"/>
              </a:spcAft>
              <a:buClr>
                <a:srgbClr val="000000"/>
              </a:buClr>
              <a:buSzPts val="1200"/>
              <a:buFont typeface="Arial"/>
              <a:buChar char="•"/>
              <a:defRPr b="0" i="0" sz="1200" u="none" cap="none" strike="noStrike">
                <a:solidFill>
                  <a:srgbClr val="000000"/>
                </a:solidFill>
                <a:latin typeface="Calibri"/>
                <a:ea typeface="Calibri"/>
                <a:cs typeface="Calibri"/>
                <a:sym typeface="Calibri"/>
              </a:defRPr>
            </a:lvl2pPr>
            <a:lvl3pPr indent="-304800" lvl="2" marL="1371600" marR="0" rtl="0" algn="l">
              <a:spcBef>
                <a:spcPts val="36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304800" lvl="3" marL="1828800" marR="0" rtl="0" algn="l">
              <a:spcBef>
                <a:spcPts val="36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4pPr>
            <a:lvl5pPr indent="-304800" lvl="4" marL="2286000" marR="0" rtl="0" algn="l">
              <a:spcBef>
                <a:spcPts val="36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81" name="Google Shape;181;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7" name="Google Shape;26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200"/>
              <a:buFont typeface="Calibri"/>
              <a:buNone/>
            </a:pPr>
            <a:r>
              <a:rPr lang="en-US"/>
              <a:t>All of these interrelated company groups form the internal environment, the microenvironment.  With marketing taking the lead, all departments—from manufacturing and finance to legal and human resources—share the responsibility for understanding customer needs and creating customer value.</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Discussion Questions</a:t>
            </a:r>
            <a:endParaRPr/>
          </a:p>
          <a:p>
            <a:pPr indent="-76200" lvl="0" marL="0" rtl="0" algn="l">
              <a:spcBef>
                <a:spcPts val="0"/>
              </a:spcBef>
              <a:spcAft>
                <a:spcPts val="0"/>
              </a:spcAft>
              <a:buClr>
                <a:srgbClr val="000000"/>
              </a:buClr>
              <a:buSzPts val="1200"/>
              <a:buFont typeface="Calibri"/>
              <a:buChar char="•"/>
            </a:pPr>
            <a:r>
              <a:rPr i="1" lang="en-US"/>
              <a:t>What type of collaboration </a:t>
            </a:r>
            <a:r>
              <a:rPr b="0" i="1" lang="en-US">
                <a:solidFill>
                  <a:srgbClr val="FFFF00"/>
                </a:solidFill>
              </a:rPr>
              <a:t>does there n</a:t>
            </a:r>
            <a:r>
              <a:rPr i="1" lang="en-US"/>
              <a:t>eed to be between the departments? </a:t>
            </a:r>
            <a:endParaRPr/>
          </a:p>
          <a:p>
            <a:pPr indent="-76200" lvl="0" marL="0" rtl="0" algn="l">
              <a:spcBef>
                <a:spcPts val="0"/>
              </a:spcBef>
              <a:spcAft>
                <a:spcPts val="0"/>
              </a:spcAft>
              <a:buClr>
                <a:srgbClr val="000000"/>
              </a:buClr>
              <a:buSzPts val="1200"/>
              <a:buFont typeface="Calibri"/>
              <a:buChar char="•"/>
            </a:pPr>
            <a:r>
              <a:rPr i="1" lang="en-US"/>
              <a:t>How might projects be integrated between marketing and finance? </a:t>
            </a:r>
            <a:endParaRPr/>
          </a:p>
          <a:p>
            <a:pPr indent="-76200" lvl="0" marL="0" rtl="0" algn="l">
              <a:spcBef>
                <a:spcPts val="0"/>
              </a:spcBef>
              <a:spcAft>
                <a:spcPts val="0"/>
              </a:spcAft>
              <a:buClr>
                <a:srgbClr val="000000"/>
              </a:buClr>
              <a:buSzPts val="1200"/>
              <a:buFont typeface="Calibri"/>
              <a:buChar char="•"/>
            </a:pPr>
            <a:r>
              <a:rPr i="1" lang="en-US"/>
              <a:t>How might projects be integrated between marketing and information systems?</a:t>
            </a:r>
            <a:endParaRPr/>
          </a:p>
          <a:p>
            <a:pPr indent="0" lvl="0" marL="0" rtl="0" algn="l">
              <a:spcBef>
                <a:spcPts val="0"/>
              </a:spcBef>
              <a:spcAft>
                <a:spcPts val="0"/>
              </a:spcAft>
              <a:buNone/>
            </a:pPr>
            <a:r>
              <a:t/>
            </a:r>
            <a:endParaRPr i="1"/>
          </a:p>
          <a:p>
            <a:pPr indent="0" lvl="0" marL="0" rtl="0" algn="l">
              <a:spcBef>
                <a:spcPts val="0"/>
              </a:spcBef>
              <a:spcAft>
                <a:spcPts val="0"/>
              </a:spcAft>
              <a:buNone/>
            </a:pPr>
            <a:r>
              <a:rPr lang="en-US"/>
              <a:t>This question on finance could lead to a discussion about budgeting for marketing. The collaboration between marketing and IS could lead to discussions of market research, ordering systems, and customer relationship management systems.</a:t>
            </a:r>
            <a:endParaRPr/>
          </a:p>
          <a:p>
            <a:pPr indent="0" lvl="0" marL="0" rtl="0" algn="l">
              <a:spcBef>
                <a:spcPts val="0"/>
              </a:spcBef>
              <a:spcAft>
                <a:spcPts val="0"/>
              </a:spcAft>
              <a:buNone/>
            </a:pPr>
            <a:r>
              <a:t/>
            </a:r>
            <a:endParaRPr/>
          </a:p>
        </p:txBody>
      </p:sp>
      <p:sp>
        <p:nvSpPr>
          <p:cNvPr id="268" name="Google Shape;268;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8" name="Google Shape;278;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200"/>
              <a:buFont typeface="Calibri"/>
              <a:buNone/>
            </a:pPr>
            <a:r>
              <a:rPr lang="en-US"/>
              <a:t>Suppliers form an important link in the company’s overall customer value delivery network. Supplier problems can seriously affect marketing.  </a:t>
            </a:r>
            <a:endParaRPr/>
          </a:p>
          <a:p>
            <a:pPr indent="0" lvl="0" marL="0" marR="0" rtl="0" algn="l">
              <a:lnSpc>
                <a:spcPct val="100000"/>
              </a:lnSpc>
              <a:spcBef>
                <a:spcPts val="0"/>
              </a:spcBef>
              <a:spcAft>
                <a:spcPts val="0"/>
              </a:spcAft>
              <a:buClr>
                <a:srgbClr val="000000"/>
              </a:buClr>
              <a:buSzPts val="1200"/>
              <a:buFont typeface="Calibri"/>
              <a:buNone/>
            </a:pPr>
            <a:r>
              <a:t/>
            </a:r>
            <a:endParaRPr/>
          </a:p>
          <a:p>
            <a:pPr indent="0" lvl="0" marL="0" rtl="0" algn="l">
              <a:spcBef>
                <a:spcPts val="0"/>
              </a:spcBef>
              <a:spcAft>
                <a:spcPts val="0"/>
              </a:spcAft>
              <a:buNone/>
            </a:pPr>
            <a:r>
              <a:rPr lang="en-US"/>
              <a:t>Marketing managers must watch supply availability and costs. Supply shortages or delays, labor strikes, natural disasters, and other events can cost sales in the short run and damage customer satisfaction in the long run. Rising supply costs may force price increases that can harm the company’s sales volume.</a:t>
            </a:r>
            <a:endParaRPr/>
          </a:p>
          <a:p>
            <a:pPr indent="0" lvl="0" marL="0" rtl="0" algn="l">
              <a:spcBef>
                <a:spcPts val="0"/>
              </a:spcBef>
              <a:spcAft>
                <a:spcPts val="0"/>
              </a:spcAft>
              <a:buNone/>
            </a:pPr>
            <a:r>
              <a:t/>
            </a:r>
            <a:endParaRPr/>
          </a:p>
        </p:txBody>
      </p:sp>
      <p:sp>
        <p:nvSpPr>
          <p:cNvPr id="279" name="Google Shape;279;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8" name="Google Shape;288;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en-US"/>
              <a:t>Marketing intermediaries</a:t>
            </a:r>
            <a:r>
              <a:rPr lang="en-US"/>
              <a:t> help the company promote, sell, and distribute its products to final buyers. They include resellers, physical distribution firms, marketing services agencies, and financial intermediaries.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text explains how Coke delivers value for their marketing intermediaries:</a:t>
            </a:r>
            <a:endParaRPr/>
          </a:p>
          <a:p>
            <a:pPr indent="-231775" lvl="1" marL="688975" rtl="0" algn="l">
              <a:spcBef>
                <a:spcPts val="0"/>
              </a:spcBef>
              <a:spcAft>
                <a:spcPts val="0"/>
              </a:spcAft>
              <a:buClr>
                <a:srgbClr val="000000"/>
              </a:buClr>
              <a:buSzPts val="1200"/>
              <a:buChar char="•"/>
            </a:pPr>
            <a:r>
              <a:rPr lang="en-US"/>
              <a:t>They understand each retailer partner’s business.</a:t>
            </a:r>
            <a:endParaRPr/>
          </a:p>
          <a:p>
            <a:pPr indent="-231775" lvl="1" marL="688975" rtl="0" algn="l">
              <a:spcBef>
                <a:spcPts val="0"/>
              </a:spcBef>
              <a:spcAft>
                <a:spcPts val="0"/>
              </a:spcAft>
              <a:buClr>
                <a:srgbClr val="000000"/>
              </a:buClr>
              <a:buSzPts val="1200"/>
              <a:buChar char="•"/>
            </a:pPr>
            <a:r>
              <a:rPr lang="en-US"/>
              <a:t>The conduct consumer research and share with partners.</a:t>
            </a:r>
            <a:endParaRPr/>
          </a:p>
          <a:p>
            <a:pPr indent="-231775" lvl="1" marL="688975" rtl="0" algn="l">
              <a:spcBef>
                <a:spcPts val="0"/>
              </a:spcBef>
              <a:spcAft>
                <a:spcPts val="0"/>
              </a:spcAft>
              <a:buClr>
                <a:srgbClr val="000000"/>
              </a:buClr>
              <a:buSzPts val="1200"/>
              <a:buChar char="•"/>
            </a:pPr>
            <a:r>
              <a:rPr lang="en-US"/>
              <a:t>They develop marketing programs and merchandising for partners.</a:t>
            </a:r>
            <a:endParaRPr/>
          </a:p>
          <a:p>
            <a:pPr indent="0" lvl="0" marL="0" rtl="0" algn="l">
              <a:spcBef>
                <a:spcPts val="0"/>
              </a:spcBef>
              <a:spcAft>
                <a:spcPts val="0"/>
              </a:spcAft>
              <a:buNone/>
            </a:pPr>
            <a:r>
              <a:t/>
            </a:r>
            <a:endParaRPr i="1"/>
          </a:p>
        </p:txBody>
      </p:sp>
      <p:sp>
        <p:nvSpPr>
          <p:cNvPr id="289" name="Google Shape;289;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0" name="Google Shape;300;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i="0" lang="en-US"/>
              <a:t>Types of Marketing Intermediaries</a:t>
            </a:r>
            <a:endParaRPr/>
          </a:p>
          <a:p>
            <a:pPr indent="0" lvl="0" marL="0" rtl="0" algn="l">
              <a:spcBef>
                <a:spcPts val="0"/>
              </a:spcBef>
              <a:spcAft>
                <a:spcPts val="0"/>
              </a:spcAft>
              <a:buNone/>
            </a:pPr>
            <a:r>
              <a:t/>
            </a:r>
            <a:endParaRPr b="1" i="0"/>
          </a:p>
          <a:p>
            <a:pPr indent="0" lvl="0" marL="0" rtl="0" algn="l">
              <a:spcBef>
                <a:spcPts val="0"/>
              </a:spcBef>
              <a:spcAft>
                <a:spcPts val="0"/>
              </a:spcAft>
              <a:buNone/>
            </a:pPr>
            <a:r>
              <a:rPr i="1" lang="en-US"/>
              <a:t>Resellers</a:t>
            </a:r>
            <a:r>
              <a:rPr lang="en-US"/>
              <a:t> are distribution channel firms that help the company find customers or make sales to them.  Large and growing reseller organizations, such as Walmart and Costco, frequently have enough power to dictate terms or even shut smaller manufacturers out of large markets.</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US"/>
              <a:t>Physical distribution firms</a:t>
            </a:r>
            <a:r>
              <a:rPr lang="en-US"/>
              <a:t> help the company stock and move goods from their points of origin to their destinations.</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US"/>
              <a:t>Marketing services agencies</a:t>
            </a:r>
            <a:r>
              <a:rPr lang="en-US"/>
              <a:t> are the marketing research firms, advertising agencies, media firms, and marketing consulting firms that help the company target and promote its products to the right markets. </a:t>
            </a:r>
            <a:endParaRPr/>
          </a:p>
          <a:p>
            <a:pPr indent="0" lvl="0" marL="0" rtl="0" algn="l">
              <a:spcBef>
                <a:spcPts val="0"/>
              </a:spcBef>
              <a:spcAft>
                <a:spcPts val="0"/>
              </a:spcAft>
              <a:buNone/>
            </a:pPr>
            <a:r>
              <a:t/>
            </a:r>
            <a:endParaRPr i="1"/>
          </a:p>
          <a:p>
            <a:pPr indent="0" lvl="0" marL="0" rtl="0" algn="l">
              <a:spcBef>
                <a:spcPts val="0"/>
              </a:spcBef>
              <a:spcAft>
                <a:spcPts val="0"/>
              </a:spcAft>
              <a:buNone/>
            </a:pPr>
            <a:r>
              <a:rPr i="1" lang="en-US"/>
              <a:t>Financial intermediaries</a:t>
            </a:r>
            <a:r>
              <a:rPr lang="en-US"/>
              <a:t> include banks, credit companies, insurance companies, and other businesses that help finance transactions or insure against the risks associated with the buying and selling of goods.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Like suppliers, marketing intermediaries form an important component of the company’s overall value delivery network, and marketers recognize the importance of working with their intermediaries as partners rather than simply as channels through which they sell their products.</a:t>
            </a:r>
            <a:endParaRPr/>
          </a:p>
          <a:p>
            <a:pPr indent="0" lvl="0" marL="0" rtl="0" algn="l">
              <a:spcBef>
                <a:spcPts val="0"/>
              </a:spcBef>
              <a:spcAft>
                <a:spcPts val="0"/>
              </a:spcAft>
              <a:buNone/>
            </a:pPr>
            <a:r>
              <a:t/>
            </a:r>
            <a:endParaRPr/>
          </a:p>
        </p:txBody>
      </p:sp>
      <p:sp>
        <p:nvSpPr>
          <p:cNvPr id="301" name="Google Shape;301;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8" name="Google Shape;31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Students should note that the competition is just a click away with online purchasing.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marketing concept states that, to be successful, a company must provide greater customer value and satisfaction than its competitors do.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Marketers must gain strategic advantage by positioning their offerings strongly against competitors’ offerings in the minds of consumers.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 single competitive marketing strategy is best for all companies. Each firm should consider its own size and industry position compared to those of its competitors</a:t>
            </a:r>
            <a:endParaRPr/>
          </a:p>
        </p:txBody>
      </p:sp>
      <p:sp>
        <p:nvSpPr>
          <p:cNvPr id="319" name="Google Shape;319;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8" name="Google Shape;328;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171450" lvl="0" marL="171450" rtl="0" algn="l">
              <a:spcBef>
                <a:spcPts val="0"/>
              </a:spcBef>
              <a:spcAft>
                <a:spcPts val="0"/>
              </a:spcAft>
              <a:buClr>
                <a:srgbClr val="000000"/>
              </a:buClr>
              <a:buSzPts val="1200"/>
              <a:buFont typeface="Arial"/>
              <a:buChar char="•"/>
            </a:pPr>
            <a:r>
              <a:rPr i="1" lang="en-US"/>
              <a:t>Financial publics.</a:t>
            </a:r>
            <a:r>
              <a:rPr lang="en-US"/>
              <a:t> This group influences the company’s ability to obtain funds.</a:t>
            </a:r>
            <a:endParaRPr/>
          </a:p>
          <a:p>
            <a:pPr indent="-171450" lvl="0" marL="171450" rtl="0" algn="l">
              <a:spcBef>
                <a:spcPts val="0"/>
              </a:spcBef>
              <a:spcAft>
                <a:spcPts val="0"/>
              </a:spcAft>
              <a:buClr>
                <a:srgbClr val="000000"/>
              </a:buClr>
              <a:buSzPts val="1200"/>
              <a:buFont typeface="Arial"/>
              <a:buChar char="•"/>
            </a:pPr>
            <a:r>
              <a:rPr i="1" lang="en-US"/>
              <a:t>Media publics.</a:t>
            </a:r>
            <a:r>
              <a:rPr lang="en-US"/>
              <a:t> This group carries news, features, and editorial opinion. </a:t>
            </a:r>
            <a:endParaRPr/>
          </a:p>
          <a:p>
            <a:pPr indent="-171450" lvl="0" marL="171450" rtl="0" algn="l">
              <a:spcBef>
                <a:spcPts val="0"/>
              </a:spcBef>
              <a:spcAft>
                <a:spcPts val="0"/>
              </a:spcAft>
              <a:buClr>
                <a:srgbClr val="000000"/>
              </a:buClr>
              <a:buSzPts val="1200"/>
              <a:buFont typeface="Arial"/>
              <a:buChar char="•"/>
            </a:pPr>
            <a:r>
              <a:rPr i="1" lang="en-US"/>
              <a:t>Government publics</a:t>
            </a:r>
            <a:r>
              <a:rPr lang="en-US"/>
              <a:t>. Management must take government developments into account. </a:t>
            </a:r>
            <a:endParaRPr/>
          </a:p>
          <a:p>
            <a:pPr indent="-171450" lvl="0" marL="171450" rtl="0" algn="l">
              <a:spcBef>
                <a:spcPts val="0"/>
              </a:spcBef>
              <a:spcAft>
                <a:spcPts val="0"/>
              </a:spcAft>
              <a:buClr>
                <a:srgbClr val="000000"/>
              </a:buClr>
              <a:buSzPts val="1200"/>
              <a:buFont typeface="Arial"/>
              <a:buChar char="•"/>
            </a:pPr>
            <a:r>
              <a:rPr i="1" lang="en-US"/>
              <a:t>Citizen-action publics</a:t>
            </a:r>
            <a:r>
              <a:rPr lang="en-US"/>
              <a:t>. A company’s marketing decisions may be questioned by consumer organizations, environmental groups, minority groups, and others. </a:t>
            </a:r>
            <a:endParaRPr/>
          </a:p>
          <a:p>
            <a:pPr indent="-171450" lvl="0" marL="171450" rtl="0" algn="l">
              <a:spcBef>
                <a:spcPts val="0"/>
              </a:spcBef>
              <a:spcAft>
                <a:spcPts val="0"/>
              </a:spcAft>
              <a:buClr>
                <a:srgbClr val="000000"/>
              </a:buClr>
              <a:buSzPts val="1200"/>
              <a:buFont typeface="Arial"/>
              <a:buChar char="•"/>
            </a:pPr>
            <a:r>
              <a:rPr i="1" lang="en-US"/>
              <a:t>Local publics</a:t>
            </a:r>
            <a:r>
              <a:rPr lang="en-US"/>
              <a:t>. This group includes neighborhood residents and community organizations. </a:t>
            </a:r>
            <a:endParaRPr/>
          </a:p>
          <a:p>
            <a:pPr indent="-171450" lvl="0" marL="171450" rtl="0" algn="l">
              <a:spcBef>
                <a:spcPts val="0"/>
              </a:spcBef>
              <a:spcAft>
                <a:spcPts val="0"/>
              </a:spcAft>
              <a:buClr>
                <a:srgbClr val="000000"/>
              </a:buClr>
              <a:buSzPts val="1200"/>
              <a:buFont typeface="Arial"/>
              <a:buChar char="•"/>
            </a:pPr>
            <a:r>
              <a:rPr i="1" lang="en-US"/>
              <a:t>General public</a:t>
            </a:r>
            <a:r>
              <a:rPr lang="en-US"/>
              <a:t>. A company needs to be concerned about the general public’s attitude toward its products and activities. </a:t>
            </a:r>
            <a:endParaRPr/>
          </a:p>
          <a:p>
            <a:pPr indent="-171450" lvl="0" marL="171450" rtl="0" algn="l">
              <a:spcBef>
                <a:spcPts val="0"/>
              </a:spcBef>
              <a:spcAft>
                <a:spcPts val="0"/>
              </a:spcAft>
              <a:buClr>
                <a:srgbClr val="000000"/>
              </a:buClr>
              <a:buSzPts val="1200"/>
              <a:buFont typeface="Arial"/>
              <a:buChar char="•"/>
            </a:pPr>
            <a:r>
              <a:rPr i="1" lang="en-US"/>
              <a:t>Internal publics.</a:t>
            </a:r>
            <a:r>
              <a:rPr lang="en-US"/>
              <a:t> This group includes workers, managers, volunteers, and the board of directors.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company can prepare marketing plans for these major publics as well as for its customer markets. The company would have to design offers to these publics that are attractive enough to produce the desired response.</a:t>
            </a:r>
            <a:endParaRPr/>
          </a:p>
          <a:p>
            <a:pPr indent="0" lvl="0" marL="0" rtl="0" algn="l">
              <a:spcBef>
                <a:spcPts val="0"/>
              </a:spcBef>
              <a:spcAft>
                <a:spcPts val="0"/>
              </a:spcAft>
              <a:buNone/>
            </a:pPr>
            <a:r>
              <a:t/>
            </a:r>
            <a:endParaRPr b="1"/>
          </a:p>
        </p:txBody>
      </p:sp>
      <p:sp>
        <p:nvSpPr>
          <p:cNvPr id="329" name="Google Shape;329;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9" name="Google Shape;339;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0000"/>
              </a:buClr>
              <a:buSzPts val="1200"/>
              <a:buFont typeface="Arial"/>
              <a:buNone/>
            </a:pPr>
            <a:r>
              <a:rPr i="1" lang="en-US"/>
              <a:t>Consumer markets </a:t>
            </a:r>
            <a:r>
              <a:rPr i="0" lang="en-US"/>
              <a:t>consist of individuals.</a:t>
            </a:r>
            <a:endParaRPr/>
          </a:p>
          <a:p>
            <a:pPr indent="0" lvl="0" marL="0" rtl="0" algn="l">
              <a:spcBef>
                <a:spcPts val="0"/>
              </a:spcBef>
              <a:spcAft>
                <a:spcPts val="0"/>
              </a:spcAft>
              <a:buClr>
                <a:srgbClr val="000000"/>
              </a:buClr>
              <a:buSzPts val="1200"/>
              <a:buFont typeface="Arial"/>
              <a:buNone/>
            </a:pPr>
            <a:r>
              <a:t/>
            </a:r>
            <a:endParaRPr i="0"/>
          </a:p>
          <a:p>
            <a:pPr indent="0" lvl="0" marL="0" rtl="0" algn="l">
              <a:spcBef>
                <a:spcPts val="0"/>
              </a:spcBef>
              <a:spcAft>
                <a:spcPts val="0"/>
              </a:spcAft>
              <a:buClr>
                <a:srgbClr val="000000"/>
              </a:buClr>
              <a:buSzPts val="1200"/>
              <a:buFont typeface="Arial"/>
              <a:buNone/>
            </a:pPr>
            <a:r>
              <a:rPr i="1" lang="en-US"/>
              <a:t>Business markets </a:t>
            </a:r>
            <a:r>
              <a:rPr i="0" lang="en-US"/>
              <a:t>buy goods and services for further processing or use in their production processes.</a:t>
            </a:r>
            <a:endParaRPr/>
          </a:p>
          <a:p>
            <a:pPr indent="0" lvl="0" marL="0" rtl="0" algn="l">
              <a:spcBef>
                <a:spcPts val="0"/>
              </a:spcBef>
              <a:spcAft>
                <a:spcPts val="0"/>
              </a:spcAft>
              <a:buClr>
                <a:srgbClr val="000000"/>
              </a:buClr>
              <a:buSzPts val="1200"/>
              <a:buFont typeface="Arial"/>
              <a:buNone/>
            </a:pPr>
            <a:r>
              <a:t/>
            </a:r>
            <a:endParaRPr i="0"/>
          </a:p>
          <a:p>
            <a:pPr indent="0" lvl="0" marL="0" rtl="0" algn="l">
              <a:spcBef>
                <a:spcPts val="0"/>
              </a:spcBef>
              <a:spcAft>
                <a:spcPts val="0"/>
              </a:spcAft>
              <a:buClr>
                <a:srgbClr val="000000"/>
              </a:buClr>
              <a:buSzPts val="1200"/>
              <a:buFont typeface="Arial"/>
              <a:buNone/>
            </a:pPr>
            <a:r>
              <a:rPr i="1" lang="en-US"/>
              <a:t>Reseller markets </a:t>
            </a:r>
            <a:r>
              <a:rPr i="0" lang="en-US"/>
              <a:t>buy goods and services to resell at a profit. </a:t>
            </a:r>
            <a:endParaRPr/>
          </a:p>
          <a:p>
            <a:pPr indent="0" lvl="0" marL="0" rtl="0" algn="l">
              <a:spcBef>
                <a:spcPts val="0"/>
              </a:spcBef>
              <a:spcAft>
                <a:spcPts val="0"/>
              </a:spcAft>
              <a:buClr>
                <a:srgbClr val="000000"/>
              </a:buClr>
              <a:buSzPts val="1200"/>
              <a:buFont typeface="Arial"/>
              <a:buNone/>
            </a:pPr>
            <a:r>
              <a:t/>
            </a:r>
            <a:endParaRPr i="0"/>
          </a:p>
          <a:p>
            <a:pPr indent="0" lvl="0" marL="0" rtl="0" algn="l">
              <a:spcBef>
                <a:spcPts val="0"/>
              </a:spcBef>
              <a:spcAft>
                <a:spcPts val="0"/>
              </a:spcAft>
              <a:buClr>
                <a:srgbClr val="000000"/>
              </a:buClr>
              <a:buSzPts val="1200"/>
              <a:buFont typeface="Arial"/>
              <a:buNone/>
            </a:pPr>
            <a:r>
              <a:rPr i="1" lang="en-US"/>
              <a:t>Government markets </a:t>
            </a:r>
            <a:r>
              <a:rPr i="0" lang="en-US"/>
              <a:t>consist of government agencies that buy goods and services to produce public services or transfer the goods and services to others who need them. </a:t>
            </a:r>
            <a:endParaRPr/>
          </a:p>
          <a:p>
            <a:pPr indent="0" lvl="0" marL="0" rtl="0" algn="l">
              <a:spcBef>
                <a:spcPts val="0"/>
              </a:spcBef>
              <a:spcAft>
                <a:spcPts val="0"/>
              </a:spcAft>
              <a:buClr>
                <a:srgbClr val="000000"/>
              </a:buClr>
              <a:buSzPts val="1200"/>
              <a:buFont typeface="Arial"/>
              <a:buNone/>
            </a:pPr>
            <a:r>
              <a:t/>
            </a:r>
            <a:endParaRPr i="0"/>
          </a:p>
          <a:p>
            <a:pPr indent="0" lvl="0" marL="0" rtl="0" algn="l">
              <a:spcBef>
                <a:spcPts val="0"/>
              </a:spcBef>
              <a:spcAft>
                <a:spcPts val="0"/>
              </a:spcAft>
              <a:buClr>
                <a:srgbClr val="000000"/>
              </a:buClr>
              <a:buSzPts val="1200"/>
              <a:buFont typeface="Arial"/>
              <a:buNone/>
            </a:pPr>
            <a:r>
              <a:rPr i="1" lang="en-US"/>
              <a:t>International markets </a:t>
            </a:r>
            <a:r>
              <a:rPr i="0" lang="en-US"/>
              <a:t>consist of various buyers in other countries, including consumers, producers, resellers, and governments. </a:t>
            </a:r>
            <a:endParaRPr/>
          </a:p>
          <a:p>
            <a:pPr indent="0" lvl="0" marL="0" rtl="0" algn="l">
              <a:spcBef>
                <a:spcPts val="0"/>
              </a:spcBef>
              <a:spcAft>
                <a:spcPts val="0"/>
              </a:spcAft>
              <a:buClr>
                <a:srgbClr val="000000"/>
              </a:buClr>
              <a:buSzPts val="1200"/>
              <a:buFont typeface="Arial"/>
              <a:buNone/>
            </a:pPr>
            <a:r>
              <a:t/>
            </a:r>
            <a:endParaRPr i="0"/>
          </a:p>
          <a:p>
            <a:pPr indent="0" lvl="0" marL="0" rtl="0" algn="l">
              <a:spcBef>
                <a:spcPts val="0"/>
              </a:spcBef>
              <a:spcAft>
                <a:spcPts val="0"/>
              </a:spcAft>
              <a:buNone/>
            </a:pPr>
            <a:r>
              <a:rPr lang="en-US"/>
              <a:t>Each market type has special characteristics that call for careful study by the seller.</a:t>
            </a:r>
            <a:endParaRPr b="1"/>
          </a:p>
        </p:txBody>
      </p:sp>
      <p:sp>
        <p:nvSpPr>
          <p:cNvPr id="340" name="Google Shape;340;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349" name="Google Shape;34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0" name="Google Shape;35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Discussion Question</a:t>
            </a:r>
            <a:endParaRPr/>
          </a:p>
          <a:p>
            <a:pPr indent="0" lvl="0" marL="0" rtl="0" algn="l">
              <a:spcBef>
                <a:spcPts val="0"/>
              </a:spcBef>
              <a:spcAft>
                <a:spcPts val="0"/>
              </a:spcAft>
              <a:buNone/>
            </a:pPr>
            <a:r>
              <a:rPr b="0" i="1" lang="en-US" sz="1200" u="none" strike="noStrike">
                <a:solidFill>
                  <a:schemeClr val="dk1"/>
                </a:solidFill>
                <a:latin typeface="Calibri"/>
                <a:ea typeface="Calibri"/>
                <a:cs typeface="Calibri"/>
                <a:sym typeface="Calibri"/>
              </a:rPr>
              <a:t>Name and briefly describe the elements of an organization’s microenvironment and discuss how they affect marketing.</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Learning Objective 1 Summary</a:t>
            </a:r>
            <a:endParaRPr/>
          </a:p>
          <a:p>
            <a:pPr indent="0" lvl="0" marL="0" rtl="0" algn="l">
              <a:spcBef>
                <a:spcPts val="0"/>
              </a:spcBef>
              <a:spcAft>
                <a:spcPts val="0"/>
              </a:spcAft>
              <a:buNone/>
            </a:pPr>
            <a:r>
              <a:t/>
            </a:r>
            <a:endParaRPr b="1"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company’s </a:t>
            </a:r>
            <a:r>
              <a:rPr b="0" i="1" lang="en-US" sz="1200" u="none" strike="noStrike">
                <a:solidFill>
                  <a:schemeClr val="dk1"/>
                </a:solidFill>
                <a:latin typeface="Calibri"/>
                <a:ea typeface="Calibri"/>
                <a:cs typeface="Calibri"/>
                <a:sym typeface="Calibri"/>
              </a:rPr>
              <a:t>microenvironment </a:t>
            </a:r>
            <a:r>
              <a:rPr b="0" i="0" lang="en-US" sz="1200" u="none" strike="noStrike">
                <a:solidFill>
                  <a:schemeClr val="dk1"/>
                </a:solidFill>
                <a:latin typeface="Calibri"/>
                <a:ea typeface="Calibri"/>
                <a:cs typeface="Calibri"/>
                <a:sym typeface="Calibri"/>
              </a:rPr>
              <a:t>consists of actors close to the company that combine to form its value delivery network or that affect its ability to serve its customers. It includes the company’s </a:t>
            </a:r>
            <a:r>
              <a:rPr b="0" i="1" lang="en-US" sz="1200" u="none" strike="noStrike">
                <a:solidFill>
                  <a:schemeClr val="dk1"/>
                </a:solidFill>
                <a:latin typeface="Calibri"/>
                <a:ea typeface="Calibri"/>
                <a:cs typeface="Calibri"/>
                <a:sym typeface="Calibri"/>
              </a:rPr>
              <a:t>internal environment</a:t>
            </a:r>
            <a:r>
              <a:rPr b="0" i="0" lang="en-US" sz="1200" u="none" strike="noStrike">
                <a:solidFill>
                  <a:schemeClr val="dk1"/>
                </a:solidFill>
                <a:latin typeface="Calibri"/>
                <a:ea typeface="Calibri"/>
                <a:cs typeface="Calibri"/>
                <a:sym typeface="Calibri"/>
              </a:rPr>
              <a:t>—its several departments and management levels—as it influences marketing decision making. </a:t>
            </a:r>
            <a:r>
              <a:rPr b="0" i="1" lang="en-US" sz="1200" u="none" strike="noStrike">
                <a:solidFill>
                  <a:schemeClr val="dk1"/>
                </a:solidFill>
                <a:latin typeface="Calibri"/>
                <a:ea typeface="Calibri"/>
                <a:cs typeface="Calibri"/>
                <a:sym typeface="Calibri"/>
              </a:rPr>
              <a:t>Marketing channel firms</a:t>
            </a:r>
            <a:r>
              <a:rPr b="0" i="0" lang="en-US" sz="1200" u="none" strike="noStrike">
                <a:solidFill>
                  <a:schemeClr val="dk1"/>
                </a:solidFill>
                <a:latin typeface="Calibri"/>
                <a:ea typeface="Calibri"/>
                <a:cs typeface="Calibri"/>
                <a:sym typeface="Calibri"/>
              </a:rPr>
              <a:t>—suppliers, marketing intermediaries, physical distribution firms, marketing services agencies, and financial</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intermediaries—cooperate to create customer value. </a:t>
            </a:r>
            <a:r>
              <a:rPr b="0" i="1" lang="en-US" sz="1200" u="none" strike="noStrike">
                <a:solidFill>
                  <a:schemeClr val="dk1"/>
                </a:solidFill>
                <a:latin typeface="Calibri"/>
                <a:ea typeface="Calibri"/>
                <a:cs typeface="Calibri"/>
                <a:sym typeface="Calibri"/>
              </a:rPr>
              <a:t>Competitors </a:t>
            </a:r>
            <a:r>
              <a:rPr b="0" i="0" lang="en-US" sz="1200" u="none" strike="noStrike">
                <a:solidFill>
                  <a:schemeClr val="dk1"/>
                </a:solidFill>
                <a:latin typeface="Calibri"/>
                <a:ea typeface="Calibri"/>
                <a:cs typeface="Calibri"/>
                <a:sym typeface="Calibri"/>
              </a:rPr>
              <a:t>vie with the company in an effort to serve customers better. Various </a:t>
            </a:r>
            <a:r>
              <a:rPr b="0" i="1" lang="en-US" sz="1200" u="none" strike="noStrike">
                <a:solidFill>
                  <a:schemeClr val="dk1"/>
                </a:solidFill>
                <a:latin typeface="Calibri"/>
                <a:ea typeface="Calibri"/>
                <a:cs typeface="Calibri"/>
                <a:sym typeface="Calibri"/>
              </a:rPr>
              <a:t>publics </a:t>
            </a:r>
            <a:r>
              <a:rPr b="0" i="0" lang="en-US" sz="1200" u="none" strike="noStrike">
                <a:solidFill>
                  <a:schemeClr val="dk1"/>
                </a:solidFill>
                <a:latin typeface="Calibri"/>
                <a:ea typeface="Calibri"/>
                <a:cs typeface="Calibri"/>
                <a:sym typeface="Calibri"/>
              </a:rPr>
              <a:t>have an actual or potential interest in or impact on the company’s ability to meet its objectives. Finally, five types of customer </a:t>
            </a:r>
            <a:r>
              <a:rPr b="0" i="1" lang="en-US" sz="1200" u="none" strike="noStrike">
                <a:solidFill>
                  <a:schemeClr val="dk1"/>
                </a:solidFill>
                <a:latin typeface="Calibri"/>
                <a:ea typeface="Calibri"/>
                <a:cs typeface="Calibri"/>
                <a:sym typeface="Calibri"/>
              </a:rPr>
              <a:t>markets </a:t>
            </a:r>
            <a:r>
              <a:rPr b="0" i="0" lang="en-US" sz="1200" u="none" strike="noStrike">
                <a:solidFill>
                  <a:schemeClr val="dk1"/>
                </a:solidFill>
                <a:latin typeface="Calibri"/>
                <a:ea typeface="Calibri"/>
                <a:cs typeface="Calibri"/>
                <a:sym typeface="Calibri"/>
              </a:rPr>
              <a:t>exist: consumer, business, reseller, government, and international markets.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a:t>
            </a:r>
            <a:r>
              <a:rPr b="0" i="1" lang="en-US" sz="1200" u="none" strike="noStrike">
                <a:solidFill>
                  <a:schemeClr val="dk1"/>
                </a:solidFill>
                <a:latin typeface="Calibri"/>
                <a:ea typeface="Calibri"/>
                <a:cs typeface="Calibri"/>
                <a:sym typeface="Calibri"/>
              </a:rPr>
              <a:t>macroenvironment </a:t>
            </a:r>
            <a:r>
              <a:rPr b="0" i="0" lang="en-US" sz="1200" u="none" strike="noStrike">
                <a:solidFill>
                  <a:schemeClr val="dk1"/>
                </a:solidFill>
                <a:latin typeface="Calibri"/>
                <a:ea typeface="Calibri"/>
                <a:cs typeface="Calibri"/>
                <a:sym typeface="Calibri"/>
              </a:rPr>
              <a:t>consists of larger societal forces that affect the entire microenvironment. The six forces making up the company’s macroenvironment are demographic, economic, natural, technological, political/social, and cultural forces. These forces shape opportunities and pose threats to the company.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359" name="Google Shape;35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0" name="Google Shape;360;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9" name="Google Shape;369;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As shown in Figure 3.2, the company and all of the other actors operate in a larger macroenvironment of forces that shape opportunities and pose threats to the company.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Even the most dominant companies can be vulnerable to the often turbulent and changing forces in the marketing environment. Some of these forces are unforeseeable and uncontrollable. Others can be predicted and handled through skillful management.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Companies that understand and adapt well to their environments can thrive. Those that don’t can face difficult times. </a:t>
            </a:r>
            <a:endParaRPr/>
          </a:p>
        </p:txBody>
      </p:sp>
      <p:sp>
        <p:nvSpPr>
          <p:cNvPr id="370" name="Google Shape;370;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1" name="Google Shape;19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92" name="Google Shape;19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8" name="Google Shape;378;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The </a:t>
            </a:r>
            <a:r>
              <a:rPr b="1" lang="en-US"/>
              <a:t>demographic environment </a:t>
            </a:r>
            <a:r>
              <a:rPr lang="en-US"/>
              <a:t>is of major interest to marketers because it involves people, and people make up markets.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Marketers keep a close eye on </a:t>
            </a:r>
            <a:r>
              <a:rPr b="1" lang="en-US"/>
              <a:t>demographic trends </a:t>
            </a:r>
            <a:r>
              <a:rPr lang="en-US"/>
              <a:t>and developments in their markets and analyze changing age and family structures, geographic population shifts, educational characteristics, and population diversity.</a:t>
            </a:r>
            <a:endParaRPr/>
          </a:p>
        </p:txBody>
      </p:sp>
      <p:sp>
        <p:nvSpPr>
          <p:cNvPr id="379" name="Google Shape;379;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8" name="Google Shape;388;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1" marL="0" marR="0" rtl="0" algn="l">
              <a:lnSpc>
                <a:spcPct val="90000"/>
              </a:lnSpc>
              <a:spcBef>
                <a:spcPts val="0"/>
              </a:spcBef>
              <a:spcAft>
                <a:spcPts val="0"/>
              </a:spcAft>
              <a:buClr>
                <a:srgbClr val="000000"/>
              </a:buClr>
              <a:buSzPts val="1110"/>
              <a:buFont typeface="Calibri"/>
              <a:buNone/>
            </a:pPr>
            <a:r>
              <a:rPr b="1" i="1" lang="en-US" sz="1110" u="none" strike="noStrike">
                <a:solidFill>
                  <a:srgbClr val="000000"/>
                </a:solidFill>
                <a:latin typeface="Calibri"/>
                <a:ea typeface="Calibri"/>
                <a:cs typeface="Calibri"/>
                <a:sym typeface="Calibri"/>
              </a:rPr>
              <a:t>The Baby Boomers. </a:t>
            </a:r>
            <a:r>
              <a:rPr b="0" i="0" lang="en-US" sz="1110" u="none" strike="noStrike">
                <a:solidFill>
                  <a:srgbClr val="000000"/>
                </a:solidFill>
                <a:latin typeface="Calibri"/>
                <a:ea typeface="Calibri"/>
                <a:cs typeface="Calibri"/>
                <a:sym typeface="Calibri"/>
              </a:rPr>
              <a:t>Over the years, the baby boomers have been one of the most powerful forces shaping the marketing environment through every stage of life through which they migrate.  The youngest boomers are now in their fifties; the oldest are in their late sixties and well into retirement.</a:t>
            </a:r>
            <a:r>
              <a:rPr lang="en-US" sz="1110"/>
              <a:t>  Boomers are spending more carefully and planning to work longer.  They are the wealthiest generation in U.S. history</a:t>
            </a:r>
            <a:endParaRPr/>
          </a:p>
          <a:p>
            <a:pPr indent="0" lvl="0" marL="0" rtl="0" algn="l">
              <a:lnSpc>
                <a:spcPct val="90000"/>
              </a:lnSpc>
              <a:spcBef>
                <a:spcPts val="0"/>
              </a:spcBef>
              <a:spcAft>
                <a:spcPts val="0"/>
              </a:spcAft>
              <a:buNone/>
            </a:pPr>
            <a:r>
              <a:t/>
            </a:r>
            <a:endParaRPr b="0" i="0" sz="1110" u="none" strike="noStrike">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rPr b="1" i="1" lang="en-US" sz="1110" u="none" strike="noStrike">
                <a:solidFill>
                  <a:srgbClr val="000000"/>
                </a:solidFill>
                <a:latin typeface="Calibri"/>
                <a:ea typeface="Calibri"/>
                <a:cs typeface="Calibri"/>
                <a:sym typeface="Calibri"/>
              </a:rPr>
              <a:t>Generation X. </a:t>
            </a:r>
            <a:r>
              <a:rPr b="0" i="0" lang="en-US" sz="1110" u="none" strike="noStrike">
                <a:solidFill>
                  <a:srgbClr val="000000"/>
                </a:solidFill>
                <a:latin typeface="Calibri"/>
                <a:ea typeface="Calibri"/>
                <a:cs typeface="Calibri"/>
                <a:sym typeface="Calibri"/>
              </a:rPr>
              <a:t>Considerably smaller than the boomer generation that precedes them and the Millennials who follow, the Generation Xers are a sometimes overlooked consumer group. From a marketing standpoint, the Gen Xers are a more skeptical bunch who  tend to research products before they consider a purchase and prefer quality to quantity.  They are less receptive to overt marketing pitches and more likely to be receptive to irreverent ad pitches that make fun of convention and tradition.</a:t>
            </a:r>
            <a:endParaRPr/>
          </a:p>
          <a:p>
            <a:pPr indent="0" lvl="0" marL="0" rtl="0" algn="l">
              <a:lnSpc>
                <a:spcPct val="90000"/>
              </a:lnSpc>
              <a:spcBef>
                <a:spcPts val="0"/>
              </a:spcBef>
              <a:spcAft>
                <a:spcPts val="0"/>
              </a:spcAft>
              <a:buNone/>
            </a:pPr>
            <a:r>
              <a:t/>
            </a:r>
            <a:endParaRPr b="0" i="0" sz="1110" u="none" strike="noStrike">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rPr b="1" i="1" lang="en-US" sz="1110" u="none" strike="noStrike">
                <a:solidFill>
                  <a:srgbClr val="000000"/>
                </a:solidFill>
                <a:latin typeface="Calibri"/>
                <a:ea typeface="Calibri"/>
                <a:cs typeface="Calibri"/>
                <a:sym typeface="Calibri"/>
              </a:rPr>
              <a:t>Millennials.</a:t>
            </a:r>
            <a:r>
              <a:rPr lang="en-US" sz="1110"/>
              <a:t> The Millennials were the first generation to grow up in a world filled with computers, mobile phones, satellite TV, iPods and iPads, and online social networks. As a result, they engage with brands in an entirely new way, such as with mobile or social media. </a:t>
            </a:r>
            <a:r>
              <a:rPr b="1" i="1" lang="en-US" sz="1110" u="none" strike="noStrike">
                <a:solidFill>
                  <a:srgbClr val="000000"/>
                </a:solidFill>
                <a:latin typeface="Calibri"/>
                <a:ea typeface="Calibri"/>
                <a:cs typeface="Calibri"/>
                <a:sym typeface="Calibri"/>
              </a:rPr>
              <a:t> </a:t>
            </a:r>
            <a:r>
              <a:rPr b="0" i="0" lang="en-US" sz="1110" u="none" strike="noStrike">
                <a:solidFill>
                  <a:srgbClr val="000000"/>
                </a:solidFill>
                <a:latin typeface="Calibri"/>
                <a:ea typeface="Calibri"/>
                <a:cs typeface="Calibri"/>
                <a:sym typeface="Calibri"/>
              </a:rPr>
              <a:t>In the post-recession era, the Millennials are the most financially strapped generation. Still, because of their numbers, the Millennials make up a huge and attractive market, both now and in the future.</a:t>
            </a:r>
            <a:endParaRPr/>
          </a:p>
          <a:p>
            <a:pPr indent="0" lvl="0" marL="0" rtl="0" algn="l">
              <a:lnSpc>
                <a:spcPct val="90000"/>
              </a:lnSpc>
              <a:spcBef>
                <a:spcPts val="0"/>
              </a:spcBef>
              <a:spcAft>
                <a:spcPts val="0"/>
              </a:spcAft>
              <a:buNone/>
            </a:pPr>
            <a:r>
              <a:t/>
            </a:r>
            <a:endParaRPr b="0" i="0" sz="1110" u="none" strike="noStrike">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rPr b="1" i="1" lang="en-US" sz="1110" u="none" strike="noStrike">
                <a:solidFill>
                  <a:srgbClr val="000000"/>
                </a:solidFill>
                <a:latin typeface="Calibri"/>
                <a:ea typeface="Calibri"/>
                <a:cs typeface="Calibri"/>
                <a:sym typeface="Calibri"/>
              </a:rPr>
              <a:t>Generation Z. </a:t>
            </a:r>
            <a:r>
              <a:rPr b="0" i="0" lang="en-US" sz="1110" u="none" strike="noStrike">
                <a:solidFill>
                  <a:srgbClr val="000000"/>
                </a:solidFill>
                <a:latin typeface="Calibri"/>
                <a:ea typeface="Calibri"/>
                <a:cs typeface="Calibri"/>
                <a:sym typeface="Calibri"/>
              </a:rPr>
              <a:t>The  GenZers make up important kids, tweens, and teens markets who spend an estimated $43 billion annually of their own money and influence a total of almost $200 billion of their own and parents’ spending. These young consumers also represent tomorrow’s markets—they are now forming brand relationships that will affect their buying well into the future.</a:t>
            </a:r>
            <a:endParaRPr b="0" i="0" sz="1110" u="none" strike="noStrike">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t/>
            </a:r>
            <a:endParaRPr b="0" i="0" sz="1110" u="none" strike="noStrike">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t/>
            </a:r>
            <a:endParaRPr sz="1110"/>
          </a:p>
        </p:txBody>
      </p:sp>
      <p:sp>
        <p:nvSpPr>
          <p:cNvPr id="389" name="Google Shape;389;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8" name="Google Shape;398;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en-US"/>
              <a:t>Discussion Question </a:t>
            </a:r>
            <a:endParaRPr/>
          </a:p>
          <a:p>
            <a:pPr indent="0" lvl="0" marL="0" rtl="0" algn="l">
              <a:spcBef>
                <a:spcPts val="0"/>
              </a:spcBef>
              <a:spcAft>
                <a:spcPts val="0"/>
              </a:spcAft>
              <a:buNone/>
            </a:pPr>
            <a:r>
              <a:rPr i="1" lang="en-US"/>
              <a:t>Do marketers need to create separate products and marketing programs for each generation?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Some experts warn that marketers need to be careful about turning off one generation each time they craft a product or message that appeals effectively to another. Others caution that each generation spans decades of time and many socioeconomic levels.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Thus, marketers need to form more precise age-specific segments within each group. More importantly, defining people by their birth date may be less effective than segmenting them by their lifestyle, life stage, or the common values they seek in the products they buy.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99" name="Google Shape;399;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8" name="Google Shape;408;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0000"/>
              </a:buClr>
              <a:buSzPts val="1200"/>
              <a:buFont typeface="Calibri"/>
              <a:buNone/>
            </a:pPr>
            <a:r>
              <a:rPr b="1" lang="en-US" sz="1200"/>
              <a:t>Changing American family</a:t>
            </a:r>
            <a:endParaRPr/>
          </a:p>
          <a:p>
            <a:pPr indent="0" lvl="0" marL="0" rtl="0" algn="l">
              <a:spcBef>
                <a:spcPts val="0"/>
              </a:spcBef>
              <a:spcAft>
                <a:spcPts val="0"/>
              </a:spcAft>
              <a:buClr>
                <a:srgbClr val="000000"/>
              </a:buClr>
              <a:buSzPts val="1200"/>
              <a:buFont typeface="Calibri"/>
              <a:buNone/>
            </a:pPr>
            <a:r>
              <a:t/>
            </a:r>
            <a:endParaRPr b="1" sz="1200"/>
          </a:p>
          <a:p>
            <a:pPr indent="0" lvl="0" marL="0" rtl="0" algn="l">
              <a:spcBef>
                <a:spcPts val="0"/>
              </a:spcBef>
              <a:spcAft>
                <a:spcPts val="0"/>
              </a:spcAft>
              <a:buClr>
                <a:srgbClr val="000000"/>
              </a:buClr>
              <a:buSzPts val="1200"/>
              <a:buFont typeface="Arial"/>
              <a:buNone/>
            </a:pPr>
            <a:r>
              <a:rPr lang="en-US" sz="1200"/>
              <a:t>Changes in the American family  have included:</a:t>
            </a:r>
            <a:endParaRPr/>
          </a:p>
          <a:p>
            <a:pPr indent="0" lvl="0" marL="0" rtl="0" algn="l">
              <a:spcBef>
                <a:spcPts val="0"/>
              </a:spcBef>
              <a:spcAft>
                <a:spcPts val="0"/>
              </a:spcAft>
              <a:buClr>
                <a:srgbClr val="000000"/>
              </a:buClr>
              <a:buSzPts val="1200"/>
              <a:buFont typeface="Arial"/>
              <a:buNone/>
            </a:pPr>
            <a:r>
              <a:t/>
            </a:r>
            <a:endParaRPr sz="1200"/>
          </a:p>
          <a:p>
            <a:pPr indent="-171450" lvl="0" marL="171450" rtl="0" algn="l">
              <a:spcBef>
                <a:spcPts val="0"/>
              </a:spcBef>
              <a:spcAft>
                <a:spcPts val="0"/>
              </a:spcAft>
              <a:buClr>
                <a:srgbClr val="000000"/>
              </a:buClr>
              <a:buSzPts val="1200"/>
              <a:buFont typeface="Arial"/>
              <a:buChar char="•"/>
            </a:pPr>
            <a:r>
              <a:rPr lang="en-US" sz="1200"/>
              <a:t>More couples and Divorcing or separating</a:t>
            </a:r>
            <a:endParaRPr/>
          </a:p>
          <a:p>
            <a:pPr indent="-171450" lvl="0" marL="171450" rtl="0" algn="l">
              <a:spcBef>
                <a:spcPts val="0"/>
              </a:spcBef>
              <a:spcAft>
                <a:spcPts val="0"/>
              </a:spcAft>
              <a:buClr>
                <a:srgbClr val="000000"/>
              </a:buClr>
              <a:buSzPts val="1200"/>
              <a:buFont typeface="Arial"/>
              <a:buChar char="•"/>
            </a:pPr>
            <a:r>
              <a:rPr lang="en-US" sz="1200"/>
              <a:t>More people choosing not to marry or marrying later</a:t>
            </a:r>
            <a:endParaRPr sz="1200"/>
          </a:p>
          <a:p>
            <a:pPr indent="-171450" lvl="0" marL="171450" rtl="0" algn="l">
              <a:spcBef>
                <a:spcPts val="0"/>
              </a:spcBef>
              <a:spcAft>
                <a:spcPts val="0"/>
              </a:spcAft>
              <a:buClr>
                <a:srgbClr val="000000"/>
              </a:buClr>
              <a:buSzPts val="1200"/>
              <a:buFont typeface="Arial"/>
              <a:buChar char="•"/>
            </a:pPr>
            <a:r>
              <a:rPr lang="en-US" sz="1200"/>
              <a:t>More people marrying without intending to have children</a:t>
            </a:r>
            <a:endParaRPr/>
          </a:p>
          <a:p>
            <a:pPr indent="-171450" lvl="0" marL="171450" rtl="0" algn="l">
              <a:spcBef>
                <a:spcPts val="0"/>
              </a:spcBef>
              <a:spcAft>
                <a:spcPts val="0"/>
              </a:spcAft>
              <a:buClr>
                <a:srgbClr val="000000"/>
              </a:buClr>
              <a:buSzPts val="1200"/>
              <a:buFont typeface="Arial"/>
              <a:buChar char="•"/>
            </a:pPr>
            <a:r>
              <a:rPr lang="en-US" sz="1200"/>
              <a:t>Increasing number of working women</a:t>
            </a:r>
            <a:endParaRPr/>
          </a:p>
          <a:p>
            <a:pPr indent="-171450" lvl="0" marL="171450" rtl="0" algn="l">
              <a:spcBef>
                <a:spcPts val="0"/>
              </a:spcBef>
              <a:spcAft>
                <a:spcPts val="0"/>
              </a:spcAft>
              <a:buClr>
                <a:srgbClr val="000000"/>
              </a:buClr>
              <a:buSzPts val="1200"/>
              <a:buFont typeface="Arial"/>
              <a:buChar char="•"/>
            </a:pPr>
            <a:r>
              <a:rPr lang="en-US" sz="1200"/>
              <a:t>Increasing number of stay-at-home dads</a:t>
            </a:r>
            <a:endParaRPr/>
          </a:p>
          <a:p>
            <a:pPr indent="-95250" lvl="0" marL="171450" rtl="0" algn="l">
              <a:spcBef>
                <a:spcPts val="0"/>
              </a:spcBef>
              <a:spcAft>
                <a:spcPts val="0"/>
              </a:spcAft>
              <a:buClr>
                <a:srgbClr val="000000"/>
              </a:buClr>
              <a:buSzPts val="1200"/>
              <a:buFont typeface="Arial"/>
              <a:buNone/>
            </a:pPr>
            <a:r>
              <a:t/>
            </a:r>
            <a:endParaRPr/>
          </a:p>
          <a:p>
            <a:pPr indent="0" lvl="0" marL="0" rtl="0" algn="l">
              <a:spcBef>
                <a:spcPts val="0"/>
              </a:spcBef>
              <a:spcAft>
                <a:spcPts val="0"/>
              </a:spcAft>
              <a:buNone/>
            </a:pPr>
            <a:r>
              <a:rPr b="0" lang="en-US"/>
              <a:t>Changes in the workforce have included:</a:t>
            </a:r>
            <a:endParaRPr/>
          </a:p>
          <a:p>
            <a:pPr indent="-457200" lvl="0" marL="457200" rtl="0" algn="l">
              <a:spcBef>
                <a:spcPts val="0"/>
              </a:spcBef>
              <a:spcAft>
                <a:spcPts val="0"/>
              </a:spcAft>
              <a:buClr>
                <a:srgbClr val="000000"/>
              </a:buClr>
              <a:buSzPts val="3200"/>
              <a:buFont typeface="Arial"/>
              <a:buChar char="•"/>
            </a:pPr>
            <a:r>
              <a:rPr lang="en-US" sz="3200"/>
              <a:t>More educated  workers</a:t>
            </a:r>
            <a:endParaRPr/>
          </a:p>
          <a:p>
            <a:pPr indent="-457200" lvl="0" marL="457200" rtl="0" algn="l">
              <a:spcBef>
                <a:spcPts val="0"/>
              </a:spcBef>
              <a:spcAft>
                <a:spcPts val="0"/>
              </a:spcAft>
              <a:buClr>
                <a:srgbClr val="000000"/>
              </a:buClr>
              <a:buSzPts val="3200"/>
              <a:buFont typeface="Arial"/>
              <a:buChar char="•"/>
            </a:pPr>
            <a:r>
              <a:rPr lang="en-US" sz="3200"/>
              <a:t>More white collar workers</a:t>
            </a:r>
            <a:endParaRPr/>
          </a:p>
          <a:p>
            <a:pPr indent="0" lvl="0" marL="0" rtl="0" algn="l">
              <a:spcBef>
                <a:spcPts val="0"/>
              </a:spcBef>
              <a:spcAft>
                <a:spcPts val="0"/>
              </a:spcAft>
              <a:buNone/>
            </a:pPr>
            <a:r>
              <a:t/>
            </a:r>
            <a:endParaRPr/>
          </a:p>
        </p:txBody>
      </p:sp>
      <p:sp>
        <p:nvSpPr>
          <p:cNvPr id="409" name="Google Shape;409;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8" name="Google Shape;418;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Countries vary in their ethnic and racial makeup. At one extreme is Japan, where almost everyone is Japanese. At the other extreme is the United States, with people from virtually all national origins. Marketers now face increasingly diverse markets, both at home and abroad, as their operations become more international in scope.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More than 40 million people living in the United States—about 13 percent of the population—were born in another country. The nation’s ethnic populations are expected to explode in coming decades.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Diversity goes beyond ethnic heritage. For example, many major companies explicitly target gay and lesbian consumers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 are companies trying to reach consumers with disabilities? Many marketers now recognize that the worlds of people with disabilities and those without disabilities are one in the same.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the population in the United States grows more diverse, successful marketers will continue to diversify their marketing programs to take advantage of opportunities in fast-growing segments.</a:t>
            </a:r>
            <a:endParaRPr/>
          </a:p>
          <a:p>
            <a:pPr indent="0" lvl="0" marL="0" rtl="0" algn="l">
              <a:spcBef>
                <a:spcPts val="0"/>
              </a:spcBef>
              <a:spcAft>
                <a:spcPts val="0"/>
              </a:spcAft>
              <a:buNone/>
            </a:pPr>
            <a:r>
              <a:t/>
            </a:r>
            <a:endParaRPr/>
          </a:p>
        </p:txBody>
      </p:sp>
      <p:sp>
        <p:nvSpPr>
          <p:cNvPr id="419" name="Google Shape;419;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9" name="Google Shape;429;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en-US"/>
              <a:t>Discussion Questions </a:t>
            </a:r>
            <a:endParaRPr/>
          </a:p>
          <a:p>
            <a:pPr indent="0" lvl="0" marL="0" rtl="0" algn="l">
              <a:spcBef>
                <a:spcPts val="0"/>
              </a:spcBef>
              <a:spcAft>
                <a:spcPts val="0"/>
              </a:spcAft>
              <a:buNone/>
            </a:pPr>
            <a:r>
              <a:rPr i="1" lang="en-US"/>
              <a:t>Why do you think these geographic shifts in population are happening?</a:t>
            </a:r>
            <a:endParaRPr/>
          </a:p>
          <a:p>
            <a:pPr indent="0" lvl="0" marL="0" rtl="0" algn="l">
              <a:spcBef>
                <a:spcPts val="0"/>
              </a:spcBef>
              <a:spcAft>
                <a:spcPts val="0"/>
              </a:spcAft>
              <a:buNone/>
            </a:pPr>
            <a:r>
              <a:rPr i="1" lang="en-US"/>
              <a:t>Where will you choose to live when you finish your education? Why?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Such population shifts interest marketers because people in different regions buy differently. For example, people in the Midwest buy more winter clothing than people in the Southeast.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shift in where people live has also caused a shift in where they work. There has been a rapid increase in the number of people who “telecommute”—work at home or in a remote office and conduct their business by phone or the Internet. </a:t>
            </a:r>
            <a:endParaRPr/>
          </a:p>
        </p:txBody>
      </p:sp>
      <p:sp>
        <p:nvSpPr>
          <p:cNvPr id="430" name="Google Shape;430;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9" name="Google Shape;439;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The economic environment can offer both opportunities and threats. Nations vary greatly in their levels and distribution of income. Some countries have </a:t>
            </a:r>
            <a:r>
              <a:rPr i="1" lang="en-US"/>
              <a:t>industrial economies</a:t>
            </a:r>
            <a:r>
              <a:rPr lang="en-US"/>
              <a:t>, and at the other extreme are </a:t>
            </a:r>
            <a:r>
              <a:rPr i="1" lang="en-US"/>
              <a:t>subsistence economies.</a:t>
            </a:r>
            <a:endParaRPr/>
          </a:p>
          <a:p>
            <a:pPr indent="0" lvl="0" marL="0" rtl="0" algn="l">
              <a:spcBef>
                <a:spcPts val="0"/>
              </a:spcBef>
              <a:spcAft>
                <a:spcPts val="0"/>
              </a:spcAft>
              <a:buNone/>
            </a:pPr>
            <a:r>
              <a:t/>
            </a:r>
            <a:endParaRPr i="1"/>
          </a:p>
          <a:p>
            <a:pPr indent="0" lvl="0" marL="0" rtl="0" algn="l">
              <a:spcBef>
                <a:spcPts val="0"/>
              </a:spcBef>
              <a:spcAft>
                <a:spcPts val="0"/>
              </a:spcAft>
              <a:buNone/>
            </a:pPr>
            <a:r>
              <a:rPr lang="en-US"/>
              <a:t>In between are </a:t>
            </a:r>
            <a:r>
              <a:rPr i="1" lang="en-US"/>
              <a:t>developing economies</a:t>
            </a:r>
            <a:r>
              <a:rPr lang="en-US"/>
              <a:t> that can offer outstanding marketing opportunities for the right kinds of products.</a:t>
            </a:r>
            <a:endParaRPr/>
          </a:p>
          <a:p>
            <a:pPr indent="0" lvl="0" marL="0" rtl="0" algn="l">
              <a:spcBef>
                <a:spcPts val="0"/>
              </a:spcBef>
              <a:spcAft>
                <a:spcPts val="0"/>
              </a:spcAft>
              <a:buNone/>
            </a:pPr>
            <a:r>
              <a:t/>
            </a:r>
            <a:endParaRPr/>
          </a:p>
        </p:txBody>
      </p:sp>
      <p:sp>
        <p:nvSpPr>
          <p:cNvPr id="440" name="Google Shape;440;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9" name="Google Shape;449;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For decades, Brazilians with lesser means traveled the sprawling country—which is about the size of the continental United States but with less-well-developed roads—mostly by bus.  Azul Brazilian Airlines is a low-fare airline modeled after JetBlue (“azul” is Portuguese for “blue”). Azul provides a quality but affordable alternative to long bus rides. After only five years, Azul has grown rapidly to become Brazil’s third-largest air carrier, with a more than 16.5 percent domestic travel market share.</a:t>
            </a:r>
            <a:endParaRPr/>
          </a:p>
        </p:txBody>
      </p:sp>
      <p:sp>
        <p:nvSpPr>
          <p:cNvPr id="450" name="Google Shape;450;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9" name="Google Shape;459;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en-US"/>
              <a:t>Discussion Questions</a:t>
            </a:r>
            <a:endParaRPr/>
          </a:p>
          <a:p>
            <a:pPr indent="0" lvl="0" marL="0" rtl="0" algn="l">
              <a:spcBef>
                <a:spcPts val="0"/>
              </a:spcBef>
              <a:spcAft>
                <a:spcPts val="0"/>
              </a:spcAft>
              <a:buNone/>
            </a:pPr>
            <a:r>
              <a:rPr i="1" lang="en-US"/>
              <a:t>What changes might there be in U.S. income over the next year? </a:t>
            </a:r>
            <a:endParaRPr/>
          </a:p>
          <a:p>
            <a:pPr indent="0" lvl="0" marL="0" rtl="0" algn="l">
              <a:spcBef>
                <a:spcPts val="0"/>
              </a:spcBef>
              <a:spcAft>
                <a:spcPts val="0"/>
              </a:spcAft>
              <a:buNone/>
            </a:pPr>
            <a:r>
              <a:rPr i="1" lang="en-US"/>
              <a:t>What are positioned as “value cars”?</a:t>
            </a:r>
            <a:endParaRPr/>
          </a:p>
          <a:p>
            <a:pPr indent="0" lvl="0" marL="0" rtl="0" algn="l">
              <a:spcBef>
                <a:spcPts val="0"/>
              </a:spcBef>
              <a:spcAft>
                <a:spcPts val="0"/>
              </a:spcAft>
              <a:buNone/>
            </a:pPr>
            <a:r>
              <a:t/>
            </a:r>
            <a:endParaRPr i="1"/>
          </a:p>
          <a:p>
            <a:pPr indent="0" lvl="0" marL="0" rtl="0" algn="l">
              <a:spcBef>
                <a:spcPts val="0"/>
              </a:spcBef>
              <a:spcAft>
                <a:spcPts val="0"/>
              </a:spcAft>
              <a:buNone/>
            </a:pPr>
            <a:r>
              <a:rPr lang="en-US"/>
              <a:t>The students might quote current economic declines or rises. The “value cars”  will probably include some of the smaller cars by Kia, Ford, Honda, and Toyota.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Economic factors can have a dramatic effect on consumer spending and buying behavior. For example, until fairly recently, American consumers spent freely, fueled by income growth, a boom in the stock market, rapid increases in housing values, and other economic good fortunes. They bought and bought, seemingly without caution, amassing record levels of debt. However, the free spending and high expectations of those days were dashed by the Great Recession of 2008/2009.</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a:t>
            </a:r>
            <a:endParaRPr/>
          </a:p>
        </p:txBody>
      </p:sp>
      <p:sp>
        <p:nvSpPr>
          <p:cNvPr id="460" name="Google Shape;460;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0" name="Google Shape;470;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Marketers should pay attention to </a:t>
            </a:r>
            <a:r>
              <a:rPr i="1" lang="en-US"/>
              <a:t>income distribution</a:t>
            </a:r>
            <a:r>
              <a:rPr lang="en-US"/>
              <a:t> as well as income levels.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distribution of income has created a tiered market. Many companies—such as Nordstrom and Neiman Marcus—aggressively target the affluent. Others—such as Dollar General and Family Dollar—target those with more modest means.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Some companies tailor their market offerings across a range of markets, from the affluent to the less affluent. For example, Ford offers cars ranging from the low-priced Ford Fiesta, starting at $13,200, to the luxury Lincoln Navigator SUV, starting at $57,775.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Changes in major economic variables, such as income, cost of living, interest rates, and savings and borrowing patterns, have a large impact on the marketplace. Companies watch these variables by using economic forecasting so they do not have to be wiped out by an economic downturn or caught short in a boom. </a:t>
            </a:r>
            <a:endParaRPr/>
          </a:p>
        </p:txBody>
      </p:sp>
      <p:sp>
        <p:nvSpPr>
          <p:cNvPr id="471" name="Google Shape;471;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200" name="Google Shape;2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1" name="Google Shape;20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en-US"/>
              <a:t>Objective 1	</a:t>
            </a:r>
            <a:r>
              <a:rPr b="0" i="0" lang="en-US" sz="1200" u="none" strike="noStrike">
                <a:solidFill>
                  <a:schemeClr val="dk1"/>
                </a:solidFill>
                <a:latin typeface="Calibri"/>
                <a:ea typeface="Calibri"/>
                <a:cs typeface="Calibri"/>
                <a:sym typeface="Calibri"/>
              </a:rPr>
              <a:t>Describe the environmental forces that affect the company’s ability to serve its customers.</a:t>
            </a:r>
            <a:endParaRPr/>
          </a:p>
          <a:p>
            <a:pPr indent="0" lvl="0" marL="0" rtl="0" algn="l">
              <a:spcBef>
                <a:spcPts val="0"/>
              </a:spcBef>
              <a:spcAft>
                <a:spcPts val="0"/>
              </a:spcAft>
              <a:buNone/>
            </a:pPr>
            <a:r>
              <a:rPr b="1" lang="en-US"/>
              <a:t>Objective 2	</a:t>
            </a:r>
            <a:r>
              <a:rPr b="0" i="0" lang="en-US" sz="1200" u="none" strike="noStrike">
                <a:solidFill>
                  <a:schemeClr val="dk1"/>
                </a:solidFill>
                <a:latin typeface="Calibri"/>
                <a:ea typeface="Calibri"/>
                <a:cs typeface="Calibri"/>
                <a:sym typeface="Calibri"/>
              </a:rPr>
              <a:t>Explain how changes in the demographic and economic environments affect marketing decisions.</a:t>
            </a:r>
            <a:endParaRPr/>
          </a:p>
          <a:p>
            <a:pPr indent="0" lvl="0" marL="0" rtl="0" algn="l">
              <a:spcBef>
                <a:spcPts val="0"/>
              </a:spcBef>
              <a:spcAft>
                <a:spcPts val="0"/>
              </a:spcAft>
              <a:buNone/>
            </a:pPr>
            <a:r>
              <a:rPr b="1" lang="en-US"/>
              <a:t>Objective 3	</a:t>
            </a:r>
            <a:r>
              <a:rPr b="0" i="0" lang="en-US" sz="1200" u="none" strike="noStrike">
                <a:solidFill>
                  <a:schemeClr val="dk1"/>
                </a:solidFill>
                <a:latin typeface="Calibri"/>
                <a:ea typeface="Calibri"/>
                <a:cs typeface="Calibri"/>
                <a:sym typeface="Calibri"/>
              </a:rPr>
              <a:t>Identify the major trends in the firm’s natural and technological environments.</a:t>
            </a:r>
            <a:endParaRPr/>
          </a:p>
          <a:p>
            <a:pPr indent="0" lvl="0" marL="0" rtl="0" algn="l">
              <a:spcBef>
                <a:spcPts val="0"/>
              </a:spcBef>
              <a:spcAft>
                <a:spcPts val="0"/>
              </a:spcAft>
              <a:buNone/>
            </a:pPr>
            <a:r>
              <a:rPr b="1" lang="en-US"/>
              <a:t>Objective 4	</a:t>
            </a:r>
            <a:r>
              <a:rPr b="0" i="0" lang="en-US" sz="1200" u="none" strike="noStrike">
                <a:solidFill>
                  <a:srgbClr val="000000"/>
                </a:solidFill>
                <a:latin typeface="Calibri"/>
                <a:ea typeface="Calibri"/>
                <a:cs typeface="Calibri"/>
                <a:sym typeface="Calibri"/>
              </a:rPr>
              <a:t>Explain the key changes in the political and cultural environments.</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1" lang="en-US"/>
              <a:t>Objective 5	</a:t>
            </a:r>
            <a:r>
              <a:rPr lang="en-US" sz="1200"/>
              <a:t>Discuss how companies can react to the marketing environment.</a:t>
            </a:r>
            <a:endParaRPr b="1" sz="1200">
              <a:solidFill>
                <a:srgbClr val="0070C0"/>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480" name="Google Shape;480;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81" name="Google Shape;481;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Discussion Question</a:t>
            </a:r>
            <a:endParaRPr/>
          </a:p>
          <a:p>
            <a:pPr indent="0" lvl="0" marL="0" rtl="0" algn="l">
              <a:spcBef>
                <a:spcPts val="0"/>
              </a:spcBef>
              <a:spcAft>
                <a:spcPts val="0"/>
              </a:spcAft>
              <a:buNone/>
            </a:pPr>
            <a:r>
              <a:rPr b="0" i="1" lang="en-US" sz="1200" u="none" strike="noStrike">
                <a:solidFill>
                  <a:schemeClr val="dk1"/>
                </a:solidFill>
                <a:latin typeface="Calibri"/>
                <a:ea typeface="Calibri"/>
                <a:cs typeface="Calibri"/>
                <a:sym typeface="Calibri"/>
              </a:rPr>
              <a:t>What is demography and why is it so important for marketers?</a:t>
            </a:r>
            <a:endParaRPr/>
          </a:p>
          <a:p>
            <a:pPr indent="0" lvl="0" marL="0" marR="0" rtl="0" algn="l">
              <a:lnSpc>
                <a:spcPct val="100000"/>
              </a:lnSpc>
              <a:spcBef>
                <a:spcPts val="0"/>
              </a:spcBef>
              <a:spcAft>
                <a:spcPts val="0"/>
              </a:spcAft>
              <a:buClr>
                <a:srgbClr val="000000"/>
              </a:buClr>
              <a:buSzPts val="1200"/>
              <a:buFont typeface="Calibri"/>
              <a:buNone/>
            </a:pPr>
            <a:r>
              <a:t/>
            </a:r>
            <a:endParaRPr b="1" sz="1200">
              <a:solidFill>
                <a:schemeClr val="dk1"/>
              </a:solidFill>
            </a:endParaRPr>
          </a:p>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rPr>
              <a:t>Learning Objective 2 Summary</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1" lang="en-US" sz="1200" u="none" strike="noStrike">
                <a:solidFill>
                  <a:schemeClr val="dk1"/>
                </a:solidFill>
                <a:latin typeface="Calibri"/>
                <a:ea typeface="Calibri"/>
                <a:cs typeface="Calibri"/>
                <a:sym typeface="Calibri"/>
              </a:rPr>
              <a:t>Demography </a:t>
            </a:r>
            <a:r>
              <a:rPr b="0" i="0" lang="en-US" sz="1200" u="none" strike="noStrike">
                <a:solidFill>
                  <a:schemeClr val="dk1"/>
                </a:solidFill>
                <a:latin typeface="Calibri"/>
                <a:ea typeface="Calibri"/>
                <a:cs typeface="Calibri"/>
                <a:sym typeface="Calibri"/>
              </a:rPr>
              <a:t>is the study of the characteristics of human populations. Today’s </a:t>
            </a:r>
            <a:r>
              <a:rPr b="0" i="1" lang="en-US" sz="1200" u="none" strike="noStrike">
                <a:solidFill>
                  <a:schemeClr val="dk1"/>
                </a:solidFill>
                <a:latin typeface="Calibri"/>
                <a:ea typeface="Calibri"/>
                <a:cs typeface="Calibri"/>
                <a:sym typeface="Calibri"/>
              </a:rPr>
              <a:t>demographic environment </a:t>
            </a:r>
            <a:r>
              <a:rPr b="0" i="0" lang="en-US" sz="1200" u="none" strike="noStrike">
                <a:solidFill>
                  <a:schemeClr val="dk1"/>
                </a:solidFill>
                <a:latin typeface="Calibri"/>
                <a:ea typeface="Calibri"/>
                <a:cs typeface="Calibri"/>
                <a:sym typeface="Calibri"/>
              </a:rPr>
              <a:t>shows a changing age structure, shifting family profiles, geographic population shifts, a better-educated and more white-collar population, and increasing diversity. The </a:t>
            </a:r>
            <a:r>
              <a:rPr b="0" i="1" lang="en-US" sz="1200" u="none" strike="noStrike">
                <a:solidFill>
                  <a:schemeClr val="dk1"/>
                </a:solidFill>
                <a:latin typeface="Calibri"/>
                <a:ea typeface="Calibri"/>
                <a:cs typeface="Calibri"/>
                <a:sym typeface="Calibri"/>
              </a:rPr>
              <a:t>economic environment </a:t>
            </a:r>
            <a:r>
              <a:rPr b="0" i="0" lang="en-US" sz="1200" u="none" strike="noStrike">
                <a:solidFill>
                  <a:schemeClr val="dk1"/>
                </a:solidFill>
                <a:latin typeface="Calibri"/>
                <a:ea typeface="Calibri"/>
                <a:cs typeface="Calibri"/>
                <a:sym typeface="Calibri"/>
              </a:rPr>
              <a:t>consists of factors that affect buying power and patterns. The economic environment is characterized by more frugal consumers who are seeking greater value—the right combination of good quality and service at a fair price. The distribution of income also is shifting. The rich have grown richer, the middle class has shrunk, and the poor have remained poor, leading to a two-tiered market.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490" name="Google Shape;490;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91" name="Google Shape;491;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0" name="Google Shape;500;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t/>
            </a:r>
            <a:endParaRPr sz="700"/>
          </a:p>
        </p:txBody>
      </p:sp>
      <p:sp>
        <p:nvSpPr>
          <p:cNvPr id="501" name="Google Shape;501;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10" name="Google Shape;510;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rPr lang="en-US" sz="700"/>
              <a:t>Marketers should be aware of several trends in the natural environment. </a:t>
            </a:r>
            <a:endParaRPr/>
          </a:p>
          <a:p>
            <a:pPr indent="0" lvl="0" marL="0" rtl="0" algn="l">
              <a:lnSpc>
                <a:spcPct val="80000"/>
              </a:lnSpc>
              <a:spcBef>
                <a:spcPts val="0"/>
              </a:spcBef>
              <a:spcAft>
                <a:spcPts val="0"/>
              </a:spcAft>
              <a:buNone/>
            </a:pPr>
            <a:r>
              <a:t/>
            </a:r>
            <a:endParaRPr sz="700"/>
          </a:p>
          <a:p>
            <a:pPr indent="0" lvl="0" marL="0" rtl="0" algn="l">
              <a:lnSpc>
                <a:spcPct val="80000"/>
              </a:lnSpc>
              <a:spcBef>
                <a:spcPts val="0"/>
              </a:spcBef>
              <a:spcAft>
                <a:spcPts val="0"/>
              </a:spcAft>
              <a:buNone/>
            </a:pPr>
            <a:r>
              <a:rPr lang="en-US" sz="700"/>
              <a:t>First, there are growing shortages of raw materials.  Air and water may seem to be infinite resources, but some groups see long-run dangers. Renewable resources, such as forests and food, also have to be used wisely. Nonrenewable resources, such as oil, coal, and various minerals, pose a serious problem. Firms making products that require these scarce resources face large cost increases, even if the materials remain available.</a:t>
            </a:r>
            <a:endParaRPr/>
          </a:p>
          <a:p>
            <a:pPr indent="0" lvl="0" marL="0" rtl="0" algn="l">
              <a:lnSpc>
                <a:spcPct val="80000"/>
              </a:lnSpc>
              <a:spcBef>
                <a:spcPts val="0"/>
              </a:spcBef>
              <a:spcAft>
                <a:spcPts val="0"/>
              </a:spcAft>
              <a:buNone/>
            </a:pPr>
            <a:r>
              <a:t/>
            </a:r>
            <a:endParaRPr sz="700"/>
          </a:p>
          <a:p>
            <a:pPr indent="0" lvl="0" marL="0" marR="0" rtl="0" algn="l">
              <a:lnSpc>
                <a:spcPct val="80000"/>
              </a:lnSpc>
              <a:spcBef>
                <a:spcPts val="0"/>
              </a:spcBef>
              <a:spcAft>
                <a:spcPts val="0"/>
              </a:spcAft>
              <a:buClr>
                <a:srgbClr val="000000"/>
              </a:buClr>
              <a:buSzPts val="700"/>
              <a:buFont typeface="Calibri"/>
              <a:buNone/>
            </a:pPr>
            <a:r>
              <a:rPr lang="en-US" sz="700"/>
              <a:t>A second environmental trend is </a:t>
            </a:r>
            <a:r>
              <a:rPr i="1" lang="en-US" sz="700"/>
              <a:t>increased pollution</a:t>
            </a:r>
            <a:r>
              <a:rPr lang="en-US" sz="700"/>
              <a:t>. Industry will almost always damage the quality of the natural environment. Consider the disposal of chemical and nuclear wastes; chemical pollutants in the soil and food supply; and the littering of the environment with non-biodegradable packaging materials.</a:t>
            </a:r>
            <a:endParaRPr/>
          </a:p>
          <a:p>
            <a:pPr indent="0" lvl="0" marL="0" rtl="0" algn="l">
              <a:lnSpc>
                <a:spcPct val="80000"/>
              </a:lnSpc>
              <a:spcBef>
                <a:spcPts val="0"/>
              </a:spcBef>
              <a:spcAft>
                <a:spcPts val="0"/>
              </a:spcAft>
              <a:buNone/>
            </a:pPr>
            <a:r>
              <a:t/>
            </a:r>
            <a:endParaRPr sz="700"/>
          </a:p>
          <a:p>
            <a:pPr indent="0" lvl="0" marL="0" rtl="0" algn="l">
              <a:lnSpc>
                <a:spcPct val="80000"/>
              </a:lnSpc>
              <a:spcBef>
                <a:spcPts val="0"/>
              </a:spcBef>
              <a:spcAft>
                <a:spcPts val="0"/>
              </a:spcAft>
              <a:buNone/>
            </a:pPr>
            <a:r>
              <a:rPr lang="en-US" sz="700"/>
              <a:t>A third trend is </a:t>
            </a:r>
            <a:r>
              <a:rPr i="1" lang="en-US" sz="700"/>
              <a:t>increased government intervention</a:t>
            </a:r>
            <a:r>
              <a:rPr lang="en-US" sz="700"/>
              <a:t> in natural resource management. The governments of different countries vary in their concern and efforts to promote a clean environment. The Environmental Protection Agency (EPA) was created in 1970 to create and enforce pollution standards and conduct pollution research.</a:t>
            </a:r>
            <a:endParaRPr/>
          </a:p>
          <a:p>
            <a:pPr indent="0" lvl="0" marL="0" rtl="0" algn="l">
              <a:lnSpc>
                <a:spcPct val="80000"/>
              </a:lnSpc>
              <a:spcBef>
                <a:spcPts val="0"/>
              </a:spcBef>
              <a:spcAft>
                <a:spcPts val="0"/>
              </a:spcAft>
              <a:buNone/>
            </a:pPr>
            <a:r>
              <a:t/>
            </a:r>
            <a:endParaRPr sz="700"/>
          </a:p>
          <a:p>
            <a:pPr indent="0" lvl="0" marL="0" rtl="0" algn="l">
              <a:lnSpc>
                <a:spcPct val="80000"/>
              </a:lnSpc>
              <a:spcBef>
                <a:spcPts val="0"/>
              </a:spcBef>
              <a:spcAft>
                <a:spcPts val="0"/>
              </a:spcAft>
              <a:buNone/>
            </a:pPr>
            <a:r>
              <a:rPr lang="en-US" sz="700"/>
              <a:t>Many companies are d</a:t>
            </a:r>
            <a:r>
              <a:rPr lang="en-US" sz="800"/>
              <a:t>eveloping strategies that support environmental sustainability.</a:t>
            </a:r>
            <a:endParaRPr/>
          </a:p>
          <a:p>
            <a:pPr indent="0" lvl="0" marL="0" rtl="0" algn="l">
              <a:lnSpc>
                <a:spcPct val="80000"/>
              </a:lnSpc>
              <a:spcBef>
                <a:spcPts val="0"/>
              </a:spcBef>
              <a:spcAft>
                <a:spcPts val="0"/>
              </a:spcAft>
              <a:buNone/>
            </a:pPr>
            <a:r>
              <a:t/>
            </a:r>
            <a:endParaRPr sz="700"/>
          </a:p>
          <a:p>
            <a:pPr indent="0" lvl="0" marL="0" rtl="0" algn="l">
              <a:lnSpc>
                <a:spcPct val="80000"/>
              </a:lnSpc>
              <a:spcBef>
                <a:spcPts val="0"/>
              </a:spcBef>
              <a:spcAft>
                <a:spcPts val="0"/>
              </a:spcAft>
              <a:buNone/>
            </a:pPr>
            <a:r>
              <a:t/>
            </a:r>
            <a:endParaRPr sz="700"/>
          </a:p>
        </p:txBody>
      </p:sp>
      <p:sp>
        <p:nvSpPr>
          <p:cNvPr id="511" name="Google Shape;511;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20" name="Google Shape;520;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rPr lang="en-US" sz="700"/>
              <a:t>Concern for the natural environment has spawned the so-called green movement and the development of strategies and practices that </a:t>
            </a:r>
            <a:r>
              <a:rPr b="0" lang="en-US" sz="700"/>
              <a:t>support </a:t>
            </a:r>
            <a:r>
              <a:rPr b="1" lang="en-US" sz="700"/>
              <a:t>environmental sustainability. </a:t>
            </a:r>
            <a:endParaRPr/>
          </a:p>
          <a:p>
            <a:pPr indent="0" lvl="0" marL="0" rtl="0" algn="l">
              <a:lnSpc>
                <a:spcPct val="80000"/>
              </a:lnSpc>
              <a:spcBef>
                <a:spcPts val="0"/>
              </a:spcBef>
              <a:spcAft>
                <a:spcPts val="0"/>
              </a:spcAft>
              <a:buNone/>
            </a:pPr>
            <a:r>
              <a:t/>
            </a:r>
            <a:endParaRPr b="0" sz="700"/>
          </a:p>
          <a:p>
            <a:pPr indent="0" lvl="0" marL="0" rtl="0" algn="l">
              <a:lnSpc>
                <a:spcPct val="80000"/>
              </a:lnSpc>
              <a:spcBef>
                <a:spcPts val="0"/>
              </a:spcBef>
              <a:spcAft>
                <a:spcPts val="0"/>
              </a:spcAft>
              <a:buNone/>
            </a:pPr>
            <a:r>
              <a:rPr lang="en-US" sz="700"/>
              <a:t>Environmental sustainability means meeting present needs without compromising the ability of future generations to meet their needs.</a:t>
            </a:r>
            <a:endParaRPr/>
          </a:p>
          <a:p>
            <a:pPr indent="0" lvl="0" marL="0" rtl="0" algn="l">
              <a:lnSpc>
                <a:spcPct val="80000"/>
              </a:lnSpc>
              <a:spcBef>
                <a:spcPts val="0"/>
              </a:spcBef>
              <a:spcAft>
                <a:spcPts val="0"/>
              </a:spcAft>
              <a:buNone/>
            </a:pPr>
            <a:r>
              <a:t/>
            </a:r>
            <a:endParaRPr sz="700"/>
          </a:p>
          <a:p>
            <a:pPr indent="0" lvl="0" marL="0" rtl="0" algn="l">
              <a:lnSpc>
                <a:spcPct val="80000"/>
              </a:lnSpc>
              <a:spcBef>
                <a:spcPts val="0"/>
              </a:spcBef>
              <a:spcAft>
                <a:spcPts val="0"/>
              </a:spcAft>
              <a:buNone/>
            </a:pPr>
            <a:r>
              <a:rPr lang="en-US" sz="700"/>
              <a:t>Many companies are responding to consumer demands with more environmentally responsible products. Others are developing recyclable or biodegradable packaging, recycled materials and components, better pollution controls, and more energy-efficient operations. </a:t>
            </a:r>
            <a:endParaRPr/>
          </a:p>
          <a:p>
            <a:pPr indent="0" lvl="0" marL="0" marR="0" rtl="0" algn="l">
              <a:lnSpc>
                <a:spcPct val="80000"/>
              </a:lnSpc>
              <a:spcBef>
                <a:spcPts val="0"/>
              </a:spcBef>
              <a:spcAft>
                <a:spcPts val="0"/>
              </a:spcAft>
              <a:buClr>
                <a:srgbClr val="000000"/>
              </a:buClr>
              <a:buSzPts val="700"/>
              <a:buFont typeface="Calibri"/>
              <a:buNone/>
            </a:pPr>
            <a:r>
              <a:t/>
            </a:r>
            <a:endParaRPr sz="700"/>
          </a:p>
          <a:p>
            <a:pPr indent="0" lvl="0" marL="0" marR="0" rtl="0" algn="l">
              <a:lnSpc>
                <a:spcPct val="80000"/>
              </a:lnSpc>
              <a:spcBef>
                <a:spcPts val="0"/>
              </a:spcBef>
              <a:spcAft>
                <a:spcPts val="0"/>
              </a:spcAft>
              <a:buClr>
                <a:srgbClr val="000000"/>
              </a:buClr>
              <a:buSzPts val="700"/>
              <a:buFont typeface="Calibri"/>
              <a:buNone/>
            </a:pPr>
            <a:r>
              <a:rPr lang="en-US" sz="700"/>
              <a:t>Companies today are looking to do more than just good deeds. More and more, they are recognizing the link between a healthy ecology and a healthy economy. They are learning that environmentally responsible actions can also be good business.</a:t>
            </a:r>
            <a:endParaRPr/>
          </a:p>
          <a:p>
            <a:pPr indent="0" lvl="0" marL="0" rtl="0" algn="l">
              <a:lnSpc>
                <a:spcPct val="80000"/>
              </a:lnSpc>
              <a:spcBef>
                <a:spcPts val="0"/>
              </a:spcBef>
              <a:spcAft>
                <a:spcPts val="0"/>
              </a:spcAft>
              <a:buNone/>
            </a:pPr>
            <a:r>
              <a:t/>
            </a:r>
            <a:endParaRPr sz="700"/>
          </a:p>
        </p:txBody>
      </p:sp>
      <p:sp>
        <p:nvSpPr>
          <p:cNvPr id="521" name="Google Shape;521;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31" name="Google Shape;531;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en-US"/>
              <a:t>Discussion Question</a:t>
            </a:r>
            <a:endParaRPr/>
          </a:p>
          <a:p>
            <a:pPr indent="0" lvl="0" marL="0" rtl="0" algn="l">
              <a:spcBef>
                <a:spcPts val="0"/>
              </a:spcBef>
              <a:spcAft>
                <a:spcPts val="0"/>
              </a:spcAft>
              <a:buNone/>
            </a:pPr>
            <a:r>
              <a:rPr i="1" lang="en-US"/>
              <a:t>Ask students what changes they have seen in technology in the past four years including medical products, communications, and media.</a:t>
            </a:r>
            <a:endParaRPr/>
          </a:p>
          <a:p>
            <a:pPr indent="0" lvl="0" marL="0" rtl="0" algn="l">
              <a:spcBef>
                <a:spcPts val="0"/>
              </a:spcBef>
              <a:spcAft>
                <a:spcPts val="0"/>
              </a:spcAft>
              <a:buNone/>
            </a:pPr>
            <a:r>
              <a:t/>
            </a:r>
            <a:endParaRPr i="1"/>
          </a:p>
          <a:p>
            <a:pPr indent="0" lvl="0" marL="0" rtl="0" algn="l">
              <a:spcBef>
                <a:spcPts val="0"/>
              </a:spcBef>
              <a:spcAft>
                <a:spcPts val="0"/>
              </a:spcAft>
              <a:buNone/>
            </a:pPr>
            <a:r>
              <a:rPr lang="en-US"/>
              <a:t>New technologies can offer exciting opportunities for marketers. Many firms are already using RFID technology  radio-frequency identification to track products through various points in the distribution channel.</a:t>
            </a:r>
            <a:endParaRPr/>
          </a:p>
          <a:p>
            <a:pPr indent="0" lvl="0" marL="0" rtl="0" algn="l">
              <a:spcBef>
                <a:spcPts val="0"/>
              </a:spcBef>
              <a:spcAft>
                <a:spcPts val="0"/>
              </a:spcAft>
              <a:buNone/>
            </a:pPr>
            <a:r>
              <a:t/>
            </a:r>
            <a:endParaRPr i="1"/>
          </a:p>
          <a:p>
            <a:pPr indent="0" lvl="0" marL="0" rtl="0" algn="l">
              <a:spcBef>
                <a:spcPts val="0"/>
              </a:spcBef>
              <a:spcAft>
                <a:spcPts val="0"/>
              </a:spcAft>
              <a:buNone/>
            </a:pPr>
            <a:r>
              <a:rPr lang="en-US"/>
              <a:t>The technological environment changes rapidly. New technologies create new markets and opportunities. Marketers should watch the technological environment closely. Companies that do not keep up will soon find their products outdated. If that happens, they will miss new product and market opportunities.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products and technology become more complex, the public needs to know that these items are safe. Government regulations have resulted in much higher research costs and longer times between new product ideas and their introduction. Marketers should be aware of these regulations when applying new technologies and developing new products.</a:t>
            </a:r>
            <a:endParaRPr/>
          </a:p>
          <a:p>
            <a:pPr indent="0" lvl="0" marL="0" rtl="0" algn="l">
              <a:spcBef>
                <a:spcPts val="0"/>
              </a:spcBef>
              <a:spcAft>
                <a:spcPts val="0"/>
              </a:spcAft>
              <a:buNone/>
            </a:pPr>
            <a:r>
              <a:rPr i="1" lang="en-US"/>
              <a:t> </a:t>
            </a:r>
            <a:endParaRPr/>
          </a:p>
        </p:txBody>
      </p:sp>
      <p:sp>
        <p:nvSpPr>
          <p:cNvPr id="532" name="Google Shape;532;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542" name="Google Shape;542;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43" name="Google Shape;543;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200"/>
              <a:buFont typeface="Calibri"/>
              <a:buNone/>
            </a:pPr>
            <a:r>
              <a:rPr b="1" lang="en-US" sz="1200"/>
              <a:t>Discussion Questions</a:t>
            </a:r>
            <a:endParaRPr/>
          </a:p>
          <a:p>
            <a:pPr indent="0" lvl="0" marL="0" marR="0" rtl="0" algn="l">
              <a:lnSpc>
                <a:spcPct val="100000"/>
              </a:lnSpc>
              <a:spcBef>
                <a:spcPts val="0"/>
              </a:spcBef>
              <a:spcAft>
                <a:spcPts val="0"/>
              </a:spcAft>
              <a:buClr>
                <a:srgbClr val="000000"/>
              </a:buClr>
              <a:buSzPts val="1200"/>
              <a:buFont typeface="Calibri"/>
              <a:buNone/>
            </a:pPr>
            <a:r>
              <a:rPr i="1" lang="en-US" sz="1200"/>
              <a:t>What recent change in the technological environment has had an impact on marketing? How has it affected buyer behavior and how has it changed marketing?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rPr>
              <a:t>Learning Objective 3 Summary</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a:t>
            </a:r>
            <a:r>
              <a:rPr b="0" i="1" lang="en-US" sz="1200" u="none" strike="noStrike">
                <a:solidFill>
                  <a:schemeClr val="dk1"/>
                </a:solidFill>
                <a:latin typeface="Calibri"/>
                <a:ea typeface="Calibri"/>
                <a:cs typeface="Calibri"/>
                <a:sym typeface="Calibri"/>
              </a:rPr>
              <a:t>natural environment </a:t>
            </a:r>
            <a:r>
              <a:rPr b="0" i="0" lang="en-US" sz="1200" u="none" strike="noStrike">
                <a:solidFill>
                  <a:schemeClr val="dk1"/>
                </a:solidFill>
                <a:latin typeface="Calibri"/>
                <a:ea typeface="Calibri"/>
                <a:cs typeface="Calibri"/>
                <a:sym typeface="Calibri"/>
              </a:rPr>
              <a:t>shows three major trends: shortages of certain raw materials, higher pollution levels, and more government intervention in natural resource management. Environmental concerns create marketing opportunities for alert companies. The </a:t>
            </a:r>
            <a:r>
              <a:rPr b="0" i="1" lang="en-US" sz="1200" u="none" strike="noStrike">
                <a:solidFill>
                  <a:schemeClr val="dk1"/>
                </a:solidFill>
                <a:latin typeface="Calibri"/>
                <a:ea typeface="Calibri"/>
                <a:cs typeface="Calibri"/>
                <a:sym typeface="Calibri"/>
              </a:rPr>
              <a:t>technological environment </a:t>
            </a:r>
            <a:r>
              <a:rPr b="0" i="0" lang="en-US" sz="1200" u="none" strike="noStrike">
                <a:solidFill>
                  <a:schemeClr val="dk1"/>
                </a:solidFill>
                <a:latin typeface="Calibri"/>
                <a:ea typeface="Calibri"/>
                <a:cs typeface="Calibri"/>
                <a:sym typeface="Calibri"/>
              </a:rPr>
              <a:t>creates both opportunities and challenges. Companies that fail to keep up with technological change will miss out on new product and marketing opportunities.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552" name="Google Shape;552;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53" name="Google Shape;553;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62" name="Google Shape;562;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lang="en-US"/>
              <a:t>The</a:t>
            </a:r>
            <a:r>
              <a:rPr b="1" lang="en-US"/>
              <a:t> political environment </a:t>
            </a:r>
            <a:r>
              <a:rPr lang="en-US"/>
              <a:t>includes laws, government agencies, and pressure groups that influence or limit various organizations and individuals in a given society.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Even the strongest advocates of free-market economies agree that the system works best with at least some regulation. Well-conceived regulation can encourage competition and ensure fair markets for goods and services.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Thus, governments develop </a:t>
            </a:r>
            <a:r>
              <a:rPr i="1" lang="en-US"/>
              <a:t>public policy</a:t>
            </a:r>
            <a:r>
              <a:rPr lang="en-US"/>
              <a:t> to guide commerce—sets of laws and regulations that limit business for the good of society as a whole. Almost every marketing activity is subject to a wide range of laws and regulations.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Legislation affecting business around the world has increased steadily over the years. The United States and many other countries have many laws covering issues such as competition, fair trade practices, environmental protection, product safety, truth in advertising, consumer privacy, packaging and labeling, pricing, and other important areas. </a:t>
            </a:r>
            <a:endParaRPr/>
          </a:p>
        </p:txBody>
      </p:sp>
      <p:sp>
        <p:nvSpPr>
          <p:cNvPr id="563" name="Google Shape;563;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2" name="Google Shape;572;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0" i="0" lang="en-US" sz="1020" u="none" strike="noStrike">
                <a:solidFill>
                  <a:schemeClr val="dk1"/>
                </a:solidFill>
                <a:latin typeface="Calibri"/>
                <a:ea typeface="Calibri"/>
                <a:cs typeface="Calibri"/>
                <a:sym typeface="Calibri"/>
              </a:rPr>
              <a:t>Cause-related marketing: Eyewear company Warby Parker offers designer glasses at a revolutionary low price while also leading the way for socially conscious businesses. </a:t>
            </a:r>
            <a:r>
              <a:rPr b="1" i="0" lang="en-US" sz="1020" u="none" strike="noStrike">
                <a:solidFill>
                  <a:schemeClr val="dk1"/>
                </a:solidFill>
              </a:rPr>
              <a:t>For every pair of glasses sold, Warby Parker distributes a pair to someone in need.</a:t>
            </a:r>
            <a:endParaRPr b="1"/>
          </a:p>
          <a:p>
            <a:pPr indent="0" lvl="0" marL="0" rtl="0" algn="l">
              <a:lnSpc>
                <a:spcPct val="90000"/>
              </a:lnSpc>
              <a:spcBef>
                <a:spcPts val="0"/>
              </a:spcBef>
              <a:spcAft>
                <a:spcPts val="0"/>
              </a:spcAft>
              <a:buNone/>
            </a:pPr>
            <a:r>
              <a:t/>
            </a:r>
            <a:endParaRPr b="0" i="0" sz="1020" u="none" strike="noStrike">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1020"/>
          </a:p>
          <a:p>
            <a:pPr indent="0" lvl="0" marL="0" rtl="0" algn="l">
              <a:lnSpc>
                <a:spcPct val="90000"/>
              </a:lnSpc>
              <a:spcBef>
                <a:spcPts val="0"/>
              </a:spcBef>
              <a:spcAft>
                <a:spcPts val="0"/>
              </a:spcAft>
              <a:buNone/>
            </a:pPr>
            <a:r>
              <a:rPr lang="en-US" sz="1020"/>
              <a:t>Written regulations cannot possibly cover all potential marketing abuses, and existing laws are often difficult to enforce. However, beyond written laws and regulations, business is also governed by social codes and rules of professional ethics.</a:t>
            </a:r>
            <a:endParaRPr/>
          </a:p>
          <a:p>
            <a:pPr indent="0" lvl="0" marL="0" rtl="0" algn="l">
              <a:lnSpc>
                <a:spcPct val="90000"/>
              </a:lnSpc>
              <a:spcBef>
                <a:spcPts val="0"/>
              </a:spcBef>
              <a:spcAft>
                <a:spcPts val="0"/>
              </a:spcAft>
              <a:buNone/>
            </a:pPr>
            <a:r>
              <a:t/>
            </a:r>
            <a:endParaRPr sz="1020"/>
          </a:p>
          <a:p>
            <a:pPr indent="0" lvl="0" marL="0" rtl="0" algn="l">
              <a:lnSpc>
                <a:spcPct val="90000"/>
              </a:lnSpc>
              <a:spcBef>
                <a:spcPts val="0"/>
              </a:spcBef>
              <a:spcAft>
                <a:spcPts val="0"/>
              </a:spcAft>
              <a:buNone/>
            </a:pPr>
            <a:r>
              <a:rPr b="1" lang="en-US" sz="1020"/>
              <a:t>Socially Responsible Behavior.</a:t>
            </a:r>
            <a:r>
              <a:rPr lang="en-US" sz="1020"/>
              <a:t> Enlightened companies encourage their managers to look beyond what the regulatory system allows and simply “do the right thing.”</a:t>
            </a:r>
            <a:endParaRPr/>
          </a:p>
          <a:p>
            <a:pPr indent="0" lvl="0" marL="0" rtl="0" algn="l">
              <a:lnSpc>
                <a:spcPct val="90000"/>
              </a:lnSpc>
              <a:spcBef>
                <a:spcPts val="0"/>
              </a:spcBef>
              <a:spcAft>
                <a:spcPts val="0"/>
              </a:spcAft>
              <a:buNone/>
            </a:pPr>
            <a:r>
              <a:t/>
            </a:r>
            <a:endParaRPr sz="1020"/>
          </a:p>
          <a:p>
            <a:pPr indent="0" lvl="0" marL="0" rtl="0" algn="l">
              <a:lnSpc>
                <a:spcPct val="90000"/>
              </a:lnSpc>
              <a:spcBef>
                <a:spcPts val="0"/>
              </a:spcBef>
              <a:spcAft>
                <a:spcPts val="0"/>
              </a:spcAft>
              <a:buNone/>
            </a:pPr>
            <a:r>
              <a:rPr b="1" lang="en-US" sz="1020"/>
              <a:t>Cause-Related Marketing.</a:t>
            </a:r>
            <a:r>
              <a:rPr lang="en-US" sz="1020"/>
              <a:t> To exercise their social responsibility and build more positive images, many companies are now linking themselves to worthwhile causes. It has become a primary form of corporate giving which lets companies “do well by doing good” by linking purchases of the company’s products or services with benefiting worthwhile causes or charitable organizations. </a:t>
            </a:r>
            <a:endParaRPr/>
          </a:p>
          <a:p>
            <a:pPr indent="0" lvl="0" marL="0" rtl="0" algn="l">
              <a:lnSpc>
                <a:spcPct val="90000"/>
              </a:lnSpc>
              <a:spcBef>
                <a:spcPts val="0"/>
              </a:spcBef>
              <a:spcAft>
                <a:spcPts val="0"/>
              </a:spcAft>
              <a:buNone/>
            </a:pPr>
            <a:r>
              <a:t/>
            </a:r>
            <a:endParaRPr sz="1020"/>
          </a:p>
          <a:p>
            <a:pPr indent="0" lvl="0" marL="0" rtl="0" algn="l">
              <a:lnSpc>
                <a:spcPct val="90000"/>
              </a:lnSpc>
              <a:spcBef>
                <a:spcPts val="0"/>
              </a:spcBef>
              <a:spcAft>
                <a:spcPts val="0"/>
              </a:spcAft>
              <a:buNone/>
            </a:pPr>
            <a:r>
              <a:rPr lang="en-US" sz="1020"/>
              <a:t>Cause-related marketing has stirred some controversy. Critics worry that cause-related marketing is more a strategy for selling than a strategy for giving—that “cause-related” marketing is really “cause-exploitative” marketing. </a:t>
            </a:r>
            <a:endParaRPr/>
          </a:p>
        </p:txBody>
      </p:sp>
      <p:sp>
        <p:nvSpPr>
          <p:cNvPr id="573" name="Google Shape;573;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210" name="Google Shape;21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1" name="Google Shape;21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4" name="Google Shape;584;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Cultural factors strongly affect how people think and how they consume, so marketers are keenly interested in cultural forces.</a:t>
            </a:r>
            <a:endParaRPr/>
          </a:p>
        </p:txBody>
      </p:sp>
      <p:sp>
        <p:nvSpPr>
          <p:cNvPr id="585" name="Google Shape;585;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94" name="Google Shape;594;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The </a:t>
            </a:r>
            <a:r>
              <a:rPr b="1" lang="en-US"/>
              <a:t>cultural environment</a:t>
            </a:r>
            <a:r>
              <a:rPr lang="en-US"/>
              <a:t> consists of institutions and other forces that affect a society’s basic values, perceptions, preferences, and behaviors. People grow up in a particular society that shapes their basic beliefs and values. They absorb a worldview that defines their relationships with others. Cultural characteristics can affect marketing decision making.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People in a given society hold many beliefs and values. Their </a:t>
            </a:r>
            <a:r>
              <a:rPr b="1" lang="en-US"/>
              <a:t>core beliefs</a:t>
            </a:r>
            <a:r>
              <a:rPr lang="en-US"/>
              <a:t> and values have a high degree of persistence. For example, most Americans believe in individual freedom, hard work, getting married, and achievement and success. These beliefs shape more specific attitudes and behaviors found in everyday life. </a:t>
            </a:r>
            <a:endParaRPr/>
          </a:p>
          <a:p>
            <a:pPr indent="0" lvl="0" marL="0" rtl="0" algn="l">
              <a:spcBef>
                <a:spcPts val="0"/>
              </a:spcBef>
              <a:spcAft>
                <a:spcPts val="0"/>
              </a:spcAft>
              <a:buNone/>
            </a:pPr>
            <a:r>
              <a:t/>
            </a:r>
            <a:endParaRPr/>
          </a:p>
          <a:p>
            <a:pPr indent="0" lvl="0" marL="0" rtl="0" algn="l">
              <a:spcBef>
                <a:spcPts val="0"/>
              </a:spcBef>
              <a:spcAft>
                <a:spcPts val="0"/>
              </a:spcAft>
              <a:buNone/>
            </a:pPr>
            <a:r>
              <a:rPr b="1" i="0" lang="en-US"/>
              <a:t>Secondary beliefs </a:t>
            </a:r>
            <a:r>
              <a:rPr lang="en-US"/>
              <a:t>and values are more open to change. Believing in marriage is a core belief; believing that people should get married early in life is a secondary belief. Marketers have some chance of changing secondary values but little chance of changing core values. </a:t>
            </a:r>
            <a:endParaRPr/>
          </a:p>
          <a:p>
            <a:pPr indent="0" lvl="0" marL="0" rtl="0" algn="l">
              <a:spcBef>
                <a:spcPts val="0"/>
              </a:spcBef>
              <a:spcAft>
                <a:spcPts val="0"/>
              </a:spcAft>
              <a:buNone/>
            </a:pPr>
            <a:r>
              <a:t/>
            </a:r>
            <a:endParaRPr/>
          </a:p>
        </p:txBody>
      </p:sp>
      <p:sp>
        <p:nvSpPr>
          <p:cNvPr id="595" name="Google Shape;595;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05" name="Google Shape;605;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rgbClr val="000000"/>
              </a:buClr>
              <a:buSzPts val="839"/>
              <a:buFont typeface="Calibri"/>
              <a:buNone/>
            </a:pPr>
            <a:r>
              <a:rPr b="1" lang="en-US" sz="839"/>
              <a:t>Discussion Question</a:t>
            </a:r>
            <a:r>
              <a:rPr lang="en-US" sz="839"/>
              <a:t> </a:t>
            </a:r>
            <a:endParaRPr/>
          </a:p>
          <a:p>
            <a:pPr indent="0" lvl="0" marL="0" marR="0" rtl="0" algn="l">
              <a:lnSpc>
                <a:spcPct val="80000"/>
              </a:lnSpc>
              <a:spcBef>
                <a:spcPts val="0"/>
              </a:spcBef>
              <a:spcAft>
                <a:spcPts val="0"/>
              </a:spcAft>
              <a:buClr>
                <a:srgbClr val="000000"/>
              </a:buClr>
              <a:buSzPts val="839"/>
              <a:buFont typeface="Calibri"/>
              <a:buNone/>
            </a:pPr>
            <a:r>
              <a:rPr i="1" lang="en-US" sz="839"/>
              <a:t>Ask the students about their cultural values regarding nature and the universe. Do they see a difference between what the student values versus what their parents value?</a:t>
            </a:r>
            <a:endParaRPr/>
          </a:p>
          <a:p>
            <a:pPr indent="0" lvl="0" marL="0" marR="0" rtl="0" algn="l">
              <a:lnSpc>
                <a:spcPct val="80000"/>
              </a:lnSpc>
              <a:spcBef>
                <a:spcPts val="0"/>
              </a:spcBef>
              <a:spcAft>
                <a:spcPts val="0"/>
              </a:spcAft>
              <a:buClr>
                <a:srgbClr val="000000"/>
              </a:buClr>
              <a:buSzPts val="840"/>
              <a:buFont typeface="Calibri"/>
              <a:buNone/>
            </a:pPr>
            <a:r>
              <a:t/>
            </a:r>
            <a:endParaRPr sz="839"/>
          </a:p>
          <a:p>
            <a:pPr indent="0" lvl="0" marL="0" marR="0" rtl="0" algn="l">
              <a:lnSpc>
                <a:spcPct val="80000"/>
              </a:lnSpc>
              <a:spcBef>
                <a:spcPts val="0"/>
              </a:spcBef>
              <a:spcAft>
                <a:spcPts val="0"/>
              </a:spcAft>
              <a:buClr>
                <a:srgbClr val="000000"/>
              </a:buClr>
              <a:buSzPts val="839"/>
              <a:buFont typeface="Calibri"/>
              <a:buNone/>
            </a:pPr>
            <a:r>
              <a:rPr b="1" lang="en-US" sz="839">
                <a:solidFill>
                  <a:srgbClr val="000000"/>
                </a:solidFill>
                <a:latin typeface="Calibri"/>
                <a:ea typeface="Calibri"/>
                <a:cs typeface="Calibri"/>
                <a:sym typeface="Calibri"/>
              </a:rPr>
              <a:t>Shifts in Secondary Cultural Values of People’s Views</a:t>
            </a:r>
            <a:endParaRPr/>
          </a:p>
          <a:p>
            <a:pPr indent="0" lvl="0" marL="0" marR="0" rtl="0" algn="l">
              <a:lnSpc>
                <a:spcPct val="80000"/>
              </a:lnSpc>
              <a:spcBef>
                <a:spcPts val="0"/>
              </a:spcBef>
              <a:spcAft>
                <a:spcPts val="0"/>
              </a:spcAft>
              <a:buClr>
                <a:srgbClr val="000000"/>
              </a:buClr>
              <a:buSzPts val="840"/>
              <a:buFont typeface="Calibri"/>
              <a:buNone/>
            </a:pPr>
            <a:r>
              <a:t/>
            </a:r>
            <a:endParaRPr b="1" sz="839">
              <a:solidFill>
                <a:srgbClr val="000000"/>
              </a:solidFill>
              <a:latin typeface="Calibri"/>
              <a:ea typeface="Calibri"/>
              <a:cs typeface="Calibri"/>
              <a:sym typeface="Calibri"/>
            </a:endParaRPr>
          </a:p>
          <a:p>
            <a:pPr indent="0" lvl="0" marL="0" rtl="0" algn="l">
              <a:lnSpc>
                <a:spcPct val="70000"/>
              </a:lnSpc>
              <a:spcBef>
                <a:spcPts val="0"/>
              </a:spcBef>
              <a:spcAft>
                <a:spcPts val="0"/>
              </a:spcAft>
              <a:buNone/>
            </a:pPr>
            <a:r>
              <a:rPr b="1" lang="en-US" sz="1960"/>
              <a:t>People’s view of themselves</a:t>
            </a:r>
            <a:endParaRPr/>
          </a:p>
          <a:p>
            <a:pPr indent="-231775" lvl="1" marL="688975" rtl="0" algn="l">
              <a:lnSpc>
                <a:spcPct val="80000"/>
              </a:lnSpc>
              <a:spcBef>
                <a:spcPts val="0"/>
              </a:spcBef>
              <a:spcAft>
                <a:spcPts val="0"/>
              </a:spcAft>
              <a:buClr>
                <a:srgbClr val="000000"/>
              </a:buClr>
              <a:buSzPts val="839"/>
              <a:buChar char="•"/>
            </a:pPr>
            <a:r>
              <a:rPr lang="en-US" sz="839"/>
              <a:t>People vary in their emphasis on serving themselves versus serving others.</a:t>
            </a:r>
            <a:endParaRPr/>
          </a:p>
          <a:p>
            <a:pPr indent="0" lvl="0" marL="0" rtl="0" algn="l">
              <a:lnSpc>
                <a:spcPct val="70000"/>
              </a:lnSpc>
              <a:spcBef>
                <a:spcPts val="0"/>
              </a:spcBef>
              <a:spcAft>
                <a:spcPts val="0"/>
              </a:spcAft>
              <a:buNone/>
            </a:pPr>
            <a:r>
              <a:rPr b="1" lang="en-US" sz="1960"/>
              <a:t>People’s view of others</a:t>
            </a:r>
            <a:endParaRPr/>
          </a:p>
          <a:p>
            <a:pPr indent="-231775" lvl="1" marL="688975" rtl="0" algn="l">
              <a:lnSpc>
                <a:spcPct val="70000"/>
              </a:lnSpc>
              <a:spcBef>
                <a:spcPts val="0"/>
              </a:spcBef>
              <a:spcAft>
                <a:spcPts val="0"/>
              </a:spcAft>
              <a:buClr>
                <a:srgbClr val="000000"/>
              </a:buClr>
              <a:buSzPts val="839"/>
              <a:buChar char="•"/>
            </a:pPr>
            <a:r>
              <a:rPr lang="en-US" sz="839"/>
              <a:t>More “cocooning” – staying home, home cooked meals</a:t>
            </a:r>
            <a:endParaRPr/>
          </a:p>
          <a:p>
            <a:pPr indent="0" lvl="0" marL="0" rtl="0" algn="l">
              <a:lnSpc>
                <a:spcPct val="80000"/>
              </a:lnSpc>
              <a:spcBef>
                <a:spcPts val="0"/>
              </a:spcBef>
              <a:spcAft>
                <a:spcPts val="0"/>
              </a:spcAft>
              <a:buNone/>
            </a:pPr>
            <a:r>
              <a:rPr b="1" lang="en-US" sz="839"/>
              <a:t>People’s view of organizations</a:t>
            </a:r>
            <a:endParaRPr/>
          </a:p>
          <a:p>
            <a:pPr indent="-231775" lvl="1" marL="688975" rtl="0" algn="l">
              <a:lnSpc>
                <a:spcPct val="80000"/>
              </a:lnSpc>
              <a:spcBef>
                <a:spcPts val="0"/>
              </a:spcBef>
              <a:spcAft>
                <a:spcPts val="0"/>
              </a:spcAft>
              <a:buClr>
                <a:srgbClr val="000000"/>
              </a:buClr>
              <a:buSzPts val="839"/>
              <a:buChar char="•"/>
            </a:pPr>
            <a:r>
              <a:rPr lang="en-US" sz="839"/>
              <a:t>Decline of loyalty toward companies</a:t>
            </a:r>
            <a:endParaRPr/>
          </a:p>
          <a:p>
            <a:pPr indent="0" lvl="0" marL="0" rtl="0" algn="l">
              <a:lnSpc>
                <a:spcPct val="80000"/>
              </a:lnSpc>
              <a:spcBef>
                <a:spcPts val="0"/>
              </a:spcBef>
              <a:spcAft>
                <a:spcPts val="0"/>
              </a:spcAft>
              <a:buNone/>
            </a:pPr>
            <a:r>
              <a:rPr b="1" lang="en-US" sz="839"/>
              <a:t>People’s view of society</a:t>
            </a:r>
            <a:endParaRPr/>
          </a:p>
          <a:p>
            <a:pPr indent="-231775" lvl="1" marL="688975" rtl="0" algn="l">
              <a:lnSpc>
                <a:spcPct val="80000"/>
              </a:lnSpc>
              <a:spcBef>
                <a:spcPts val="0"/>
              </a:spcBef>
              <a:spcAft>
                <a:spcPts val="0"/>
              </a:spcAft>
              <a:buClr>
                <a:srgbClr val="000000"/>
              </a:buClr>
              <a:buSzPts val="839"/>
              <a:buChar char="•"/>
            </a:pPr>
            <a:r>
              <a:rPr lang="en-US" sz="839"/>
              <a:t>Patriots defend it</a:t>
            </a:r>
            <a:endParaRPr/>
          </a:p>
          <a:p>
            <a:pPr indent="-231775" lvl="1" marL="688975" rtl="0" algn="l">
              <a:lnSpc>
                <a:spcPct val="80000"/>
              </a:lnSpc>
              <a:spcBef>
                <a:spcPts val="0"/>
              </a:spcBef>
              <a:spcAft>
                <a:spcPts val="0"/>
              </a:spcAft>
              <a:buClr>
                <a:srgbClr val="000000"/>
              </a:buClr>
              <a:buSzPts val="839"/>
              <a:buChar char="•"/>
            </a:pPr>
            <a:r>
              <a:rPr lang="en-US" sz="839"/>
              <a:t>Reformers want to change it</a:t>
            </a:r>
            <a:endParaRPr/>
          </a:p>
          <a:p>
            <a:pPr indent="-231775" lvl="1" marL="688975" rtl="0" algn="l">
              <a:lnSpc>
                <a:spcPct val="80000"/>
              </a:lnSpc>
              <a:spcBef>
                <a:spcPts val="0"/>
              </a:spcBef>
              <a:spcAft>
                <a:spcPts val="0"/>
              </a:spcAft>
              <a:buClr>
                <a:srgbClr val="000000"/>
              </a:buClr>
              <a:buSzPts val="839"/>
              <a:buChar char="•"/>
            </a:pPr>
            <a:r>
              <a:rPr lang="en-US" sz="839"/>
              <a:t>Malcontents want to leave it</a:t>
            </a:r>
            <a:endParaRPr/>
          </a:p>
          <a:p>
            <a:pPr indent="-533400" lvl="0" marL="533400" rtl="0" algn="l">
              <a:lnSpc>
                <a:spcPct val="80000"/>
              </a:lnSpc>
              <a:spcBef>
                <a:spcPts val="0"/>
              </a:spcBef>
              <a:spcAft>
                <a:spcPts val="0"/>
              </a:spcAft>
              <a:buNone/>
            </a:pPr>
            <a:r>
              <a:rPr b="1" lang="en-US" sz="1960"/>
              <a:t>People’s view of nature</a:t>
            </a:r>
            <a:endParaRPr/>
          </a:p>
          <a:p>
            <a:pPr indent="-457200" lvl="1" marL="914400" rtl="0" algn="l">
              <a:lnSpc>
                <a:spcPct val="80000"/>
              </a:lnSpc>
              <a:spcBef>
                <a:spcPts val="0"/>
              </a:spcBef>
              <a:spcAft>
                <a:spcPts val="0"/>
              </a:spcAft>
              <a:buClr>
                <a:srgbClr val="000000"/>
              </a:buClr>
              <a:buSzPts val="1679"/>
              <a:buChar char="•"/>
            </a:pPr>
            <a:r>
              <a:rPr lang="en-US" sz="1679"/>
              <a:t>Some feel ruled by it</a:t>
            </a:r>
            <a:endParaRPr/>
          </a:p>
          <a:p>
            <a:pPr indent="-457200" lvl="1" marL="914400" rtl="0" algn="l">
              <a:lnSpc>
                <a:spcPct val="80000"/>
              </a:lnSpc>
              <a:spcBef>
                <a:spcPts val="0"/>
              </a:spcBef>
              <a:spcAft>
                <a:spcPts val="0"/>
              </a:spcAft>
              <a:buClr>
                <a:srgbClr val="000000"/>
              </a:buClr>
              <a:buSzPts val="1679"/>
              <a:buChar char="•"/>
            </a:pPr>
            <a:r>
              <a:rPr lang="en-US" sz="1679"/>
              <a:t>Some feel in harmony with it</a:t>
            </a:r>
            <a:endParaRPr/>
          </a:p>
          <a:p>
            <a:pPr indent="-457200" lvl="1" marL="914400" rtl="0" algn="l">
              <a:lnSpc>
                <a:spcPct val="80000"/>
              </a:lnSpc>
              <a:spcBef>
                <a:spcPts val="0"/>
              </a:spcBef>
              <a:spcAft>
                <a:spcPts val="0"/>
              </a:spcAft>
              <a:buClr>
                <a:srgbClr val="000000"/>
              </a:buClr>
              <a:buSzPts val="1679"/>
              <a:buChar char="•"/>
            </a:pPr>
            <a:r>
              <a:rPr lang="en-US" sz="1679"/>
              <a:t>Some seek to master it</a:t>
            </a:r>
            <a:endParaRPr/>
          </a:p>
          <a:p>
            <a:pPr indent="-533400" lvl="0" marL="533400" rtl="0" algn="l">
              <a:lnSpc>
                <a:spcPct val="80000"/>
              </a:lnSpc>
              <a:spcBef>
                <a:spcPts val="0"/>
              </a:spcBef>
              <a:spcAft>
                <a:spcPts val="0"/>
              </a:spcAft>
              <a:buNone/>
            </a:pPr>
            <a:r>
              <a:rPr b="1" lang="en-US" sz="1960"/>
              <a:t>People’s view of the universe</a:t>
            </a:r>
            <a:endParaRPr/>
          </a:p>
          <a:p>
            <a:pPr indent="-457200" lvl="1" marL="914400" rtl="0" algn="l">
              <a:lnSpc>
                <a:spcPct val="80000"/>
              </a:lnSpc>
              <a:spcBef>
                <a:spcPts val="0"/>
              </a:spcBef>
              <a:spcAft>
                <a:spcPts val="0"/>
              </a:spcAft>
              <a:buClr>
                <a:srgbClr val="000000"/>
              </a:buClr>
              <a:buSzPts val="1679"/>
              <a:buChar char="•"/>
            </a:pPr>
            <a:r>
              <a:rPr lang="en-US" sz="1679"/>
              <a:t>Renewed interest in spirituality</a:t>
            </a:r>
            <a:endParaRPr/>
          </a:p>
          <a:p>
            <a:pPr indent="-457200" lvl="1" marL="914400" rtl="0" algn="l">
              <a:lnSpc>
                <a:spcPct val="80000"/>
              </a:lnSpc>
              <a:spcBef>
                <a:spcPts val="0"/>
              </a:spcBef>
              <a:spcAft>
                <a:spcPts val="0"/>
              </a:spcAft>
              <a:buClr>
                <a:srgbClr val="000000"/>
              </a:buClr>
              <a:buSzPts val="1679"/>
              <a:buChar char="•"/>
            </a:pPr>
            <a:r>
              <a:rPr lang="en-US" sz="1679"/>
              <a:t>Developed more permanent values</a:t>
            </a:r>
            <a:endParaRPr/>
          </a:p>
          <a:p>
            <a:pPr indent="-228600" lvl="3" marL="1600200" rtl="0" algn="l">
              <a:lnSpc>
                <a:spcPct val="80000"/>
              </a:lnSpc>
              <a:spcBef>
                <a:spcPts val="504"/>
              </a:spcBef>
              <a:spcAft>
                <a:spcPts val="0"/>
              </a:spcAft>
              <a:buClr>
                <a:schemeClr val="dk1"/>
              </a:buClr>
              <a:buSzPts val="1679"/>
              <a:buChar char="•"/>
            </a:pPr>
            <a:r>
              <a:rPr lang="en-US" sz="1679"/>
              <a:t>family, community, earth, spirituality, ethics</a:t>
            </a:r>
            <a:endParaRPr/>
          </a:p>
          <a:p>
            <a:pPr indent="0" lvl="0" marL="0" rtl="0" algn="l">
              <a:lnSpc>
                <a:spcPct val="80000"/>
              </a:lnSpc>
              <a:spcBef>
                <a:spcPts val="0"/>
              </a:spcBef>
              <a:spcAft>
                <a:spcPts val="0"/>
              </a:spcAft>
              <a:buNone/>
            </a:pPr>
            <a:r>
              <a:t/>
            </a:r>
            <a:endParaRPr sz="839"/>
          </a:p>
          <a:p>
            <a:pPr indent="0" lvl="0" marL="0" marR="0" rtl="0" algn="l">
              <a:lnSpc>
                <a:spcPct val="80000"/>
              </a:lnSpc>
              <a:spcBef>
                <a:spcPts val="0"/>
              </a:spcBef>
              <a:spcAft>
                <a:spcPts val="0"/>
              </a:spcAft>
              <a:buClr>
                <a:srgbClr val="000000"/>
              </a:buClr>
              <a:buSzPts val="840"/>
              <a:buFont typeface="Calibri"/>
              <a:buNone/>
            </a:pPr>
            <a:r>
              <a:t/>
            </a:r>
            <a:endParaRPr sz="839"/>
          </a:p>
        </p:txBody>
      </p:sp>
      <p:sp>
        <p:nvSpPr>
          <p:cNvPr id="606" name="Google Shape;606;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616" name="Google Shape;616;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17" name="Google Shape;617;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i="0" lang="en-US" sz="1200" u="none" strike="noStrike">
                <a:solidFill>
                  <a:srgbClr val="000000"/>
                </a:solidFill>
                <a:latin typeface="Calibri"/>
                <a:ea typeface="Calibri"/>
                <a:cs typeface="Calibri"/>
                <a:sym typeface="Calibri"/>
              </a:rPr>
              <a:t>Discussion Question</a:t>
            </a:r>
            <a:endParaRPr/>
          </a:p>
          <a:p>
            <a:pPr indent="0" lvl="0" marL="0" rtl="0" algn="l">
              <a:spcBef>
                <a:spcPts val="0"/>
              </a:spcBef>
              <a:spcAft>
                <a:spcPts val="0"/>
              </a:spcAft>
              <a:buNone/>
            </a:pPr>
            <a:r>
              <a:rPr b="0" i="1" lang="en-US" sz="1200" u="none" strike="noStrike">
                <a:solidFill>
                  <a:srgbClr val="000000"/>
                </a:solidFill>
                <a:latin typeface="Calibri"/>
                <a:ea typeface="Calibri"/>
                <a:cs typeface="Calibri"/>
                <a:sym typeface="Calibri"/>
              </a:rPr>
              <a:t>Compare and contrast core beliefs/values and secondary beliefs/values. Provide an example of each and discuss the potential impact marketers have on each.</a:t>
            </a:r>
            <a:endParaRPr/>
          </a:p>
          <a:p>
            <a:pPr indent="0" lvl="0" marL="0" rtl="0" algn="l">
              <a:spcBef>
                <a:spcPts val="0"/>
              </a:spcBef>
              <a:spcAft>
                <a:spcPts val="0"/>
              </a:spcAft>
              <a:buNone/>
            </a:pPr>
            <a:r>
              <a:t/>
            </a:r>
            <a:endParaRPr b="0" i="0" sz="1200" u="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rPr>
              <a:t>Learning Objective 4 Summary</a:t>
            </a:r>
            <a:endParaRPr/>
          </a:p>
          <a:p>
            <a:pPr indent="0" lvl="0" marL="0" rtl="0" algn="l">
              <a:spcBef>
                <a:spcPts val="0"/>
              </a:spcBef>
              <a:spcAft>
                <a:spcPts val="0"/>
              </a:spcAft>
              <a:buNone/>
            </a:pPr>
            <a:r>
              <a:t/>
            </a:r>
            <a:endParaRPr b="0" i="0" sz="1200" u="none" strike="noStrike">
              <a:solidFill>
                <a:srgbClr val="000000"/>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rgbClr val="000000"/>
                </a:solidFill>
                <a:latin typeface="Calibri"/>
                <a:ea typeface="Calibri"/>
                <a:cs typeface="Calibri"/>
                <a:sym typeface="Calibri"/>
              </a:rPr>
              <a:t>The </a:t>
            </a:r>
            <a:r>
              <a:rPr b="0" i="1" lang="en-US" sz="1200" u="none" strike="noStrike">
                <a:solidFill>
                  <a:srgbClr val="000000"/>
                </a:solidFill>
                <a:latin typeface="Calibri"/>
                <a:ea typeface="Calibri"/>
                <a:cs typeface="Calibri"/>
                <a:sym typeface="Calibri"/>
              </a:rPr>
              <a:t>political environment </a:t>
            </a:r>
            <a:r>
              <a:rPr b="0" i="0" lang="en-US" sz="1200" u="none" strike="noStrike">
                <a:solidFill>
                  <a:srgbClr val="000000"/>
                </a:solidFill>
                <a:latin typeface="Calibri"/>
                <a:ea typeface="Calibri"/>
                <a:cs typeface="Calibri"/>
                <a:sym typeface="Calibri"/>
              </a:rPr>
              <a:t>consists of laws, agencies, and groups that influence or limit marketing actions. The political environment has undergone changes that affect marketing worldwide: increasing legislation regulating business, strong government agency enforcement, and greater emphasis on ethics and socially responsible actions. </a:t>
            </a:r>
            <a:endParaRPr/>
          </a:p>
          <a:p>
            <a:pPr indent="0" lvl="0" marL="0" rtl="0" algn="l">
              <a:spcBef>
                <a:spcPts val="0"/>
              </a:spcBef>
              <a:spcAft>
                <a:spcPts val="0"/>
              </a:spcAft>
              <a:buNone/>
            </a:pPr>
            <a:r>
              <a:t/>
            </a:r>
            <a:endParaRPr b="0" i="0" sz="1200" u="none" strike="noStrike">
              <a:solidFill>
                <a:srgbClr val="000000"/>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rgbClr val="000000"/>
                </a:solidFill>
                <a:latin typeface="Calibri"/>
                <a:ea typeface="Calibri"/>
                <a:cs typeface="Calibri"/>
                <a:sym typeface="Calibri"/>
              </a:rPr>
              <a:t>The </a:t>
            </a:r>
            <a:r>
              <a:rPr b="0" i="1" lang="en-US" sz="1200" u="none" strike="noStrike">
                <a:solidFill>
                  <a:srgbClr val="000000"/>
                </a:solidFill>
                <a:latin typeface="Calibri"/>
                <a:ea typeface="Calibri"/>
                <a:cs typeface="Calibri"/>
                <a:sym typeface="Calibri"/>
              </a:rPr>
              <a:t>cultural environment </a:t>
            </a:r>
            <a:r>
              <a:rPr b="0" i="0" lang="en-US" sz="1200" u="none" strike="noStrike">
                <a:solidFill>
                  <a:srgbClr val="000000"/>
                </a:solidFill>
                <a:latin typeface="Calibri"/>
                <a:ea typeface="Calibri"/>
                <a:cs typeface="Calibri"/>
                <a:sym typeface="Calibri"/>
              </a:rPr>
              <a:t>consists of institutions and forces that affect a society’s values, perceptions, preferences, and behaviors. The cultural environment shows trends toward new technology-enabled communication, a lessening trust of institutions, increasing patriotism, greater appreciation for nature, a changing spiritualism, and the search for more meaningful and enduring values.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626" name="Google Shape;626;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7" name="Google Shape;627;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36" name="Google Shape;636;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rPr lang="en-US" sz="1110"/>
              <a:t>Someone once observed, “There are three kinds of companies: those who make things happen, those who watch things happen, and those who wonder what’s happened.” </a:t>
            </a:r>
            <a:endParaRPr/>
          </a:p>
          <a:p>
            <a:pPr indent="0" lvl="0" marL="0" rtl="0" algn="l">
              <a:lnSpc>
                <a:spcPct val="80000"/>
              </a:lnSpc>
              <a:spcBef>
                <a:spcPts val="0"/>
              </a:spcBef>
              <a:spcAft>
                <a:spcPts val="0"/>
              </a:spcAft>
              <a:buNone/>
            </a:pPr>
            <a:r>
              <a:t/>
            </a:r>
            <a:endParaRPr sz="1110"/>
          </a:p>
          <a:p>
            <a:pPr indent="0" lvl="0" marL="0" rtl="0" algn="l">
              <a:lnSpc>
                <a:spcPct val="80000"/>
              </a:lnSpc>
              <a:spcBef>
                <a:spcPts val="0"/>
              </a:spcBef>
              <a:spcAft>
                <a:spcPts val="0"/>
              </a:spcAft>
              <a:buNone/>
            </a:pPr>
            <a:r>
              <a:rPr lang="en-US" sz="1110"/>
              <a:t>Many companies view the marketing environment as an </a:t>
            </a:r>
            <a:r>
              <a:rPr b="1" lang="en-US" sz="1110"/>
              <a:t>uncontrollable</a:t>
            </a:r>
            <a:r>
              <a:rPr lang="en-US" sz="1110"/>
              <a:t> element. They passively accept the marketing environment, analyze environmental forces and design strategies that will help the company avoid the threats and take advantage of the opportunities the environment provides.</a:t>
            </a:r>
            <a:endParaRPr/>
          </a:p>
          <a:p>
            <a:pPr indent="0" lvl="0" marL="0" rtl="0" algn="l">
              <a:lnSpc>
                <a:spcPct val="80000"/>
              </a:lnSpc>
              <a:spcBef>
                <a:spcPts val="0"/>
              </a:spcBef>
              <a:spcAft>
                <a:spcPts val="0"/>
              </a:spcAft>
              <a:buNone/>
            </a:pPr>
            <a:r>
              <a:t/>
            </a:r>
            <a:endParaRPr sz="1110"/>
          </a:p>
          <a:p>
            <a:pPr indent="0" lvl="0" marL="0" marR="0" rtl="0" algn="l">
              <a:lnSpc>
                <a:spcPct val="80000"/>
              </a:lnSpc>
              <a:spcBef>
                <a:spcPts val="0"/>
              </a:spcBef>
              <a:spcAft>
                <a:spcPts val="0"/>
              </a:spcAft>
              <a:buClr>
                <a:srgbClr val="000000"/>
              </a:buClr>
              <a:buSzPts val="1110"/>
              <a:buFont typeface="Calibri"/>
              <a:buNone/>
            </a:pPr>
            <a:r>
              <a:rPr lang="en-US" sz="1110"/>
              <a:t>Other companies take a </a:t>
            </a:r>
            <a:r>
              <a:rPr b="1" i="1" lang="en-US" sz="1110"/>
              <a:t>proactive</a:t>
            </a:r>
            <a:r>
              <a:rPr lang="en-US" sz="1110"/>
              <a:t> stance toward the marketing environment. Rather than assuming that strategic options are bounded by the current environment, these firms develop strategies to change the environment and overcome seemingly uncontrollable environmental events. </a:t>
            </a:r>
            <a:endParaRPr/>
          </a:p>
          <a:p>
            <a:pPr indent="0" lvl="0" marL="0" rtl="0" algn="l">
              <a:lnSpc>
                <a:spcPct val="80000"/>
              </a:lnSpc>
              <a:spcBef>
                <a:spcPts val="0"/>
              </a:spcBef>
              <a:spcAft>
                <a:spcPts val="0"/>
              </a:spcAft>
              <a:buNone/>
            </a:pPr>
            <a:r>
              <a:t/>
            </a:r>
            <a:endParaRPr sz="1110"/>
          </a:p>
          <a:p>
            <a:pPr indent="0" lvl="0" marL="0" rtl="0" algn="l">
              <a:lnSpc>
                <a:spcPct val="80000"/>
              </a:lnSpc>
              <a:spcBef>
                <a:spcPts val="0"/>
              </a:spcBef>
              <a:spcAft>
                <a:spcPts val="0"/>
              </a:spcAft>
              <a:buNone/>
            </a:pPr>
            <a:r>
              <a:rPr lang="en-US" sz="1110"/>
              <a:t> “Business history . . . reveals plenty of cases in which firms’ strategies shape industry structure,” says the expert, “from Ford’s Model T to Nintendo’s Wii.”</a:t>
            </a:r>
            <a:endParaRPr/>
          </a:p>
          <a:p>
            <a:pPr indent="0" lvl="0" marL="0" rtl="0" algn="l">
              <a:lnSpc>
                <a:spcPct val="80000"/>
              </a:lnSpc>
              <a:spcBef>
                <a:spcPts val="0"/>
              </a:spcBef>
              <a:spcAft>
                <a:spcPts val="0"/>
              </a:spcAft>
              <a:buNone/>
            </a:pPr>
            <a:r>
              <a:t/>
            </a:r>
            <a:endParaRPr sz="1110"/>
          </a:p>
          <a:p>
            <a:pPr indent="0" lvl="0" marL="0" rtl="0" algn="l">
              <a:lnSpc>
                <a:spcPct val="80000"/>
              </a:lnSpc>
              <a:spcBef>
                <a:spcPts val="0"/>
              </a:spcBef>
              <a:spcAft>
                <a:spcPts val="0"/>
              </a:spcAft>
              <a:buNone/>
            </a:pPr>
            <a:r>
              <a:rPr lang="en-US" sz="1110"/>
              <a:t>Marketing management cannot always control environmental forces. In many cases, it must settle for simply watching and reacting to the environment. But whenever possible, smart marketing managers take a </a:t>
            </a:r>
            <a:r>
              <a:rPr b="1" i="1" lang="en-US" sz="1110"/>
              <a:t>proactive</a:t>
            </a:r>
            <a:r>
              <a:rPr lang="en-US" sz="1110"/>
              <a:t> rather than a </a:t>
            </a:r>
            <a:r>
              <a:rPr b="1" i="1" lang="en-US" sz="1110"/>
              <a:t>reactive</a:t>
            </a:r>
            <a:r>
              <a:rPr lang="en-US" sz="1110"/>
              <a:t> approach to the marketing environment </a:t>
            </a:r>
            <a:endParaRPr/>
          </a:p>
        </p:txBody>
      </p:sp>
      <p:sp>
        <p:nvSpPr>
          <p:cNvPr id="637" name="Google Shape;637;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646" name="Google Shape;646;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47" name="Google Shape;647;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rPr>
              <a:t>Discussion Question</a:t>
            </a:r>
            <a:endParaRPr/>
          </a:p>
          <a:p>
            <a:pPr indent="0" lvl="0" marL="0" marR="0" rtl="0" algn="l">
              <a:lnSpc>
                <a:spcPct val="100000"/>
              </a:lnSpc>
              <a:spcBef>
                <a:spcPts val="0"/>
              </a:spcBef>
              <a:spcAft>
                <a:spcPts val="0"/>
              </a:spcAft>
              <a:buClr>
                <a:srgbClr val="000000"/>
              </a:buClr>
              <a:buSzPts val="1200"/>
              <a:buFont typeface="Calibri"/>
              <a:buNone/>
            </a:pPr>
            <a:r>
              <a:rPr i="1" lang="en-US" sz="1200">
                <a:latin typeface="Calibri"/>
                <a:ea typeface="Calibri"/>
                <a:cs typeface="Calibri"/>
                <a:sym typeface="Calibri"/>
              </a:rPr>
              <a:t>How should marketers respond to the changing environment?</a:t>
            </a:r>
            <a:endParaRPr/>
          </a:p>
          <a:p>
            <a:pPr indent="0" lvl="0" marL="0" marR="0" rtl="0" algn="l">
              <a:lnSpc>
                <a:spcPct val="100000"/>
              </a:lnSpc>
              <a:spcBef>
                <a:spcPts val="0"/>
              </a:spcBef>
              <a:spcAft>
                <a:spcPts val="0"/>
              </a:spcAft>
              <a:buClr>
                <a:srgbClr val="000000"/>
              </a:buClr>
              <a:buSzPts val="1200"/>
              <a:buFont typeface="Calibri"/>
              <a:buNone/>
            </a:pPr>
            <a:r>
              <a:t/>
            </a:r>
            <a:endParaRPr b="1" sz="1200">
              <a:solidFill>
                <a:schemeClr val="dk1"/>
              </a:solidFill>
            </a:endParaRPr>
          </a:p>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rPr>
              <a:t>Learning Objective 5 Summary</a:t>
            </a:r>
            <a:endParaRPr/>
          </a:p>
          <a:p>
            <a:pPr indent="0" lvl="0" marL="0" marR="0" rtl="0" algn="l">
              <a:lnSpc>
                <a:spcPct val="100000"/>
              </a:lnSpc>
              <a:spcBef>
                <a:spcPts val="0"/>
              </a:spcBef>
              <a:spcAft>
                <a:spcPts val="0"/>
              </a:spcAft>
              <a:buClr>
                <a:srgbClr val="000000"/>
              </a:buClr>
              <a:buSzPts val="1200"/>
              <a:buFont typeface="Calibri"/>
              <a:buNone/>
            </a:pPr>
            <a:r>
              <a:t/>
            </a:r>
            <a:endParaRPr b="1" sz="1200">
              <a:solidFill>
                <a:schemeClr val="dk1"/>
              </a:solidFill>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Companies can passively accept the marketing environment as an uncontrollable element to which they must adapt, avoiding threats and taking advantage of opportunities as they arise. Or they can take a proactive stance, working to change the environment rather than simply reacting to it. Whenever possible, companies should try to be proactive rather than reactive.</a:t>
            </a:r>
            <a:endParaRPr i="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658" name="Google Shape;658;p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220" name="Google Shape;22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1" name="Google Shape;22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0" name="Google Shape;23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Marketers must be environmental trend trackers and opportunity seekers.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By carefully studying the environment, marketers can adapt their strategies to meet new marketplace challenges and opportunities.</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By using marketing research and marketing intelligence, companies constantly watch and adapt to the changing environment—or like Microsoft, in many cases, lead those changes. </a:t>
            </a:r>
            <a:endParaRPr/>
          </a:p>
        </p:txBody>
      </p:sp>
      <p:sp>
        <p:nvSpPr>
          <p:cNvPr id="231" name="Google Shape;231;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9" name="Google Shape;23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40" name="Google Shape;240;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8" name="Google Shape;24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49" name="Google Shape;249;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7" name="Google Shape;25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Marketing management’s job is to build relationships with customers by creating customer value and satisfaction. However, marketing managers cannot do this alone.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Figure 3.1 shows the major actors in the marketer’s microenvironment. </a:t>
            </a:r>
            <a:r>
              <a:rPr b="1" lang="en-US"/>
              <a:t>Marketing</a:t>
            </a:r>
            <a:r>
              <a:rPr lang="en-US"/>
              <a:t> success requires building relationships with other </a:t>
            </a:r>
            <a:r>
              <a:rPr b="1" lang="en-US"/>
              <a:t>company</a:t>
            </a:r>
            <a:r>
              <a:rPr lang="en-US"/>
              <a:t> departments, </a:t>
            </a:r>
            <a:r>
              <a:rPr b="1" lang="en-US"/>
              <a:t>suppliers, marketing intermediaries, competitors, various publics, and customers</a:t>
            </a:r>
            <a:r>
              <a:rPr lang="en-US"/>
              <a:t>, which combine to make up the company’s value delivery network.</a:t>
            </a:r>
            <a:endParaRPr/>
          </a:p>
          <a:p>
            <a:pPr indent="0" lvl="0" marL="0" rtl="0" algn="l">
              <a:spcBef>
                <a:spcPts val="0"/>
              </a:spcBef>
              <a:spcAft>
                <a:spcPts val="0"/>
              </a:spcAft>
              <a:buNone/>
            </a:pPr>
            <a:r>
              <a:t/>
            </a:r>
            <a:endParaRPr/>
          </a:p>
        </p:txBody>
      </p:sp>
      <p:sp>
        <p:nvSpPr>
          <p:cNvPr id="258" name="Google Shape;25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showMasterSp="0" type="txAndObj">
  <p:cSld name="TEXT_AND_OBJECT">
    <p:spTree>
      <p:nvGrpSpPr>
        <p:cNvPr id="15" name="Shape 15"/>
        <p:cNvGrpSpPr/>
        <p:nvPr/>
      </p:nvGrpSpPr>
      <p:grpSpPr>
        <a:xfrm>
          <a:off x="0" y="0"/>
          <a:ext cx="0" cy="0"/>
          <a:chOff x="0" y="0"/>
          <a:chExt cx="0" cy="0"/>
        </a:xfrm>
      </p:grpSpPr>
      <p:sp>
        <p:nvSpPr>
          <p:cNvPr id="16" name="Google Shape;16;p49"/>
          <p:cNvSpPr txBox="1"/>
          <p:nvPr>
            <p:ph type="title"/>
          </p:nvPr>
        </p:nvSpPr>
        <p:spPr>
          <a:xfrm>
            <a:off x="838200" y="304800"/>
            <a:ext cx="7793038" cy="14620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9"/>
          <p:cNvSpPr txBox="1"/>
          <p:nvPr>
            <p:ph idx="1" type="body"/>
          </p:nvPr>
        </p:nvSpPr>
        <p:spPr>
          <a:xfrm>
            <a:off x="1182688" y="2017713"/>
            <a:ext cx="3810000" cy="4114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 name="Google Shape;18;p49"/>
          <p:cNvSpPr txBox="1"/>
          <p:nvPr>
            <p:ph idx="2" type="body"/>
          </p:nvPr>
        </p:nvSpPr>
        <p:spPr>
          <a:xfrm>
            <a:off x="5145088" y="2017713"/>
            <a:ext cx="3810000" cy="4114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 name="Google Shape;19;p4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9" name="Shape 69"/>
        <p:cNvGrpSpPr/>
        <p:nvPr/>
      </p:nvGrpSpPr>
      <p:grpSpPr>
        <a:xfrm>
          <a:off x="0" y="0"/>
          <a:ext cx="0" cy="0"/>
          <a:chOff x="0" y="0"/>
          <a:chExt cx="0" cy="0"/>
        </a:xfrm>
      </p:grpSpPr>
      <p:sp>
        <p:nvSpPr>
          <p:cNvPr id="70" name="Google Shape;70;p58"/>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58"/>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72" name="Google Shape;72;p58"/>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3" name="Google Shape;73;p5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6" name="Shape 76"/>
        <p:cNvGrpSpPr/>
        <p:nvPr/>
      </p:nvGrpSpPr>
      <p:grpSpPr>
        <a:xfrm>
          <a:off x="0" y="0"/>
          <a:ext cx="0" cy="0"/>
          <a:chOff x="0" y="0"/>
          <a:chExt cx="0" cy="0"/>
        </a:xfrm>
      </p:grpSpPr>
      <p:sp>
        <p:nvSpPr>
          <p:cNvPr id="77" name="Google Shape;77;p5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59"/>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79" name="Google Shape;79;p59"/>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80" name="Google Shape;80;p5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5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83" name="Shape 83"/>
        <p:cNvGrpSpPr/>
        <p:nvPr/>
      </p:nvGrpSpPr>
      <p:grpSpPr>
        <a:xfrm>
          <a:off x="0" y="0"/>
          <a:ext cx="0" cy="0"/>
          <a:chOff x="0" y="0"/>
          <a:chExt cx="0" cy="0"/>
        </a:xfrm>
      </p:grpSpPr>
      <p:sp>
        <p:nvSpPr>
          <p:cNvPr id="84" name="Google Shape;84;p6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60"/>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6" name="Google Shape;86;p6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6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6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9" name="Shape 89"/>
        <p:cNvGrpSpPr/>
        <p:nvPr/>
      </p:nvGrpSpPr>
      <p:grpSpPr>
        <a:xfrm>
          <a:off x="0" y="0"/>
          <a:ext cx="0" cy="0"/>
          <a:chOff x="0" y="0"/>
          <a:chExt cx="0" cy="0"/>
        </a:xfrm>
      </p:grpSpPr>
      <p:sp>
        <p:nvSpPr>
          <p:cNvPr id="90" name="Google Shape;90;p61"/>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61"/>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2" name="Google Shape;92;p6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6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6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Text" showMasterSp="0" type="objAndTx">
  <p:cSld name="OBJECT_AND_TEXT">
    <p:spTree>
      <p:nvGrpSpPr>
        <p:cNvPr id="95" name="Shape 95"/>
        <p:cNvGrpSpPr/>
        <p:nvPr/>
      </p:nvGrpSpPr>
      <p:grpSpPr>
        <a:xfrm>
          <a:off x="0" y="0"/>
          <a:ext cx="0" cy="0"/>
          <a:chOff x="0" y="0"/>
          <a:chExt cx="0" cy="0"/>
        </a:xfrm>
      </p:grpSpPr>
      <p:sp>
        <p:nvSpPr>
          <p:cNvPr id="96" name="Google Shape;96;p62"/>
          <p:cNvSpPr txBox="1"/>
          <p:nvPr>
            <p:ph type="title"/>
          </p:nvPr>
        </p:nvSpPr>
        <p:spPr>
          <a:xfrm>
            <a:off x="838200" y="304800"/>
            <a:ext cx="7793038" cy="14620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Calibri"/>
              <a:buNone/>
              <a:defRPr b="1"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62"/>
          <p:cNvSpPr txBox="1"/>
          <p:nvPr>
            <p:ph idx="1" type="body"/>
          </p:nvPr>
        </p:nvSpPr>
        <p:spPr>
          <a:xfrm>
            <a:off x="1182688" y="2017713"/>
            <a:ext cx="3810000" cy="4114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8" name="Google Shape;98;p62"/>
          <p:cNvSpPr txBox="1"/>
          <p:nvPr>
            <p:ph idx="2" type="body"/>
          </p:nvPr>
        </p:nvSpPr>
        <p:spPr>
          <a:xfrm>
            <a:off x="5145088" y="2017713"/>
            <a:ext cx="3810000" cy="4114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9" name="Google Shape;99;p6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6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6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showMasterSp="0">
  <p:cSld name="1_Title Only">
    <p:spTree>
      <p:nvGrpSpPr>
        <p:cNvPr id="102" name="Shape 102"/>
        <p:cNvGrpSpPr/>
        <p:nvPr/>
      </p:nvGrpSpPr>
      <p:grpSpPr>
        <a:xfrm>
          <a:off x="0" y="0"/>
          <a:ext cx="0" cy="0"/>
          <a:chOff x="0" y="0"/>
          <a:chExt cx="0" cy="0"/>
        </a:xfrm>
      </p:grpSpPr>
      <p:sp>
        <p:nvSpPr>
          <p:cNvPr id="103" name="Google Shape;103;p6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63"/>
          <p:cNvSpPr txBox="1"/>
          <p:nvPr>
            <p:ph idx="1" type="body"/>
          </p:nvPr>
        </p:nvSpPr>
        <p:spPr>
          <a:xfrm>
            <a:off x="914400" y="1447800"/>
            <a:ext cx="7162800" cy="381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chemeClr val="dk2"/>
              </a:buClr>
              <a:buSzPts val="2100"/>
              <a:buNone/>
              <a:defRPr b="1" i="0" sz="2100">
                <a:solidFill>
                  <a:schemeClr val="dk2"/>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5" name="Google Shape;105;p6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6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6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showMasterSp="0">
  <p:cSld name="3_Title and Content">
    <p:spTree>
      <p:nvGrpSpPr>
        <p:cNvPr id="108" name="Shape 108"/>
        <p:cNvGrpSpPr/>
        <p:nvPr/>
      </p:nvGrpSpPr>
      <p:grpSpPr>
        <a:xfrm>
          <a:off x="0" y="0"/>
          <a:ext cx="0" cy="0"/>
          <a:chOff x="0" y="0"/>
          <a:chExt cx="0" cy="0"/>
        </a:xfrm>
      </p:grpSpPr>
      <p:sp>
        <p:nvSpPr>
          <p:cNvPr id="109" name="Google Shape;109;p64"/>
          <p:cNvSpPr txBox="1"/>
          <p:nvPr>
            <p:ph type="title"/>
          </p:nvPr>
        </p:nvSpPr>
        <p:spPr>
          <a:xfrm>
            <a:off x="685800" y="228600"/>
            <a:ext cx="7772400"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000"/>
              <a:buFont typeface="Calibri"/>
              <a:buNone/>
              <a:defRPr b="1"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64"/>
          <p:cNvSpPr txBox="1"/>
          <p:nvPr>
            <p:ph idx="1" type="body"/>
          </p:nvPr>
        </p:nvSpPr>
        <p:spPr>
          <a:xfrm>
            <a:off x="685800" y="1981200"/>
            <a:ext cx="2971800" cy="41148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Clr>
                <a:schemeClr val="dk1"/>
              </a:buClr>
              <a:buSzPts val="2100"/>
              <a:buChar char="•"/>
              <a:defRPr b="0"/>
            </a:lvl1pPr>
            <a:lvl2pPr indent="-342900" lvl="1" marL="914400" algn="l">
              <a:lnSpc>
                <a:spcPct val="90000"/>
              </a:lnSpc>
              <a:spcBef>
                <a:spcPts val="375"/>
              </a:spcBef>
              <a:spcAft>
                <a:spcPts val="0"/>
              </a:spcAft>
              <a:buClr>
                <a:schemeClr val="dk1"/>
              </a:buClr>
              <a:buSzPts val="1800"/>
              <a:buChar char="•"/>
              <a:defRPr b="0"/>
            </a:lvl2pPr>
            <a:lvl3pPr indent="-323850" lvl="2" marL="1371600" algn="l">
              <a:lnSpc>
                <a:spcPct val="90000"/>
              </a:lnSpc>
              <a:spcBef>
                <a:spcPts val="375"/>
              </a:spcBef>
              <a:spcAft>
                <a:spcPts val="0"/>
              </a:spcAft>
              <a:buClr>
                <a:schemeClr val="dk1"/>
              </a:buClr>
              <a:buSzPts val="1500"/>
              <a:buChar char="•"/>
              <a:defRPr b="0"/>
            </a:lvl3pPr>
            <a:lvl4pPr indent="-314325" lvl="3" marL="1828800" algn="l">
              <a:lnSpc>
                <a:spcPct val="90000"/>
              </a:lnSpc>
              <a:spcBef>
                <a:spcPts val="375"/>
              </a:spcBef>
              <a:spcAft>
                <a:spcPts val="0"/>
              </a:spcAft>
              <a:buClr>
                <a:schemeClr val="dk1"/>
              </a:buClr>
              <a:buSzPts val="1350"/>
              <a:buChar char="•"/>
              <a:defRPr b="0"/>
            </a:lvl4pPr>
            <a:lvl5pPr indent="-314325" lvl="4" marL="2286000" algn="l">
              <a:lnSpc>
                <a:spcPct val="90000"/>
              </a:lnSpc>
              <a:spcBef>
                <a:spcPts val="375"/>
              </a:spcBef>
              <a:spcAft>
                <a:spcPts val="0"/>
              </a:spcAft>
              <a:buClr>
                <a:schemeClr val="dk1"/>
              </a:buClr>
              <a:buSzPts val="1350"/>
              <a:buChar char="•"/>
              <a:defRPr b="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1" name="Google Shape;111;p64"/>
          <p:cNvSpPr txBox="1"/>
          <p:nvPr>
            <p:ph idx="2" type="body"/>
          </p:nvPr>
        </p:nvSpPr>
        <p:spPr>
          <a:xfrm>
            <a:off x="457200" y="1447800"/>
            <a:ext cx="3200400" cy="381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C00000"/>
              </a:buClr>
              <a:buSzPts val="1500"/>
              <a:buNone/>
              <a:defRPr b="0" i="1" sz="1500">
                <a:solidFill>
                  <a:srgbClr val="C00000"/>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 name="Google Shape;112;p64"/>
          <p:cNvSpPr txBox="1"/>
          <p:nvPr>
            <p:ph idx="3" type="body"/>
          </p:nvPr>
        </p:nvSpPr>
        <p:spPr>
          <a:xfrm>
            <a:off x="3810000" y="1524000"/>
            <a:ext cx="4343400" cy="4572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 name="Google Shape;113;p6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6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6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showMasterSp="0">
  <p:cSld name="2_Title Only">
    <p:spTree>
      <p:nvGrpSpPr>
        <p:cNvPr id="116" name="Shape 116"/>
        <p:cNvGrpSpPr/>
        <p:nvPr/>
      </p:nvGrpSpPr>
      <p:grpSpPr>
        <a:xfrm>
          <a:off x="0" y="0"/>
          <a:ext cx="0" cy="0"/>
          <a:chOff x="0" y="0"/>
          <a:chExt cx="0" cy="0"/>
        </a:xfrm>
      </p:grpSpPr>
      <p:sp>
        <p:nvSpPr>
          <p:cNvPr id="117" name="Google Shape;117;p6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65"/>
          <p:cNvSpPr txBox="1"/>
          <p:nvPr>
            <p:ph idx="1" type="body"/>
          </p:nvPr>
        </p:nvSpPr>
        <p:spPr>
          <a:xfrm>
            <a:off x="914400" y="1447800"/>
            <a:ext cx="7162800" cy="381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chemeClr val="dk2"/>
              </a:buClr>
              <a:buSzPts val="2100"/>
              <a:buNone/>
              <a:defRPr b="1" i="0" sz="2100">
                <a:solidFill>
                  <a:schemeClr val="dk2"/>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9" name="Google Shape;119;p6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6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6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showMasterSp="0">
  <p:cSld name="3_Title Only">
    <p:spTree>
      <p:nvGrpSpPr>
        <p:cNvPr id="122" name="Shape 122"/>
        <p:cNvGrpSpPr/>
        <p:nvPr/>
      </p:nvGrpSpPr>
      <p:grpSpPr>
        <a:xfrm>
          <a:off x="0" y="0"/>
          <a:ext cx="0" cy="0"/>
          <a:chOff x="0" y="0"/>
          <a:chExt cx="0" cy="0"/>
        </a:xfrm>
      </p:grpSpPr>
      <p:sp>
        <p:nvSpPr>
          <p:cNvPr id="123" name="Google Shape;123;p6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66"/>
          <p:cNvSpPr txBox="1"/>
          <p:nvPr>
            <p:ph idx="1" type="body"/>
          </p:nvPr>
        </p:nvSpPr>
        <p:spPr>
          <a:xfrm>
            <a:off x="914400" y="1447800"/>
            <a:ext cx="7162800" cy="381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chemeClr val="dk2"/>
              </a:buClr>
              <a:buSzPts val="2100"/>
              <a:buNone/>
              <a:defRPr b="1" i="0" sz="2100">
                <a:solidFill>
                  <a:schemeClr val="dk2"/>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5" name="Google Shape;125;p6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6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6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Only" showMasterSp="0">
  <p:cSld name="4_Title Only">
    <p:spTree>
      <p:nvGrpSpPr>
        <p:cNvPr id="128" name="Shape 128"/>
        <p:cNvGrpSpPr/>
        <p:nvPr/>
      </p:nvGrpSpPr>
      <p:grpSpPr>
        <a:xfrm>
          <a:off x="0" y="0"/>
          <a:ext cx="0" cy="0"/>
          <a:chOff x="0" y="0"/>
          <a:chExt cx="0" cy="0"/>
        </a:xfrm>
      </p:grpSpPr>
      <p:sp>
        <p:nvSpPr>
          <p:cNvPr id="129" name="Google Shape;129;p6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67"/>
          <p:cNvSpPr txBox="1"/>
          <p:nvPr>
            <p:ph idx="1" type="body"/>
          </p:nvPr>
        </p:nvSpPr>
        <p:spPr>
          <a:xfrm>
            <a:off x="914400" y="1447800"/>
            <a:ext cx="7162800" cy="381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chemeClr val="dk2"/>
              </a:buClr>
              <a:buSzPts val="2100"/>
              <a:buNone/>
              <a:defRPr b="1" i="0" sz="2100">
                <a:solidFill>
                  <a:schemeClr val="dk2"/>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1" name="Google Shape;131;p6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6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6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showMasterSp="0">
  <p:cSld name="2_Title and Content">
    <p:spTree>
      <p:nvGrpSpPr>
        <p:cNvPr id="22" name="Shape 22"/>
        <p:cNvGrpSpPr/>
        <p:nvPr/>
      </p:nvGrpSpPr>
      <p:grpSpPr>
        <a:xfrm>
          <a:off x="0" y="0"/>
          <a:ext cx="0" cy="0"/>
          <a:chOff x="0" y="0"/>
          <a:chExt cx="0" cy="0"/>
        </a:xfrm>
      </p:grpSpPr>
      <p:sp>
        <p:nvSpPr>
          <p:cNvPr id="23" name="Google Shape;23;p5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Clr>
                <a:schemeClr val="dk1"/>
              </a:buClr>
              <a:buSzPts val="2100"/>
              <a:buChar char="•"/>
              <a:defRPr b="0"/>
            </a:lvl1pPr>
            <a:lvl2pPr indent="-342900" lvl="1" marL="914400" algn="l">
              <a:lnSpc>
                <a:spcPct val="90000"/>
              </a:lnSpc>
              <a:spcBef>
                <a:spcPts val="375"/>
              </a:spcBef>
              <a:spcAft>
                <a:spcPts val="0"/>
              </a:spcAft>
              <a:buClr>
                <a:schemeClr val="dk1"/>
              </a:buClr>
              <a:buSzPts val="1800"/>
              <a:buChar char="•"/>
              <a:defRPr b="0"/>
            </a:lvl2pPr>
            <a:lvl3pPr indent="-323850" lvl="2" marL="1371600" algn="l">
              <a:lnSpc>
                <a:spcPct val="90000"/>
              </a:lnSpc>
              <a:spcBef>
                <a:spcPts val="375"/>
              </a:spcBef>
              <a:spcAft>
                <a:spcPts val="0"/>
              </a:spcAft>
              <a:buClr>
                <a:schemeClr val="dk1"/>
              </a:buClr>
              <a:buSzPts val="1500"/>
              <a:buChar char="•"/>
              <a:defRPr b="0"/>
            </a:lvl3pPr>
            <a:lvl4pPr indent="-314325" lvl="3" marL="1828800" algn="l">
              <a:lnSpc>
                <a:spcPct val="90000"/>
              </a:lnSpc>
              <a:spcBef>
                <a:spcPts val="375"/>
              </a:spcBef>
              <a:spcAft>
                <a:spcPts val="0"/>
              </a:spcAft>
              <a:buClr>
                <a:schemeClr val="dk1"/>
              </a:buClr>
              <a:buSzPts val="1350"/>
              <a:buChar char="•"/>
              <a:defRPr b="0"/>
            </a:lvl4pPr>
            <a:lvl5pPr indent="-314325" lvl="4" marL="2286000" algn="l">
              <a:lnSpc>
                <a:spcPct val="90000"/>
              </a:lnSpc>
              <a:spcBef>
                <a:spcPts val="375"/>
              </a:spcBef>
              <a:spcAft>
                <a:spcPts val="0"/>
              </a:spcAft>
              <a:buClr>
                <a:schemeClr val="dk1"/>
              </a:buClr>
              <a:buSzPts val="1350"/>
              <a:buChar char="•"/>
              <a:defRPr b="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50"/>
          <p:cNvSpPr txBox="1"/>
          <p:nvPr>
            <p:ph idx="2" type="body"/>
          </p:nvPr>
        </p:nvSpPr>
        <p:spPr>
          <a:xfrm>
            <a:off x="914400" y="1371600"/>
            <a:ext cx="7162800" cy="381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chemeClr val="dk2"/>
              </a:buClr>
              <a:buSzPts val="2100"/>
              <a:buNone/>
              <a:defRPr b="1" i="0" sz="2100">
                <a:solidFill>
                  <a:schemeClr val="dk2"/>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 name="Google Shape;25;p5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39" name="Shape 139"/>
        <p:cNvGrpSpPr/>
        <p:nvPr/>
      </p:nvGrpSpPr>
      <p:grpSpPr>
        <a:xfrm>
          <a:off x="0" y="0"/>
          <a:ext cx="0" cy="0"/>
          <a:chOff x="0" y="0"/>
          <a:chExt cx="0" cy="0"/>
        </a:xfrm>
      </p:grpSpPr>
      <p:sp>
        <p:nvSpPr>
          <p:cNvPr id="140" name="Google Shape;140;p69"/>
          <p:cNvSpPr txBox="1"/>
          <p:nvPr/>
        </p:nvSpPr>
        <p:spPr>
          <a:xfrm>
            <a:off x="6248400" y="6477000"/>
            <a:ext cx="1965325" cy="198438"/>
          </a:xfrm>
          <a:prstGeom prst="rect">
            <a:avLst/>
          </a:prstGeom>
          <a:noFill/>
          <a:ln>
            <a:noFill/>
          </a:ln>
        </p:spPr>
        <p:txBody>
          <a:bodyPr anchorCtr="0" anchor="t" bIns="0" lIns="0" spcFirstLastPara="1" rIns="0" wrap="square" tIns="0">
            <a:noAutofit/>
          </a:bodyPr>
          <a:lstStyle/>
          <a:p>
            <a:pPr indent="0" lvl="0" marL="0" marR="0" rtl="0" algn="ctr">
              <a:lnSpc>
                <a:spcPct val="102000"/>
              </a:lnSpc>
              <a:spcBef>
                <a:spcPts val="0"/>
              </a:spcBef>
              <a:spcAft>
                <a:spcPts val="0"/>
              </a:spcAft>
              <a:buClr>
                <a:schemeClr val="lt1"/>
              </a:buClr>
              <a:buSzPts val="1600"/>
              <a:buFont typeface="Noto Sans Symbols"/>
              <a:buNone/>
            </a:pPr>
            <a:r>
              <a:rPr b="1" lang="en-US" sz="1600">
                <a:solidFill>
                  <a:schemeClr val="lt1"/>
                </a:solidFill>
                <a:latin typeface="Arial"/>
                <a:ea typeface="Arial"/>
                <a:cs typeface="Arial"/>
                <a:sym typeface="Arial"/>
              </a:rPr>
              <a:t>1-  </a:t>
            </a:r>
            <a:fld id="{00000000-1234-1234-1234-123412341234}" type="slidenum">
              <a:rPr b="1" lang="en-US" sz="1600">
                <a:solidFill>
                  <a:schemeClr val="lt1"/>
                </a:solidFill>
                <a:latin typeface="Arial"/>
                <a:ea typeface="Arial"/>
                <a:cs typeface="Arial"/>
                <a:sym typeface="Arial"/>
              </a:rPr>
              <a:t>‹#›</a:t>
            </a:fld>
            <a:endParaRPr b="1" sz="1600">
              <a:solidFill>
                <a:schemeClr val="lt1"/>
              </a:solidFill>
              <a:latin typeface="Arial"/>
              <a:ea typeface="Arial"/>
              <a:cs typeface="Arial"/>
              <a:sym typeface="Arial"/>
            </a:endParaRPr>
          </a:p>
        </p:txBody>
      </p:sp>
      <p:sp>
        <p:nvSpPr>
          <p:cNvPr id="141" name="Google Shape;141;p69"/>
          <p:cNvSpPr txBox="1"/>
          <p:nvPr/>
        </p:nvSpPr>
        <p:spPr>
          <a:xfrm>
            <a:off x="76200" y="6400800"/>
            <a:ext cx="4495800" cy="762000"/>
          </a:xfrm>
          <a:prstGeom prst="rect">
            <a:avLst/>
          </a:prstGeom>
          <a:noFill/>
          <a:ln>
            <a:noFill/>
          </a:ln>
        </p:spPr>
        <p:txBody>
          <a:bodyPr anchorCtr="0" anchor="t" bIns="0" lIns="0" spcFirstLastPara="1" rIns="0" wrap="square" tIns="0">
            <a:noAutofit/>
          </a:bodyPr>
          <a:lstStyle/>
          <a:p>
            <a:pPr indent="0" lvl="0" marL="0" marR="0" rtl="0" algn="l">
              <a:lnSpc>
                <a:spcPct val="102000"/>
              </a:lnSpc>
              <a:spcBef>
                <a:spcPts val="0"/>
              </a:spcBef>
              <a:spcAft>
                <a:spcPts val="0"/>
              </a:spcAft>
              <a:buClr>
                <a:srgbClr val="A6A6A6"/>
              </a:buClr>
              <a:buSzPts val="1400"/>
              <a:buFont typeface="Noto Sans Symbols"/>
              <a:buNone/>
            </a:pPr>
            <a:r>
              <a:rPr b="1" lang="en-US" sz="1400">
                <a:solidFill>
                  <a:srgbClr val="A6A6A6"/>
                </a:solidFill>
                <a:latin typeface="Arial"/>
                <a:ea typeface="Arial"/>
                <a:cs typeface="Arial"/>
                <a:sym typeface="Arial"/>
              </a:rPr>
              <a:t>Copyright © 2012 Pearson Education, Inc.  </a:t>
            </a:r>
            <a:endParaRPr/>
          </a:p>
          <a:p>
            <a:pPr indent="0" lvl="0" marL="0" marR="0" rtl="0" algn="l">
              <a:lnSpc>
                <a:spcPct val="102000"/>
              </a:lnSpc>
              <a:spcBef>
                <a:spcPts val="0"/>
              </a:spcBef>
              <a:spcAft>
                <a:spcPts val="0"/>
              </a:spcAft>
              <a:buClr>
                <a:srgbClr val="A6A6A6"/>
              </a:buClr>
              <a:buSzPts val="1400"/>
              <a:buFont typeface="Noto Sans Symbols"/>
              <a:buNone/>
            </a:pPr>
            <a:r>
              <a:rPr b="1" lang="en-US" sz="1400">
                <a:solidFill>
                  <a:srgbClr val="A6A6A6"/>
                </a:solidFill>
                <a:latin typeface="Arial"/>
                <a:ea typeface="Arial"/>
                <a:cs typeface="Arial"/>
                <a:sym typeface="Arial"/>
              </a:rPr>
              <a:t>Publishing as Prentice Hall</a:t>
            </a:r>
            <a:endParaRPr/>
          </a:p>
        </p:txBody>
      </p:sp>
      <p:sp>
        <p:nvSpPr>
          <p:cNvPr id="142" name="Google Shape;142;p69"/>
          <p:cNvSpPr txBox="1"/>
          <p:nvPr>
            <p:ph type="ctrTitle"/>
          </p:nvPr>
        </p:nvSpPr>
        <p:spPr>
          <a:xfrm>
            <a:off x="304800" y="2797175"/>
            <a:ext cx="71628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36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3" name="Google Shape;143;p69"/>
          <p:cNvSpPr txBox="1"/>
          <p:nvPr>
            <p:ph idx="1" type="subTitle"/>
          </p:nvPr>
        </p:nvSpPr>
        <p:spPr>
          <a:xfrm>
            <a:off x="609600" y="4648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lt1"/>
              </a:buClr>
              <a:buSzPts val="3200"/>
              <a:buFont typeface="Calibri"/>
              <a:buNone/>
              <a:defRPr/>
            </a:lvl1pPr>
            <a:lvl2pPr lvl="1" algn="ctr">
              <a:spcBef>
                <a:spcPts val="560"/>
              </a:spcBef>
              <a:spcAft>
                <a:spcPts val="0"/>
              </a:spcAft>
              <a:buClr>
                <a:schemeClr val="lt1"/>
              </a:buClr>
              <a:buSzPts val="2800"/>
              <a:buFont typeface="Calibri"/>
              <a:buNone/>
              <a:defRPr/>
            </a:lvl2pPr>
            <a:lvl3pPr lvl="2" algn="ctr">
              <a:spcBef>
                <a:spcPts val="480"/>
              </a:spcBef>
              <a:spcAft>
                <a:spcPts val="0"/>
              </a:spcAft>
              <a:buClr>
                <a:schemeClr val="lt1"/>
              </a:buClr>
              <a:buSzPts val="2400"/>
              <a:buFont typeface="Calibri"/>
              <a:buNone/>
              <a:defRPr/>
            </a:lvl3pPr>
            <a:lvl4pPr lvl="3" algn="ctr">
              <a:spcBef>
                <a:spcPts val="400"/>
              </a:spcBef>
              <a:spcAft>
                <a:spcPts val="0"/>
              </a:spcAft>
              <a:buClr>
                <a:schemeClr val="lt1"/>
              </a:buClr>
              <a:buSzPts val="2000"/>
              <a:buFont typeface="Calibri"/>
              <a:buNone/>
              <a:defRPr/>
            </a:lvl4pPr>
            <a:lvl5pPr lvl="4" algn="ctr">
              <a:spcBef>
                <a:spcPts val="400"/>
              </a:spcBef>
              <a:spcAft>
                <a:spcPts val="0"/>
              </a:spcAft>
              <a:buClr>
                <a:schemeClr val="lt1"/>
              </a:buClr>
              <a:buSzPts val="2000"/>
              <a:buFont typeface="Calibri"/>
              <a:buNone/>
              <a:defRPr/>
            </a:lvl5pPr>
            <a:lvl6pPr lvl="5" algn="ctr">
              <a:spcBef>
                <a:spcPts val="400"/>
              </a:spcBef>
              <a:spcAft>
                <a:spcPts val="0"/>
              </a:spcAft>
              <a:buClr>
                <a:schemeClr val="lt1"/>
              </a:buClr>
              <a:buSzPts val="2000"/>
              <a:buFont typeface="Arial"/>
              <a:buNone/>
              <a:defRPr/>
            </a:lvl6pPr>
            <a:lvl7pPr lvl="6" algn="ctr">
              <a:spcBef>
                <a:spcPts val="400"/>
              </a:spcBef>
              <a:spcAft>
                <a:spcPts val="0"/>
              </a:spcAft>
              <a:buClr>
                <a:schemeClr val="lt1"/>
              </a:buClr>
              <a:buSzPts val="2000"/>
              <a:buFont typeface="Arial"/>
              <a:buNone/>
              <a:defRPr/>
            </a:lvl7pPr>
            <a:lvl8pPr lvl="7" algn="ctr">
              <a:spcBef>
                <a:spcPts val="400"/>
              </a:spcBef>
              <a:spcAft>
                <a:spcPts val="0"/>
              </a:spcAft>
              <a:buClr>
                <a:schemeClr val="lt1"/>
              </a:buClr>
              <a:buSzPts val="2000"/>
              <a:buFont typeface="Arial"/>
              <a:buNone/>
              <a:defRPr/>
            </a:lvl8pPr>
            <a:lvl9pPr lvl="8" algn="ctr">
              <a:spcBef>
                <a:spcPts val="400"/>
              </a:spcBef>
              <a:spcAft>
                <a:spcPts val="0"/>
              </a:spcAft>
              <a:buClr>
                <a:schemeClr val="lt1"/>
              </a:buClr>
              <a:buSzPts val="2000"/>
              <a:buFont typeface="Arial"/>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4" name="Shape 144"/>
        <p:cNvGrpSpPr/>
        <p:nvPr/>
      </p:nvGrpSpPr>
      <p:grpSpPr>
        <a:xfrm>
          <a:off x="0" y="0"/>
          <a:ext cx="0" cy="0"/>
          <a:chOff x="0" y="0"/>
          <a:chExt cx="0" cy="0"/>
        </a:xfrm>
      </p:grpSpPr>
      <p:sp>
        <p:nvSpPr>
          <p:cNvPr id="145" name="Google Shape;145;p70"/>
          <p:cNvSpPr txBox="1"/>
          <p:nvPr/>
        </p:nvSpPr>
        <p:spPr>
          <a:xfrm>
            <a:off x="6248400" y="6477000"/>
            <a:ext cx="1965325" cy="198438"/>
          </a:xfrm>
          <a:prstGeom prst="rect">
            <a:avLst/>
          </a:prstGeom>
          <a:noFill/>
          <a:ln>
            <a:noFill/>
          </a:ln>
        </p:spPr>
        <p:txBody>
          <a:bodyPr anchorCtr="0" anchor="t" bIns="0" lIns="0" spcFirstLastPara="1" rIns="0" wrap="square" tIns="0">
            <a:noAutofit/>
          </a:bodyPr>
          <a:lstStyle/>
          <a:p>
            <a:pPr indent="0" lvl="0" marL="0" marR="0" rtl="0" algn="ctr">
              <a:lnSpc>
                <a:spcPct val="102000"/>
              </a:lnSpc>
              <a:spcBef>
                <a:spcPts val="0"/>
              </a:spcBef>
              <a:spcAft>
                <a:spcPts val="0"/>
              </a:spcAft>
              <a:buClr>
                <a:srgbClr val="C00000"/>
              </a:buClr>
              <a:buSzPts val="1600"/>
              <a:buFont typeface="Noto Sans Symbols"/>
              <a:buNone/>
            </a:pPr>
            <a:r>
              <a:rPr b="1" lang="en-US" sz="1600">
                <a:solidFill>
                  <a:srgbClr val="C00000"/>
                </a:solidFill>
                <a:latin typeface="Arial"/>
                <a:ea typeface="Arial"/>
                <a:cs typeface="Arial"/>
                <a:sym typeface="Arial"/>
              </a:rPr>
              <a:t> </a:t>
            </a:r>
            <a:r>
              <a:rPr b="1" lang="en-US" sz="1600">
                <a:solidFill>
                  <a:schemeClr val="lt1"/>
                </a:solidFill>
                <a:latin typeface="Arial"/>
                <a:ea typeface="Arial"/>
                <a:cs typeface="Arial"/>
                <a:sym typeface="Arial"/>
              </a:rPr>
              <a:t>3- </a:t>
            </a:r>
            <a:fld id="{00000000-1234-1234-1234-123412341234}" type="slidenum">
              <a:rPr b="1" lang="en-US" sz="1600">
                <a:solidFill>
                  <a:schemeClr val="lt1"/>
                </a:solidFill>
                <a:latin typeface="Arial"/>
                <a:ea typeface="Arial"/>
                <a:cs typeface="Arial"/>
                <a:sym typeface="Arial"/>
              </a:rPr>
              <a:t>‹#›</a:t>
            </a:fld>
            <a:endParaRPr b="1" sz="1600">
              <a:solidFill>
                <a:schemeClr val="lt1"/>
              </a:solidFill>
              <a:latin typeface="Arial"/>
              <a:ea typeface="Arial"/>
              <a:cs typeface="Arial"/>
              <a:sym typeface="Arial"/>
            </a:endParaRPr>
          </a:p>
        </p:txBody>
      </p:sp>
      <p:sp>
        <p:nvSpPr>
          <p:cNvPr id="146" name="Google Shape;146;p70"/>
          <p:cNvSpPr txBox="1"/>
          <p:nvPr/>
        </p:nvSpPr>
        <p:spPr>
          <a:xfrm>
            <a:off x="76200" y="6400800"/>
            <a:ext cx="4495800" cy="762000"/>
          </a:xfrm>
          <a:prstGeom prst="rect">
            <a:avLst/>
          </a:prstGeom>
          <a:noFill/>
          <a:ln>
            <a:noFill/>
          </a:ln>
        </p:spPr>
        <p:txBody>
          <a:bodyPr anchorCtr="0" anchor="t" bIns="0" lIns="0" spcFirstLastPara="1" rIns="0" wrap="square" tIns="0">
            <a:noAutofit/>
          </a:bodyPr>
          <a:lstStyle/>
          <a:p>
            <a:pPr indent="0" lvl="0" marL="0" marR="0" rtl="0" algn="l">
              <a:lnSpc>
                <a:spcPct val="102000"/>
              </a:lnSpc>
              <a:spcBef>
                <a:spcPts val="0"/>
              </a:spcBef>
              <a:spcAft>
                <a:spcPts val="0"/>
              </a:spcAft>
              <a:buClr>
                <a:srgbClr val="A6A6A6"/>
              </a:buClr>
              <a:buSzPts val="1400"/>
              <a:buFont typeface="Noto Sans Symbols"/>
              <a:buNone/>
            </a:pPr>
            <a:r>
              <a:rPr b="1" lang="en-US" sz="1400">
                <a:solidFill>
                  <a:srgbClr val="A6A6A6"/>
                </a:solidFill>
                <a:latin typeface="Arial"/>
                <a:ea typeface="Arial"/>
                <a:cs typeface="Arial"/>
                <a:sym typeface="Arial"/>
              </a:rPr>
              <a:t>Copyright © 2012 Pearson Education, Inc.  Publishing as Prentice Hall</a:t>
            </a:r>
            <a:endParaRPr/>
          </a:p>
        </p:txBody>
      </p:sp>
      <p:sp>
        <p:nvSpPr>
          <p:cNvPr id="147" name="Google Shape;147;p70"/>
          <p:cNvSpPr txBox="1"/>
          <p:nvPr>
            <p:ph type="ctrTitle"/>
          </p:nvPr>
        </p:nvSpPr>
        <p:spPr>
          <a:xfrm>
            <a:off x="304800" y="2797175"/>
            <a:ext cx="71628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8" name="Google Shape;148;p70"/>
          <p:cNvSpPr txBox="1"/>
          <p:nvPr>
            <p:ph idx="1" type="subTitle"/>
          </p:nvPr>
        </p:nvSpPr>
        <p:spPr>
          <a:xfrm>
            <a:off x="609600" y="4648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lt1"/>
              </a:buClr>
              <a:buSzPts val="3200"/>
              <a:buFont typeface="Calibri"/>
              <a:buNone/>
              <a:defRPr/>
            </a:lvl1pPr>
            <a:lvl2pPr lvl="1" algn="ctr">
              <a:spcBef>
                <a:spcPts val="560"/>
              </a:spcBef>
              <a:spcAft>
                <a:spcPts val="0"/>
              </a:spcAft>
              <a:buClr>
                <a:schemeClr val="lt1"/>
              </a:buClr>
              <a:buSzPts val="2800"/>
              <a:buFont typeface="Calibri"/>
              <a:buNone/>
              <a:defRPr/>
            </a:lvl2pPr>
            <a:lvl3pPr lvl="2" algn="ctr">
              <a:spcBef>
                <a:spcPts val="480"/>
              </a:spcBef>
              <a:spcAft>
                <a:spcPts val="0"/>
              </a:spcAft>
              <a:buClr>
                <a:schemeClr val="lt1"/>
              </a:buClr>
              <a:buSzPts val="2400"/>
              <a:buFont typeface="Calibri"/>
              <a:buNone/>
              <a:defRPr/>
            </a:lvl3pPr>
            <a:lvl4pPr lvl="3" algn="ctr">
              <a:spcBef>
                <a:spcPts val="400"/>
              </a:spcBef>
              <a:spcAft>
                <a:spcPts val="0"/>
              </a:spcAft>
              <a:buClr>
                <a:schemeClr val="lt1"/>
              </a:buClr>
              <a:buSzPts val="2000"/>
              <a:buFont typeface="Calibri"/>
              <a:buNone/>
              <a:defRPr/>
            </a:lvl4pPr>
            <a:lvl5pPr lvl="4" algn="ctr">
              <a:spcBef>
                <a:spcPts val="400"/>
              </a:spcBef>
              <a:spcAft>
                <a:spcPts val="0"/>
              </a:spcAft>
              <a:buClr>
                <a:schemeClr val="lt1"/>
              </a:buClr>
              <a:buSzPts val="2000"/>
              <a:buFont typeface="Calibri"/>
              <a:buNone/>
              <a:defRPr/>
            </a:lvl5pPr>
            <a:lvl6pPr lvl="5" algn="ctr">
              <a:spcBef>
                <a:spcPts val="400"/>
              </a:spcBef>
              <a:spcAft>
                <a:spcPts val="0"/>
              </a:spcAft>
              <a:buClr>
                <a:schemeClr val="lt1"/>
              </a:buClr>
              <a:buSzPts val="2000"/>
              <a:buFont typeface="Arial"/>
              <a:buNone/>
              <a:defRPr/>
            </a:lvl6pPr>
            <a:lvl7pPr lvl="6" algn="ctr">
              <a:spcBef>
                <a:spcPts val="400"/>
              </a:spcBef>
              <a:spcAft>
                <a:spcPts val="0"/>
              </a:spcAft>
              <a:buClr>
                <a:schemeClr val="lt1"/>
              </a:buClr>
              <a:buSzPts val="2000"/>
              <a:buFont typeface="Arial"/>
              <a:buNone/>
              <a:defRPr/>
            </a:lvl7pPr>
            <a:lvl8pPr lvl="7" algn="ctr">
              <a:spcBef>
                <a:spcPts val="400"/>
              </a:spcBef>
              <a:spcAft>
                <a:spcPts val="0"/>
              </a:spcAft>
              <a:buClr>
                <a:schemeClr val="lt1"/>
              </a:buClr>
              <a:buSzPts val="2000"/>
              <a:buFont typeface="Arial"/>
              <a:buNone/>
              <a:defRPr/>
            </a:lvl8pPr>
            <a:lvl9pPr lvl="8" algn="ctr">
              <a:spcBef>
                <a:spcPts val="400"/>
              </a:spcBef>
              <a:spcAft>
                <a:spcPts val="0"/>
              </a:spcAft>
              <a:buClr>
                <a:schemeClr val="lt1"/>
              </a:buClr>
              <a:buSzPts val="2000"/>
              <a:buFont typeface="Arial"/>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149" name="Shape 149"/>
        <p:cNvGrpSpPr/>
        <p:nvPr/>
      </p:nvGrpSpPr>
      <p:grpSpPr>
        <a:xfrm>
          <a:off x="0" y="0"/>
          <a:ext cx="0" cy="0"/>
          <a:chOff x="0" y="0"/>
          <a:chExt cx="0" cy="0"/>
        </a:xfrm>
      </p:grpSpPr>
      <p:sp>
        <p:nvSpPr>
          <p:cNvPr id="150" name="Google Shape;150;p71"/>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51" name="Google Shape;151;p71"/>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showMasterSp="0">
  <p:cSld name="2_Title and Content">
    <p:spTree>
      <p:nvGrpSpPr>
        <p:cNvPr id="152" name="Shape 152"/>
        <p:cNvGrpSpPr/>
        <p:nvPr/>
      </p:nvGrpSpPr>
      <p:grpSpPr>
        <a:xfrm>
          <a:off x="0" y="0"/>
          <a:ext cx="0" cy="0"/>
          <a:chOff x="0" y="0"/>
          <a:chExt cx="0" cy="0"/>
        </a:xfrm>
      </p:grpSpPr>
      <p:sp>
        <p:nvSpPr>
          <p:cNvPr id="153" name="Google Shape;153;p72"/>
          <p:cNvSpPr txBox="1"/>
          <p:nvPr>
            <p:ph type="title"/>
          </p:nvPr>
        </p:nvSpPr>
        <p:spPr>
          <a:xfrm>
            <a:off x="685800" y="228600"/>
            <a:ext cx="7772400" cy="1143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b="1" sz="4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4" name="Google Shape;154;p72"/>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lt1"/>
              </a:buClr>
              <a:buSzPts val="3200"/>
              <a:buFont typeface="Calibri"/>
              <a:buChar char="•"/>
              <a:defRPr b="0"/>
            </a:lvl1pPr>
            <a:lvl2pPr indent="-406400" lvl="1" marL="914400" algn="l">
              <a:spcBef>
                <a:spcPts val="560"/>
              </a:spcBef>
              <a:spcAft>
                <a:spcPts val="0"/>
              </a:spcAft>
              <a:buClr>
                <a:schemeClr val="lt1"/>
              </a:buClr>
              <a:buSzPts val="2800"/>
              <a:buFont typeface="Calibri"/>
              <a:buChar char="–"/>
              <a:defRPr b="0"/>
            </a:lvl2pPr>
            <a:lvl3pPr indent="-381000" lvl="2" marL="1371600" algn="l">
              <a:spcBef>
                <a:spcPts val="480"/>
              </a:spcBef>
              <a:spcAft>
                <a:spcPts val="0"/>
              </a:spcAft>
              <a:buClr>
                <a:schemeClr val="lt1"/>
              </a:buClr>
              <a:buSzPts val="2400"/>
              <a:buFont typeface="Calibri"/>
              <a:buChar char="•"/>
              <a:defRPr b="0"/>
            </a:lvl3pPr>
            <a:lvl4pPr indent="-355600" lvl="3" marL="1828800" algn="l">
              <a:spcBef>
                <a:spcPts val="400"/>
              </a:spcBef>
              <a:spcAft>
                <a:spcPts val="0"/>
              </a:spcAft>
              <a:buClr>
                <a:schemeClr val="lt1"/>
              </a:buClr>
              <a:buSzPts val="2000"/>
              <a:buFont typeface="Calibri"/>
              <a:buChar char="–"/>
              <a:defRPr b="0"/>
            </a:lvl4pPr>
            <a:lvl5pPr indent="-355600" lvl="4" marL="2286000" algn="l">
              <a:spcBef>
                <a:spcPts val="400"/>
              </a:spcBef>
              <a:spcAft>
                <a:spcPts val="0"/>
              </a:spcAft>
              <a:buClr>
                <a:schemeClr val="lt1"/>
              </a:buClr>
              <a:buSzPts val="2000"/>
              <a:buFont typeface="Calibri"/>
              <a:buChar char="»"/>
              <a:defRPr b="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55" name="Google Shape;155;p72"/>
          <p:cNvSpPr txBox="1"/>
          <p:nvPr>
            <p:ph idx="2" type="body"/>
          </p:nvPr>
        </p:nvSpPr>
        <p:spPr>
          <a:xfrm>
            <a:off x="914400" y="1447800"/>
            <a:ext cx="7162800" cy="381000"/>
          </a:xfrm>
          <a:prstGeom prst="rect">
            <a:avLst/>
          </a:prstGeom>
          <a:noFill/>
          <a:ln>
            <a:noFill/>
          </a:ln>
        </p:spPr>
        <p:txBody>
          <a:bodyPr anchorCtr="0" anchor="t" bIns="45700" lIns="91425" spcFirstLastPara="1" rIns="91425" wrap="square" tIns="45700">
            <a:noAutofit/>
          </a:bodyPr>
          <a:lstStyle>
            <a:lvl1pPr indent="-228600" lvl="0" marL="457200" algn="ctr">
              <a:spcBef>
                <a:spcPts val="560"/>
              </a:spcBef>
              <a:spcAft>
                <a:spcPts val="0"/>
              </a:spcAft>
              <a:buClr>
                <a:schemeClr val="lt2"/>
              </a:buClr>
              <a:buSzPts val="2800"/>
              <a:buFont typeface="Calibri"/>
              <a:buNone/>
              <a:defRPr b="1" i="0" sz="2800">
                <a:solidFill>
                  <a:schemeClr val="lt2"/>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156" name="Shape 156"/>
        <p:cNvGrpSpPr/>
        <p:nvPr/>
      </p:nvGrpSpPr>
      <p:grpSpPr>
        <a:xfrm>
          <a:off x="0" y="0"/>
          <a:ext cx="0" cy="0"/>
          <a:chOff x="0" y="0"/>
          <a:chExt cx="0" cy="0"/>
        </a:xfrm>
      </p:grpSpPr>
      <p:sp>
        <p:nvSpPr>
          <p:cNvPr id="157" name="Google Shape;157;p7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8" name="Google Shape;158;p73"/>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Font typeface="Calibri"/>
              <a:buChar char="•"/>
              <a:defRPr sz="2800"/>
            </a:lvl1pPr>
            <a:lvl2pPr indent="-381000" lvl="1" marL="914400" algn="l">
              <a:spcBef>
                <a:spcPts val="480"/>
              </a:spcBef>
              <a:spcAft>
                <a:spcPts val="0"/>
              </a:spcAft>
              <a:buClr>
                <a:schemeClr val="lt1"/>
              </a:buClr>
              <a:buSzPts val="2400"/>
              <a:buFont typeface="Calibri"/>
              <a:buChar char="–"/>
              <a:defRPr sz="2400"/>
            </a:lvl2pPr>
            <a:lvl3pPr indent="-355600" lvl="2" marL="1371600" algn="l">
              <a:spcBef>
                <a:spcPts val="400"/>
              </a:spcBef>
              <a:spcAft>
                <a:spcPts val="0"/>
              </a:spcAft>
              <a:buClr>
                <a:schemeClr val="lt1"/>
              </a:buClr>
              <a:buSzPts val="2000"/>
              <a:buFont typeface="Calibri"/>
              <a:buChar char="•"/>
              <a:defRPr sz="2000"/>
            </a:lvl3pPr>
            <a:lvl4pPr indent="-342900" lvl="3" marL="1828800" algn="l">
              <a:spcBef>
                <a:spcPts val="360"/>
              </a:spcBef>
              <a:spcAft>
                <a:spcPts val="0"/>
              </a:spcAft>
              <a:buClr>
                <a:schemeClr val="lt1"/>
              </a:buClr>
              <a:buSzPts val="1800"/>
              <a:buFont typeface="Calibri"/>
              <a:buChar char="–"/>
              <a:defRPr sz="1800"/>
            </a:lvl4pPr>
            <a:lvl5pPr indent="-342900" lvl="4" marL="2286000" algn="l">
              <a:spcBef>
                <a:spcPts val="360"/>
              </a:spcBef>
              <a:spcAft>
                <a:spcPts val="0"/>
              </a:spcAft>
              <a:buClr>
                <a:schemeClr val="lt1"/>
              </a:buClr>
              <a:buSzPts val="1800"/>
              <a:buFont typeface="Calibri"/>
              <a:buChar char="»"/>
              <a:defRPr sz="1800"/>
            </a:lvl5pPr>
            <a:lvl6pPr indent="-342900" lvl="5" marL="2743200" algn="l">
              <a:spcBef>
                <a:spcPts val="360"/>
              </a:spcBef>
              <a:spcAft>
                <a:spcPts val="0"/>
              </a:spcAft>
              <a:buClr>
                <a:schemeClr val="lt1"/>
              </a:buClr>
              <a:buSzPts val="1800"/>
              <a:buFont typeface="Arial"/>
              <a:buChar char="»"/>
              <a:defRPr sz="1800"/>
            </a:lvl6pPr>
            <a:lvl7pPr indent="-342900" lvl="6" marL="3200400" algn="l">
              <a:spcBef>
                <a:spcPts val="360"/>
              </a:spcBef>
              <a:spcAft>
                <a:spcPts val="0"/>
              </a:spcAft>
              <a:buClr>
                <a:schemeClr val="lt1"/>
              </a:buClr>
              <a:buSzPts val="1800"/>
              <a:buFont typeface="Arial"/>
              <a:buChar char="»"/>
              <a:defRPr sz="1800"/>
            </a:lvl7pPr>
            <a:lvl8pPr indent="-342900" lvl="7" marL="3657600" algn="l">
              <a:spcBef>
                <a:spcPts val="360"/>
              </a:spcBef>
              <a:spcAft>
                <a:spcPts val="0"/>
              </a:spcAft>
              <a:buClr>
                <a:schemeClr val="lt1"/>
              </a:buClr>
              <a:buSzPts val="1800"/>
              <a:buFont typeface="Arial"/>
              <a:buChar char="»"/>
              <a:defRPr sz="1800"/>
            </a:lvl8pPr>
            <a:lvl9pPr indent="-342900" lvl="8" marL="4114800" algn="l">
              <a:spcBef>
                <a:spcPts val="360"/>
              </a:spcBef>
              <a:spcAft>
                <a:spcPts val="0"/>
              </a:spcAft>
              <a:buClr>
                <a:schemeClr val="lt1"/>
              </a:buClr>
              <a:buSzPts val="1800"/>
              <a:buFont typeface="Arial"/>
              <a:buChar char="»"/>
              <a:defRPr sz="1800"/>
            </a:lvl9pPr>
          </a:lstStyle>
          <a:p/>
        </p:txBody>
      </p:sp>
      <p:sp>
        <p:nvSpPr>
          <p:cNvPr id="159" name="Google Shape;159;p73"/>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Font typeface="Calibri"/>
              <a:buChar char="•"/>
              <a:defRPr sz="2800"/>
            </a:lvl1pPr>
            <a:lvl2pPr indent="-381000" lvl="1" marL="914400" algn="l">
              <a:spcBef>
                <a:spcPts val="480"/>
              </a:spcBef>
              <a:spcAft>
                <a:spcPts val="0"/>
              </a:spcAft>
              <a:buClr>
                <a:schemeClr val="lt1"/>
              </a:buClr>
              <a:buSzPts val="2400"/>
              <a:buFont typeface="Calibri"/>
              <a:buChar char="–"/>
              <a:defRPr sz="2400"/>
            </a:lvl2pPr>
            <a:lvl3pPr indent="-355600" lvl="2" marL="1371600" algn="l">
              <a:spcBef>
                <a:spcPts val="400"/>
              </a:spcBef>
              <a:spcAft>
                <a:spcPts val="0"/>
              </a:spcAft>
              <a:buClr>
                <a:schemeClr val="lt1"/>
              </a:buClr>
              <a:buSzPts val="2000"/>
              <a:buFont typeface="Calibri"/>
              <a:buChar char="•"/>
              <a:defRPr sz="2000"/>
            </a:lvl3pPr>
            <a:lvl4pPr indent="-342900" lvl="3" marL="1828800" algn="l">
              <a:spcBef>
                <a:spcPts val="360"/>
              </a:spcBef>
              <a:spcAft>
                <a:spcPts val="0"/>
              </a:spcAft>
              <a:buClr>
                <a:schemeClr val="lt1"/>
              </a:buClr>
              <a:buSzPts val="1800"/>
              <a:buFont typeface="Calibri"/>
              <a:buChar char="–"/>
              <a:defRPr sz="1800"/>
            </a:lvl4pPr>
            <a:lvl5pPr indent="-342900" lvl="4" marL="2286000" algn="l">
              <a:spcBef>
                <a:spcPts val="360"/>
              </a:spcBef>
              <a:spcAft>
                <a:spcPts val="0"/>
              </a:spcAft>
              <a:buClr>
                <a:schemeClr val="lt1"/>
              </a:buClr>
              <a:buSzPts val="1800"/>
              <a:buFont typeface="Calibri"/>
              <a:buChar char="»"/>
              <a:defRPr sz="1800"/>
            </a:lvl5pPr>
            <a:lvl6pPr indent="-342900" lvl="5" marL="2743200" algn="l">
              <a:spcBef>
                <a:spcPts val="360"/>
              </a:spcBef>
              <a:spcAft>
                <a:spcPts val="0"/>
              </a:spcAft>
              <a:buClr>
                <a:schemeClr val="lt1"/>
              </a:buClr>
              <a:buSzPts val="1800"/>
              <a:buFont typeface="Arial"/>
              <a:buChar char="»"/>
              <a:defRPr sz="1800"/>
            </a:lvl6pPr>
            <a:lvl7pPr indent="-342900" lvl="6" marL="3200400" algn="l">
              <a:spcBef>
                <a:spcPts val="360"/>
              </a:spcBef>
              <a:spcAft>
                <a:spcPts val="0"/>
              </a:spcAft>
              <a:buClr>
                <a:schemeClr val="lt1"/>
              </a:buClr>
              <a:buSzPts val="1800"/>
              <a:buFont typeface="Arial"/>
              <a:buChar char="»"/>
              <a:defRPr sz="1800"/>
            </a:lvl7pPr>
            <a:lvl8pPr indent="-342900" lvl="7" marL="3657600" algn="l">
              <a:spcBef>
                <a:spcPts val="360"/>
              </a:spcBef>
              <a:spcAft>
                <a:spcPts val="0"/>
              </a:spcAft>
              <a:buClr>
                <a:schemeClr val="lt1"/>
              </a:buClr>
              <a:buSzPts val="1800"/>
              <a:buFont typeface="Arial"/>
              <a:buChar char="»"/>
              <a:defRPr sz="1800"/>
            </a:lvl8pPr>
            <a:lvl9pPr indent="-342900" lvl="8" marL="4114800" algn="l">
              <a:spcBef>
                <a:spcPts val="360"/>
              </a:spcBef>
              <a:spcAft>
                <a:spcPts val="0"/>
              </a:spcAft>
              <a:buClr>
                <a:schemeClr val="lt1"/>
              </a:buClr>
              <a:buSzPts val="1800"/>
              <a:buFont typeface="Arial"/>
              <a:buChar char="»"/>
              <a:defRPr sz="1800"/>
            </a:lvl9pPr>
          </a:lstStyle>
          <a:p/>
        </p:txBody>
      </p:sp>
      <p:sp>
        <p:nvSpPr>
          <p:cNvPr id="160" name="Google Shape;160;p7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61" name="Google Shape;161;p7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62" name="Shape 162"/>
        <p:cNvGrpSpPr/>
        <p:nvPr/>
      </p:nvGrpSpPr>
      <p:grpSpPr>
        <a:xfrm>
          <a:off x="0" y="0"/>
          <a:ext cx="0" cy="0"/>
          <a:chOff x="0" y="0"/>
          <a:chExt cx="0" cy="0"/>
        </a:xfrm>
      </p:grpSpPr>
      <p:sp>
        <p:nvSpPr>
          <p:cNvPr id="163" name="Google Shape;163;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4" name="Google Shape;164;p7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Font typeface="Calibri"/>
              <a:buNone/>
              <a:defRPr b="1" sz="2400"/>
            </a:lvl1pPr>
            <a:lvl2pPr indent="-228600" lvl="1" marL="914400" algn="l">
              <a:spcBef>
                <a:spcPts val="400"/>
              </a:spcBef>
              <a:spcAft>
                <a:spcPts val="0"/>
              </a:spcAft>
              <a:buClr>
                <a:schemeClr val="lt1"/>
              </a:buClr>
              <a:buSzPts val="2000"/>
              <a:buFont typeface="Calibri"/>
              <a:buNone/>
              <a:defRPr b="1" sz="2000"/>
            </a:lvl2pPr>
            <a:lvl3pPr indent="-228600" lvl="2" marL="1371600" algn="l">
              <a:spcBef>
                <a:spcPts val="360"/>
              </a:spcBef>
              <a:spcAft>
                <a:spcPts val="0"/>
              </a:spcAft>
              <a:buClr>
                <a:schemeClr val="lt1"/>
              </a:buClr>
              <a:buSzPts val="1800"/>
              <a:buFont typeface="Calibri"/>
              <a:buNone/>
              <a:defRPr b="1" sz="1800"/>
            </a:lvl3pPr>
            <a:lvl4pPr indent="-228600" lvl="3" marL="1828800" algn="l">
              <a:spcBef>
                <a:spcPts val="320"/>
              </a:spcBef>
              <a:spcAft>
                <a:spcPts val="0"/>
              </a:spcAft>
              <a:buClr>
                <a:schemeClr val="lt1"/>
              </a:buClr>
              <a:buSzPts val="1600"/>
              <a:buFont typeface="Calibri"/>
              <a:buNone/>
              <a:defRPr b="1" sz="1600"/>
            </a:lvl4pPr>
            <a:lvl5pPr indent="-228600" lvl="4" marL="2286000" algn="l">
              <a:spcBef>
                <a:spcPts val="320"/>
              </a:spcBef>
              <a:spcAft>
                <a:spcPts val="0"/>
              </a:spcAft>
              <a:buClr>
                <a:schemeClr val="lt1"/>
              </a:buClr>
              <a:buSzPts val="1600"/>
              <a:buFont typeface="Calibri"/>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165" name="Google Shape;165;p7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Font typeface="Calibri"/>
              <a:buChar char="•"/>
              <a:defRPr sz="2400"/>
            </a:lvl1pPr>
            <a:lvl2pPr indent="-355600" lvl="1" marL="914400" algn="l">
              <a:spcBef>
                <a:spcPts val="400"/>
              </a:spcBef>
              <a:spcAft>
                <a:spcPts val="0"/>
              </a:spcAft>
              <a:buClr>
                <a:schemeClr val="lt1"/>
              </a:buClr>
              <a:buSzPts val="2000"/>
              <a:buFont typeface="Calibri"/>
              <a:buChar char="–"/>
              <a:defRPr sz="2000"/>
            </a:lvl2pPr>
            <a:lvl3pPr indent="-342900" lvl="2" marL="1371600" algn="l">
              <a:spcBef>
                <a:spcPts val="360"/>
              </a:spcBef>
              <a:spcAft>
                <a:spcPts val="0"/>
              </a:spcAft>
              <a:buClr>
                <a:schemeClr val="lt1"/>
              </a:buClr>
              <a:buSzPts val="1800"/>
              <a:buFont typeface="Calibri"/>
              <a:buChar char="•"/>
              <a:defRPr sz="1800"/>
            </a:lvl3pPr>
            <a:lvl4pPr indent="-330200" lvl="3" marL="1828800" algn="l">
              <a:spcBef>
                <a:spcPts val="320"/>
              </a:spcBef>
              <a:spcAft>
                <a:spcPts val="0"/>
              </a:spcAft>
              <a:buClr>
                <a:schemeClr val="lt1"/>
              </a:buClr>
              <a:buSzPts val="1600"/>
              <a:buFont typeface="Calibri"/>
              <a:buChar char="–"/>
              <a:defRPr sz="1600"/>
            </a:lvl4pPr>
            <a:lvl5pPr indent="-330200" lvl="4" marL="2286000" algn="l">
              <a:spcBef>
                <a:spcPts val="320"/>
              </a:spcBef>
              <a:spcAft>
                <a:spcPts val="0"/>
              </a:spcAft>
              <a:buClr>
                <a:schemeClr val="lt1"/>
              </a:buClr>
              <a:buSzPts val="1600"/>
              <a:buFont typeface="Calibri"/>
              <a:buChar char="»"/>
              <a:defRPr sz="1600"/>
            </a:lvl5pPr>
            <a:lvl6pPr indent="-330200" lvl="5" marL="2743200" algn="l">
              <a:spcBef>
                <a:spcPts val="320"/>
              </a:spcBef>
              <a:spcAft>
                <a:spcPts val="0"/>
              </a:spcAft>
              <a:buClr>
                <a:schemeClr val="lt1"/>
              </a:buClr>
              <a:buSzPts val="1600"/>
              <a:buFont typeface="Arial"/>
              <a:buChar char="»"/>
              <a:defRPr sz="1600"/>
            </a:lvl6pPr>
            <a:lvl7pPr indent="-330200" lvl="6" marL="3200400" algn="l">
              <a:spcBef>
                <a:spcPts val="320"/>
              </a:spcBef>
              <a:spcAft>
                <a:spcPts val="0"/>
              </a:spcAft>
              <a:buClr>
                <a:schemeClr val="lt1"/>
              </a:buClr>
              <a:buSzPts val="1600"/>
              <a:buFont typeface="Arial"/>
              <a:buChar char="»"/>
              <a:defRPr sz="1600"/>
            </a:lvl7pPr>
            <a:lvl8pPr indent="-330200" lvl="7" marL="3657600" algn="l">
              <a:spcBef>
                <a:spcPts val="320"/>
              </a:spcBef>
              <a:spcAft>
                <a:spcPts val="0"/>
              </a:spcAft>
              <a:buClr>
                <a:schemeClr val="lt1"/>
              </a:buClr>
              <a:buSzPts val="1600"/>
              <a:buFont typeface="Arial"/>
              <a:buChar char="»"/>
              <a:defRPr sz="1600"/>
            </a:lvl8pPr>
            <a:lvl9pPr indent="-330200" lvl="8" marL="4114800" algn="l">
              <a:spcBef>
                <a:spcPts val="320"/>
              </a:spcBef>
              <a:spcAft>
                <a:spcPts val="0"/>
              </a:spcAft>
              <a:buClr>
                <a:schemeClr val="lt1"/>
              </a:buClr>
              <a:buSzPts val="1600"/>
              <a:buFont typeface="Arial"/>
              <a:buChar char="»"/>
              <a:defRPr sz="1600"/>
            </a:lvl9pPr>
          </a:lstStyle>
          <a:p/>
        </p:txBody>
      </p:sp>
      <p:sp>
        <p:nvSpPr>
          <p:cNvPr id="166" name="Google Shape;166;p7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Font typeface="Calibri"/>
              <a:buNone/>
              <a:defRPr b="1" sz="2400"/>
            </a:lvl1pPr>
            <a:lvl2pPr indent="-228600" lvl="1" marL="914400" algn="l">
              <a:spcBef>
                <a:spcPts val="400"/>
              </a:spcBef>
              <a:spcAft>
                <a:spcPts val="0"/>
              </a:spcAft>
              <a:buClr>
                <a:schemeClr val="lt1"/>
              </a:buClr>
              <a:buSzPts val="2000"/>
              <a:buFont typeface="Calibri"/>
              <a:buNone/>
              <a:defRPr b="1" sz="2000"/>
            </a:lvl2pPr>
            <a:lvl3pPr indent="-228600" lvl="2" marL="1371600" algn="l">
              <a:spcBef>
                <a:spcPts val="360"/>
              </a:spcBef>
              <a:spcAft>
                <a:spcPts val="0"/>
              </a:spcAft>
              <a:buClr>
                <a:schemeClr val="lt1"/>
              </a:buClr>
              <a:buSzPts val="1800"/>
              <a:buFont typeface="Calibri"/>
              <a:buNone/>
              <a:defRPr b="1" sz="1800"/>
            </a:lvl3pPr>
            <a:lvl4pPr indent="-228600" lvl="3" marL="1828800" algn="l">
              <a:spcBef>
                <a:spcPts val="320"/>
              </a:spcBef>
              <a:spcAft>
                <a:spcPts val="0"/>
              </a:spcAft>
              <a:buClr>
                <a:schemeClr val="lt1"/>
              </a:buClr>
              <a:buSzPts val="1600"/>
              <a:buFont typeface="Calibri"/>
              <a:buNone/>
              <a:defRPr b="1" sz="1600"/>
            </a:lvl4pPr>
            <a:lvl5pPr indent="-228600" lvl="4" marL="2286000" algn="l">
              <a:spcBef>
                <a:spcPts val="320"/>
              </a:spcBef>
              <a:spcAft>
                <a:spcPts val="0"/>
              </a:spcAft>
              <a:buClr>
                <a:schemeClr val="lt1"/>
              </a:buClr>
              <a:buSzPts val="1600"/>
              <a:buFont typeface="Calibri"/>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167" name="Google Shape;167;p7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Font typeface="Calibri"/>
              <a:buChar char="•"/>
              <a:defRPr sz="2400"/>
            </a:lvl1pPr>
            <a:lvl2pPr indent="-355600" lvl="1" marL="914400" algn="l">
              <a:spcBef>
                <a:spcPts val="400"/>
              </a:spcBef>
              <a:spcAft>
                <a:spcPts val="0"/>
              </a:spcAft>
              <a:buClr>
                <a:schemeClr val="lt1"/>
              </a:buClr>
              <a:buSzPts val="2000"/>
              <a:buFont typeface="Calibri"/>
              <a:buChar char="–"/>
              <a:defRPr sz="2000"/>
            </a:lvl2pPr>
            <a:lvl3pPr indent="-342900" lvl="2" marL="1371600" algn="l">
              <a:spcBef>
                <a:spcPts val="360"/>
              </a:spcBef>
              <a:spcAft>
                <a:spcPts val="0"/>
              </a:spcAft>
              <a:buClr>
                <a:schemeClr val="lt1"/>
              </a:buClr>
              <a:buSzPts val="1800"/>
              <a:buFont typeface="Calibri"/>
              <a:buChar char="•"/>
              <a:defRPr sz="1800"/>
            </a:lvl3pPr>
            <a:lvl4pPr indent="-330200" lvl="3" marL="1828800" algn="l">
              <a:spcBef>
                <a:spcPts val="320"/>
              </a:spcBef>
              <a:spcAft>
                <a:spcPts val="0"/>
              </a:spcAft>
              <a:buClr>
                <a:schemeClr val="lt1"/>
              </a:buClr>
              <a:buSzPts val="1600"/>
              <a:buFont typeface="Calibri"/>
              <a:buChar char="–"/>
              <a:defRPr sz="1600"/>
            </a:lvl4pPr>
            <a:lvl5pPr indent="-330200" lvl="4" marL="2286000" algn="l">
              <a:spcBef>
                <a:spcPts val="320"/>
              </a:spcBef>
              <a:spcAft>
                <a:spcPts val="0"/>
              </a:spcAft>
              <a:buClr>
                <a:schemeClr val="lt1"/>
              </a:buClr>
              <a:buSzPts val="1600"/>
              <a:buFont typeface="Calibri"/>
              <a:buChar char="»"/>
              <a:defRPr sz="1600"/>
            </a:lvl5pPr>
            <a:lvl6pPr indent="-330200" lvl="5" marL="2743200" algn="l">
              <a:spcBef>
                <a:spcPts val="320"/>
              </a:spcBef>
              <a:spcAft>
                <a:spcPts val="0"/>
              </a:spcAft>
              <a:buClr>
                <a:schemeClr val="lt1"/>
              </a:buClr>
              <a:buSzPts val="1600"/>
              <a:buFont typeface="Arial"/>
              <a:buChar char="»"/>
              <a:defRPr sz="1600"/>
            </a:lvl6pPr>
            <a:lvl7pPr indent="-330200" lvl="6" marL="3200400" algn="l">
              <a:spcBef>
                <a:spcPts val="320"/>
              </a:spcBef>
              <a:spcAft>
                <a:spcPts val="0"/>
              </a:spcAft>
              <a:buClr>
                <a:schemeClr val="lt1"/>
              </a:buClr>
              <a:buSzPts val="1600"/>
              <a:buFont typeface="Arial"/>
              <a:buChar char="»"/>
              <a:defRPr sz="1600"/>
            </a:lvl7pPr>
            <a:lvl8pPr indent="-330200" lvl="7" marL="3657600" algn="l">
              <a:spcBef>
                <a:spcPts val="320"/>
              </a:spcBef>
              <a:spcAft>
                <a:spcPts val="0"/>
              </a:spcAft>
              <a:buClr>
                <a:schemeClr val="lt1"/>
              </a:buClr>
              <a:buSzPts val="1600"/>
              <a:buFont typeface="Arial"/>
              <a:buChar char="»"/>
              <a:defRPr sz="1600"/>
            </a:lvl8pPr>
            <a:lvl9pPr indent="-330200" lvl="8" marL="4114800" algn="l">
              <a:spcBef>
                <a:spcPts val="320"/>
              </a:spcBef>
              <a:spcAft>
                <a:spcPts val="0"/>
              </a:spcAft>
              <a:buClr>
                <a:schemeClr val="lt1"/>
              </a:buClr>
              <a:buSzPts val="1600"/>
              <a:buFont typeface="Arial"/>
              <a:buChar char="»"/>
              <a:defRPr sz="1600"/>
            </a:lvl9pPr>
          </a:lstStyle>
          <a:p/>
        </p:txBody>
      </p:sp>
      <p:sp>
        <p:nvSpPr>
          <p:cNvPr id="168" name="Google Shape;168;p7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69" name="Google Shape;169;p7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spTree>
      <p:nvGrpSpPr>
        <p:cNvPr id="170" name="Shape 170"/>
        <p:cNvGrpSpPr/>
        <p:nvPr/>
      </p:nvGrpSpPr>
      <p:grpSpPr>
        <a:xfrm>
          <a:off x="0" y="0"/>
          <a:ext cx="0" cy="0"/>
          <a:chOff x="0" y="0"/>
          <a:chExt cx="0" cy="0"/>
        </a:xfrm>
      </p:grpSpPr>
      <p:sp>
        <p:nvSpPr>
          <p:cNvPr id="171" name="Google Shape;171;p7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2" name="Google Shape;172;p75"/>
          <p:cNvSpPr txBox="1"/>
          <p:nvPr>
            <p:ph idx="1" type="body"/>
          </p:nvPr>
        </p:nvSpPr>
        <p:spPr>
          <a:xfrm>
            <a:off x="914400" y="1600200"/>
            <a:ext cx="7162800" cy="381000"/>
          </a:xfrm>
          <a:prstGeom prst="rect">
            <a:avLst/>
          </a:prstGeom>
          <a:noFill/>
          <a:ln>
            <a:noFill/>
          </a:ln>
        </p:spPr>
        <p:txBody>
          <a:bodyPr anchorCtr="0" anchor="t" bIns="45700" lIns="91425" spcFirstLastPara="1" rIns="91425" wrap="square" tIns="45700">
            <a:noAutofit/>
          </a:bodyPr>
          <a:lstStyle>
            <a:lvl1pPr indent="-228600" lvl="0" marL="457200" algn="ctr">
              <a:spcBef>
                <a:spcPts val="560"/>
              </a:spcBef>
              <a:spcAft>
                <a:spcPts val="0"/>
              </a:spcAft>
              <a:buClr>
                <a:schemeClr val="lt2"/>
              </a:buClr>
              <a:buSzPts val="2800"/>
              <a:buFont typeface="Calibri"/>
              <a:buNone/>
              <a:defRPr b="1" i="0" sz="2800">
                <a:solidFill>
                  <a:schemeClr val="lt2"/>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73" name="Google Shape;173;p7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74" name="Google Shape;174;p7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75" name="Shape 175"/>
        <p:cNvGrpSpPr/>
        <p:nvPr/>
      </p:nvGrpSpPr>
      <p:grpSpPr>
        <a:xfrm>
          <a:off x="0" y="0"/>
          <a:ext cx="0" cy="0"/>
          <a:chOff x="0" y="0"/>
          <a:chExt cx="0" cy="0"/>
        </a:xfrm>
      </p:grpSpPr>
      <p:sp>
        <p:nvSpPr>
          <p:cNvPr id="176" name="Google Shape;176;p7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77" name="Google Shape;177;p7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26" name="Shape 26"/>
        <p:cNvGrpSpPr/>
        <p:nvPr/>
      </p:nvGrpSpPr>
      <p:grpSpPr>
        <a:xfrm>
          <a:off x="0" y="0"/>
          <a:ext cx="0" cy="0"/>
          <a:chOff x="0" y="0"/>
          <a:chExt cx="0" cy="0"/>
        </a:xfrm>
      </p:grpSpPr>
      <p:sp>
        <p:nvSpPr>
          <p:cNvPr id="27" name="Google Shape;27;p5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5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 name="Google Shape;29;p5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2" name="Shape 32"/>
        <p:cNvGrpSpPr/>
        <p:nvPr/>
      </p:nvGrpSpPr>
      <p:grpSpPr>
        <a:xfrm>
          <a:off x="0" y="0"/>
          <a:ext cx="0" cy="0"/>
          <a:chOff x="0" y="0"/>
          <a:chExt cx="0" cy="0"/>
        </a:xfrm>
      </p:grpSpPr>
      <p:sp>
        <p:nvSpPr>
          <p:cNvPr id="33" name="Google Shape;33;p52"/>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35" name="Google Shape;35;p5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8" name="Shape 38"/>
        <p:cNvGrpSpPr/>
        <p:nvPr/>
      </p:nvGrpSpPr>
      <p:grpSpPr>
        <a:xfrm>
          <a:off x="0" y="0"/>
          <a:ext cx="0" cy="0"/>
          <a:chOff x="0" y="0"/>
          <a:chExt cx="0" cy="0"/>
        </a:xfrm>
      </p:grpSpPr>
      <p:sp>
        <p:nvSpPr>
          <p:cNvPr id="39" name="Google Shape;39;p53"/>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53"/>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41" name="Google Shape;41;p5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44" name="Shape 44"/>
        <p:cNvGrpSpPr/>
        <p:nvPr/>
      </p:nvGrpSpPr>
      <p:grpSpPr>
        <a:xfrm>
          <a:off x="0" y="0"/>
          <a:ext cx="0" cy="0"/>
          <a:chOff x="0" y="0"/>
          <a:chExt cx="0" cy="0"/>
        </a:xfrm>
      </p:grpSpPr>
      <p:sp>
        <p:nvSpPr>
          <p:cNvPr id="45" name="Google Shape;45;p5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54"/>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 name="Google Shape;47;p54"/>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 name="Google Shape;48;p5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51" name="Shape 51"/>
        <p:cNvGrpSpPr/>
        <p:nvPr/>
      </p:nvGrpSpPr>
      <p:grpSpPr>
        <a:xfrm>
          <a:off x="0" y="0"/>
          <a:ext cx="0" cy="0"/>
          <a:chOff x="0" y="0"/>
          <a:chExt cx="0" cy="0"/>
        </a:xfrm>
      </p:grpSpPr>
      <p:sp>
        <p:nvSpPr>
          <p:cNvPr id="52" name="Google Shape;52;p55"/>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55"/>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4" name="Google Shape;54;p55"/>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5" name="Google Shape;55;p55"/>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6" name="Google Shape;56;p55"/>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7" name="Google Shape;57;p5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60" name="Shape 60"/>
        <p:cNvGrpSpPr/>
        <p:nvPr/>
      </p:nvGrpSpPr>
      <p:grpSpPr>
        <a:xfrm>
          <a:off x="0" y="0"/>
          <a:ext cx="0" cy="0"/>
          <a:chOff x="0" y="0"/>
          <a:chExt cx="0" cy="0"/>
        </a:xfrm>
      </p:grpSpPr>
      <p:sp>
        <p:nvSpPr>
          <p:cNvPr id="61" name="Google Shape;61;p5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5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5" name="Shape 65"/>
        <p:cNvGrpSpPr/>
        <p:nvPr/>
      </p:nvGrpSpPr>
      <p:grpSpPr>
        <a:xfrm>
          <a:off x="0" y="0"/>
          <a:ext cx="0" cy="0"/>
          <a:chOff x="0" y="0"/>
          <a:chExt cx="0" cy="0"/>
        </a:xfrm>
      </p:grpSpPr>
      <p:sp>
        <p:nvSpPr>
          <p:cNvPr id="66" name="Google Shape;66;p5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theme" Target="../theme/theme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9" name="Shape 9"/>
        <p:cNvGrpSpPr/>
        <p:nvPr/>
      </p:nvGrpSpPr>
      <p:grpSpPr>
        <a:xfrm>
          <a:off x="0" y="0"/>
          <a:ext cx="0" cy="0"/>
          <a:chOff x="0" y="0"/>
          <a:chExt cx="0" cy="0"/>
        </a:xfrm>
      </p:grpSpPr>
      <p:sp>
        <p:nvSpPr>
          <p:cNvPr id="10" name="Google Shape;10;p4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4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4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979"/>
        </a:solidFill>
      </p:bgPr>
    </p:bg>
    <p:spTree>
      <p:nvGrpSpPr>
        <p:cNvPr id="134" name="Shape 134"/>
        <p:cNvGrpSpPr/>
        <p:nvPr/>
      </p:nvGrpSpPr>
      <p:grpSpPr>
        <a:xfrm>
          <a:off x="0" y="0"/>
          <a:ext cx="0" cy="0"/>
          <a:chOff x="0" y="0"/>
          <a:chExt cx="0" cy="0"/>
        </a:xfrm>
      </p:grpSpPr>
      <p:sp>
        <p:nvSpPr>
          <p:cNvPr id="135" name="Google Shape;135;p68"/>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36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0" i="0" sz="36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0" i="0" sz="36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0" i="0" sz="36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0" i="0" sz="36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36" name="Google Shape;136;p68"/>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Calibri"/>
              <a:buChar char="•"/>
              <a:defRPr b="0" i="0" sz="32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Calibri"/>
              <a:buChar char="–"/>
              <a:defRPr b="0" i="0" sz="2800" u="none" cap="none" strike="noStrike">
                <a:solidFill>
                  <a:schemeClr val="lt1"/>
                </a:solidFill>
                <a:latin typeface="Calibri"/>
                <a:ea typeface="Calibri"/>
                <a:cs typeface="Calibri"/>
                <a:sym typeface="Calibri"/>
              </a:defRPr>
            </a:lvl2pPr>
            <a:lvl3pPr indent="-381000" lvl="2" marL="1371600" marR="0" rtl="0" algn="l">
              <a:spcBef>
                <a:spcPts val="480"/>
              </a:spcBef>
              <a:spcAft>
                <a:spcPts val="0"/>
              </a:spcAft>
              <a:buClr>
                <a:schemeClr val="lt1"/>
              </a:buClr>
              <a:buSzPts val="2400"/>
              <a:buFont typeface="Calibri"/>
              <a:buChar char="•"/>
              <a:defRPr b="0" i="0" sz="24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Calibri"/>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Calibri"/>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37" name="Google Shape;137;p68"/>
          <p:cNvSpPr txBox="1"/>
          <p:nvPr/>
        </p:nvSpPr>
        <p:spPr>
          <a:xfrm>
            <a:off x="6248400" y="6477000"/>
            <a:ext cx="1965325" cy="198438"/>
          </a:xfrm>
          <a:prstGeom prst="rect">
            <a:avLst/>
          </a:prstGeom>
          <a:noFill/>
          <a:ln>
            <a:noFill/>
          </a:ln>
        </p:spPr>
        <p:txBody>
          <a:bodyPr anchorCtr="0" anchor="t" bIns="0" lIns="0" spcFirstLastPara="1" rIns="0" wrap="square" tIns="0">
            <a:noAutofit/>
          </a:bodyPr>
          <a:lstStyle/>
          <a:p>
            <a:pPr indent="0" lvl="0" marL="0" marR="0" rtl="0" algn="ctr">
              <a:lnSpc>
                <a:spcPct val="102000"/>
              </a:lnSpc>
              <a:spcBef>
                <a:spcPts val="0"/>
              </a:spcBef>
              <a:spcAft>
                <a:spcPts val="0"/>
              </a:spcAft>
              <a:buClr>
                <a:schemeClr val="lt1"/>
              </a:buClr>
              <a:buSzPts val="1600"/>
              <a:buFont typeface="Noto Sans Symbols"/>
              <a:buNone/>
            </a:pPr>
            <a:r>
              <a:rPr b="1" lang="en-US" sz="1600">
                <a:solidFill>
                  <a:schemeClr val="lt1"/>
                </a:solidFill>
                <a:latin typeface="Arial"/>
                <a:ea typeface="Arial"/>
                <a:cs typeface="Arial"/>
                <a:sym typeface="Arial"/>
              </a:rPr>
              <a:t>3-</a:t>
            </a:r>
            <a:fld id="{00000000-1234-1234-1234-123412341234}" type="slidenum">
              <a:rPr b="1" lang="en-US" sz="1600">
                <a:solidFill>
                  <a:schemeClr val="lt1"/>
                </a:solidFill>
                <a:latin typeface="Arial"/>
                <a:ea typeface="Arial"/>
                <a:cs typeface="Arial"/>
                <a:sym typeface="Arial"/>
              </a:rPr>
              <a:t>‹#›</a:t>
            </a:fld>
            <a:endParaRPr b="1" sz="1600">
              <a:solidFill>
                <a:schemeClr val="lt1"/>
              </a:solidFill>
              <a:latin typeface="Arial"/>
              <a:ea typeface="Arial"/>
              <a:cs typeface="Arial"/>
              <a:sym typeface="Arial"/>
            </a:endParaRPr>
          </a:p>
        </p:txBody>
      </p:sp>
      <p:sp>
        <p:nvSpPr>
          <p:cNvPr id="138" name="Google Shape;138;p68"/>
          <p:cNvSpPr txBox="1"/>
          <p:nvPr/>
        </p:nvSpPr>
        <p:spPr>
          <a:xfrm>
            <a:off x="76200" y="6400800"/>
            <a:ext cx="4495800" cy="762000"/>
          </a:xfrm>
          <a:prstGeom prst="rect">
            <a:avLst/>
          </a:prstGeom>
          <a:noFill/>
          <a:ln>
            <a:noFill/>
          </a:ln>
        </p:spPr>
        <p:txBody>
          <a:bodyPr anchorCtr="0" anchor="t" bIns="0" lIns="0" spcFirstLastPara="1" rIns="0" wrap="square" tIns="0">
            <a:noAutofit/>
          </a:bodyPr>
          <a:lstStyle/>
          <a:p>
            <a:pPr indent="0" lvl="0" marL="0" marR="0" rtl="0" algn="l">
              <a:lnSpc>
                <a:spcPct val="102000"/>
              </a:lnSpc>
              <a:spcBef>
                <a:spcPts val="0"/>
              </a:spcBef>
              <a:spcAft>
                <a:spcPts val="0"/>
              </a:spcAft>
              <a:buClr>
                <a:srgbClr val="A6A6A6"/>
              </a:buClr>
              <a:buSzPts val="1400"/>
              <a:buFont typeface="Noto Sans Symbols"/>
              <a:buNone/>
            </a:pPr>
            <a:r>
              <a:rPr b="1" lang="en-US" sz="1400">
                <a:solidFill>
                  <a:srgbClr val="A6A6A6"/>
                </a:solidFill>
                <a:latin typeface="Arial"/>
                <a:ea typeface="Arial"/>
                <a:cs typeface="Arial"/>
                <a:sym typeface="Arial"/>
              </a:rPr>
              <a:t>Copyright © 2012Pearson Education, Inc.  </a:t>
            </a:r>
            <a:endParaRPr/>
          </a:p>
          <a:p>
            <a:pPr indent="0" lvl="0" marL="0" marR="0" rtl="0" algn="l">
              <a:lnSpc>
                <a:spcPct val="102000"/>
              </a:lnSpc>
              <a:spcBef>
                <a:spcPts val="0"/>
              </a:spcBef>
              <a:spcAft>
                <a:spcPts val="0"/>
              </a:spcAft>
              <a:buClr>
                <a:srgbClr val="A6A6A6"/>
              </a:buClr>
              <a:buSzPts val="1400"/>
              <a:buFont typeface="Noto Sans Symbols"/>
              <a:buNone/>
            </a:pPr>
            <a:r>
              <a:rPr b="1" lang="en-US" sz="1400">
                <a:solidFill>
                  <a:srgbClr val="A6A6A6"/>
                </a:solidFill>
                <a:latin typeface="Arial"/>
                <a:ea typeface="Arial"/>
                <a:cs typeface="Arial"/>
                <a:sym typeface="Arial"/>
              </a:rPr>
              <a:t>Publishing as Prentice Hall</a:t>
            </a:r>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2" name="Shape 182"/>
        <p:cNvGrpSpPr/>
        <p:nvPr/>
      </p:nvGrpSpPr>
      <p:grpSpPr>
        <a:xfrm>
          <a:off x="0" y="0"/>
          <a:ext cx="0" cy="0"/>
          <a:chOff x="0" y="0"/>
          <a:chExt cx="0" cy="0"/>
        </a:xfrm>
      </p:grpSpPr>
      <p:sp>
        <p:nvSpPr>
          <p:cNvPr id="183" name="Google Shape;183;p1"/>
          <p:cNvSpPr txBox="1"/>
          <p:nvPr>
            <p:ph type="title"/>
          </p:nvPr>
        </p:nvSpPr>
        <p:spPr>
          <a:xfrm>
            <a:off x="675481" y="260268"/>
            <a:ext cx="7793038" cy="41335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b="1" lang="en-US" sz="3600">
                <a:latin typeface="Calibri"/>
                <a:ea typeface="Calibri"/>
                <a:cs typeface="Calibri"/>
                <a:sym typeface="Calibri"/>
              </a:rPr>
              <a:t>Principles </a:t>
            </a:r>
            <a:r>
              <a:rPr b="1" lang="en-US" sz="3600">
                <a:solidFill>
                  <a:srgbClr val="0070C0"/>
                </a:solidFill>
                <a:latin typeface="Calibri"/>
                <a:ea typeface="Calibri"/>
                <a:cs typeface="Calibri"/>
                <a:sym typeface="Calibri"/>
              </a:rPr>
              <a:t>of Marketing</a:t>
            </a:r>
            <a:endParaRPr/>
          </a:p>
        </p:txBody>
      </p:sp>
      <p:sp>
        <p:nvSpPr>
          <p:cNvPr id="184" name="Google Shape;184;p1"/>
          <p:cNvSpPr txBox="1"/>
          <p:nvPr/>
        </p:nvSpPr>
        <p:spPr>
          <a:xfrm>
            <a:off x="2278306" y="966961"/>
            <a:ext cx="458738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000000"/>
                </a:solidFill>
                <a:latin typeface="Calibri"/>
                <a:ea typeface="Calibri"/>
                <a:cs typeface="Calibri"/>
                <a:sym typeface="Calibri"/>
              </a:rPr>
              <a:t>Kotler and Armstrong</a:t>
            </a:r>
            <a:endParaRPr/>
          </a:p>
        </p:txBody>
      </p:sp>
      <p:sp>
        <p:nvSpPr>
          <p:cNvPr id="185" name="Google Shape;185;p1"/>
          <p:cNvSpPr txBox="1"/>
          <p:nvPr>
            <p:ph idx="2" type="body"/>
          </p:nvPr>
        </p:nvSpPr>
        <p:spPr>
          <a:xfrm>
            <a:off x="1568243" y="3003222"/>
            <a:ext cx="1350804" cy="1757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70C0"/>
              </a:buClr>
              <a:buSzPts val="2100"/>
              <a:buNone/>
            </a:pPr>
            <a:r>
              <a:rPr b="1" lang="en-US">
                <a:solidFill>
                  <a:srgbClr val="0070C0"/>
                </a:solidFill>
              </a:rPr>
              <a:t>Insert </a:t>
            </a:r>
            <a:endParaRPr/>
          </a:p>
          <a:p>
            <a:pPr indent="0" lvl="0" marL="0" rtl="0" algn="l">
              <a:lnSpc>
                <a:spcPct val="90000"/>
              </a:lnSpc>
              <a:spcBef>
                <a:spcPts val="750"/>
              </a:spcBef>
              <a:spcAft>
                <a:spcPts val="0"/>
              </a:spcAft>
              <a:buClr>
                <a:srgbClr val="0070C0"/>
              </a:buClr>
              <a:buSzPts val="2100"/>
              <a:buNone/>
            </a:pPr>
            <a:r>
              <a:rPr b="1" lang="en-US">
                <a:solidFill>
                  <a:srgbClr val="0070C0"/>
                </a:solidFill>
              </a:rPr>
              <a:t>Textbook</a:t>
            </a:r>
            <a:endParaRPr/>
          </a:p>
          <a:p>
            <a:pPr indent="0" lvl="0" marL="0" rtl="0" algn="l">
              <a:lnSpc>
                <a:spcPct val="90000"/>
              </a:lnSpc>
              <a:spcBef>
                <a:spcPts val="750"/>
              </a:spcBef>
              <a:spcAft>
                <a:spcPts val="0"/>
              </a:spcAft>
              <a:buClr>
                <a:srgbClr val="0070C0"/>
              </a:buClr>
              <a:buSzPts val="2100"/>
              <a:buNone/>
            </a:pPr>
            <a:r>
              <a:rPr b="1" lang="en-US">
                <a:solidFill>
                  <a:srgbClr val="0070C0"/>
                </a:solidFill>
              </a:rPr>
              <a:t>Cover Image</a:t>
            </a:r>
            <a:endParaRPr b="1">
              <a:solidFill>
                <a:srgbClr val="0070C0"/>
              </a:solidFill>
            </a:endParaRPr>
          </a:p>
        </p:txBody>
      </p:sp>
      <p:sp>
        <p:nvSpPr>
          <p:cNvPr id="186" name="Google Shape;186;p1"/>
          <p:cNvSpPr txBox="1"/>
          <p:nvPr>
            <p:ph idx="1" type="body"/>
          </p:nvPr>
        </p:nvSpPr>
        <p:spPr>
          <a:xfrm>
            <a:off x="4600575" y="2306741"/>
            <a:ext cx="3896519" cy="339338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None/>
            </a:pPr>
            <a:r>
              <a:rPr b="1" lang="en-US" sz="2800">
                <a:solidFill>
                  <a:srgbClr val="000000"/>
                </a:solidFill>
              </a:rPr>
              <a:t>Chapter 3</a:t>
            </a:r>
            <a:r>
              <a:rPr b="1" lang="en-US" sz="2800"/>
              <a:t>:</a:t>
            </a:r>
            <a:endParaRPr/>
          </a:p>
          <a:p>
            <a:pPr indent="0" lvl="0" marL="0" rtl="0" algn="l">
              <a:lnSpc>
                <a:spcPct val="90000"/>
              </a:lnSpc>
              <a:spcBef>
                <a:spcPts val="750"/>
              </a:spcBef>
              <a:spcAft>
                <a:spcPts val="0"/>
              </a:spcAft>
              <a:buClr>
                <a:schemeClr val="dk1"/>
              </a:buClr>
              <a:buSzPts val="2100"/>
              <a:buNone/>
            </a:pPr>
            <a:r>
              <a:t/>
            </a:r>
            <a:endParaRPr b="1">
              <a:latin typeface="Calibri"/>
              <a:ea typeface="Calibri"/>
              <a:cs typeface="Calibri"/>
              <a:sym typeface="Calibri"/>
            </a:endParaRPr>
          </a:p>
          <a:p>
            <a:pPr indent="0" lvl="0" marL="0" rtl="0" algn="ctr">
              <a:lnSpc>
                <a:spcPct val="90000"/>
              </a:lnSpc>
              <a:spcBef>
                <a:spcPts val="750"/>
              </a:spcBef>
              <a:spcAft>
                <a:spcPts val="0"/>
              </a:spcAft>
              <a:buClr>
                <a:srgbClr val="000000"/>
              </a:buClr>
              <a:buSzPts val="2800"/>
              <a:buNone/>
            </a:pPr>
            <a:r>
              <a:rPr b="1" lang="en-US" sz="2800">
                <a:solidFill>
                  <a:srgbClr val="000000"/>
                </a:solidFill>
              </a:rPr>
              <a:t>Analyzing the Marketing</a:t>
            </a:r>
            <a:endParaRPr/>
          </a:p>
          <a:p>
            <a:pPr indent="0" lvl="0" marL="0" rtl="0" algn="l">
              <a:lnSpc>
                <a:spcPct val="90000"/>
              </a:lnSpc>
              <a:spcBef>
                <a:spcPts val="750"/>
              </a:spcBef>
              <a:spcAft>
                <a:spcPts val="0"/>
              </a:spcAft>
              <a:buClr>
                <a:srgbClr val="000000"/>
              </a:buClr>
              <a:buSzPts val="2800"/>
              <a:buNone/>
            </a:pPr>
            <a:r>
              <a:rPr b="1" lang="en-US" sz="2800">
                <a:solidFill>
                  <a:srgbClr val="000000"/>
                </a:solidFill>
              </a:rPr>
              <a:t> </a:t>
            </a:r>
            <a:r>
              <a:rPr b="1" lang="en-US" sz="4000">
                <a:solidFill>
                  <a:srgbClr val="000000"/>
                </a:solidFill>
              </a:rPr>
              <a:t>Environment</a:t>
            </a:r>
            <a:endParaRPr/>
          </a:p>
        </p:txBody>
      </p:sp>
      <p:sp>
        <p:nvSpPr>
          <p:cNvPr id="187" name="Google Shape;187;p1"/>
          <p:cNvSpPr txBox="1"/>
          <p:nvPr>
            <p:ph idx="11" type="ftr"/>
          </p:nvPr>
        </p:nvSpPr>
        <p:spPr>
          <a:xfrm>
            <a:off x="3028949" y="6516687"/>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sz="1200">
              <a:solidFill>
                <a:srgbClr val="000000"/>
              </a:solidFill>
              <a:latin typeface="Calibri"/>
              <a:ea typeface="Calibri"/>
              <a:cs typeface="Calibri"/>
              <a:sym typeface="Calibri"/>
            </a:endParaRPr>
          </a:p>
        </p:txBody>
      </p:sp>
      <p:sp>
        <p:nvSpPr>
          <p:cNvPr id="188" name="Google Shape;188;p1"/>
          <p:cNvSpPr txBox="1"/>
          <p:nvPr>
            <p:ph idx="12" type="sldNum"/>
          </p:nvPr>
        </p:nvSpPr>
        <p:spPr>
          <a:xfrm>
            <a:off x="7010400" y="6516687"/>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9" name="Shape 269"/>
        <p:cNvGrpSpPr/>
        <p:nvPr/>
      </p:nvGrpSpPr>
      <p:grpSpPr>
        <a:xfrm>
          <a:off x="0" y="0"/>
          <a:ext cx="0" cy="0"/>
          <a:chOff x="0" y="0"/>
          <a:chExt cx="0" cy="0"/>
        </a:xfrm>
      </p:grpSpPr>
      <p:sp>
        <p:nvSpPr>
          <p:cNvPr id="270" name="Google Shape;270;p10"/>
          <p:cNvSpPr txBox="1"/>
          <p:nvPr>
            <p:ph type="title"/>
          </p:nvPr>
        </p:nvSpPr>
        <p:spPr>
          <a:xfrm>
            <a:off x="498475" y="-96972"/>
            <a:ext cx="8134350" cy="83577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Calibri"/>
              <a:buNone/>
            </a:pPr>
            <a:br>
              <a:rPr lang="en-US"/>
            </a:br>
            <a:r>
              <a:rPr b="1" lang="en-US" sz="3600">
                <a:solidFill>
                  <a:srgbClr val="0070C0"/>
                </a:solidFill>
                <a:latin typeface="Calibri"/>
                <a:ea typeface="Calibri"/>
                <a:cs typeface="Calibri"/>
                <a:sym typeface="Calibri"/>
              </a:rPr>
              <a:t>The Microenvironment</a:t>
            </a:r>
            <a:endParaRPr/>
          </a:p>
        </p:txBody>
      </p:sp>
      <p:sp>
        <p:nvSpPr>
          <p:cNvPr id="271" name="Google Shape;271;p10"/>
          <p:cNvSpPr txBox="1"/>
          <p:nvPr>
            <p:ph idx="2" type="body"/>
          </p:nvPr>
        </p:nvSpPr>
        <p:spPr>
          <a:xfrm>
            <a:off x="984250" y="1217613"/>
            <a:ext cx="7162800" cy="608012"/>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The Company</a:t>
            </a:r>
            <a:endParaRPr/>
          </a:p>
          <a:p>
            <a:pPr indent="-171450" lvl="0" marL="171450" rtl="0" algn="ctr">
              <a:lnSpc>
                <a:spcPct val="90000"/>
              </a:lnSpc>
              <a:spcBef>
                <a:spcPts val="750"/>
              </a:spcBef>
              <a:spcAft>
                <a:spcPts val="0"/>
              </a:spcAft>
              <a:buClr>
                <a:schemeClr val="dk2"/>
              </a:buClr>
              <a:buSzPts val="2100"/>
              <a:buNone/>
            </a:pPr>
            <a:r>
              <a:t/>
            </a:r>
            <a:endParaRPr/>
          </a:p>
        </p:txBody>
      </p:sp>
      <p:sp>
        <p:nvSpPr>
          <p:cNvPr id="272" name="Google Shape;272;p10"/>
          <p:cNvSpPr txBox="1"/>
          <p:nvPr>
            <p:ph idx="1" type="body"/>
          </p:nvPr>
        </p:nvSpPr>
        <p:spPr>
          <a:xfrm>
            <a:off x="38100" y="2057098"/>
            <a:ext cx="9067800" cy="91237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sz="2800"/>
              <a:t>In designing marketing plans, marketing management takes other company groups into account.</a:t>
            </a:r>
            <a:endParaRPr/>
          </a:p>
          <a:p>
            <a:pPr indent="0" lvl="0" marL="0" rtl="0" algn="l">
              <a:lnSpc>
                <a:spcPct val="90000"/>
              </a:lnSpc>
              <a:spcBef>
                <a:spcPts val="750"/>
              </a:spcBef>
              <a:spcAft>
                <a:spcPts val="0"/>
              </a:spcAft>
              <a:buClr>
                <a:schemeClr val="dk1"/>
              </a:buClr>
              <a:buSzPts val="2100"/>
              <a:buNone/>
            </a:pPr>
            <a:r>
              <a:t/>
            </a:r>
            <a:endParaRPr/>
          </a:p>
        </p:txBody>
      </p:sp>
      <p:sp>
        <p:nvSpPr>
          <p:cNvPr id="273" name="Google Shape;273;p10"/>
          <p:cNvSpPr txBox="1"/>
          <p:nvPr/>
        </p:nvSpPr>
        <p:spPr>
          <a:xfrm>
            <a:off x="1676400" y="3238236"/>
            <a:ext cx="3581400" cy="267765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Top management</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Finance</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R&amp;D</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Purchasing</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Operations</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Accounting</a:t>
            </a:r>
            <a:endParaRPr/>
          </a:p>
        </p:txBody>
      </p:sp>
      <p:sp>
        <p:nvSpPr>
          <p:cNvPr id="274" name="Google Shape;274;p10"/>
          <p:cNvSpPr/>
          <p:nvPr/>
        </p:nvSpPr>
        <p:spPr>
          <a:xfrm>
            <a:off x="2279650" y="6576178"/>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275" name="Google Shape;275;p10"/>
          <p:cNvSpPr txBox="1"/>
          <p:nvPr/>
        </p:nvSpPr>
        <p:spPr>
          <a:xfrm>
            <a:off x="7429500" y="6437678"/>
            <a:ext cx="16764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8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0" name="Shape 280"/>
        <p:cNvGrpSpPr/>
        <p:nvPr/>
      </p:nvGrpSpPr>
      <p:grpSpPr>
        <a:xfrm>
          <a:off x="0" y="0"/>
          <a:ext cx="0" cy="0"/>
          <a:chOff x="0" y="0"/>
          <a:chExt cx="0" cy="0"/>
        </a:xfrm>
      </p:grpSpPr>
      <p:sp>
        <p:nvSpPr>
          <p:cNvPr id="281" name="Google Shape;281;p11"/>
          <p:cNvSpPr txBox="1"/>
          <p:nvPr>
            <p:ph type="title"/>
          </p:nvPr>
        </p:nvSpPr>
        <p:spPr>
          <a:xfrm>
            <a:off x="628650" y="151608"/>
            <a:ext cx="7886700" cy="838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Calibri"/>
              <a:buNone/>
            </a:pPr>
            <a:br>
              <a:rPr lang="en-US"/>
            </a:br>
            <a:r>
              <a:rPr b="1" lang="en-US" sz="4000">
                <a:solidFill>
                  <a:srgbClr val="0070C0"/>
                </a:solidFill>
                <a:latin typeface="Calibri"/>
                <a:ea typeface="Calibri"/>
                <a:cs typeface="Calibri"/>
                <a:sym typeface="Calibri"/>
              </a:rPr>
              <a:t>The Microenvironment</a:t>
            </a:r>
            <a:endParaRPr/>
          </a:p>
        </p:txBody>
      </p:sp>
      <p:sp>
        <p:nvSpPr>
          <p:cNvPr id="282" name="Google Shape;282;p11"/>
          <p:cNvSpPr txBox="1"/>
          <p:nvPr>
            <p:ph idx="2" type="body"/>
          </p:nvPr>
        </p:nvSpPr>
        <p:spPr>
          <a:xfrm>
            <a:off x="990600" y="1257301"/>
            <a:ext cx="7162800" cy="418306"/>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Suppliers</a:t>
            </a:r>
            <a:endParaRPr/>
          </a:p>
        </p:txBody>
      </p:sp>
      <p:sp>
        <p:nvSpPr>
          <p:cNvPr id="283" name="Google Shape;283;p11"/>
          <p:cNvSpPr txBox="1"/>
          <p:nvPr>
            <p:ph idx="1" type="body"/>
          </p:nvPr>
        </p:nvSpPr>
        <p:spPr>
          <a:xfrm>
            <a:off x="228600" y="2362200"/>
            <a:ext cx="8686800" cy="2645755"/>
          </a:xfrm>
          <a:prstGeom prst="rect">
            <a:avLst/>
          </a:prstGeom>
          <a:noFill/>
          <a:ln>
            <a:noFill/>
          </a:ln>
        </p:spPr>
        <p:txBody>
          <a:bodyPr anchorCtr="0" anchor="t" bIns="45700" lIns="91425" spcFirstLastPara="1" rIns="91425" wrap="square" tIns="45700">
            <a:normAutofit/>
          </a:bodyPr>
          <a:lstStyle/>
          <a:p>
            <a:pPr indent="-177800" lvl="0" marL="171450" rtl="0" algn="l">
              <a:lnSpc>
                <a:spcPct val="90000"/>
              </a:lnSpc>
              <a:spcBef>
                <a:spcPts val="0"/>
              </a:spcBef>
              <a:spcAft>
                <a:spcPts val="0"/>
              </a:spcAft>
              <a:buClr>
                <a:schemeClr val="dk1"/>
              </a:buClr>
              <a:buSzPts val="2800"/>
              <a:buChar char="•"/>
            </a:pPr>
            <a:r>
              <a:rPr lang="en-US" sz="2800"/>
              <a:t>Provide the resources to produce goods and services</a:t>
            </a:r>
            <a:endParaRPr/>
          </a:p>
          <a:p>
            <a:pPr indent="0" lvl="0" marL="171450" rtl="0" algn="l">
              <a:lnSpc>
                <a:spcPct val="90000"/>
              </a:lnSpc>
              <a:spcBef>
                <a:spcPts val="750"/>
              </a:spcBef>
              <a:spcAft>
                <a:spcPts val="0"/>
              </a:spcAft>
              <a:buClr>
                <a:schemeClr val="dk1"/>
              </a:buClr>
              <a:buSzPts val="2800"/>
              <a:buNone/>
            </a:pPr>
            <a:r>
              <a:t/>
            </a:r>
            <a:endParaRPr sz="2800"/>
          </a:p>
          <a:p>
            <a:pPr indent="-177800" lvl="0" marL="171450" rtl="0" algn="l">
              <a:lnSpc>
                <a:spcPct val="90000"/>
              </a:lnSpc>
              <a:spcBef>
                <a:spcPts val="750"/>
              </a:spcBef>
              <a:spcAft>
                <a:spcPts val="0"/>
              </a:spcAft>
              <a:buClr>
                <a:schemeClr val="dk1"/>
              </a:buClr>
              <a:buSzPts val="2800"/>
              <a:buChar char="•"/>
            </a:pPr>
            <a:r>
              <a:rPr lang="en-US" sz="2800"/>
              <a:t>Treat as partners to provide customer value</a:t>
            </a:r>
            <a:endParaRPr/>
          </a:p>
          <a:p>
            <a:pPr indent="0" lvl="0" marL="0" rtl="0" algn="l">
              <a:lnSpc>
                <a:spcPct val="90000"/>
              </a:lnSpc>
              <a:spcBef>
                <a:spcPts val="750"/>
              </a:spcBef>
              <a:spcAft>
                <a:spcPts val="0"/>
              </a:spcAft>
              <a:buClr>
                <a:schemeClr val="dk1"/>
              </a:buClr>
              <a:buSzPts val="2100"/>
              <a:buFont typeface="Calibri"/>
              <a:buNone/>
            </a:pPr>
            <a:r>
              <a:t/>
            </a:r>
            <a:endParaRPr/>
          </a:p>
        </p:txBody>
      </p:sp>
      <p:sp>
        <p:nvSpPr>
          <p:cNvPr id="284" name="Google Shape;284;p11"/>
          <p:cNvSpPr/>
          <p:nvPr/>
        </p:nvSpPr>
        <p:spPr>
          <a:xfrm>
            <a:off x="2286000" y="6469655"/>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285" name="Google Shape;285;p11"/>
          <p:cNvSpPr txBox="1"/>
          <p:nvPr/>
        </p:nvSpPr>
        <p:spPr>
          <a:xfrm>
            <a:off x="7905750" y="6469654"/>
            <a:ext cx="12192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8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0" name="Shape 290"/>
        <p:cNvGrpSpPr/>
        <p:nvPr/>
      </p:nvGrpSpPr>
      <p:grpSpPr>
        <a:xfrm>
          <a:off x="0" y="0"/>
          <a:ext cx="0" cy="0"/>
          <a:chOff x="0" y="0"/>
          <a:chExt cx="0" cy="0"/>
        </a:xfrm>
      </p:grpSpPr>
      <p:sp>
        <p:nvSpPr>
          <p:cNvPr id="291" name="Google Shape;291;p12"/>
          <p:cNvSpPr txBox="1"/>
          <p:nvPr>
            <p:ph type="title"/>
          </p:nvPr>
        </p:nvSpPr>
        <p:spPr>
          <a:xfrm>
            <a:off x="628650" y="79797"/>
            <a:ext cx="7886700" cy="838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Calibri"/>
              <a:buNone/>
            </a:pPr>
            <a:br>
              <a:rPr lang="en-US"/>
            </a:br>
            <a:r>
              <a:rPr b="1" lang="en-US" sz="4000">
                <a:solidFill>
                  <a:srgbClr val="0070C0"/>
                </a:solidFill>
                <a:latin typeface="Calibri"/>
                <a:ea typeface="Calibri"/>
                <a:cs typeface="Calibri"/>
                <a:sym typeface="Calibri"/>
              </a:rPr>
              <a:t>The Microenvironment</a:t>
            </a:r>
            <a:endParaRPr/>
          </a:p>
        </p:txBody>
      </p:sp>
      <p:sp>
        <p:nvSpPr>
          <p:cNvPr id="292" name="Google Shape;292;p12"/>
          <p:cNvSpPr txBox="1"/>
          <p:nvPr>
            <p:ph idx="2" type="body"/>
          </p:nvPr>
        </p:nvSpPr>
        <p:spPr>
          <a:xfrm>
            <a:off x="990600" y="1219200"/>
            <a:ext cx="7162800" cy="549613"/>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Marketing Intermediaries</a:t>
            </a:r>
            <a:endParaRPr/>
          </a:p>
          <a:p>
            <a:pPr indent="-171450" lvl="0" marL="171450" rtl="0" algn="ctr">
              <a:lnSpc>
                <a:spcPct val="90000"/>
              </a:lnSpc>
              <a:spcBef>
                <a:spcPts val="750"/>
              </a:spcBef>
              <a:spcAft>
                <a:spcPts val="0"/>
              </a:spcAft>
              <a:buClr>
                <a:schemeClr val="dk2"/>
              </a:buClr>
              <a:buSzPts val="2100"/>
              <a:buNone/>
            </a:pPr>
            <a:r>
              <a:t/>
            </a:r>
            <a:endParaRPr/>
          </a:p>
        </p:txBody>
      </p:sp>
      <p:sp>
        <p:nvSpPr>
          <p:cNvPr id="293" name="Google Shape;293;p12"/>
          <p:cNvSpPr txBox="1"/>
          <p:nvPr>
            <p:ph idx="1" type="body"/>
          </p:nvPr>
        </p:nvSpPr>
        <p:spPr>
          <a:xfrm>
            <a:off x="533400" y="2489116"/>
            <a:ext cx="4038600" cy="2209800"/>
          </a:xfrm>
          <a:prstGeom prst="rect">
            <a:avLst/>
          </a:prstGeom>
          <a:noFill/>
          <a:ln>
            <a:noFill/>
          </a:ln>
        </p:spPr>
        <p:txBody>
          <a:bodyPr anchorCtr="0" anchor="t" bIns="45700" lIns="91425" spcFirstLastPara="1" rIns="91425" wrap="square" tIns="45700">
            <a:normAutofit/>
          </a:bodyPr>
          <a:lstStyle/>
          <a:p>
            <a:pPr indent="-177800" lvl="0" marL="171450" rtl="0" algn="l">
              <a:lnSpc>
                <a:spcPct val="90000"/>
              </a:lnSpc>
              <a:spcBef>
                <a:spcPts val="0"/>
              </a:spcBef>
              <a:spcAft>
                <a:spcPts val="0"/>
              </a:spcAft>
              <a:buClr>
                <a:schemeClr val="dk1"/>
              </a:buClr>
              <a:buSzPts val="2800"/>
              <a:buChar char="•"/>
            </a:pPr>
            <a:r>
              <a:rPr lang="en-US" sz="2800"/>
              <a:t>Marketing intermediaries are firms that help the company to promote, sell, and distribute its goods to final buyers.</a:t>
            </a:r>
            <a:endParaRPr/>
          </a:p>
        </p:txBody>
      </p:sp>
      <p:sp>
        <p:nvSpPr>
          <p:cNvPr id="294" name="Google Shape;294;p12"/>
          <p:cNvSpPr txBox="1"/>
          <p:nvPr/>
        </p:nvSpPr>
        <p:spPr>
          <a:xfrm>
            <a:off x="4708305" y="5257800"/>
            <a:ext cx="4267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Partnering with intermediaries: Coca-Cola provides its retail</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partners with much more than just soft drinks. It also pledges</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powerful marketing support.</a:t>
            </a:r>
            <a:endParaRPr sz="1200">
              <a:solidFill>
                <a:schemeClr val="dk1"/>
              </a:solidFill>
              <a:latin typeface="Calibri"/>
              <a:ea typeface="Calibri"/>
              <a:cs typeface="Calibri"/>
              <a:sym typeface="Calibri"/>
            </a:endParaRPr>
          </a:p>
        </p:txBody>
      </p:sp>
      <p:sp>
        <p:nvSpPr>
          <p:cNvPr id="295" name="Google Shape;295;p12"/>
          <p:cNvSpPr/>
          <p:nvPr/>
        </p:nvSpPr>
        <p:spPr>
          <a:xfrm>
            <a:off x="2269905" y="6581001"/>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296" name="Google Shape;296;p12"/>
          <p:cNvSpPr txBox="1"/>
          <p:nvPr/>
        </p:nvSpPr>
        <p:spPr>
          <a:xfrm>
            <a:off x="7922315" y="6562657"/>
            <a:ext cx="12954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800">
              <a:solidFill>
                <a:schemeClr val="dk1"/>
              </a:solidFill>
              <a:latin typeface="Arial"/>
              <a:ea typeface="Arial"/>
              <a:cs typeface="Arial"/>
              <a:sym typeface="Arial"/>
            </a:endParaRPr>
          </a:p>
        </p:txBody>
      </p:sp>
      <p:pic>
        <p:nvPicPr>
          <p:cNvPr id="297" name="Google Shape;297;p12"/>
          <p:cNvPicPr preferRelativeResize="0"/>
          <p:nvPr/>
        </p:nvPicPr>
        <p:blipFill rotWithShape="1">
          <a:blip r:embed="rId3">
            <a:alphaModFix/>
          </a:blip>
          <a:srcRect b="0" l="0" r="0" t="0"/>
          <a:stretch/>
        </p:blipFill>
        <p:spPr>
          <a:xfrm>
            <a:off x="4800600" y="2743200"/>
            <a:ext cx="3886200" cy="2438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2" name="Shape 302"/>
        <p:cNvGrpSpPr/>
        <p:nvPr/>
      </p:nvGrpSpPr>
      <p:grpSpPr>
        <a:xfrm>
          <a:off x="0" y="0"/>
          <a:ext cx="0" cy="0"/>
          <a:chOff x="0" y="0"/>
          <a:chExt cx="0" cy="0"/>
        </a:xfrm>
      </p:grpSpPr>
      <p:sp>
        <p:nvSpPr>
          <p:cNvPr id="303" name="Google Shape;303;p13"/>
          <p:cNvSpPr txBox="1"/>
          <p:nvPr>
            <p:ph type="title"/>
          </p:nvPr>
        </p:nvSpPr>
        <p:spPr>
          <a:xfrm>
            <a:off x="628650" y="-76200"/>
            <a:ext cx="7886700" cy="8382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r>
              <a:rPr b="1" lang="en-US" sz="4400">
                <a:solidFill>
                  <a:srgbClr val="0070C0"/>
                </a:solidFill>
                <a:latin typeface="Calibri"/>
                <a:ea typeface="Calibri"/>
                <a:cs typeface="Calibri"/>
                <a:sym typeface="Calibri"/>
              </a:rPr>
              <a:t>The Microenvironment</a:t>
            </a:r>
            <a:endParaRPr/>
          </a:p>
        </p:txBody>
      </p:sp>
      <p:sp>
        <p:nvSpPr>
          <p:cNvPr id="304" name="Google Shape;304;p13"/>
          <p:cNvSpPr txBox="1"/>
          <p:nvPr>
            <p:ph idx="2" type="body"/>
          </p:nvPr>
        </p:nvSpPr>
        <p:spPr>
          <a:xfrm>
            <a:off x="990600" y="1219200"/>
            <a:ext cx="7162800" cy="381000"/>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Marketing Intermediaries</a:t>
            </a:r>
            <a:endParaRPr/>
          </a:p>
          <a:p>
            <a:pPr indent="-171450" lvl="0" marL="171450" rtl="0" algn="ctr">
              <a:lnSpc>
                <a:spcPct val="90000"/>
              </a:lnSpc>
              <a:spcBef>
                <a:spcPts val="750"/>
              </a:spcBef>
              <a:spcAft>
                <a:spcPts val="0"/>
              </a:spcAft>
              <a:buClr>
                <a:schemeClr val="dk2"/>
              </a:buClr>
              <a:buSzPts val="3200"/>
              <a:buNone/>
            </a:pPr>
            <a:r>
              <a:t/>
            </a:r>
            <a:endParaRPr sz="3200"/>
          </a:p>
        </p:txBody>
      </p:sp>
      <p:grpSp>
        <p:nvGrpSpPr>
          <p:cNvPr id="305" name="Google Shape;305;p13"/>
          <p:cNvGrpSpPr/>
          <p:nvPr/>
        </p:nvGrpSpPr>
        <p:grpSpPr>
          <a:xfrm>
            <a:off x="1372381" y="2105058"/>
            <a:ext cx="6399236" cy="3961432"/>
            <a:chOff x="610381" y="483"/>
            <a:chExt cx="6399236" cy="3961432"/>
          </a:xfrm>
        </p:grpSpPr>
        <p:sp>
          <p:nvSpPr>
            <p:cNvPr id="306" name="Google Shape;306;p13"/>
            <p:cNvSpPr/>
            <p:nvPr/>
          </p:nvSpPr>
          <p:spPr>
            <a:xfrm>
              <a:off x="610381" y="483"/>
              <a:ext cx="3047255" cy="1828353"/>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3"/>
            <p:cNvSpPr txBox="1"/>
            <p:nvPr/>
          </p:nvSpPr>
          <p:spPr>
            <a:xfrm>
              <a:off x="610381" y="483"/>
              <a:ext cx="3047255" cy="1828353"/>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None/>
              </a:pPr>
              <a:r>
                <a:rPr b="0" lang="en-US" sz="3600">
                  <a:solidFill>
                    <a:schemeClr val="lt1"/>
                  </a:solidFill>
                  <a:latin typeface="Arial"/>
                  <a:ea typeface="Arial"/>
                  <a:cs typeface="Arial"/>
                  <a:sym typeface="Arial"/>
                </a:rPr>
                <a:t>Resellers or retailers </a:t>
              </a:r>
              <a:endParaRPr sz="3600">
                <a:solidFill>
                  <a:schemeClr val="lt1"/>
                </a:solidFill>
                <a:latin typeface="Arial"/>
                <a:ea typeface="Arial"/>
                <a:cs typeface="Arial"/>
                <a:sym typeface="Arial"/>
              </a:endParaRPr>
            </a:p>
          </p:txBody>
        </p:sp>
        <p:sp>
          <p:nvSpPr>
            <p:cNvPr id="308" name="Google Shape;308;p13"/>
            <p:cNvSpPr/>
            <p:nvPr/>
          </p:nvSpPr>
          <p:spPr>
            <a:xfrm>
              <a:off x="3962362" y="483"/>
              <a:ext cx="3047255" cy="1828353"/>
            </a:xfrm>
            <a:prstGeom prst="rect">
              <a:avLst/>
            </a:prstGeom>
            <a:solidFill>
              <a:srgbClr val="D07A5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3"/>
            <p:cNvSpPr txBox="1"/>
            <p:nvPr/>
          </p:nvSpPr>
          <p:spPr>
            <a:xfrm>
              <a:off x="3962362" y="483"/>
              <a:ext cx="3047255" cy="1828353"/>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None/>
              </a:pPr>
              <a:r>
                <a:rPr b="0" lang="en-US" sz="3600">
                  <a:solidFill>
                    <a:schemeClr val="lt1"/>
                  </a:solidFill>
                  <a:latin typeface="Arial"/>
                  <a:ea typeface="Arial"/>
                  <a:cs typeface="Arial"/>
                  <a:sym typeface="Arial"/>
                </a:rPr>
                <a:t>Physical distribution firms</a:t>
              </a:r>
              <a:endParaRPr sz="3600">
                <a:solidFill>
                  <a:schemeClr val="lt1"/>
                </a:solidFill>
                <a:latin typeface="Arial"/>
                <a:ea typeface="Arial"/>
                <a:cs typeface="Arial"/>
                <a:sym typeface="Arial"/>
              </a:endParaRPr>
            </a:p>
          </p:txBody>
        </p:sp>
        <p:sp>
          <p:nvSpPr>
            <p:cNvPr id="310" name="Google Shape;310;p13"/>
            <p:cNvSpPr/>
            <p:nvPr/>
          </p:nvSpPr>
          <p:spPr>
            <a:xfrm>
              <a:off x="610381" y="2133562"/>
              <a:ext cx="3047255" cy="1828353"/>
            </a:xfrm>
            <a:prstGeom prst="rect">
              <a:avLst/>
            </a:prstGeom>
            <a:solidFill>
              <a:srgbClr val="B8888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3"/>
            <p:cNvSpPr txBox="1"/>
            <p:nvPr/>
          </p:nvSpPr>
          <p:spPr>
            <a:xfrm>
              <a:off x="610381" y="2133562"/>
              <a:ext cx="3047255" cy="1828353"/>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None/>
              </a:pPr>
              <a:r>
                <a:rPr b="0" lang="en-US" sz="3600">
                  <a:solidFill>
                    <a:schemeClr val="lt1"/>
                  </a:solidFill>
                  <a:latin typeface="Arial"/>
                  <a:ea typeface="Arial"/>
                  <a:cs typeface="Arial"/>
                  <a:sym typeface="Arial"/>
                </a:rPr>
                <a:t>Marketing services agencies</a:t>
              </a:r>
              <a:endParaRPr sz="3600">
                <a:solidFill>
                  <a:schemeClr val="lt1"/>
                </a:solidFill>
                <a:latin typeface="Arial"/>
                <a:ea typeface="Arial"/>
                <a:cs typeface="Arial"/>
                <a:sym typeface="Arial"/>
              </a:endParaRPr>
            </a:p>
          </p:txBody>
        </p:sp>
        <p:sp>
          <p:nvSpPr>
            <p:cNvPr id="312" name="Google Shape;312;p13"/>
            <p:cNvSpPr/>
            <p:nvPr/>
          </p:nvSpPr>
          <p:spPr>
            <a:xfrm>
              <a:off x="3962362" y="2133562"/>
              <a:ext cx="3047255" cy="1828353"/>
            </a:xfrm>
            <a:prstGeom prst="rect">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3"/>
            <p:cNvSpPr txBox="1"/>
            <p:nvPr/>
          </p:nvSpPr>
          <p:spPr>
            <a:xfrm>
              <a:off x="3962362" y="2133562"/>
              <a:ext cx="3047255" cy="1828353"/>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None/>
              </a:pPr>
              <a:r>
                <a:rPr b="0" lang="en-US" sz="3600">
                  <a:solidFill>
                    <a:schemeClr val="lt1"/>
                  </a:solidFill>
                  <a:latin typeface="Arial"/>
                  <a:ea typeface="Arial"/>
                  <a:cs typeface="Arial"/>
                  <a:sym typeface="Arial"/>
                </a:rPr>
                <a:t>Financial intermediaries</a:t>
              </a:r>
              <a:endParaRPr b="0" sz="3600">
                <a:solidFill>
                  <a:schemeClr val="lt1"/>
                </a:solidFill>
                <a:latin typeface="Arial"/>
                <a:ea typeface="Arial"/>
                <a:cs typeface="Arial"/>
                <a:sym typeface="Arial"/>
              </a:endParaRPr>
            </a:p>
          </p:txBody>
        </p:sp>
      </p:grpSp>
      <p:sp>
        <p:nvSpPr>
          <p:cNvPr id="314" name="Google Shape;314;p13"/>
          <p:cNvSpPr/>
          <p:nvPr/>
        </p:nvSpPr>
        <p:spPr>
          <a:xfrm>
            <a:off x="2286000" y="6571354"/>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315" name="Google Shape;315;p13"/>
          <p:cNvSpPr txBox="1"/>
          <p:nvPr/>
        </p:nvSpPr>
        <p:spPr>
          <a:xfrm>
            <a:off x="7391400" y="6571354"/>
            <a:ext cx="17526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Arial"/>
                <a:ea typeface="Arial"/>
                <a:cs typeface="Arial"/>
                <a:sym typeface="Arial"/>
              </a:rPr>
              <a:t>3-</a:t>
            </a:r>
            <a:fld id="{00000000-1234-1234-1234-123412341234}" type="slidenum">
              <a:rPr lang="en-US" sz="1200">
                <a:solidFill>
                  <a:srgbClr val="000000"/>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0" name="Shape 320"/>
        <p:cNvGrpSpPr/>
        <p:nvPr/>
      </p:nvGrpSpPr>
      <p:grpSpPr>
        <a:xfrm>
          <a:off x="0" y="0"/>
          <a:ext cx="0" cy="0"/>
          <a:chOff x="0" y="0"/>
          <a:chExt cx="0" cy="0"/>
        </a:xfrm>
      </p:grpSpPr>
      <p:sp>
        <p:nvSpPr>
          <p:cNvPr id="321" name="Google Shape;321;p14"/>
          <p:cNvSpPr txBox="1"/>
          <p:nvPr>
            <p:ph type="title"/>
          </p:nvPr>
        </p:nvSpPr>
        <p:spPr>
          <a:xfrm>
            <a:off x="628650" y="228600"/>
            <a:ext cx="7886700" cy="609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000"/>
              <a:buFont typeface="Calibri"/>
              <a:buNone/>
            </a:pPr>
            <a:r>
              <a:rPr b="1" lang="en-US" sz="4000">
                <a:solidFill>
                  <a:srgbClr val="0070C0"/>
                </a:solidFill>
                <a:latin typeface="Calibri"/>
                <a:ea typeface="Calibri"/>
                <a:cs typeface="Calibri"/>
                <a:sym typeface="Calibri"/>
              </a:rPr>
              <a:t>The Microenvironment</a:t>
            </a:r>
            <a:endParaRPr/>
          </a:p>
        </p:txBody>
      </p:sp>
      <p:sp>
        <p:nvSpPr>
          <p:cNvPr id="322" name="Google Shape;322;p14"/>
          <p:cNvSpPr txBox="1"/>
          <p:nvPr>
            <p:ph idx="2" type="body"/>
          </p:nvPr>
        </p:nvSpPr>
        <p:spPr>
          <a:xfrm>
            <a:off x="990600" y="1219200"/>
            <a:ext cx="7162800" cy="457200"/>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Competitors</a:t>
            </a:r>
            <a:endParaRPr/>
          </a:p>
          <a:p>
            <a:pPr indent="-171450" lvl="0" marL="171450" rtl="0" algn="ctr">
              <a:lnSpc>
                <a:spcPct val="90000"/>
              </a:lnSpc>
              <a:spcBef>
                <a:spcPts val="750"/>
              </a:spcBef>
              <a:spcAft>
                <a:spcPts val="0"/>
              </a:spcAft>
              <a:buClr>
                <a:schemeClr val="dk2"/>
              </a:buClr>
              <a:buSzPts val="2100"/>
              <a:buNone/>
            </a:pPr>
            <a:r>
              <a:t/>
            </a:r>
            <a:endParaRPr/>
          </a:p>
        </p:txBody>
      </p:sp>
      <p:sp>
        <p:nvSpPr>
          <p:cNvPr id="323" name="Google Shape;323;p14"/>
          <p:cNvSpPr txBox="1"/>
          <p:nvPr>
            <p:ph idx="1" type="body"/>
          </p:nvPr>
        </p:nvSpPr>
        <p:spPr>
          <a:xfrm>
            <a:off x="266700" y="2514600"/>
            <a:ext cx="8610600" cy="2667000"/>
          </a:xfrm>
          <a:prstGeom prst="rect">
            <a:avLst/>
          </a:prstGeom>
          <a:noFill/>
          <a:ln>
            <a:noFill/>
          </a:ln>
        </p:spPr>
        <p:txBody>
          <a:bodyPr anchorCtr="0" anchor="t" bIns="45700" lIns="91425" spcFirstLastPara="1" rIns="91425" wrap="square" tIns="45700">
            <a:normAutofit/>
          </a:bodyPr>
          <a:lstStyle/>
          <a:p>
            <a:pPr indent="-203200" lvl="0" marL="171450" rtl="0" algn="l">
              <a:lnSpc>
                <a:spcPct val="90000"/>
              </a:lnSpc>
              <a:spcBef>
                <a:spcPts val="0"/>
              </a:spcBef>
              <a:spcAft>
                <a:spcPts val="0"/>
              </a:spcAft>
              <a:buClr>
                <a:schemeClr val="dk1"/>
              </a:buClr>
              <a:buSzPts val="3200"/>
              <a:buChar char="•"/>
            </a:pPr>
            <a:r>
              <a:rPr lang="en-US" sz="3200"/>
              <a:t>Firms must gain strategic advantage by positioning their offerings strongly against competitors’ offerings in the minds of consumers.</a:t>
            </a:r>
            <a:endParaRPr/>
          </a:p>
          <a:p>
            <a:pPr indent="0" lvl="0" marL="0" rtl="0" algn="l">
              <a:lnSpc>
                <a:spcPct val="90000"/>
              </a:lnSpc>
              <a:spcBef>
                <a:spcPts val="750"/>
              </a:spcBef>
              <a:spcAft>
                <a:spcPts val="0"/>
              </a:spcAft>
              <a:buClr>
                <a:schemeClr val="dk1"/>
              </a:buClr>
              <a:buSzPts val="2100"/>
              <a:buNone/>
            </a:pPr>
            <a:r>
              <a:t/>
            </a:r>
            <a:endParaRPr/>
          </a:p>
        </p:txBody>
      </p:sp>
      <p:sp>
        <p:nvSpPr>
          <p:cNvPr id="324" name="Google Shape;324;p14"/>
          <p:cNvSpPr/>
          <p:nvPr/>
        </p:nvSpPr>
        <p:spPr>
          <a:xfrm>
            <a:off x="2286000" y="6581001"/>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325" name="Google Shape;325;p14"/>
          <p:cNvSpPr txBox="1"/>
          <p:nvPr/>
        </p:nvSpPr>
        <p:spPr>
          <a:xfrm>
            <a:off x="7467600" y="6477000"/>
            <a:ext cx="16764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0" name="Shape 330"/>
        <p:cNvGrpSpPr/>
        <p:nvPr/>
      </p:nvGrpSpPr>
      <p:grpSpPr>
        <a:xfrm>
          <a:off x="0" y="0"/>
          <a:ext cx="0" cy="0"/>
          <a:chOff x="0" y="0"/>
          <a:chExt cx="0" cy="0"/>
        </a:xfrm>
      </p:grpSpPr>
      <p:sp>
        <p:nvSpPr>
          <p:cNvPr id="331" name="Google Shape;331;p15"/>
          <p:cNvSpPr txBox="1"/>
          <p:nvPr>
            <p:ph idx="1" type="body"/>
          </p:nvPr>
        </p:nvSpPr>
        <p:spPr>
          <a:xfrm>
            <a:off x="228600" y="1822313"/>
            <a:ext cx="8915400" cy="732817"/>
          </a:xfrm>
          <a:prstGeom prst="rect">
            <a:avLst/>
          </a:prstGeom>
          <a:noFill/>
          <a:ln>
            <a:noFill/>
          </a:ln>
        </p:spPr>
        <p:txBody>
          <a:bodyPr anchorCtr="0" anchor="t" bIns="45700" lIns="91425" spcFirstLastPara="1" rIns="91425" wrap="square" tIns="45700">
            <a:noAutofit/>
          </a:bodyPr>
          <a:lstStyle/>
          <a:p>
            <a:pPr indent="-177800" lvl="0" marL="171450" rtl="0" algn="l">
              <a:lnSpc>
                <a:spcPct val="90000"/>
              </a:lnSpc>
              <a:spcBef>
                <a:spcPts val="0"/>
              </a:spcBef>
              <a:spcAft>
                <a:spcPts val="0"/>
              </a:spcAft>
              <a:buClr>
                <a:schemeClr val="dk1"/>
              </a:buClr>
              <a:buSzPts val="2800"/>
              <a:buChar char="•"/>
            </a:pPr>
            <a:r>
              <a:rPr lang="en-US" sz="2800"/>
              <a:t>Any group that has an actual or potential interest in or impact on an organization’s ability to achieve its objectives:</a:t>
            </a:r>
            <a:endParaRPr/>
          </a:p>
          <a:p>
            <a:pPr indent="0" lvl="0" marL="0" rtl="0" algn="l">
              <a:lnSpc>
                <a:spcPct val="90000"/>
              </a:lnSpc>
              <a:spcBef>
                <a:spcPts val="750"/>
              </a:spcBef>
              <a:spcAft>
                <a:spcPts val="0"/>
              </a:spcAft>
              <a:buClr>
                <a:schemeClr val="dk1"/>
              </a:buClr>
              <a:buSzPts val="2400"/>
              <a:buNone/>
            </a:pPr>
            <a:r>
              <a:t/>
            </a:r>
            <a:endParaRPr sz="2400"/>
          </a:p>
        </p:txBody>
      </p:sp>
      <p:sp>
        <p:nvSpPr>
          <p:cNvPr id="332" name="Google Shape;332;p15"/>
          <p:cNvSpPr txBox="1"/>
          <p:nvPr>
            <p:ph idx="2" type="body"/>
          </p:nvPr>
        </p:nvSpPr>
        <p:spPr>
          <a:xfrm>
            <a:off x="990600" y="1219200"/>
            <a:ext cx="7162800" cy="457200"/>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Publics</a:t>
            </a:r>
            <a:endParaRPr/>
          </a:p>
          <a:p>
            <a:pPr indent="-171450" lvl="0" marL="171450" rtl="0" algn="ctr">
              <a:lnSpc>
                <a:spcPct val="90000"/>
              </a:lnSpc>
              <a:spcBef>
                <a:spcPts val="750"/>
              </a:spcBef>
              <a:spcAft>
                <a:spcPts val="0"/>
              </a:spcAft>
              <a:buClr>
                <a:schemeClr val="dk2"/>
              </a:buClr>
              <a:buSzPts val="2100"/>
              <a:buNone/>
            </a:pPr>
            <a:r>
              <a:t/>
            </a:r>
            <a:endParaRPr>
              <a:solidFill>
                <a:schemeClr val="accent2"/>
              </a:solidFill>
            </a:endParaRPr>
          </a:p>
        </p:txBody>
      </p:sp>
      <p:sp>
        <p:nvSpPr>
          <p:cNvPr id="333" name="Google Shape;333;p15"/>
          <p:cNvSpPr txBox="1"/>
          <p:nvPr>
            <p:ph type="title"/>
          </p:nvPr>
        </p:nvSpPr>
        <p:spPr>
          <a:xfrm>
            <a:off x="0" y="-142671"/>
            <a:ext cx="9144000" cy="84954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Calibri"/>
              <a:buNone/>
            </a:pPr>
            <a:br>
              <a:rPr lang="en-US"/>
            </a:br>
            <a:r>
              <a:rPr b="1" lang="en-US" sz="4000">
                <a:solidFill>
                  <a:srgbClr val="0070C0"/>
                </a:solidFill>
                <a:latin typeface="Calibri"/>
                <a:ea typeface="Calibri"/>
                <a:cs typeface="Calibri"/>
                <a:sym typeface="Calibri"/>
              </a:rPr>
              <a:t>The Microenvironment</a:t>
            </a:r>
            <a:endParaRPr/>
          </a:p>
        </p:txBody>
      </p:sp>
      <p:sp>
        <p:nvSpPr>
          <p:cNvPr id="334" name="Google Shape;334;p15"/>
          <p:cNvSpPr/>
          <p:nvPr/>
        </p:nvSpPr>
        <p:spPr>
          <a:xfrm>
            <a:off x="2286000" y="6508456"/>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335" name="Google Shape;335;p15"/>
          <p:cNvSpPr txBox="1"/>
          <p:nvPr/>
        </p:nvSpPr>
        <p:spPr>
          <a:xfrm>
            <a:off x="1219200" y="2968358"/>
            <a:ext cx="4419600" cy="3108543"/>
          </a:xfrm>
          <a:prstGeom prst="rect">
            <a:avLst/>
          </a:prstGeom>
          <a:noFill/>
          <a:ln>
            <a:noFill/>
          </a:ln>
        </p:spPr>
        <p:txBody>
          <a:bodyPr anchorCtr="0" anchor="t" bIns="45700" lIns="91425" spcFirstLastPara="1" rIns="91425" wrap="square" tIns="45700">
            <a:spAutoFit/>
          </a:bodyPr>
          <a:lstStyle/>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Financial publics</a:t>
            </a:r>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Media publics</a:t>
            </a:r>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Government publics</a:t>
            </a:r>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Citizen-action publics</a:t>
            </a:r>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Local publics</a:t>
            </a:r>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General public</a:t>
            </a:r>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Internal publics</a:t>
            </a:r>
            <a:endParaRPr/>
          </a:p>
        </p:txBody>
      </p:sp>
      <p:sp>
        <p:nvSpPr>
          <p:cNvPr id="336" name="Google Shape;336;p15"/>
          <p:cNvSpPr txBox="1"/>
          <p:nvPr/>
        </p:nvSpPr>
        <p:spPr>
          <a:xfrm>
            <a:off x="7848600" y="6508456"/>
            <a:ext cx="12954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1" name="Shape 341"/>
        <p:cNvGrpSpPr/>
        <p:nvPr/>
      </p:nvGrpSpPr>
      <p:grpSpPr>
        <a:xfrm>
          <a:off x="0" y="0"/>
          <a:ext cx="0" cy="0"/>
          <a:chOff x="0" y="0"/>
          <a:chExt cx="0" cy="0"/>
        </a:xfrm>
      </p:grpSpPr>
      <p:sp>
        <p:nvSpPr>
          <p:cNvPr id="342" name="Google Shape;342;p16"/>
          <p:cNvSpPr txBox="1"/>
          <p:nvPr>
            <p:ph idx="1" type="body"/>
          </p:nvPr>
        </p:nvSpPr>
        <p:spPr>
          <a:xfrm>
            <a:off x="1432075" y="2165163"/>
            <a:ext cx="4267200" cy="3048000"/>
          </a:xfrm>
          <a:prstGeom prst="rect">
            <a:avLst/>
          </a:prstGeom>
          <a:noFill/>
          <a:ln>
            <a:noFill/>
          </a:ln>
        </p:spPr>
        <p:txBody>
          <a:bodyPr anchorCtr="0" anchor="t" bIns="45700" lIns="91425" spcFirstLastPara="1" rIns="91425" wrap="square" tIns="45700">
            <a:normAutofit lnSpcReduction="10000"/>
          </a:bodyPr>
          <a:lstStyle/>
          <a:p>
            <a:pPr indent="-203200" lvl="0" marL="171450" rtl="0" algn="l">
              <a:lnSpc>
                <a:spcPct val="90000"/>
              </a:lnSpc>
              <a:spcBef>
                <a:spcPts val="0"/>
              </a:spcBef>
              <a:spcAft>
                <a:spcPts val="0"/>
              </a:spcAft>
              <a:buClr>
                <a:schemeClr val="dk1"/>
              </a:buClr>
              <a:buSzPts val="3200"/>
              <a:buChar char="•"/>
            </a:pPr>
            <a:r>
              <a:rPr lang="en-US" sz="3200"/>
              <a:t>Consumer markets</a:t>
            </a:r>
            <a:endParaRPr/>
          </a:p>
          <a:p>
            <a:pPr indent="-203200" lvl="0" marL="171450" rtl="0" algn="l">
              <a:lnSpc>
                <a:spcPct val="90000"/>
              </a:lnSpc>
              <a:spcBef>
                <a:spcPts val="750"/>
              </a:spcBef>
              <a:spcAft>
                <a:spcPts val="0"/>
              </a:spcAft>
              <a:buClr>
                <a:schemeClr val="dk1"/>
              </a:buClr>
              <a:buSzPts val="3200"/>
              <a:buChar char="•"/>
            </a:pPr>
            <a:r>
              <a:rPr lang="en-US" sz="3200"/>
              <a:t>Business markets B2B</a:t>
            </a:r>
            <a:endParaRPr/>
          </a:p>
          <a:p>
            <a:pPr indent="-203200" lvl="0" marL="171450" rtl="0" algn="l">
              <a:lnSpc>
                <a:spcPct val="90000"/>
              </a:lnSpc>
              <a:spcBef>
                <a:spcPts val="750"/>
              </a:spcBef>
              <a:spcAft>
                <a:spcPts val="0"/>
              </a:spcAft>
              <a:buClr>
                <a:schemeClr val="dk1"/>
              </a:buClr>
              <a:buSzPts val="3200"/>
              <a:buChar char="•"/>
            </a:pPr>
            <a:r>
              <a:rPr lang="en-US" sz="3200"/>
              <a:t>Reseller markets</a:t>
            </a:r>
            <a:endParaRPr/>
          </a:p>
          <a:p>
            <a:pPr indent="-203200" lvl="0" marL="171450" rtl="0" algn="l">
              <a:lnSpc>
                <a:spcPct val="90000"/>
              </a:lnSpc>
              <a:spcBef>
                <a:spcPts val="750"/>
              </a:spcBef>
              <a:spcAft>
                <a:spcPts val="0"/>
              </a:spcAft>
              <a:buClr>
                <a:schemeClr val="dk1"/>
              </a:buClr>
              <a:buSzPts val="3200"/>
              <a:buChar char="•"/>
            </a:pPr>
            <a:r>
              <a:rPr lang="en-US" sz="3200"/>
              <a:t>Government markets</a:t>
            </a:r>
            <a:endParaRPr/>
          </a:p>
          <a:p>
            <a:pPr indent="-203200" lvl="0" marL="171450" rtl="0" algn="l">
              <a:lnSpc>
                <a:spcPct val="90000"/>
              </a:lnSpc>
              <a:spcBef>
                <a:spcPts val="750"/>
              </a:spcBef>
              <a:spcAft>
                <a:spcPts val="0"/>
              </a:spcAft>
              <a:buClr>
                <a:schemeClr val="dk1"/>
              </a:buClr>
              <a:buSzPts val="3200"/>
              <a:buChar char="•"/>
            </a:pPr>
            <a:r>
              <a:rPr lang="en-US" sz="3200"/>
              <a:t>International markets</a:t>
            </a:r>
            <a:endParaRPr/>
          </a:p>
          <a:p>
            <a:pPr indent="-38100" lvl="0" marL="171450" rtl="0" algn="l">
              <a:lnSpc>
                <a:spcPct val="90000"/>
              </a:lnSpc>
              <a:spcBef>
                <a:spcPts val="750"/>
              </a:spcBef>
              <a:spcAft>
                <a:spcPts val="0"/>
              </a:spcAft>
              <a:buClr>
                <a:schemeClr val="dk1"/>
              </a:buClr>
              <a:buSzPts val="2100"/>
              <a:buNone/>
            </a:pPr>
            <a:r>
              <a:t/>
            </a:r>
            <a:endParaRPr/>
          </a:p>
        </p:txBody>
      </p:sp>
      <p:sp>
        <p:nvSpPr>
          <p:cNvPr id="343" name="Google Shape;343;p16"/>
          <p:cNvSpPr txBox="1"/>
          <p:nvPr>
            <p:ph idx="2" type="body"/>
          </p:nvPr>
        </p:nvSpPr>
        <p:spPr>
          <a:xfrm>
            <a:off x="990600" y="1219200"/>
            <a:ext cx="7162800" cy="381000"/>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Customers</a:t>
            </a:r>
            <a:endParaRPr/>
          </a:p>
          <a:p>
            <a:pPr indent="-171450" lvl="0" marL="171450" rtl="0" algn="ctr">
              <a:lnSpc>
                <a:spcPct val="90000"/>
              </a:lnSpc>
              <a:spcBef>
                <a:spcPts val="750"/>
              </a:spcBef>
              <a:spcAft>
                <a:spcPts val="0"/>
              </a:spcAft>
              <a:buClr>
                <a:schemeClr val="dk2"/>
              </a:buClr>
              <a:buSzPts val="3200"/>
              <a:buNone/>
            </a:pPr>
            <a:r>
              <a:t/>
            </a:r>
            <a:endParaRPr sz="3200"/>
          </a:p>
        </p:txBody>
      </p:sp>
      <p:sp>
        <p:nvSpPr>
          <p:cNvPr id="344" name="Google Shape;344;p16"/>
          <p:cNvSpPr txBox="1"/>
          <p:nvPr>
            <p:ph type="title"/>
          </p:nvPr>
        </p:nvSpPr>
        <p:spPr>
          <a:xfrm>
            <a:off x="628650" y="206583"/>
            <a:ext cx="7886700" cy="62547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000"/>
              <a:buFont typeface="Calibri"/>
              <a:buNone/>
            </a:pPr>
            <a:r>
              <a:rPr b="1" lang="en-US" sz="4000">
                <a:solidFill>
                  <a:srgbClr val="0070C0"/>
                </a:solidFill>
                <a:latin typeface="Calibri"/>
                <a:ea typeface="Calibri"/>
                <a:cs typeface="Calibri"/>
                <a:sym typeface="Calibri"/>
              </a:rPr>
              <a:t>The Microenvironment</a:t>
            </a:r>
            <a:endParaRPr/>
          </a:p>
        </p:txBody>
      </p:sp>
      <p:sp>
        <p:nvSpPr>
          <p:cNvPr id="345" name="Google Shape;345;p16"/>
          <p:cNvSpPr/>
          <p:nvPr/>
        </p:nvSpPr>
        <p:spPr>
          <a:xfrm>
            <a:off x="2286000" y="6546277"/>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346" name="Google Shape;346;p16"/>
          <p:cNvSpPr txBox="1"/>
          <p:nvPr/>
        </p:nvSpPr>
        <p:spPr>
          <a:xfrm>
            <a:off x="8113643" y="6546276"/>
            <a:ext cx="10668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1" name="Shape 351"/>
        <p:cNvGrpSpPr/>
        <p:nvPr/>
      </p:nvGrpSpPr>
      <p:grpSpPr>
        <a:xfrm>
          <a:off x="0" y="0"/>
          <a:ext cx="0" cy="0"/>
          <a:chOff x="0" y="0"/>
          <a:chExt cx="0" cy="0"/>
        </a:xfrm>
      </p:grpSpPr>
      <p:sp>
        <p:nvSpPr>
          <p:cNvPr id="352" name="Google Shape;352;p17"/>
          <p:cNvSpPr txBox="1"/>
          <p:nvPr>
            <p:ph idx="1" type="body"/>
          </p:nvPr>
        </p:nvSpPr>
        <p:spPr>
          <a:xfrm>
            <a:off x="356088" y="2514600"/>
            <a:ext cx="8431824" cy="3810000"/>
          </a:xfrm>
          <a:prstGeom prst="rect">
            <a:avLst/>
          </a:prstGeom>
          <a:noFill/>
          <a:ln>
            <a:noFill/>
          </a:ln>
        </p:spPr>
        <p:txBody>
          <a:bodyPr anchorCtr="0" anchor="t" bIns="45700" lIns="91425" spcFirstLastPara="1" rIns="91425" wrap="square" tIns="45700">
            <a:noAutofit/>
          </a:bodyPr>
          <a:lstStyle/>
          <a:p>
            <a:pPr indent="-177800" lvl="0" marL="171450" rtl="0" algn="l">
              <a:lnSpc>
                <a:spcPct val="90000"/>
              </a:lnSpc>
              <a:spcBef>
                <a:spcPts val="0"/>
              </a:spcBef>
              <a:spcAft>
                <a:spcPts val="0"/>
              </a:spcAft>
              <a:buClr>
                <a:schemeClr val="dk1"/>
              </a:buClr>
              <a:buSzPts val="2800"/>
              <a:buChar char="•"/>
            </a:pPr>
            <a:r>
              <a:rPr b="1" lang="en-US" sz="2800"/>
              <a:t> </a:t>
            </a:r>
            <a:r>
              <a:rPr lang="en-US" sz="3200"/>
              <a:t>Describe the environmental forces that affect the company’s ability to serve its customers.</a:t>
            </a:r>
            <a:endParaRPr/>
          </a:p>
          <a:p>
            <a:pPr indent="0" lvl="0" marL="0" rtl="0" algn="l">
              <a:lnSpc>
                <a:spcPct val="90000"/>
              </a:lnSpc>
              <a:spcBef>
                <a:spcPts val="750"/>
              </a:spcBef>
              <a:spcAft>
                <a:spcPts val="0"/>
              </a:spcAft>
              <a:buClr>
                <a:schemeClr val="dk1"/>
              </a:buClr>
              <a:buSzPts val="3200"/>
              <a:buNone/>
            </a:pPr>
            <a:r>
              <a:t/>
            </a:r>
            <a:endParaRPr sz="3200">
              <a:solidFill>
                <a:schemeClr val="accent2"/>
              </a:solidFill>
            </a:endParaRPr>
          </a:p>
          <a:p>
            <a:pPr indent="0" lvl="0" marL="0" rtl="0" algn="l">
              <a:lnSpc>
                <a:spcPct val="90000"/>
              </a:lnSpc>
              <a:spcBef>
                <a:spcPts val="750"/>
              </a:spcBef>
              <a:spcAft>
                <a:spcPts val="0"/>
              </a:spcAft>
              <a:buClr>
                <a:srgbClr val="0070C0"/>
              </a:buClr>
              <a:buSzPts val="3200"/>
              <a:buNone/>
            </a:pPr>
            <a:r>
              <a:rPr b="1" lang="en-US" sz="3200">
                <a:solidFill>
                  <a:srgbClr val="0070C0"/>
                </a:solidFill>
              </a:rPr>
              <a:t>	</a:t>
            </a:r>
            <a:r>
              <a:rPr lang="en-US" sz="3200">
                <a:solidFill>
                  <a:srgbClr val="0070C0"/>
                </a:solidFill>
              </a:rPr>
              <a:t>The Microenvironment</a:t>
            </a:r>
            <a:endParaRPr sz="3200">
              <a:solidFill>
                <a:srgbClr val="0070C0"/>
              </a:solidFill>
            </a:endParaRPr>
          </a:p>
          <a:p>
            <a:pPr indent="0" lvl="0" marL="0" rtl="0" algn="l">
              <a:lnSpc>
                <a:spcPct val="90000"/>
              </a:lnSpc>
              <a:spcBef>
                <a:spcPts val="750"/>
              </a:spcBef>
              <a:spcAft>
                <a:spcPts val="0"/>
              </a:spcAft>
              <a:buClr>
                <a:srgbClr val="0070C0"/>
              </a:buClr>
              <a:buSzPts val="3200"/>
              <a:buNone/>
            </a:pPr>
            <a:r>
              <a:rPr lang="en-US" sz="3200">
                <a:solidFill>
                  <a:srgbClr val="0070C0"/>
                </a:solidFill>
              </a:rPr>
              <a:t>	The Macroenvironment</a:t>
            </a:r>
            <a:endParaRPr sz="3200">
              <a:solidFill>
                <a:srgbClr val="0070C0"/>
              </a:solidFill>
            </a:endParaRPr>
          </a:p>
          <a:p>
            <a:pPr indent="0" lvl="0" marL="0" rtl="0" algn="l">
              <a:lnSpc>
                <a:spcPct val="90000"/>
              </a:lnSpc>
              <a:spcBef>
                <a:spcPts val="750"/>
              </a:spcBef>
              <a:spcAft>
                <a:spcPts val="0"/>
              </a:spcAft>
              <a:buClr>
                <a:schemeClr val="dk1"/>
              </a:buClr>
              <a:buSzPts val="2800"/>
              <a:buNone/>
            </a:pPr>
            <a:r>
              <a:t/>
            </a:r>
            <a:endParaRPr sz="2800">
              <a:solidFill>
                <a:schemeClr val="accent2"/>
              </a:solidFill>
            </a:endParaRPr>
          </a:p>
          <a:p>
            <a:pPr indent="0" lvl="0" marL="0" rtl="0" algn="l">
              <a:lnSpc>
                <a:spcPct val="90000"/>
              </a:lnSpc>
              <a:spcBef>
                <a:spcPts val="750"/>
              </a:spcBef>
              <a:spcAft>
                <a:spcPts val="0"/>
              </a:spcAft>
              <a:buClr>
                <a:schemeClr val="dk1"/>
              </a:buClr>
              <a:buSzPts val="2400"/>
              <a:buNone/>
            </a:pPr>
            <a:r>
              <a:t/>
            </a:r>
            <a:endParaRPr sz="2400"/>
          </a:p>
        </p:txBody>
      </p:sp>
      <p:sp>
        <p:nvSpPr>
          <p:cNvPr id="353" name="Google Shape;353;p17"/>
          <p:cNvSpPr txBox="1"/>
          <p:nvPr>
            <p:ph idx="2" type="body"/>
          </p:nvPr>
        </p:nvSpPr>
        <p:spPr>
          <a:xfrm>
            <a:off x="990600" y="1197977"/>
            <a:ext cx="7162800" cy="476963"/>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dk1"/>
              </a:buClr>
              <a:buSzPts val="3200"/>
              <a:buNone/>
            </a:pPr>
            <a:r>
              <a:rPr lang="en-US" sz="3200">
                <a:solidFill>
                  <a:schemeClr val="dk1"/>
                </a:solidFill>
              </a:rPr>
              <a:t>Learning Objective 1</a:t>
            </a:r>
            <a:endParaRPr sz="3200">
              <a:solidFill>
                <a:schemeClr val="dk1"/>
              </a:solidFill>
            </a:endParaRPr>
          </a:p>
        </p:txBody>
      </p:sp>
      <p:sp>
        <p:nvSpPr>
          <p:cNvPr id="354" name="Google Shape;354;p17"/>
          <p:cNvSpPr txBox="1"/>
          <p:nvPr>
            <p:ph type="title"/>
          </p:nvPr>
        </p:nvSpPr>
        <p:spPr>
          <a:xfrm>
            <a:off x="188155" y="222748"/>
            <a:ext cx="8767688" cy="90488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lang="en-US" sz="3600">
                <a:latin typeface="Calibri"/>
                <a:ea typeface="Calibri"/>
                <a:cs typeface="Calibri"/>
                <a:sym typeface="Calibri"/>
              </a:rPr>
              <a:t>Analyzing the </a:t>
            </a:r>
            <a:r>
              <a:rPr lang="en-US" sz="4000">
                <a:latin typeface="Calibri"/>
                <a:ea typeface="Calibri"/>
                <a:cs typeface="Calibri"/>
                <a:sym typeface="Calibri"/>
              </a:rPr>
              <a:t>Marketing Environment </a:t>
            </a:r>
            <a:br>
              <a:rPr lang="en-US" sz="4000">
                <a:latin typeface="Calibri"/>
                <a:ea typeface="Calibri"/>
                <a:cs typeface="Calibri"/>
                <a:sym typeface="Calibri"/>
              </a:rPr>
            </a:br>
            <a:br>
              <a:rPr lang="en-US" sz="4000">
                <a:solidFill>
                  <a:srgbClr val="000000"/>
                </a:solidFill>
                <a:latin typeface="Calibri"/>
                <a:ea typeface="Calibri"/>
                <a:cs typeface="Calibri"/>
                <a:sym typeface="Calibri"/>
              </a:rPr>
            </a:br>
            <a:endParaRPr sz="4000">
              <a:solidFill>
                <a:srgbClr val="000000"/>
              </a:solidFill>
              <a:latin typeface="Calibri"/>
              <a:ea typeface="Calibri"/>
              <a:cs typeface="Calibri"/>
              <a:sym typeface="Calibri"/>
            </a:endParaRPr>
          </a:p>
        </p:txBody>
      </p:sp>
      <p:sp>
        <p:nvSpPr>
          <p:cNvPr id="355" name="Google Shape;355;p17"/>
          <p:cNvSpPr txBox="1"/>
          <p:nvPr/>
        </p:nvSpPr>
        <p:spPr>
          <a:xfrm>
            <a:off x="2637692" y="6465296"/>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356" name="Google Shape;356;p17"/>
          <p:cNvSpPr txBox="1"/>
          <p:nvPr/>
        </p:nvSpPr>
        <p:spPr>
          <a:xfrm>
            <a:off x="7832035" y="6465296"/>
            <a:ext cx="12954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1" name="Shape 361"/>
        <p:cNvGrpSpPr/>
        <p:nvPr/>
      </p:nvGrpSpPr>
      <p:grpSpPr>
        <a:xfrm>
          <a:off x="0" y="0"/>
          <a:ext cx="0" cy="0"/>
          <a:chOff x="0" y="0"/>
          <a:chExt cx="0" cy="0"/>
        </a:xfrm>
      </p:grpSpPr>
      <p:sp>
        <p:nvSpPr>
          <p:cNvPr id="362" name="Google Shape;362;p18"/>
          <p:cNvSpPr txBox="1"/>
          <p:nvPr>
            <p:ph idx="1" type="body"/>
          </p:nvPr>
        </p:nvSpPr>
        <p:spPr>
          <a:xfrm>
            <a:off x="356088" y="2514600"/>
            <a:ext cx="8431824" cy="3810000"/>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400"/>
              <a:buChar char="•"/>
            </a:pPr>
            <a:r>
              <a:rPr b="1" lang="en-US" sz="2400">
                <a:latin typeface="Calibri"/>
                <a:ea typeface="Calibri"/>
                <a:cs typeface="Calibri"/>
                <a:sym typeface="Calibri"/>
              </a:rPr>
              <a:t> </a:t>
            </a:r>
            <a:r>
              <a:rPr lang="en-US" sz="3200"/>
              <a:t>Explain how changes in the demographic and economic environments affect marketing decisions.</a:t>
            </a:r>
            <a:endParaRPr/>
          </a:p>
          <a:p>
            <a:pPr indent="0" lvl="0" marL="171450" rtl="0" algn="l">
              <a:lnSpc>
                <a:spcPct val="90000"/>
              </a:lnSpc>
              <a:spcBef>
                <a:spcPts val="750"/>
              </a:spcBef>
              <a:spcAft>
                <a:spcPts val="0"/>
              </a:spcAft>
              <a:buClr>
                <a:schemeClr val="dk1"/>
              </a:buClr>
              <a:buSzPts val="3200"/>
              <a:buNone/>
            </a:pPr>
            <a:r>
              <a:t/>
            </a:r>
            <a:endParaRPr sz="3200"/>
          </a:p>
          <a:p>
            <a:pPr indent="0" lvl="1" marL="342900" rtl="0" algn="l">
              <a:lnSpc>
                <a:spcPct val="90000"/>
              </a:lnSpc>
              <a:spcBef>
                <a:spcPts val="375"/>
              </a:spcBef>
              <a:spcAft>
                <a:spcPts val="0"/>
              </a:spcAft>
              <a:buClr>
                <a:schemeClr val="dk1"/>
              </a:buClr>
              <a:buSzPts val="3200"/>
              <a:buNone/>
            </a:pPr>
            <a:r>
              <a:rPr lang="en-US" sz="3200"/>
              <a:t>	</a:t>
            </a:r>
            <a:r>
              <a:rPr lang="en-US" sz="3200">
                <a:solidFill>
                  <a:srgbClr val="0070C0"/>
                </a:solidFill>
              </a:rPr>
              <a:t>Demographic Environment</a:t>
            </a:r>
            <a:endParaRPr/>
          </a:p>
          <a:p>
            <a:pPr indent="0" lvl="1" marL="342900" rtl="0" algn="l">
              <a:lnSpc>
                <a:spcPct val="90000"/>
              </a:lnSpc>
              <a:spcBef>
                <a:spcPts val="375"/>
              </a:spcBef>
              <a:spcAft>
                <a:spcPts val="0"/>
              </a:spcAft>
              <a:buClr>
                <a:srgbClr val="0070C0"/>
              </a:buClr>
              <a:buSzPts val="3200"/>
              <a:buNone/>
            </a:pPr>
            <a:r>
              <a:rPr lang="en-US" sz="3200">
                <a:solidFill>
                  <a:srgbClr val="0070C0"/>
                </a:solidFill>
              </a:rPr>
              <a:t>	Economic Environment</a:t>
            </a:r>
            <a:endParaRPr/>
          </a:p>
          <a:p>
            <a:pPr indent="0" lvl="0" marL="0" rtl="0" algn="l">
              <a:lnSpc>
                <a:spcPct val="90000"/>
              </a:lnSpc>
              <a:spcBef>
                <a:spcPts val="750"/>
              </a:spcBef>
              <a:spcAft>
                <a:spcPts val="0"/>
              </a:spcAft>
              <a:buClr>
                <a:schemeClr val="dk1"/>
              </a:buClr>
              <a:buSzPts val="2400"/>
              <a:buNone/>
            </a:pPr>
            <a:r>
              <a:t/>
            </a:r>
            <a:endParaRPr b="1" sz="2400">
              <a:solidFill>
                <a:srgbClr val="0070C0"/>
              </a:solidFill>
              <a:latin typeface="Calibri"/>
              <a:ea typeface="Calibri"/>
              <a:cs typeface="Calibri"/>
              <a:sym typeface="Calibri"/>
            </a:endParaRPr>
          </a:p>
        </p:txBody>
      </p:sp>
      <p:sp>
        <p:nvSpPr>
          <p:cNvPr id="363" name="Google Shape;363;p18"/>
          <p:cNvSpPr txBox="1"/>
          <p:nvPr>
            <p:ph idx="2" type="body"/>
          </p:nvPr>
        </p:nvSpPr>
        <p:spPr>
          <a:xfrm>
            <a:off x="990600" y="1231314"/>
            <a:ext cx="7162800" cy="476963"/>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dk1"/>
              </a:buClr>
              <a:buSzPts val="3200"/>
              <a:buNone/>
            </a:pPr>
            <a:r>
              <a:rPr lang="en-US" sz="3200">
                <a:solidFill>
                  <a:schemeClr val="dk1"/>
                </a:solidFill>
              </a:rPr>
              <a:t>Learning Objective 2</a:t>
            </a:r>
            <a:endParaRPr sz="3200">
              <a:solidFill>
                <a:schemeClr val="dk1"/>
              </a:solidFill>
            </a:endParaRPr>
          </a:p>
        </p:txBody>
      </p:sp>
      <p:sp>
        <p:nvSpPr>
          <p:cNvPr id="364" name="Google Shape;364;p18"/>
          <p:cNvSpPr txBox="1"/>
          <p:nvPr>
            <p:ph type="title"/>
          </p:nvPr>
        </p:nvSpPr>
        <p:spPr>
          <a:xfrm>
            <a:off x="188156" y="196391"/>
            <a:ext cx="8767688" cy="457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b="1" lang="en-US" sz="3600">
                <a:latin typeface="Calibri"/>
                <a:ea typeface="Calibri"/>
                <a:cs typeface="Calibri"/>
                <a:sym typeface="Calibri"/>
              </a:rPr>
              <a:t>Analyzing the Marketing Environment</a:t>
            </a:r>
            <a:r>
              <a:rPr b="1" lang="en-US" sz="3600">
                <a:solidFill>
                  <a:srgbClr val="000000"/>
                </a:solidFill>
                <a:latin typeface="Calibri"/>
                <a:ea typeface="Calibri"/>
                <a:cs typeface="Calibri"/>
                <a:sym typeface="Calibri"/>
              </a:rPr>
              <a:t>  </a:t>
            </a:r>
            <a:endParaRPr sz="3600">
              <a:solidFill>
                <a:srgbClr val="000000"/>
              </a:solidFill>
              <a:latin typeface="Calibri"/>
              <a:ea typeface="Calibri"/>
              <a:cs typeface="Calibri"/>
              <a:sym typeface="Calibri"/>
            </a:endParaRPr>
          </a:p>
        </p:txBody>
      </p:sp>
      <p:sp>
        <p:nvSpPr>
          <p:cNvPr id="365" name="Google Shape;365;p18"/>
          <p:cNvSpPr txBox="1"/>
          <p:nvPr/>
        </p:nvSpPr>
        <p:spPr>
          <a:xfrm>
            <a:off x="2637692" y="6465296"/>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366" name="Google Shape;366;p18"/>
          <p:cNvSpPr txBox="1"/>
          <p:nvPr/>
        </p:nvSpPr>
        <p:spPr>
          <a:xfrm>
            <a:off x="8141869" y="6465295"/>
            <a:ext cx="9144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8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1" name="Shape 371"/>
        <p:cNvGrpSpPr/>
        <p:nvPr/>
      </p:nvGrpSpPr>
      <p:grpSpPr>
        <a:xfrm>
          <a:off x="0" y="0"/>
          <a:ext cx="0" cy="0"/>
          <a:chOff x="0" y="0"/>
          <a:chExt cx="0" cy="0"/>
        </a:xfrm>
      </p:grpSpPr>
      <p:sp>
        <p:nvSpPr>
          <p:cNvPr id="372" name="Google Shape;372;p19"/>
          <p:cNvSpPr txBox="1"/>
          <p:nvPr>
            <p:ph type="title"/>
          </p:nvPr>
        </p:nvSpPr>
        <p:spPr>
          <a:xfrm>
            <a:off x="628650" y="152400"/>
            <a:ext cx="7886700" cy="914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Calibri"/>
              <a:buNone/>
            </a:pPr>
            <a:br>
              <a:rPr lang="en-US"/>
            </a:br>
            <a:r>
              <a:rPr b="1" lang="en-US" sz="3600">
                <a:solidFill>
                  <a:srgbClr val="0070C0"/>
                </a:solidFill>
                <a:latin typeface="Calibri"/>
                <a:ea typeface="Calibri"/>
                <a:cs typeface="Calibri"/>
                <a:sym typeface="Calibri"/>
              </a:rPr>
              <a:t>The Macroenvironment</a:t>
            </a:r>
            <a:endParaRPr/>
          </a:p>
        </p:txBody>
      </p:sp>
      <p:pic>
        <p:nvPicPr>
          <p:cNvPr descr="Major Forces in Macroenvironment Graphic" id="373" name="Google Shape;373;p19" title="Major Forces in Macroenvironment"/>
          <p:cNvPicPr preferRelativeResize="0"/>
          <p:nvPr/>
        </p:nvPicPr>
        <p:blipFill rotWithShape="1">
          <a:blip r:embed="rId3">
            <a:alphaModFix/>
          </a:blip>
          <a:srcRect b="0" l="0" r="0" t="0"/>
          <a:stretch/>
        </p:blipFill>
        <p:spPr>
          <a:xfrm>
            <a:off x="0" y="1963960"/>
            <a:ext cx="9144000" cy="2930079"/>
          </a:xfrm>
          <a:prstGeom prst="rect">
            <a:avLst/>
          </a:prstGeom>
          <a:noFill/>
          <a:ln>
            <a:noFill/>
          </a:ln>
        </p:spPr>
      </p:pic>
      <p:sp>
        <p:nvSpPr>
          <p:cNvPr id="374" name="Google Shape;374;p19"/>
          <p:cNvSpPr/>
          <p:nvPr/>
        </p:nvSpPr>
        <p:spPr>
          <a:xfrm>
            <a:off x="2286000" y="6581001"/>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375" name="Google Shape;375;p19"/>
          <p:cNvSpPr txBox="1"/>
          <p:nvPr/>
        </p:nvSpPr>
        <p:spPr>
          <a:xfrm>
            <a:off x="8172450" y="6581000"/>
            <a:ext cx="97155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Arial"/>
                <a:ea typeface="Arial"/>
                <a:cs typeface="Arial"/>
                <a:sym typeface="Arial"/>
              </a:rPr>
              <a:t>3-</a:t>
            </a:r>
            <a:fld id="{00000000-1234-1234-1234-123412341234}" type="slidenum">
              <a:rPr lang="en-US" sz="1200">
                <a:solidFill>
                  <a:srgbClr val="000000"/>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3" name="Shape 193"/>
        <p:cNvGrpSpPr/>
        <p:nvPr/>
      </p:nvGrpSpPr>
      <p:grpSpPr>
        <a:xfrm>
          <a:off x="0" y="0"/>
          <a:ext cx="0" cy="0"/>
          <a:chOff x="0" y="0"/>
          <a:chExt cx="0" cy="0"/>
        </a:xfrm>
      </p:grpSpPr>
      <p:sp>
        <p:nvSpPr>
          <p:cNvPr id="194" name="Google Shape;194;p2"/>
          <p:cNvSpPr txBox="1"/>
          <p:nvPr/>
        </p:nvSpPr>
        <p:spPr>
          <a:xfrm>
            <a:off x="152400" y="76200"/>
            <a:ext cx="8820150" cy="646331"/>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chemeClr val="dk1"/>
                </a:solidFill>
                <a:latin typeface="Calibri"/>
                <a:ea typeface="Calibri"/>
                <a:cs typeface="Calibri"/>
                <a:sym typeface="Calibri"/>
              </a:rPr>
              <a:t>Analyzing the Marketing Environment </a:t>
            </a:r>
            <a:endParaRPr b="0" i="0" sz="3600" u="none" cap="none" strike="noStrike">
              <a:solidFill>
                <a:schemeClr val="dk1"/>
              </a:solidFill>
              <a:latin typeface="Arial"/>
              <a:ea typeface="Arial"/>
              <a:cs typeface="Arial"/>
              <a:sym typeface="Arial"/>
            </a:endParaRPr>
          </a:p>
        </p:txBody>
      </p:sp>
      <p:pic>
        <p:nvPicPr>
          <p:cNvPr descr="Microsoft Digital Environment" id="195" name="Google Shape;195;p2" title="Microsoft"/>
          <p:cNvPicPr preferRelativeResize="0"/>
          <p:nvPr/>
        </p:nvPicPr>
        <p:blipFill rotWithShape="1">
          <a:blip r:embed="rId3">
            <a:alphaModFix/>
          </a:blip>
          <a:srcRect b="0" l="0" r="0" t="0"/>
          <a:stretch/>
        </p:blipFill>
        <p:spPr>
          <a:xfrm>
            <a:off x="1628775" y="1613923"/>
            <a:ext cx="5867400" cy="4333875"/>
          </a:xfrm>
          <a:prstGeom prst="rect">
            <a:avLst/>
          </a:prstGeom>
          <a:noFill/>
          <a:ln>
            <a:noFill/>
          </a:ln>
        </p:spPr>
      </p:pic>
      <p:sp>
        <p:nvSpPr>
          <p:cNvPr id="196" name="Google Shape;196;p2"/>
          <p:cNvSpPr/>
          <p:nvPr/>
        </p:nvSpPr>
        <p:spPr>
          <a:xfrm>
            <a:off x="2286000" y="6582930"/>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Copyright © 2016 Pearson Education, Inc.</a:t>
            </a:r>
            <a:endParaRPr/>
          </a:p>
        </p:txBody>
      </p:sp>
      <p:sp>
        <p:nvSpPr>
          <p:cNvPr id="197" name="Google Shape;197;p2"/>
          <p:cNvSpPr txBox="1"/>
          <p:nvPr/>
        </p:nvSpPr>
        <p:spPr>
          <a:xfrm>
            <a:off x="8534400" y="6581001"/>
            <a:ext cx="6096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00" u="none" cap="none" strike="noStrike">
                <a:solidFill>
                  <a:srgbClr val="000000"/>
                </a:solidFill>
                <a:latin typeface="Calibri"/>
                <a:ea typeface="Calibri"/>
                <a:cs typeface="Calibri"/>
                <a:sym typeface="Calibri"/>
              </a:rPr>
              <a:t>3-</a:t>
            </a: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0" name="Shape 380"/>
        <p:cNvGrpSpPr/>
        <p:nvPr/>
      </p:nvGrpSpPr>
      <p:grpSpPr>
        <a:xfrm>
          <a:off x="0" y="0"/>
          <a:ext cx="0" cy="0"/>
          <a:chOff x="0" y="0"/>
          <a:chExt cx="0" cy="0"/>
        </a:xfrm>
      </p:grpSpPr>
      <p:sp>
        <p:nvSpPr>
          <p:cNvPr id="381" name="Google Shape;381;p20"/>
          <p:cNvSpPr txBox="1"/>
          <p:nvPr>
            <p:ph type="title"/>
          </p:nvPr>
        </p:nvSpPr>
        <p:spPr>
          <a:xfrm>
            <a:off x="571500" y="152400"/>
            <a:ext cx="7886700" cy="70008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3600"/>
              <a:buFont typeface="Calibri"/>
              <a:buNone/>
            </a:pPr>
            <a:r>
              <a:rPr b="1" lang="en-US" sz="3600">
                <a:solidFill>
                  <a:srgbClr val="0070C0"/>
                </a:solidFill>
                <a:latin typeface="Calibri"/>
                <a:ea typeface="Calibri"/>
                <a:cs typeface="Calibri"/>
                <a:sym typeface="Calibri"/>
              </a:rPr>
              <a:t>The Macroenvironment</a:t>
            </a:r>
            <a:endParaRPr/>
          </a:p>
        </p:txBody>
      </p:sp>
      <p:sp>
        <p:nvSpPr>
          <p:cNvPr id="382" name="Google Shape;382;p20"/>
          <p:cNvSpPr txBox="1"/>
          <p:nvPr>
            <p:ph idx="2" type="body"/>
          </p:nvPr>
        </p:nvSpPr>
        <p:spPr>
          <a:xfrm>
            <a:off x="990600" y="1150144"/>
            <a:ext cx="7162800" cy="381000"/>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Demographic Environment</a:t>
            </a:r>
            <a:endParaRPr/>
          </a:p>
        </p:txBody>
      </p:sp>
      <p:sp>
        <p:nvSpPr>
          <p:cNvPr id="383" name="Google Shape;383;p20"/>
          <p:cNvSpPr txBox="1"/>
          <p:nvPr>
            <p:ph idx="1" type="body"/>
          </p:nvPr>
        </p:nvSpPr>
        <p:spPr>
          <a:xfrm>
            <a:off x="152400" y="1828799"/>
            <a:ext cx="8839200" cy="4114800"/>
          </a:xfrm>
          <a:prstGeom prst="rect">
            <a:avLst/>
          </a:prstGeom>
          <a:noFill/>
          <a:ln>
            <a:noFill/>
          </a:ln>
        </p:spPr>
        <p:txBody>
          <a:bodyPr anchorCtr="0" anchor="t" bIns="45700" lIns="91425" spcFirstLastPara="1" rIns="91425" wrap="square" tIns="45700">
            <a:normAutofit/>
          </a:bodyPr>
          <a:lstStyle/>
          <a:p>
            <a:pPr indent="-177800" lvl="0" marL="171450" rtl="0" algn="l">
              <a:lnSpc>
                <a:spcPct val="80000"/>
              </a:lnSpc>
              <a:spcBef>
                <a:spcPts val="0"/>
              </a:spcBef>
              <a:spcAft>
                <a:spcPts val="0"/>
              </a:spcAft>
              <a:buClr>
                <a:schemeClr val="dk1"/>
              </a:buClr>
              <a:buSzPts val="2800"/>
              <a:buChar char="•"/>
            </a:pPr>
            <a:r>
              <a:rPr b="1" lang="en-US" sz="2800"/>
              <a:t>Demography </a:t>
            </a:r>
            <a:r>
              <a:rPr lang="en-US" sz="2800"/>
              <a:t>is the study of human populations-- size, density, location, age, gender, race, occupation, and other statistics.</a:t>
            </a:r>
            <a:endParaRPr/>
          </a:p>
          <a:p>
            <a:pPr indent="-171450" lvl="0" marL="171450" rtl="0" algn="l">
              <a:lnSpc>
                <a:spcPct val="80000"/>
              </a:lnSpc>
              <a:spcBef>
                <a:spcPts val="750"/>
              </a:spcBef>
              <a:spcAft>
                <a:spcPts val="0"/>
              </a:spcAft>
              <a:buClr>
                <a:schemeClr val="dk1"/>
              </a:buClr>
              <a:buSzPts val="2800"/>
              <a:buFont typeface="Calibri"/>
              <a:buNone/>
            </a:pPr>
            <a:r>
              <a:t/>
            </a:r>
            <a:endParaRPr sz="2800"/>
          </a:p>
          <a:p>
            <a:pPr indent="-177800" lvl="0" marL="171450" rtl="0" algn="l">
              <a:lnSpc>
                <a:spcPct val="80000"/>
              </a:lnSpc>
              <a:spcBef>
                <a:spcPts val="750"/>
              </a:spcBef>
              <a:spcAft>
                <a:spcPts val="0"/>
              </a:spcAft>
              <a:buClr>
                <a:schemeClr val="dk1"/>
              </a:buClr>
              <a:buSzPts val="2800"/>
              <a:buChar char="•"/>
            </a:pPr>
            <a:r>
              <a:rPr b="1" lang="en-US" sz="2800"/>
              <a:t>Demographic environment </a:t>
            </a:r>
            <a:r>
              <a:rPr lang="en-US" sz="2800"/>
              <a:t>involves people, and people make up markets.</a:t>
            </a:r>
            <a:endParaRPr/>
          </a:p>
          <a:p>
            <a:pPr indent="0" lvl="0" marL="0" rtl="0" algn="l">
              <a:lnSpc>
                <a:spcPct val="80000"/>
              </a:lnSpc>
              <a:spcBef>
                <a:spcPts val="750"/>
              </a:spcBef>
              <a:spcAft>
                <a:spcPts val="0"/>
              </a:spcAft>
              <a:buClr>
                <a:schemeClr val="dk1"/>
              </a:buClr>
              <a:buSzPts val="2800"/>
              <a:buNone/>
            </a:pPr>
            <a:r>
              <a:t/>
            </a:r>
            <a:endParaRPr sz="2800"/>
          </a:p>
          <a:p>
            <a:pPr indent="-177800" lvl="0" marL="171450" rtl="0" algn="l">
              <a:lnSpc>
                <a:spcPct val="80000"/>
              </a:lnSpc>
              <a:spcBef>
                <a:spcPts val="750"/>
              </a:spcBef>
              <a:spcAft>
                <a:spcPts val="0"/>
              </a:spcAft>
              <a:buClr>
                <a:schemeClr val="dk1"/>
              </a:buClr>
              <a:buSzPts val="2800"/>
              <a:buChar char="•"/>
            </a:pPr>
            <a:r>
              <a:rPr b="1" lang="en-US" sz="2800"/>
              <a:t>Demographic trends </a:t>
            </a:r>
            <a:r>
              <a:rPr lang="en-US" sz="2800"/>
              <a:t>include changing age and family structures, geographic population shifts, educational characteristics, and population diversity.</a:t>
            </a:r>
            <a:endParaRPr/>
          </a:p>
          <a:p>
            <a:pPr indent="0" lvl="0" marL="171450" rtl="0" algn="l">
              <a:lnSpc>
                <a:spcPct val="80000"/>
              </a:lnSpc>
              <a:spcBef>
                <a:spcPts val="750"/>
              </a:spcBef>
              <a:spcAft>
                <a:spcPts val="0"/>
              </a:spcAft>
              <a:buClr>
                <a:schemeClr val="dk1"/>
              </a:buClr>
              <a:buSzPts val="3000"/>
              <a:buNone/>
            </a:pPr>
            <a:r>
              <a:t/>
            </a:r>
            <a:endParaRPr sz="3000"/>
          </a:p>
        </p:txBody>
      </p:sp>
      <p:sp>
        <p:nvSpPr>
          <p:cNvPr id="384" name="Google Shape;384;p20"/>
          <p:cNvSpPr/>
          <p:nvPr/>
        </p:nvSpPr>
        <p:spPr>
          <a:xfrm>
            <a:off x="2286000" y="6581001"/>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385" name="Google Shape;385;p20"/>
          <p:cNvSpPr txBox="1"/>
          <p:nvPr/>
        </p:nvSpPr>
        <p:spPr>
          <a:xfrm>
            <a:off x="7689574" y="6442501"/>
            <a:ext cx="14478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0" name="Shape 390"/>
        <p:cNvGrpSpPr/>
        <p:nvPr/>
      </p:nvGrpSpPr>
      <p:grpSpPr>
        <a:xfrm>
          <a:off x="0" y="0"/>
          <a:ext cx="0" cy="0"/>
          <a:chOff x="0" y="0"/>
          <a:chExt cx="0" cy="0"/>
        </a:xfrm>
      </p:grpSpPr>
      <p:sp>
        <p:nvSpPr>
          <p:cNvPr id="391" name="Google Shape;391;p21"/>
          <p:cNvSpPr txBox="1"/>
          <p:nvPr>
            <p:ph type="title"/>
          </p:nvPr>
        </p:nvSpPr>
        <p:spPr>
          <a:xfrm>
            <a:off x="660026" y="152400"/>
            <a:ext cx="7886700" cy="533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Calibri"/>
              <a:buNone/>
            </a:pPr>
            <a:br>
              <a:rPr lang="en-US"/>
            </a:br>
            <a:r>
              <a:rPr b="1" lang="en-US" sz="3600">
                <a:solidFill>
                  <a:srgbClr val="0070C0"/>
                </a:solidFill>
                <a:latin typeface="Calibri"/>
                <a:ea typeface="Calibri"/>
                <a:cs typeface="Calibri"/>
                <a:sym typeface="Calibri"/>
              </a:rPr>
              <a:t>The Macroenvironment</a:t>
            </a:r>
            <a:endParaRPr/>
          </a:p>
        </p:txBody>
      </p:sp>
      <p:sp>
        <p:nvSpPr>
          <p:cNvPr id="392" name="Google Shape;392;p21"/>
          <p:cNvSpPr txBox="1"/>
          <p:nvPr>
            <p:ph idx="2" type="body"/>
          </p:nvPr>
        </p:nvSpPr>
        <p:spPr>
          <a:xfrm>
            <a:off x="990600" y="1177925"/>
            <a:ext cx="7162800" cy="381000"/>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Demographic Environment</a:t>
            </a:r>
            <a:endParaRPr/>
          </a:p>
        </p:txBody>
      </p:sp>
      <p:sp>
        <p:nvSpPr>
          <p:cNvPr id="393" name="Google Shape;393;p21"/>
          <p:cNvSpPr txBox="1"/>
          <p:nvPr>
            <p:ph idx="1" type="body"/>
          </p:nvPr>
        </p:nvSpPr>
        <p:spPr>
          <a:xfrm>
            <a:off x="628650" y="1825625"/>
            <a:ext cx="7886700" cy="2670175"/>
          </a:xfrm>
          <a:prstGeom prst="rect">
            <a:avLst/>
          </a:prstGeom>
          <a:noFill/>
          <a:ln>
            <a:noFill/>
          </a:ln>
        </p:spPr>
        <p:txBody>
          <a:bodyPr anchorCtr="0" anchor="t" bIns="45700" lIns="91425" spcFirstLastPara="1" rIns="91425" wrap="square" tIns="45700">
            <a:normAutofit/>
          </a:bodyPr>
          <a:lstStyle/>
          <a:p>
            <a:pPr indent="-203200" lvl="1" marL="171450" rtl="0" algn="l">
              <a:lnSpc>
                <a:spcPct val="90000"/>
              </a:lnSpc>
              <a:spcBef>
                <a:spcPts val="0"/>
              </a:spcBef>
              <a:spcAft>
                <a:spcPts val="0"/>
              </a:spcAft>
              <a:buClr>
                <a:schemeClr val="dk1"/>
              </a:buClr>
              <a:buSzPts val="3200"/>
              <a:buChar char="•"/>
            </a:pPr>
            <a:r>
              <a:rPr lang="en-US" sz="3200"/>
              <a:t>Baby Boomers - born 1946 to 1964</a:t>
            </a:r>
            <a:endParaRPr/>
          </a:p>
          <a:p>
            <a:pPr indent="-203200" lvl="0" marL="171450" rtl="0" algn="l">
              <a:lnSpc>
                <a:spcPct val="90000"/>
              </a:lnSpc>
              <a:spcBef>
                <a:spcPts val="750"/>
              </a:spcBef>
              <a:spcAft>
                <a:spcPts val="0"/>
              </a:spcAft>
              <a:buClr>
                <a:schemeClr val="dk1"/>
              </a:buClr>
              <a:buSzPts val="3200"/>
              <a:buChar char="•"/>
            </a:pPr>
            <a:r>
              <a:rPr lang="en-US" sz="3200"/>
              <a:t>Generation X - born between 1965 and 1976</a:t>
            </a:r>
            <a:endParaRPr sz="3200"/>
          </a:p>
          <a:p>
            <a:pPr indent="-203200" lvl="0" marL="171450" rtl="0" algn="l">
              <a:lnSpc>
                <a:spcPct val="90000"/>
              </a:lnSpc>
              <a:spcBef>
                <a:spcPts val="750"/>
              </a:spcBef>
              <a:spcAft>
                <a:spcPts val="0"/>
              </a:spcAft>
              <a:buClr>
                <a:schemeClr val="dk1"/>
              </a:buClr>
              <a:buSzPts val="3200"/>
              <a:buChar char="•"/>
            </a:pPr>
            <a:r>
              <a:rPr lang="en-US" sz="3200"/>
              <a:t>Millennials- born between 1977 and 2000</a:t>
            </a:r>
            <a:endParaRPr/>
          </a:p>
          <a:p>
            <a:pPr indent="-203200" lvl="0" marL="171450" rtl="0" algn="l">
              <a:lnSpc>
                <a:spcPct val="90000"/>
              </a:lnSpc>
              <a:spcBef>
                <a:spcPts val="750"/>
              </a:spcBef>
              <a:spcAft>
                <a:spcPts val="0"/>
              </a:spcAft>
              <a:buClr>
                <a:schemeClr val="dk1"/>
              </a:buClr>
              <a:buSzPts val="3200"/>
              <a:buChar char="•"/>
            </a:pPr>
            <a:r>
              <a:rPr lang="en-US" sz="3200"/>
              <a:t>Generation Z – born after 2000</a:t>
            </a:r>
            <a:endParaRPr sz="3200"/>
          </a:p>
          <a:p>
            <a:pPr indent="0" lvl="0" marL="0" rtl="0" algn="l">
              <a:lnSpc>
                <a:spcPct val="90000"/>
              </a:lnSpc>
              <a:spcBef>
                <a:spcPts val="750"/>
              </a:spcBef>
              <a:spcAft>
                <a:spcPts val="0"/>
              </a:spcAft>
              <a:buClr>
                <a:schemeClr val="dk1"/>
              </a:buClr>
              <a:buSzPts val="3200"/>
              <a:buNone/>
            </a:pPr>
            <a:r>
              <a:t/>
            </a:r>
            <a:endParaRPr sz="3200"/>
          </a:p>
          <a:p>
            <a:pPr indent="0" lvl="0" marL="171450" rtl="0" algn="l">
              <a:lnSpc>
                <a:spcPct val="90000"/>
              </a:lnSpc>
              <a:spcBef>
                <a:spcPts val="750"/>
              </a:spcBef>
              <a:spcAft>
                <a:spcPts val="0"/>
              </a:spcAft>
              <a:buClr>
                <a:schemeClr val="dk1"/>
              </a:buClr>
              <a:buSzPts val="3200"/>
              <a:buNone/>
            </a:pPr>
            <a:r>
              <a:t/>
            </a:r>
            <a:endParaRPr sz="3200"/>
          </a:p>
          <a:p>
            <a:pPr indent="0" lvl="0" marL="171450" rtl="0" algn="l">
              <a:lnSpc>
                <a:spcPct val="90000"/>
              </a:lnSpc>
              <a:spcBef>
                <a:spcPts val="750"/>
              </a:spcBef>
              <a:spcAft>
                <a:spcPts val="0"/>
              </a:spcAft>
              <a:buClr>
                <a:schemeClr val="dk1"/>
              </a:buClr>
              <a:buSzPts val="3200"/>
              <a:buNone/>
            </a:pPr>
            <a:r>
              <a:t/>
            </a:r>
            <a:endParaRPr sz="3200"/>
          </a:p>
        </p:txBody>
      </p:sp>
      <p:sp>
        <p:nvSpPr>
          <p:cNvPr id="394" name="Google Shape;394;p21"/>
          <p:cNvSpPr/>
          <p:nvPr/>
        </p:nvSpPr>
        <p:spPr>
          <a:xfrm>
            <a:off x="2286000" y="6587753"/>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395" name="Google Shape;395;p21"/>
          <p:cNvSpPr txBox="1"/>
          <p:nvPr/>
        </p:nvSpPr>
        <p:spPr>
          <a:xfrm>
            <a:off x="7467600" y="6477000"/>
            <a:ext cx="167640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0" name="Shape 400"/>
        <p:cNvGrpSpPr/>
        <p:nvPr/>
      </p:nvGrpSpPr>
      <p:grpSpPr>
        <a:xfrm>
          <a:off x="0" y="0"/>
          <a:ext cx="0" cy="0"/>
          <a:chOff x="0" y="0"/>
          <a:chExt cx="0" cy="0"/>
        </a:xfrm>
      </p:grpSpPr>
      <p:sp>
        <p:nvSpPr>
          <p:cNvPr id="401" name="Google Shape;401;p22"/>
          <p:cNvSpPr txBox="1"/>
          <p:nvPr>
            <p:ph type="title"/>
          </p:nvPr>
        </p:nvSpPr>
        <p:spPr>
          <a:xfrm>
            <a:off x="571500" y="152400"/>
            <a:ext cx="7886700" cy="70008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4000"/>
              <a:buFont typeface="Calibri"/>
              <a:buNone/>
            </a:pPr>
            <a:r>
              <a:rPr b="1" lang="en-US" sz="4000">
                <a:solidFill>
                  <a:srgbClr val="0070C0"/>
                </a:solidFill>
                <a:latin typeface="Calibri"/>
                <a:ea typeface="Calibri"/>
                <a:cs typeface="Calibri"/>
                <a:sym typeface="Calibri"/>
              </a:rPr>
              <a:t>The Company’s Macroenvironment</a:t>
            </a:r>
            <a:endParaRPr/>
          </a:p>
        </p:txBody>
      </p:sp>
      <p:sp>
        <p:nvSpPr>
          <p:cNvPr id="402" name="Google Shape;402;p22"/>
          <p:cNvSpPr txBox="1"/>
          <p:nvPr>
            <p:ph idx="2" type="body"/>
          </p:nvPr>
        </p:nvSpPr>
        <p:spPr>
          <a:xfrm>
            <a:off x="990600" y="1150144"/>
            <a:ext cx="7162800" cy="381000"/>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Demographic Environment</a:t>
            </a:r>
            <a:endParaRPr/>
          </a:p>
        </p:txBody>
      </p:sp>
      <p:sp>
        <p:nvSpPr>
          <p:cNvPr id="403" name="Google Shape;403;p22"/>
          <p:cNvSpPr txBox="1"/>
          <p:nvPr>
            <p:ph idx="1" type="body"/>
          </p:nvPr>
        </p:nvSpPr>
        <p:spPr>
          <a:xfrm>
            <a:off x="628650" y="2531714"/>
            <a:ext cx="7886700" cy="4351338"/>
          </a:xfrm>
          <a:prstGeom prst="rect">
            <a:avLst/>
          </a:prstGeom>
          <a:noFill/>
          <a:ln>
            <a:noFill/>
          </a:ln>
        </p:spPr>
        <p:txBody>
          <a:bodyPr anchorCtr="0" anchor="t" bIns="45700" lIns="91425" spcFirstLastPara="1" rIns="91425" wrap="square" tIns="45700">
            <a:normAutofit/>
          </a:bodyPr>
          <a:lstStyle/>
          <a:p>
            <a:pPr indent="0" lvl="1" marL="0" rtl="0" algn="l">
              <a:lnSpc>
                <a:spcPct val="90000"/>
              </a:lnSpc>
              <a:spcBef>
                <a:spcPts val="0"/>
              </a:spcBef>
              <a:spcAft>
                <a:spcPts val="0"/>
              </a:spcAft>
              <a:buClr>
                <a:schemeClr val="dk1"/>
              </a:buClr>
              <a:buSzPts val="3200"/>
              <a:buNone/>
            </a:pPr>
            <a:r>
              <a:rPr b="1" lang="en-US" sz="3200"/>
              <a:t>Generational marketing </a:t>
            </a:r>
            <a:r>
              <a:rPr lang="en-US" sz="3200"/>
              <a:t>is important in segmenting people by lifestyle or life stage instead of age.</a:t>
            </a:r>
            <a:endParaRPr sz="3200"/>
          </a:p>
          <a:p>
            <a:pPr indent="-38100" lvl="0" marL="171450" rtl="0" algn="l">
              <a:lnSpc>
                <a:spcPct val="90000"/>
              </a:lnSpc>
              <a:spcBef>
                <a:spcPts val="750"/>
              </a:spcBef>
              <a:spcAft>
                <a:spcPts val="0"/>
              </a:spcAft>
              <a:buClr>
                <a:schemeClr val="dk1"/>
              </a:buClr>
              <a:buSzPts val="2100"/>
              <a:buNone/>
            </a:pPr>
            <a:r>
              <a:t/>
            </a:r>
            <a:endParaRPr/>
          </a:p>
        </p:txBody>
      </p:sp>
      <p:sp>
        <p:nvSpPr>
          <p:cNvPr id="404" name="Google Shape;404;p22"/>
          <p:cNvSpPr/>
          <p:nvPr/>
        </p:nvSpPr>
        <p:spPr>
          <a:xfrm>
            <a:off x="2286000" y="6581001"/>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405" name="Google Shape;405;p22"/>
          <p:cNvSpPr txBox="1"/>
          <p:nvPr/>
        </p:nvSpPr>
        <p:spPr>
          <a:xfrm>
            <a:off x="7620000" y="6477000"/>
            <a:ext cx="16002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0" name="Shape 410"/>
        <p:cNvGrpSpPr/>
        <p:nvPr/>
      </p:nvGrpSpPr>
      <p:grpSpPr>
        <a:xfrm>
          <a:off x="0" y="0"/>
          <a:ext cx="0" cy="0"/>
          <a:chOff x="0" y="0"/>
          <a:chExt cx="0" cy="0"/>
        </a:xfrm>
      </p:grpSpPr>
      <p:sp>
        <p:nvSpPr>
          <p:cNvPr id="411" name="Google Shape;411;p23"/>
          <p:cNvSpPr txBox="1"/>
          <p:nvPr>
            <p:ph type="title"/>
          </p:nvPr>
        </p:nvSpPr>
        <p:spPr>
          <a:xfrm>
            <a:off x="571500" y="152400"/>
            <a:ext cx="7886700" cy="70008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4000"/>
              <a:buFont typeface="Calibri"/>
              <a:buNone/>
            </a:pPr>
            <a:r>
              <a:rPr b="1" lang="en-US" sz="4000">
                <a:solidFill>
                  <a:srgbClr val="0070C0"/>
                </a:solidFill>
                <a:latin typeface="Calibri"/>
                <a:ea typeface="Calibri"/>
                <a:cs typeface="Calibri"/>
                <a:sym typeface="Calibri"/>
              </a:rPr>
              <a:t>The Company’s Macroenvironment</a:t>
            </a:r>
            <a:endParaRPr/>
          </a:p>
        </p:txBody>
      </p:sp>
      <p:sp>
        <p:nvSpPr>
          <p:cNvPr id="412" name="Google Shape;412;p23"/>
          <p:cNvSpPr txBox="1"/>
          <p:nvPr>
            <p:ph idx="2" type="body"/>
          </p:nvPr>
        </p:nvSpPr>
        <p:spPr>
          <a:xfrm>
            <a:off x="990600" y="1152526"/>
            <a:ext cx="7162800" cy="447674"/>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Demographic Environment</a:t>
            </a:r>
            <a:endParaRPr/>
          </a:p>
        </p:txBody>
      </p:sp>
      <p:sp>
        <p:nvSpPr>
          <p:cNvPr id="413" name="Google Shape;413;p23"/>
          <p:cNvSpPr txBox="1"/>
          <p:nvPr>
            <p:ph idx="1" type="body"/>
          </p:nvPr>
        </p:nvSpPr>
        <p:spPr>
          <a:xfrm>
            <a:off x="628650" y="2133600"/>
            <a:ext cx="7886700" cy="1984375"/>
          </a:xfrm>
          <a:prstGeom prst="rect">
            <a:avLst/>
          </a:prstGeom>
          <a:noFill/>
          <a:ln>
            <a:noFill/>
          </a:ln>
        </p:spPr>
        <p:txBody>
          <a:bodyPr anchorCtr="0" anchor="t" bIns="45700" lIns="91425" spcFirstLastPara="1" rIns="91425" wrap="square" tIns="45700">
            <a:normAutofit/>
          </a:bodyPr>
          <a:lstStyle/>
          <a:p>
            <a:pPr indent="-203200" lvl="0" marL="171450" rtl="0" algn="l">
              <a:lnSpc>
                <a:spcPct val="90000"/>
              </a:lnSpc>
              <a:spcBef>
                <a:spcPts val="0"/>
              </a:spcBef>
              <a:spcAft>
                <a:spcPts val="0"/>
              </a:spcAft>
              <a:buClr>
                <a:schemeClr val="dk1"/>
              </a:buClr>
              <a:buSzPts val="3200"/>
              <a:buChar char="•"/>
            </a:pPr>
            <a:r>
              <a:rPr lang="en-US" sz="3200"/>
              <a:t>Changing American family</a:t>
            </a:r>
            <a:endParaRPr/>
          </a:p>
          <a:p>
            <a:pPr indent="0" lvl="0" marL="171450" rtl="0" algn="l">
              <a:lnSpc>
                <a:spcPct val="90000"/>
              </a:lnSpc>
              <a:spcBef>
                <a:spcPts val="750"/>
              </a:spcBef>
              <a:spcAft>
                <a:spcPts val="0"/>
              </a:spcAft>
              <a:buClr>
                <a:schemeClr val="dk1"/>
              </a:buClr>
              <a:buSzPts val="3200"/>
              <a:buNone/>
            </a:pPr>
            <a:r>
              <a:t/>
            </a:r>
            <a:endParaRPr sz="3200"/>
          </a:p>
          <a:p>
            <a:pPr indent="-203200" lvl="0" marL="171450" rtl="0" algn="l">
              <a:lnSpc>
                <a:spcPct val="90000"/>
              </a:lnSpc>
              <a:spcBef>
                <a:spcPts val="750"/>
              </a:spcBef>
              <a:spcAft>
                <a:spcPts val="0"/>
              </a:spcAft>
              <a:buClr>
                <a:schemeClr val="dk1"/>
              </a:buClr>
              <a:buSzPts val="3200"/>
              <a:buChar char="•"/>
            </a:pPr>
            <a:r>
              <a:rPr lang="en-US" sz="3200"/>
              <a:t>Changes in the workforce</a:t>
            </a:r>
            <a:endParaRPr sz="3200"/>
          </a:p>
        </p:txBody>
      </p:sp>
      <p:sp>
        <p:nvSpPr>
          <p:cNvPr id="414" name="Google Shape;414;p23"/>
          <p:cNvSpPr/>
          <p:nvPr/>
        </p:nvSpPr>
        <p:spPr>
          <a:xfrm>
            <a:off x="2228850" y="6477000"/>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415" name="Google Shape;415;p23"/>
          <p:cNvSpPr txBox="1"/>
          <p:nvPr/>
        </p:nvSpPr>
        <p:spPr>
          <a:xfrm>
            <a:off x="7772400" y="6477000"/>
            <a:ext cx="13716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0" name="Shape 420"/>
        <p:cNvGrpSpPr/>
        <p:nvPr/>
      </p:nvGrpSpPr>
      <p:grpSpPr>
        <a:xfrm>
          <a:off x="0" y="0"/>
          <a:ext cx="0" cy="0"/>
          <a:chOff x="0" y="0"/>
          <a:chExt cx="0" cy="0"/>
        </a:xfrm>
      </p:grpSpPr>
      <p:sp>
        <p:nvSpPr>
          <p:cNvPr id="421" name="Google Shape;421;p24"/>
          <p:cNvSpPr txBox="1"/>
          <p:nvPr>
            <p:ph type="title"/>
          </p:nvPr>
        </p:nvSpPr>
        <p:spPr>
          <a:xfrm>
            <a:off x="647700" y="203200"/>
            <a:ext cx="7886700" cy="787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4000"/>
              <a:buFont typeface="Calibri"/>
              <a:buNone/>
            </a:pPr>
            <a:r>
              <a:rPr b="1" lang="en-US" sz="4000">
                <a:solidFill>
                  <a:srgbClr val="0070C0"/>
                </a:solidFill>
                <a:latin typeface="Calibri"/>
                <a:ea typeface="Calibri"/>
                <a:cs typeface="Calibri"/>
                <a:sym typeface="Calibri"/>
              </a:rPr>
              <a:t>The Company’s Macroenvironment</a:t>
            </a:r>
            <a:endParaRPr sz="4000">
              <a:latin typeface="Calibri"/>
              <a:ea typeface="Calibri"/>
              <a:cs typeface="Calibri"/>
              <a:sym typeface="Calibri"/>
            </a:endParaRPr>
          </a:p>
        </p:txBody>
      </p:sp>
      <p:sp>
        <p:nvSpPr>
          <p:cNvPr id="422" name="Google Shape;422;p24"/>
          <p:cNvSpPr txBox="1"/>
          <p:nvPr/>
        </p:nvSpPr>
        <p:spPr>
          <a:xfrm>
            <a:off x="1733550" y="1089749"/>
            <a:ext cx="57150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accent2"/>
                </a:solidFill>
                <a:latin typeface="Calibri"/>
                <a:ea typeface="Calibri"/>
                <a:cs typeface="Calibri"/>
                <a:sym typeface="Calibri"/>
              </a:rPr>
              <a:t>Demographic Environment</a:t>
            </a:r>
            <a:endParaRPr/>
          </a:p>
        </p:txBody>
      </p:sp>
      <p:sp>
        <p:nvSpPr>
          <p:cNvPr id="423" name="Google Shape;423;p24"/>
          <p:cNvSpPr txBox="1"/>
          <p:nvPr>
            <p:ph idx="1" type="body"/>
          </p:nvPr>
        </p:nvSpPr>
        <p:spPr>
          <a:xfrm>
            <a:off x="152400" y="2057400"/>
            <a:ext cx="4419600" cy="4358481"/>
          </a:xfrm>
          <a:prstGeom prst="rect">
            <a:avLst/>
          </a:prstGeom>
          <a:noFill/>
          <a:ln>
            <a:noFill/>
          </a:ln>
        </p:spPr>
        <p:txBody>
          <a:bodyPr anchorCtr="0" anchor="t" bIns="45700" lIns="91425" spcFirstLastPara="1" rIns="91425" wrap="square" tIns="45700">
            <a:normAutofit/>
          </a:bodyPr>
          <a:lstStyle/>
          <a:p>
            <a:pPr indent="-533400" lvl="0" marL="533400" rtl="0" algn="l">
              <a:lnSpc>
                <a:spcPct val="90000"/>
              </a:lnSpc>
              <a:spcBef>
                <a:spcPts val="0"/>
              </a:spcBef>
              <a:spcAft>
                <a:spcPts val="0"/>
              </a:spcAft>
              <a:buClr>
                <a:schemeClr val="dk1"/>
              </a:buClr>
              <a:buSzPts val="2800"/>
              <a:buFont typeface="Calibri"/>
              <a:buNone/>
            </a:pPr>
            <a:r>
              <a:rPr lang="en-US" sz="2800"/>
              <a:t>Markets are becoming more diverse.</a:t>
            </a:r>
            <a:endParaRPr/>
          </a:p>
          <a:p>
            <a:pPr indent="-457200" lvl="1" marL="914400" rtl="0" algn="l">
              <a:lnSpc>
                <a:spcPct val="90000"/>
              </a:lnSpc>
              <a:spcBef>
                <a:spcPts val="375"/>
              </a:spcBef>
              <a:spcAft>
                <a:spcPts val="0"/>
              </a:spcAft>
              <a:buClr>
                <a:schemeClr val="dk1"/>
              </a:buClr>
              <a:buSzPts val="2400"/>
              <a:buChar char="•"/>
            </a:pPr>
            <a:r>
              <a:rPr lang="en-US" sz="2400"/>
              <a:t>International</a:t>
            </a:r>
            <a:endParaRPr/>
          </a:p>
          <a:p>
            <a:pPr indent="-457200" lvl="1" marL="914400" rtl="0" algn="l">
              <a:lnSpc>
                <a:spcPct val="90000"/>
              </a:lnSpc>
              <a:spcBef>
                <a:spcPts val="375"/>
              </a:spcBef>
              <a:spcAft>
                <a:spcPts val="0"/>
              </a:spcAft>
              <a:buClr>
                <a:schemeClr val="dk1"/>
              </a:buClr>
              <a:buSzPts val="2400"/>
              <a:buChar char="•"/>
            </a:pPr>
            <a:r>
              <a:rPr lang="en-US" sz="2400"/>
              <a:t>National</a:t>
            </a:r>
            <a:endParaRPr/>
          </a:p>
          <a:p>
            <a:pPr indent="-533400" lvl="0" marL="533400" rtl="0" algn="l">
              <a:lnSpc>
                <a:spcPct val="90000"/>
              </a:lnSpc>
              <a:spcBef>
                <a:spcPts val="750"/>
              </a:spcBef>
              <a:spcAft>
                <a:spcPts val="0"/>
              </a:spcAft>
              <a:buClr>
                <a:schemeClr val="dk1"/>
              </a:buClr>
              <a:buSzPts val="2800"/>
              <a:buChar char="•"/>
            </a:pPr>
            <a:r>
              <a:rPr lang="en-US" sz="2800"/>
              <a:t>Diversity also includes:</a:t>
            </a:r>
            <a:endParaRPr/>
          </a:p>
          <a:p>
            <a:pPr indent="-457200" lvl="1" marL="914400" rtl="0" algn="l">
              <a:lnSpc>
                <a:spcPct val="90000"/>
              </a:lnSpc>
              <a:spcBef>
                <a:spcPts val="375"/>
              </a:spcBef>
              <a:spcAft>
                <a:spcPts val="0"/>
              </a:spcAft>
              <a:buClr>
                <a:schemeClr val="dk1"/>
              </a:buClr>
              <a:buSzPts val="2400"/>
              <a:buChar char="•"/>
            </a:pPr>
            <a:r>
              <a:rPr lang="en-US" sz="2400"/>
              <a:t>Ethnicity</a:t>
            </a:r>
            <a:endParaRPr/>
          </a:p>
          <a:p>
            <a:pPr indent="-457200" lvl="1" marL="914400" rtl="0" algn="l">
              <a:lnSpc>
                <a:spcPct val="90000"/>
              </a:lnSpc>
              <a:spcBef>
                <a:spcPts val="375"/>
              </a:spcBef>
              <a:spcAft>
                <a:spcPts val="0"/>
              </a:spcAft>
              <a:buClr>
                <a:schemeClr val="dk1"/>
              </a:buClr>
              <a:buSzPts val="2400"/>
              <a:buChar char="•"/>
            </a:pPr>
            <a:r>
              <a:rPr lang="en-US" sz="2400"/>
              <a:t>Gay and lesbian</a:t>
            </a:r>
            <a:endParaRPr/>
          </a:p>
          <a:p>
            <a:pPr indent="-457200" lvl="1" marL="914400" rtl="0" algn="l">
              <a:lnSpc>
                <a:spcPct val="90000"/>
              </a:lnSpc>
              <a:spcBef>
                <a:spcPts val="375"/>
              </a:spcBef>
              <a:spcAft>
                <a:spcPts val="0"/>
              </a:spcAft>
              <a:buClr>
                <a:schemeClr val="dk1"/>
              </a:buClr>
              <a:buSzPts val="2400"/>
              <a:buChar char="•"/>
            </a:pPr>
            <a:r>
              <a:rPr lang="en-US" sz="2400"/>
              <a:t>Disabled</a:t>
            </a:r>
            <a:endParaRPr/>
          </a:p>
          <a:p>
            <a:pPr indent="0" lvl="0" marL="0" rtl="0" algn="l">
              <a:lnSpc>
                <a:spcPct val="90000"/>
              </a:lnSpc>
              <a:spcBef>
                <a:spcPts val="750"/>
              </a:spcBef>
              <a:spcAft>
                <a:spcPts val="0"/>
              </a:spcAft>
              <a:buClr>
                <a:schemeClr val="dk1"/>
              </a:buClr>
              <a:buSzPts val="2100"/>
              <a:buFont typeface="Calibri"/>
              <a:buNone/>
            </a:pPr>
            <a:r>
              <a:t/>
            </a:r>
            <a:endParaRPr/>
          </a:p>
        </p:txBody>
      </p:sp>
      <p:pic>
        <p:nvPicPr>
          <p:cNvPr descr="Disabled Skier Picture" id="424" name="Google Shape;424;p24" title="Disabled Skier Picture"/>
          <p:cNvPicPr preferRelativeResize="0"/>
          <p:nvPr/>
        </p:nvPicPr>
        <p:blipFill rotWithShape="1">
          <a:blip r:embed="rId3">
            <a:alphaModFix/>
          </a:blip>
          <a:srcRect b="0" l="0" r="0" t="0"/>
          <a:stretch/>
        </p:blipFill>
        <p:spPr>
          <a:xfrm>
            <a:off x="5257800" y="3124200"/>
            <a:ext cx="3276600" cy="2667000"/>
          </a:xfrm>
          <a:prstGeom prst="rect">
            <a:avLst/>
          </a:prstGeom>
          <a:noFill/>
          <a:ln>
            <a:noFill/>
          </a:ln>
        </p:spPr>
      </p:pic>
      <p:sp>
        <p:nvSpPr>
          <p:cNvPr id="425" name="Google Shape;425;p24"/>
          <p:cNvSpPr/>
          <p:nvPr/>
        </p:nvSpPr>
        <p:spPr>
          <a:xfrm>
            <a:off x="2275390" y="6532503"/>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426" name="Google Shape;426;p24"/>
          <p:cNvSpPr txBox="1"/>
          <p:nvPr/>
        </p:nvSpPr>
        <p:spPr>
          <a:xfrm>
            <a:off x="8077200" y="6507163"/>
            <a:ext cx="10668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1" name="Shape 431"/>
        <p:cNvGrpSpPr/>
        <p:nvPr/>
      </p:nvGrpSpPr>
      <p:grpSpPr>
        <a:xfrm>
          <a:off x="0" y="0"/>
          <a:ext cx="0" cy="0"/>
          <a:chOff x="0" y="0"/>
          <a:chExt cx="0" cy="0"/>
        </a:xfrm>
      </p:grpSpPr>
      <p:sp>
        <p:nvSpPr>
          <p:cNvPr id="432" name="Google Shape;432;p25"/>
          <p:cNvSpPr txBox="1"/>
          <p:nvPr>
            <p:ph type="title"/>
          </p:nvPr>
        </p:nvSpPr>
        <p:spPr>
          <a:xfrm>
            <a:off x="571500" y="152400"/>
            <a:ext cx="7886700" cy="70008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3600"/>
              <a:buFont typeface="Calibri"/>
              <a:buNone/>
            </a:pPr>
            <a:r>
              <a:rPr b="1" lang="en-US" sz="3600">
                <a:solidFill>
                  <a:srgbClr val="0070C0"/>
                </a:solidFill>
                <a:latin typeface="Calibri"/>
                <a:ea typeface="Calibri"/>
                <a:cs typeface="Calibri"/>
                <a:sym typeface="Calibri"/>
              </a:rPr>
              <a:t>The Company’s Macroenvironment</a:t>
            </a:r>
            <a:endParaRPr/>
          </a:p>
        </p:txBody>
      </p:sp>
      <p:sp>
        <p:nvSpPr>
          <p:cNvPr id="433" name="Google Shape;433;p25"/>
          <p:cNvSpPr txBox="1"/>
          <p:nvPr>
            <p:ph idx="2" type="body"/>
          </p:nvPr>
        </p:nvSpPr>
        <p:spPr>
          <a:xfrm>
            <a:off x="990600" y="1150144"/>
            <a:ext cx="7162800" cy="381000"/>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Demographic Environment</a:t>
            </a:r>
            <a:endParaRPr/>
          </a:p>
        </p:txBody>
      </p:sp>
      <p:sp>
        <p:nvSpPr>
          <p:cNvPr id="434" name="Google Shape;434;p2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sz="2800"/>
              <a:t>Geographic Shifts in Population</a:t>
            </a:r>
            <a:endParaRPr/>
          </a:p>
          <a:p>
            <a:pPr indent="0" lvl="0" marL="0" rtl="0" algn="l">
              <a:lnSpc>
                <a:spcPct val="90000"/>
              </a:lnSpc>
              <a:spcBef>
                <a:spcPts val="750"/>
              </a:spcBef>
              <a:spcAft>
                <a:spcPts val="0"/>
              </a:spcAft>
              <a:buClr>
                <a:schemeClr val="dk1"/>
              </a:buClr>
              <a:buSzPts val="2400"/>
              <a:buNone/>
            </a:pPr>
            <a:r>
              <a:t/>
            </a:r>
            <a:endParaRPr sz="2400"/>
          </a:p>
          <a:p>
            <a:pPr indent="-177800" lvl="0" marL="171450" rtl="0" algn="l">
              <a:lnSpc>
                <a:spcPct val="90000"/>
              </a:lnSpc>
              <a:spcBef>
                <a:spcPts val="750"/>
              </a:spcBef>
              <a:spcAft>
                <a:spcPts val="0"/>
              </a:spcAft>
              <a:buClr>
                <a:schemeClr val="dk1"/>
              </a:buClr>
              <a:buSzPts val="2800"/>
              <a:buChar char="•"/>
            </a:pPr>
            <a:r>
              <a:rPr lang="en-US" sz="2800"/>
              <a:t>Growth in U.S. West and South and decline in Midwest and Northeast</a:t>
            </a:r>
            <a:endParaRPr/>
          </a:p>
          <a:p>
            <a:pPr indent="0" lvl="0" marL="0" rtl="0" algn="l">
              <a:lnSpc>
                <a:spcPct val="90000"/>
              </a:lnSpc>
              <a:spcBef>
                <a:spcPts val="750"/>
              </a:spcBef>
              <a:spcAft>
                <a:spcPts val="0"/>
              </a:spcAft>
              <a:buClr>
                <a:schemeClr val="dk1"/>
              </a:buClr>
              <a:buSzPts val="2800"/>
              <a:buNone/>
            </a:pPr>
            <a:r>
              <a:t/>
            </a:r>
            <a:endParaRPr sz="2800"/>
          </a:p>
          <a:p>
            <a:pPr indent="-177800" lvl="0" marL="171450" rtl="0" algn="l">
              <a:lnSpc>
                <a:spcPct val="90000"/>
              </a:lnSpc>
              <a:spcBef>
                <a:spcPts val="750"/>
              </a:spcBef>
              <a:spcAft>
                <a:spcPts val="0"/>
              </a:spcAft>
              <a:buClr>
                <a:schemeClr val="dk1"/>
              </a:buClr>
              <a:buSzPts val="2800"/>
              <a:buChar char="•"/>
            </a:pPr>
            <a:r>
              <a:rPr lang="en-US" sz="2800"/>
              <a:t>Change in where people work</a:t>
            </a:r>
            <a:endParaRPr/>
          </a:p>
          <a:p>
            <a:pPr indent="-177800" lvl="1" marL="514350" rtl="0" algn="l">
              <a:lnSpc>
                <a:spcPct val="90000"/>
              </a:lnSpc>
              <a:spcBef>
                <a:spcPts val="375"/>
              </a:spcBef>
              <a:spcAft>
                <a:spcPts val="0"/>
              </a:spcAft>
              <a:buClr>
                <a:schemeClr val="dk1"/>
              </a:buClr>
              <a:buSzPts val="2800"/>
              <a:buChar char="•"/>
            </a:pPr>
            <a:r>
              <a:rPr lang="en-US" sz="2800"/>
              <a:t>Telecommuting</a:t>
            </a:r>
            <a:endParaRPr/>
          </a:p>
          <a:p>
            <a:pPr indent="-177800" lvl="1" marL="514350" rtl="0" algn="l">
              <a:lnSpc>
                <a:spcPct val="90000"/>
              </a:lnSpc>
              <a:spcBef>
                <a:spcPts val="375"/>
              </a:spcBef>
              <a:spcAft>
                <a:spcPts val="0"/>
              </a:spcAft>
              <a:buClr>
                <a:schemeClr val="dk1"/>
              </a:buClr>
              <a:buSzPts val="2800"/>
              <a:buChar char="•"/>
            </a:pPr>
            <a:r>
              <a:rPr lang="en-US" sz="2800"/>
              <a:t>Home office</a:t>
            </a:r>
            <a:endParaRPr/>
          </a:p>
        </p:txBody>
      </p:sp>
      <p:sp>
        <p:nvSpPr>
          <p:cNvPr id="435" name="Google Shape;435;p25"/>
          <p:cNvSpPr/>
          <p:nvPr/>
        </p:nvSpPr>
        <p:spPr>
          <a:xfrm>
            <a:off x="2286000" y="6548206"/>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436" name="Google Shape;436;p25"/>
          <p:cNvSpPr txBox="1"/>
          <p:nvPr/>
        </p:nvSpPr>
        <p:spPr>
          <a:xfrm>
            <a:off x="7820025" y="6446572"/>
            <a:ext cx="127635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8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1" name="Shape 441"/>
        <p:cNvGrpSpPr/>
        <p:nvPr/>
      </p:nvGrpSpPr>
      <p:grpSpPr>
        <a:xfrm>
          <a:off x="0" y="0"/>
          <a:ext cx="0" cy="0"/>
          <a:chOff x="0" y="0"/>
          <a:chExt cx="0" cy="0"/>
        </a:xfrm>
      </p:grpSpPr>
      <p:sp>
        <p:nvSpPr>
          <p:cNvPr id="442" name="Google Shape;442;p26"/>
          <p:cNvSpPr txBox="1"/>
          <p:nvPr>
            <p:ph idx="2" type="body"/>
          </p:nvPr>
        </p:nvSpPr>
        <p:spPr>
          <a:xfrm>
            <a:off x="990600" y="1150144"/>
            <a:ext cx="7162800" cy="381000"/>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Economic Environment</a:t>
            </a:r>
            <a:endParaRPr/>
          </a:p>
        </p:txBody>
      </p:sp>
      <p:sp>
        <p:nvSpPr>
          <p:cNvPr id="443" name="Google Shape;443;p26"/>
          <p:cNvSpPr txBox="1"/>
          <p:nvPr>
            <p:ph type="title"/>
          </p:nvPr>
        </p:nvSpPr>
        <p:spPr>
          <a:xfrm>
            <a:off x="571500" y="152400"/>
            <a:ext cx="7886700" cy="70008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3600"/>
              <a:buFont typeface="Calibri"/>
              <a:buNone/>
            </a:pPr>
            <a:r>
              <a:rPr b="1" lang="en-US" sz="3600">
                <a:solidFill>
                  <a:srgbClr val="0070C0"/>
                </a:solidFill>
                <a:latin typeface="Calibri"/>
                <a:ea typeface="Calibri"/>
                <a:cs typeface="Calibri"/>
                <a:sym typeface="Calibri"/>
              </a:rPr>
              <a:t>The Company’s Macroenvironment</a:t>
            </a:r>
            <a:endParaRPr/>
          </a:p>
        </p:txBody>
      </p:sp>
      <p:sp>
        <p:nvSpPr>
          <p:cNvPr id="444" name="Google Shape;444;p26"/>
          <p:cNvSpPr/>
          <p:nvPr/>
        </p:nvSpPr>
        <p:spPr>
          <a:xfrm>
            <a:off x="2286000" y="6571355"/>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445" name="Google Shape;445;p26"/>
          <p:cNvSpPr txBox="1"/>
          <p:nvPr>
            <p:ph idx="1" type="body"/>
          </p:nvPr>
        </p:nvSpPr>
        <p:spPr>
          <a:xfrm>
            <a:off x="628650" y="1825625"/>
            <a:ext cx="7886700" cy="4194175"/>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400"/>
              <a:buFont typeface="Calibri"/>
              <a:buNone/>
            </a:pPr>
            <a:r>
              <a:rPr lang="en-US" sz="2400"/>
              <a:t>The</a:t>
            </a:r>
            <a:r>
              <a:rPr b="1" lang="en-US" sz="2400"/>
              <a:t> economic environment </a:t>
            </a:r>
            <a:r>
              <a:rPr lang="en-US" sz="2400"/>
              <a:t>consists of factors that affect consumer purchasing power and spending patterns.</a:t>
            </a:r>
            <a:endParaRPr/>
          </a:p>
          <a:p>
            <a:pPr indent="-171450" lvl="0" marL="171450" rtl="0" algn="l">
              <a:lnSpc>
                <a:spcPct val="90000"/>
              </a:lnSpc>
              <a:spcBef>
                <a:spcPts val="750"/>
              </a:spcBef>
              <a:spcAft>
                <a:spcPts val="0"/>
              </a:spcAft>
              <a:buClr>
                <a:schemeClr val="dk1"/>
              </a:buClr>
              <a:buSzPts val="2400"/>
              <a:buFont typeface="Calibri"/>
              <a:buNone/>
            </a:pPr>
            <a:r>
              <a:t/>
            </a:r>
            <a:endParaRPr sz="2400"/>
          </a:p>
          <a:p>
            <a:pPr indent="-171450" lvl="0" marL="171450" rtl="0" algn="l">
              <a:lnSpc>
                <a:spcPct val="90000"/>
              </a:lnSpc>
              <a:spcBef>
                <a:spcPts val="750"/>
              </a:spcBef>
              <a:spcAft>
                <a:spcPts val="0"/>
              </a:spcAft>
              <a:buClr>
                <a:schemeClr val="dk1"/>
              </a:buClr>
              <a:buSzPts val="2400"/>
              <a:buChar char="•"/>
            </a:pPr>
            <a:r>
              <a:rPr lang="en-US" sz="2400"/>
              <a:t>Industrial economies are richer markets.</a:t>
            </a:r>
            <a:endParaRPr/>
          </a:p>
          <a:p>
            <a:pPr indent="0" lvl="0" marL="0" rtl="0" algn="l">
              <a:lnSpc>
                <a:spcPct val="90000"/>
              </a:lnSpc>
              <a:spcBef>
                <a:spcPts val="750"/>
              </a:spcBef>
              <a:spcAft>
                <a:spcPts val="0"/>
              </a:spcAft>
              <a:buClr>
                <a:schemeClr val="dk1"/>
              </a:buClr>
              <a:buSzPts val="2400"/>
              <a:buNone/>
            </a:pPr>
            <a:r>
              <a:t/>
            </a:r>
            <a:endParaRPr sz="2400"/>
          </a:p>
          <a:p>
            <a:pPr indent="-171450" lvl="0" marL="171450" rtl="0" algn="l">
              <a:lnSpc>
                <a:spcPct val="90000"/>
              </a:lnSpc>
              <a:spcBef>
                <a:spcPts val="750"/>
              </a:spcBef>
              <a:spcAft>
                <a:spcPts val="0"/>
              </a:spcAft>
              <a:buClr>
                <a:schemeClr val="dk1"/>
              </a:buClr>
              <a:buSzPts val="2400"/>
              <a:buChar char="•"/>
            </a:pPr>
            <a:r>
              <a:rPr lang="en-US" sz="2400"/>
              <a:t>Subsistence economies consume most of their own agriculture and industrial output.</a:t>
            </a:r>
            <a:endParaRPr/>
          </a:p>
          <a:p>
            <a:pPr indent="-19050" lvl="0" marL="171450" rtl="0" algn="l">
              <a:lnSpc>
                <a:spcPct val="90000"/>
              </a:lnSpc>
              <a:spcBef>
                <a:spcPts val="750"/>
              </a:spcBef>
              <a:spcAft>
                <a:spcPts val="0"/>
              </a:spcAft>
              <a:buClr>
                <a:schemeClr val="dk1"/>
              </a:buClr>
              <a:buSzPts val="2400"/>
              <a:buNone/>
            </a:pPr>
            <a:r>
              <a:t/>
            </a:r>
            <a:endParaRPr sz="2400"/>
          </a:p>
          <a:p>
            <a:pPr indent="-171450" lvl="0" marL="171450" rtl="0" algn="l">
              <a:lnSpc>
                <a:spcPct val="90000"/>
              </a:lnSpc>
              <a:spcBef>
                <a:spcPts val="750"/>
              </a:spcBef>
              <a:spcAft>
                <a:spcPts val="0"/>
              </a:spcAft>
              <a:buClr>
                <a:schemeClr val="dk1"/>
              </a:buClr>
              <a:buSzPts val="2400"/>
              <a:buChar char="•"/>
            </a:pPr>
            <a:r>
              <a:rPr lang="en-US" sz="2400"/>
              <a:t>Developing economies also offer outstanding marketing opportunities</a:t>
            </a:r>
            <a:r>
              <a:rPr lang="en-US" sz="2800"/>
              <a:t>.</a:t>
            </a:r>
            <a:endParaRPr/>
          </a:p>
          <a:p>
            <a:pPr indent="-19050" lvl="0" marL="171450" rtl="0" algn="l">
              <a:lnSpc>
                <a:spcPct val="90000"/>
              </a:lnSpc>
              <a:spcBef>
                <a:spcPts val="750"/>
              </a:spcBef>
              <a:spcAft>
                <a:spcPts val="0"/>
              </a:spcAft>
              <a:buClr>
                <a:schemeClr val="dk1"/>
              </a:buClr>
              <a:buSzPts val="2400"/>
              <a:buNone/>
            </a:pPr>
            <a:r>
              <a:t/>
            </a:r>
            <a:endParaRPr sz="2400"/>
          </a:p>
          <a:p>
            <a:pPr indent="0" lvl="0" marL="171450" rtl="0" algn="l">
              <a:lnSpc>
                <a:spcPct val="90000"/>
              </a:lnSpc>
              <a:spcBef>
                <a:spcPts val="750"/>
              </a:spcBef>
              <a:spcAft>
                <a:spcPts val="0"/>
              </a:spcAft>
              <a:buClr>
                <a:schemeClr val="dk1"/>
              </a:buClr>
              <a:buSzPts val="2800"/>
              <a:buNone/>
            </a:pPr>
            <a:r>
              <a:t/>
            </a:r>
            <a:endParaRPr sz="2800"/>
          </a:p>
          <a:p>
            <a:pPr indent="0" lvl="0" marL="171450" rtl="0" algn="l">
              <a:lnSpc>
                <a:spcPct val="90000"/>
              </a:lnSpc>
              <a:spcBef>
                <a:spcPts val="750"/>
              </a:spcBef>
              <a:spcAft>
                <a:spcPts val="0"/>
              </a:spcAft>
              <a:buClr>
                <a:schemeClr val="dk1"/>
              </a:buClr>
              <a:buSzPts val="2800"/>
              <a:buNone/>
            </a:pPr>
            <a:r>
              <a:t/>
            </a:r>
            <a:endParaRPr sz="2800"/>
          </a:p>
        </p:txBody>
      </p:sp>
      <p:sp>
        <p:nvSpPr>
          <p:cNvPr id="446" name="Google Shape;446;p26"/>
          <p:cNvSpPr txBox="1"/>
          <p:nvPr/>
        </p:nvSpPr>
        <p:spPr>
          <a:xfrm>
            <a:off x="7788965" y="6571354"/>
            <a:ext cx="13716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1" name="Shape 451"/>
        <p:cNvGrpSpPr/>
        <p:nvPr/>
      </p:nvGrpSpPr>
      <p:grpSpPr>
        <a:xfrm>
          <a:off x="0" y="0"/>
          <a:ext cx="0" cy="0"/>
          <a:chOff x="0" y="0"/>
          <a:chExt cx="0" cy="0"/>
        </a:xfrm>
      </p:grpSpPr>
      <p:sp>
        <p:nvSpPr>
          <p:cNvPr id="452" name="Google Shape;452;p27"/>
          <p:cNvSpPr txBox="1"/>
          <p:nvPr>
            <p:ph type="title"/>
          </p:nvPr>
        </p:nvSpPr>
        <p:spPr>
          <a:xfrm>
            <a:off x="628650" y="189832"/>
            <a:ext cx="7886700" cy="68579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Calibri"/>
              <a:buNone/>
            </a:pPr>
            <a:br>
              <a:rPr lang="en-US"/>
            </a:br>
            <a:r>
              <a:rPr b="1" lang="en-US" sz="4000">
                <a:solidFill>
                  <a:srgbClr val="0070C0"/>
                </a:solidFill>
                <a:latin typeface="Calibri"/>
                <a:ea typeface="Calibri"/>
                <a:cs typeface="Calibri"/>
                <a:sym typeface="Calibri"/>
              </a:rPr>
              <a:t>The Macroenvironment</a:t>
            </a:r>
            <a:endParaRPr/>
          </a:p>
        </p:txBody>
      </p:sp>
      <p:sp>
        <p:nvSpPr>
          <p:cNvPr id="453" name="Google Shape;453;p27"/>
          <p:cNvSpPr txBox="1"/>
          <p:nvPr>
            <p:ph idx="2" type="body"/>
          </p:nvPr>
        </p:nvSpPr>
        <p:spPr>
          <a:xfrm>
            <a:off x="990600" y="1055455"/>
            <a:ext cx="7162800" cy="498612"/>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Economic Environment</a:t>
            </a:r>
            <a:endParaRPr/>
          </a:p>
          <a:p>
            <a:pPr indent="-171450" lvl="0" marL="171450" rtl="0" algn="ctr">
              <a:lnSpc>
                <a:spcPct val="90000"/>
              </a:lnSpc>
              <a:spcBef>
                <a:spcPts val="750"/>
              </a:spcBef>
              <a:spcAft>
                <a:spcPts val="0"/>
              </a:spcAft>
              <a:buClr>
                <a:schemeClr val="dk2"/>
              </a:buClr>
              <a:buSzPts val="2100"/>
              <a:buNone/>
            </a:pPr>
            <a:r>
              <a:t/>
            </a:r>
            <a:endParaRPr/>
          </a:p>
          <a:p>
            <a:pPr indent="-171450" lvl="0" marL="171450" rtl="0" algn="ctr">
              <a:lnSpc>
                <a:spcPct val="90000"/>
              </a:lnSpc>
              <a:spcBef>
                <a:spcPts val="750"/>
              </a:spcBef>
              <a:spcAft>
                <a:spcPts val="0"/>
              </a:spcAft>
              <a:buClr>
                <a:schemeClr val="dk2"/>
              </a:buClr>
              <a:buSzPts val="2100"/>
              <a:buNone/>
            </a:pPr>
            <a:r>
              <a:t/>
            </a:r>
            <a:endParaRPr/>
          </a:p>
          <a:p>
            <a:pPr indent="-171450" lvl="0" marL="171450" rtl="0" algn="ctr">
              <a:lnSpc>
                <a:spcPct val="90000"/>
              </a:lnSpc>
              <a:spcBef>
                <a:spcPts val="750"/>
              </a:spcBef>
              <a:spcAft>
                <a:spcPts val="0"/>
              </a:spcAft>
              <a:buClr>
                <a:schemeClr val="dk2"/>
              </a:buClr>
              <a:buSzPts val="2100"/>
              <a:buNone/>
            </a:pPr>
            <a:r>
              <a:t/>
            </a:r>
            <a:endParaRPr/>
          </a:p>
          <a:p>
            <a:pPr indent="-171450" lvl="0" marL="171450" rtl="0" algn="ctr">
              <a:lnSpc>
                <a:spcPct val="90000"/>
              </a:lnSpc>
              <a:spcBef>
                <a:spcPts val="750"/>
              </a:spcBef>
              <a:spcAft>
                <a:spcPts val="0"/>
              </a:spcAft>
              <a:buClr>
                <a:schemeClr val="dk2"/>
              </a:buClr>
              <a:buSzPts val="2100"/>
              <a:buNone/>
            </a:pPr>
            <a:r>
              <a:t/>
            </a:r>
            <a:endParaRPr/>
          </a:p>
        </p:txBody>
      </p:sp>
      <p:pic>
        <p:nvPicPr>
          <p:cNvPr descr="AZUL Airlines Picture" id="454" name="Google Shape;454;p27" title="AZUL Airlines Picture"/>
          <p:cNvPicPr preferRelativeResize="0"/>
          <p:nvPr/>
        </p:nvPicPr>
        <p:blipFill rotWithShape="1">
          <a:blip r:embed="rId3">
            <a:alphaModFix/>
          </a:blip>
          <a:srcRect b="0" l="0" r="0" t="0"/>
          <a:stretch/>
        </p:blipFill>
        <p:spPr>
          <a:xfrm>
            <a:off x="2588156" y="1673733"/>
            <a:ext cx="4269844" cy="4743019"/>
          </a:xfrm>
          <a:prstGeom prst="rect">
            <a:avLst/>
          </a:prstGeom>
          <a:noFill/>
          <a:ln>
            <a:noFill/>
          </a:ln>
        </p:spPr>
      </p:pic>
      <p:sp>
        <p:nvSpPr>
          <p:cNvPr id="455" name="Google Shape;455;p27"/>
          <p:cNvSpPr/>
          <p:nvPr/>
        </p:nvSpPr>
        <p:spPr>
          <a:xfrm>
            <a:off x="2286000" y="6523166"/>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r>
              <a:rPr lang="en-US" sz="800">
                <a:solidFill>
                  <a:srgbClr val="000000"/>
                </a:solidFill>
                <a:latin typeface="Calibri"/>
                <a:ea typeface="Calibri"/>
                <a:cs typeface="Calibri"/>
                <a:sym typeface="Calibri"/>
              </a:rPr>
              <a:t>.</a:t>
            </a:r>
            <a:endParaRPr/>
          </a:p>
        </p:txBody>
      </p:sp>
      <p:sp>
        <p:nvSpPr>
          <p:cNvPr id="456" name="Google Shape;456;p27"/>
          <p:cNvSpPr/>
          <p:nvPr/>
        </p:nvSpPr>
        <p:spPr>
          <a:xfrm>
            <a:off x="8677206" y="6503113"/>
            <a:ext cx="46679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3-27</a:t>
            </a:r>
            <a:endParaRPr sz="1200">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1" name="Shape 461"/>
        <p:cNvGrpSpPr/>
        <p:nvPr/>
      </p:nvGrpSpPr>
      <p:grpSpPr>
        <a:xfrm>
          <a:off x="0" y="0"/>
          <a:ext cx="0" cy="0"/>
          <a:chOff x="0" y="0"/>
          <a:chExt cx="0" cy="0"/>
        </a:xfrm>
      </p:grpSpPr>
      <p:sp>
        <p:nvSpPr>
          <p:cNvPr id="462" name="Google Shape;462;p28"/>
          <p:cNvSpPr txBox="1"/>
          <p:nvPr>
            <p:ph type="title"/>
          </p:nvPr>
        </p:nvSpPr>
        <p:spPr>
          <a:xfrm>
            <a:off x="628650" y="136923"/>
            <a:ext cx="78867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Calibri"/>
              <a:buNone/>
            </a:pPr>
            <a:br>
              <a:rPr lang="en-US"/>
            </a:br>
            <a:r>
              <a:rPr b="1" lang="en-US" sz="3600">
                <a:solidFill>
                  <a:schemeClr val="accent1"/>
                </a:solidFill>
                <a:latin typeface="Calibri"/>
                <a:ea typeface="Calibri"/>
                <a:cs typeface="Calibri"/>
                <a:sym typeface="Calibri"/>
              </a:rPr>
              <a:t>The Company’s Macroenvironment</a:t>
            </a:r>
            <a:endParaRPr/>
          </a:p>
        </p:txBody>
      </p:sp>
      <p:sp>
        <p:nvSpPr>
          <p:cNvPr id="463" name="Google Shape;463;p28"/>
          <p:cNvSpPr txBox="1"/>
          <p:nvPr>
            <p:ph idx="2" type="body"/>
          </p:nvPr>
        </p:nvSpPr>
        <p:spPr>
          <a:xfrm>
            <a:off x="990600" y="1154403"/>
            <a:ext cx="7162800" cy="386297"/>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2800"/>
              <a:buNone/>
            </a:pPr>
            <a:r>
              <a:rPr lang="en-US" sz="2800">
                <a:solidFill>
                  <a:schemeClr val="accent2"/>
                </a:solidFill>
              </a:rPr>
              <a:t>Economic Environment</a:t>
            </a:r>
            <a:endParaRPr/>
          </a:p>
          <a:p>
            <a:pPr indent="-171450" lvl="0" marL="171450" rtl="0" algn="ctr">
              <a:lnSpc>
                <a:spcPct val="90000"/>
              </a:lnSpc>
              <a:spcBef>
                <a:spcPts val="750"/>
              </a:spcBef>
              <a:spcAft>
                <a:spcPts val="0"/>
              </a:spcAft>
              <a:buClr>
                <a:schemeClr val="dk2"/>
              </a:buClr>
              <a:buSzPts val="2100"/>
              <a:buNone/>
            </a:pPr>
            <a:r>
              <a:t/>
            </a:r>
            <a:endParaRPr/>
          </a:p>
        </p:txBody>
      </p:sp>
      <p:sp>
        <p:nvSpPr>
          <p:cNvPr id="464" name="Google Shape;464;p28"/>
          <p:cNvSpPr txBox="1"/>
          <p:nvPr/>
        </p:nvSpPr>
        <p:spPr>
          <a:xfrm>
            <a:off x="247389" y="2094888"/>
            <a:ext cx="8915400"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Calibri"/>
                <a:ea typeface="Calibri"/>
                <a:cs typeface="Calibri"/>
                <a:sym typeface="Calibri"/>
              </a:rPr>
              <a:t>Changes in Consumer Spending</a:t>
            </a:r>
            <a:endParaRPr b="1" sz="2800">
              <a:solidFill>
                <a:srgbClr val="000000"/>
              </a:solidFill>
              <a:latin typeface="Calibri"/>
              <a:ea typeface="Calibri"/>
              <a:cs typeface="Calibri"/>
              <a:sym typeface="Calibri"/>
            </a:endParaRPr>
          </a:p>
        </p:txBody>
      </p:sp>
      <p:sp>
        <p:nvSpPr>
          <p:cNvPr id="465" name="Google Shape;465;p28"/>
          <p:cNvSpPr txBox="1"/>
          <p:nvPr>
            <p:ph idx="1" type="body"/>
          </p:nvPr>
        </p:nvSpPr>
        <p:spPr>
          <a:xfrm>
            <a:off x="228600" y="2873588"/>
            <a:ext cx="8686800" cy="1834908"/>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800"/>
              <a:buFont typeface="Calibri"/>
              <a:buNone/>
            </a:pPr>
            <a:r>
              <a:rPr b="1" lang="en-US" sz="2800"/>
              <a:t>Value marketing </a:t>
            </a:r>
            <a:r>
              <a:rPr lang="en-US" sz="2800"/>
              <a:t>involves offering financially cautious buyers greater value—the right combination of quality and service at a fair price.</a:t>
            </a:r>
            <a:endParaRPr/>
          </a:p>
          <a:p>
            <a:pPr indent="0" lvl="0" marL="0" rtl="0" algn="l">
              <a:lnSpc>
                <a:spcPct val="90000"/>
              </a:lnSpc>
              <a:spcBef>
                <a:spcPts val="750"/>
              </a:spcBef>
              <a:spcAft>
                <a:spcPts val="0"/>
              </a:spcAft>
              <a:buClr>
                <a:schemeClr val="dk1"/>
              </a:buClr>
              <a:buSzPts val="2800"/>
              <a:buFont typeface="Calibri"/>
              <a:buNone/>
            </a:pPr>
            <a:r>
              <a:t/>
            </a:r>
            <a:endParaRPr sz="2800"/>
          </a:p>
        </p:txBody>
      </p:sp>
      <p:sp>
        <p:nvSpPr>
          <p:cNvPr id="466" name="Google Shape;466;p28"/>
          <p:cNvSpPr/>
          <p:nvPr/>
        </p:nvSpPr>
        <p:spPr>
          <a:xfrm>
            <a:off x="2286000" y="6564604"/>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467" name="Google Shape;467;p28"/>
          <p:cNvSpPr/>
          <p:nvPr/>
        </p:nvSpPr>
        <p:spPr>
          <a:xfrm>
            <a:off x="8610600" y="6564603"/>
            <a:ext cx="46679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2" name="Shape 472"/>
        <p:cNvGrpSpPr/>
        <p:nvPr/>
      </p:nvGrpSpPr>
      <p:grpSpPr>
        <a:xfrm>
          <a:off x="0" y="0"/>
          <a:ext cx="0" cy="0"/>
          <a:chOff x="0" y="0"/>
          <a:chExt cx="0" cy="0"/>
        </a:xfrm>
      </p:grpSpPr>
      <p:sp>
        <p:nvSpPr>
          <p:cNvPr id="473" name="Google Shape;473;p29"/>
          <p:cNvSpPr txBox="1"/>
          <p:nvPr>
            <p:ph type="title"/>
          </p:nvPr>
        </p:nvSpPr>
        <p:spPr>
          <a:xfrm>
            <a:off x="628650" y="-76200"/>
            <a:ext cx="7886700" cy="80400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Calibri"/>
              <a:buNone/>
            </a:pPr>
            <a:br>
              <a:rPr lang="en-US"/>
            </a:br>
            <a:r>
              <a:rPr b="1" lang="en-US" sz="4000">
                <a:solidFill>
                  <a:srgbClr val="0070C0"/>
                </a:solidFill>
                <a:latin typeface="Calibri"/>
                <a:ea typeface="Calibri"/>
                <a:cs typeface="Calibri"/>
                <a:sym typeface="Calibri"/>
              </a:rPr>
              <a:t>The Macroenvironment</a:t>
            </a:r>
            <a:endParaRPr/>
          </a:p>
        </p:txBody>
      </p:sp>
      <p:sp>
        <p:nvSpPr>
          <p:cNvPr id="474" name="Google Shape;474;p29"/>
          <p:cNvSpPr txBox="1"/>
          <p:nvPr>
            <p:ph idx="2" type="body"/>
          </p:nvPr>
        </p:nvSpPr>
        <p:spPr>
          <a:xfrm>
            <a:off x="1028700" y="1216025"/>
            <a:ext cx="7162800" cy="497744"/>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Income Distribution</a:t>
            </a:r>
            <a:endParaRPr/>
          </a:p>
          <a:p>
            <a:pPr indent="-171450" lvl="0" marL="171450" rtl="0" algn="ctr">
              <a:lnSpc>
                <a:spcPct val="90000"/>
              </a:lnSpc>
              <a:spcBef>
                <a:spcPts val="750"/>
              </a:spcBef>
              <a:spcAft>
                <a:spcPts val="0"/>
              </a:spcAft>
              <a:buClr>
                <a:schemeClr val="dk2"/>
              </a:buClr>
              <a:buSzPts val="7000"/>
              <a:buNone/>
            </a:pPr>
            <a:r>
              <a:t/>
            </a:r>
            <a:endParaRPr sz="7000"/>
          </a:p>
          <a:p>
            <a:pPr indent="-171450" lvl="0" marL="171450" rtl="0" algn="ctr">
              <a:lnSpc>
                <a:spcPct val="90000"/>
              </a:lnSpc>
              <a:spcBef>
                <a:spcPts val="750"/>
              </a:spcBef>
              <a:spcAft>
                <a:spcPts val="0"/>
              </a:spcAft>
              <a:buClr>
                <a:schemeClr val="dk2"/>
              </a:buClr>
              <a:buSzPts val="2100"/>
              <a:buNone/>
            </a:pPr>
            <a:r>
              <a:t/>
            </a:r>
            <a:endParaRPr/>
          </a:p>
        </p:txBody>
      </p:sp>
      <p:sp>
        <p:nvSpPr>
          <p:cNvPr id="475" name="Google Shape;475;p29"/>
          <p:cNvSpPr txBox="1"/>
          <p:nvPr>
            <p:ph idx="1" type="body"/>
          </p:nvPr>
        </p:nvSpPr>
        <p:spPr>
          <a:xfrm>
            <a:off x="228600" y="2743200"/>
            <a:ext cx="8763000" cy="3048000"/>
          </a:xfrm>
          <a:prstGeom prst="rect">
            <a:avLst/>
          </a:prstGeom>
          <a:noFill/>
          <a:ln>
            <a:noFill/>
          </a:ln>
        </p:spPr>
        <p:txBody>
          <a:bodyPr anchorCtr="0" anchor="t" bIns="45700" lIns="91425" spcFirstLastPara="1" rIns="91425" wrap="square" tIns="45700">
            <a:normAutofit/>
          </a:bodyPr>
          <a:lstStyle/>
          <a:p>
            <a:pPr indent="-336550" lvl="0" marL="336550" rtl="0" algn="l">
              <a:lnSpc>
                <a:spcPct val="90000"/>
              </a:lnSpc>
              <a:spcBef>
                <a:spcPts val="0"/>
              </a:spcBef>
              <a:spcAft>
                <a:spcPts val="0"/>
              </a:spcAft>
              <a:buClr>
                <a:schemeClr val="dk1"/>
              </a:buClr>
              <a:buSzPts val="3200"/>
              <a:buNone/>
            </a:pPr>
            <a:r>
              <a:rPr lang="en-US" sz="3200"/>
              <a:t>Over the past several decades, the rich have grown richer, the middle class has shrunk, and the poor have remained poor.</a:t>
            </a:r>
            <a:endParaRPr sz="3200"/>
          </a:p>
        </p:txBody>
      </p:sp>
      <p:sp>
        <p:nvSpPr>
          <p:cNvPr id="476" name="Google Shape;476;p29"/>
          <p:cNvSpPr/>
          <p:nvPr/>
        </p:nvSpPr>
        <p:spPr>
          <a:xfrm>
            <a:off x="2286000" y="6581001"/>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477" name="Google Shape;477;p29"/>
          <p:cNvSpPr/>
          <p:nvPr/>
        </p:nvSpPr>
        <p:spPr>
          <a:xfrm>
            <a:off x="8680750" y="6579229"/>
            <a:ext cx="46679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2" name="Shape 202"/>
        <p:cNvGrpSpPr/>
        <p:nvPr/>
      </p:nvGrpSpPr>
      <p:grpSpPr>
        <a:xfrm>
          <a:off x="0" y="0"/>
          <a:ext cx="0" cy="0"/>
          <a:chOff x="0" y="0"/>
          <a:chExt cx="0" cy="0"/>
        </a:xfrm>
      </p:grpSpPr>
      <p:sp>
        <p:nvSpPr>
          <p:cNvPr id="203" name="Google Shape;203;p3"/>
          <p:cNvSpPr txBox="1"/>
          <p:nvPr>
            <p:ph type="title"/>
          </p:nvPr>
        </p:nvSpPr>
        <p:spPr>
          <a:xfrm>
            <a:off x="188156" y="175699"/>
            <a:ext cx="8767688" cy="62936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Analyzing the Marketing Environment</a:t>
            </a:r>
            <a:br>
              <a:rPr b="1" lang="en-US" sz="4000">
                <a:solidFill>
                  <a:srgbClr val="000000"/>
                </a:solidFill>
                <a:latin typeface="Calibri"/>
                <a:ea typeface="Calibri"/>
                <a:cs typeface="Calibri"/>
                <a:sym typeface="Calibri"/>
              </a:rPr>
            </a:br>
            <a:endParaRPr sz="4000">
              <a:solidFill>
                <a:srgbClr val="000000"/>
              </a:solidFill>
              <a:latin typeface="Calibri"/>
              <a:ea typeface="Calibri"/>
              <a:cs typeface="Calibri"/>
              <a:sym typeface="Calibri"/>
            </a:endParaRPr>
          </a:p>
        </p:txBody>
      </p:sp>
      <p:sp>
        <p:nvSpPr>
          <p:cNvPr id="204" name="Google Shape;204;p3"/>
          <p:cNvSpPr txBox="1"/>
          <p:nvPr>
            <p:ph idx="2" type="body"/>
          </p:nvPr>
        </p:nvSpPr>
        <p:spPr>
          <a:xfrm>
            <a:off x="990599" y="1133118"/>
            <a:ext cx="7162800" cy="476963"/>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dk1"/>
              </a:buClr>
              <a:buSzPts val="3200"/>
              <a:buNone/>
            </a:pPr>
            <a:r>
              <a:rPr lang="en-US" sz="3200">
                <a:solidFill>
                  <a:schemeClr val="dk1"/>
                </a:solidFill>
              </a:rPr>
              <a:t>Learning Objectives</a:t>
            </a:r>
            <a:endParaRPr/>
          </a:p>
        </p:txBody>
      </p:sp>
      <p:sp>
        <p:nvSpPr>
          <p:cNvPr id="205" name="Google Shape;205;p3"/>
          <p:cNvSpPr txBox="1"/>
          <p:nvPr>
            <p:ph idx="1" type="body"/>
          </p:nvPr>
        </p:nvSpPr>
        <p:spPr>
          <a:xfrm>
            <a:off x="356088" y="2514600"/>
            <a:ext cx="8431824" cy="3810000"/>
          </a:xfrm>
          <a:prstGeom prst="rect">
            <a:avLst/>
          </a:prstGeom>
          <a:noFill/>
          <a:ln>
            <a:noFill/>
          </a:ln>
        </p:spPr>
        <p:txBody>
          <a:bodyPr anchorCtr="0" anchor="t" bIns="45700" lIns="91425" spcFirstLastPara="1" rIns="91425" wrap="square" tIns="45700">
            <a:noAutofit/>
          </a:bodyPr>
          <a:lstStyle/>
          <a:p>
            <a:pPr indent="-177800" lvl="0" marL="171450" rtl="0" algn="l">
              <a:lnSpc>
                <a:spcPct val="90000"/>
              </a:lnSpc>
              <a:spcBef>
                <a:spcPts val="0"/>
              </a:spcBef>
              <a:spcAft>
                <a:spcPts val="0"/>
              </a:spcAft>
              <a:buClr>
                <a:schemeClr val="dk1"/>
              </a:buClr>
              <a:buSzPts val="2800"/>
              <a:buChar char="•"/>
            </a:pPr>
            <a:r>
              <a:rPr b="1" lang="en-US" sz="2800"/>
              <a:t>Objective 1:  </a:t>
            </a:r>
            <a:r>
              <a:rPr lang="en-US" sz="2800"/>
              <a:t>Describe the environmental forces that affect the company’s ability to serve its customers.</a:t>
            </a:r>
            <a:endParaRPr/>
          </a:p>
          <a:p>
            <a:pPr indent="0" lvl="0" marL="171450" rtl="0" algn="l">
              <a:lnSpc>
                <a:spcPct val="90000"/>
              </a:lnSpc>
              <a:spcBef>
                <a:spcPts val="750"/>
              </a:spcBef>
              <a:spcAft>
                <a:spcPts val="0"/>
              </a:spcAft>
              <a:buClr>
                <a:schemeClr val="dk1"/>
              </a:buClr>
              <a:buSzPts val="2800"/>
              <a:buNone/>
            </a:pPr>
            <a:r>
              <a:t/>
            </a:r>
            <a:endParaRPr sz="2800"/>
          </a:p>
          <a:p>
            <a:pPr indent="0" lvl="0" marL="0" rtl="0" algn="l">
              <a:lnSpc>
                <a:spcPct val="90000"/>
              </a:lnSpc>
              <a:spcBef>
                <a:spcPts val="750"/>
              </a:spcBef>
              <a:spcAft>
                <a:spcPts val="0"/>
              </a:spcAft>
              <a:buClr>
                <a:schemeClr val="dk1"/>
              </a:buClr>
              <a:buSzPts val="2800"/>
              <a:buNone/>
            </a:pPr>
            <a:r>
              <a:t/>
            </a:r>
            <a:endParaRPr sz="2800"/>
          </a:p>
          <a:p>
            <a:pPr indent="-177800" lvl="0" marL="171450" rtl="0" algn="l">
              <a:lnSpc>
                <a:spcPct val="90000"/>
              </a:lnSpc>
              <a:spcBef>
                <a:spcPts val="750"/>
              </a:spcBef>
              <a:spcAft>
                <a:spcPts val="0"/>
              </a:spcAft>
              <a:buClr>
                <a:schemeClr val="dk1"/>
              </a:buClr>
              <a:buSzPts val="2800"/>
              <a:buChar char="•"/>
            </a:pPr>
            <a:r>
              <a:rPr b="1" lang="en-US" sz="2800"/>
              <a:t>Objective 2:  </a:t>
            </a:r>
            <a:r>
              <a:rPr lang="en-US" sz="2800"/>
              <a:t>Explain how changes in the demographic and economic environments affect marketing decisions.</a:t>
            </a:r>
            <a:endParaRPr/>
          </a:p>
        </p:txBody>
      </p:sp>
      <p:sp>
        <p:nvSpPr>
          <p:cNvPr id="206" name="Google Shape;206;p3"/>
          <p:cNvSpPr txBox="1"/>
          <p:nvPr/>
        </p:nvSpPr>
        <p:spPr>
          <a:xfrm>
            <a:off x="2637692" y="6553199"/>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Copyright © 2016 Pearson Education, Inc.</a:t>
            </a:r>
            <a:endParaRPr/>
          </a:p>
        </p:txBody>
      </p:sp>
      <p:sp>
        <p:nvSpPr>
          <p:cNvPr id="207" name="Google Shape;207;p3"/>
          <p:cNvSpPr txBox="1"/>
          <p:nvPr/>
        </p:nvSpPr>
        <p:spPr>
          <a:xfrm>
            <a:off x="8382000" y="6553200"/>
            <a:ext cx="6858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00" u="none" cap="none" strike="noStrike">
                <a:solidFill>
                  <a:srgbClr val="000000"/>
                </a:solidFill>
                <a:latin typeface="Arial"/>
                <a:ea typeface="Arial"/>
                <a:cs typeface="Arial"/>
                <a:sym typeface="Arial"/>
              </a:rPr>
              <a:t>3-</a:t>
            </a: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2" name="Shape 482"/>
        <p:cNvGrpSpPr/>
        <p:nvPr/>
      </p:nvGrpSpPr>
      <p:grpSpPr>
        <a:xfrm>
          <a:off x="0" y="0"/>
          <a:ext cx="0" cy="0"/>
          <a:chOff x="0" y="0"/>
          <a:chExt cx="0" cy="0"/>
        </a:xfrm>
      </p:grpSpPr>
      <p:sp>
        <p:nvSpPr>
          <p:cNvPr id="483" name="Google Shape;483;p30"/>
          <p:cNvSpPr txBox="1"/>
          <p:nvPr>
            <p:ph type="title"/>
          </p:nvPr>
        </p:nvSpPr>
        <p:spPr>
          <a:xfrm>
            <a:off x="202298" y="228600"/>
            <a:ext cx="8767688" cy="1066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Analyzing the Marketing Environment</a:t>
            </a:r>
            <a:br>
              <a:rPr b="1" lang="en-US" sz="4000">
                <a:solidFill>
                  <a:srgbClr val="000000"/>
                </a:solidFill>
                <a:latin typeface="Calibri"/>
                <a:ea typeface="Calibri"/>
                <a:cs typeface="Calibri"/>
                <a:sym typeface="Calibri"/>
              </a:rPr>
            </a:br>
            <a:endParaRPr sz="4000">
              <a:solidFill>
                <a:srgbClr val="000000"/>
              </a:solidFill>
              <a:latin typeface="Calibri"/>
              <a:ea typeface="Calibri"/>
              <a:cs typeface="Calibri"/>
              <a:sym typeface="Calibri"/>
            </a:endParaRPr>
          </a:p>
        </p:txBody>
      </p:sp>
      <p:sp>
        <p:nvSpPr>
          <p:cNvPr id="484" name="Google Shape;484;p30"/>
          <p:cNvSpPr txBox="1"/>
          <p:nvPr>
            <p:ph idx="2" type="body"/>
          </p:nvPr>
        </p:nvSpPr>
        <p:spPr>
          <a:xfrm>
            <a:off x="990600" y="1128718"/>
            <a:ext cx="7162800" cy="476963"/>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dk1"/>
              </a:buClr>
              <a:buSzPts val="3200"/>
              <a:buNone/>
            </a:pPr>
            <a:r>
              <a:rPr lang="en-US" sz="3200">
                <a:solidFill>
                  <a:schemeClr val="dk1"/>
                </a:solidFill>
              </a:rPr>
              <a:t>Learning Objective 2</a:t>
            </a:r>
            <a:endParaRPr sz="3200">
              <a:solidFill>
                <a:schemeClr val="dk1"/>
              </a:solidFill>
            </a:endParaRPr>
          </a:p>
        </p:txBody>
      </p:sp>
      <p:sp>
        <p:nvSpPr>
          <p:cNvPr id="485" name="Google Shape;485;p30"/>
          <p:cNvSpPr txBox="1"/>
          <p:nvPr>
            <p:ph idx="1" type="body"/>
          </p:nvPr>
        </p:nvSpPr>
        <p:spPr>
          <a:xfrm>
            <a:off x="533400" y="2130488"/>
            <a:ext cx="8431824" cy="3355912"/>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400"/>
              <a:buChar char="•"/>
            </a:pPr>
            <a:r>
              <a:rPr b="1" lang="en-US" sz="2400">
                <a:latin typeface="Calibri"/>
                <a:ea typeface="Calibri"/>
                <a:cs typeface="Calibri"/>
                <a:sym typeface="Calibri"/>
              </a:rPr>
              <a:t> </a:t>
            </a:r>
            <a:r>
              <a:rPr lang="en-US" sz="3200"/>
              <a:t>Explain how changes in the demographic and economic environments affect marketing decisions.</a:t>
            </a:r>
            <a:endParaRPr/>
          </a:p>
          <a:p>
            <a:pPr indent="0" lvl="1" marL="342900" rtl="0" algn="l">
              <a:lnSpc>
                <a:spcPct val="90000"/>
              </a:lnSpc>
              <a:spcBef>
                <a:spcPts val="375"/>
              </a:spcBef>
              <a:spcAft>
                <a:spcPts val="0"/>
              </a:spcAft>
              <a:buClr>
                <a:schemeClr val="dk1"/>
              </a:buClr>
              <a:buSzPts val="3200"/>
              <a:buNone/>
            </a:pPr>
            <a:r>
              <a:t/>
            </a:r>
            <a:endParaRPr sz="3200"/>
          </a:p>
          <a:p>
            <a:pPr indent="0" lvl="1" marL="342900" rtl="0" algn="l">
              <a:lnSpc>
                <a:spcPct val="90000"/>
              </a:lnSpc>
              <a:spcBef>
                <a:spcPts val="375"/>
              </a:spcBef>
              <a:spcAft>
                <a:spcPts val="0"/>
              </a:spcAft>
              <a:buClr>
                <a:schemeClr val="accent1"/>
              </a:buClr>
              <a:buSzPts val="3200"/>
              <a:buNone/>
            </a:pPr>
            <a:r>
              <a:rPr lang="en-US" sz="3200">
                <a:solidFill>
                  <a:schemeClr val="accent1"/>
                </a:solidFill>
              </a:rPr>
              <a:t>	</a:t>
            </a:r>
            <a:r>
              <a:rPr lang="en-US" sz="3200">
                <a:solidFill>
                  <a:srgbClr val="0070C0"/>
                </a:solidFill>
              </a:rPr>
              <a:t>Demographic Environment</a:t>
            </a:r>
            <a:endParaRPr/>
          </a:p>
          <a:p>
            <a:pPr indent="0" lvl="1" marL="342900" rtl="0" algn="l">
              <a:lnSpc>
                <a:spcPct val="90000"/>
              </a:lnSpc>
              <a:spcBef>
                <a:spcPts val="375"/>
              </a:spcBef>
              <a:spcAft>
                <a:spcPts val="0"/>
              </a:spcAft>
              <a:buClr>
                <a:srgbClr val="0070C0"/>
              </a:buClr>
              <a:buSzPts val="3200"/>
              <a:buNone/>
            </a:pPr>
            <a:r>
              <a:rPr lang="en-US" sz="3200">
                <a:solidFill>
                  <a:srgbClr val="0070C0"/>
                </a:solidFill>
              </a:rPr>
              <a:t>	Economic Environment</a:t>
            </a:r>
            <a:endParaRPr/>
          </a:p>
          <a:p>
            <a:pPr indent="0" lvl="1" marL="342900" rtl="0" algn="l">
              <a:lnSpc>
                <a:spcPct val="90000"/>
              </a:lnSpc>
              <a:spcBef>
                <a:spcPts val="375"/>
              </a:spcBef>
              <a:spcAft>
                <a:spcPts val="0"/>
              </a:spcAft>
              <a:buClr>
                <a:srgbClr val="0070C0"/>
              </a:buClr>
              <a:buSzPts val="3200"/>
              <a:buNone/>
            </a:pPr>
            <a:r>
              <a:rPr lang="en-US" sz="3200">
                <a:solidFill>
                  <a:srgbClr val="0070C0"/>
                </a:solidFill>
              </a:rPr>
              <a:t>	Income Distribution</a:t>
            </a:r>
            <a:endParaRPr/>
          </a:p>
          <a:p>
            <a:pPr indent="0" lvl="1" marL="342900" rtl="0" algn="l">
              <a:lnSpc>
                <a:spcPct val="90000"/>
              </a:lnSpc>
              <a:spcBef>
                <a:spcPts val="375"/>
              </a:spcBef>
              <a:spcAft>
                <a:spcPts val="0"/>
              </a:spcAft>
              <a:buClr>
                <a:schemeClr val="accent2"/>
              </a:buClr>
              <a:buSzPts val="3200"/>
              <a:buNone/>
            </a:pPr>
            <a:r>
              <a:rPr lang="en-US" sz="3200">
                <a:solidFill>
                  <a:schemeClr val="accent2"/>
                </a:solidFill>
              </a:rPr>
              <a:t>	</a:t>
            </a:r>
            <a:endParaRPr sz="3200">
              <a:solidFill>
                <a:schemeClr val="accent2"/>
              </a:solidFill>
            </a:endParaRPr>
          </a:p>
          <a:p>
            <a:pPr indent="0" lvl="0" marL="0" rtl="0" algn="l">
              <a:lnSpc>
                <a:spcPct val="90000"/>
              </a:lnSpc>
              <a:spcBef>
                <a:spcPts val="750"/>
              </a:spcBef>
              <a:spcAft>
                <a:spcPts val="0"/>
              </a:spcAft>
              <a:buClr>
                <a:schemeClr val="dk1"/>
              </a:buClr>
              <a:buSzPts val="3200"/>
              <a:buNone/>
            </a:pPr>
            <a:r>
              <a:t/>
            </a:r>
            <a:endParaRPr sz="3200"/>
          </a:p>
          <a:p>
            <a:pPr indent="0" lvl="0" marL="0" rtl="0" algn="l">
              <a:lnSpc>
                <a:spcPct val="90000"/>
              </a:lnSpc>
              <a:spcBef>
                <a:spcPts val="750"/>
              </a:spcBef>
              <a:spcAft>
                <a:spcPts val="0"/>
              </a:spcAft>
              <a:buClr>
                <a:schemeClr val="dk1"/>
              </a:buClr>
              <a:buSzPts val="2800"/>
              <a:buNone/>
            </a:pPr>
            <a:r>
              <a:rPr lang="en-US" sz="2800"/>
              <a:t>	</a:t>
            </a:r>
            <a:endParaRPr sz="1200"/>
          </a:p>
          <a:p>
            <a:pPr indent="0" lvl="0" marL="0" rtl="0" algn="l">
              <a:lnSpc>
                <a:spcPct val="90000"/>
              </a:lnSpc>
              <a:spcBef>
                <a:spcPts val="750"/>
              </a:spcBef>
              <a:spcAft>
                <a:spcPts val="0"/>
              </a:spcAft>
              <a:buClr>
                <a:schemeClr val="dk1"/>
              </a:buClr>
              <a:buSzPts val="2400"/>
              <a:buNone/>
            </a:pPr>
            <a:r>
              <a:t/>
            </a:r>
            <a:endParaRPr b="1" sz="2400">
              <a:solidFill>
                <a:srgbClr val="0070C0"/>
              </a:solidFill>
              <a:latin typeface="Calibri"/>
              <a:ea typeface="Calibri"/>
              <a:cs typeface="Calibri"/>
              <a:sym typeface="Calibri"/>
            </a:endParaRPr>
          </a:p>
        </p:txBody>
      </p:sp>
      <p:sp>
        <p:nvSpPr>
          <p:cNvPr id="486" name="Google Shape;486;p30"/>
          <p:cNvSpPr txBox="1"/>
          <p:nvPr/>
        </p:nvSpPr>
        <p:spPr>
          <a:xfrm>
            <a:off x="2637692" y="6465296"/>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487" name="Google Shape;487;p30"/>
          <p:cNvSpPr/>
          <p:nvPr/>
        </p:nvSpPr>
        <p:spPr>
          <a:xfrm>
            <a:off x="8673195" y="6465295"/>
            <a:ext cx="46679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3-30</a:t>
            </a:r>
            <a:endParaRPr sz="1200">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2" name="Shape 492"/>
        <p:cNvGrpSpPr/>
        <p:nvPr/>
      </p:nvGrpSpPr>
      <p:grpSpPr>
        <a:xfrm>
          <a:off x="0" y="0"/>
          <a:ext cx="0" cy="0"/>
          <a:chOff x="0" y="0"/>
          <a:chExt cx="0" cy="0"/>
        </a:xfrm>
      </p:grpSpPr>
      <p:sp>
        <p:nvSpPr>
          <p:cNvPr id="493" name="Google Shape;493;p31"/>
          <p:cNvSpPr txBox="1"/>
          <p:nvPr>
            <p:ph type="title"/>
          </p:nvPr>
        </p:nvSpPr>
        <p:spPr>
          <a:xfrm>
            <a:off x="188155" y="219481"/>
            <a:ext cx="8767688" cy="990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Analyzing the Marketing Environment</a:t>
            </a:r>
            <a:br>
              <a:rPr b="1" lang="en-US" sz="4000">
                <a:solidFill>
                  <a:srgbClr val="000000"/>
                </a:solidFill>
                <a:latin typeface="Calibri"/>
                <a:ea typeface="Calibri"/>
                <a:cs typeface="Calibri"/>
                <a:sym typeface="Calibri"/>
              </a:rPr>
            </a:br>
            <a:endParaRPr sz="4000">
              <a:solidFill>
                <a:srgbClr val="000000"/>
              </a:solidFill>
              <a:latin typeface="Calibri"/>
              <a:ea typeface="Calibri"/>
              <a:cs typeface="Calibri"/>
              <a:sym typeface="Calibri"/>
            </a:endParaRPr>
          </a:p>
        </p:txBody>
      </p:sp>
      <p:sp>
        <p:nvSpPr>
          <p:cNvPr id="494" name="Google Shape;494;p31"/>
          <p:cNvSpPr txBox="1"/>
          <p:nvPr>
            <p:ph idx="2" type="body"/>
          </p:nvPr>
        </p:nvSpPr>
        <p:spPr>
          <a:xfrm>
            <a:off x="990600" y="1210081"/>
            <a:ext cx="7162800" cy="476963"/>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dk1"/>
              </a:buClr>
              <a:buSzPts val="3200"/>
              <a:buNone/>
            </a:pPr>
            <a:r>
              <a:rPr lang="en-US" sz="3200">
                <a:solidFill>
                  <a:schemeClr val="dk1"/>
                </a:solidFill>
              </a:rPr>
              <a:t>Learning Objective 3</a:t>
            </a:r>
            <a:endParaRPr sz="3200">
              <a:solidFill>
                <a:schemeClr val="dk1"/>
              </a:solidFill>
            </a:endParaRPr>
          </a:p>
        </p:txBody>
      </p:sp>
      <p:sp>
        <p:nvSpPr>
          <p:cNvPr id="495" name="Google Shape;495;p31"/>
          <p:cNvSpPr txBox="1"/>
          <p:nvPr>
            <p:ph idx="1" type="body"/>
          </p:nvPr>
        </p:nvSpPr>
        <p:spPr>
          <a:xfrm>
            <a:off x="356088" y="2514600"/>
            <a:ext cx="8431824" cy="3810000"/>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400"/>
              <a:buChar char="•"/>
            </a:pPr>
            <a:r>
              <a:rPr b="1" lang="en-US" sz="2400">
                <a:latin typeface="Calibri"/>
                <a:ea typeface="Calibri"/>
                <a:cs typeface="Calibri"/>
                <a:sym typeface="Calibri"/>
              </a:rPr>
              <a:t> </a:t>
            </a:r>
            <a:r>
              <a:rPr b="1" lang="en-US" sz="3200"/>
              <a:t>Identify the major trends in the firm’s natural and technological environments.</a:t>
            </a:r>
            <a:endParaRPr/>
          </a:p>
          <a:p>
            <a:pPr indent="0" lvl="0" marL="0" rtl="0" algn="l">
              <a:lnSpc>
                <a:spcPct val="100000"/>
              </a:lnSpc>
              <a:spcBef>
                <a:spcPts val="750"/>
              </a:spcBef>
              <a:spcAft>
                <a:spcPts val="0"/>
              </a:spcAft>
              <a:buClr>
                <a:schemeClr val="dk1"/>
              </a:buClr>
              <a:buSzPts val="3200"/>
              <a:buNone/>
            </a:pPr>
            <a:r>
              <a:t/>
            </a:r>
            <a:endParaRPr sz="3200"/>
          </a:p>
          <a:p>
            <a:pPr indent="0" lvl="1" marL="342900" rtl="0" algn="l">
              <a:lnSpc>
                <a:spcPct val="100000"/>
              </a:lnSpc>
              <a:spcBef>
                <a:spcPts val="375"/>
              </a:spcBef>
              <a:spcAft>
                <a:spcPts val="0"/>
              </a:spcAft>
              <a:buClr>
                <a:schemeClr val="dk1"/>
              </a:buClr>
              <a:buSzPts val="3200"/>
              <a:buNone/>
            </a:pPr>
            <a:r>
              <a:rPr lang="en-US" sz="3200"/>
              <a:t>	</a:t>
            </a:r>
            <a:r>
              <a:rPr lang="en-US" sz="3200">
                <a:solidFill>
                  <a:srgbClr val="0070C0"/>
                </a:solidFill>
              </a:rPr>
              <a:t>Natural Environment</a:t>
            </a:r>
            <a:endParaRPr/>
          </a:p>
          <a:p>
            <a:pPr indent="0" lvl="1" marL="342900" rtl="0" algn="l">
              <a:lnSpc>
                <a:spcPct val="100000"/>
              </a:lnSpc>
              <a:spcBef>
                <a:spcPts val="375"/>
              </a:spcBef>
              <a:spcAft>
                <a:spcPts val="0"/>
              </a:spcAft>
              <a:buClr>
                <a:srgbClr val="0070C0"/>
              </a:buClr>
              <a:buSzPts val="3200"/>
              <a:buNone/>
            </a:pPr>
            <a:r>
              <a:rPr lang="en-US" sz="3200">
                <a:solidFill>
                  <a:srgbClr val="0070C0"/>
                </a:solidFill>
              </a:rPr>
              <a:t>	Technological Environment</a:t>
            </a:r>
            <a:endParaRPr/>
          </a:p>
          <a:p>
            <a:pPr indent="0" lvl="0" marL="0" rtl="0" algn="l">
              <a:lnSpc>
                <a:spcPct val="90000"/>
              </a:lnSpc>
              <a:spcBef>
                <a:spcPts val="750"/>
              </a:spcBef>
              <a:spcAft>
                <a:spcPts val="0"/>
              </a:spcAft>
              <a:buClr>
                <a:schemeClr val="dk1"/>
              </a:buClr>
              <a:buSzPts val="3200"/>
              <a:buNone/>
            </a:pPr>
            <a:r>
              <a:t/>
            </a:r>
            <a:endParaRPr b="1" sz="3200"/>
          </a:p>
          <a:p>
            <a:pPr indent="0" lvl="0" marL="0" rtl="0" algn="l">
              <a:lnSpc>
                <a:spcPct val="90000"/>
              </a:lnSpc>
              <a:spcBef>
                <a:spcPts val="750"/>
              </a:spcBef>
              <a:spcAft>
                <a:spcPts val="0"/>
              </a:spcAft>
              <a:buClr>
                <a:schemeClr val="dk1"/>
              </a:buClr>
              <a:buSzPts val="2400"/>
              <a:buNone/>
            </a:pPr>
            <a:r>
              <a:t/>
            </a:r>
            <a:endParaRPr b="1" sz="2400">
              <a:solidFill>
                <a:srgbClr val="0070C0"/>
              </a:solidFill>
              <a:latin typeface="Calibri"/>
              <a:ea typeface="Calibri"/>
              <a:cs typeface="Calibri"/>
              <a:sym typeface="Calibri"/>
            </a:endParaRPr>
          </a:p>
        </p:txBody>
      </p:sp>
      <p:sp>
        <p:nvSpPr>
          <p:cNvPr id="496" name="Google Shape;496;p31"/>
          <p:cNvSpPr txBox="1"/>
          <p:nvPr/>
        </p:nvSpPr>
        <p:spPr>
          <a:xfrm>
            <a:off x="2637692" y="6465296"/>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497" name="Google Shape;497;p31"/>
          <p:cNvSpPr/>
          <p:nvPr/>
        </p:nvSpPr>
        <p:spPr>
          <a:xfrm>
            <a:off x="8489049" y="6419129"/>
            <a:ext cx="46679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3-31</a:t>
            </a:r>
            <a:endParaRPr sz="1200">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02" name="Shape 502"/>
        <p:cNvGrpSpPr/>
        <p:nvPr/>
      </p:nvGrpSpPr>
      <p:grpSpPr>
        <a:xfrm>
          <a:off x="0" y="0"/>
          <a:ext cx="0" cy="0"/>
          <a:chOff x="0" y="0"/>
          <a:chExt cx="0" cy="0"/>
        </a:xfrm>
      </p:grpSpPr>
      <p:sp>
        <p:nvSpPr>
          <p:cNvPr id="503" name="Google Shape;503;p32"/>
          <p:cNvSpPr/>
          <p:nvPr/>
        </p:nvSpPr>
        <p:spPr>
          <a:xfrm>
            <a:off x="1970422" y="179963"/>
            <a:ext cx="520315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070C0"/>
                </a:solidFill>
                <a:latin typeface="Calibri"/>
                <a:ea typeface="Calibri"/>
                <a:cs typeface="Calibri"/>
                <a:sym typeface="Calibri"/>
              </a:rPr>
              <a:t>The Macroenvironment</a:t>
            </a:r>
            <a:endParaRPr sz="4000">
              <a:solidFill>
                <a:schemeClr val="dk1"/>
              </a:solidFill>
              <a:latin typeface="Calibri"/>
              <a:ea typeface="Calibri"/>
              <a:cs typeface="Calibri"/>
              <a:sym typeface="Calibri"/>
            </a:endParaRPr>
          </a:p>
        </p:txBody>
      </p:sp>
      <p:sp>
        <p:nvSpPr>
          <p:cNvPr id="504" name="Google Shape;504;p32"/>
          <p:cNvSpPr txBox="1"/>
          <p:nvPr/>
        </p:nvSpPr>
        <p:spPr>
          <a:xfrm>
            <a:off x="1752600" y="1161187"/>
            <a:ext cx="56388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accent2"/>
                </a:solidFill>
                <a:latin typeface="Calibri"/>
                <a:ea typeface="Calibri"/>
                <a:cs typeface="Calibri"/>
                <a:sym typeface="Calibri"/>
              </a:rPr>
              <a:t>The Natural Environment</a:t>
            </a:r>
            <a:endParaRPr b="1" sz="3200">
              <a:solidFill>
                <a:schemeClr val="accent2"/>
              </a:solidFill>
              <a:latin typeface="Calibri"/>
              <a:ea typeface="Calibri"/>
              <a:cs typeface="Calibri"/>
              <a:sym typeface="Calibri"/>
            </a:endParaRPr>
          </a:p>
        </p:txBody>
      </p:sp>
      <p:sp>
        <p:nvSpPr>
          <p:cNvPr id="505" name="Google Shape;505;p32"/>
          <p:cNvSpPr txBox="1"/>
          <p:nvPr>
            <p:ph idx="1" type="body"/>
          </p:nvPr>
        </p:nvSpPr>
        <p:spPr>
          <a:xfrm>
            <a:off x="152400" y="1905000"/>
            <a:ext cx="8839199" cy="2819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200"/>
              <a:t>The</a:t>
            </a:r>
            <a:r>
              <a:rPr b="1" lang="en-US" sz="3200"/>
              <a:t> natural environment </a:t>
            </a:r>
            <a:r>
              <a:rPr lang="en-US" sz="3200"/>
              <a:t>is the physical environment and the natural resources that are needed as inputs by marketers or that are affected by marketing activities.</a:t>
            </a:r>
            <a:endParaRPr sz="3200"/>
          </a:p>
        </p:txBody>
      </p:sp>
      <p:sp>
        <p:nvSpPr>
          <p:cNvPr id="506" name="Google Shape;506;p32"/>
          <p:cNvSpPr/>
          <p:nvPr/>
        </p:nvSpPr>
        <p:spPr>
          <a:xfrm>
            <a:off x="2286000" y="6564604"/>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507" name="Google Shape;507;p32"/>
          <p:cNvSpPr/>
          <p:nvPr/>
        </p:nvSpPr>
        <p:spPr>
          <a:xfrm>
            <a:off x="8691493" y="6446157"/>
            <a:ext cx="46679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3-32</a:t>
            </a:r>
            <a:endParaRPr sz="1200">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2" name="Shape 512"/>
        <p:cNvGrpSpPr/>
        <p:nvPr/>
      </p:nvGrpSpPr>
      <p:grpSpPr>
        <a:xfrm>
          <a:off x="0" y="0"/>
          <a:ext cx="0" cy="0"/>
          <a:chOff x="0" y="0"/>
          <a:chExt cx="0" cy="0"/>
        </a:xfrm>
      </p:grpSpPr>
      <p:sp>
        <p:nvSpPr>
          <p:cNvPr id="513" name="Google Shape;513;p33"/>
          <p:cNvSpPr txBox="1"/>
          <p:nvPr>
            <p:ph type="title"/>
          </p:nvPr>
        </p:nvSpPr>
        <p:spPr>
          <a:xfrm>
            <a:off x="628650" y="157162"/>
            <a:ext cx="7886700" cy="685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4000"/>
              <a:buFont typeface="Calibri"/>
              <a:buNone/>
            </a:pPr>
            <a:r>
              <a:rPr b="1" lang="en-US" sz="4000">
                <a:solidFill>
                  <a:srgbClr val="0070C0"/>
                </a:solidFill>
                <a:latin typeface="Calibri"/>
                <a:ea typeface="Calibri"/>
                <a:cs typeface="Calibri"/>
                <a:sym typeface="Calibri"/>
              </a:rPr>
              <a:t>The Macroenvironment</a:t>
            </a:r>
            <a:endParaRPr/>
          </a:p>
        </p:txBody>
      </p:sp>
      <p:sp>
        <p:nvSpPr>
          <p:cNvPr id="514" name="Google Shape;514;p33"/>
          <p:cNvSpPr txBox="1"/>
          <p:nvPr>
            <p:ph idx="2" type="body"/>
          </p:nvPr>
        </p:nvSpPr>
        <p:spPr>
          <a:xfrm>
            <a:off x="990600" y="1188243"/>
            <a:ext cx="7162800" cy="381000"/>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Natural Environment</a:t>
            </a:r>
            <a:endParaRPr/>
          </a:p>
        </p:txBody>
      </p:sp>
      <p:sp>
        <p:nvSpPr>
          <p:cNvPr id="515" name="Google Shape;515;p33"/>
          <p:cNvSpPr txBox="1"/>
          <p:nvPr>
            <p:ph idx="1" type="body"/>
          </p:nvPr>
        </p:nvSpPr>
        <p:spPr>
          <a:xfrm>
            <a:off x="152400" y="2209800"/>
            <a:ext cx="8763000" cy="3429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2800"/>
              <a:t>Trends in the Natural Environment</a:t>
            </a:r>
            <a:endParaRPr/>
          </a:p>
          <a:p>
            <a:pPr indent="-171450" lvl="1" marL="514350" rtl="0" algn="l">
              <a:lnSpc>
                <a:spcPct val="90000"/>
              </a:lnSpc>
              <a:spcBef>
                <a:spcPts val="375"/>
              </a:spcBef>
              <a:spcAft>
                <a:spcPts val="0"/>
              </a:spcAft>
              <a:buClr>
                <a:schemeClr val="dk1"/>
              </a:buClr>
              <a:buSzPts val="2400"/>
              <a:buChar char="•"/>
            </a:pPr>
            <a:r>
              <a:rPr lang="en-US" sz="2400"/>
              <a:t>Growing shortages of raw materials</a:t>
            </a:r>
            <a:endParaRPr/>
          </a:p>
          <a:p>
            <a:pPr indent="-171450" lvl="1" marL="514350" rtl="0" algn="l">
              <a:lnSpc>
                <a:spcPct val="90000"/>
              </a:lnSpc>
              <a:spcBef>
                <a:spcPts val="375"/>
              </a:spcBef>
              <a:spcAft>
                <a:spcPts val="0"/>
              </a:spcAft>
              <a:buClr>
                <a:schemeClr val="dk1"/>
              </a:buClr>
              <a:buSzPts val="2400"/>
              <a:buChar char="•"/>
            </a:pPr>
            <a:r>
              <a:rPr lang="en-US" sz="2400"/>
              <a:t>Increased pollution</a:t>
            </a:r>
            <a:endParaRPr/>
          </a:p>
          <a:p>
            <a:pPr indent="-171450" lvl="1" marL="514350" rtl="0" algn="l">
              <a:lnSpc>
                <a:spcPct val="90000"/>
              </a:lnSpc>
              <a:spcBef>
                <a:spcPts val="375"/>
              </a:spcBef>
              <a:spcAft>
                <a:spcPts val="0"/>
              </a:spcAft>
              <a:buClr>
                <a:schemeClr val="dk1"/>
              </a:buClr>
              <a:buSzPts val="2400"/>
              <a:buChar char="•"/>
            </a:pPr>
            <a:r>
              <a:rPr lang="en-US" sz="2400"/>
              <a:t>Increased government intervention</a:t>
            </a:r>
            <a:endParaRPr/>
          </a:p>
          <a:p>
            <a:pPr indent="-171450" lvl="1" marL="514350" rtl="0" algn="l">
              <a:lnSpc>
                <a:spcPct val="90000"/>
              </a:lnSpc>
              <a:spcBef>
                <a:spcPts val="375"/>
              </a:spcBef>
              <a:spcAft>
                <a:spcPts val="0"/>
              </a:spcAft>
              <a:buClr>
                <a:schemeClr val="dk1"/>
              </a:buClr>
              <a:buSzPts val="2400"/>
              <a:buChar char="•"/>
            </a:pPr>
            <a:r>
              <a:rPr lang="en-US" sz="2400"/>
              <a:t>Developing strategies that support environmental sustainability </a:t>
            </a:r>
            <a:endParaRPr/>
          </a:p>
          <a:p>
            <a:pPr indent="0" lvl="0" marL="171450" rtl="0" algn="l">
              <a:lnSpc>
                <a:spcPct val="90000"/>
              </a:lnSpc>
              <a:spcBef>
                <a:spcPts val="750"/>
              </a:spcBef>
              <a:spcAft>
                <a:spcPts val="0"/>
              </a:spcAft>
              <a:buClr>
                <a:schemeClr val="dk1"/>
              </a:buClr>
              <a:buSzPts val="2700"/>
              <a:buNone/>
            </a:pPr>
            <a:r>
              <a:t/>
            </a:r>
            <a:endParaRPr sz="2700"/>
          </a:p>
        </p:txBody>
      </p:sp>
      <p:sp>
        <p:nvSpPr>
          <p:cNvPr id="516" name="Google Shape;516;p33"/>
          <p:cNvSpPr/>
          <p:nvPr/>
        </p:nvSpPr>
        <p:spPr>
          <a:xfrm>
            <a:off x="2286000" y="6581001"/>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r>
              <a:rPr lang="en-US" sz="800">
                <a:solidFill>
                  <a:srgbClr val="000000"/>
                </a:solidFill>
                <a:latin typeface="Calibri"/>
                <a:ea typeface="Calibri"/>
                <a:cs typeface="Calibri"/>
                <a:sym typeface="Calibri"/>
              </a:rPr>
              <a:t>.</a:t>
            </a:r>
            <a:endParaRPr/>
          </a:p>
        </p:txBody>
      </p:sp>
      <p:sp>
        <p:nvSpPr>
          <p:cNvPr id="517" name="Google Shape;517;p33"/>
          <p:cNvSpPr/>
          <p:nvPr/>
        </p:nvSpPr>
        <p:spPr>
          <a:xfrm>
            <a:off x="8561537" y="6396335"/>
            <a:ext cx="46679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3-33</a:t>
            </a:r>
            <a:endParaRPr sz="1200">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2" name="Shape 522"/>
        <p:cNvGrpSpPr/>
        <p:nvPr/>
      </p:nvGrpSpPr>
      <p:grpSpPr>
        <a:xfrm>
          <a:off x="0" y="0"/>
          <a:ext cx="0" cy="0"/>
          <a:chOff x="0" y="0"/>
          <a:chExt cx="0" cy="0"/>
        </a:xfrm>
      </p:grpSpPr>
      <p:sp>
        <p:nvSpPr>
          <p:cNvPr id="523" name="Google Shape;523;p34"/>
          <p:cNvSpPr txBox="1"/>
          <p:nvPr>
            <p:ph type="title"/>
          </p:nvPr>
        </p:nvSpPr>
        <p:spPr>
          <a:xfrm>
            <a:off x="628650" y="268327"/>
            <a:ext cx="7886700" cy="54768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000"/>
              <a:buFont typeface="Calibri"/>
              <a:buNone/>
            </a:pPr>
            <a:r>
              <a:rPr b="1" lang="en-US" sz="4000">
                <a:solidFill>
                  <a:srgbClr val="0070C0"/>
                </a:solidFill>
                <a:latin typeface="Calibri"/>
                <a:ea typeface="Calibri"/>
                <a:cs typeface="Calibri"/>
                <a:sym typeface="Calibri"/>
              </a:rPr>
              <a:t>The Company’s Macroenvironment</a:t>
            </a:r>
            <a:endParaRPr/>
          </a:p>
        </p:txBody>
      </p:sp>
      <p:sp>
        <p:nvSpPr>
          <p:cNvPr id="524" name="Google Shape;524;p34"/>
          <p:cNvSpPr txBox="1"/>
          <p:nvPr>
            <p:ph idx="2" type="body"/>
          </p:nvPr>
        </p:nvSpPr>
        <p:spPr>
          <a:xfrm>
            <a:off x="990600" y="1151494"/>
            <a:ext cx="7162800" cy="381000"/>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Natural Environment</a:t>
            </a:r>
            <a:endParaRPr/>
          </a:p>
        </p:txBody>
      </p:sp>
      <p:sp>
        <p:nvSpPr>
          <p:cNvPr id="525" name="Google Shape;525;p34"/>
          <p:cNvSpPr txBox="1"/>
          <p:nvPr>
            <p:ph idx="1" type="body"/>
          </p:nvPr>
        </p:nvSpPr>
        <p:spPr>
          <a:xfrm>
            <a:off x="970547" y="2040862"/>
            <a:ext cx="3276600" cy="398821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sz="2800"/>
              <a:t>Environmental sustainability </a:t>
            </a:r>
            <a:r>
              <a:rPr lang="en-US" sz="2800"/>
              <a:t>involves developing strategies and practices that create a world economy that the planet can support indefinitely.</a:t>
            </a:r>
            <a:endParaRPr sz="2700"/>
          </a:p>
        </p:txBody>
      </p:sp>
      <p:pic>
        <p:nvPicPr>
          <p:cNvPr descr="Nature Needs Heroes" id="526" name="Google Shape;526;p34" title="Timberland Boots Picture"/>
          <p:cNvPicPr preferRelativeResize="0"/>
          <p:nvPr/>
        </p:nvPicPr>
        <p:blipFill rotWithShape="1">
          <a:blip r:embed="rId3">
            <a:alphaModFix/>
          </a:blip>
          <a:srcRect b="0" l="0" r="0" t="0"/>
          <a:stretch/>
        </p:blipFill>
        <p:spPr>
          <a:xfrm>
            <a:off x="5562600" y="2040862"/>
            <a:ext cx="2104889" cy="3942620"/>
          </a:xfrm>
          <a:prstGeom prst="rect">
            <a:avLst/>
          </a:prstGeom>
          <a:noFill/>
          <a:ln>
            <a:noFill/>
          </a:ln>
        </p:spPr>
      </p:pic>
      <p:sp>
        <p:nvSpPr>
          <p:cNvPr id="527" name="Google Shape;527;p34"/>
          <p:cNvSpPr/>
          <p:nvPr/>
        </p:nvSpPr>
        <p:spPr>
          <a:xfrm>
            <a:off x="2286000" y="6491851"/>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528" name="Google Shape;528;p34"/>
          <p:cNvSpPr/>
          <p:nvPr/>
        </p:nvSpPr>
        <p:spPr>
          <a:xfrm>
            <a:off x="8626197" y="6353352"/>
            <a:ext cx="46679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3-34</a:t>
            </a:r>
            <a:endParaRPr sz="1200">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3" name="Shape 533"/>
        <p:cNvGrpSpPr/>
        <p:nvPr/>
      </p:nvGrpSpPr>
      <p:grpSpPr>
        <a:xfrm>
          <a:off x="0" y="0"/>
          <a:ext cx="0" cy="0"/>
          <a:chOff x="0" y="0"/>
          <a:chExt cx="0" cy="0"/>
        </a:xfrm>
      </p:grpSpPr>
      <p:sp>
        <p:nvSpPr>
          <p:cNvPr id="534" name="Google Shape;534;p35"/>
          <p:cNvSpPr txBox="1"/>
          <p:nvPr>
            <p:ph idx="2" type="body"/>
          </p:nvPr>
        </p:nvSpPr>
        <p:spPr>
          <a:xfrm>
            <a:off x="990600" y="1216819"/>
            <a:ext cx="7162800" cy="381000"/>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Technological Environment</a:t>
            </a:r>
            <a:endParaRPr/>
          </a:p>
          <a:p>
            <a:pPr indent="-171450" lvl="0" marL="171450" rtl="0" algn="ctr">
              <a:lnSpc>
                <a:spcPct val="90000"/>
              </a:lnSpc>
              <a:spcBef>
                <a:spcPts val="750"/>
              </a:spcBef>
              <a:spcAft>
                <a:spcPts val="0"/>
              </a:spcAft>
              <a:buClr>
                <a:schemeClr val="dk2"/>
              </a:buClr>
              <a:buSzPts val="2400"/>
              <a:buNone/>
            </a:pPr>
            <a:r>
              <a:t/>
            </a:r>
            <a:endParaRPr sz="2400"/>
          </a:p>
        </p:txBody>
      </p:sp>
      <p:sp>
        <p:nvSpPr>
          <p:cNvPr id="535" name="Google Shape;535;p35"/>
          <p:cNvSpPr txBox="1"/>
          <p:nvPr>
            <p:ph type="title"/>
          </p:nvPr>
        </p:nvSpPr>
        <p:spPr>
          <a:xfrm>
            <a:off x="628650" y="304800"/>
            <a:ext cx="7886700" cy="53816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70C0"/>
              </a:buClr>
              <a:buSzPct val="100000"/>
              <a:buFont typeface="Calibri"/>
              <a:buNone/>
            </a:pPr>
            <a:r>
              <a:rPr b="1" lang="en-US" sz="4000">
                <a:solidFill>
                  <a:srgbClr val="0070C0"/>
                </a:solidFill>
                <a:latin typeface="Calibri"/>
                <a:ea typeface="Calibri"/>
                <a:cs typeface="Calibri"/>
                <a:sym typeface="Calibri"/>
              </a:rPr>
              <a:t>The Company’s Macroenvironment</a:t>
            </a:r>
            <a:endParaRPr/>
          </a:p>
        </p:txBody>
      </p:sp>
      <p:sp>
        <p:nvSpPr>
          <p:cNvPr id="536" name="Google Shape;536;p35"/>
          <p:cNvSpPr txBox="1"/>
          <p:nvPr>
            <p:ph idx="1" type="body"/>
          </p:nvPr>
        </p:nvSpPr>
        <p:spPr>
          <a:xfrm>
            <a:off x="685800" y="2171700"/>
            <a:ext cx="3200400" cy="3886200"/>
          </a:xfrm>
          <a:prstGeom prst="rect">
            <a:avLst/>
          </a:prstGeom>
          <a:noFill/>
          <a:ln>
            <a:noFill/>
          </a:ln>
        </p:spPr>
        <p:txBody>
          <a:bodyPr anchorCtr="0" anchor="t" bIns="45700" lIns="91425" spcFirstLastPara="1" rIns="91425" wrap="square" tIns="45700">
            <a:normAutofit/>
          </a:bodyPr>
          <a:lstStyle/>
          <a:p>
            <a:pPr indent="-177800" lvl="0" marL="171450" rtl="0" algn="l">
              <a:lnSpc>
                <a:spcPct val="90000"/>
              </a:lnSpc>
              <a:spcBef>
                <a:spcPts val="0"/>
              </a:spcBef>
              <a:spcAft>
                <a:spcPts val="0"/>
              </a:spcAft>
              <a:buClr>
                <a:schemeClr val="dk1"/>
              </a:buClr>
              <a:buSzPts val="2800"/>
              <a:buChar char="•"/>
            </a:pPr>
            <a:r>
              <a:rPr lang="en-US" sz="2800"/>
              <a:t>Most dramatic force in changing the marketplace</a:t>
            </a:r>
            <a:endParaRPr/>
          </a:p>
          <a:p>
            <a:pPr indent="-177800" lvl="0" marL="171450" rtl="0" algn="l">
              <a:lnSpc>
                <a:spcPct val="90000"/>
              </a:lnSpc>
              <a:spcBef>
                <a:spcPts val="750"/>
              </a:spcBef>
              <a:spcAft>
                <a:spcPts val="0"/>
              </a:spcAft>
              <a:buClr>
                <a:schemeClr val="dk1"/>
              </a:buClr>
              <a:buSzPts val="2800"/>
              <a:buChar char="•"/>
            </a:pPr>
            <a:r>
              <a:rPr lang="en-US" sz="2800"/>
              <a:t>New products,  opportunities</a:t>
            </a:r>
            <a:endParaRPr/>
          </a:p>
          <a:p>
            <a:pPr indent="-177800" lvl="0" marL="171450" rtl="0" algn="l">
              <a:lnSpc>
                <a:spcPct val="90000"/>
              </a:lnSpc>
              <a:spcBef>
                <a:spcPts val="750"/>
              </a:spcBef>
              <a:spcAft>
                <a:spcPts val="0"/>
              </a:spcAft>
              <a:buClr>
                <a:schemeClr val="dk1"/>
              </a:buClr>
              <a:buSzPts val="2800"/>
              <a:buChar char="•"/>
            </a:pPr>
            <a:r>
              <a:rPr lang="en-US" sz="2800"/>
              <a:t>Concern for the safety of new products</a:t>
            </a:r>
            <a:endParaRPr/>
          </a:p>
        </p:txBody>
      </p:sp>
      <p:sp>
        <p:nvSpPr>
          <p:cNvPr id="537" name="Google Shape;537;p35"/>
          <p:cNvSpPr/>
          <p:nvPr/>
        </p:nvSpPr>
        <p:spPr>
          <a:xfrm>
            <a:off x="2253916" y="6585012"/>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pic>
        <p:nvPicPr>
          <p:cNvPr descr="Disney RFID  Bracelet" id="538" name="Google Shape;538;p35" title="Disney RFID  Bracelet"/>
          <p:cNvPicPr preferRelativeResize="0"/>
          <p:nvPr/>
        </p:nvPicPr>
        <p:blipFill rotWithShape="1">
          <a:blip r:embed="rId3">
            <a:alphaModFix/>
          </a:blip>
          <a:srcRect b="0" l="0" r="0" t="0"/>
          <a:stretch/>
        </p:blipFill>
        <p:spPr>
          <a:xfrm>
            <a:off x="4584032" y="1971675"/>
            <a:ext cx="2724150" cy="4286250"/>
          </a:xfrm>
          <a:prstGeom prst="rect">
            <a:avLst/>
          </a:prstGeom>
          <a:noFill/>
          <a:ln>
            <a:noFill/>
          </a:ln>
        </p:spPr>
      </p:pic>
      <p:sp>
        <p:nvSpPr>
          <p:cNvPr id="539" name="Google Shape;539;p35"/>
          <p:cNvSpPr/>
          <p:nvPr/>
        </p:nvSpPr>
        <p:spPr>
          <a:xfrm>
            <a:off x="8677205" y="6552927"/>
            <a:ext cx="466795"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3-35</a:t>
            </a:r>
            <a:endParaRPr sz="1200">
              <a:solidFill>
                <a:srgbClr val="0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4" name="Shape 544"/>
        <p:cNvGrpSpPr/>
        <p:nvPr/>
      </p:nvGrpSpPr>
      <p:grpSpPr>
        <a:xfrm>
          <a:off x="0" y="0"/>
          <a:ext cx="0" cy="0"/>
          <a:chOff x="0" y="0"/>
          <a:chExt cx="0" cy="0"/>
        </a:xfrm>
      </p:grpSpPr>
      <p:sp>
        <p:nvSpPr>
          <p:cNvPr id="545" name="Google Shape;545;p36"/>
          <p:cNvSpPr txBox="1"/>
          <p:nvPr>
            <p:ph type="title"/>
          </p:nvPr>
        </p:nvSpPr>
        <p:spPr>
          <a:xfrm>
            <a:off x="323702" y="166523"/>
            <a:ext cx="8496593" cy="63082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b="1" lang="en-US" sz="3600"/>
              <a:t>Analyzing the Marketing Environment </a:t>
            </a:r>
            <a:endParaRPr sz="2800">
              <a:solidFill>
                <a:srgbClr val="000000"/>
              </a:solidFill>
              <a:latin typeface="Calibri"/>
              <a:ea typeface="Calibri"/>
              <a:cs typeface="Calibri"/>
              <a:sym typeface="Calibri"/>
            </a:endParaRPr>
          </a:p>
        </p:txBody>
      </p:sp>
      <p:sp>
        <p:nvSpPr>
          <p:cNvPr id="546" name="Google Shape;546;p36"/>
          <p:cNvSpPr txBox="1"/>
          <p:nvPr>
            <p:ph idx="2" type="body"/>
          </p:nvPr>
        </p:nvSpPr>
        <p:spPr>
          <a:xfrm>
            <a:off x="990599" y="1219200"/>
            <a:ext cx="7162800" cy="476963"/>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dk1"/>
              </a:buClr>
              <a:buSzPts val="3200"/>
              <a:buNone/>
            </a:pPr>
            <a:r>
              <a:rPr lang="en-US" sz="3200">
                <a:solidFill>
                  <a:schemeClr val="dk1"/>
                </a:solidFill>
              </a:rPr>
              <a:t>Learning Objective 3</a:t>
            </a:r>
            <a:endParaRPr sz="3200">
              <a:solidFill>
                <a:schemeClr val="dk1"/>
              </a:solidFill>
            </a:endParaRPr>
          </a:p>
        </p:txBody>
      </p:sp>
      <p:sp>
        <p:nvSpPr>
          <p:cNvPr id="547" name="Google Shape;547;p36"/>
          <p:cNvSpPr txBox="1"/>
          <p:nvPr>
            <p:ph idx="1" type="body"/>
          </p:nvPr>
        </p:nvSpPr>
        <p:spPr>
          <a:xfrm>
            <a:off x="356088" y="2514600"/>
            <a:ext cx="8431824" cy="3810000"/>
          </a:xfrm>
          <a:prstGeom prst="rect">
            <a:avLst/>
          </a:prstGeom>
          <a:noFill/>
          <a:ln>
            <a:noFill/>
          </a:ln>
        </p:spPr>
        <p:txBody>
          <a:bodyPr anchorCtr="0" anchor="t" bIns="45700" lIns="91425" spcFirstLastPara="1" rIns="91425" wrap="square" tIns="45700">
            <a:noAutofit/>
          </a:bodyPr>
          <a:lstStyle/>
          <a:p>
            <a:pPr indent="-203200" lvl="0" marL="171450" rtl="0" algn="l">
              <a:lnSpc>
                <a:spcPct val="90000"/>
              </a:lnSpc>
              <a:spcBef>
                <a:spcPts val="0"/>
              </a:spcBef>
              <a:spcAft>
                <a:spcPts val="0"/>
              </a:spcAft>
              <a:buClr>
                <a:schemeClr val="dk1"/>
              </a:buClr>
              <a:buSzPts val="3200"/>
              <a:buChar char="•"/>
            </a:pPr>
            <a:r>
              <a:rPr b="1" lang="en-US" sz="3200">
                <a:latin typeface="Calibri"/>
                <a:ea typeface="Calibri"/>
                <a:cs typeface="Calibri"/>
                <a:sym typeface="Calibri"/>
              </a:rPr>
              <a:t> </a:t>
            </a:r>
            <a:r>
              <a:rPr lang="en-US" sz="3200"/>
              <a:t>Identify the major trends in the firm’s natural and technological environments.</a:t>
            </a:r>
            <a:endParaRPr/>
          </a:p>
          <a:p>
            <a:pPr indent="0" lvl="1" marL="342900" rtl="0" algn="l">
              <a:lnSpc>
                <a:spcPct val="90000"/>
              </a:lnSpc>
              <a:spcBef>
                <a:spcPts val="375"/>
              </a:spcBef>
              <a:spcAft>
                <a:spcPts val="0"/>
              </a:spcAft>
              <a:buClr>
                <a:schemeClr val="dk1"/>
              </a:buClr>
              <a:buSzPts val="3200"/>
              <a:buNone/>
            </a:pPr>
            <a:r>
              <a:t/>
            </a:r>
            <a:endParaRPr sz="3200"/>
          </a:p>
          <a:p>
            <a:pPr indent="0" lvl="1" marL="342900" rtl="0" algn="l">
              <a:lnSpc>
                <a:spcPct val="90000"/>
              </a:lnSpc>
              <a:spcBef>
                <a:spcPts val="375"/>
              </a:spcBef>
              <a:spcAft>
                <a:spcPts val="0"/>
              </a:spcAft>
              <a:buClr>
                <a:schemeClr val="accent2"/>
              </a:buClr>
              <a:buSzPts val="3200"/>
              <a:buNone/>
            </a:pPr>
            <a:r>
              <a:rPr lang="en-US" sz="3200">
                <a:solidFill>
                  <a:schemeClr val="accent2"/>
                </a:solidFill>
              </a:rPr>
              <a:t>	</a:t>
            </a:r>
            <a:r>
              <a:rPr lang="en-US" sz="3200">
                <a:solidFill>
                  <a:srgbClr val="0070C0"/>
                </a:solidFill>
              </a:rPr>
              <a:t>Natural Environment</a:t>
            </a:r>
            <a:endParaRPr/>
          </a:p>
          <a:p>
            <a:pPr indent="0" lvl="1" marL="342900" rtl="0" algn="l">
              <a:lnSpc>
                <a:spcPct val="90000"/>
              </a:lnSpc>
              <a:spcBef>
                <a:spcPts val="375"/>
              </a:spcBef>
              <a:spcAft>
                <a:spcPts val="0"/>
              </a:spcAft>
              <a:buClr>
                <a:srgbClr val="0070C0"/>
              </a:buClr>
              <a:buSzPts val="3200"/>
              <a:buNone/>
            </a:pPr>
            <a:r>
              <a:rPr lang="en-US" sz="3200">
                <a:solidFill>
                  <a:srgbClr val="0070C0"/>
                </a:solidFill>
              </a:rPr>
              <a:t>	Technological Environment</a:t>
            </a:r>
            <a:endParaRPr/>
          </a:p>
        </p:txBody>
      </p:sp>
      <p:sp>
        <p:nvSpPr>
          <p:cNvPr id="548" name="Google Shape;548;p36"/>
          <p:cNvSpPr txBox="1"/>
          <p:nvPr/>
        </p:nvSpPr>
        <p:spPr>
          <a:xfrm>
            <a:off x="2637692" y="6465296"/>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549" name="Google Shape;549;p36"/>
          <p:cNvSpPr/>
          <p:nvPr/>
        </p:nvSpPr>
        <p:spPr>
          <a:xfrm>
            <a:off x="8677205" y="6465296"/>
            <a:ext cx="466795"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3-36</a:t>
            </a:r>
            <a:endParaRPr sz="1200">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4" name="Shape 554"/>
        <p:cNvGrpSpPr/>
        <p:nvPr/>
      </p:nvGrpSpPr>
      <p:grpSpPr>
        <a:xfrm>
          <a:off x="0" y="0"/>
          <a:ext cx="0" cy="0"/>
          <a:chOff x="0" y="0"/>
          <a:chExt cx="0" cy="0"/>
        </a:xfrm>
      </p:grpSpPr>
      <p:sp>
        <p:nvSpPr>
          <p:cNvPr id="555" name="Google Shape;555;p37"/>
          <p:cNvSpPr txBox="1"/>
          <p:nvPr>
            <p:ph type="title"/>
          </p:nvPr>
        </p:nvSpPr>
        <p:spPr>
          <a:xfrm>
            <a:off x="188155" y="316440"/>
            <a:ext cx="8767688" cy="67364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3600"/>
              <a:buFont typeface="Calibri"/>
              <a:buNone/>
            </a:pPr>
            <a:r>
              <a:rPr b="1" lang="en-US" sz="3600">
                <a:solidFill>
                  <a:srgbClr val="000000"/>
                </a:solidFill>
                <a:latin typeface="Calibri"/>
                <a:ea typeface="Calibri"/>
                <a:cs typeface="Calibri"/>
                <a:sym typeface="Calibri"/>
              </a:rPr>
              <a:t>Analyzing the Marketing Environment </a:t>
            </a:r>
            <a:endParaRPr b="1" sz="3600">
              <a:solidFill>
                <a:srgbClr val="000000"/>
              </a:solidFill>
              <a:latin typeface="Calibri"/>
              <a:ea typeface="Calibri"/>
              <a:cs typeface="Calibri"/>
              <a:sym typeface="Calibri"/>
            </a:endParaRPr>
          </a:p>
        </p:txBody>
      </p:sp>
      <p:sp>
        <p:nvSpPr>
          <p:cNvPr id="556" name="Google Shape;556;p37"/>
          <p:cNvSpPr txBox="1"/>
          <p:nvPr>
            <p:ph idx="2" type="body"/>
          </p:nvPr>
        </p:nvSpPr>
        <p:spPr>
          <a:xfrm>
            <a:off x="990599" y="1275345"/>
            <a:ext cx="7162800" cy="476963"/>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rgbClr val="000000"/>
              </a:buClr>
              <a:buSzPts val="3200"/>
              <a:buNone/>
            </a:pPr>
            <a:r>
              <a:rPr lang="en-US" sz="3200">
                <a:solidFill>
                  <a:srgbClr val="000000"/>
                </a:solidFill>
              </a:rPr>
              <a:t>Learning Objective 4</a:t>
            </a:r>
            <a:endParaRPr sz="3200">
              <a:solidFill>
                <a:srgbClr val="000000"/>
              </a:solidFill>
            </a:endParaRPr>
          </a:p>
        </p:txBody>
      </p:sp>
      <p:sp>
        <p:nvSpPr>
          <p:cNvPr id="557" name="Google Shape;557;p37"/>
          <p:cNvSpPr txBox="1"/>
          <p:nvPr>
            <p:ph idx="1" type="body"/>
          </p:nvPr>
        </p:nvSpPr>
        <p:spPr>
          <a:xfrm>
            <a:off x="356087" y="2131549"/>
            <a:ext cx="8431824" cy="3810000"/>
          </a:xfrm>
          <a:prstGeom prst="rect">
            <a:avLst/>
          </a:prstGeom>
          <a:noFill/>
          <a:ln>
            <a:noFill/>
          </a:ln>
        </p:spPr>
        <p:txBody>
          <a:bodyPr anchorCtr="0" anchor="t" bIns="45700" lIns="91425" spcFirstLastPara="1" rIns="91425" wrap="square" tIns="45700">
            <a:noAutofit/>
          </a:bodyPr>
          <a:lstStyle/>
          <a:p>
            <a:pPr indent="-203200" lvl="0" marL="171450" rtl="0" algn="l">
              <a:lnSpc>
                <a:spcPct val="90000"/>
              </a:lnSpc>
              <a:spcBef>
                <a:spcPts val="0"/>
              </a:spcBef>
              <a:spcAft>
                <a:spcPts val="0"/>
              </a:spcAft>
              <a:buClr>
                <a:schemeClr val="dk1"/>
              </a:buClr>
              <a:buSzPts val="3200"/>
              <a:buChar char="•"/>
            </a:pPr>
            <a:r>
              <a:rPr lang="en-US" sz="3200"/>
              <a:t>Explain the key changes in the political and cultural environments.</a:t>
            </a:r>
            <a:endParaRPr/>
          </a:p>
          <a:p>
            <a:pPr indent="0" lvl="1" marL="342900" rtl="0" algn="l">
              <a:lnSpc>
                <a:spcPct val="90000"/>
              </a:lnSpc>
              <a:spcBef>
                <a:spcPts val="375"/>
              </a:spcBef>
              <a:spcAft>
                <a:spcPts val="0"/>
              </a:spcAft>
              <a:buClr>
                <a:schemeClr val="dk1"/>
              </a:buClr>
              <a:buSzPts val="2400"/>
              <a:buNone/>
            </a:pPr>
            <a:r>
              <a:t/>
            </a:r>
            <a:endParaRPr sz="2400"/>
          </a:p>
          <a:p>
            <a:pPr indent="0" lvl="1" marL="342900" rtl="0" algn="l">
              <a:lnSpc>
                <a:spcPct val="90000"/>
              </a:lnSpc>
              <a:spcBef>
                <a:spcPts val="375"/>
              </a:spcBef>
              <a:spcAft>
                <a:spcPts val="0"/>
              </a:spcAft>
              <a:buClr>
                <a:schemeClr val="dk1"/>
              </a:buClr>
              <a:buSzPts val="2400"/>
              <a:buNone/>
            </a:pPr>
            <a:r>
              <a:rPr lang="en-US" sz="2400"/>
              <a:t>	</a:t>
            </a:r>
            <a:r>
              <a:rPr lang="en-US" sz="3200">
                <a:solidFill>
                  <a:srgbClr val="0070C0"/>
                </a:solidFill>
              </a:rPr>
              <a:t>Political and Social Environment</a:t>
            </a:r>
            <a:endParaRPr/>
          </a:p>
          <a:p>
            <a:pPr indent="0" lvl="1" marL="342900" rtl="0" algn="l">
              <a:lnSpc>
                <a:spcPct val="90000"/>
              </a:lnSpc>
              <a:spcBef>
                <a:spcPts val="375"/>
              </a:spcBef>
              <a:spcAft>
                <a:spcPts val="0"/>
              </a:spcAft>
              <a:buClr>
                <a:srgbClr val="0070C0"/>
              </a:buClr>
              <a:buSzPts val="3200"/>
              <a:buNone/>
            </a:pPr>
            <a:r>
              <a:rPr lang="en-US" sz="3200">
                <a:solidFill>
                  <a:srgbClr val="0070C0"/>
                </a:solidFill>
              </a:rPr>
              <a:t>	Cultural Environment</a:t>
            </a:r>
            <a:endParaRPr/>
          </a:p>
          <a:p>
            <a:pPr indent="0" lvl="0" marL="0" rtl="0" algn="l">
              <a:lnSpc>
                <a:spcPct val="90000"/>
              </a:lnSpc>
              <a:spcBef>
                <a:spcPts val="750"/>
              </a:spcBef>
              <a:spcAft>
                <a:spcPts val="0"/>
              </a:spcAft>
              <a:buClr>
                <a:schemeClr val="dk1"/>
              </a:buClr>
              <a:buSzPts val="2400"/>
              <a:buNone/>
            </a:pPr>
            <a:r>
              <a:t/>
            </a:r>
            <a:endParaRPr b="1" sz="2400">
              <a:solidFill>
                <a:srgbClr val="0070C0"/>
              </a:solidFill>
              <a:latin typeface="Calibri"/>
              <a:ea typeface="Calibri"/>
              <a:cs typeface="Calibri"/>
              <a:sym typeface="Calibri"/>
            </a:endParaRPr>
          </a:p>
        </p:txBody>
      </p:sp>
      <p:sp>
        <p:nvSpPr>
          <p:cNvPr id="558" name="Google Shape;558;p37"/>
          <p:cNvSpPr txBox="1"/>
          <p:nvPr/>
        </p:nvSpPr>
        <p:spPr>
          <a:xfrm>
            <a:off x="2637692" y="6465296"/>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559" name="Google Shape;559;p37"/>
          <p:cNvSpPr/>
          <p:nvPr/>
        </p:nvSpPr>
        <p:spPr>
          <a:xfrm>
            <a:off x="8661164" y="6501391"/>
            <a:ext cx="46679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3-37</a:t>
            </a:r>
            <a:endParaRPr sz="1200">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4" name="Shape 564"/>
        <p:cNvGrpSpPr/>
        <p:nvPr/>
      </p:nvGrpSpPr>
      <p:grpSpPr>
        <a:xfrm>
          <a:off x="0" y="0"/>
          <a:ext cx="0" cy="0"/>
          <a:chOff x="0" y="0"/>
          <a:chExt cx="0" cy="0"/>
        </a:xfrm>
      </p:grpSpPr>
      <p:sp>
        <p:nvSpPr>
          <p:cNvPr id="565" name="Google Shape;565;p38"/>
          <p:cNvSpPr txBox="1"/>
          <p:nvPr>
            <p:ph type="title"/>
          </p:nvPr>
        </p:nvSpPr>
        <p:spPr>
          <a:xfrm>
            <a:off x="628650" y="291171"/>
            <a:ext cx="7886700" cy="62388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000"/>
              <a:buFont typeface="Calibri"/>
              <a:buNone/>
            </a:pPr>
            <a:r>
              <a:rPr b="1" lang="en-US" sz="4000">
                <a:solidFill>
                  <a:srgbClr val="0070C0"/>
                </a:solidFill>
                <a:latin typeface="Calibri"/>
                <a:ea typeface="Calibri"/>
                <a:cs typeface="Calibri"/>
                <a:sym typeface="Calibri"/>
              </a:rPr>
              <a:t>The Company’s Macroenvironment</a:t>
            </a:r>
            <a:endParaRPr/>
          </a:p>
        </p:txBody>
      </p:sp>
      <p:sp>
        <p:nvSpPr>
          <p:cNvPr id="566" name="Google Shape;566;p38"/>
          <p:cNvSpPr txBox="1"/>
          <p:nvPr>
            <p:ph idx="2" type="body"/>
          </p:nvPr>
        </p:nvSpPr>
        <p:spPr>
          <a:xfrm>
            <a:off x="990600" y="1181430"/>
            <a:ext cx="7162800" cy="381000"/>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Political and Social Environment</a:t>
            </a:r>
            <a:endParaRPr/>
          </a:p>
          <a:p>
            <a:pPr indent="-171450" lvl="0" marL="171450" rtl="0" algn="ctr">
              <a:lnSpc>
                <a:spcPct val="90000"/>
              </a:lnSpc>
              <a:spcBef>
                <a:spcPts val="750"/>
              </a:spcBef>
              <a:spcAft>
                <a:spcPts val="0"/>
              </a:spcAft>
              <a:buClr>
                <a:schemeClr val="dk2"/>
              </a:buClr>
              <a:buSzPts val="2400"/>
              <a:buNone/>
            </a:pPr>
            <a:r>
              <a:t/>
            </a:r>
            <a:endParaRPr sz="2400"/>
          </a:p>
        </p:txBody>
      </p:sp>
      <p:sp>
        <p:nvSpPr>
          <p:cNvPr id="567" name="Google Shape;567;p38"/>
          <p:cNvSpPr txBox="1"/>
          <p:nvPr>
            <p:ph idx="1" type="body"/>
          </p:nvPr>
        </p:nvSpPr>
        <p:spPr>
          <a:xfrm>
            <a:off x="228600" y="2590800"/>
            <a:ext cx="8763000" cy="2362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2800"/>
              <a:t>Legislation regulating business is intended to protect</a:t>
            </a:r>
            <a:endParaRPr/>
          </a:p>
          <a:p>
            <a:pPr indent="-177800" lvl="1" marL="514350" rtl="0" algn="l">
              <a:lnSpc>
                <a:spcPct val="90000"/>
              </a:lnSpc>
              <a:spcBef>
                <a:spcPts val="375"/>
              </a:spcBef>
              <a:spcAft>
                <a:spcPts val="0"/>
              </a:spcAft>
              <a:buClr>
                <a:schemeClr val="dk1"/>
              </a:buClr>
              <a:buSzPts val="2800"/>
              <a:buChar char="•"/>
            </a:pPr>
            <a:r>
              <a:rPr lang="en-US" sz="2800"/>
              <a:t>companies from each other</a:t>
            </a:r>
            <a:endParaRPr/>
          </a:p>
          <a:p>
            <a:pPr indent="-177800" lvl="1" marL="514350" rtl="0" algn="l">
              <a:lnSpc>
                <a:spcPct val="90000"/>
              </a:lnSpc>
              <a:spcBef>
                <a:spcPts val="375"/>
              </a:spcBef>
              <a:spcAft>
                <a:spcPts val="0"/>
              </a:spcAft>
              <a:buClr>
                <a:schemeClr val="dk1"/>
              </a:buClr>
              <a:buSzPts val="2800"/>
              <a:buChar char="•"/>
            </a:pPr>
            <a:r>
              <a:rPr lang="en-US" sz="2800"/>
              <a:t>consumers from unfair business practices</a:t>
            </a:r>
            <a:endParaRPr/>
          </a:p>
          <a:p>
            <a:pPr indent="-177800" lvl="1" marL="514350" rtl="0" algn="l">
              <a:lnSpc>
                <a:spcPct val="90000"/>
              </a:lnSpc>
              <a:spcBef>
                <a:spcPts val="375"/>
              </a:spcBef>
              <a:spcAft>
                <a:spcPts val="0"/>
              </a:spcAft>
              <a:buClr>
                <a:schemeClr val="dk1"/>
              </a:buClr>
              <a:buSzPts val="2800"/>
              <a:buChar char="•"/>
            </a:pPr>
            <a:r>
              <a:rPr lang="en-US" sz="2800"/>
              <a:t>the interests of society against unrestrained business behavior</a:t>
            </a:r>
            <a:endParaRPr sz="2800"/>
          </a:p>
        </p:txBody>
      </p:sp>
      <p:sp>
        <p:nvSpPr>
          <p:cNvPr id="568" name="Google Shape;568;p38"/>
          <p:cNvSpPr/>
          <p:nvPr/>
        </p:nvSpPr>
        <p:spPr>
          <a:xfrm>
            <a:off x="2286000" y="6581001"/>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569" name="Google Shape;569;p38"/>
          <p:cNvSpPr/>
          <p:nvPr/>
        </p:nvSpPr>
        <p:spPr>
          <a:xfrm>
            <a:off x="8522457" y="6462572"/>
            <a:ext cx="46679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3-38</a:t>
            </a:r>
            <a:endParaRPr sz="1200">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4" name="Shape 574"/>
        <p:cNvGrpSpPr/>
        <p:nvPr/>
      </p:nvGrpSpPr>
      <p:grpSpPr>
        <a:xfrm>
          <a:off x="0" y="0"/>
          <a:ext cx="0" cy="0"/>
          <a:chOff x="0" y="0"/>
          <a:chExt cx="0" cy="0"/>
        </a:xfrm>
      </p:grpSpPr>
      <p:sp>
        <p:nvSpPr>
          <p:cNvPr id="575" name="Google Shape;575;p39"/>
          <p:cNvSpPr txBox="1"/>
          <p:nvPr>
            <p:ph type="title"/>
          </p:nvPr>
        </p:nvSpPr>
        <p:spPr>
          <a:xfrm>
            <a:off x="641620" y="260320"/>
            <a:ext cx="7886700" cy="59854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000"/>
              <a:buFont typeface="Calibri"/>
              <a:buNone/>
            </a:pPr>
            <a:r>
              <a:rPr b="1" lang="en-US" sz="4000">
                <a:solidFill>
                  <a:srgbClr val="0070C0"/>
                </a:solidFill>
                <a:latin typeface="Calibri"/>
                <a:ea typeface="Calibri"/>
                <a:cs typeface="Calibri"/>
                <a:sym typeface="Calibri"/>
              </a:rPr>
              <a:t>The Macroenvironment</a:t>
            </a:r>
            <a:endParaRPr/>
          </a:p>
        </p:txBody>
      </p:sp>
      <p:sp>
        <p:nvSpPr>
          <p:cNvPr id="576" name="Google Shape;576;p39"/>
          <p:cNvSpPr txBox="1"/>
          <p:nvPr>
            <p:ph idx="2" type="body"/>
          </p:nvPr>
        </p:nvSpPr>
        <p:spPr>
          <a:xfrm>
            <a:off x="1003570" y="1178337"/>
            <a:ext cx="7162800" cy="381000"/>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Political and Social Environment</a:t>
            </a:r>
            <a:endParaRPr/>
          </a:p>
          <a:p>
            <a:pPr indent="-171450" lvl="0" marL="171450" rtl="0" algn="ctr">
              <a:lnSpc>
                <a:spcPct val="90000"/>
              </a:lnSpc>
              <a:spcBef>
                <a:spcPts val="750"/>
              </a:spcBef>
              <a:spcAft>
                <a:spcPts val="0"/>
              </a:spcAft>
              <a:buClr>
                <a:schemeClr val="dk2"/>
              </a:buClr>
              <a:buSzPts val="3200"/>
              <a:buNone/>
            </a:pPr>
            <a:r>
              <a:t/>
            </a:r>
            <a:endParaRPr sz="3200">
              <a:solidFill>
                <a:schemeClr val="accent2"/>
              </a:solidFill>
            </a:endParaRPr>
          </a:p>
        </p:txBody>
      </p:sp>
      <p:sp>
        <p:nvSpPr>
          <p:cNvPr id="577" name="Google Shape;577;p39"/>
          <p:cNvSpPr txBox="1"/>
          <p:nvPr>
            <p:ph idx="1" type="body"/>
          </p:nvPr>
        </p:nvSpPr>
        <p:spPr>
          <a:xfrm>
            <a:off x="0" y="2057400"/>
            <a:ext cx="2743200" cy="4191000"/>
          </a:xfrm>
          <a:prstGeom prst="rect">
            <a:avLst/>
          </a:prstGeom>
          <a:noFill/>
          <a:ln>
            <a:noFill/>
          </a:ln>
        </p:spPr>
        <p:txBody>
          <a:bodyPr anchorCtr="0" anchor="t" bIns="45700" lIns="91425" spcFirstLastPara="1" rIns="91425" wrap="square" tIns="45700">
            <a:normAutofit/>
          </a:bodyPr>
          <a:lstStyle/>
          <a:p>
            <a:pPr indent="-177800" lvl="1" marL="514350" rtl="0" algn="l">
              <a:lnSpc>
                <a:spcPct val="90000"/>
              </a:lnSpc>
              <a:spcBef>
                <a:spcPts val="0"/>
              </a:spcBef>
              <a:spcAft>
                <a:spcPts val="0"/>
              </a:spcAft>
              <a:buClr>
                <a:schemeClr val="dk1"/>
              </a:buClr>
              <a:buSzPts val="2800"/>
              <a:buChar char="•"/>
            </a:pPr>
            <a:r>
              <a:rPr lang="en-US" sz="2800"/>
              <a:t>Increased emphasis on ethics</a:t>
            </a:r>
            <a:endParaRPr/>
          </a:p>
          <a:p>
            <a:pPr indent="0" lvl="0" marL="0" rtl="0" algn="l">
              <a:lnSpc>
                <a:spcPct val="90000"/>
              </a:lnSpc>
              <a:spcBef>
                <a:spcPts val="750"/>
              </a:spcBef>
              <a:spcAft>
                <a:spcPts val="0"/>
              </a:spcAft>
              <a:buClr>
                <a:schemeClr val="dk1"/>
              </a:buClr>
              <a:buSzPts val="2800"/>
              <a:buNone/>
            </a:pPr>
            <a:r>
              <a:t/>
            </a:r>
            <a:endParaRPr sz="2800"/>
          </a:p>
          <a:p>
            <a:pPr indent="-177800" lvl="1" marL="514350" rtl="0" algn="l">
              <a:lnSpc>
                <a:spcPct val="90000"/>
              </a:lnSpc>
              <a:spcBef>
                <a:spcPts val="375"/>
              </a:spcBef>
              <a:spcAft>
                <a:spcPts val="0"/>
              </a:spcAft>
              <a:buClr>
                <a:schemeClr val="dk1"/>
              </a:buClr>
              <a:buSzPts val="2800"/>
              <a:buChar char="•"/>
            </a:pPr>
            <a:r>
              <a:rPr lang="en-US" sz="2800"/>
              <a:t>Socially responsible behavior</a:t>
            </a:r>
            <a:endParaRPr/>
          </a:p>
          <a:p>
            <a:pPr indent="0" lvl="1" marL="342900" rtl="0" algn="l">
              <a:lnSpc>
                <a:spcPct val="90000"/>
              </a:lnSpc>
              <a:spcBef>
                <a:spcPts val="375"/>
              </a:spcBef>
              <a:spcAft>
                <a:spcPts val="0"/>
              </a:spcAft>
              <a:buClr>
                <a:schemeClr val="dk1"/>
              </a:buClr>
              <a:buSzPts val="2800"/>
              <a:buNone/>
            </a:pPr>
            <a:r>
              <a:t/>
            </a:r>
            <a:endParaRPr sz="2800"/>
          </a:p>
          <a:p>
            <a:pPr indent="-177800" lvl="1" marL="514350" rtl="0" algn="l">
              <a:lnSpc>
                <a:spcPct val="90000"/>
              </a:lnSpc>
              <a:spcBef>
                <a:spcPts val="375"/>
              </a:spcBef>
              <a:spcAft>
                <a:spcPts val="0"/>
              </a:spcAft>
              <a:buClr>
                <a:schemeClr val="dk1"/>
              </a:buClr>
              <a:buSzPts val="2800"/>
              <a:buChar char="•"/>
            </a:pPr>
            <a:r>
              <a:rPr lang="en-US" sz="2800"/>
              <a:t>Cause-related marketing</a:t>
            </a:r>
            <a:endParaRPr/>
          </a:p>
          <a:p>
            <a:pPr indent="0" lvl="0" marL="0" rtl="0" algn="l">
              <a:lnSpc>
                <a:spcPct val="90000"/>
              </a:lnSpc>
              <a:spcBef>
                <a:spcPts val="750"/>
              </a:spcBef>
              <a:spcAft>
                <a:spcPts val="0"/>
              </a:spcAft>
              <a:buClr>
                <a:schemeClr val="dk1"/>
              </a:buClr>
              <a:buSzPts val="3000"/>
              <a:buFont typeface="Calibri"/>
              <a:buNone/>
            </a:pPr>
            <a:r>
              <a:t/>
            </a:r>
            <a:endParaRPr sz="3000"/>
          </a:p>
        </p:txBody>
      </p:sp>
      <p:pic>
        <p:nvPicPr>
          <p:cNvPr id="578" name="Google Shape;578;p39" title="Warby Parker Eyeglass Ad"/>
          <p:cNvPicPr preferRelativeResize="0"/>
          <p:nvPr/>
        </p:nvPicPr>
        <p:blipFill rotWithShape="1">
          <a:blip r:embed="rId3">
            <a:alphaModFix/>
          </a:blip>
          <a:srcRect b="0" l="0" r="0" t="0"/>
          <a:stretch/>
        </p:blipFill>
        <p:spPr>
          <a:xfrm>
            <a:off x="3276600" y="2004859"/>
            <a:ext cx="5467084" cy="3024188"/>
          </a:xfrm>
          <a:prstGeom prst="rect">
            <a:avLst/>
          </a:prstGeom>
          <a:noFill/>
          <a:ln>
            <a:noFill/>
          </a:ln>
        </p:spPr>
      </p:pic>
      <p:sp>
        <p:nvSpPr>
          <p:cNvPr id="579" name="Google Shape;579;p39"/>
          <p:cNvSpPr txBox="1"/>
          <p:nvPr/>
        </p:nvSpPr>
        <p:spPr>
          <a:xfrm>
            <a:off x="3505200" y="5086351"/>
            <a:ext cx="487680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Warby Parker; Photographer: Esther Havens</a:t>
            </a:r>
            <a:endParaRPr/>
          </a:p>
        </p:txBody>
      </p:sp>
      <p:sp>
        <p:nvSpPr>
          <p:cNvPr id="580" name="Google Shape;580;p39"/>
          <p:cNvSpPr/>
          <p:nvPr/>
        </p:nvSpPr>
        <p:spPr>
          <a:xfrm>
            <a:off x="2298970" y="6553029"/>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581" name="Google Shape;581;p39"/>
          <p:cNvSpPr/>
          <p:nvPr/>
        </p:nvSpPr>
        <p:spPr>
          <a:xfrm>
            <a:off x="8697995" y="6545008"/>
            <a:ext cx="46679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3-39</a:t>
            </a:r>
            <a:endParaRPr sz="120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2" name="Shape 212"/>
        <p:cNvGrpSpPr/>
        <p:nvPr/>
      </p:nvGrpSpPr>
      <p:grpSpPr>
        <a:xfrm>
          <a:off x="0" y="0"/>
          <a:ext cx="0" cy="0"/>
          <a:chOff x="0" y="0"/>
          <a:chExt cx="0" cy="0"/>
        </a:xfrm>
      </p:grpSpPr>
      <p:sp>
        <p:nvSpPr>
          <p:cNvPr id="213" name="Google Shape;213;p4"/>
          <p:cNvSpPr txBox="1"/>
          <p:nvPr>
            <p:ph type="title"/>
          </p:nvPr>
        </p:nvSpPr>
        <p:spPr>
          <a:xfrm>
            <a:off x="188156" y="202618"/>
            <a:ext cx="8767688" cy="63082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b="1" lang="en-US" sz="3600">
                <a:latin typeface="Calibri"/>
                <a:ea typeface="Calibri"/>
                <a:cs typeface="Calibri"/>
                <a:sym typeface="Calibri"/>
              </a:rPr>
              <a:t>Analyzing the Marketing Environment</a:t>
            </a:r>
            <a:br>
              <a:rPr b="1" lang="en-US" sz="3600">
                <a:solidFill>
                  <a:srgbClr val="000000"/>
                </a:solidFill>
                <a:latin typeface="Calibri"/>
                <a:ea typeface="Calibri"/>
                <a:cs typeface="Calibri"/>
                <a:sym typeface="Calibri"/>
              </a:rPr>
            </a:br>
            <a:endParaRPr sz="3600">
              <a:solidFill>
                <a:srgbClr val="000000"/>
              </a:solidFill>
              <a:latin typeface="Calibri"/>
              <a:ea typeface="Calibri"/>
              <a:cs typeface="Calibri"/>
              <a:sym typeface="Calibri"/>
            </a:endParaRPr>
          </a:p>
        </p:txBody>
      </p:sp>
      <p:sp>
        <p:nvSpPr>
          <p:cNvPr id="214" name="Google Shape;214;p4"/>
          <p:cNvSpPr txBox="1"/>
          <p:nvPr>
            <p:ph idx="2" type="body"/>
          </p:nvPr>
        </p:nvSpPr>
        <p:spPr>
          <a:xfrm>
            <a:off x="990599" y="940647"/>
            <a:ext cx="7162800" cy="476963"/>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dk1"/>
              </a:buClr>
              <a:buSzPts val="3200"/>
              <a:buNone/>
            </a:pPr>
            <a:r>
              <a:rPr lang="en-US" sz="3200">
                <a:solidFill>
                  <a:schemeClr val="dk1"/>
                </a:solidFill>
              </a:rPr>
              <a:t>Learning Objectives</a:t>
            </a:r>
            <a:endParaRPr/>
          </a:p>
        </p:txBody>
      </p:sp>
      <p:sp>
        <p:nvSpPr>
          <p:cNvPr id="215" name="Google Shape;215;p4"/>
          <p:cNvSpPr txBox="1"/>
          <p:nvPr>
            <p:ph idx="1" type="body"/>
          </p:nvPr>
        </p:nvSpPr>
        <p:spPr>
          <a:xfrm>
            <a:off x="356088" y="2036453"/>
            <a:ext cx="8431824" cy="3810000"/>
          </a:xfrm>
          <a:prstGeom prst="rect">
            <a:avLst/>
          </a:prstGeom>
          <a:noFill/>
          <a:ln>
            <a:noFill/>
          </a:ln>
        </p:spPr>
        <p:txBody>
          <a:bodyPr anchorCtr="0" anchor="t" bIns="45700" lIns="91425" spcFirstLastPara="1" rIns="91425" wrap="square" tIns="45700">
            <a:noAutofit/>
          </a:bodyPr>
          <a:lstStyle/>
          <a:p>
            <a:pPr indent="-177800" lvl="0" marL="171450" rtl="0" algn="l">
              <a:lnSpc>
                <a:spcPct val="90000"/>
              </a:lnSpc>
              <a:spcBef>
                <a:spcPts val="0"/>
              </a:spcBef>
              <a:spcAft>
                <a:spcPts val="0"/>
              </a:spcAft>
              <a:buClr>
                <a:schemeClr val="dk1"/>
              </a:buClr>
              <a:buSzPts val="2800"/>
              <a:buChar char="•"/>
            </a:pPr>
            <a:r>
              <a:rPr b="1" lang="en-US" sz="2800"/>
              <a:t>Objective 3:  </a:t>
            </a:r>
            <a:r>
              <a:rPr lang="en-US" sz="2800"/>
              <a:t>Identify the major trends in the firm’s natural and technological environments.</a:t>
            </a:r>
            <a:endParaRPr/>
          </a:p>
          <a:p>
            <a:pPr indent="0" lvl="0" marL="0" rtl="0" algn="l">
              <a:lnSpc>
                <a:spcPct val="90000"/>
              </a:lnSpc>
              <a:spcBef>
                <a:spcPts val="750"/>
              </a:spcBef>
              <a:spcAft>
                <a:spcPts val="0"/>
              </a:spcAft>
              <a:buClr>
                <a:schemeClr val="dk1"/>
              </a:buClr>
              <a:buSzPts val="2800"/>
              <a:buNone/>
            </a:pPr>
            <a:r>
              <a:t/>
            </a:r>
            <a:endParaRPr sz="2800"/>
          </a:p>
          <a:p>
            <a:pPr indent="-177800" lvl="0" marL="171450" rtl="0" algn="l">
              <a:lnSpc>
                <a:spcPct val="90000"/>
              </a:lnSpc>
              <a:spcBef>
                <a:spcPts val="750"/>
              </a:spcBef>
              <a:spcAft>
                <a:spcPts val="0"/>
              </a:spcAft>
              <a:buClr>
                <a:schemeClr val="dk1"/>
              </a:buClr>
              <a:buSzPts val="2800"/>
              <a:buChar char="•"/>
            </a:pPr>
            <a:r>
              <a:rPr b="1" lang="en-US" sz="2800"/>
              <a:t>Objective 4: </a:t>
            </a:r>
            <a:r>
              <a:rPr lang="en-US" sz="2800"/>
              <a:t>Explain the key changes in the political and cultural environments.</a:t>
            </a:r>
            <a:endParaRPr/>
          </a:p>
          <a:p>
            <a:pPr indent="0" lvl="0" marL="0" rtl="0" algn="l">
              <a:lnSpc>
                <a:spcPct val="90000"/>
              </a:lnSpc>
              <a:spcBef>
                <a:spcPts val="750"/>
              </a:spcBef>
              <a:spcAft>
                <a:spcPts val="0"/>
              </a:spcAft>
              <a:buClr>
                <a:schemeClr val="dk1"/>
              </a:buClr>
              <a:buSzPts val="2800"/>
              <a:buNone/>
            </a:pPr>
            <a:r>
              <a:t/>
            </a:r>
            <a:endParaRPr sz="2800"/>
          </a:p>
          <a:p>
            <a:pPr indent="-177800" lvl="0" marL="171450" rtl="0" algn="l">
              <a:lnSpc>
                <a:spcPct val="90000"/>
              </a:lnSpc>
              <a:spcBef>
                <a:spcPts val="750"/>
              </a:spcBef>
              <a:spcAft>
                <a:spcPts val="0"/>
              </a:spcAft>
              <a:buClr>
                <a:schemeClr val="dk1"/>
              </a:buClr>
              <a:buSzPts val="2800"/>
              <a:buChar char="•"/>
            </a:pPr>
            <a:r>
              <a:rPr b="1" lang="en-US" sz="2800"/>
              <a:t>Objective 5:  </a:t>
            </a:r>
            <a:r>
              <a:rPr lang="en-US" sz="2800"/>
              <a:t>Discuss how companies can react to the marketing environment.</a:t>
            </a:r>
            <a:endParaRPr b="1" sz="2800">
              <a:solidFill>
                <a:srgbClr val="0070C0"/>
              </a:solidFill>
              <a:latin typeface="Calibri"/>
              <a:ea typeface="Calibri"/>
              <a:cs typeface="Calibri"/>
              <a:sym typeface="Calibri"/>
            </a:endParaRPr>
          </a:p>
          <a:p>
            <a:pPr indent="0" lvl="0" marL="171450" rtl="0" algn="l">
              <a:lnSpc>
                <a:spcPct val="90000"/>
              </a:lnSpc>
              <a:spcBef>
                <a:spcPts val="750"/>
              </a:spcBef>
              <a:spcAft>
                <a:spcPts val="0"/>
              </a:spcAft>
              <a:buClr>
                <a:schemeClr val="dk1"/>
              </a:buClr>
              <a:buSzPts val="2800"/>
              <a:buNone/>
            </a:pPr>
            <a:r>
              <a:t/>
            </a:r>
            <a:endParaRPr b="1" sz="2800">
              <a:solidFill>
                <a:srgbClr val="0070C0"/>
              </a:solidFill>
            </a:endParaRPr>
          </a:p>
        </p:txBody>
      </p:sp>
      <p:sp>
        <p:nvSpPr>
          <p:cNvPr id="216" name="Google Shape;216;p4"/>
          <p:cNvSpPr txBox="1"/>
          <p:nvPr/>
        </p:nvSpPr>
        <p:spPr>
          <a:xfrm>
            <a:off x="2637692" y="6465296"/>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Copyright © 2016 Pearson Education, Inc</a:t>
            </a:r>
            <a:r>
              <a:rPr b="0" i="0" lang="en-US" sz="900" u="none" cap="none" strike="noStrike">
                <a:solidFill>
                  <a:srgbClr val="000000"/>
                </a:solidFill>
                <a:latin typeface="Calibri"/>
                <a:ea typeface="Calibri"/>
                <a:cs typeface="Calibri"/>
                <a:sym typeface="Calibri"/>
              </a:rPr>
              <a:t>.</a:t>
            </a:r>
            <a:endParaRPr/>
          </a:p>
        </p:txBody>
      </p:sp>
      <p:sp>
        <p:nvSpPr>
          <p:cNvPr id="217" name="Google Shape;217;p4"/>
          <p:cNvSpPr txBox="1"/>
          <p:nvPr/>
        </p:nvSpPr>
        <p:spPr>
          <a:xfrm>
            <a:off x="7998373" y="6465295"/>
            <a:ext cx="990601"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00" u="none" cap="none" strike="noStrike">
                <a:solidFill>
                  <a:srgbClr val="000000"/>
                </a:solidFill>
                <a:latin typeface="Calibri"/>
                <a:ea typeface="Calibri"/>
                <a:cs typeface="Calibri"/>
                <a:sym typeface="Calibri"/>
              </a:rPr>
              <a:t>3-</a:t>
            </a: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86" name="Shape 586"/>
        <p:cNvGrpSpPr/>
        <p:nvPr/>
      </p:nvGrpSpPr>
      <p:grpSpPr>
        <a:xfrm>
          <a:off x="0" y="0"/>
          <a:ext cx="0" cy="0"/>
          <a:chOff x="0" y="0"/>
          <a:chExt cx="0" cy="0"/>
        </a:xfrm>
      </p:grpSpPr>
      <p:sp>
        <p:nvSpPr>
          <p:cNvPr id="587" name="Google Shape;587;p40"/>
          <p:cNvSpPr txBox="1"/>
          <p:nvPr>
            <p:ph type="title"/>
          </p:nvPr>
        </p:nvSpPr>
        <p:spPr>
          <a:xfrm>
            <a:off x="838200" y="228600"/>
            <a:ext cx="7886700" cy="609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000"/>
              <a:buFont typeface="Calibri"/>
              <a:buNone/>
            </a:pPr>
            <a:r>
              <a:rPr b="1" lang="en-US" sz="4000">
                <a:solidFill>
                  <a:srgbClr val="0070C0"/>
                </a:solidFill>
              </a:rPr>
              <a:t>The Macroenvironment</a:t>
            </a:r>
            <a:endParaRPr/>
          </a:p>
        </p:txBody>
      </p:sp>
      <p:sp>
        <p:nvSpPr>
          <p:cNvPr id="588" name="Google Shape;588;p40"/>
          <p:cNvSpPr txBox="1"/>
          <p:nvPr>
            <p:ph idx="2" type="body"/>
          </p:nvPr>
        </p:nvSpPr>
        <p:spPr>
          <a:xfrm>
            <a:off x="990600" y="1143000"/>
            <a:ext cx="7162800" cy="381000"/>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Cultural Environment</a:t>
            </a:r>
            <a:endParaRPr/>
          </a:p>
        </p:txBody>
      </p:sp>
      <p:sp>
        <p:nvSpPr>
          <p:cNvPr id="589" name="Google Shape;589;p40"/>
          <p:cNvSpPr txBox="1"/>
          <p:nvPr>
            <p:ph idx="1" type="body"/>
          </p:nvPr>
        </p:nvSpPr>
        <p:spPr>
          <a:xfrm>
            <a:off x="685800" y="2971800"/>
            <a:ext cx="7772400" cy="24384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3200"/>
              <a:buFont typeface="Calibri"/>
              <a:buNone/>
            </a:pPr>
            <a:r>
              <a:rPr lang="en-US" sz="3200"/>
              <a:t>The </a:t>
            </a:r>
            <a:r>
              <a:rPr b="1" lang="en-US" sz="3200"/>
              <a:t>cultural environment </a:t>
            </a:r>
            <a:r>
              <a:rPr lang="en-US" sz="3200"/>
              <a:t>consists of institutions and other forces that affect a society’s basic values, perceptions, and behaviors.</a:t>
            </a:r>
            <a:endParaRPr/>
          </a:p>
          <a:p>
            <a:pPr indent="0" lvl="0" marL="171450" rtl="0" algn="l">
              <a:lnSpc>
                <a:spcPct val="90000"/>
              </a:lnSpc>
              <a:spcBef>
                <a:spcPts val="750"/>
              </a:spcBef>
              <a:spcAft>
                <a:spcPts val="0"/>
              </a:spcAft>
              <a:buClr>
                <a:schemeClr val="dk1"/>
              </a:buClr>
              <a:buSzPts val="3200"/>
              <a:buNone/>
            </a:pPr>
            <a:r>
              <a:t/>
            </a:r>
            <a:endParaRPr sz="3200"/>
          </a:p>
        </p:txBody>
      </p:sp>
      <p:sp>
        <p:nvSpPr>
          <p:cNvPr id="590" name="Google Shape;590;p40"/>
          <p:cNvSpPr/>
          <p:nvPr/>
        </p:nvSpPr>
        <p:spPr>
          <a:xfrm>
            <a:off x="2286000" y="6477000"/>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591" name="Google Shape;591;p40"/>
          <p:cNvSpPr/>
          <p:nvPr/>
        </p:nvSpPr>
        <p:spPr>
          <a:xfrm>
            <a:off x="8677206" y="6564959"/>
            <a:ext cx="46679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3-40</a:t>
            </a:r>
            <a:endParaRPr sz="1200">
              <a:solidFill>
                <a:srgbClr val="00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96" name="Shape 596"/>
        <p:cNvGrpSpPr/>
        <p:nvPr/>
      </p:nvGrpSpPr>
      <p:grpSpPr>
        <a:xfrm>
          <a:off x="0" y="0"/>
          <a:ext cx="0" cy="0"/>
          <a:chOff x="0" y="0"/>
          <a:chExt cx="0" cy="0"/>
        </a:xfrm>
      </p:grpSpPr>
      <p:sp>
        <p:nvSpPr>
          <p:cNvPr id="597" name="Google Shape;597;p41"/>
          <p:cNvSpPr txBox="1"/>
          <p:nvPr>
            <p:ph type="title"/>
          </p:nvPr>
        </p:nvSpPr>
        <p:spPr>
          <a:xfrm>
            <a:off x="628650" y="214311"/>
            <a:ext cx="7886700" cy="62388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000"/>
              <a:buFont typeface="Calibri"/>
              <a:buNone/>
            </a:pPr>
            <a:r>
              <a:rPr b="1" lang="en-US" sz="4000">
                <a:solidFill>
                  <a:srgbClr val="0070C0"/>
                </a:solidFill>
                <a:latin typeface="Calibri"/>
                <a:ea typeface="Calibri"/>
                <a:cs typeface="Calibri"/>
                <a:sym typeface="Calibri"/>
              </a:rPr>
              <a:t>The Company’s Macroenvironment</a:t>
            </a:r>
            <a:endParaRPr/>
          </a:p>
        </p:txBody>
      </p:sp>
      <p:sp>
        <p:nvSpPr>
          <p:cNvPr id="598" name="Google Shape;598;p41"/>
          <p:cNvSpPr txBox="1"/>
          <p:nvPr>
            <p:ph idx="2" type="body"/>
          </p:nvPr>
        </p:nvSpPr>
        <p:spPr>
          <a:xfrm>
            <a:off x="990600" y="1143000"/>
            <a:ext cx="7162800" cy="381000"/>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rgbClr val="0070C0"/>
              </a:buClr>
              <a:buSzPts val="3200"/>
              <a:buNone/>
            </a:pPr>
            <a:r>
              <a:rPr lang="en-US" sz="3200">
                <a:solidFill>
                  <a:srgbClr val="0070C0"/>
                </a:solidFill>
              </a:rPr>
              <a:t>Cultural Environment</a:t>
            </a:r>
            <a:endParaRPr/>
          </a:p>
          <a:p>
            <a:pPr indent="-171450" lvl="0" marL="171450" rtl="0" algn="ctr">
              <a:lnSpc>
                <a:spcPct val="90000"/>
              </a:lnSpc>
              <a:spcBef>
                <a:spcPts val="750"/>
              </a:spcBef>
              <a:spcAft>
                <a:spcPts val="0"/>
              </a:spcAft>
              <a:buClr>
                <a:schemeClr val="dk2"/>
              </a:buClr>
              <a:buSzPts val="3200"/>
              <a:buNone/>
            </a:pPr>
            <a:r>
              <a:t/>
            </a:r>
            <a:endParaRPr sz="3200">
              <a:solidFill>
                <a:srgbClr val="0070C0"/>
              </a:solidFill>
            </a:endParaRPr>
          </a:p>
        </p:txBody>
      </p:sp>
      <p:sp>
        <p:nvSpPr>
          <p:cNvPr id="599" name="Google Shape;599;p41"/>
          <p:cNvSpPr txBox="1"/>
          <p:nvPr/>
        </p:nvSpPr>
        <p:spPr>
          <a:xfrm>
            <a:off x="152400" y="1981200"/>
            <a:ext cx="89154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0000"/>
                </a:solidFill>
                <a:latin typeface="Calibri"/>
                <a:ea typeface="Calibri"/>
                <a:cs typeface="Calibri"/>
                <a:sym typeface="Calibri"/>
              </a:rPr>
              <a:t>The Persistence of Cultural Values</a:t>
            </a:r>
            <a:endParaRPr b="1" sz="2800">
              <a:solidFill>
                <a:srgbClr val="000000"/>
              </a:solidFill>
              <a:latin typeface="Calibri"/>
              <a:ea typeface="Calibri"/>
              <a:cs typeface="Calibri"/>
              <a:sym typeface="Calibri"/>
            </a:endParaRPr>
          </a:p>
        </p:txBody>
      </p:sp>
      <p:sp>
        <p:nvSpPr>
          <p:cNvPr id="600" name="Google Shape;600;p41"/>
          <p:cNvSpPr txBox="1"/>
          <p:nvPr>
            <p:ph idx="1" type="body"/>
          </p:nvPr>
        </p:nvSpPr>
        <p:spPr>
          <a:xfrm>
            <a:off x="76200" y="2667000"/>
            <a:ext cx="8991600" cy="41148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800"/>
              <a:buFont typeface="Calibri"/>
              <a:buNone/>
            </a:pPr>
            <a:r>
              <a:rPr b="1" lang="en-US" sz="2800"/>
              <a:t>Core beliefs and values </a:t>
            </a:r>
            <a:r>
              <a:rPr lang="en-US" sz="2800"/>
              <a:t>are persistent and are passed on from parents to children and are reinforced by schools, churches, businesses, and government.</a:t>
            </a:r>
            <a:endParaRPr/>
          </a:p>
          <a:p>
            <a:pPr indent="-171450" lvl="0" marL="171450" rtl="0" algn="l">
              <a:lnSpc>
                <a:spcPct val="90000"/>
              </a:lnSpc>
              <a:spcBef>
                <a:spcPts val="750"/>
              </a:spcBef>
              <a:spcAft>
                <a:spcPts val="0"/>
              </a:spcAft>
              <a:buClr>
                <a:schemeClr val="dk1"/>
              </a:buClr>
              <a:buSzPts val="2800"/>
              <a:buFont typeface="Calibri"/>
              <a:buNone/>
            </a:pPr>
            <a:r>
              <a:t/>
            </a:r>
            <a:endParaRPr sz="2800"/>
          </a:p>
          <a:p>
            <a:pPr indent="-171450" lvl="0" marL="171450" rtl="0" algn="l">
              <a:lnSpc>
                <a:spcPct val="90000"/>
              </a:lnSpc>
              <a:spcBef>
                <a:spcPts val="750"/>
              </a:spcBef>
              <a:spcAft>
                <a:spcPts val="0"/>
              </a:spcAft>
              <a:buClr>
                <a:schemeClr val="dk1"/>
              </a:buClr>
              <a:buSzPts val="2800"/>
              <a:buFont typeface="Calibri"/>
              <a:buNone/>
            </a:pPr>
            <a:r>
              <a:rPr b="1" lang="en-US" sz="2800"/>
              <a:t>Secondary beliefs and values </a:t>
            </a:r>
            <a:r>
              <a:rPr lang="en-US" sz="2800"/>
              <a:t>are more open to change and include people’s views of themselves, others, organizations, society, nature, and the universe.</a:t>
            </a:r>
            <a:endParaRPr/>
          </a:p>
          <a:p>
            <a:pPr indent="0" lvl="0" marL="171450" rtl="0" algn="l">
              <a:lnSpc>
                <a:spcPct val="90000"/>
              </a:lnSpc>
              <a:spcBef>
                <a:spcPts val="750"/>
              </a:spcBef>
              <a:spcAft>
                <a:spcPts val="0"/>
              </a:spcAft>
              <a:buClr>
                <a:schemeClr val="dk1"/>
              </a:buClr>
              <a:buSzPts val="3000"/>
              <a:buNone/>
            </a:pPr>
            <a:r>
              <a:t/>
            </a:r>
            <a:endParaRPr sz="3000"/>
          </a:p>
          <a:p>
            <a:pPr indent="0" lvl="0" marL="0" rtl="0" algn="l">
              <a:lnSpc>
                <a:spcPct val="90000"/>
              </a:lnSpc>
              <a:spcBef>
                <a:spcPts val="750"/>
              </a:spcBef>
              <a:spcAft>
                <a:spcPts val="0"/>
              </a:spcAft>
              <a:buClr>
                <a:schemeClr val="dk1"/>
              </a:buClr>
              <a:buSzPts val="3000"/>
              <a:buNone/>
            </a:pPr>
            <a:r>
              <a:t/>
            </a:r>
            <a:endParaRPr sz="3000"/>
          </a:p>
        </p:txBody>
      </p:sp>
      <p:sp>
        <p:nvSpPr>
          <p:cNvPr id="601" name="Google Shape;601;p41"/>
          <p:cNvSpPr/>
          <p:nvPr/>
        </p:nvSpPr>
        <p:spPr>
          <a:xfrm>
            <a:off x="2286000" y="6504801"/>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sz="1200">
              <a:solidFill>
                <a:schemeClr val="dk1"/>
              </a:solidFill>
              <a:latin typeface="Arial"/>
              <a:ea typeface="Arial"/>
              <a:cs typeface="Arial"/>
              <a:sym typeface="Arial"/>
            </a:endParaRPr>
          </a:p>
        </p:txBody>
      </p:sp>
      <p:sp>
        <p:nvSpPr>
          <p:cNvPr id="602" name="Google Shape;602;p41"/>
          <p:cNvSpPr/>
          <p:nvPr/>
        </p:nvSpPr>
        <p:spPr>
          <a:xfrm>
            <a:off x="8640195" y="6504800"/>
            <a:ext cx="46679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3-41</a:t>
            </a:r>
            <a:endParaRPr sz="1200">
              <a:solidFill>
                <a:srgbClr val="000000"/>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07" name="Shape 607"/>
        <p:cNvGrpSpPr/>
        <p:nvPr/>
      </p:nvGrpSpPr>
      <p:grpSpPr>
        <a:xfrm>
          <a:off x="0" y="0"/>
          <a:ext cx="0" cy="0"/>
          <a:chOff x="0" y="0"/>
          <a:chExt cx="0" cy="0"/>
        </a:xfrm>
      </p:grpSpPr>
      <p:sp>
        <p:nvSpPr>
          <p:cNvPr id="608" name="Google Shape;608;p42"/>
          <p:cNvSpPr txBox="1"/>
          <p:nvPr>
            <p:ph type="title"/>
          </p:nvPr>
        </p:nvSpPr>
        <p:spPr>
          <a:xfrm>
            <a:off x="628650" y="76200"/>
            <a:ext cx="7886700" cy="62388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000"/>
              <a:buFont typeface="Calibri"/>
              <a:buNone/>
            </a:pPr>
            <a:r>
              <a:rPr b="1" lang="en-US" sz="4000">
                <a:solidFill>
                  <a:srgbClr val="0070C0"/>
                </a:solidFill>
                <a:latin typeface="Calibri"/>
                <a:ea typeface="Calibri"/>
                <a:cs typeface="Calibri"/>
                <a:sym typeface="Calibri"/>
              </a:rPr>
              <a:t>The Macroenvironment</a:t>
            </a:r>
            <a:endParaRPr sz="4000">
              <a:latin typeface="Calibri"/>
              <a:ea typeface="Calibri"/>
              <a:cs typeface="Calibri"/>
              <a:sym typeface="Calibri"/>
            </a:endParaRPr>
          </a:p>
        </p:txBody>
      </p:sp>
      <p:sp>
        <p:nvSpPr>
          <p:cNvPr id="609" name="Google Shape;609;p42"/>
          <p:cNvSpPr txBox="1"/>
          <p:nvPr>
            <p:ph idx="2" type="body"/>
          </p:nvPr>
        </p:nvSpPr>
        <p:spPr>
          <a:xfrm>
            <a:off x="990600" y="700089"/>
            <a:ext cx="7162800" cy="381000"/>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accent2"/>
              </a:buClr>
              <a:buSzPts val="3200"/>
              <a:buNone/>
            </a:pPr>
            <a:r>
              <a:rPr lang="en-US" sz="3200">
                <a:solidFill>
                  <a:schemeClr val="accent2"/>
                </a:solidFill>
              </a:rPr>
              <a:t>Cultural Environment</a:t>
            </a:r>
            <a:endParaRPr/>
          </a:p>
          <a:p>
            <a:pPr indent="-171450" lvl="0" marL="171450" rtl="0" algn="ctr">
              <a:lnSpc>
                <a:spcPct val="90000"/>
              </a:lnSpc>
              <a:spcBef>
                <a:spcPts val="750"/>
              </a:spcBef>
              <a:spcAft>
                <a:spcPts val="0"/>
              </a:spcAft>
              <a:buClr>
                <a:schemeClr val="dk2"/>
              </a:buClr>
              <a:buSzPts val="3200"/>
              <a:buNone/>
            </a:pPr>
            <a:r>
              <a:t/>
            </a:r>
            <a:endParaRPr sz="3200"/>
          </a:p>
        </p:txBody>
      </p:sp>
      <p:sp>
        <p:nvSpPr>
          <p:cNvPr id="610" name="Google Shape;610;p42"/>
          <p:cNvSpPr txBox="1"/>
          <p:nvPr/>
        </p:nvSpPr>
        <p:spPr>
          <a:xfrm>
            <a:off x="-9525" y="1600200"/>
            <a:ext cx="89154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2800"/>
              <a:buFont typeface="Calibri"/>
              <a:buNone/>
            </a:pPr>
            <a:r>
              <a:rPr b="1" lang="en-US" sz="2800">
                <a:solidFill>
                  <a:srgbClr val="000000"/>
                </a:solidFill>
                <a:latin typeface="Calibri"/>
                <a:ea typeface="Calibri"/>
                <a:cs typeface="Calibri"/>
                <a:sym typeface="Calibri"/>
              </a:rPr>
              <a:t>Shifts in Secondary Cultural Values of People’s Views</a:t>
            </a:r>
            <a:endParaRPr sz="2800">
              <a:solidFill>
                <a:schemeClr val="dk1"/>
              </a:solidFill>
              <a:latin typeface="Calibri"/>
              <a:ea typeface="Calibri"/>
              <a:cs typeface="Calibri"/>
              <a:sym typeface="Calibri"/>
            </a:endParaRPr>
          </a:p>
        </p:txBody>
      </p:sp>
      <p:sp>
        <p:nvSpPr>
          <p:cNvPr id="611" name="Google Shape;611;p42"/>
          <p:cNvSpPr/>
          <p:nvPr/>
        </p:nvSpPr>
        <p:spPr>
          <a:xfrm>
            <a:off x="762000" y="2286000"/>
            <a:ext cx="6391275" cy="3281363"/>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77800" lvl="1" marL="114300" marR="0" rtl="0" algn="l">
              <a:lnSpc>
                <a:spcPct val="75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Themselves</a:t>
            </a:r>
            <a:endParaRPr b="0" i="0" sz="2800" u="none" cap="none" strike="noStrike">
              <a:solidFill>
                <a:schemeClr val="dk1"/>
              </a:solidFill>
              <a:latin typeface="Arial"/>
              <a:ea typeface="Arial"/>
              <a:cs typeface="Arial"/>
              <a:sym typeface="Arial"/>
            </a:endParaRPr>
          </a:p>
          <a:p>
            <a:pPr indent="-177800" lvl="1" marL="114300" marR="0" rtl="0" algn="l">
              <a:lnSpc>
                <a:spcPct val="75000"/>
              </a:lnSpc>
              <a:spcBef>
                <a:spcPts val="28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Others</a:t>
            </a:r>
            <a:endParaRPr b="0" i="0" sz="2800" u="none" cap="none" strike="noStrike">
              <a:solidFill>
                <a:schemeClr val="dk1"/>
              </a:solidFill>
              <a:latin typeface="Arial"/>
              <a:ea typeface="Arial"/>
              <a:cs typeface="Arial"/>
              <a:sym typeface="Arial"/>
            </a:endParaRPr>
          </a:p>
          <a:p>
            <a:pPr indent="-177800" lvl="1" marL="114300" marR="0" rtl="0" algn="l">
              <a:lnSpc>
                <a:spcPct val="75000"/>
              </a:lnSpc>
              <a:spcBef>
                <a:spcPts val="28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Organizations</a:t>
            </a:r>
            <a:endParaRPr b="0" i="0" sz="2800" u="none" cap="none" strike="noStrike">
              <a:solidFill>
                <a:schemeClr val="dk1"/>
              </a:solidFill>
              <a:latin typeface="Arial"/>
              <a:ea typeface="Arial"/>
              <a:cs typeface="Arial"/>
              <a:sym typeface="Arial"/>
            </a:endParaRPr>
          </a:p>
          <a:p>
            <a:pPr indent="-177800" lvl="1" marL="114300" marR="0" rtl="0" algn="l">
              <a:lnSpc>
                <a:spcPct val="75000"/>
              </a:lnSpc>
              <a:spcBef>
                <a:spcPts val="28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Society</a:t>
            </a:r>
            <a:endParaRPr b="0" i="0" sz="2800" u="none" cap="none" strike="noStrike">
              <a:solidFill>
                <a:schemeClr val="dk1"/>
              </a:solidFill>
              <a:latin typeface="Arial"/>
              <a:ea typeface="Arial"/>
              <a:cs typeface="Arial"/>
              <a:sym typeface="Arial"/>
            </a:endParaRPr>
          </a:p>
          <a:p>
            <a:pPr indent="-177800" lvl="1" marL="114300" marR="0" rtl="0" algn="l">
              <a:lnSpc>
                <a:spcPct val="75000"/>
              </a:lnSpc>
              <a:spcBef>
                <a:spcPts val="28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Nature</a:t>
            </a:r>
            <a:endParaRPr b="0" i="0" sz="2800" u="none" cap="none" strike="noStrike">
              <a:solidFill>
                <a:schemeClr val="dk1"/>
              </a:solidFill>
              <a:latin typeface="Arial"/>
              <a:ea typeface="Arial"/>
              <a:cs typeface="Arial"/>
              <a:sym typeface="Arial"/>
            </a:endParaRPr>
          </a:p>
          <a:p>
            <a:pPr indent="-177800" lvl="1" marL="114300" marR="0" rtl="0" algn="l">
              <a:lnSpc>
                <a:spcPct val="75000"/>
              </a:lnSpc>
              <a:spcBef>
                <a:spcPts val="28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Universe</a:t>
            </a:r>
            <a:endParaRPr b="0" i="0" sz="2800" u="none" cap="none" strike="noStrike">
              <a:solidFill>
                <a:schemeClr val="dk1"/>
              </a:solidFill>
              <a:latin typeface="Arial"/>
              <a:ea typeface="Arial"/>
              <a:cs typeface="Arial"/>
              <a:sym typeface="Arial"/>
            </a:endParaRPr>
          </a:p>
        </p:txBody>
      </p:sp>
      <p:sp>
        <p:nvSpPr>
          <p:cNvPr id="612" name="Google Shape;612;p42"/>
          <p:cNvSpPr/>
          <p:nvPr/>
        </p:nvSpPr>
        <p:spPr>
          <a:xfrm>
            <a:off x="2286000" y="6557852"/>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613" name="Google Shape;613;p42"/>
          <p:cNvSpPr/>
          <p:nvPr/>
        </p:nvSpPr>
        <p:spPr>
          <a:xfrm>
            <a:off x="8677206" y="6465519"/>
            <a:ext cx="46679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18" name="Shape 618"/>
        <p:cNvGrpSpPr/>
        <p:nvPr/>
      </p:nvGrpSpPr>
      <p:grpSpPr>
        <a:xfrm>
          <a:off x="0" y="0"/>
          <a:ext cx="0" cy="0"/>
          <a:chOff x="0" y="0"/>
          <a:chExt cx="0" cy="0"/>
        </a:xfrm>
      </p:grpSpPr>
      <p:sp>
        <p:nvSpPr>
          <p:cNvPr id="619" name="Google Shape;619;p43"/>
          <p:cNvSpPr txBox="1"/>
          <p:nvPr>
            <p:ph type="title"/>
          </p:nvPr>
        </p:nvSpPr>
        <p:spPr>
          <a:xfrm>
            <a:off x="188156" y="302198"/>
            <a:ext cx="8767688" cy="66603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b="1" lang="en-US" sz="3600">
                <a:latin typeface="Calibri"/>
                <a:ea typeface="Calibri"/>
                <a:cs typeface="Calibri"/>
                <a:sym typeface="Calibri"/>
              </a:rPr>
              <a:t>Analyzing the Marketing Environment</a:t>
            </a:r>
            <a:r>
              <a:rPr b="1" lang="en-US" sz="2800">
                <a:solidFill>
                  <a:srgbClr val="000000"/>
                </a:solidFill>
              </a:rPr>
              <a:t>  </a:t>
            </a:r>
            <a:endParaRPr sz="2800">
              <a:solidFill>
                <a:srgbClr val="000000"/>
              </a:solidFill>
              <a:latin typeface="Calibri"/>
              <a:ea typeface="Calibri"/>
              <a:cs typeface="Calibri"/>
              <a:sym typeface="Calibri"/>
            </a:endParaRPr>
          </a:p>
        </p:txBody>
      </p:sp>
      <p:sp>
        <p:nvSpPr>
          <p:cNvPr id="620" name="Google Shape;620;p43"/>
          <p:cNvSpPr txBox="1"/>
          <p:nvPr>
            <p:ph idx="2" type="body"/>
          </p:nvPr>
        </p:nvSpPr>
        <p:spPr>
          <a:xfrm>
            <a:off x="990600" y="1384852"/>
            <a:ext cx="7162800" cy="476963"/>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dk1"/>
              </a:buClr>
              <a:buSzPts val="3200"/>
              <a:buNone/>
            </a:pPr>
            <a:r>
              <a:rPr lang="en-US" sz="3200">
                <a:solidFill>
                  <a:schemeClr val="dk1"/>
                </a:solidFill>
              </a:rPr>
              <a:t>Learning Objective 4</a:t>
            </a:r>
            <a:endParaRPr sz="3200">
              <a:solidFill>
                <a:schemeClr val="dk1"/>
              </a:solidFill>
            </a:endParaRPr>
          </a:p>
        </p:txBody>
      </p:sp>
      <p:sp>
        <p:nvSpPr>
          <p:cNvPr id="621" name="Google Shape;621;p43"/>
          <p:cNvSpPr txBox="1"/>
          <p:nvPr>
            <p:ph idx="1" type="body"/>
          </p:nvPr>
        </p:nvSpPr>
        <p:spPr>
          <a:xfrm>
            <a:off x="356087" y="2362200"/>
            <a:ext cx="8431824" cy="2743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t/>
            </a:r>
            <a:endParaRPr sz="2400"/>
          </a:p>
          <a:p>
            <a:pPr indent="-203200" lvl="0" marL="171450" rtl="0" algn="l">
              <a:lnSpc>
                <a:spcPct val="90000"/>
              </a:lnSpc>
              <a:spcBef>
                <a:spcPts val="750"/>
              </a:spcBef>
              <a:spcAft>
                <a:spcPts val="0"/>
              </a:spcAft>
              <a:buClr>
                <a:schemeClr val="dk1"/>
              </a:buClr>
              <a:buSzPts val="3200"/>
              <a:buChar char="•"/>
            </a:pPr>
            <a:r>
              <a:rPr lang="en-US" sz="3200"/>
              <a:t>Explain the key changes in the political and cultural environments.</a:t>
            </a:r>
            <a:endParaRPr/>
          </a:p>
          <a:p>
            <a:pPr indent="0" lvl="0" marL="171450" rtl="0" algn="l">
              <a:lnSpc>
                <a:spcPct val="90000"/>
              </a:lnSpc>
              <a:spcBef>
                <a:spcPts val="750"/>
              </a:spcBef>
              <a:spcAft>
                <a:spcPts val="0"/>
              </a:spcAft>
              <a:buClr>
                <a:schemeClr val="dk1"/>
              </a:buClr>
              <a:buSzPts val="3200"/>
              <a:buNone/>
            </a:pPr>
            <a:r>
              <a:t/>
            </a:r>
            <a:endParaRPr sz="3200"/>
          </a:p>
          <a:p>
            <a:pPr indent="0" lvl="1" marL="342900" rtl="0" algn="l">
              <a:lnSpc>
                <a:spcPct val="90000"/>
              </a:lnSpc>
              <a:spcBef>
                <a:spcPts val="375"/>
              </a:spcBef>
              <a:spcAft>
                <a:spcPts val="0"/>
              </a:spcAft>
              <a:buClr>
                <a:schemeClr val="dk1"/>
              </a:buClr>
              <a:buSzPts val="3200"/>
              <a:buNone/>
            </a:pPr>
            <a:r>
              <a:rPr lang="en-US" sz="3200"/>
              <a:t>	</a:t>
            </a:r>
            <a:r>
              <a:rPr lang="en-US" sz="3200">
                <a:solidFill>
                  <a:srgbClr val="0070C0"/>
                </a:solidFill>
              </a:rPr>
              <a:t>Political and Social Environment</a:t>
            </a:r>
            <a:endParaRPr/>
          </a:p>
          <a:p>
            <a:pPr indent="0" lvl="1" marL="342900" rtl="0" algn="l">
              <a:lnSpc>
                <a:spcPct val="90000"/>
              </a:lnSpc>
              <a:spcBef>
                <a:spcPts val="375"/>
              </a:spcBef>
              <a:spcAft>
                <a:spcPts val="0"/>
              </a:spcAft>
              <a:buClr>
                <a:srgbClr val="0070C0"/>
              </a:buClr>
              <a:buSzPts val="3200"/>
              <a:buNone/>
            </a:pPr>
            <a:r>
              <a:rPr lang="en-US" sz="3200">
                <a:solidFill>
                  <a:srgbClr val="0070C0"/>
                </a:solidFill>
              </a:rPr>
              <a:t>	Cultural Environment</a:t>
            </a:r>
            <a:endParaRPr sz="3200">
              <a:solidFill>
                <a:srgbClr val="0070C0"/>
              </a:solidFill>
            </a:endParaRPr>
          </a:p>
        </p:txBody>
      </p:sp>
      <p:sp>
        <p:nvSpPr>
          <p:cNvPr id="622" name="Google Shape;622;p43"/>
          <p:cNvSpPr txBox="1"/>
          <p:nvPr/>
        </p:nvSpPr>
        <p:spPr>
          <a:xfrm>
            <a:off x="2637692" y="6465296"/>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623" name="Google Shape;623;p43"/>
          <p:cNvSpPr/>
          <p:nvPr/>
        </p:nvSpPr>
        <p:spPr>
          <a:xfrm>
            <a:off x="8644283" y="6363024"/>
            <a:ext cx="46679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3-43</a:t>
            </a:r>
            <a:endParaRPr sz="1200">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28" name="Shape 628"/>
        <p:cNvGrpSpPr/>
        <p:nvPr/>
      </p:nvGrpSpPr>
      <p:grpSpPr>
        <a:xfrm>
          <a:off x="0" y="0"/>
          <a:ext cx="0" cy="0"/>
          <a:chOff x="0" y="0"/>
          <a:chExt cx="0" cy="0"/>
        </a:xfrm>
      </p:grpSpPr>
      <p:sp>
        <p:nvSpPr>
          <p:cNvPr id="629" name="Google Shape;629;p44"/>
          <p:cNvSpPr txBox="1"/>
          <p:nvPr>
            <p:ph type="title"/>
          </p:nvPr>
        </p:nvSpPr>
        <p:spPr>
          <a:xfrm>
            <a:off x="188155" y="331834"/>
            <a:ext cx="8767688" cy="838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b="1" lang="en-US" sz="4000"/>
              <a:t>Analyzing the Marketing Environment</a:t>
            </a:r>
            <a:br>
              <a:rPr b="1" lang="en-US" sz="2800">
                <a:solidFill>
                  <a:srgbClr val="000000"/>
                </a:solidFill>
              </a:rPr>
            </a:br>
            <a:endParaRPr sz="2800">
              <a:solidFill>
                <a:srgbClr val="000000"/>
              </a:solidFill>
              <a:latin typeface="Calibri"/>
              <a:ea typeface="Calibri"/>
              <a:cs typeface="Calibri"/>
              <a:sym typeface="Calibri"/>
            </a:endParaRPr>
          </a:p>
        </p:txBody>
      </p:sp>
      <p:sp>
        <p:nvSpPr>
          <p:cNvPr id="630" name="Google Shape;630;p44"/>
          <p:cNvSpPr txBox="1"/>
          <p:nvPr>
            <p:ph idx="2" type="body"/>
          </p:nvPr>
        </p:nvSpPr>
        <p:spPr>
          <a:xfrm>
            <a:off x="990600" y="1371600"/>
            <a:ext cx="7162800" cy="476963"/>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dk1"/>
              </a:buClr>
              <a:buSzPts val="3200"/>
              <a:buNone/>
            </a:pPr>
            <a:r>
              <a:rPr lang="en-US" sz="3200">
                <a:solidFill>
                  <a:schemeClr val="dk1"/>
                </a:solidFill>
              </a:rPr>
              <a:t>Learning Objective 5</a:t>
            </a:r>
            <a:endParaRPr sz="3200">
              <a:solidFill>
                <a:schemeClr val="dk1"/>
              </a:solidFill>
            </a:endParaRPr>
          </a:p>
        </p:txBody>
      </p:sp>
      <p:sp>
        <p:nvSpPr>
          <p:cNvPr id="631" name="Google Shape;631;p44"/>
          <p:cNvSpPr txBox="1"/>
          <p:nvPr>
            <p:ph idx="1" type="body"/>
          </p:nvPr>
        </p:nvSpPr>
        <p:spPr>
          <a:xfrm>
            <a:off x="309934" y="1988463"/>
            <a:ext cx="8431824" cy="38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t/>
            </a:r>
            <a:endParaRPr b="1" sz="3200">
              <a:solidFill>
                <a:srgbClr val="0070C0"/>
              </a:solidFill>
              <a:latin typeface="Calibri"/>
              <a:ea typeface="Calibri"/>
              <a:cs typeface="Calibri"/>
              <a:sym typeface="Calibri"/>
            </a:endParaRPr>
          </a:p>
          <a:p>
            <a:pPr indent="-203200" lvl="0" marL="171450" rtl="0" algn="l">
              <a:lnSpc>
                <a:spcPct val="90000"/>
              </a:lnSpc>
              <a:spcBef>
                <a:spcPts val="750"/>
              </a:spcBef>
              <a:spcAft>
                <a:spcPts val="0"/>
              </a:spcAft>
              <a:buClr>
                <a:schemeClr val="dk1"/>
              </a:buClr>
              <a:buSzPts val="3200"/>
              <a:buChar char="•"/>
            </a:pPr>
            <a:r>
              <a:rPr lang="en-US" sz="3200"/>
              <a:t>Discuss how companies can react to the marketing environment.</a:t>
            </a:r>
            <a:endParaRPr/>
          </a:p>
          <a:p>
            <a:pPr indent="-19050" lvl="0" marL="171450" rtl="0" algn="l">
              <a:lnSpc>
                <a:spcPct val="90000"/>
              </a:lnSpc>
              <a:spcBef>
                <a:spcPts val="750"/>
              </a:spcBef>
              <a:spcAft>
                <a:spcPts val="0"/>
              </a:spcAft>
              <a:buClr>
                <a:schemeClr val="dk1"/>
              </a:buClr>
              <a:buSzPts val="2400"/>
              <a:buNone/>
            </a:pPr>
            <a:r>
              <a:t/>
            </a:r>
            <a:endParaRPr b="1" sz="2400">
              <a:solidFill>
                <a:srgbClr val="0070C0"/>
              </a:solidFill>
              <a:latin typeface="Calibri"/>
              <a:ea typeface="Calibri"/>
              <a:cs typeface="Calibri"/>
              <a:sym typeface="Calibri"/>
            </a:endParaRPr>
          </a:p>
          <a:p>
            <a:pPr indent="0" lvl="1" marL="0" rtl="0" algn="l">
              <a:lnSpc>
                <a:spcPct val="90000"/>
              </a:lnSpc>
              <a:spcBef>
                <a:spcPts val="750"/>
              </a:spcBef>
              <a:spcAft>
                <a:spcPts val="0"/>
              </a:spcAft>
              <a:buClr>
                <a:schemeClr val="dk1"/>
              </a:buClr>
              <a:buSzPts val="2400"/>
              <a:buNone/>
            </a:pPr>
            <a:r>
              <a:rPr lang="en-US" sz="2400"/>
              <a:t>	</a:t>
            </a:r>
            <a:r>
              <a:rPr lang="en-US" sz="3200">
                <a:solidFill>
                  <a:srgbClr val="0070C0"/>
                </a:solidFill>
              </a:rPr>
              <a:t>Responding to the Marketing Environment</a:t>
            </a:r>
            <a:endParaRPr/>
          </a:p>
          <a:p>
            <a:pPr indent="0" lvl="0" marL="0" rtl="0" algn="l">
              <a:lnSpc>
                <a:spcPct val="90000"/>
              </a:lnSpc>
              <a:spcBef>
                <a:spcPts val="750"/>
              </a:spcBef>
              <a:spcAft>
                <a:spcPts val="0"/>
              </a:spcAft>
              <a:buClr>
                <a:schemeClr val="dk1"/>
              </a:buClr>
              <a:buSzPts val="2400"/>
              <a:buNone/>
            </a:pPr>
            <a:r>
              <a:t/>
            </a:r>
            <a:endParaRPr b="1" sz="2400">
              <a:solidFill>
                <a:srgbClr val="0070C0"/>
              </a:solidFill>
              <a:latin typeface="Calibri"/>
              <a:ea typeface="Calibri"/>
              <a:cs typeface="Calibri"/>
              <a:sym typeface="Calibri"/>
            </a:endParaRPr>
          </a:p>
        </p:txBody>
      </p:sp>
      <p:sp>
        <p:nvSpPr>
          <p:cNvPr id="632" name="Google Shape;632;p44"/>
          <p:cNvSpPr txBox="1"/>
          <p:nvPr/>
        </p:nvSpPr>
        <p:spPr>
          <a:xfrm>
            <a:off x="2637692" y="6465296"/>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633" name="Google Shape;633;p44"/>
          <p:cNvSpPr/>
          <p:nvPr/>
        </p:nvSpPr>
        <p:spPr>
          <a:xfrm>
            <a:off x="8581564" y="6419129"/>
            <a:ext cx="46679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3-44</a:t>
            </a:r>
            <a:endParaRPr sz="1200">
              <a:solidFill>
                <a:srgbClr val="000000"/>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8" name="Shape 638"/>
        <p:cNvGrpSpPr/>
        <p:nvPr/>
      </p:nvGrpSpPr>
      <p:grpSpPr>
        <a:xfrm>
          <a:off x="0" y="0"/>
          <a:ext cx="0" cy="0"/>
          <a:chOff x="0" y="0"/>
          <a:chExt cx="0" cy="0"/>
        </a:xfrm>
      </p:grpSpPr>
      <p:sp>
        <p:nvSpPr>
          <p:cNvPr id="639" name="Google Shape;639;p45"/>
          <p:cNvSpPr txBox="1"/>
          <p:nvPr>
            <p:ph type="title"/>
          </p:nvPr>
        </p:nvSpPr>
        <p:spPr>
          <a:xfrm>
            <a:off x="-76200" y="228600"/>
            <a:ext cx="9296400" cy="54768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000"/>
              <a:buFont typeface="Calibri"/>
              <a:buNone/>
            </a:pPr>
            <a:r>
              <a:rPr b="1" lang="en-US" sz="4000">
                <a:solidFill>
                  <a:srgbClr val="0070C0"/>
                </a:solidFill>
                <a:latin typeface="Calibri"/>
                <a:ea typeface="Calibri"/>
                <a:cs typeface="Calibri"/>
                <a:sym typeface="Calibri"/>
              </a:rPr>
              <a:t>Responding to the Marketing Environment</a:t>
            </a:r>
            <a:endParaRPr/>
          </a:p>
        </p:txBody>
      </p:sp>
      <p:sp>
        <p:nvSpPr>
          <p:cNvPr id="640" name="Google Shape;640;p45"/>
          <p:cNvSpPr txBox="1"/>
          <p:nvPr>
            <p:ph idx="2" type="body"/>
          </p:nvPr>
        </p:nvSpPr>
        <p:spPr>
          <a:xfrm>
            <a:off x="990600" y="1295400"/>
            <a:ext cx="7162800" cy="381000"/>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dk2"/>
              </a:buClr>
              <a:buSzPts val="3200"/>
              <a:buNone/>
            </a:pPr>
            <a:r>
              <a:rPr lang="en-US" sz="3200"/>
              <a:t>Views on Responding</a:t>
            </a:r>
            <a:endParaRPr/>
          </a:p>
          <a:p>
            <a:pPr indent="-171450" lvl="0" marL="171450" rtl="0" algn="ctr">
              <a:lnSpc>
                <a:spcPct val="90000"/>
              </a:lnSpc>
              <a:spcBef>
                <a:spcPts val="750"/>
              </a:spcBef>
              <a:spcAft>
                <a:spcPts val="0"/>
              </a:spcAft>
              <a:buClr>
                <a:schemeClr val="dk2"/>
              </a:buClr>
              <a:buSzPts val="2100"/>
              <a:buNone/>
            </a:pPr>
            <a:r>
              <a:t/>
            </a:r>
            <a:endParaRPr/>
          </a:p>
        </p:txBody>
      </p:sp>
      <p:sp>
        <p:nvSpPr>
          <p:cNvPr id="641" name="Google Shape;641;p45"/>
          <p:cNvSpPr/>
          <p:nvPr/>
        </p:nvSpPr>
        <p:spPr>
          <a:xfrm>
            <a:off x="381000" y="2390118"/>
            <a:ext cx="8153400" cy="335280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Uncontrollable</a:t>
            </a:r>
            <a:endParaRPr b="0" i="0" sz="1800" u="none" cap="none" strike="noStrike">
              <a:solidFill>
                <a:schemeClr val="dk1"/>
              </a:solidFill>
              <a:latin typeface="Arial"/>
              <a:ea typeface="Arial"/>
              <a:cs typeface="Arial"/>
              <a:sym typeface="Arial"/>
            </a:endParaRPr>
          </a:p>
          <a:p>
            <a:pPr indent="-114300" lvl="2" marL="228600" marR="0" rtl="0" algn="l">
              <a:lnSpc>
                <a:spcPct val="75000"/>
              </a:lnSpc>
              <a:spcBef>
                <a:spcPts val="18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React and adapt to forces in the environment</a:t>
            </a:r>
            <a:endParaRPr b="0" i="0" sz="1800" u="none" cap="none" strike="noStrike">
              <a:solidFill>
                <a:schemeClr val="dk1"/>
              </a:solidFill>
              <a:latin typeface="Arial"/>
              <a:ea typeface="Arial"/>
              <a:cs typeface="Arial"/>
              <a:sym typeface="Arial"/>
            </a:endParaRPr>
          </a:p>
          <a:p>
            <a:pPr indent="0" lvl="1" marL="1143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1" marL="114300" marR="0" rtl="0" algn="l">
              <a:lnSpc>
                <a:spcPct val="75000"/>
              </a:lnSpc>
              <a:spcBef>
                <a:spcPts val="18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Proactive</a:t>
            </a:r>
            <a:endParaRPr b="0" i="0" sz="1800" u="none" cap="none" strike="noStrike">
              <a:solidFill>
                <a:schemeClr val="dk1"/>
              </a:solidFill>
              <a:latin typeface="Arial"/>
              <a:ea typeface="Arial"/>
              <a:cs typeface="Arial"/>
              <a:sym typeface="Arial"/>
            </a:endParaRPr>
          </a:p>
          <a:p>
            <a:pPr indent="-114300" lvl="2" marL="228600" marR="0" rtl="0" algn="l">
              <a:lnSpc>
                <a:spcPct val="75000"/>
              </a:lnSpc>
              <a:spcBef>
                <a:spcPts val="18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Take aggressive actions to affect forces in the environment</a:t>
            </a:r>
            <a:endParaRPr b="0" i="0" sz="1800" u="none" cap="none" strike="noStrike">
              <a:solidFill>
                <a:schemeClr val="dk1"/>
              </a:solidFill>
              <a:latin typeface="Arial"/>
              <a:ea typeface="Arial"/>
              <a:cs typeface="Arial"/>
              <a:sym typeface="Arial"/>
            </a:endParaRPr>
          </a:p>
          <a:p>
            <a:pPr indent="0" lvl="1" marL="1143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1" marL="114300" marR="0" rtl="0" algn="l">
              <a:lnSpc>
                <a:spcPct val="75000"/>
              </a:lnSpc>
              <a:spcBef>
                <a:spcPts val="18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Reactive</a:t>
            </a:r>
            <a:endParaRPr b="0" i="0" sz="1800" u="none" cap="none" strike="noStrike">
              <a:solidFill>
                <a:schemeClr val="dk1"/>
              </a:solidFill>
              <a:latin typeface="Arial"/>
              <a:ea typeface="Arial"/>
              <a:cs typeface="Arial"/>
              <a:sym typeface="Arial"/>
            </a:endParaRPr>
          </a:p>
          <a:p>
            <a:pPr indent="-114300" lvl="2" marL="228600" marR="0" rtl="0" algn="l">
              <a:lnSpc>
                <a:spcPct val="75000"/>
              </a:lnSpc>
              <a:spcBef>
                <a:spcPts val="18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Watch and react to forces in the environment</a:t>
            </a:r>
            <a:endParaRPr b="0" i="0" sz="1800" u="none" cap="none" strike="noStrike">
              <a:solidFill>
                <a:schemeClr val="dk1"/>
              </a:solidFill>
              <a:latin typeface="Arial"/>
              <a:ea typeface="Arial"/>
              <a:cs typeface="Arial"/>
              <a:sym typeface="Arial"/>
            </a:endParaRPr>
          </a:p>
        </p:txBody>
      </p:sp>
      <p:sp>
        <p:nvSpPr>
          <p:cNvPr id="642" name="Google Shape;642;p45"/>
          <p:cNvSpPr/>
          <p:nvPr/>
        </p:nvSpPr>
        <p:spPr>
          <a:xfrm>
            <a:off x="2286000" y="6565772"/>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643" name="Google Shape;643;p45"/>
          <p:cNvSpPr/>
          <p:nvPr/>
        </p:nvSpPr>
        <p:spPr>
          <a:xfrm>
            <a:off x="8677206" y="6539268"/>
            <a:ext cx="46679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3-45</a:t>
            </a:r>
            <a:endParaRPr sz="1200">
              <a:solidFill>
                <a:srgbClr val="000000"/>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48" name="Shape 648"/>
        <p:cNvGrpSpPr/>
        <p:nvPr/>
      </p:nvGrpSpPr>
      <p:grpSpPr>
        <a:xfrm>
          <a:off x="0" y="0"/>
          <a:ext cx="0" cy="0"/>
          <a:chOff x="0" y="0"/>
          <a:chExt cx="0" cy="0"/>
        </a:xfrm>
      </p:grpSpPr>
      <p:sp>
        <p:nvSpPr>
          <p:cNvPr id="649" name="Google Shape;649;p46"/>
          <p:cNvSpPr txBox="1"/>
          <p:nvPr>
            <p:ph type="title"/>
          </p:nvPr>
        </p:nvSpPr>
        <p:spPr>
          <a:xfrm>
            <a:off x="188155" y="304800"/>
            <a:ext cx="8767688" cy="838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b="1" lang="en-US" sz="4000"/>
              <a:t>Analyzing the Marketing Environment</a:t>
            </a:r>
            <a:br>
              <a:rPr b="1" lang="en-US" sz="2800">
                <a:solidFill>
                  <a:srgbClr val="000000"/>
                </a:solidFill>
              </a:rPr>
            </a:br>
            <a:endParaRPr sz="2800">
              <a:solidFill>
                <a:srgbClr val="000000"/>
              </a:solidFill>
              <a:latin typeface="Calibri"/>
              <a:ea typeface="Calibri"/>
              <a:cs typeface="Calibri"/>
              <a:sym typeface="Calibri"/>
            </a:endParaRPr>
          </a:p>
        </p:txBody>
      </p:sp>
      <p:sp>
        <p:nvSpPr>
          <p:cNvPr id="650" name="Google Shape;650;p46"/>
          <p:cNvSpPr txBox="1"/>
          <p:nvPr>
            <p:ph idx="2" type="body"/>
          </p:nvPr>
        </p:nvSpPr>
        <p:spPr>
          <a:xfrm>
            <a:off x="990600" y="1371600"/>
            <a:ext cx="7162800" cy="476963"/>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dk1"/>
              </a:buClr>
              <a:buSzPts val="3200"/>
              <a:buNone/>
            </a:pPr>
            <a:r>
              <a:rPr lang="en-US" sz="3200">
                <a:solidFill>
                  <a:schemeClr val="dk1"/>
                </a:solidFill>
              </a:rPr>
              <a:t>Learning Objective 5</a:t>
            </a:r>
            <a:endParaRPr sz="3200">
              <a:solidFill>
                <a:schemeClr val="dk1"/>
              </a:solidFill>
            </a:endParaRPr>
          </a:p>
        </p:txBody>
      </p:sp>
      <p:sp>
        <p:nvSpPr>
          <p:cNvPr id="651" name="Google Shape;651;p46"/>
          <p:cNvSpPr txBox="1"/>
          <p:nvPr>
            <p:ph idx="1" type="body"/>
          </p:nvPr>
        </p:nvSpPr>
        <p:spPr>
          <a:xfrm>
            <a:off x="304800" y="2514600"/>
            <a:ext cx="8483112" cy="1219200"/>
          </a:xfrm>
          <a:prstGeom prst="rect">
            <a:avLst/>
          </a:prstGeom>
          <a:noFill/>
          <a:ln>
            <a:noFill/>
          </a:ln>
        </p:spPr>
        <p:txBody>
          <a:bodyPr anchorCtr="0" anchor="t" bIns="45700" lIns="91425" spcFirstLastPara="1" rIns="91425" wrap="square" tIns="45700">
            <a:noAutofit/>
          </a:bodyPr>
          <a:lstStyle/>
          <a:p>
            <a:pPr indent="-203200" lvl="0" marL="171450" rtl="0" algn="l">
              <a:lnSpc>
                <a:spcPct val="90000"/>
              </a:lnSpc>
              <a:spcBef>
                <a:spcPts val="0"/>
              </a:spcBef>
              <a:spcAft>
                <a:spcPts val="0"/>
              </a:spcAft>
              <a:buClr>
                <a:schemeClr val="dk1"/>
              </a:buClr>
              <a:buSzPts val="3200"/>
              <a:buChar char="•"/>
            </a:pPr>
            <a:r>
              <a:rPr lang="en-US" sz="3200"/>
              <a:t>Discuss how companies can react to the marketing environment.</a:t>
            </a:r>
            <a:endParaRPr b="1" sz="3200">
              <a:solidFill>
                <a:srgbClr val="0070C0"/>
              </a:solidFill>
              <a:latin typeface="Calibri"/>
              <a:ea typeface="Calibri"/>
              <a:cs typeface="Calibri"/>
              <a:sym typeface="Calibri"/>
            </a:endParaRPr>
          </a:p>
        </p:txBody>
      </p:sp>
      <p:sp>
        <p:nvSpPr>
          <p:cNvPr id="652" name="Google Shape;652;p46"/>
          <p:cNvSpPr txBox="1"/>
          <p:nvPr/>
        </p:nvSpPr>
        <p:spPr>
          <a:xfrm>
            <a:off x="-63826" y="3962400"/>
            <a:ext cx="9144000" cy="1815882"/>
          </a:xfrm>
          <a:prstGeom prst="rect">
            <a:avLst/>
          </a:prstGeom>
          <a:noFill/>
          <a:ln>
            <a:noFill/>
          </a:ln>
        </p:spPr>
        <p:txBody>
          <a:bodyPr anchorCtr="0" anchor="t" bIns="45700" lIns="91425" spcFirstLastPara="1" rIns="91425" wrap="square" tIns="45700">
            <a:spAutoFit/>
          </a:bodyPr>
          <a:lstStyle/>
          <a:p>
            <a:pPr indent="0" lvl="2" marL="914400" marR="0" rtl="0" algn="l">
              <a:spcBef>
                <a:spcPts val="0"/>
              </a:spcBef>
              <a:spcAft>
                <a:spcPts val="0"/>
              </a:spcAft>
              <a:buNone/>
            </a:pPr>
            <a:r>
              <a:rPr b="0" i="0" lang="en-US" sz="2800" u="none" cap="none" strike="noStrike">
                <a:solidFill>
                  <a:srgbClr val="0070C0"/>
                </a:solidFill>
                <a:latin typeface="Calibri"/>
                <a:ea typeface="Calibri"/>
                <a:cs typeface="Calibri"/>
                <a:sym typeface="Calibri"/>
              </a:rPr>
              <a:t>Views on Responding</a:t>
            </a:r>
            <a:endParaRPr/>
          </a:p>
          <a:p>
            <a:pPr indent="-457200" lvl="5" marL="2743200" marR="0" rtl="0" algn="l">
              <a:spcBef>
                <a:spcPts val="0"/>
              </a:spcBef>
              <a:spcAft>
                <a:spcPts val="0"/>
              </a:spcAft>
              <a:buClr>
                <a:srgbClr val="0070C0"/>
              </a:buClr>
              <a:buSzPts val="2800"/>
              <a:buFont typeface="Arial"/>
              <a:buChar char="•"/>
            </a:pPr>
            <a:r>
              <a:rPr b="0" i="0" lang="en-US" sz="2800" u="none" cap="none" strike="noStrike">
                <a:solidFill>
                  <a:srgbClr val="0070C0"/>
                </a:solidFill>
                <a:latin typeface="Calibri"/>
                <a:ea typeface="Calibri"/>
                <a:cs typeface="Calibri"/>
                <a:sym typeface="Calibri"/>
              </a:rPr>
              <a:t>Uncontrollable</a:t>
            </a:r>
            <a:endParaRPr/>
          </a:p>
          <a:p>
            <a:pPr indent="-457200" lvl="5" marL="2743200" marR="0" rtl="0" algn="l">
              <a:spcBef>
                <a:spcPts val="0"/>
              </a:spcBef>
              <a:spcAft>
                <a:spcPts val="0"/>
              </a:spcAft>
              <a:buClr>
                <a:srgbClr val="0070C0"/>
              </a:buClr>
              <a:buSzPts val="2800"/>
              <a:buFont typeface="Arial"/>
              <a:buChar char="•"/>
            </a:pPr>
            <a:r>
              <a:rPr b="0" i="0" lang="en-US" sz="2800" u="none" cap="none" strike="noStrike">
                <a:solidFill>
                  <a:srgbClr val="0070C0"/>
                </a:solidFill>
                <a:latin typeface="Calibri"/>
                <a:ea typeface="Calibri"/>
                <a:cs typeface="Calibri"/>
                <a:sym typeface="Calibri"/>
              </a:rPr>
              <a:t>Proactive</a:t>
            </a:r>
            <a:endParaRPr/>
          </a:p>
          <a:p>
            <a:pPr indent="-457200" lvl="5" marL="2743200" marR="0" rtl="0" algn="l">
              <a:spcBef>
                <a:spcPts val="0"/>
              </a:spcBef>
              <a:spcAft>
                <a:spcPts val="0"/>
              </a:spcAft>
              <a:buClr>
                <a:srgbClr val="0070C0"/>
              </a:buClr>
              <a:buSzPts val="2800"/>
              <a:buFont typeface="Arial"/>
              <a:buChar char="•"/>
            </a:pPr>
            <a:r>
              <a:rPr b="0" i="0" lang="en-US" sz="2800" u="none" cap="none" strike="noStrike">
                <a:solidFill>
                  <a:srgbClr val="0070C0"/>
                </a:solidFill>
                <a:latin typeface="Calibri"/>
                <a:ea typeface="Calibri"/>
                <a:cs typeface="Calibri"/>
                <a:sym typeface="Calibri"/>
              </a:rPr>
              <a:t>Reactive</a:t>
            </a:r>
            <a:endParaRPr b="0" i="0" sz="2800" u="none" cap="none" strike="noStrike">
              <a:solidFill>
                <a:srgbClr val="0070C0"/>
              </a:solidFill>
              <a:latin typeface="Calibri"/>
              <a:ea typeface="Calibri"/>
              <a:cs typeface="Calibri"/>
              <a:sym typeface="Calibri"/>
            </a:endParaRPr>
          </a:p>
        </p:txBody>
      </p:sp>
      <p:sp>
        <p:nvSpPr>
          <p:cNvPr id="653" name="Google Shape;653;p46"/>
          <p:cNvSpPr txBox="1"/>
          <p:nvPr/>
        </p:nvSpPr>
        <p:spPr>
          <a:xfrm>
            <a:off x="2637692" y="6553200"/>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654" name="Google Shape;654;p46"/>
          <p:cNvSpPr/>
          <p:nvPr/>
        </p:nvSpPr>
        <p:spPr>
          <a:xfrm>
            <a:off x="8554515" y="6553199"/>
            <a:ext cx="46679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3-46</a:t>
            </a:r>
            <a:endParaRPr sz="1200">
              <a:solidFill>
                <a:srgbClr val="000000"/>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9" name="Shape 659"/>
        <p:cNvGrpSpPr/>
        <p:nvPr/>
      </p:nvGrpSpPr>
      <p:grpSpPr>
        <a:xfrm>
          <a:off x="0" y="0"/>
          <a:ext cx="0" cy="0"/>
          <a:chOff x="0" y="0"/>
          <a:chExt cx="0" cy="0"/>
        </a:xfrm>
      </p:grpSpPr>
      <p:sp>
        <p:nvSpPr>
          <p:cNvPr id="660" name="Google Shape;660;p47"/>
          <p:cNvSpPr txBox="1"/>
          <p:nvPr>
            <p:ph type="title"/>
          </p:nvPr>
        </p:nvSpPr>
        <p:spPr>
          <a:xfrm>
            <a:off x="628650" y="143482"/>
            <a:ext cx="7886700" cy="5214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b="1" lang="en-US" sz="3600">
                <a:latin typeface="Calibri"/>
                <a:ea typeface="Calibri"/>
                <a:cs typeface="Calibri"/>
                <a:sym typeface="Calibri"/>
              </a:rPr>
              <a:t>Principles </a:t>
            </a:r>
            <a:r>
              <a:rPr b="1" lang="en-US" sz="3600">
                <a:solidFill>
                  <a:srgbClr val="0070C0"/>
                </a:solidFill>
                <a:latin typeface="Calibri"/>
                <a:ea typeface="Calibri"/>
                <a:cs typeface="Calibri"/>
                <a:sym typeface="Calibri"/>
              </a:rPr>
              <a:t>of Marketing</a:t>
            </a:r>
            <a:endParaRPr sz="3600">
              <a:latin typeface="Calibri"/>
              <a:ea typeface="Calibri"/>
              <a:cs typeface="Calibri"/>
              <a:sym typeface="Calibri"/>
            </a:endParaRPr>
          </a:p>
        </p:txBody>
      </p:sp>
      <p:sp>
        <p:nvSpPr>
          <p:cNvPr id="661" name="Google Shape;661;p47"/>
          <p:cNvSpPr txBox="1"/>
          <p:nvPr/>
        </p:nvSpPr>
        <p:spPr>
          <a:xfrm>
            <a:off x="1641871" y="1542887"/>
            <a:ext cx="586025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ED7D31"/>
                </a:solidFill>
                <a:latin typeface="Calibri"/>
                <a:ea typeface="Calibri"/>
                <a:cs typeface="Calibri"/>
                <a:sym typeface="Calibri"/>
              </a:rPr>
              <a:t>PowerPoint Copyright Page</a:t>
            </a:r>
            <a:endParaRPr sz="2800">
              <a:solidFill>
                <a:srgbClr val="ED7D31"/>
              </a:solidFill>
              <a:latin typeface="Calibri"/>
              <a:ea typeface="Calibri"/>
              <a:cs typeface="Calibri"/>
              <a:sym typeface="Calibri"/>
            </a:endParaRPr>
          </a:p>
        </p:txBody>
      </p:sp>
      <p:pic>
        <p:nvPicPr>
          <p:cNvPr descr="Graphic of Copyright warnings" id="662" name="Google Shape;662;p47" title="Copyright Page"/>
          <p:cNvPicPr preferRelativeResize="0"/>
          <p:nvPr>
            <p:ph idx="1" type="body"/>
          </p:nvPr>
        </p:nvPicPr>
        <p:blipFill rotWithShape="1">
          <a:blip r:embed="rId3">
            <a:alphaModFix/>
          </a:blip>
          <a:srcRect b="0" l="0" r="0" t="0"/>
          <a:stretch/>
        </p:blipFill>
        <p:spPr>
          <a:xfrm>
            <a:off x="628650" y="2599393"/>
            <a:ext cx="7886700" cy="2517656"/>
          </a:xfrm>
          <a:prstGeom prst="rect">
            <a:avLst/>
          </a:prstGeom>
          <a:noFill/>
          <a:ln>
            <a:noFill/>
          </a:ln>
        </p:spPr>
      </p:pic>
      <p:sp>
        <p:nvSpPr>
          <p:cNvPr id="663" name="Google Shape;663;p47"/>
          <p:cNvSpPr txBox="1"/>
          <p:nvPr/>
        </p:nvSpPr>
        <p:spPr>
          <a:xfrm>
            <a:off x="2552700" y="6552337"/>
            <a:ext cx="40386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r>
              <a:rPr lang="en-US" sz="1100">
                <a:solidFill>
                  <a:srgbClr val="000000"/>
                </a:solidFill>
                <a:latin typeface="Calibri"/>
                <a:ea typeface="Calibri"/>
                <a:cs typeface="Calibri"/>
                <a:sym typeface="Calibri"/>
              </a:rPr>
              <a:t>.</a:t>
            </a:r>
            <a:endParaRPr/>
          </a:p>
        </p:txBody>
      </p:sp>
      <p:sp>
        <p:nvSpPr>
          <p:cNvPr id="664" name="Google Shape;664;p47"/>
          <p:cNvSpPr txBox="1"/>
          <p:nvPr>
            <p:ph idx="12" type="sldNum"/>
          </p:nvPr>
        </p:nvSpPr>
        <p:spPr>
          <a:xfrm>
            <a:off x="7086600" y="6561500"/>
            <a:ext cx="2057400" cy="25867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2" name="Shape 222"/>
        <p:cNvGrpSpPr/>
        <p:nvPr/>
      </p:nvGrpSpPr>
      <p:grpSpPr>
        <a:xfrm>
          <a:off x="0" y="0"/>
          <a:ext cx="0" cy="0"/>
          <a:chOff x="0" y="0"/>
          <a:chExt cx="0" cy="0"/>
        </a:xfrm>
      </p:grpSpPr>
      <p:sp>
        <p:nvSpPr>
          <p:cNvPr id="223" name="Google Shape;223;p5"/>
          <p:cNvSpPr txBox="1"/>
          <p:nvPr>
            <p:ph type="title"/>
          </p:nvPr>
        </p:nvSpPr>
        <p:spPr>
          <a:xfrm>
            <a:off x="188156" y="228600"/>
            <a:ext cx="8767688" cy="63082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b="1" lang="en-US" sz="3600">
                <a:latin typeface="Calibri"/>
                <a:ea typeface="Calibri"/>
                <a:cs typeface="Calibri"/>
                <a:sym typeface="Calibri"/>
              </a:rPr>
              <a:t>Analyzing the Marketing Environment</a:t>
            </a:r>
            <a:br>
              <a:rPr b="1" lang="en-US" sz="3600">
                <a:solidFill>
                  <a:srgbClr val="000000"/>
                </a:solidFill>
                <a:latin typeface="Calibri"/>
                <a:ea typeface="Calibri"/>
                <a:cs typeface="Calibri"/>
                <a:sym typeface="Calibri"/>
              </a:rPr>
            </a:br>
            <a:endParaRPr sz="3600">
              <a:solidFill>
                <a:srgbClr val="000000"/>
              </a:solidFill>
              <a:latin typeface="Calibri"/>
              <a:ea typeface="Calibri"/>
              <a:cs typeface="Calibri"/>
              <a:sym typeface="Calibri"/>
            </a:endParaRPr>
          </a:p>
        </p:txBody>
      </p:sp>
      <p:sp>
        <p:nvSpPr>
          <p:cNvPr id="224" name="Google Shape;224;p5"/>
          <p:cNvSpPr txBox="1"/>
          <p:nvPr>
            <p:ph idx="2" type="body"/>
          </p:nvPr>
        </p:nvSpPr>
        <p:spPr>
          <a:xfrm>
            <a:off x="990600" y="1210048"/>
            <a:ext cx="7162800" cy="476963"/>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dk1"/>
              </a:buClr>
              <a:buSzPts val="3200"/>
              <a:buNone/>
            </a:pPr>
            <a:r>
              <a:rPr lang="en-US" sz="3200">
                <a:solidFill>
                  <a:schemeClr val="dk1"/>
                </a:solidFill>
              </a:rPr>
              <a:t>Learning Objective 1</a:t>
            </a:r>
            <a:endParaRPr sz="3200">
              <a:solidFill>
                <a:schemeClr val="dk1"/>
              </a:solidFill>
            </a:endParaRPr>
          </a:p>
        </p:txBody>
      </p:sp>
      <p:sp>
        <p:nvSpPr>
          <p:cNvPr id="225" name="Google Shape;225;p5"/>
          <p:cNvSpPr txBox="1"/>
          <p:nvPr>
            <p:ph idx="1" type="body"/>
          </p:nvPr>
        </p:nvSpPr>
        <p:spPr>
          <a:xfrm>
            <a:off x="356088" y="2514600"/>
            <a:ext cx="8431824" cy="3810000"/>
          </a:xfrm>
          <a:prstGeom prst="rect">
            <a:avLst/>
          </a:prstGeom>
          <a:noFill/>
          <a:ln>
            <a:noFill/>
          </a:ln>
        </p:spPr>
        <p:txBody>
          <a:bodyPr anchorCtr="0" anchor="t" bIns="45700" lIns="91425" spcFirstLastPara="1" rIns="91425" wrap="square" tIns="45700">
            <a:noAutofit/>
          </a:bodyPr>
          <a:lstStyle/>
          <a:p>
            <a:pPr indent="-177800" lvl="0" marL="171450" rtl="0" algn="l">
              <a:lnSpc>
                <a:spcPct val="90000"/>
              </a:lnSpc>
              <a:spcBef>
                <a:spcPts val="0"/>
              </a:spcBef>
              <a:spcAft>
                <a:spcPts val="0"/>
              </a:spcAft>
              <a:buClr>
                <a:schemeClr val="dk1"/>
              </a:buClr>
              <a:buSzPts val="2800"/>
              <a:buChar char="•"/>
            </a:pPr>
            <a:r>
              <a:rPr b="1" lang="en-US" sz="2800"/>
              <a:t> </a:t>
            </a:r>
            <a:r>
              <a:rPr lang="en-US" sz="3200"/>
              <a:t>Describe the environmental forces that affect the company’s ability to serve its customers.</a:t>
            </a:r>
            <a:endParaRPr/>
          </a:p>
          <a:p>
            <a:pPr indent="0" lvl="0" marL="0" rtl="0" algn="l">
              <a:lnSpc>
                <a:spcPct val="90000"/>
              </a:lnSpc>
              <a:spcBef>
                <a:spcPts val="750"/>
              </a:spcBef>
              <a:spcAft>
                <a:spcPts val="0"/>
              </a:spcAft>
              <a:buClr>
                <a:schemeClr val="dk1"/>
              </a:buClr>
              <a:buSzPts val="3200"/>
              <a:buNone/>
            </a:pPr>
            <a:r>
              <a:t/>
            </a:r>
            <a:endParaRPr sz="3200">
              <a:solidFill>
                <a:schemeClr val="accent2"/>
              </a:solidFill>
            </a:endParaRPr>
          </a:p>
          <a:p>
            <a:pPr indent="0" lvl="0" marL="0" rtl="0" algn="l">
              <a:lnSpc>
                <a:spcPct val="90000"/>
              </a:lnSpc>
              <a:spcBef>
                <a:spcPts val="750"/>
              </a:spcBef>
              <a:spcAft>
                <a:spcPts val="0"/>
              </a:spcAft>
              <a:buClr>
                <a:srgbClr val="0070C0"/>
              </a:buClr>
              <a:buSzPts val="3200"/>
              <a:buNone/>
            </a:pPr>
            <a:r>
              <a:rPr b="1" lang="en-US" sz="3200">
                <a:solidFill>
                  <a:srgbClr val="0070C0"/>
                </a:solidFill>
              </a:rPr>
              <a:t>	</a:t>
            </a:r>
            <a:r>
              <a:rPr lang="en-US" sz="3200">
                <a:solidFill>
                  <a:srgbClr val="0070C0"/>
                </a:solidFill>
              </a:rPr>
              <a:t>The Microenvironment</a:t>
            </a:r>
            <a:endParaRPr sz="3200">
              <a:solidFill>
                <a:srgbClr val="0070C0"/>
              </a:solidFill>
            </a:endParaRPr>
          </a:p>
          <a:p>
            <a:pPr indent="0" lvl="0" marL="0" rtl="0" algn="l">
              <a:lnSpc>
                <a:spcPct val="90000"/>
              </a:lnSpc>
              <a:spcBef>
                <a:spcPts val="750"/>
              </a:spcBef>
              <a:spcAft>
                <a:spcPts val="0"/>
              </a:spcAft>
              <a:buClr>
                <a:srgbClr val="0070C0"/>
              </a:buClr>
              <a:buSzPts val="3200"/>
              <a:buNone/>
            </a:pPr>
            <a:r>
              <a:rPr lang="en-US" sz="3200">
                <a:solidFill>
                  <a:srgbClr val="0070C0"/>
                </a:solidFill>
              </a:rPr>
              <a:t>	The Macroenvironment</a:t>
            </a:r>
            <a:endParaRPr sz="3200">
              <a:solidFill>
                <a:srgbClr val="0070C0"/>
              </a:solidFill>
            </a:endParaRPr>
          </a:p>
          <a:p>
            <a:pPr indent="0" lvl="0" marL="0" rtl="0" algn="l">
              <a:lnSpc>
                <a:spcPct val="90000"/>
              </a:lnSpc>
              <a:spcBef>
                <a:spcPts val="750"/>
              </a:spcBef>
              <a:spcAft>
                <a:spcPts val="0"/>
              </a:spcAft>
              <a:buClr>
                <a:schemeClr val="dk1"/>
              </a:buClr>
              <a:buSzPts val="2800"/>
              <a:buNone/>
            </a:pPr>
            <a:r>
              <a:t/>
            </a:r>
            <a:endParaRPr sz="2800">
              <a:solidFill>
                <a:schemeClr val="accent2"/>
              </a:solidFill>
            </a:endParaRPr>
          </a:p>
          <a:p>
            <a:pPr indent="0" lvl="0" marL="0" rtl="0" algn="l">
              <a:lnSpc>
                <a:spcPct val="90000"/>
              </a:lnSpc>
              <a:spcBef>
                <a:spcPts val="750"/>
              </a:spcBef>
              <a:spcAft>
                <a:spcPts val="0"/>
              </a:spcAft>
              <a:buClr>
                <a:schemeClr val="dk1"/>
              </a:buClr>
              <a:buSzPts val="2400"/>
              <a:buNone/>
            </a:pPr>
            <a:r>
              <a:t/>
            </a:r>
            <a:endParaRPr sz="2400"/>
          </a:p>
        </p:txBody>
      </p:sp>
      <p:sp>
        <p:nvSpPr>
          <p:cNvPr id="226" name="Google Shape;226;p5"/>
          <p:cNvSpPr txBox="1"/>
          <p:nvPr/>
        </p:nvSpPr>
        <p:spPr>
          <a:xfrm>
            <a:off x="2637692" y="6465296"/>
            <a:ext cx="38686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Copyright © 2016 Pearson Education, Inc.</a:t>
            </a:r>
            <a:endParaRPr/>
          </a:p>
        </p:txBody>
      </p:sp>
      <p:sp>
        <p:nvSpPr>
          <p:cNvPr id="227" name="Google Shape;227;p5"/>
          <p:cNvSpPr txBox="1"/>
          <p:nvPr/>
        </p:nvSpPr>
        <p:spPr>
          <a:xfrm>
            <a:off x="7804497" y="6465296"/>
            <a:ext cx="1167912"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00" u="none" cap="none" strike="noStrike">
                <a:solidFill>
                  <a:srgbClr val="000000"/>
                </a:solidFill>
                <a:latin typeface="Calibri"/>
                <a:ea typeface="Calibri"/>
                <a:cs typeface="Calibri"/>
                <a:sym typeface="Calibri"/>
              </a:rPr>
              <a:t>3-</a:t>
            </a: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2" name="Shape 232"/>
        <p:cNvGrpSpPr/>
        <p:nvPr/>
      </p:nvGrpSpPr>
      <p:grpSpPr>
        <a:xfrm>
          <a:off x="0" y="0"/>
          <a:ext cx="0" cy="0"/>
          <a:chOff x="0" y="0"/>
          <a:chExt cx="0" cy="0"/>
        </a:xfrm>
      </p:grpSpPr>
      <p:sp>
        <p:nvSpPr>
          <p:cNvPr id="233" name="Google Shape;233;p6"/>
          <p:cNvSpPr txBox="1"/>
          <p:nvPr>
            <p:ph type="title"/>
          </p:nvPr>
        </p:nvSpPr>
        <p:spPr>
          <a:xfrm>
            <a:off x="85725" y="-76200"/>
            <a:ext cx="8972550" cy="84608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Calibri"/>
              <a:buNone/>
            </a:pPr>
            <a:br>
              <a:rPr lang="en-US"/>
            </a:br>
            <a:r>
              <a:rPr b="1" lang="en-US" sz="3600">
                <a:solidFill>
                  <a:srgbClr val="0070C0"/>
                </a:solidFill>
                <a:latin typeface="Calibri"/>
                <a:ea typeface="Calibri"/>
                <a:cs typeface="Calibri"/>
                <a:sym typeface="Calibri"/>
              </a:rPr>
              <a:t>A Company’s  Marketing Environment</a:t>
            </a:r>
            <a:endParaRPr/>
          </a:p>
        </p:txBody>
      </p:sp>
      <p:sp>
        <p:nvSpPr>
          <p:cNvPr id="234" name="Google Shape;234;p6"/>
          <p:cNvSpPr txBox="1"/>
          <p:nvPr>
            <p:ph idx="1" type="body"/>
          </p:nvPr>
        </p:nvSpPr>
        <p:spPr>
          <a:xfrm>
            <a:off x="200025" y="2438400"/>
            <a:ext cx="8743950" cy="1981200"/>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3200"/>
              <a:buFont typeface="Calibri"/>
              <a:buNone/>
            </a:pPr>
            <a:r>
              <a:rPr b="1" lang="en-US" sz="3200"/>
              <a:t>The marketing environment </a:t>
            </a:r>
            <a:r>
              <a:rPr lang="en-US" sz="3200"/>
              <a:t>includes the actors and forces outside marketing that affect marketing management’s ability to build and maintain successful relationships with target customers.</a:t>
            </a:r>
            <a:endParaRPr/>
          </a:p>
          <a:p>
            <a:pPr indent="-38100" lvl="0" marL="171450" rtl="0" algn="l">
              <a:lnSpc>
                <a:spcPct val="90000"/>
              </a:lnSpc>
              <a:spcBef>
                <a:spcPts val="750"/>
              </a:spcBef>
              <a:spcAft>
                <a:spcPts val="0"/>
              </a:spcAft>
              <a:buClr>
                <a:schemeClr val="dk1"/>
              </a:buClr>
              <a:buSzPts val="2100"/>
              <a:buNone/>
            </a:pPr>
            <a:r>
              <a:t/>
            </a:r>
            <a:endParaRPr/>
          </a:p>
        </p:txBody>
      </p:sp>
      <p:sp>
        <p:nvSpPr>
          <p:cNvPr id="235" name="Google Shape;235;p6"/>
          <p:cNvSpPr/>
          <p:nvPr/>
        </p:nvSpPr>
        <p:spPr>
          <a:xfrm>
            <a:off x="2286000" y="6581001"/>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Copyright © 2016 Pearson Education, Inc.</a:t>
            </a:r>
            <a:endParaRPr/>
          </a:p>
        </p:txBody>
      </p:sp>
      <p:sp>
        <p:nvSpPr>
          <p:cNvPr id="236" name="Google Shape;236;p6"/>
          <p:cNvSpPr txBox="1"/>
          <p:nvPr/>
        </p:nvSpPr>
        <p:spPr>
          <a:xfrm>
            <a:off x="7915275" y="6581001"/>
            <a:ext cx="11430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00" u="none" cap="none" strike="noStrike">
                <a:solidFill>
                  <a:srgbClr val="000000"/>
                </a:solidFill>
                <a:latin typeface="Calibri"/>
                <a:ea typeface="Calibri"/>
                <a:cs typeface="Calibri"/>
                <a:sym typeface="Calibri"/>
              </a:rPr>
              <a:t>3-</a:t>
            </a: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1" name="Shape 241"/>
        <p:cNvGrpSpPr/>
        <p:nvPr/>
      </p:nvGrpSpPr>
      <p:grpSpPr>
        <a:xfrm>
          <a:off x="0" y="0"/>
          <a:ext cx="0" cy="0"/>
          <a:chOff x="0" y="0"/>
          <a:chExt cx="0" cy="0"/>
        </a:xfrm>
      </p:grpSpPr>
      <p:sp>
        <p:nvSpPr>
          <p:cNvPr id="242" name="Google Shape;242;p7"/>
          <p:cNvSpPr txBox="1"/>
          <p:nvPr>
            <p:ph type="title"/>
          </p:nvPr>
        </p:nvSpPr>
        <p:spPr>
          <a:xfrm>
            <a:off x="0" y="76200"/>
            <a:ext cx="9144000" cy="89313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Calibri"/>
              <a:buNone/>
            </a:pPr>
            <a:br>
              <a:rPr lang="en-US"/>
            </a:br>
            <a:r>
              <a:rPr b="1" lang="en-US" sz="3600">
                <a:solidFill>
                  <a:srgbClr val="0070C0"/>
                </a:solidFill>
                <a:latin typeface="Calibri"/>
                <a:ea typeface="Calibri"/>
                <a:cs typeface="Calibri"/>
                <a:sym typeface="Calibri"/>
              </a:rPr>
              <a:t>A Company’s  Marketing Environment</a:t>
            </a:r>
            <a:endParaRPr/>
          </a:p>
        </p:txBody>
      </p:sp>
      <p:sp>
        <p:nvSpPr>
          <p:cNvPr id="243" name="Google Shape;243;p7"/>
          <p:cNvSpPr txBox="1"/>
          <p:nvPr>
            <p:ph idx="1" type="body"/>
          </p:nvPr>
        </p:nvSpPr>
        <p:spPr>
          <a:xfrm>
            <a:off x="152400" y="2438400"/>
            <a:ext cx="8839200" cy="36576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3200"/>
              <a:buFont typeface="Calibri"/>
              <a:buNone/>
            </a:pPr>
            <a:r>
              <a:rPr b="1" lang="en-US" sz="3200"/>
              <a:t>Microenvironment </a:t>
            </a:r>
            <a:r>
              <a:rPr lang="en-US" sz="3200"/>
              <a:t>consists of the actors</a:t>
            </a:r>
            <a:r>
              <a:rPr b="1" lang="en-US" sz="3200"/>
              <a:t> close</a:t>
            </a:r>
            <a:r>
              <a:rPr lang="en-US" sz="3200"/>
              <a:t> to the company that affect its ability to serve its customers—the company, suppliers, marketing intermediaries, customer markets, competitors, and publics. </a:t>
            </a:r>
            <a:endParaRPr sz="3200"/>
          </a:p>
        </p:txBody>
      </p:sp>
      <p:sp>
        <p:nvSpPr>
          <p:cNvPr id="244" name="Google Shape;244;p7"/>
          <p:cNvSpPr/>
          <p:nvPr/>
        </p:nvSpPr>
        <p:spPr>
          <a:xfrm>
            <a:off x="2286000" y="6581001"/>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200" u="none" cap="none" strike="noStrike">
                <a:solidFill>
                  <a:srgbClr val="000000"/>
                </a:solidFill>
                <a:latin typeface="Calibri"/>
                <a:ea typeface="Calibri"/>
                <a:cs typeface="Calibri"/>
                <a:sym typeface="Calibri"/>
              </a:rPr>
              <a:t>Copyright © 2016 Pearson Education, Inc.</a:t>
            </a:r>
            <a:endParaRPr/>
          </a:p>
        </p:txBody>
      </p:sp>
      <p:sp>
        <p:nvSpPr>
          <p:cNvPr id="245" name="Google Shape;245;p7"/>
          <p:cNvSpPr txBox="1"/>
          <p:nvPr/>
        </p:nvSpPr>
        <p:spPr>
          <a:xfrm>
            <a:off x="8001000" y="6577688"/>
            <a:ext cx="99060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00" u="none" cap="none" strike="noStrike">
                <a:solidFill>
                  <a:srgbClr val="000000"/>
                </a:solidFill>
                <a:latin typeface="Calibri"/>
                <a:ea typeface="Calibri"/>
                <a:cs typeface="Calibri"/>
                <a:sym typeface="Calibri"/>
              </a:rPr>
              <a:t>3-</a:t>
            </a: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0" name="Shape 250"/>
        <p:cNvGrpSpPr/>
        <p:nvPr/>
      </p:nvGrpSpPr>
      <p:grpSpPr>
        <a:xfrm>
          <a:off x="0" y="0"/>
          <a:ext cx="0" cy="0"/>
          <a:chOff x="0" y="0"/>
          <a:chExt cx="0" cy="0"/>
        </a:xfrm>
      </p:grpSpPr>
      <p:sp>
        <p:nvSpPr>
          <p:cNvPr id="251" name="Google Shape;251;p8"/>
          <p:cNvSpPr txBox="1"/>
          <p:nvPr>
            <p:ph type="title"/>
          </p:nvPr>
        </p:nvSpPr>
        <p:spPr>
          <a:xfrm>
            <a:off x="95250" y="76200"/>
            <a:ext cx="8953500" cy="914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Calibri"/>
              <a:buNone/>
            </a:pPr>
            <a:br>
              <a:rPr lang="en-US"/>
            </a:br>
            <a:r>
              <a:rPr b="1" lang="en-US" sz="3600">
                <a:solidFill>
                  <a:srgbClr val="0070C0"/>
                </a:solidFill>
                <a:latin typeface="Calibri"/>
                <a:ea typeface="Calibri"/>
                <a:cs typeface="Calibri"/>
                <a:sym typeface="Calibri"/>
              </a:rPr>
              <a:t>A Company’s  Marketing Environment</a:t>
            </a:r>
            <a:endParaRPr/>
          </a:p>
        </p:txBody>
      </p:sp>
      <p:sp>
        <p:nvSpPr>
          <p:cNvPr id="252" name="Google Shape;252;p8"/>
          <p:cNvSpPr txBox="1"/>
          <p:nvPr>
            <p:ph idx="1" type="body"/>
          </p:nvPr>
        </p:nvSpPr>
        <p:spPr>
          <a:xfrm>
            <a:off x="190500" y="2438400"/>
            <a:ext cx="8763000" cy="2811294"/>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3200"/>
              <a:buFont typeface="Calibri"/>
              <a:buNone/>
            </a:pPr>
            <a:r>
              <a:rPr b="1" lang="en-US" sz="3200"/>
              <a:t>Macroenvironment</a:t>
            </a:r>
            <a:r>
              <a:rPr lang="en-US" sz="3200"/>
              <a:t> consists of the larger societal forces that affect the microenvironment—(</a:t>
            </a:r>
            <a:r>
              <a:rPr b="1" lang="en-US" sz="3200"/>
              <a:t>demographic, economic, natural, technological, political, and cultural forces) </a:t>
            </a:r>
            <a:endParaRPr b="1" sz="3200"/>
          </a:p>
        </p:txBody>
      </p:sp>
      <p:sp>
        <p:nvSpPr>
          <p:cNvPr id="253" name="Google Shape;253;p8"/>
          <p:cNvSpPr/>
          <p:nvPr/>
        </p:nvSpPr>
        <p:spPr>
          <a:xfrm>
            <a:off x="2286000" y="6493565"/>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254" name="Google Shape;254;p8"/>
          <p:cNvSpPr txBox="1"/>
          <p:nvPr/>
        </p:nvSpPr>
        <p:spPr>
          <a:xfrm>
            <a:off x="8248650" y="6480313"/>
            <a:ext cx="8001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9" name="Shape 259"/>
        <p:cNvGrpSpPr/>
        <p:nvPr/>
      </p:nvGrpSpPr>
      <p:grpSpPr>
        <a:xfrm>
          <a:off x="0" y="0"/>
          <a:ext cx="0" cy="0"/>
          <a:chOff x="0" y="0"/>
          <a:chExt cx="0" cy="0"/>
        </a:xfrm>
      </p:grpSpPr>
      <p:sp>
        <p:nvSpPr>
          <p:cNvPr id="260" name="Google Shape;260;p9"/>
          <p:cNvSpPr txBox="1"/>
          <p:nvPr>
            <p:ph type="title"/>
          </p:nvPr>
        </p:nvSpPr>
        <p:spPr>
          <a:xfrm>
            <a:off x="646884" y="229032"/>
            <a:ext cx="7886700" cy="59452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70C0"/>
              </a:buClr>
              <a:buSzPts val="3600"/>
              <a:buFont typeface="Calibri"/>
              <a:buNone/>
            </a:pPr>
            <a:r>
              <a:rPr b="1" lang="en-US" sz="3600">
                <a:solidFill>
                  <a:srgbClr val="0070C0"/>
                </a:solidFill>
                <a:latin typeface="Calibri"/>
                <a:ea typeface="Calibri"/>
                <a:cs typeface="Calibri"/>
                <a:sym typeface="Calibri"/>
              </a:rPr>
              <a:t>The Microenvironment</a:t>
            </a:r>
            <a:br>
              <a:rPr lang="en-US" sz="4000">
                <a:solidFill>
                  <a:srgbClr val="0070C0"/>
                </a:solidFill>
                <a:latin typeface="Calibri"/>
                <a:ea typeface="Calibri"/>
                <a:cs typeface="Calibri"/>
                <a:sym typeface="Calibri"/>
              </a:rPr>
            </a:br>
            <a:endParaRPr>
              <a:solidFill>
                <a:srgbClr val="0070C0"/>
              </a:solidFill>
            </a:endParaRPr>
          </a:p>
        </p:txBody>
      </p:sp>
      <p:sp>
        <p:nvSpPr>
          <p:cNvPr id="261" name="Google Shape;261;p9"/>
          <p:cNvSpPr txBox="1"/>
          <p:nvPr>
            <p:ph idx="2" type="body"/>
          </p:nvPr>
        </p:nvSpPr>
        <p:spPr>
          <a:xfrm>
            <a:off x="1219200" y="1219200"/>
            <a:ext cx="6705600" cy="457200"/>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dk2"/>
              </a:buClr>
              <a:buSzPts val="3200"/>
              <a:buNone/>
            </a:pPr>
            <a:r>
              <a:rPr lang="en-US" sz="3200"/>
              <a:t>Actors in the Microenvironment</a:t>
            </a:r>
            <a:endParaRPr/>
          </a:p>
          <a:p>
            <a:pPr indent="-171450" lvl="0" marL="171450" rtl="0" algn="ctr">
              <a:lnSpc>
                <a:spcPct val="90000"/>
              </a:lnSpc>
              <a:spcBef>
                <a:spcPts val="750"/>
              </a:spcBef>
              <a:spcAft>
                <a:spcPts val="0"/>
              </a:spcAft>
              <a:buClr>
                <a:schemeClr val="dk2"/>
              </a:buClr>
              <a:buSzPts val="2800"/>
              <a:buNone/>
            </a:pPr>
            <a:r>
              <a:t/>
            </a:r>
            <a:endParaRPr sz="2800"/>
          </a:p>
        </p:txBody>
      </p:sp>
      <p:pic>
        <p:nvPicPr>
          <p:cNvPr descr="Actors in Microenvironment Graphic" id="262" name="Google Shape;262;p9" title="Actors in Microenvironment"/>
          <p:cNvPicPr preferRelativeResize="0"/>
          <p:nvPr/>
        </p:nvPicPr>
        <p:blipFill rotWithShape="1">
          <a:blip r:embed="rId3">
            <a:alphaModFix/>
          </a:blip>
          <a:srcRect b="0" l="0" r="0" t="0"/>
          <a:stretch/>
        </p:blipFill>
        <p:spPr>
          <a:xfrm>
            <a:off x="112668" y="2072042"/>
            <a:ext cx="8955132" cy="3060464"/>
          </a:xfrm>
          <a:prstGeom prst="rect">
            <a:avLst/>
          </a:prstGeom>
          <a:noFill/>
          <a:ln>
            <a:noFill/>
          </a:ln>
        </p:spPr>
      </p:pic>
      <p:sp>
        <p:nvSpPr>
          <p:cNvPr id="263" name="Google Shape;263;p9"/>
          <p:cNvSpPr/>
          <p:nvPr/>
        </p:nvSpPr>
        <p:spPr>
          <a:xfrm>
            <a:off x="2286000" y="6581001"/>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Calibri"/>
                <a:ea typeface="Calibri"/>
                <a:cs typeface="Calibri"/>
                <a:sym typeface="Calibri"/>
              </a:rPr>
              <a:t>Copyright © 2016 Pearson Education, Inc.</a:t>
            </a:r>
            <a:endParaRPr/>
          </a:p>
        </p:txBody>
      </p:sp>
      <p:sp>
        <p:nvSpPr>
          <p:cNvPr id="264" name="Google Shape;264;p9"/>
          <p:cNvSpPr txBox="1"/>
          <p:nvPr/>
        </p:nvSpPr>
        <p:spPr>
          <a:xfrm>
            <a:off x="8305800" y="6529937"/>
            <a:ext cx="7620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0000"/>
                </a:solidFill>
                <a:latin typeface="Calibri"/>
                <a:ea typeface="Calibri"/>
                <a:cs typeface="Calibri"/>
                <a:sym typeface="Calibri"/>
              </a:rPr>
              <a:t>3-</a:t>
            </a:r>
            <a:fld id="{00000000-1234-1234-1234-123412341234}" type="slidenum">
              <a:rPr lang="en-US" sz="1200">
                <a:solidFill>
                  <a:srgbClr val="000000"/>
                </a:solidFill>
                <a:latin typeface="Calibri"/>
                <a:ea typeface="Calibri"/>
                <a:cs typeface="Calibri"/>
                <a:sym typeface="Calibri"/>
              </a:rPr>
              <a:t>‹#›</a:t>
            </a:fld>
            <a:endParaRPr sz="1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2011-02-15T22:15:04Z</dcterms:created>
  <dc:creator>utter</dc:creator>
</cp:coreProperties>
</file>