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7" roundtripDataSignature="AMtx7miV64+zyuluLW6tv1YMZgOpsxNP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6D6F6C-C7D5-491A-AADA-688FAF45842B}">
  <a:tblStyle styleId="{FF6D6F6C-C7D5-491A-AADA-688FAF45842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Companies must design effective marketing information systems that give managers the right information, in the right form, at the right time and help them to use this information to create customer value and stronger customer relationships.</a:t>
            </a:r>
            <a:endParaRPr/>
          </a:p>
        </p:txBody>
      </p:sp>
      <p:sp>
        <p:nvSpPr>
          <p:cNvPr id="205" name="Google Shape;2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4" name="Google Shape;21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Figure 4.1 </a:t>
            </a:r>
            <a:r>
              <a:rPr lang="en-US"/>
              <a:t>shows that MIS begins and ends with information users—marketing managers, internal and external partners, and others who need marketing information. First, it interacts with these information users to </a:t>
            </a:r>
            <a:r>
              <a:rPr b="1" i="0" lang="en-US"/>
              <a:t>assess information needs</a:t>
            </a:r>
            <a:r>
              <a:rPr lang="en-US"/>
              <a:t>. Next, it interacts with the marketing environment to </a:t>
            </a:r>
            <a:r>
              <a:rPr b="1" i="0" lang="en-US"/>
              <a:t>develop needed information </a:t>
            </a:r>
            <a:r>
              <a:rPr lang="en-US"/>
              <a:t>through internal company databases, marketing intelligence activities, and marketing research. Finally, the MIS helps users to </a:t>
            </a:r>
            <a:r>
              <a:rPr b="1" i="0" lang="en-US"/>
              <a:t>analyze and use </a:t>
            </a:r>
            <a:r>
              <a:rPr lang="en-US"/>
              <a:t>the information to develop customer insights, make marketing decisions, and manage customer relationships.</a:t>
            </a:r>
            <a:endParaRPr/>
          </a:p>
        </p:txBody>
      </p:sp>
      <p:sp>
        <p:nvSpPr>
          <p:cNvPr id="215" name="Google Shape;21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225" name="Google Shape;22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Discussion Question</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What is big data and what opportunities and challenges does it provide for marketers?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1 Summary</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marketing process starts with a complete understanding of the marketplace and consumer needs and wants. Thus, the company needs to turn sound consumer information into meaningful </a:t>
            </a:r>
            <a:r>
              <a:rPr b="1" i="1" lang="en-US" sz="1200" u="none" strike="noStrike">
                <a:solidFill>
                  <a:schemeClr val="dk1"/>
                </a:solidFill>
                <a:latin typeface="Calibri"/>
                <a:ea typeface="Calibri"/>
                <a:cs typeface="Calibri"/>
                <a:sym typeface="Calibri"/>
              </a:rPr>
              <a:t>customer insights</a:t>
            </a:r>
            <a:r>
              <a:rPr b="0" i="1"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by which it can produce superior value for its customers. The company also requires information on competitors, resellers, and other actors and forces in the marketplace. Increasingly, marketers are viewing information not only as an input for making better decisions but also as an important strategic asset and marketing tool.</a:t>
            </a:r>
            <a:endParaRPr b="1" sz="1200">
              <a:solidFill>
                <a:srgbClr val="00B0F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235" name="Google Shape;23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solidFill>
                <a:srgbClr val="00B0F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5" name="Google Shape;2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marketing information system primarily serves the company’s marketing and other managers. However, it may also provide information to external partners, such as suppliers, resellers, or marketing services agencies. For example, Wal-Mart's Retail Link system gives key suppliers access to information on everything from customers’ buying patterns and store inventory levels to how many items they’ve sold in which stores in the past 24 hours.</a:t>
            </a:r>
            <a:endParaRPr baseline="30000"/>
          </a:p>
        </p:txBody>
      </p:sp>
      <p:sp>
        <p:nvSpPr>
          <p:cNvPr id="246" name="Google Shape;24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4" name="Google Shape;25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problem </a:t>
            </a:r>
            <a:r>
              <a:rPr i="0" lang="en-US"/>
              <a:t>isn’t finding information; the world is bursting with information from a glut of sources. The real challenge is to find the right information—from inside and outside sources—and </a:t>
            </a:r>
            <a:r>
              <a:rPr lang="en-US"/>
              <a:t>turn it into customer insights.</a:t>
            </a:r>
            <a:endParaRPr/>
          </a:p>
        </p:txBody>
      </p:sp>
      <p:sp>
        <p:nvSpPr>
          <p:cNvPr id="255" name="Google Shape;25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0" name="Google Shape;2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good MIS balances the information users would </a:t>
            </a:r>
            <a:r>
              <a:rPr i="1" lang="en-US"/>
              <a:t>like</a:t>
            </a:r>
            <a:r>
              <a:rPr lang="en-US"/>
              <a:t> to have against what they really </a:t>
            </a:r>
            <a:r>
              <a:rPr i="1" lang="en-US"/>
              <a:t>need</a:t>
            </a:r>
            <a:r>
              <a:rPr lang="en-US"/>
              <a:t> and what is </a:t>
            </a:r>
            <a:r>
              <a:rPr i="1" lang="en-US"/>
              <a:t>feasible</a:t>
            </a:r>
            <a:r>
              <a:rPr lang="en-US"/>
              <a:t> to offer. Some managers will ask for whatever information they can get without thinking carefully about what they really need. Too much information can be as harmful as too little.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 managers may omit things they ought to know, or they may not know to ask for some types of information they should have. For example, managers might need to know about surges in favorable or unfavorable consumer discussions about their brands on blogs or online social networks. Because they do not know about these discussions, they do not think to ask about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MIS must monitor the marketing environment to provide decision makers with information they should have to better understand customers and make key marketing decisions.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company must decide whether the value of insights gained from additional information is worth the costs of providing it, and both value and cost are often hard to assess.</a:t>
            </a:r>
            <a:endParaRPr/>
          </a:p>
          <a:p>
            <a:pPr indent="0" lvl="0" marL="0" rtl="0" algn="l">
              <a:spcBef>
                <a:spcPts val="0"/>
              </a:spcBef>
              <a:spcAft>
                <a:spcPts val="0"/>
              </a:spcAft>
              <a:buNone/>
            </a:pPr>
            <a:r>
              <a:t/>
            </a:r>
            <a:endParaRPr/>
          </a:p>
        </p:txBody>
      </p:sp>
      <p:sp>
        <p:nvSpPr>
          <p:cNvPr id="271" name="Google Shape;2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Many companies build extensive </a:t>
            </a:r>
            <a:r>
              <a:rPr b="1" lang="en-US"/>
              <a:t>internal databases</a:t>
            </a:r>
            <a:r>
              <a:rPr lang="en-US"/>
              <a:t>, electronic collections of consumer and market information obtained from data sources within the company’s network. Information in the database may include:</a:t>
            </a:r>
            <a:endParaRPr/>
          </a:p>
          <a:p>
            <a:pPr indent="0" lvl="0" marL="0" rtl="0" algn="l">
              <a:lnSpc>
                <a:spcPct val="90000"/>
              </a:lnSpc>
              <a:spcBef>
                <a:spcPts val="0"/>
              </a:spcBef>
              <a:spcAft>
                <a:spcPts val="0"/>
              </a:spcAft>
              <a:buNone/>
            </a:pPr>
            <a:r>
              <a:t/>
            </a:r>
            <a:endParaRPr/>
          </a:p>
          <a:p>
            <a:pPr indent="-171450" lvl="2" marL="1085850" rtl="0" algn="l">
              <a:lnSpc>
                <a:spcPct val="90000"/>
              </a:lnSpc>
              <a:spcBef>
                <a:spcPts val="0"/>
              </a:spcBef>
              <a:spcAft>
                <a:spcPts val="0"/>
              </a:spcAft>
              <a:buClr>
                <a:schemeClr val="dk1"/>
              </a:buClr>
              <a:buSzPts val="1200"/>
              <a:buFont typeface="Arial"/>
              <a:buChar char="•"/>
            </a:pPr>
            <a:r>
              <a:rPr lang="en-US"/>
              <a:t>information on customer characteristics</a:t>
            </a:r>
            <a:endParaRPr/>
          </a:p>
          <a:p>
            <a:pPr indent="-171450" lvl="2" marL="1085850" rtl="0" algn="l">
              <a:lnSpc>
                <a:spcPct val="90000"/>
              </a:lnSpc>
              <a:spcBef>
                <a:spcPts val="0"/>
              </a:spcBef>
              <a:spcAft>
                <a:spcPts val="0"/>
              </a:spcAft>
              <a:buClr>
                <a:schemeClr val="dk1"/>
              </a:buClr>
              <a:buSzPts val="1200"/>
              <a:buFont typeface="Arial"/>
              <a:buChar char="•"/>
            </a:pPr>
            <a:r>
              <a:rPr lang="en-US"/>
              <a:t>sales transactions</a:t>
            </a:r>
            <a:endParaRPr/>
          </a:p>
          <a:p>
            <a:pPr indent="-171450" lvl="2" marL="1085850" rtl="0" algn="l">
              <a:lnSpc>
                <a:spcPct val="90000"/>
              </a:lnSpc>
              <a:spcBef>
                <a:spcPts val="0"/>
              </a:spcBef>
              <a:spcAft>
                <a:spcPts val="0"/>
              </a:spcAft>
              <a:buClr>
                <a:schemeClr val="dk1"/>
              </a:buClr>
              <a:buSzPts val="1200"/>
              <a:buFont typeface="Arial"/>
              <a:buChar char="•"/>
            </a:pPr>
            <a:r>
              <a:rPr lang="en-US"/>
              <a:t>website visits</a:t>
            </a:r>
            <a:endParaRPr/>
          </a:p>
          <a:p>
            <a:pPr indent="-171450" lvl="2" marL="1085850" rtl="0" algn="l">
              <a:lnSpc>
                <a:spcPct val="90000"/>
              </a:lnSpc>
              <a:spcBef>
                <a:spcPts val="0"/>
              </a:spcBef>
              <a:spcAft>
                <a:spcPts val="0"/>
              </a:spcAft>
              <a:buClr>
                <a:schemeClr val="dk1"/>
              </a:buClr>
              <a:buSzPts val="1200"/>
              <a:buFont typeface="Arial"/>
              <a:buChar char="•"/>
            </a:pPr>
            <a:r>
              <a:rPr lang="en-US"/>
              <a:t>customer satisfaction and  service records</a:t>
            </a:r>
            <a:endParaRPr/>
          </a:p>
          <a:p>
            <a:pPr indent="-171450" lvl="2" marL="1085850" rtl="0" algn="l">
              <a:lnSpc>
                <a:spcPct val="90000"/>
              </a:lnSpc>
              <a:spcBef>
                <a:spcPts val="0"/>
              </a:spcBef>
              <a:spcAft>
                <a:spcPts val="0"/>
              </a:spcAft>
              <a:buClr>
                <a:schemeClr val="dk1"/>
              </a:buClr>
              <a:buSzPts val="1200"/>
              <a:buFont typeface="Arial"/>
              <a:buChar char="•"/>
            </a:pPr>
            <a:r>
              <a:rPr lang="en-US"/>
              <a:t>records of sales, costs, and cash flows</a:t>
            </a:r>
            <a:endParaRPr/>
          </a:p>
          <a:p>
            <a:pPr indent="-171450" lvl="2" marL="1085850" rtl="0" algn="l">
              <a:lnSpc>
                <a:spcPct val="90000"/>
              </a:lnSpc>
              <a:spcBef>
                <a:spcPts val="0"/>
              </a:spcBef>
              <a:spcAft>
                <a:spcPts val="0"/>
              </a:spcAft>
              <a:buClr>
                <a:schemeClr val="dk1"/>
              </a:buClr>
              <a:buSzPts val="1200"/>
              <a:buFont typeface="Arial"/>
              <a:buChar char="•"/>
            </a:pPr>
            <a:r>
              <a:rPr lang="en-US"/>
              <a:t>reports on production, shipments, and inventories</a:t>
            </a:r>
            <a:endParaRPr/>
          </a:p>
          <a:p>
            <a:pPr indent="-171450" lvl="2" marL="1085850" rtl="0" algn="l">
              <a:lnSpc>
                <a:spcPct val="90000"/>
              </a:lnSpc>
              <a:spcBef>
                <a:spcPts val="0"/>
              </a:spcBef>
              <a:spcAft>
                <a:spcPts val="0"/>
              </a:spcAft>
              <a:buClr>
                <a:schemeClr val="dk1"/>
              </a:buClr>
              <a:buSzPts val="1200"/>
              <a:buFont typeface="Arial"/>
              <a:buChar char="•"/>
            </a:pPr>
            <a:r>
              <a:rPr lang="en-US"/>
              <a:t>reports on reseller reactions and competitor activities</a:t>
            </a:r>
            <a:endParaRPr/>
          </a:p>
          <a:p>
            <a:pPr indent="-171450" lvl="2" marL="1085850" rtl="0" algn="l">
              <a:lnSpc>
                <a:spcPct val="90000"/>
              </a:lnSpc>
              <a:spcBef>
                <a:spcPts val="0"/>
              </a:spcBef>
              <a:spcAft>
                <a:spcPts val="0"/>
              </a:spcAft>
              <a:buClr>
                <a:schemeClr val="dk1"/>
              </a:buClr>
              <a:buSzPts val="1200"/>
              <a:buFont typeface="Arial"/>
              <a:buChar char="•"/>
            </a:pPr>
            <a:r>
              <a:rPr lang="en-US"/>
              <a:t>point-of-sale transaction data</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Harnessing such information can provide powerful customer insights and strong competitive advantage.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Internal databases usually can be accessed more quickly and cheaply than other information sources. However, the data is often collected for other purposes, so it may be incomplete or in the wrong form.  Keeping the database current also requires special effort, equipment, and techniques.</a:t>
            </a:r>
            <a:endParaRPr/>
          </a:p>
          <a:p>
            <a:pPr indent="0" lvl="0" marL="0" rtl="0" algn="l">
              <a:lnSpc>
                <a:spcPct val="90000"/>
              </a:lnSpc>
              <a:spcBef>
                <a:spcPts val="0"/>
              </a:spcBef>
              <a:spcAft>
                <a:spcPts val="0"/>
              </a:spcAft>
              <a:buNone/>
            </a:pPr>
            <a:r>
              <a:t/>
            </a:r>
            <a:endParaRPr/>
          </a:p>
        </p:txBody>
      </p:sp>
      <p:sp>
        <p:nvSpPr>
          <p:cNvPr id="289" name="Google Shape;28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930"/>
              <a:t>The goal of competitive marketing intelligence is to improve strategic decision making by understanding the consumer environment, assessing and tracking competitors’ actions, and providing early warnings of opportunities and threats. Marketing intelligence techniques range from:</a:t>
            </a:r>
            <a:endParaRPr/>
          </a:p>
          <a:p>
            <a:pPr indent="0" lvl="0" marL="0" rtl="0" algn="l">
              <a:lnSpc>
                <a:spcPct val="80000"/>
              </a:lnSpc>
              <a:spcBef>
                <a:spcPts val="0"/>
              </a:spcBef>
              <a:spcAft>
                <a:spcPts val="0"/>
              </a:spcAft>
              <a:buNone/>
            </a:pPr>
            <a:r>
              <a:t/>
            </a:r>
            <a:endParaRPr sz="930"/>
          </a:p>
          <a:p>
            <a:pPr indent="-171450" lvl="1" marL="628650" rtl="0" algn="l">
              <a:lnSpc>
                <a:spcPct val="80000"/>
              </a:lnSpc>
              <a:spcBef>
                <a:spcPts val="0"/>
              </a:spcBef>
              <a:spcAft>
                <a:spcPts val="0"/>
              </a:spcAft>
              <a:buClr>
                <a:schemeClr val="dk1"/>
              </a:buClr>
              <a:buSzPts val="930"/>
              <a:buFont typeface="Arial"/>
              <a:buChar char="•"/>
            </a:pPr>
            <a:r>
              <a:rPr lang="en-US" sz="930"/>
              <a:t>observing consumers firsthand</a:t>
            </a:r>
            <a:endParaRPr/>
          </a:p>
          <a:p>
            <a:pPr indent="-171450" lvl="1" marL="628650" rtl="0" algn="l">
              <a:lnSpc>
                <a:spcPct val="80000"/>
              </a:lnSpc>
              <a:spcBef>
                <a:spcPts val="0"/>
              </a:spcBef>
              <a:spcAft>
                <a:spcPts val="0"/>
              </a:spcAft>
              <a:buClr>
                <a:schemeClr val="dk1"/>
              </a:buClr>
              <a:buSzPts val="930"/>
              <a:buFont typeface="Arial"/>
              <a:buChar char="•"/>
            </a:pPr>
            <a:r>
              <a:rPr lang="en-US" sz="930"/>
              <a:t>quizzing the company’s own employees</a:t>
            </a:r>
            <a:endParaRPr/>
          </a:p>
          <a:p>
            <a:pPr indent="-171450" lvl="1" marL="628650" rtl="0" algn="l">
              <a:lnSpc>
                <a:spcPct val="80000"/>
              </a:lnSpc>
              <a:spcBef>
                <a:spcPts val="0"/>
              </a:spcBef>
              <a:spcAft>
                <a:spcPts val="0"/>
              </a:spcAft>
              <a:buClr>
                <a:schemeClr val="dk1"/>
              </a:buClr>
              <a:buSzPts val="930"/>
              <a:buFont typeface="Arial"/>
              <a:buChar char="•"/>
            </a:pPr>
            <a:r>
              <a:rPr lang="en-US" sz="930"/>
              <a:t>benchmarking competitors’ products</a:t>
            </a:r>
            <a:endParaRPr/>
          </a:p>
          <a:p>
            <a:pPr indent="-171450" lvl="1" marL="628650" rtl="0" algn="l">
              <a:lnSpc>
                <a:spcPct val="80000"/>
              </a:lnSpc>
              <a:spcBef>
                <a:spcPts val="0"/>
              </a:spcBef>
              <a:spcAft>
                <a:spcPts val="0"/>
              </a:spcAft>
              <a:buClr>
                <a:schemeClr val="dk1"/>
              </a:buClr>
              <a:buSzPts val="930"/>
              <a:buFont typeface="Arial"/>
              <a:buChar char="•"/>
            </a:pPr>
            <a:r>
              <a:rPr lang="en-US" sz="930"/>
              <a:t>researching the Internet</a:t>
            </a:r>
            <a:endParaRPr/>
          </a:p>
          <a:p>
            <a:pPr indent="-171450" lvl="1" marL="628650" rtl="0" algn="l">
              <a:lnSpc>
                <a:spcPct val="80000"/>
              </a:lnSpc>
              <a:spcBef>
                <a:spcPts val="0"/>
              </a:spcBef>
              <a:spcAft>
                <a:spcPts val="0"/>
              </a:spcAft>
              <a:buClr>
                <a:schemeClr val="dk1"/>
              </a:buClr>
              <a:buSzPts val="930"/>
              <a:buFont typeface="Arial"/>
              <a:buChar char="•"/>
            </a:pPr>
            <a:r>
              <a:rPr lang="en-US" sz="930"/>
              <a:t>monitoring Internet buzz</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US" sz="930"/>
              <a:t>Good marketing intelligence can help marketers gain insights into how consumers talk about and connect with their brands. Many companies send out teams of trained observers.</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US" sz="930"/>
              <a:t>Companies also need to actively monitor competitors’ activities. Firms use competitive marketing intelligence to gain early warnings of competitor moves and strategies, new-product launches, new or changing markets, and potential competitive strengths and weaknesses. Much competitor intelligence can be collected from:</a:t>
            </a:r>
            <a:endParaRPr/>
          </a:p>
          <a:p>
            <a:pPr indent="0" lvl="0" marL="0" rtl="0" algn="l">
              <a:lnSpc>
                <a:spcPct val="80000"/>
              </a:lnSpc>
              <a:spcBef>
                <a:spcPts val="0"/>
              </a:spcBef>
              <a:spcAft>
                <a:spcPts val="0"/>
              </a:spcAft>
              <a:buNone/>
            </a:pPr>
            <a:r>
              <a:t/>
            </a:r>
            <a:endParaRPr sz="930"/>
          </a:p>
          <a:p>
            <a:pPr indent="-171450" lvl="1" marL="628650" rtl="0" algn="l">
              <a:lnSpc>
                <a:spcPct val="80000"/>
              </a:lnSpc>
              <a:spcBef>
                <a:spcPts val="0"/>
              </a:spcBef>
              <a:spcAft>
                <a:spcPts val="0"/>
              </a:spcAft>
              <a:buClr>
                <a:schemeClr val="dk1"/>
              </a:buClr>
              <a:buSzPts val="930"/>
              <a:buFont typeface="Arial"/>
              <a:buChar char="•"/>
            </a:pPr>
            <a:r>
              <a:rPr lang="en-US" sz="930"/>
              <a:t>people inside the company</a:t>
            </a:r>
            <a:endParaRPr/>
          </a:p>
          <a:p>
            <a:pPr indent="-171450" lvl="1" marL="628650" rtl="0" algn="l">
              <a:lnSpc>
                <a:spcPct val="80000"/>
              </a:lnSpc>
              <a:spcBef>
                <a:spcPts val="0"/>
              </a:spcBef>
              <a:spcAft>
                <a:spcPts val="0"/>
              </a:spcAft>
              <a:buClr>
                <a:schemeClr val="dk1"/>
              </a:buClr>
              <a:buSzPts val="930"/>
              <a:buFont typeface="Arial"/>
              <a:buChar char="•"/>
            </a:pPr>
            <a:r>
              <a:rPr lang="en-US" sz="930"/>
              <a:t>suppliers, resellers, and key customers</a:t>
            </a:r>
            <a:endParaRPr/>
          </a:p>
          <a:p>
            <a:pPr indent="-171450" lvl="1" marL="628650" rtl="0" algn="l">
              <a:lnSpc>
                <a:spcPct val="80000"/>
              </a:lnSpc>
              <a:spcBef>
                <a:spcPts val="0"/>
              </a:spcBef>
              <a:spcAft>
                <a:spcPts val="0"/>
              </a:spcAft>
              <a:buClr>
                <a:schemeClr val="dk1"/>
              </a:buClr>
              <a:buSzPts val="930"/>
              <a:buFont typeface="Arial"/>
              <a:buChar char="•"/>
            </a:pPr>
            <a:r>
              <a:rPr lang="en-US" sz="930"/>
              <a:t>monitoring competitors’ websites</a:t>
            </a:r>
            <a:endParaRPr/>
          </a:p>
          <a:p>
            <a:pPr indent="-171450" lvl="1" marL="628650" rtl="0" algn="l">
              <a:lnSpc>
                <a:spcPct val="80000"/>
              </a:lnSpc>
              <a:spcBef>
                <a:spcPts val="0"/>
              </a:spcBef>
              <a:spcAft>
                <a:spcPts val="0"/>
              </a:spcAft>
              <a:buClr>
                <a:schemeClr val="dk1"/>
              </a:buClr>
              <a:buSzPts val="930"/>
              <a:buFont typeface="Arial"/>
              <a:buChar char="•"/>
            </a:pPr>
            <a:r>
              <a:rPr lang="en-US" sz="930"/>
              <a:t>Internet searches of  specific competitor names, events, or trends</a:t>
            </a:r>
            <a:endParaRPr/>
          </a:p>
          <a:p>
            <a:pPr indent="-171450" lvl="1" marL="628650" rtl="0" algn="l">
              <a:lnSpc>
                <a:spcPct val="80000"/>
              </a:lnSpc>
              <a:spcBef>
                <a:spcPts val="0"/>
              </a:spcBef>
              <a:spcAft>
                <a:spcPts val="0"/>
              </a:spcAft>
              <a:buClr>
                <a:schemeClr val="dk1"/>
              </a:buClr>
              <a:buSzPts val="930"/>
              <a:buFont typeface="Arial"/>
              <a:buChar char="•"/>
            </a:pPr>
            <a:r>
              <a:rPr lang="en-US" sz="930"/>
              <a:t>tracking consumer conversations about competing brands and the company’s own brands </a:t>
            </a:r>
            <a:endParaRPr/>
          </a:p>
          <a:p>
            <a:pPr indent="-171450" lvl="1" marL="628650" rtl="0" algn="l">
              <a:lnSpc>
                <a:spcPct val="80000"/>
              </a:lnSpc>
              <a:spcBef>
                <a:spcPts val="0"/>
              </a:spcBef>
              <a:spcAft>
                <a:spcPts val="0"/>
              </a:spcAft>
              <a:buClr>
                <a:schemeClr val="dk1"/>
              </a:buClr>
              <a:buSzPts val="930"/>
              <a:buFont typeface="Arial"/>
              <a:buChar char="•"/>
            </a:pPr>
            <a:r>
              <a:rPr lang="en-US" sz="930"/>
              <a:t>thousands of online databases</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US" sz="930"/>
              <a:t>The intelligence game goes both ways. Facing determined competitive marketing intelligence efforts by competitors, most companies are now taking steps to protect their own information.</a:t>
            </a:r>
            <a:endParaRPr/>
          </a:p>
          <a:p>
            <a:pPr indent="0" lvl="0" marL="0" rtl="0" algn="l">
              <a:lnSpc>
                <a:spcPct val="80000"/>
              </a:lnSpc>
              <a:spcBef>
                <a:spcPts val="0"/>
              </a:spcBef>
              <a:spcAft>
                <a:spcPts val="0"/>
              </a:spcAft>
              <a:buNone/>
            </a:pPr>
            <a:r>
              <a:t/>
            </a:r>
            <a:endParaRPr sz="930"/>
          </a:p>
          <a:p>
            <a:pPr indent="0" lvl="0" marL="0" rtl="0" algn="l">
              <a:lnSpc>
                <a:spcPct val="80000"/>
              </a:lnSpc>
              <a:spcBef>
                <a:spcPts val="0"/>
              </a:spcBef>
              <a:spcAft>
                <a:spcPts val="0"/>
              </a:spcAft>
              <a:buNone/>
            </a:pPr>
            <a:r>
              <a:rPr lang="en-US" sz="930"/>
              <a:t>The growing use of marketing intelligence also raises ethical issues. Some intelligence gathering techniques may involve questionable ethics.  </a:t>
            </a:r>
            <a:endParaRPr/>
          </a:p>
        </p:txBody>
      </p:sp>
      <p:sp>
        <p:nvSpPr>
          <p:cNvPr id="299" name="Google Shape;29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308" name="Google Shape;30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Discussion Question</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Describe the sources of internal data and competitive marketing intelligence. </a:t>
            </a:r>
            <a:endParaRPr/>
          </a:p>
          <a:p>
            <a:pPr indent="0" lvl="0" marL="0" rtl="0" algn="l">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2  Summary</a:t>
            </a:r>
            <a:endParaRPr/>
          </a:p>
          <a:p>
            <a:pPr indent="0" lvl="0" marL="0" rtl="0" algn="l">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a:t>
            </a:r>
            <a:r>
              <a:rPr b="0" i="1" lang="en-US" sz="1200" u="none" strike="noStrike">
                <a:solidFill>
                  <a:schemeClr val="dk1"/>
                </a:solidFill>
                <a:latin typeface="Calibri"/>
                <a:ea typeface="Calibri"/>
                <a:cs typeface="Calibri"/>
                <a:sym typeface="Calibri"/>
              </a:rPr>
              <a:t>marketing information system </a:t>
            </a:r>
            <a:r>
              <a:rPr b="0" i="0" lang="en-US" sz="1200" u="none" strike="noStrike">
                <a:solidFill>
                  <a:schemeClr val="dk1"/>
                </a:solidFill>
                <a:latin typeface="Calibri"/>
                <a:ea typeface="Calibri"/>
                <a:cs typeface="Calibri"/>
                <a:sym typeface="Calibri"/>
              </a:rPr>
              <a:t>(</a:t>
            </a:r>
            <a:r>
              <a:rPr b="0" i="1" lang="en-US" sz="1200" u="none" strike="noStrike">
                <a:solidFill>
                  <a:schemeClr val="dk1"/>
                </a:solidFill>
                <a:latin typeface="Calibri"/>
                <a:ea typeface="Calibri"/>
                <a:cs typeface="Calibri"/>
                <a:sym typeface="Calibri"/>
              </a:rPr>
              <a:t>MIS</a:t>
            </a:r>
            <a:r>
              <a:rPr b="0" i="0" lang="en-US" sz="1200" u="none" strike="noStrike">
                <a:solidFill>
                  <a:schemeClr val="dk1"/>
                </a:solidFill>
                <a:latin typeface="Calibri"/>
                <a:ea typeface="Calibri"/>
                <a:cs typeface="Calibri"/>
                <a:sym typeface="Calibri"/>
              </a:rPr>
              <a:t>) consists of the people and procedures for assessing information needs, developing the needed information, and helping decision makers use the information to generate and validate actionable customer and market insights. A well-designed information system begins and ends with users. The MIS first </a:t>
            </a:r>
            <a:r>
              <a:rPr b="0" i="1" lang="en-US" sz="1200" u="none" strike="noStrike">
                <a:solidFill>
                  <a:schemeClr val="dk1"/>
                </a:solidFill>
                <a:latin typeface="Calibri"/>
                <a:ea typeface="Calibri"/>
                <a:cs typeface="Calibri"/>
                <a:sym typeface="Calibri"/>
              </a:rPr>
              <a:t>assesses information needs. </a:t>
            </a:r>
            <a:r>
              <a:rPr b="0" i="0" lang="en-US" sz="1200" u="none" strike="noStrike">
                <a:solidFill>
                  <a:schemeClr val="dk1"/>
                </a:solidFill>
                <a:latin typeface="Calibri"/>
                <a:ea typeface="Calibri"/>
                <a:cs typeface="Calibri"/>
                <a:sym typeface="Calibri"/>
              </a:rPr>
              <a:t>The MIS primarily serves the company’s marketing and other managers, but it may also provide information to external partners.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Then the MIS </a:t>
            </a:r>
            <a:r>
              <a:rPr b="0" i="1" lang="en-US" sz="1200" u="none" strike="noStrike">
                <a:solidFill>
                  <a:schemeClr val="dk1"/>
                </a:solidFill>
                <a:latin typeface="Calibri"/>
                <a:ea typeface="Calibri"/>
                <a:cs typeface="Calibri"/>
                <a:sym typeface="Calibri"/>
              </a:rPr>
              <a:t>develops information </a:t>
            </a:r>
            <a:r>
              <a:rPr b="0" i="0" lang="en-US" sz="1200" u="none" strike="noStrike">
                <a:solidFill>
                  <a:schemeClr val="dk1"/>
                </a:solidFill>
                <a:latin typeface="Calibri"/>
                <a:ea typeface="Calibri"/>
                <a:cs typeface="Calibri"/>
                <a:sym typeface="Calibri"/>
              </a:rPr>
              <a:t>from internal databases, marketing intelligence activities, and marketing research. </a:t>
            </a:r>
            <a:r>
              <a:rPr b="0" i="1" lang="en-US" sz="1200" u="none" strike="noStrike">
                <a:solidFill>
                  <a:schemeClr val="dk1"/>
                </a:solidFill>
                <a:latin typeface="Calibri"/>
                <a:ea typeface="Calibri"/>
                <a:cs typeface="Calibri"/>
                <a:sym typeface="Calibri"/>
              </a:rPr>
              <a:t>Internal databases </a:t>
            </a:r>
            <a:r>
              <a:rPr b="0" i="0" lang="en-US" sz="1200" u="none" strike="noStrike">
                <a:solidFill>
                  <a:schemeClr val="dk1"/>
                </a:solidFill>
                <a:latin typeface="Calibri"/>
                <a:ea typeface="Calibri"/>
                <a:cs typeface="Calibri"/>
                <a:sym typeface="Calibri"/>
              </a:rPr>
              <a:t>provide information on the company’s own operations and departments. Such data can be obtained quickly and cheaply but often needs to be adapted for marketing decisions.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Marketing intelligence </a:t>
            </a:r>
            <a:r>
              <a:rPr b="0" i="0" lang="en-US" sz="1200" u="none" strike="noStrike">
                <a:solidFill>
                  <a:schemeClr val="dk1"/>
                </a:solidFill>
                <a:latin typeface="Calibri"/>
                <a:ea typeface="Calibri"/>
                <a:cs typeface="Calibri"/>
                <a:sym typeface="Calibri"/>
              </a:rPr>
              <a:t>activities supply everyday information about developments in the external marketing environment, including listening and responding to the vast and complex digital environment. </a:t>
            </a:r>
            <a:r>
              <a:rPr b="0" i="1" lang="en-US" sz="1200" u="none" strike="noStrike">
                <a:solidFill>
                  <a:schemeClr val="dk1"/>
                </a:solidFill>
                <a:latin typeface="Calibri"/>
                <a:ea typeface="Calibri"/>
                <a:cs typeface="Calibri"/>
                <a:sym typeface="Calibri"/>
              </a:rPr>
              <a:t>Market research </a:t>
            </a:r>
            <a:r>
              <a:rPr b="0" i="0" lang="en-US" sz="1200" u="none" strike="noStrike">
                <a:solidFill>
                  <a:schemeClr val="dk1"/>
                </a:solidFill>
                <a:latin typeface="Calibri"/>
                <a:ea typeface="Calibri"/>
                <a:cs typeface="Calibri"/>
                <a:sym typeface="Calibri"/>
              </a:rPr>
              <a:t>consists of collecting information relevant to a specific marketing problem faced by the company.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Last, the MIS helps users analyze and use the information to develop customer insights, make marketing decisions, and manage customer relationships.</a:t>
            </a:r>
            <a:endParaRPr b="1" sz="1200">
              <a:solidFill>
                <a:srgbClr val="00B0F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Based on simple but powerful consumer insights gleaned from months of intensive consumer research, Pepsi’s “Live for Now” marketing campaign has reenergized the Pepsi brand. “Live for Now” is “bringing back the roots of what Pepsi is all about.”</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As the Pepsi Story highlights, good products and marketing programs begin with good customer information. Companies also need an abundance of information on competitors, resellers, and other actors and marketplace forces. But more than just gathering information, marketers must </a:t>
            </a:r>
            <a:r>
              <a:rPr b="0" i="1" lang="en-US" sz="1200" u="none" strike="noStrike">
                <a:solidFill>
                  <a:schemeClr val="dk1"/>
                </a:solidFill>
                <a:latin typeface="Calibri"/>
                <a:ea typeface="Calibri"/>
                <a:cs typeface="Calibri"/>
                <a:sym typeface="Calibri"/>
              </a:rPr>
              <a:t>use </a:t>
            </a:r>
            <a:r>
              <a:rPr b="0" i="0" lang="en-US" sz="1200" u="none" strike="noStrike">
                <a:solidFill>
                  <a:schemeClr val="dk1"/>
                </a:solidFill>
                <a:latin typeface="Calibri"/>
                <a:ea typeface="Calibri"/>
                <a:cs typeface="Calibri"/>
                <a:sym typeface="Calibri"/>
              </a:rPr>
              <a:t>the information to gain powerful </a:t>
            </a:r>
            <a:r>
              <a:rPr b="0" i="1" lang="en-US" sz="1200" u="none" strike="noStrike">
                <a:solidFill>
                  <a:schemeClr val="dk1"/>
                </a:solidFill>
                <a:latin typeface="Calibri"/>
                <a:ea typeface="Calibri"/>
                <a:cs typeface="Calibri"/>
                <a:sym typeface="Calibri"/>
              </a:rPr>
              <a:t>customer and market insights</a:t>
            </a:r>
            <a:r>
              <a:rPr b="0" i="0" lang="en-US" sz="1200" u="none" strike="noStrike">
                <a:solidFill>
                  <a:schemeClr val="dk1"/>
                </a:solidFill>
                <a:latin typeface="Calibri"/>
                <a:ea typeface="Calibri"/>
                <a:cs typeface="Calibri"/>
                <a:sym typeface="Calibri"/>
              </a:rPr>
              <a:t>. </a:t>
            </a:r>
            <a:endParaRPr/>
          </a:p>
        </p:txBody>
      </p:sp>
      <p:sp>
        <p:nvSpPr>
          <p:cNvPr id="129" name="Google Shape;1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318" name="Google Shape;31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solidFill>
                <a:srgbClr val="00B0F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Whereas marketing intelligence involves actively scanning the general marketing environment, marketing research involves more focused studies to gain customer insights relating to specific marketing decisions.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In addition to marketing intelligence information about general consumer, competitor, and marketplace happenings, marketers often need formal studies that provide customer and market insights for specific marketing situations and decisions.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Companies use marketing research in a wide variety of situations. For example, marketing research enables marketers to:</a:t>
            </a:r>
            <a:endParaRPr/>
          </a:p>
          <a:p>
            <a:pPr indent="-171450" lvl="1" marL="628650" rtl="0" algn="l">
              <a:lnSpc>
                <a:spcPct val="90000"/>
              </a:lnSpc>
              <a:spcBef>
                <a:spcPts val="0"/>
              </a:spcBef>
              <a:spcAft>
                <a:spcPts val="0"/>
              </a:spcAft>
              <a:buClr>
                <a:schemeClr val="dk1"/>
              </a:buClr>
              <a:buSzPts val="1200"/>
              <a:buFont typeface="Arial"/>
              <a:buChar char="•"/>
            </a:pPr>
            <a:r>
              <a:rPr lang="en-US"/>
              <a:t>gain insights into customer motivations, purchase behavior, and satisfaction</a:t>
            </a:r>
            <a:endParaRPr/>
          </a:p>
          <a:p>
            <a:pPr indent="-171450" lvl="1" marL="628650" rtl="0" algn="l">
              <a:lnSpc>
                <a:spcPct val="90000"/>
              </a:lnSpc>
              <a:spcBef>
                <a:spcPts val="0"/>
              </a:spcBef>
              <a:spcAft>
                <a:spcPts val="0"/>
              </a:spcAft>
              <a:buClr>
                <a:schemeClr val="dk1"/>
              </a:buClr>
              <a:buSzPts val="1200"/>
              <a:buFont typeface="Arial"/>
              <a:buChar char="•"/>
            </a:pPr>
            <a:r>
              <a:rPr lang="en-US"/>
              <a:t>assess market potential and market share</a:t>
            </a:r>
            <a:endParaRPr/>
          </a:p>
          <a:p>
            <a:pPr indent="-171450" lvl="1" marL="628650" rtl="0" algn="l">
              <a:lnSpc>
                <a:spcPct val="90000"/>
              </a:lnSpc>
              <a:spcBef>
                <a:spcPts val="0"/>
              </a:spcBef>
              <a:spcAft>
                <a:spcPts val="0"/>
              </a:spcAft>
              <a:buClr>
                <a:schemeClr val="dk1"/>
              </a:buClr>
              <a:buSzPts val="1200"/>
              <a:buFont typeface="Arial"/>
              <a:buChar char="•"/>
            </a:pPr>
            <a:r>
              <a:rPr lang="en-US"/>
              <a:t>measure the effectiveness of pricing, product, distribution, and promotion activities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Some large companies have their own research departments that work with marketing managers on marketing research projects. In addition, these companies—like their smaller counterparts—frequently hire outside research specialists to consult with management on specific marketing problems and to conduct marketing research studies. Sometimes firms simply purchase data collected by outside firms to aid in their decision making.</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329" name="Google Shape;32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d413e1715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d413e1715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d413e1715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5" name="Google Shape;3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shown in Figure 4.2, the marketing research process has four steps: defining the problem and research objectives, developing the research plan, implementing the research plan, and interpreting and reporting the findings.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step is probably the most difficult but also the most important one. It guides the entire research process. It’s frustrating to reach the end of an expensive research project only to learn that you’ve addressed the wrong problem!</a:t>
            </a:r>
            <a:endParaRPr/>
          </a:p>
        </p:txBody>
      </p:sp>
      <p:sp>
        <p:nvSpPr>
          <p:cNvPr id="346" name="Google Shape;3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6" name="Google Shape;35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a:t>
            </a:r>
            <a:endParaRPr/>
          </a:p>
          <a:p>
            <a:pPr indent="0" lvl="0" marL="0" rtl="0" algn="l">
              <a:spcBef>
                <a:spcPts val="0"/>
              </a:spcBef>
              <a:spcAft>
                <a:spcPts val="0"/>
              </a:spcAft>
              <a:buNone/>
            </a:pPr>
            <a:r>
              <a:rPr i="1" lang="en-US"/>
              <a:t>Consider a local business near campus. . .</a:t>
            </a:r>
            <a:endParaRPr/>
          </a:p>
          <a:p>
            <a:pPr indent="0" lvl="1" marL="457200" rtl="0" algn="l">
              <a:spcBef>
                <a:spcPts val="0"/>
              </a:spcBef>
              <a:spcAft>
                <a:spcPts val="0"/>
              </a:spcAft>
              <a:buNone/>
            </a:pPr>
            <a:r>
              <a:rPr i="1" lang="en-US"/>
              <a:t>How would they conduct exploratory research? </a:t>
            </a:r>
            <a:endParaRPr/>
          </a:p>
          <a:p>
            <a:pPr indent="0" lvl="1" marL="457200" rtl="0" algn="l">
              <a:spcBef>
                <a:spcPts val="0"/>
              </a:spcBef>
              <a:spcAft>
                <a:spcPts val="0"/>
              </a:spcAft>
              <a:buNone/>
            </a:pPr>
            <a:r>
              <a:rPr i="1" lang="en-US"/>
              <a:t>What might they want to find out in descriptive research?</a:t>
            </a:r>
            <a:endParaRPr/>
          </a:p>
          <a:p>
            <a:pPr indent="0" lvl="1" marL="457200" rtl="0" algn="l">
              <a:spcBef>
                <a:spcPts val="0"/>
              </a:spcBef>
              <a:spcAft>
                <a:spcPts val="0"/>
              </a:spcAft>
              <a:buNone/>
            </a:pPr>
            <a:r>
              <a:rPr i="1" lang="en-US"/>
              <a:t>What relationships might they explore in causal research?</a:t>
            </a:r>
            <a:endParaRPr/>
          </a:p>
          <a:p>
            <a:pPr indent="0" lvl="0" marL="0" rtl="0" algn="l">
              <a:spcBef>
                <a:spcPts val="0"/>
              </a:spcBef>
              <a:spcAft>
                <a:spcPts val="0"/>
              </a:spcAft>
              <a:buNone/>
            </a:pPr>
            <a:r>
              <a:rPr lang="en-US"/>
              <a:t>Students will have the following responses for the above questions:  exploratory research (focus groups, interviews);  descriptive research (who, when, how, why);causal research (price/demand, environment/purchase rate).</a:t>
            </a:r>
            <a:endParaRPr/>
          </a:p>
          <a:p>
            <a:pPr indent="0" lvl="0" marL="0" rtl="0" algn="l">
              <a:spcBef>
                <a:spcPts val="0"/>
              </a:spcBef>
              <a:spcAft>
                <a:spcPts val="0"/>
              </a:spcAft>
              <a:buNone/>
            </a:pPr>
            <a:r>
              <a:t/>
            </a:r>
            <a:endParaRPr/>
          </a:p>
          <a:p>
            <a:pPr indent="0" lvl="1" marL="0" marR="0" rtl="0" algn="l">
              <a:lnSpc>
                <a:spcPct val="100000"/>
              </a:lnSpc>
              <a:spcBef>
                <a:spcPts val="0"/>
              </a:spcBef>
              <a:spcAft>
                <a:spcPts val="0"/>
              </a:spcAft>
              <a:buClr>
                <a:schemeClr val="dk1"/>
              </a:buClr>
              <a:buSzPts val="1200"/>
              <a:buFont typeface="Calibri"/>
              <a:buNone/>
            </a:pPr>
            <a:r>
              <a:t/>
            </a:r>
            <a:endParaRPr/>
          </a:p>
          <a:p>
            <a:pPr indent="0" lvl="1" marL="0" marR="0" rtl="0" algn="l">
              <a:lnSpc>
                <a:spcPct val="100000"/>
              </a:lnSpc>
              <a:spcBef>
                <a:spcPts val="0"/>
              </a:spcBef>
              <a:spcAft>
                <a:spcPts val="0"/>
              </a:spcAft>
              <a:buClr>
                <a:schemeClr val="dk1"/>
              </a:buClr>
              <a:buSzPts val="1200"/>
              <a:buFont typeface="Calibri"/>
              <a:buNone/>
            </a:pPr>
            <a:r>
              <a:rPr lang="en-US"/>
              <a:t>The objective of </a:t>
            </a:r>
            <a:r>
              <a:rPr i="1" lang="en-US"/>
              <a:t>exploratory research </a:t>
            </a:r>
            <a:r>
              <a:rPr lang="en-US"/>
              <a:t>is to gather preliminary information that will help define the problem and suggest hypotheses. </a:t>
            </a:r>
            <a:r>
              <a:rPr i="1" lang="en-US"/>
              <a:t>Descriptive research </a:t>
            </a:r>
            <a:r>
              <a:rPr lang="en-US"/>
              <a:t>describes </a:t>
            </a:r>
            <a:r>
              <a:rPr b="0" i="0" lang="en-US" sz="1200" u="none" strike="noStrike">
                <a:solidFill>
                  <a:schemeClr val="dk1"/>
                </a:solidFill>
                <a:latin typeface="Calibri"/>
                <a:ea typeface="Calibri"/>
                <a:cs typeface="Calibri"/>
                <a:sym typeface="Calibri"/>
              </a:rPr>
              <a:t>marketing problems, situations, or markets, such as the market potential for a product or the demographics and attitudes of consumers. </a:t>
            </a:r>
            <a:r>
              <a:rPr i="1" lang="en-US"/>
              <a:t>Causal research </a:t>
            </a:r>
            <a:r>
              <a:rPr lang="en-US"/>
              <a:t>tests hypothesis about cause-and-effect relationships.</a:t>
            </a:r>
            <a:endParaRPr/>
          </a:p>
          <a:p>
            <a:pPr indent="0" lvl="1" marL="45720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statement of the problem and research objectives guides the entire research process. The manager and the researcher should put the statement in writing to be certain that they agree on the purpose and expected results of the research.</a:t>
            </a:r>
            <a:endParaRPr/>
          </a:p>
          <a:p>
            <a:pPr indent="0" lvl="1" marL="457200" rtl="0" algn="l">
              <a:spcBef>
                <a:spcPts val="0"/>
              </a:spcBef>
              <a:spcAft>
                <a:spcPts val="0"/>
              </a:spcAft>
              <a:buNone/>
            </a:pPr>
            <a:r>
              <a:t/>
            </a:r>
            <a:endParaRPr/>
          </a:p>
          <a:p>
            <a:pPr indent="0" lvl="1" marL="457200" rtl="0" algn="l">
              <a:spcBef>
                <a:spcPts val="0"/>
              </a:spcBef>
              <a:spcAft>
                <a:spcPts val="0"/>
              </a:spcAft>
              <a:buNone/>
            </a:pPr>
            <a:r>
              <a:t/>
            </a:r>
            <a:endParaRPr/>
          </a:p>
        </p:txBody>
      </p:sp>
      <p:sp>
        <p:nvSpPr>
          <p:cNvPr id="357" name="Google Shape;35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8" name="Google Shape;3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Once researchers have defined the research problem and objectives, they must determine the exact information needed, develop a plan for gathering it efficiently, and present the plan to management. The research plan outlines sources of existing data and spells out the specific research approaches, contact methods, sampling plans, and instruments that researchers will use to gather new data.</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US"/>
              <a:t>Research objectives must be translated into specific information needs. </a:t>
            </a:r>
            <a:r>
              <a:rPr b="0" i="0" lang="en-US" sz="1200" u="none" strike="noStrike">
                <a:solidFill>
                  <a:schemeClr val="dk1"/>
                </a:solidFill>
                <a:latin typeface="Calibri"/>
                <a:ea typeface="Calibri"/>
                <a:cs typeface="Calibri"/>
                <a:sym typeface="Calibri"/>
              </a:rPr>
              <a:t>A decision by Red Bull to add a line of enhanced waters to its already successful mix of energy drinks would call for marketing research that provides lots of specific information.</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369" name="Google Shape;36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9" name="Google Shape;3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research plan should be presented in a </a:t>
            </a:r>
            <a:r>
              <a:rPr i="1" lang="en-US"/>
              <a:t>written proposal</a:t>
            </a:r>
            <a:r>
              <a:rPr lang="en-US"/>
              <a: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 written proposal is especially important when the research project is large and complex or when an outside firm carries it out.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proposal should cover the </a:t>
            </a:r>
            <a:r>
              <a:rPr b="1" lang="en-US"/>
              <a:t>management problems </a:t>
            </a:r>
            <a:r>
              <a:rPr lang="en-US"/>
              <a:t>addressed, the </a:t>
            </a:r>
            <a:r>
              <a:rPr b="1" lang="en-US"/>
              <a:t>research objectives</a:t>
            </a:r>
            <a:r>
              <a:rPr lang="en-US"/>
              <a:t>, the </a:t>
            </a:r>
            <a:r>
              <a:rPr b="1" lang="en-US"/>
              <a:t>information to be obtained</a:t>
            </a:r>
            <a:r>
              <a:rPr lang="en-US"/>
              <a:t>, and how the results will </a:t>
            </a:r>
            <a:r>
              <a:rPr b="1" lang="en-US"/>
              <a:t>help management’s decision </a:t>
            </a:r>
            <a:r>
              <a:rPr lang="en-US"/>
              <a:t>making. The proposal also should include estimated </a:t>
            </a:r>
            <a:r>
              <a:rPr b="1" lang="en-US"/>
              <a:t>research costs</a:t>
            </a:r>
            <a:r>
              <a:rPr lang="en-US"/>
              <a:t>.</a:t>
            </a:r>
            <a:endParaRPr/>
          </a:p>
        </p:txBody>
      </p:sp>
      <p:sp>
        <p:nvSpPr>
          <p:cNvPr id="380" name="Google Shape;3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7" name="Google Shape;39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To meet the manager’s information needs, the research plan can call for gathering secondary data, primary data, or both.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Secondary data </a:t>
            </a:r>
            <a:r>
              <a:rPr lang="en-US"/>
              <a:t>consist of information that already exists somewhere, having been collected for another purpose. </a:t>
            </a:r>
            <a:r>
              <a:rPr b="1" lang="en-US"/>
              <a:t>Primary data</a:t>
            </a:r>
            <a:r>
              <a:rPr lang="en-US"/>
              <a:t> consist of information collected for the specific purpose at hand.</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US"/>
              <a:t>Researchers usually start by gathering secondary data. The </a:t>
            </a:r>
            <a:r>
              <a:rPr lang="en-US"/>
              <a:t>company’s internal database provides a good starting point. However, the company can also tap into a wide assortment of external information 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8" name="Google Shape;39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7" name="Google Shape;40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would be too expensive for Red Bull’s marketers to conduct a continuing retail store audit to find out about the market shares, prices, and displays of competitors’ brands.  Rather than conduct a retail store audit, marketers can buy secondary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InfoScan service from SymphonyIRI Group, which provides valuable  information based on scanner and other data from 34,000 retail stores in markets around the 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Secondary data can also present problems as shown in the disadvantages in the slide. In addition, researchers rarely obtain all the data they need from secondary 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Red Bull will not find existing information regarding consumer reactions about a new enhanced-water line that it has not yet placed on the market. </a:t>
            </a:r>
            <a:endParaRPr/>
          </a:p>
        </p:txBody>
      </p:sp>
      <p:sp>
        <p:nvSpPr>
          <p:cNvPr id="408" name="Google Shape;40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Secondary data provides a good starting point for research and often help to define research problems and objectives. In most cases, however, the company must also collect primary data. Designing a plan for primary data collection calls for a number of decisions on </a:t>
            </a:r>
            <a:r>
              <a:rPr i="1" lang="en-US"/>
              <a:t>research approaches, contact methods, </a:t>
            </a:r>
            <a:r>
              <a:rPr lang="en-US"/>
              <a:t>the </a:t>
            </a:r>
            <a:r>
              <a:rPr i="1" lang="en-US"/>
              <a:t>sampling plan, </a:t>
            </a:r>
            <a:r>
              <a:rPr i="0" lang="en-US"/>
              <a:t>and </a:t>
            </a:r>
            <a:r>
              <a:rPr i="1" lang="en-US"/>
              <a:t>research instruments.</a:t>
            </a:r>
            <a:endParaRPr/>
          </a:p>
          <a:p>
            <a:pPr indent="0" lvl="0" marL="0" rtl="0" algn="l">
              <a:spcBef>
                <a:spcPts val="0"/>
              </a:spcBef>
              <a:spcAft>
                <a:spcPts val="0"/>
              </a:spcAft>
              <a:buNone/>
            </a:pPr>
            <a:r>
              <a:t/>
            </a:r>
            <a:endParaRPr/>
          </a:p>
        </p:txBody>
      </p:sp>
      <p:sp>
        <p:nvSpPr>
          <p:cNvPr id="418" name="Google Shape;41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37" name="Google Shape;13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Objective 1	</a:t>
            </a:r>
            <a:r>
              <a:rPr lang="en-US"/>
              <a:t>Explain the importance of information in gaining insights about the marketplace and customers.</a:t>
            </a:r>
            <a:endParaRPr b="1" sz="1200">
              <a:latin typeface="Calibri"/>
              <a:ea typeface="Calibri"/>
              <a:cs typeface="Calibri"/>
              <a:sym typeface="Calibri"/>
            </a:endParaRPr>
          </a:p>
          <a:p>
            <a:pPr indent="0" lvl="0" marL="0" rtl="0" algn="l">
              <a:spcBef>
                <a:spcPts val="0"/>
              </a:spcBef>
              <a:spcAft>
                <a:spcPts val="0"/>
              </a:spcAft>
              <a:buNone/>
            </a:pPr>
            <a:r>
              <a:rPr b="1" lang="en-US"/>
              <a:t>Objective 2	</a:t>
            </a:r>
            <a:r>
              <a:rPr lang="en-US"/>
              <a:t>Define the marketing information system and discuss its parts.</a:t>
            </a:r>
            <a:endParaRPr/>
          </a:p>
          <a:p>
            <a:pPr indent="0" lvl="0" marL="0" rtl="0" algn="l">
              <a:spcBef>
                <a:spcPts val="0"/>
              </a:spcBef>
              <a:spcAft>
                <a:spcPts val="0"/>
              </a:spcAft>
              <a:buNone/>
            </a:pPr>
            <a:r>
              <a:rPr b="1" lang="en-US"/>
              <a:t>Objective 3	</a:t>
            </a:r>
            <a:r>
              <a:rPr lang="en-US"/>
              <a:t>Outline the steps in the marketing research process.</a:t>
            </a:r>
            <a:r>
              <a:rPr b="1" lang="en-US" sz="1200">
                <a:latin typeface="Calibri"/>
                <a:ea typeface="Calibri"/>
                <a:cs typeface="Calibri"/>
                <a:sym typeface="Calibri"/>
              </a:rPr>
              <a:t> </a:t>
            </a:r>
            <a:endParaRPr/>
          </a:p>
          <a:p>
            <a:pPr indent="0" lvl="0" marL="0" rtl="0" algn="l">
              <a:spcBef>
                <a:spcPts val="0"/>
              </a:spcBef>
              <a:spcAft>
                <a:spcPts val="0"/>
              </a:spcAft>
              <a:buNone/>
            </a:pPr>
            <a:r>
              <a:rPr b="1" lang="en-US" sz="1200">
                <a:latin typeface="Calibri"/>
                <a:ea typeface="Calibri"/>
                <a:cs typeface="Calibri"/>
                <a:sym typeface="Calibri"/>
              </a:rPr>
              <a:t>Objective 4 </a:t>
            </a:r>
            <a:r>
              <a:rPr lang="en-US"/>
              <a:t>Explain how companies analyze and use marketing information.</a:t>
            </a:r>
            <a:r>
              <a:rPr b="1" lang="en-US" sz="1200">
                <a:latin typeface="Calibri"/>
                <a:ea typeface="Calibri"/>
                <a:cs typeface="Calibri"/>
                <a:sym typeface="Calibri"/>
              </a:rPr>
              <a:t>	</a:t>
            </a:r>
            <a:endParaRPr/>
          </a:p>
          <a:p>
            <a:pPr indent="0" lvl="0" marL="0" rtl="0" algn="l">
              <a:spcBef>
                <a:spcPts val="0"/>
              </a:spcBef>
              <a:spcAft>
                <a:spcPts val="0"/>
              </a:spcAft>
              <a:buNone/>
            </a:pPr>
            <a:r>
              <a:rPr b="1" lang="en-US" sz="1200">
                <a:latin typeface="Calibri"/>
                <a:ea typeface="Calibri"/>
                <a:cs typeface="Calibri"/>
                <a:sym typeface="Calibri"/>
              </a:rPr>
              <a:t>Objective 5 </a:t>
            </a:r>
            <a:r>
              <a:rPr lang="en-US"/>
              <a:t>Discuss the special issues some marketing researchers face, including public policy and ethics issues.</a:t>
            </a:r>
            <a:r>
              <a:rPr b="1" lang="en-US" sz="1200">
                <a:latin typeface="Calibri"/>
                <a:ea typeface="Calibri"/>
                <a:cs typeface="Calibri"/>
                <a:sym typeface="Calibri"/>
              </a:rPr>
              <a:t>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0" name="Google Shape;43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Table 4.1 shows that designing a plan for primary data collection calls for a number of decisions on </a:t>
            </a:r>
            <a:r>
              <a:rPr b="0" i="1" lang="en-US" sz="1200" u="none" strike="noStrike">
                <a:solidFill>
                  <a:schemeClr val="dk1"/>
                </a:solidFill>
                <a:latin typeface="Calibri"/>
                <a:ea typeface="Calibri"/>
                <a:cs typeface="Calibri"/>
                <a:sym typeface="Calibri"/>
              </a:rPr>
              <a:t>research approaches</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contact methods</a:t>
            </a:r>
            <a:r>
              <a:rPr b="0" i="0" lang="en-US" sz="1200" u="none" strike="noStrike">
                <a:solidFill>
                  <a:schemeClr val="dk1"/>
                </a:solidFill>
                <a:latin typeface="Calibri"/>
                <a:ea typeface="Calibri"/>
                <a:cs typeface="Calibri"/>
                <a:sym typeface="Calibri"/>
              </a:rPr>
              <a:t>, the </a:t>
            </a:r>
            <a:r>
              <a:rPr b="0" i="1" lang="en-US" sz="1200" u="none" strike="noStrike">
                <a:solidFill>
                  <a:schemeClr val="dk1"/>
                </a:solidFill>
                <a:latin typeface="Calibri"/>
                <a:ea typeface="Calibri"/>
                <a:cs typeface="Calibri"/>
                <a:sym typeface="Calibri"/>
              </a:rPr>
              <a:t>sampling plan</a:t>
            </a:r>
            <a:r>
              <a:rPr b="0" i="0" lang="en-US" sz="1200" u="none" strike="noStrike">
                <a:solidFill>
                  <a:schemeClr val="dk1"/>
                </a:solidFill>
                <a:latin typeface="Calibri"/>
                <a:ea typeface="Calibri"/>
                <a:cs typeface="Calibri"/>
                <a:sym typeface="Calibri"/>
              </a:rPr>
              <a:t>, and </a:t>
            </a:r>
            <a:r>
              <a:rPr b="0" i="1" lang="en-US" sz="1200" u="none" strike="noStrike">
                <a:solidFill>
                  <a:schemeClr val="dk1"/>
                </a:solidFill>
                <a:latin typeface="Calibri"/>
                <a:ea typeface="Calibri"/>
                <a:cs typeface="Calibri"/>
                <a:sym typeface="Calibri"/>
              </a:rPr>
              <a:t>research instruments</a:t>
            </a:r>
            <a:r>
              <a:rPr b="0" i="0" lang="en-US" sz="1200" u="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next group of slides present these decisions in more detail.</a:t>
            </a:r>
            <a:endParaRPr/>
          </a:p>
        </p:txBody>
      </p:sp>
      <p:sp>
        <p:nvSpPr>
          <p:cNvPr id="431" name="Google Shape;43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0" name="Google Shape;44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Researchers often observe consumer behavior to glean customer insights they can’t obtain by simply asking customers questions. With </a:t>
            </a:r>
            <a:r>
              <a:rPr i="1" lang="en-US"/>
              <a:t>observational research</a:t>
            </a:r>
            <a:r>
              <a:rPr lang="en-US"/>
              <a:t>, marketers not only observe what consumers do but also observe what consumers are saying. The observers might be trained anthropologists and psychologists or company researchers and managers.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Beyond conducting ethnographic research in physical consumer environments, many companies now routinely conduct </a:t>
            </a:r>
            <a:r>
              <a:rPr i="1" lang="en-US"/>
              <a:t>Netnography</a:t>
            </a:r>
            <a:r>
              <a:rPr lang="en-US"/>
              <a:t> research—observing consumers in a natural context on the Internet and mobile space.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Observational and ethnographic research often yield the kinds of details that just don’t emerge from traditional research questionnaires or focus groups. Whereas traditional quantitative research approaches seek to test known hypotheses and obtain answers to well defined product or strategy questions, observational research can generate fresh customer and market insights that people are unwilling or unable to provide. It provides a window into customers’ unconscious actions and unexpressed needs and feelings.</a:t>
            </a:r>
            <a:endParaRPr/>
          </a:p>
        </p:txBody>
      </p:sp>
      <p:sp>
        <p:nvSpPr>
          <p:cNvPr id="441" name="Google Shape;44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Survey research</a:t>
            </a:r>
            <a:r>
              <a:rPr lang="en-US"/>
              <a:t>, the most widely used method for primary data collection, is the approach best suited for gathering descriptive information. A company that wants to know about people’s knowledge, attitudes, preferences, or buying behaviors can often find out by asking them directly. The major advantage of survey research is its flexibility; it can be used to obtain many different kinds of information in many different situations.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survey research also presents some problems. Sometimes people are unable to answer survey questions or unwilling to respond to unknown interviewers or about things they consider private. Respondents may answer survey questions even when they do not know the answer just to appear smarter or more informed. Or they may try to help the interviewer by giving pleasing answers. Finally, busy people may not take the time, or they might resent the intrusion into their privacy.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Experimental research</a:t>
            </a:r>
            <a:r>
              <a:rPr lang="en-US"/>
              <a:t> is best suited for gathering causal information.</a:t>
            </a:r>
            <a:endParaRPr/>
          </a:p>
          <a:p>
            <a:pPr indent="0" lvl="0" marL="0" rtl="0" algn="l">
              <a:spcBef>
                <a:spcPts val="0"/>
              </a:spcBef>
              <a:spcAft>
                <a:spcPts val="0"/>
              </a:spcAft>
              <a:buNone/>
            </a:pPr>
            <a:r>
              <a:t/>
            </a:r>
            <a:endParaRPr/>
          </a:p>
        </p:txBody>
      </p:sp>
      <p:sp>
        <p:nvSpPr>
          <p:cNvPr id="452" name="Google Shape;45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2" name="Google Shape;46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Information can be collected by mail, telephone, personal interview, or online. Table 4.2 above shows the strengths and weaknesses of each contact method.</a:t>
            </a:r>
            <a:endParaRPr/>
          </a:p>
        </p:txBody>
      </p:sp>
      <p:sp>
        <p:nvSpPr>
          <p:cNvPr id="463" name="Google Shape;46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3" name="Google Shape;47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Discussion Question</a:t>
            </a:r>
            <a:endParaRPr/>
          </a:p>
          <a:p>
            <a:pPr indent="0" lvl="0" marL="0" rtl="0" algn="l">
              <a:spcBef>
                <a:spcPts val="0"/>
              </a:spcBef>
              <a:spcAft>
                <a:spcPts val="0"/>
              </a:spcAft>
              <a:buNone/>
            </a:pPr>
            <a:r>
              <a:rPr i="1" lang="en-US"/>
              <a:t>Ask students if they have been participants in or worked as researchers on a professional focus group.  Ask them about the product, the other participants, and the results the researcher obtained. Ask them to put themselves in the role of the moderator and ask them what problems they might have when running the focus group. </a:t>
            </a:r>
            <a:endParaRPr/>
          </a:p>
          <a:p>
            <a:pPr indent="0" lvl="0" marL="0" rtl="0" algn="l">
              <a:spcBef>
                <a:spcPts val="0"/>
              </a:spcBef>
              <a:spcAft>
                <a:spcPts val="0"/>
              </a:spcAft>
              <a:buNone/>
            </a:pPr>
            <a:r>
              <a:rPr i="1" lang="en-US"/>
              <a:t>A partial list might include:</a:t>
            </a:r>
            <a:endParaRPr/>
          </a:p>
          <a:p>
            <a:pPr indent="-76200" lvl="1" marL="457200" rtl="0" algn="l">
              <a:spcBef>
                <a:spcPts val="0"/>
              </a:spcBef>
              <a:spcAft>
                <a:spcPts val="0"/>
              </a:spcAft>
              <a:buClr>
                <a:schemeClr val="dk1"/>
              </a:buClr>
              <a:buSzPts val="1200"/>
              <a:buFont typeface="Calibri"/>
              <a:buChar char="•"/>
            </a:pPr>
            <a:r>
              <a:rPr i="1" lang="en-US"/>
              <a:t>Over-participants</a:t>
            </a:r>
            <a:endParaRPr/>
          </a:p>
          <a:p>
            <a:pPr indent="-76200" lvl="1" marL="457200" rtl="0" algn="l">
              <a:spcBef>
                <a:spcPts val="0"/>
              </a:spcBef>
              <a:spcAft>
                <a:spcPts val="0"/>
              </a:spcAft>
              <a:buClr>
                <a:schemeClr val="dk1"/>
              </a:buClr>
              <a:buSzPts val="1200"/>
              <a:buFont typeface="Calibri"/>
              <a:buChar char="•"/>
            </a:pPr>
            <a:r>
              <a:rPr i="1" lang="en-US"/>
              <a:t>Quiet participants</a:t>
            </a:r>
            <a:endParaRPr/>
          </a:p>
          <a:p>
            <a:pPr indent="-76200" lvl="1" marL="457200" rtl="0" algn="l">
              <a:spcBef>
                <a:spcPts val="0"/>
              </a:spcBef>
              <a:spcAft>
                <a:spcPts val="0"/>
              </a:spcAft>
              <a:buClr>
                <a:schemeClr val="dk1"/>
              </a:buClr>
              <a:buSzPts val="1200"/>
              <a:buFont typeface="Calibri"/>
              <a:buChar char="•"/>
            </a:pPr>
            <a:r>
              <a:rPr i="1" lang="en-US"/>
              <a:t>Keeping the group on track</a:t>
            </a:r>
            <a:endParaRPr/>
          </a:p>
          <a:p>
            <a:pPr indent="-76200" lvl="1" marL="457200" rtl="0" algn="l">
              <a:spcBef>
                <a:spcPts val="0"/>
              </a:spcBef>
              <a:spcAft>
                <a:spcPts val="0"/>
              </a:spcAft>
              <a:buClr>
                <a:schemeClr val="dk1"/>
              </a:buClr>
              <a:buSzPts val="1200"/>
              <a:buFont typeface="Calibri"/>
              <a:buChar char="•"/>
            </a:pPr>
            <a:r>
              <a:rPr i="1" lang="en-US"/>
              <a:t>Meeting the needs of the client</a:t>
            </a:r>
            <a:endParaRPr/>
          </a:p>
          <a:p>
            <a:pPr indent="0" lvl="1" marL="4572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i="1" lang="en-US"/>
              <a:t>Group interviewing</a:t>
            </a:r>
            <a:r>
              <a:rPr lang="en-US"/>
              <a:t> consists of inviting six to ten people to meet with a trained moderator to talk about a product, service, or organization. Participants normally are paid a small sum for attending. A moderator encourages free and easy discussion, hoping that group interactions will bring out actual feelings and thoughts. At the same time, the moderator “focuses” the discussion—hence the name </a:t>
            </a:r>
            <a:r>
              <a:rPr b="1" lang="en-US"/>
              <a:t>focus group interviewing</a:t>
            </a:r>
            <a:r>
              <a:rPr lang="en-US"/>
              <a:t>.</a:t>
            </a:r>
            <a:endParaRPr/>
          </a:p>
        </p:txBody>
      </p:sp>
      <p:sp>
        <p:nvSpPr>
          <p:cNvPr id="474" name="Google Shape;47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5" name="Google Shape;48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Online research usually costs much less than research conducted through mail, phone, or personal interviews. Using the Internet eliminates most of the postage, phone, interviewer, and data-handling costs associated with the other approaches. Moreover, sample size has little impact on costs. Once the questionnaire is set up, there’s little difference in cost between 10 respondents and 10,000 respondents on the Internet.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low cost puts online research well within the reach of almost any business, large or small. In fact, with the Internet, what was once the domain of research experts is now available to almost any would-be researcher. Even smaller, less sophisticated researchers can use online survey services such as Snap Surveys (www.snapsurveys.com) and SurveyMonkey (www.surveymonkey.com) to create, publish, and distribute their own custom surveys in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Internet-based surveys also tend to be more interactive and engaging, easier to complete, and less intrusive than traditional phone or mail surveys. As a result, they usually garner higher response rates. </a:t>
            </a:r>
            <a:endParaRPr/>
          </a:p>
        </p:txBody>
      </p:sp>
      <p:sp>
        <p:nvSpPr>
          <p:cNvPr id="486" name="Google Shape;48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6" name="Google Shape;49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Marketing researchers usually draw conclusions about large groups of consumers by studying a small sample of the total consumer population. </a:t>
            </a:r>
            <a:endParaRPr/>
          </a:p>
          <a:p>
            <a:pPr indent="0" lvl="0" marL="0" rtl="0" algn="l">
              <a:spcBef>
                <a:spcPts val="0"/>
              </a:spcBef>
              <a:spcAft>
                <a:spcPts val="0"/>
              </a:spcAft>
              <a:buNone/>
            </a:pPr>
            <a:r>
              <a:t/>
            </a:r>
            <a:endParaRPr/>
          </a:p>
        </p:txBody>
      </p:sp>
      <p:sp>
        <p:nvSpPr>
          <p:cNvPr id="497" name="Google Shape;49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7" name="Google Shape;50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a:t>
            </a:r>
            <a:r>
              <a:rPr i="1" lang="en-US"/>
              <a:t>how</a:t>
            </a:r>
            <a:r>
              <a:rPr lang="en-US"/>
              <a:t> should the people in the sample be </a:t>
            </a:r>
            <a:r>
              <a:rPr i="1" lang="en-US"/>
              <a:t>chosen</a:t>
            </a:r>
            <a:r>
              <a:rPr lang="en-US"/>
              <a:t> (what </a:t>
            </a:r>
            <a:r>
              <a:rPr i="1" lang="en-US"/>
              <a:t>sampling procedure</a:t>
            </a:r>
            <a:r>
              <a:rPr lang="en-US"/>
              <a:t>)? Table 4.3 describes different kinds of samples. These varied ways of drawing samples have different costs and time limitations as well as different accuracy and statistical properties. Which method is best depends on the needs of the research project.</a:t>
            </a:r>
            <a:endParaRPr/>
          </a:p>
        </p:txBody>
      </p:sp>
      <p:sp>
        <p:nvSpPr>
          <p:cNvPr id="508" name="Google Shape;50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8" name="Google Shape;51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a:t>
            </a:r>
            <a:endParaRPr/>
          </a:p>
          <a:p>
            <a:pPr indent="0" lvl="0" marL="0" rtl="0" algn="l">
              <a:spcBef>
                <a:spcPts val="0"/>
              </a:spcBef>
              <a:spcAft>
                <a:spcPts val="0"/>
              </a:spcAft>
              <a:buNone/>
            </a:pPr>
            <a:r>
              <a:rPr i="1" lang="en-US"/>
              <a:t>Ask students the disadvantages of open-ended questions.</a:t>
            </a:r>
            <a:r>
              <a:rPr b="1" lang="en-US"/>
              <a:t>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US"/>
              <a:t>Students might realize from their own experience that they get tired filling out many open ended questions and that they often lead to hard-to-code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Questionnaires are very flexible—there are many ways to ask questions. Closed-end questions include all the possible answers, and subjects make choices among them. Examples include multiple-choice questions and scale questions. Open-end questions allow respondents to answer in their own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Open-end questions are especially useful in exploratory research, when the researcher is trying to find out </a:t>
            </a:r>
            <a:r>
              <a:rPr i="1" lang="en-US"/>
              <a:t>what</a:t>
            </a:r>
            <a:r>
              <a:rPr lang="en-US"/>
              <a:t> people think but is not measuring </a:t>
            </a:r>
            <a:r>
              <a:rPr i="1" lang="en-US"/>
              <a:t>how many</a:t>
            </a:r>
            <a:r>
              <a:rPr lang="en-US"/>
              <a:t> people think in a certain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Closed-end questions, on the other hand, provide answers that are easier to interpret and tabulate.</a:t>
            </a:r>
            <a:endParaRPr/>
          </a:p>
          <a:p>
            <a:pPr indent="0" lvl="0" marL="0" rtl="0" algn="l">
              <a:spcBef>
                <a:spcPts val="0"/>
              </a:spcBef>
              <a:spcAft>
                <a:spcPts val="0"/>
              </a:spcAft>
              <a:buNone/>
            </a:pPr>
            <a:r>
              <a:t/>
            </a:r>
            <a:endParaRPr/>
          </a:p>
        </p:txBody>
      </p:sp>
      <p:sp>
        <p:nvSpPr>
          <p:cNvPr id="519" name="Google Shape;51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9" name="Google Shape;52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Although questionnaires are the most common research instrument, researchers also use </a:t>
            </a:r>
            <a:r>
              <a:rPr b="1" lang="en-US"/>
              <a:t>mechanical instruments </a:t>
            </a:r>
            <a:r>
              <a:rPr lang="en-US"/>
              <a:t>to monitor consumer behavior. Nielsen Media Research attaches people meters to television sets, cable boxes, and satellite systems in selected homes to record who watches which programs. Retailers likewise use checkout scanners to record shoppers’ purchases. Other mechanical devices measure subjects’ physical responses to marketing offerings.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Time Warner’s Medialab uses biometric measures to analyze every game that subjects play, every reality show they watch, or every commercial they skip. Biometric belts and recording devices transmit detailed data like heart rate, skin temperature, and facial movements that researchers use to decipher viewer engagement.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Still other researchers are applying </a:t>
            </a:r>
            <a:r>
              <a:rPr i="1" lang="en-US"/>
              <a:t>neuromarketing</a:t>
            </a:r>
            <a:r>
              <a:rPr lang="en-US"/>
              <a:t>, measuring brain activity to learn how consumers feel and respond. </a:t>
            </a:r>
            <a:endParaRPr b="1"/>
          </a:p>
        </p:txBody>
      </p:sp>
      <p:sp>
        <p:nvSpPr>
          <p:cNvPr id="530" name="Google Shape;53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47" name="Google Shape;14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solidFill>
                <a:srgbClr val="00B0F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0" name="Google Shape;54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researcher next puts the marketing research plan into action. Researchers should watch closely to make sure that the plan is implemented correctly. They must guard against problems of interacting with respondents, with the quality of participants’ responses, and with interviewers who make mistakes or take shortcuts. Researchers must also process and analyze the collected data to isolate important information and insight. They need to check data for accuracy and completeness and code it for analysis. The researchers then tabulate the results and compute statistical measures.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 should not try to overwhelm managers with numbers and fancy statistical techniques. Rather, the researcher should present important findings and insights that are useful in the major decisions faced by management. However, interpretation should not be left only to researchers. Although they are often experts in research design and statistics, the marketing manager knows more about the problem and the decisions that must be made. Thus, managers and researchers must work together closely when interpreting research results, and both must share responsibility for the research process and resulting decisions.</a:t>
            </a:r>
            <a:endParaRPr/>
          </a:p>
        </p:txBody>
      </p:sp>
      <p:sp>
        <p:nvSpPr>
          <p:cNvPr id="541" name="Google Shape;54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552" name="Google Shape;552;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3" name="Google Shape;55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Discussion Questions</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Explain how marketing intelligence differs from marketing research. </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What is ethnographic research and how is it conducted online?</a:t>
            </a:r>
            <a:endParaRPr/>
          </a:p>
          <a:p>
            <a:pPr indent="0" lvl="0" marL="0" rtl="0" algn="l">
              <a:spcBef>
                <a:spcPts val="0"/>
              </a:spcBef>
              <a:spcAft>
                <a:spcPts val="0"/>
              </a:spcAft>
              <a:buNone/>
            </a:pPr>
            <a:r>
              <a:t/>
            </a:r>
            <a:endParaRPr b="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3 Summary</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first step in the marketing research process involves </a:t>
            </a:r>
            <a:r>
              <a:rPr b="0" i="1" lang="en-US" sz="1200" u="none" strike="noStrike">
                <a:solidFill>
                  <a:schemeClr val="dk1"/>
                </a:solidFill>
                <a:latin typeface="Calibri"/>
                <a:ea typeface="Calibri"/>
                <a:cs typeface="Calibri"/>
                <a:sym typeface="Calibri"/>
              </a:rPr>
              <a:t>defining the problem and setting the research objectives</a:t>
            </a:r>
            <a:r>
              <a:rPr b="0" i="0" lang="en-US" sz="1200" u="none" strike="noStrike">
                <a:solidFill>
                  <a:schemeClr val="dk1"/>
                </a:solidFill>
                <a:latin typeface="Calibri"/>
                <a:ea typeface="Calibri"/>
                <a:cs typeface="Calibri"/>
                <a:sym typeface="Calibri"/>
              </a:rPr>
              <a:t>, which may be exploratory, descriptive, or causal research.</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The second step consists of </a:t>
            </a:r>
            <a:r>
              <a:rPr b="0" i="1" lang="en-US" sz="1200" u="none" strike="noStrike">
                <a:solidFill>
                  <a:schemeClr val="dk1"/>
                </a:solidFill>
                <a:latin typeface="Calibri"/>
                <a:ea typeface="Calibri"/>
                <a:cs typeface="Calibri"/>
                <a:sym typeface="Calibri"/>
              </a:rPr>
              <a:t>developing a research plan </a:t>
            </a:r>
            <a:r>
              <a:rPr b="0" i="0" lang="en-US" sz="1200" u="none" strike="noStrike">
                <a:solidFill>
                  <a:schemeClr val="dk1"/>
                </a:solidFill>
                <a:latin typeface="Calibri"/>
                <a:ea typeface="Calibri"/>
                <a:cs typeface="Calibri"/>
                <a:sym typeface="Calibri"/>
              </a:rPr>
              <a:t>for collecting data from secondary and primary sources.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third step calls for </a:t>
            </a:r>
            <a:r>
              <a:rPr b="0" i="1" lang="en-US" sz="1200" u="none" strike="noStrike">
                <a:solidFill>
                  <a:schemeClr val="dk1"/>
                </a:solidFill>
                <a:latin typeface="Calibri"/>
                <a:ea typeface="Calibri"/>
                <a:cs typeface="Calibri"/>
                <a:sym typeface="Calibri"/>
              </a:rPr>
              <a:t>implementing the marketing research plan </a:t>
            </a:r>
            <a:r>
              <a:rPr b="0" i="0" lang="en-US" sz="1200" u="none" strike="noStrike">
                <a:solidFill>
                  <a:schemeClr val="dk1"/>
                </a:solidFill>
                <a:latin typeface="Calibri"/>
                <a:ea typeface="Calibri"/>
                <a:cs typeface="Calibri"/>
                <a:sym typeface="Calibri"/>
              </a:rPr>
              <a:t>by gathering, processing, and analyzing the information.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fourth step consists of </a:t>
            </a:r>
            <a:r>
              <a:rPr b="0" i="1" lang="en-US" sz="1200" u="none" strike="noStrike">
                <a:solidFill>
                  <a:schemeClr val="dk1"/>
                </a:solidFill>
                <a:latin typeface="Calibri"/>
                <a:ea typeface="Calibri"/>
                <a:cs typeface="Calibri"/>
                <a:sym typeface="Calibri"/>
              </a:rPr>
              <a:t>interpreting and reporting the findings. </a:t>
            </a:r>
            <a:r>
              <a:rPr b="0" i="0" lang="en-US" sz="1200" u="none" strike="noStrike">
                <a:solidFill>
                  <a:schemeClr val="dk1"/>
                </a:solidFill>
                <a:latin typeface="Calibri"/>
                <a:ea typeface="Calibri"/>
                <a:cs typeface="Calibri"/>
                <a:sym typeface="Calibri"/>
              </a:rPr>
              <a:t>Additional information analysis helps marketing managers apply the information and provides them with sophisticated statistical procedures and models from which to develop more rigorous findings.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Both </a:t>
            </a:r>
            <a:r>
              <a:rPr b="0" i="1" lang="en-US" sz="1200" u="none" strike="noStrike">
                <a:solidFill>
                  <a:schemeClr val="dk1"/>
                </a:solidFill>
                <a:latin typeface="Calibri"/>
                <a:ea typeface="Calibri"/>
                <a:cs typeface="Calibri"/>
                <a:sym typeface="Calibri"/>
              </a:rPr>
              <a:t>internal </a:t>
            </a:r>
            <a:r>
              <a:rPr b="0" i="0" lang="en-US" sz="1200" u="none" strike="noStrike">
                <a:solidFill>
                  <a:schemeClr val="dk1"/>
                </a:solidFill>
                <a:latin typeface="Calibri"/>
                <a:ea typeface="Calibri"/>
                <a:cs typeface="Calibri"/>
                <a:sym typeface="Calibri"/>
              </a:rPr>
              <a:t>and </a:t>
            </a:r>
            <a:r>
              <a:rPr b="0" i="1" lang="en-US" sz="1200" u="none" strike="noStrike">
                <a:solidFill>
                  <a:schemeClr val="dk1"/>
                </a:solidFill>
                <a:latin typeface="Calibri"/>
                <a:ea typeface="Calibri"/>
                <a:cs typeface="Calibri"/>
                <a:sym typeface="Calibri"/>
              </a:rPr>
              <a:t>external </a:t>
            </a:r>
            <a:r>
              <a:rPr b="0" i="0" lang="en-US" sz="1200" u="none" strike="noStrike">
                <a:solidFill>
                  <a:schemeClr val="dk1"/>
                </a:solidFill>
                <a:latin typeface="Calibri"/>
                <a:ea typeface="Calibri"/>
                <a:cs typeface="Calibri"/>
                <a:sym typeface="Calibri"/>
              </a:rPr>
              <a:t>secondary data sources often provide information more quickly and at a lower cost than primary data sources, and they can sometimes yield information that a company cannot collect by itself. However, needed information might not exist in secondary sources. Researchers must also evaluate secondary information to ensure that it is </a:t>
            </a:r>
            <a:r>
              <a:rPr b="0" i="1" lang="en-US" sz="1200" u="none" strike="noStrike">
                <a:solidFill>
                  <a:schemeClr val="dk1"/>
                </a:solidFill>
                <a:latin typeface="Calibri"/>
                <a:ea typeface="Calibri"/>
                <a:cs typeface="Calibri"/>
                <a:sym typeface="Calibri"/>
              </a:rPr>
              <a:t>relevant</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accurate</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current</a:t>
            </a:r>
            <a:r>
              <a:rPr b="0" i="0" lang="en-US" sz="1200" u="none" strike="noStrike">
                <a:solidFill>
                  <a:schemeClr val="dk1"/>
                </a:solidFill>
                <a:latin typeface="Calibri"/>
                <a:ea typeface="Calibri"/>
                <a:cs typeface="Calibri"/>
                <a:sym typeface="Calibri"/>
              </a:rPr>
              <a:t>, and </a:t>
            </a:r>
            <a:r>
              <a:rPr b="0" i="1" lang="en-US" sz="1200" u="none" strike="noStrike">
                <a:solidFill>
                  <a:schemeClr val="dk1"/>
                </a:solidFill>
                <a:latin typeface="Calibri"/>
                <a:ea typeface="Calibri"/>
                <a:cs typeface="Calibri"/>
                <a:sym typeface="Calibri"/>
              </a:rPr>
              <a:t>impartial</a:t>
            </a:r>
            <a:r>
              <a:rPr b="0" i="0" lang="en-US" sz="1200" u="none" strike="noStrike">
                <a:solidFill>
                  <a:schemeClr val="dk1"/>
                </a:solidFill>
                <a:latin typeface="Calibri"/>
                <a:ea typeface="Calibri"/>
                <a:cs typeface="Calibri"/>
                <a:sym typeface="Calibri"/>
              </a:rPr>
              <a:t>. Primary research must also be evaluated for these features. Each primary data collection method—</a:t>
            </a:r>
            <a:r>
              <a:rPr b="0" i="1" lang="en-US" sz="1200" u="none" strike="noStrike">
                <a:solidFill>
                  <a:schemeClr val="dk1"/>
                </a:solidFill>
                <a:latin typeface="Calibri"/>
                <a:ea typeface="Calibri"/>
                <a:cs typeface="Calibri"/>
                <a:sym typeface="Calibri"/>
              </a:rPr>
              <a:t>observational</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survey</a:t>
            </a:r>
            <a:r>
              <a:rPr b="0" i="0" lang="en-US" sz="1200" u="none" strike="noStrike">
                <a:solidFill>
                  <a:schemeClr val="dk1"/>
                </a:solidFill>
                <a:latin typeface="Calibri"/>
                <a:ea typeface="Calibri"/>
                <a:cs typeface="Calibri"/>
                <a:sym typeface="Calibri"/>
              </a:rPr>
              <a:t>, and </a:t>
            </a:r>
            <a:r>
              <a:rPr b="0" i="1" lang="en-US" sz="1200" u="none" strike="noStrike">
                <a:solidFill>
                  <a:schemeClr val="dk1"/>
                </a:solidFill>
                <a:latin typeface="Calibri"/>
                <a:ea typeface="Calibri"/>
                <a:cs typeface="Calibri"/>
                <a:sym typeface="Calibri"/>
              </a:rPr>
              <a:t>experimental</a:t>
            </a:r>
            <a:r>
              <a:rPr b="0" i="0" lang="en-US" sz="1200" u="none" strike="noStrike">
                <a:solidFill>
                  <a:schemeClr val="dk1"/>
                </a:solidFill>
                <a:latin typeface="Calibri"/>
                <a:ea typeface="Calibri"/>
                <a:cs typeface="Calibri"/>
                <a:sym typeface="Calibri"/>
              </a:rPr>
              <a:t>—has its own advantages and disadvantages. Similarly, each of the various research contact methods—mail,</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telephone, personal interview, and online—has its own advantages and drawbacks.</a:t>
            </a:r>
            <a:endParaRPr b="1" sz="1200">
              <a:solidFill>
                <a:srgbClr val="00B0F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562" name="Google Shape;562;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3" name="Google Shape;56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r>
              <a:rPr b="1" lang="en-US" sz="1200">
                <a:latin typeface="Calibri"/>
                <a:ea typeface="Calibri"/>
                <a:cs typeface="Calibri"/>
                <a:sym typeface="Calibri"/>
              </a:rPr>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2" name="Google Shape;57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Information gathered in internal databases and through competitive marketing intelligence and marketing research usually requires additional analysis. Managers may need help applying the information to gain customer and market insights that will improve their marketing decisions. This help may include advanced statistical analysis to learn more about the relationships within a set of data. Information analysis might also involve the application of analytical models that will help marketers make better decisions.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the information has been processed and analyzed, it must be made available to the right decision makers at the right time. In the following sections, we look deeper into analyzing and using marketing information.</a:t>
            </a:r>
            <a:endParaRPr/>
          </a:p>
        </p:txBody>
      </p:sp>
      <p:sp>
        <p:nvSpPr>
          <p:cNvPr id="573" name="Google Shape;57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2" name="Google Shape;58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700"/>
              <a:t>The question of how best to analyze and use individual customer data presents special problems. Most companies are awash in information about their customers. In fact, smart companies capture information at every possible customer </a:t>
            </a:r>
            <a:r>
              <a:rPr i="1" lang="en-US" sz="700"/>
              <a:t>touch point</a:t>
            </a:r>
            <a:r>
              <a:rPr lang="en-US" sz="700"/>
              <a:t>.</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Unfortunately, this information is usually scattered widely across the organization. It is buried deep in the separate databases and records of different company departments. To overcome such problems, many companies are now turning to </a:t>
            </a:r>
            <a:r>
              <a:rPr b="1" lang="en-US" sz="700"/>
              <a:t>customer relationship management (CRM)</a:t>
            </a:r>
            <a:r>
              <a:rPr lang="en-US" sz="700"/>
              <a:t> to manage detailed information about individual customers and carefully manage customer touch points to maximize customer loyalty.</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CRM analysts develop </a:t>
            </a:r>
            <a:r>
              <a:rPr i="1" lang="en-US" sz="700"/>
              <a:t>data warehouses</a:t>
            </a:r>
            <a:r>
              <a:rPr lang="en-US" sz="700"/>
              <a:t> and use sophisticated </a:t>
            </a:r>
            <a:r>
              <a:rPr i="1" lang="en-US" sz="700"/>
              <a:t>data mining</a:t>
            </a:r>
            <a:r>
              <a:rPr lang="en-US" sz="700"/>
              <a:t> techniques to unearth the riches hidden in customer data. A data warehouse is a company-wide electronic database of finely detailed customer information that needs to be sifted through for gems. </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By using CRM to understand customers better, companies can provide higher levels of customer service and develop deeper customer relationships. They can use CRM to pinpoint high-value customers, target them more effectively, cross-sell the company’s products, and create offers tailored to specific customer requirements. </a:t>
            </a:r>
            <a:endParaRPr/>
          </a:p>
        </p:txBody>
      </p:sp>
      <p:sp>
        <p:nvSpPr>
          <p:cNvPr id="583" name="Google Shape;58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9" name="Google Shape;59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110"/>
              <a:t>Marketing information has no value until it is used to gain customer insights and make better marketing decisions. Thus, the marketing information system must make the information readily available to managers and others who need it. In some cases, this means providing managers with regular performance reports, intelligence updates, and reports on the results of research studies.</a:t>
            </a:r>
            <a:endParaRPr/>
          </a:p>
          <a:p>
            <a:pPr indent="0" lvl="0" marL="0" rtl="0" algn="l">
              <a:lnSpc>
                <a:spcPct val="90000"/>
              </a:lnSpc>
              <a:spcBef>
                <a:spcPts val="0"/>
              </a:spcBef>
              <a:spcAft>
                <a:spcPts val="0"/>
              </a:spcAft>
              <a:buNone/>
            </a:pPr>
            <a:r>
              <a:rPr lang="en-US" sz="1110"/>
              <a:t>But marketing managers may also need non-routine report information for special situations and on-the-spot decisions. </a:t>
            </a:r>
            <a:endParaRPr/>
          </a:p>
          <a:p>
            <a:pPr indent="0" lvl="0" marL="0" rtl="0" algn="l">
              <a:lnSpc>
                <a:spcPct val="90000"/>
              </a:lnSpc>
              <a:spcBef>
                <a:spcPts val="0"/>
              </a:spcBef>
              <a:spcAft>
                <a:spcPts val="0"/>
              </a:spcAft>
              <a:buNone/>
            </a:pPr>
            <a:r>
              <a:t/>
            </a:r>
            <a:endParaRPr sz="1110"/>
          </a:p>
          <a:p>
            <a:pPr indent="0" lvl="0" marL="0" rtl="0" algn="l">
              <a:lnSpc>
                <a:spcPct val="90000"/>
              </a:lnSpc>
              <a:spcBef>
                <a:spcPts val="0"/>
              </a:spcBef>
              <a:spcAft>
                <a:spcPts val="0"/>
              </a:spcAft>
              <a:buNone/>
            </a:pPr>
            <a:r>
              <a:rPr lang="en-US" sz="1110"/>
              <a:t>Many firms use company </a:t>
            </a:r>
            <a:r>
              <a:rPr i="1" lang="en-US" sz="1110"/>
              <a:t>intranet</a:t>
            </a:r>
            <a:r>
              <a:rPr lang="en-US" sz="1110"/>
              <a:t> and internal CRM systems to facilitate information distribution. These systems provide ready access to research and intelligence information, customer contact information, reports, shared work documents, and more</a:t>
            </a:r>
            <a:r>
              <a:rPr lang="en-US" sz="1110">
                <a:solidFill>
                  <a:schemeClr val="dk1"/>
                </a:solidFill>
                <a:latin typeface="Calibri"/>
                <a:ea typeface="Calibri"/>
                <a:cs typeface="Calibri"/>
                <a:sym typeface="Calibri"/>
              </a:rPr>
              <a:t>.</a:t>
            </a:r>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In addition, companies are increasingly allowing key customers and value-network members to access account, product, and other data on demand through </a:t>
            </a:r>
            <a:r>
              <a:rPr i="1" lang="en-US" sz="1110">
                <a:solidFill>
                  <a:schemeClr val="dk1"/>
                </a:solidFill>
                <a:latin typeface="Calibri"/>
                <a:ea typeface="Calibri"/>
                <a:cs typeface="Calibri"/>
                <a:sym typeface="Calibri"/>
              </a:rPr>
              <a:t>extranets</a:t>
            </a:r>
            <a:r>
              <a:rPr lang="en-US" sz="1110">
                <a:solidFill>
                  <a:schemeClr val="dk1"/>
                </a:solidFill>
                <a:latin typeface="Calibri"/>
                <a:ea typeface="Calibri"/>
                <a:cs typeface="Calibri"/>
                <a:sym typeface="Calibri"/>
              </a:rPr>
              <a:t>. Suppliers, customers, resellers, and select other network members may access a company’s extranet to update their accounts, arrange purchases, and check orders against inventories to improve customer service. </a:t>
            </a:r>
            <a:endParaRPr sz="1110"/>
          </a:p>
        </p:txBody>
      </p:sp>
      <p:sp>
        <p:nvSpPr>
          <p:cNvPr id="600" name="Google Shape;600;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09" name="Google Shape;60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0" name="Google Shape;61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Discussion Question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How are marketers using customer relationship management (CRM) to reveal customer insights from the vast amounts of data gathered?</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4 Summary</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Information gathered in internal databases and through marketing intelligence and marketing research usually requires more analysis. To analyze individual customer data, many companies have now acquired or developed special software and analysis techniques—called </a:t>
            </a:r>
            <a:r>
              <a:rPr b="0" i="1" lang="en-US" sz="1200" u="none" strike="noStrike">
                <a:solidFill>
                  <a:schemeClr val="dk1"/>
                </a:solidFill>
                <a:latin typeface="Calibri"/>
                <a:ea typeface="Calibri"/>
                <a:cs typeface="Calibri"/>
                <a:sym typeface="Calibri"/>
              </a:rPr>
              <a:t>customer relationship management </a:t>
            </a:r>
            <a:r>
              <a:rPr b="0" i="0" lang="en-US" sz="1200" u="none" strike="noStrike">
                <a:solidFill>
                  <a:schemeClr val="dk1"/>
                </a:solidFill>
                <a:latin typeface="Calibri"/>
                <a:ea typeface="Calibri"/>
                <a:cs typeface="Calibri"/>
                <a:sym typeface="Calibri"/>
              </a:rPr>
              <a:t>(</a:t>
            </a:r>
            <a:r>
              <a:rPr b="0" i="1" lang="en-US" sz="1200" u="none" strike="noStrike">
                <a:solidFill>
                  <a:schemeClr val="dk1"/>
                </a:solidFill>
                <a:latin typeface="Calibri"/>
                <a:ea typeface="Calibri"/>
                <a:cs typeface="Calibri"/>
                <a:sym typeface="Calibri"/>
              </a:rPr>
              <a:t>CRM</a:t>
            </a:r>
            <a:r>
              <a:rPr b="0" i="0" lang="en-US" sz="1200" u="none" strike="noStrike">
                <a:solidFill>
                  <a:schemeClr val="dk1"/>
                </a:solidFill>
                <a:latin typeface="Calibri"/>
                <a:ea typeface="Calibri"/>
                <a:cs typeface="Calibri"/>
                <a:sym typeface="Calibri"/>
              </a:rPr>
              <a:t>)—that integrate, analyze, and apply the mountains of individual customer and marketplace data contained in their databases.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Marketing information has no value until it is used to make better marketing decisions. Thus, the MIS must make the information available to managers and others who make marketing decisions or deal with customers. In some cases, this means providing regular reports and updates; in other cases, it means making nonroutine information available for special situations and on-the-spot decisions. Many firms use company intranets and extranets to facilitate this process. Thanks to modern technology, today’s marketing managers can gain direct access to marketing information at any time and from virtually any location.</a:t>
            </a:r>
            <a:endParaRPr b="1" sz="1200">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19" name="Google Shape;619;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0" name="Google Shape;62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r>
              <a:rPr b="1" lang="en-US" sz="1200">
                <a:latin typeface="Calibri"/>
                <a:ea typeface="Calibri"/>
                <a:cs typeface="Calibri"/>
                <a:sym typeface="Calibri"/>
              </a:rPr>
              <a:t>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9" name="Google Shape;62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1" lang="en-US" sz="1020"/>
              <a:t>Discussion Questions</a:t>
            </a:r>
            <a:endParaRPr/>
          </a:p>
          <a:p>
            <a:pPr indent="0" lvl="0" marL="0" rtl="0" algn="l">
              <a:lnSpc>
                <a:spcPct val="80000"/>
              </a:lnSpc>
              <a:spcBef>
                <a:spcPts val="0"/>
              </a:spcBef>
              <a:spcAft>
                <a:spcPts val="0"/>
              </a:spcAft>
              <a:buNone/>
            </a:pPr>
            <a:r>
              <a:rPr i="1" lang="en-US" sz="1020"/>
              <a:t>How do you feel about your privacy with online, phone, in-person, or mail surveys? Are some better than others? When might the questions feel like an invasion of privacy or fraud?</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en-US" sz="1020"/>
              <a:t>Students will mention problems with privacy (health) or fraud (financial questions). They might not mind online as much as telephone research.</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en-US" sz="1020"/>
              <a:t>Just like larger firms, </a:t>
            </a:r>
            <a:r>
              <a:rPr b="1" lang="en-US" sz="1020"/>
              <a:t>small and nonprofit organizations </a:t>
            </a:r>
            <a:r>
              <a:rPr lang="en-US" sz="1020"/>
              <a:t>need market information and the customer insights that it can provide. These organizations often think that marketing research can be done only by in large companies, however, many of the marketing research techniques discussed in this chapter also can be used by smaller organizations in a less formal manner and at little or no expense. </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b="1" lang="en-US" sz="1020"/>
              <a:t>International marketing </a:t>
            </a:r>
            <a:r>
              <a:rPr lang="en-US" sz="1020"/>
              <a:t>research has grown tremendously over the past decade. International researchers deal with diverse markets in many different countries. These markets often vary greatly in their levels of economic development, cultures and customs, and buying patterns.</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en-US" sz="1020">
                <a:solidFill>
                  <a:schemeClr val="dk1"/>
                </a:solidFill>
                <a:latin typeface="Calibri"/>
                <a:ea typeface="Calibri"/>
                <a:cs typeface="Calibri"/>
                <a:sym typeface="Calibri"/>
              </a:rPr>
              <a:t>Two major public policy and ethics issues in marketing research are </a:t>
            </a:r>
            <a:r>
              <a:rPr b="1" lang="en-US" sz="1020">
                <a:solidFill>
                  <a:schemeClr val="dk1"/>
                </a:solidFill>
                <a:latin typeface="Calibri"/>
                <a:ea typeface="Calibri"/>
                <a:cs typeface="Calibri"/>
                <a:sym typeface="Calibri"/>
              </a:rPr>
              <a:t>intrusions on consumer privacy </a:t>
            </a:r>
            <a:r>
              <a:rPr lang="en-US" sz="1020">
                <a:solidFill>
                  <a:schemeClr val="dk1"/>
                </a:solidFill>
                <a:latin typeface="Calibri"/>
                <a:ea typeface="Calibri"/>
                <a:cs typeface="Calibri"/>
                <a:sym typeface="Calibri"/>
              </a:rPr>
              <a:t>and the </a:t>
            </a:r>
            <a:r>
              <a:rPr b="1" lang="en-US" sz="1020">
                <a:solidFill>
                  <a:schemeClr val="dk1"/>
                </a:solidFill>
                <a:latin typeface="Calibri"/>
                <a:ea typeface="Calibri"/>
                <a:cs typeface="Calibri"/>
                <a:sym typeface="Calibri"/>
              </a:rPr>
              <a:t>misuse of research findings.</a:t>
            </a:r>
            <a:endParaRPr/>
          </a:p>
          <a:p>
            <a:pPr indent="0" lvl="0" marL="0" rtl="0" algn="l">
              <a:lnSpc>
                <a:spcPct val="80000"/>
              </a:lnSpc>
              <a:spcBef>
                <a:spcPts val="0"/>
              </a:spcBef>
              <a:spcAft>
                <a:spcPts val="0"/>
              </a:spcAft>
              <a:buNone/>
            </a:pPr>
            <a:r>
              <a:t/>
            </a:r>
            <a:endParaRPr b="1"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1020">
                <a:solidFill>
                  <a:schemeClr val="dk1"/>
                </a:solidFill>
                <a:latin typeface="Calibri"/>
                <a:ea typeface="Calibri"/>
                <a:cs typeface="Calibri"/>
                <a:sym typeface="Calibri"/>
              </a:rPr>
              <a:t>Many consumers feel positive about marketing research and believe that it serves a useful purpose. Others strongly resent or even mistrust marketing research. They don’t like being interrupted by researchers. They worry that marketers are building huge databases full of personal information about customers. </a:t>
            </a:r>
            <a:endParaRPr/>
          </a:p>
          <a:p>
            <a:pPr indent="0" lvl="0" marL="0" rtl="0" algn="l">
              <a:lnSpc>
                <a:spcPct val="80000"/>
              </a:lnSpc>
              <a:spcBef>
                <a:spcPts val="0"/>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1020">
                <a:solidFill>
                  <a:schemeClr val="dk1"/>
                </a:solidFill>
                <a:latin typeface="Calibri"/>
                <a:ea typeface="Calibri"/>
                <a:cs typeface="Calibri"/>
                <a:sym typeface="Calibri"/>
              </a:rPr>
              <a:t>Research studies can be powerful persuasion tools, however, many research studies appear to be little more than vehicles for pitching the sponsor’s products. Few advertisers openly rig their research designs or blatantly misrepresent the findings—most abuses tend to be more subtle “stretches..” </a:t>
            </a:r>
            <a:endParaRPr/>
          </a:p>
          <a:p>
            <a:pPr indent="0" lvl="0" marL="0" rtl="0" algn="l">
              <a:lnSpc>
                <a:spcPct val="80000"/>
              </a:lnSpc>
              <a:spcBef>
                <a:spcPts val="0"/>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1020">
                <a:solidFill>
                  <a:schemeClr val="dk1"/>
                </a:solidFill>
                <a:latin typeface="Calibri"/>
                <a:ea typeface="Calibri"/>
                <a:cs typeface="Calibri"/>
                <a:sym typeface="Calibri"/>
              </a:rPr>
              <a:t>Recognizing that surveys can be abused, several associations—including the American Marketing Association, the Marketing Research Association, and the Council of American Survey Research Organizations (CASRO)—have developed codes of research ethics and standards of conduct. </a:t>
            </a:r>
            <a:endParaRPr sz="1020"/>
          </a:p>
        </p:txBody>
      </p:sp>
      <p:sp>
        <p:nvSpPr>
          <p:cNvPr id="630" name="Google Shape;63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41" name="Google Shape;641;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2" name="Google Shape;64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Discussion Question</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What are the similarities and differences when conducting research in another country versus the domestic market?</a:t>
            </a:r>
            <a:endParaRPr/>
          </a:p>
          <a:p>
            <a:pPr indent="0" lvl="0" marL="0" rtl="0" algn="l">
              <a:spcBef>
                <a:spcPts val="0"/>
              </a:spcBef>
              <a:spcAft>
                <a:spcPts val="0"/>
              </a:spcAft>
              <a:buNone/>
            </a:pPr>
            <a:r>
              <a:t/>
            </a:r>
            <a:endParaRPr b="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5 Summary</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Some marketers face special marketing research situations, such as conducting research in small business, not-for-profit, or international situations. Marketing research can be conducted effectively by small businesses and nonprofit organizations with limited budgets. International marketing researchers follow the same steps as domestic researchers but often face more and different problems. All organizations need to act responsibly concerning major public policy and ethical issues surrounding marketing research, including issues of intrusions on consumer privacy and misuse of research findings.</a:t>
            </a:r>
            <a:endParaRPr b="1"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57" name="Google Shape;15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solidFill>
                <a:srgbClr val="00B0F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23cb255e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23cb255e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d23cb255e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Key customer insights have helped make social scrapbooking site Pinterest wildly successful with its 70 million users. In turn, more than one-half million brands use Pinterest to engage and inspire their customer communities.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Marketing information by itself has little value. The value is in the </a:t>
            </a:r>
            <a:r>
              <a:rPr b="0" i="1" lang="en-US" sz="1200" u="none" strike="noStrike">
                <a:solidFill>
                  <a:schemeClr val="dk1"/>
                </a:solidFill>
                <a:latin typeface="Calibri"/>
                <a:ea typeface="Calibri"/>
                <a:cs typeface="Calibri"/>
                <a:sym typeface="Calibri"/>
              </a:rPr>
              <a:t>customer insights </a:t>
            </a:r>
            <a:r>
              <a:rPr b="0" i="0" lang="en-US" sz="1200" u="none" strike="noStrike">
                <a:solidFill>
                  <a:schemeClr val="dk1"/>
                </a:solidFill>
                <a:latin typeface="Calibri"/>
                <a:ea typeface="Calibri"/>
                <a:cs typeface="Calibri"/>
                <a:sym typeface="Calibri"/>
              </a:rPr>
              <a:t>gained from the information and how marketers use these insights to make better decisions.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p:txBody>
      </p:sp>
      <p:sp>
        <p:nvSpPr>
          <p:cNvPr id="176" name="Google Shape;1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create value for customers and build meaningful relationships with them, </a:t>
            </a:r>
            <a:r>
              <a:rPr b="0" lang="en-US"/>
              <a:t>marketers must first gain fresh, deep insights into what customers need and want. Such customer insights come from good marketing information. Companies use these customer insights to develop a competitive advantage.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gain good customer insights, marketers must effectively manage marketing information from a wide range of 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the recent explosion of information technologies, companies can now generate marketing information in great quantities. Moreover, consumers themselves are now generating tons of marketing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Far from lacking information, most marketing managers are overloaded with data and often overwhelmed by it.  </a:t>
            </a:r>
            <a:r>
              <a:rPr b="0" i="0" lang="en-US" sz="1200" u="none" strike="noStrike">
                <a:solidFill>
                  <a:schemeClr val="dk1"/>
                </a:solidFill>
                <a:latin typeface="Calibri"/>
                <a:ea typeface="Calibri"/>
                <a:cs typeface="Calibri"/>
                <a:sym typeface="Calibri"/>
              </a:rPr>
              <a:t>This problem is summed up in the concept of </a:t>
            </a:r>
            <a:r>
              <a:rPr b="1" i="0" lang="en-US" sz="1200" u="none" strike="noStrike">
                <a:solidFill>
                  <a:schemeClr val="dk1"/>
                </a:solidFill>
                <a:latin typeface="Calibri"/>
                <a:ea typeface="Calibri"/>
                <a:cs typeface="Calibri"/>
                <a:sym typeface="Calibri"/>
              </a:rPr>
              <a:t>big data, </a:t>
            </a:r>
            <a:r>
              <a:rPr b="0" i="0" lang="en-US" sz="1200" u="none" strike="noStrike">
                <a:solidFill>
                  <a:schemeClr val="dk1"/>
                </a:solidFill>
                <a:latin typeface="Calibri"/>
                <a:ea typeface="Calibri"/>
                <a:cs typeface="Calibri"/>
                <a:sym typeface="Calibri"/>
              </a:rPr>
              <a:t>huge and complex data sets generated by today’s sophisticated information generation, collection, storage, and analysis technologies.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Marketers don’t need </a:t>
            </a:r>
            <a:r>
              <a:rPr i="1" lang="en-US"/>
              <a:t>more</a:t>
            </a:r>
            <a:r>
              <a:rPr lang="en-US"/>
              <a:t> </a:t>
            </a:r>
            <a:r>
              <a:rPr b="0" lang="en-US"/>
              <a:t>information; they need </a:t>
            </a:r>
            <a:r>
              <a:rPr b="0" i="1" lang="en-US"/>
              <a:t>better</a:t>
            </a:r>
            <a:r>
              <a:rPr b="0" lang="en-US"/>
              <a:t> information.  They need to make better </a:t>
            </a:r>
            <a:r>
              <a:rPr b="0" i="1" lang="en-US"/>
              <a:t>use</a:t>
            </a:r>
            <a:r>
              <a:rPr b="0" lang="en-US"/>
              <a:t> of the information they already have.</a:t>
            </a:r>
            <a:endParaRPr/>
          </a:p>
          <a:p>
            <a:pPr indent="0" lvl="0" marL="0" rtl="0" algn="l">
              <a:spcBef>
                <a:spcPts val="0"/>
              </a:spcBef>
              <a:spcAft>
                <a:spcPts val="0"/>
              </a:spcAft>
              <a:buNone/>
            </a:pPr>
            <a:r>
              <a:t/>
            </a:r>
            <a:endParaRPr/>
          </a:p>
        </p:txBody>
      </p:sp>
      <p:sp>
        <p:nvSpPr>
          <p:cNvPr id="186" name="Google Shape;1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real value of marketing research and marketing information lies in how it is used in the </a:t>
            </a:r>
            <a:r>
              <a:rPr b="0" lang="en-US"/>
              <a:t>customer insights that it provides.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Firms are creating </a:t>
            </a:r>
            <a:r>
              <a:rPr b="1" i="1" lang="en-US" sz="1200" u="none" strike="noStrike">
                <a:solidFill>
                  <a:schemeClr val="dk1"/>
                </a:solidFill>
                <a:latin typeface="Calibri"/>
                <a:ea typeface="Calibri"/>
                <a:cs typeface="Calibri"/>
                <a:sym typeface="Calibri"/>
              </a:rPr>
              <a:t>customer insights teams</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headed by a senior marketing executive with representatives from all of the firm’s functional areas. For example, Coca-Cola’s vice president of marketing strategy and insights heads up a team of 25 strategists who develop strategy based on marketing research insights.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Customer insights groups collect customer and market information from a wide variety of sources, ranging from traditional marketing research studies to mingling with and observing consumers to monitoring social media conversations about the company and its products. </a:t>
            </a:r>
            <a:endParaRPr/>
          </a:p>
        </p:txBody>
      </p:sp>
      <p:sp>
        <p:nvSpPr>
          <p:cNvPr id="195" name="Google Shape;1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5" name="Shape 15"/>
        <p:cNvGrpSpPr/>
        <p:nvPr/>
      </p:nvGrpSpPr>
      <p:grpSpPr>
        <a:xfrm>
          <a:off x="0" y="0"/>
          <a:ext cx="0" cy="0"/>
          <a:chOff x="0" y="0"/>
          <a:chExt cx="0" cy="0"/>
        </a:xfrm>
      </p:grpSpPr>
      <p:sp>
        <p:nvSpPr>
          <p:cNvPr id="16" name="Google Shape;16;p50"/>
          <p:cNvSpPr txBox="1"/>
          <p:nvPr>
            <p:ph type="title"/>
          </p:nvPr>
        </p:nvSpPr>
        <p:spPr>
          <a:xfrm>
            <a:off x="838200" y="304800"/>
            <a:ext cx="7793038" cy="1462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0"/>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50"/>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5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6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6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6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9" name="Shape 89"/>
        <p:cNvGrpSpPr/>
        <p:nvPr/>
      </p:nvGrpSpPr>
      <p:grpSpPr>
        <a:xfrm>
          <a:off x="0" y="0"/>
          <a:ext cx="0" cy="0"/>
          <a:chOff x="0" y="0"/>
          <a:chExt cx="0" cy="0"/>
        </a:xfrm>
      </p:grpSpPr>
      <p:sp>
        <p:nvSpPr>
          <p:cNvPr id="90" name="Google Shape;90;p6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2" name="Google Shape;92;p6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6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64"/>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9" name="Google Shape;99;p6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0" name="Google Shape;100;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6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9" name="Shape 109"/>
        <p:cNvGrpSpPr/>
        <p:nvPr/>
      </p:nvGrpSpPr>
      <p:grpSpPr>
        <a:xfrm>
          <a:off x="0" y="0"/>
          <a:ext cx="0" cy="0"/>
          <a:chOff x="0" y="0"/>
          <a:chExt cx="0" cy="0"/>
        </a:xfrm>
      </p:grpSpPr>
      <p:sp>
        <p:nvSpPr>
          <p:cNvPr id="110" name="Google Shape;110;p6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6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2" name="Shape 22"/>
        <p:cNvGrpSpPr/>
        <p:nvPr/>
      </p:nvGrpSpPr>
      <p:grpSpPr>
        <a:xfrm>
          <a:off x="0" y="0"/>
          <a:ext cx="0" cy="0"/>
          <a:chOff x="0" y="0"/>
          <a:chExt cx="0" cy="0"/>
        </a:xfrm>
      </p:grpSpPr>
      <p:sp>
        <p:nvSpPr>
          <p:cNvPr id="23" name="Google Shape;23;p51"/>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a:lvl1pPr>
            <a:lvl2pPr indent="-381000" lvl="1" marL="914400" algn="l">
              <a:lnSpc>
                <a:spcPct val="90000"/>
              </a:lnSpc>
              <a:spcBef>
                <a:spcPts val="500"/>
              </a:spcBef>
              <a:spcAft>
                <a:spcPts val="0"/>
              </a:spcAft>
              <a:buClr>
                <a:schemeClr val="dk1"/>
              </a:buClr>
              <a:buSzPts val="2400"/>
              <a:buChar char="•"/>
              <a:defRPr b="0"/>
            </a:lvl2pPr>
            <a:lvl3pPr indent="-355600" lvl="2" marL="1371600" algn="l">
              <a:lnSpc>
                <a:spcPct val="90000"/>
              </a:lnSpc>
              <a:spcBef>
                <a:spcPts val="500"/>
              </a:spcBef>
              <a:spcAft>
                <a:spcPts val="0"/>
              </a:spcAft>
              <a:buClr>
                <a:schemeClr val="dk1"/>
              </a:buClr>
              <a:buSzPts val="2000"/>
              <a:buChar char="•"/>
              <a:defRPr b="0"/>
            </a:lvl3pPr>
            <a:lvl4pPr indent="-342900" lvl="3" marL="1828800" algn="l">
              <a:lnSpc>
                <a:spcPct val="90000"/>
              </a:lnSpc>
              <a:spcBef>
                <a:spcPts val="500"/>
              </a:spcBef>
              <a:spcAft>
                <a:spcPts val="0"/>
              </a:spcAft>
              <a:buClr>
                <a:schemeClr val="dk1"/>
              </a:buClr>
              <a:buSzPts val="1800"/>
              <a:buChar char="•"/>
              <a:defRPr b="0"/>
            </a:lvl4pPr>
            <a:lvl5pPr indent="-342900" lvl="4" marL="2286000" algn="l">
              <a:lnSpc>
                <a:spcPct val="90000"/>
              </a:lnSpc>
              <a:spcBef>
                <a:spcPts val="500"/>
              </a:spcBef>
              <a:spcAft>
                <a:spcPts val="0"/>
              </a:spcAft>
              <a:buClr>
                <a:schemeClr val="dk1"/>
              </a:buClr>
              <a:buSzPts val="1800"/>
              <a:buChar char="•"/>
              <a:defRPr b="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1"/>
          <p:cNvSpPr txBox="1"/>
          <p:nvPr>
            <p:ph idx="2"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2"/>
              </a:buClr>
              <a:buSzPts val="2100"/>
              <a:buNone/>
              <a:defRPr b="1" i="0" sz="21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6" name="Shape 26"/>
        <p:cNvGrpSpPr/>
        <p:nvPr/>
      </p:nvGrpSpPr>
      <p:grpSpPr>
        <a:xfrm>
          <a:off x="0" y="0"/>
          <a:ext cx="0" cy="0"/>
          <a:chOff x="0" y="0"/>
          <a:chExt cx="0" cy="0"/>
        </a:xfrm>
      </p:grpSpPr>
      <p:sp>
        <p:nvSpPr>
          <p:cNvPr id="27" name="Google Shape;27;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2"/>
          <p:cNvSpPr txBox="1"/>
          <p:nvPr>
            <p:ph idx="1" type="body"/>
          </p:nvPr>
        </p:nvSpPr>
        <p:spPr>
          <a:xfrm>
            <a:off x="914400" y="16002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100"/>
              <a:buNone/>
              <a:defRPr b="1" i="0" sz="21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31" name="Shape 31"/>
        <p:cNvGrpSpPr/>
        <p:nvPr/>
      </p:nvGrpSpPr>
      <p:grpSpPr>
        <a:xfrm>
          <a:off x="0" y="0"/>
          <a:ext cx="0" cy="0"/>
          <a:chOff x="0" y="0"/>
          <a:chExt cx="0" cy="0"/>
        </a:xfrm>
      </p:grpSpPr>
      <p:sp>
        <p:nvSpPr>
          <p:cNvPr id="32" name="Google Shape;32;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3"/>
          <p:cNvSpPr txBox="1"/>
          <p:nvPr>
            <p:ph idx="1" type="body"/>
          </p:nvPr>
        </p:nvSpPr>
        <p:spPr>
          <a:xfrm>
            <a:off x="914400" y="16002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100"/>
              <a:buNone/>
              <a:defRPr b="1" i="0" sz="21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36" name="Shape 36"/>
        <p:cNvGrpSpPr/>
        <p:nvPr/>
      </p:nvGrpSpPr>
      <p:grpSpPr>
        <a:xfrm>
          <a:off x="0" y="0"/>
          <a:ext cx="0" cy="0"/>
          <a:chOff x="0" y="0"/>
          <a:chExt cx="0" cy="0"/>
        </a:xfrm>
      </p:grpSpPr>
      <p:sp>
        <p:nvSpPr>
          <p:cNvPr id="37" name="Google Shape;37;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4"/>
          <p:cNvSpPr txBox="1"/>
          <p:nvPr>
            <p:ph idx="1" type="body"/>
          </p:nvPr>
        </p:nvSpPr>
        <p:spPr>
          <a:xfrm>
            <a:off x="914400" y="16002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100"/>
              <a:buNone/>
              <a:defRPr b="1" i="0" sz="21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41" name="Shape 41"/>
        <p:cNvGrpSpPr/>
        <p:nvPr/>
      </p:nvGrpSpPr>
      <p:grpSpPr>
        <a:xfrm>
          <a:off x="0" y="0"/>
          <a:ext cx="0" cy="0"/>
          <a:chOff x="0" y="0"/>
          <a:chExt cx="0" cy="0"/>
        </a:xfrm>
      </p:grpSpPr>
      <p:sp>
        <p:nvSpPr>
          <p:cNvPr id="42" name="Google Shape;42;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5"/>
          <p:cNvSpPr txBox="1"/>
          <p:nvPr>
            <p:ph idx="1" type="body"/>
          </p:nvPr>
        </p:nvSpPr>
        <p:spPr>
          <a:xfrm>
            <a:off x="914400" y="16002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100"/>
              <a:buNone/>
              <a:defRPr b="1" i="0" sz="21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5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5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ph type="title"/>
          </p:nvPr>
        </p:nvSpPr>
        <p:spPr>
          <a:xfrm>
            <a:off x="675481" y="260268"/>
            <a:ext cx="7793038" cy="41335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Principles </a:t>
            </a:r>
            <a:r>
              <a:rPr b="1" lang="en-US" sz="3600">
                <a:solidFill>
                  <a:srgbClr val="0070C0"/>
                </a:solidFill>
                <a:latin typeface="Calibri"/>
                <a:ea typeface="Calibri"/>
                <a:cs typeface="Calibri"/>
                <a:sym typeface="Calibri"/>
              </a:rPr>
              <a:t>of Marketing</a:t>
            </a:r>
            <a:endParaRPr/>
          </a:p>
        </p:txBody>
      </p:sp>
      <p:sp>
        <p:nvSpPr>
          <p:cNvPr id="121" name="Google Shape;121;p1"/>
          <p:cNvSpPr txBox="1"/>
          <p:nvPr/>
        </p:nvSpPr>
        <p:spPr>
          <a:xfrm>
            <a:off x="2278306" y="966961"/>
            <a:ext cx="45873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0000"/>
                </a:solidFill>
                <a:latin typeface="Calibri"/>
                <a:ea typeface="Calibri"/>
                <a:cs typeface="Calibri"/>
                <a:sym typeface="Calibri"/>
              </a:rPr>
              <a:t>Kotler and Armstrong</a:t>
            </a:r>
            <a:endParaRPr/>
          </a:p>
        </p:txBody>
      </p:sp>
      <p:sp>
        <p:nvSpPr>
          <p:cNvPr id="122" name="Google Shape;122;p1"/>
          <p:cNvSpPr txBox="1"/>
          <p:nvPr>
            <p:ph idx="2" type="body"/>
          </p:nvPr>
        </p:nvSpPr>
        <p:spPr>
          <a:xfrm>
            <a:off x="886691" y="2008910"/>
            <a:ext cx="2032356" cy="33805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None/>
            </a:pPr>
            <a:r>
              <a:rPr b="1" lang="en-US">
                <a:solidFill>
                  <a:srgbClr val="0070C0"/>
                </a:solidFill>
              </a:rPr>
              <a:t>Insert </a:t>
            </a:r>
            <a:endParaRPr/>
          </a:p>
          <a:p>
            <a:pPr indent="0" lvl="0" marL="0" rtl="0" algn="l">
              <a:lnSpc>
                <a:spcPct val="90000"/>
              </a:lnSpc>
              <a:spcBef>
                <a:spcPts val="1000"/>
              </a:spcBef>
              <a:spcAft>
                <a:spcPts val="0"/>
              </a:spcAft>
              <a:buClr>
                <a:srgbClr val="0070C0"/>
              </a:buClr>
              <a:buSzPts val="2800"/>
              <a:buNone/>
            </a:pPr>
            <a:r>
              <a:rPr b="1" lang="en-US">
                <a:solidFill>
                  <a:srgbClr val="0070C0"/>
                </a:solidFill>
              </a:rPr>
              <a:t>Textbook</a:t>
            </a:r>
            <a:endParaRPr/>
          </a:p>
          <a:p>
            <a:pPr indent="0" lvl="0" marL="0" rtl="0" algn="l">
              <a:lnSpc>
                <a:spcPct val="90000"/>
              </a:lnSpc>
              <a:spcBef>
                <a:spcPts val="1000"/>
              </a:spcBef>
              <a:spcAft>
                <a:spcPts val="0"/>
              </a:spcAft>
              <a:buClr>
                <a:srgbClr val="0070C0"/>
              </a:buClr>
              <a:buSzPts val="2800"/>
              <a:buNone/>
            </a:pPr>
            <a:r>
              <a:rPr b="1" lang="en-US">
                <a:solidFill>
                  <a:srgbClr val="0070C0"/>
                </a:solidFill>
              </a:rPr>
              <a:t>Cover Image</a:t>
            </a:r>
            <a:endParaRPr b="1">
              <a:solidFill>
                <a:srgbClr val="0070C0"/>
              </a:solidFill>
            </a:endParaRPr>
          </a:p>
        </p:txBody>
      </p:sp>
      <p:sp>
        <p:nvSpPr>
          <p:cNvPr id="123" name="Google Shape;123;p1"/>
          <p:cNvSpPr txBox="1"/>
          <p:nvPr>
            <p:ph idx="1" type="body"/>
          </p:nvPr>
        </p:nvSpPr>
        <p:spPr>
          <a:xfrm>
            <a:off x="4355869" y="2008910"/>
            <a:ext cx="4470399" cy="33933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None/>
            </a:pPr>
            <a:r>
              <a:rPr b="1" lang="en-US" sz="2800">
                <a:solidFill>
                  <a:srgbClr val="000000"/>
                </a:solidFill>
              </a:rPr>
              <a:t>Chapter 4</a:t>
            </a:r>
            <a:r>
              <a:rPr b="1" lang="en-US" sz="2800"/>
              <a:t>:</a:t>
            </a:r>
            <a:endParaRPr/>
          </a:p>
          <a:p>
            <a:pPr indent="0" lvl="0" marL="0" rtl="0" algn="l">
              <a:lnSpc>
                <a:spcPct val="90000"/>
              </a:lnSpc>
              <a:spcBef>
                <a:spcPts val="1000"/>
              </a:spcBef>
              <a:spcAft>
                <a:spcPts val="0"/>
              </a:spcAft>
              <a:buClr>
                <a:schemeClr val="dk1"/>
              </a:buClr>
              <a:buSzPts val="2800"/>
              <a:buNone/>
            </a:pPr>
            <a:r>
              <a:t/>
            </a:r>
            <a:endParaRPr b="1" sz="2800"/>
          </a:p>
          <a:p>
            <a:pPr indent="0" lvl="0" marL="0" rtl="0" algn="ctr">
              <a:lnSpc>
                <a:spcPct val="90000"/>
              </a:lnSpc>
              <a:spcBef>
                <a:spcPts val="1000"/>
              </a:spcBef>
              <a:spcAft>
                <a:spcPts val="0"/>
              </a:spcAft>
              <a:buClr>
                <a:schemeClr val="dk1"/>
              </a:buClr>
              <a:buSzPts val="4000"/>
              <a:buNone/>
            </a:pPr>
            <a:r>
              <a:rPr b="1" lang="en-US" sz="4000"/>
              <a:t>Managing Marketing Information</a:t>
            </a:r>
            <a:endParaRPr/>
          </a:p>
          <a:p>
            <a:pPr indent="0" lvl="0" marL="0" rtl="0" algn="ctr">
              <a:lnSpc>
                <a:spcPct val="90000"/>
              </a:lnSpc>
              <a:spcBef>
                <a:spcPts val="1000"/>
              </a:spcBef>
              <a:spcAft>
                <a:spcPts val="0"/>
              </a:spcAft>
              <a:buClr>
                <a:srgbClr val="000000"/>
              </a:buClr>
              <a:buSzPts val="2800"/>
              <a:buNone/>
            </a:pPr>
            <a:r>
              <a:rPr b="1" lang="en-US">
                <a:solidFill>
                  <a:srgbClr val="000000"/>
                </a:solidFill>
              </a:rPr>
              <a:t>to Gain Customer Insights</a:t>
            </a:r>
            <a:endParaRPr b="1">
              <a:solidFill>
                <a:srgbClr val="000000"/>
              </a:solidFill>
            </a:endParaRPr>
          </a:p>
        </p:txBody>
      </p:sp>
      <p:sp>
        <p:nvSpPr>
          <p:cNvPr id="124" name="Google Shape;124;p1"/>
          <p:cNvSpPr txBox="1"/>
          <p:nvPr>
            <p:ph idx="11" type="ftr"/>
          </p:nvPr>
        </p:nvSpPr>
        <p:spPr>
          <a:xfrm>
            <a:off x="3028949" y="6516687"/>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sz="1200">
              <a:solidFill>
                <a:srgbClr val="000000"/>
              </a:solidFill>
              <a:latin typeface="Calibri"/>
              <a:ea typeface="Calibri"/>
              <a:cs typeface="Calibri"/>
              <a:sym typeface="Calibri"/>
            </a:endParaRPr>
          </a:p>
        </p:txBody>
      </p:sp>
      <p:sp>
        <p:nvSpPr>
          <p:cNvPr id="125" name="Google Shape;125;p1"/>
          <p:cNvSpPr txBox="1"/>
          <p:nvPr>
            <p:ph idx="12" type="sldNum"/>
          </p:nvPr>
        </p:nvSpPr>
        <p:spPr>
          <a:xfrm>
            <a:off x="7010400" y="6516687"/>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200">
                <a:solidFill>
                  <a:srgbClr val="000000"/>
                </a:solidFill>
                <a:latin typeface="Calibri"/>
                <a:ea typeface="Calibri"/>
                <a:cs typeface="Calibri"/>
                <a:sym typeface="Calibri"/>
              </a:rPr>
              <a:t>4-</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ph type="title"/>
          </p:nvPr>
        </p:nvSpPr>
        <p:spPr>
          <a:xfrm>
            <a:off x="109182" y="300225"/>
            <a:ext cx="8871251" cy="657350"/>
          </a:xfrm>
          <a:prstGeom prst="rect">
            <a:avLst/>
          </a:prstGeom>
          <a:noFill/>
          <a:ln>
            <a:noFill/>
          </a:ln>
        </p:spPr>
        <p:txBody>
          <a:bodyPr anchorCtr="0" anchor="b" bIns="45700" lIns="91425" spcFirstLastPara="1" rIns="91425" wrap="square" tIns="45700">
            <a:normAutofit/>
          </a:bodyPr>
          <a:lstStyle/>
          <a:p>
            <a:pPr indent="0" lvl="0" marL="0" rtl="0" algn="ctr">
              <a:lnSpc>
                <a:spcPct val="84375"/>
              </a:lnSpc>
              <a:spcBef>
                <a:spcPts val="0"/>
              </a:spcBef>
              <a:spcAft>
                <a:spcPts val="0"/>
              </a:spcAft>
              <a:buClr>
                <a:srgbClr val="0070C0"/>
              </a:buClr>
              <a:buSzPts val="3200"/>
              <a:buFont typeface="Calibri"/>
              <a:buNone/>
            </a:pPr>
            <a:r>
              <a:rPr lang="en-US" sz="3200">
                <a:solidFill>
                  <a:srgbClr val="0070C0"/>
                </a:solidFill>
                <a:latin typeface="Calibri"/>
                <a:ea typeface="Calibri"/>
                <a:cs typeface="Calibri"/>
                <a:sym typeface="Calibri"/>
              </a:rPr>
              <a:t>Marketing Information and Customer Insights</a:t>
            </a:r>
            <a:endParaRPr/>
          </a:p>
        </p:txBody>
      </p:sp>
      <p:sp>
        <p:nvSpPr>
          <p:cNvPr id="208" name="Google Shape;208;p9"/>
          <p:cNvSpPr txBox="1"/>
          <p:nvPr>
            <p:ph idx="2" type="body"/>
          </p:nvPr>
        </p:nvSpPr>
        <p:spPr>
          <a:xfrm>
            <a:off x="1514475" y="1457450"/>
            <a:ext cx="6115050" cy="285750"/>
          </a:xfrm>
          <a:prstGeom prst="rect">
            <a:avLst/>
          </a:prstGeom>
          <a:noFill/>
          <a:ln>
            <a:noFill/>
          </a:ln>
        </p:spPr>
        <p:txBody>
          <a:bodyPr anchorCtr="0" anchor="t" bIns="45700" lIns="91425" spcFirstLastPara="1" rIns="91425" wrap="square" tIns="45700">
            <a:no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Managing Marketing Information</a:t>
            </a:r>
            <a:endParaRPr/>
          </a:p>
        </p:txBody>
      </p:sp>
      <p:sp>
        <p:nvSpPr>
          <p:cNvPr id="209" name="Google Shape;209;p9"/>
          <p:cNvSpPr txBox="1"/>
          <p:nvPr>
            <p:ph idx="1" type="body"/>
          </p:nvPr>
        </p:nvSpPr>
        <p:spPr>
          <a:xfrm>
            <a:off x="313900" y="2529325"/>
            <a:ext cx="8666534" cy="3086100"/>
          </a:xfrm>
          <a:prstGeom prst="rect">
            <a:avLst/>
          </a:prstGeom>
          <a:noFill/>
          <a:ln>
            <a:noFill/>
          </a:ln>
        </p:spPr>
        <p:txBody>
          <a:bodyPr anchorCtr="0" anchor="t" bIns="45700" lIns="91425" spcFirstLastPara="1" rIns="91425" wrap="square" tIns="45700">
            <a:noAutofit/>
          </a:bodyPr>
          <a:lstStyle/>
          <a:p>
            <a:pPr indent="-400050" lvl="0" marL="400050" rtl="0" algn="l">
              <a:lnSpc>
                <a:spcPct val="90000"/>
              </a:lnSpc>
              <a:spcBef>
                <a:spcPts val="0"/>
              </a:spcBef>
              <a:spcAft>
                <a:spcPts val="0"/>
              </a:spcAft>
              <a:buClr>
                <a:schemeClr val="dk1"/>
              </a:buClr>
              <a:buSzPts val="2800"/>
              <a:buNone/>
            </a:pPr>
            <a:r>
              <a:rPr b="1" lang="en-US"/>
              <a:t>Marketing information system (MIS) </a:t>
            </a:r>
            <a:r>
              <a:rPr lang="en-US"/>
              <a:t>refers to the people and procedures dedicated to assessing information needs, developing the needed information, and helping decision makers to use the information to generate and validate actionable customer and market insights.</a:t>
            </a:r>
            <a:endParaRPr/>
          </a:p>
        </p:txBody>
      </p:sp>
      <p:sp>
        <p:nvSpPr>
          <p:cNvPr id="210" name="Google Shape;210;p9"/>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211" name="Google Shape;211;p9"/>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4-9</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p:nvPr/>
        </p:nvSpPr>
        <p:spPr>
          <a:xfrm>
            <a:off x="79897" y="227261"/>
            <a:ext cx="891596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70C0"/>
                </a:solidFill>
                <a:latin typeface="Calibri"/>
                <a:ea typeface="Calibri"/>
                <a:cs typeface="Calibri"/>
                <a:sym typeface="Calibri"/>
              </a:rPr>
              <a:t>Marketing Information and Customer Insights</a:t>
            </a:r>
            <a:endParaRPr b="1" sz="3600">
              <a:solidFill>
                <a:schemeClr val="dk1"/>
              </a:solidFill>
              <a:latin typeface="Calibri"/>
              <a:ea typeface="Calibri"/>
              <a:cs typeface="Calibri"/>
              <a:sym typeface="Calibri"/>
            </a:endParaRPr>
          </a:p>
        </p:txBody>
      </p:sp>
      <p:sp>
        <p:nvSpPr>
          <p:cNvPr id="218" name="Google Shape;218;p10"/>
          <p:cNvSpPr txBox="1"/>
          <p:nvPr>
            <p:ph type="title"/>
          </p:nvPr>
        </p:nvSpPr>
        <p:spPr>
          <a:xfrm>
            <a:off x="685800" y="792101"/>
            <a:ext cx="7772400" cy="713096"/>
          </a:xfrm>
          <a:prstGeom prst="rect">
            <a:avLst/>
          </a:prstGeom>
          <a:noFill/>
          <a:ln>
            <a:noFill/>
          </a:ln>
        </p:spPr>
        <p:txBody>
          <a:bodyPr anchorCtr="0" anchor="ctr" bIns="45700" lIns="91425" spcFirstLastPara="1" rIns="91425" wrap="square" tIns="45700">
            <a:normAutofit/>
          </a:bodyPr>
          <a:lstStyle/>
          <a:p>
            <a:pPr indent="0" lvl="0" marL="0" rtl="0" algn="ctr">
              <a:lnSpc>
                <a:spcPct val="96428"/>
              </a:lnSpc>
              <a:spcBef>
                <a:spcPts val="0"/>
              </a:spcBef>
              <a:spcAft>
                <a:spcPts val="0"/>
              </a:spcAft>
              <a:buClr>
                <a:schemeClr val="accent2"/>
              </a:buClr>
              <a:buSzPts val="2800"/>
              <a:buFont typeface="Calibri"/>
              <a:buNone/>
            </a:pPr>
            <a:r>
              <a:rPr lang="en-US" sz="2800">
                <a:solidFill>
                  <a:schemeClr val="accent2"/>
                </a:solidFill>
                <a:latin typeface="Calibri"/>
                <a:ea typeface="Calibri"/>
                <a:cs typeface="Calibri"/>
                <a:sym typeface="Calibri"/>
              </a:rPr>
              <a:t>Managing Marketing Information</a:t>
            </a:r>
            <a:endParaRPr/>
          </a:p>
        </p:txBody>
      </p:sp>
      <p:sp>
        <p:nvSpPr>
          <p:cNvPr id="219" name="Google Shape;219;p10"/>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pic>
        <p:nvPicPr>
          <p:cNvPr descr="Flowchart of MIS" id="220" name="Google Shape;220;p10" title="Flowchart of MIS"/>
          <p:cNvPicPr preferRelativeResize="0"/>
          <p:nvPr/>
        </p:nvPicPr>
        <p:blipFill rotWithShape="1">
          <a:blip r:embed="rId3">
            <a:alphaModFix/>
          </a:blip>
          <a:srcRect b="0" l="0" r="0" t="0"/>
          <a:stretch/>
        </p:blipFill>
        <p:spPr>
          <a:xfrm>
            <a:off x="204717" y="1665034"/>
            <a:ext cx="8666328" cy="4274945"/>
          </a:xfrm>
          <a:prstGeom prst="rect">
            <a:avLst/>
          </a:prstGeom>
          <a:noFill/>
          <a:ln>
            <a:noFill/>
          </a:ln>
        </p:spPr>
      </p:pic>
      <p:sp>
        <p:nvSpPr>
          <p:cNvPr id="221" name="Google Shape;221;p10"/>
          <p:cNvSpPr txBox="1"/>
          <p:nvPr/>
        </p:nvSpPr>
        <p:spPr>
          <a:xfrm>
            <a:off x="395785" y="5961316"/>
            <a:ext cx="479036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FIGURE | 4.1  The Marketing Information System</a:t>
            </a:r>
            <a:endParaRPr/>
          </a:p>
        </p:txBody>
      </p:sp>
      <p:sp>
        <p:nvSpPr>
          <p:cNvPr id="222" name="Google Shape;222;p10"/>
          <p:cNvSpPr txBox="1"/>
          <p:nvPr/>
        </p:nvSpPr>
        <p:spPr>
          <a:xfrm>
            <a:off x="8401050" y="6490696"/>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4-10</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type="title"/>
          </p:nvPr>
        </p:nvSpPr>
        <p:spPr>
          <a:xfrm>
            <a:off x="188155" y="127645"/>
            <a:ext cx="8767688" cy="882717"/>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229" name="Google Shape;229;p11"/>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1</a:t>
            </a:r>
            <a:endParaRPr sz="3200">
              <a:solidFill>
                <a:schemeClr val="dk1"/>
              </a:solidFill>
            </a:endParaRPr>
          </a:p>
        </p:txBody>
      </p:sp>
      <p:sp>
        <p:nvSpPr>
          <p:cNvPr id="230" name="Google Shape;230;p11"/>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Explain the importance of information in gaining insights about the marketplace and customers.</a:t>
            </a:r>
            <a:r>
              <a:rPr lang="en-US" sz="3200">
                <a:solidFill>
                  <a:srgbClr val="0070C0"/>
                </a:solidFill>
              </a:rPr>
              <a:t> </a:t>
            </a:r>
            <a:endParaRPr sz="3200">
              <a:solidFill>
                <a:srgbClr val="0070C0"/>
              </a:solidFill>
            </a:endParaRPr>
          </a:p>
          <a:p>
            <a:pPr indent="-25400" lvl="0" marL="228600" rtl="0" algn="l">
              <a:lnSpc>
                <a:spcPct val="90000"/>
              </a:lnSpc>
              <a:spcBef>
                <a:spcPts val="1000"/>
              </a:spcBef>
              <a:spcAft>
                <a:spcPts val="0"/>
              </a:spcAft>
              <a:buClr>
                <a:schemeClr val="dk1"/>
              </a:buClr>
              <a:buSzPts val="3200"/>
              <a:buNone/>
            </a:pPr>
            <a:r>
              <a:t/>
            </a:r>
            <a:endParaRPr sz="3200">
              <a:solidFill>
                <a:srgbClr val="0070C0"/>
              </a:solidFill>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Marketing Information and Customer Insights</a:t>
            </a:r>
            <a:endParaRPr sz="3200"/>
          </a:p>
          <a:p>
            <a:pPr indent="0" lvl="0" marL="0" rtl="0" algn="l">
              <a:lnSpc>
                <a:spcPct val="90000"/>
              </a:lnSpc>
              <a:spcBef>
                <a:spcPts val="1000"/>
              </a:spcBef>
              <a:spcAft>
                <a:spcPts val="0"/>
              </a:spcAft>
              <a:buClr>
                <a:schemeClr val="dk1"/>
              </a:buClr>
              <a:buSzPts val="3200"/>
              <a:buNone/>
            </a:pPr>
            <a:r>
              <a:rPr lang="en-US" sz="3200"/>
              <a:t>	</a:t>
            </a:r>
            <a:endParaRPr sz="3200"/>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solidFill>
                <a:srgbClr val="00B0F0"/>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B0F0"/>
              </a:solidFill>
            </a:endParaRPr>
          </a:p>
          <a:p>
            <a:pPr indent="-50800" lvl="0" marL="228600" rtl="0" algn="l">
              <a:lnSpc>
                <a:spcPct val="90000"/>
              </a:lnSpc>
              <a:spcBef>
                <a:spcPts val="1000"/>
              </a:spcBef>
              <a:spcAft>
                <a:spcPts val="0"/>
              </a:spcAft>
              <a:buClr>
                <a:schemeClr val="dk1"/>
              </a:buClr>
              <a:buSzPts val="2800"/>
              <a:buNone/>
            </a:pPr>
            <a:r>
              <a:t/>
            </a:r>
            <a:endParaRPr b="1" sz="2800">
              <a:solidFill>
                <a:srgbClr val="00B0F0"/>
              </a:solidFill>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231" name="Google Shape;231;p11"/>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32" name="Google Shape;232;p11"/>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4-11</a:t>
            </a:r>
            <a:endParaRPr sz="12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239" name="Google Shape;239;p12"/>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2</a:t>
            </a:r>
            <a:endParaRPr sz="3200">
              <a:solidFill>
                <a:schemeClr val="dk1"/>
              </a:solidFill>
            </a:endParaRPr>
          </a:p>
        </p:txBody>
      </p:sp>
      <p:sp>
        <p:nvSpPr>
          <p:cNvPr id="240" name="Google Shape;240;p12"/>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Define the marketing information system and discuss its parts.</a:t>
            </a:r>
            <a:endParaRPr/>
          </a:p>
          <a:p>
            <a:pPr indent="0" lvl="0" marL="0" rtl="0" algn="l">
              <a:lnSpc>
                <a:spcPct val="90000"/>
              </a:lnSpc>
              <a:spcBef>
                <a:spcPts val="1000"/>
              </a:spcBef>
              <a:spcAft>
                <a:spcPts val="0"/>
              </a:spcAft>
              <a:buClr>
                <a:schemeClr val="dk1"/>
              </a:buClr>
              <a:buSzPts val="3200"/>
              <a:buNone/>
            </a:pPr>
            <a:r>
              <a:t/>
            </a:r>
            <a:endParaRPr sz="3200">
              <a:latin typeface="Calibri"/>
              <a:ea typeface="Calibri"/>
              <a:cs typeface="Calibri"/>
              <a:sym typeface="Calibri"/>
            </a:endParaRPr>
          </a:p>
          <a:p>
            <a:pPr indent="0" lvl="0" marL="0" rtl="0" algn="l">
              <a:lnSpc>
                <a:spcPct val="90000"/>
              </a:lnSpc>
              <a:spcBef>
                <a:spcPts val="1000"/>
              </a:spcBef>
              <a:spcAft>
                <a:spcPts val="0"/>
              </a:spcAft>
              <a:buClr>
                <a:srgbClr val="0070C0"/>
              </a:buClr>
              <a:buSzPts val="3200"/>
              <a:buNone/>
            </a:pPr>
            <a:r>
              <a:rPr lang="en-US" sz="3200">
                <a:solidFill>
                  <a:srgbClr val="0070C0"/>
                </a:solidFill>
                <a:latin typeface="Calibri"/>
                <a:ea typeface="Calibri"/>
                <a:cs typeface="Calibri"/>
                <a:sym typeface="Calibri"/>
              </a:rPr>
              <a:t>	</a:t>
            </a:r>
            <a:r>
              <a:rPr lang="en-US" sz="3200">
                <a:solidFill>
                  <a:srgbClr val="0070C0"/>
                </a:solidFill>
              </a:rPr>
              <a:t>Assessing Marketing Information Needs</a:t>
            </a:r>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Developing Marketing Information</a:t>
            </a:r>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241" name="Google Shape;241;p12"/>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42" name="Google Shape;242;p12"/>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4-12</a:t>
            </a:r>
            <a:endParaRPr sz="12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560411" y="210854"/>
            <a:ext cx="7772400" cy="60732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Assessing Marketing Information Needs</a:t>
            </a:r>
            <a:endParaRPr/>
          </a:p>
        </p:txBody>
      </p:sp>
      <p:sp>
        <p:nvSpPr>
          <p:cNvPr id="249" name="Google Shape;249;p13"/>
          <p:cNvSpPr txBox="1"/>
          <p:nvPr>
            <p:ph idx="1" type="body"/>
          </p:nvPr>
        </p:nvSpPr>
        <p:spPr>
          <a:xfrm>
            <a:off x="245660" y="2139522"/>
            <a:ext cx="8625386" cy="239153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Calibri"/>
              <a:buNone/>
            </a:pPr>
            <a:r>
              <a:rPr lang="en-US" sz="3200"/>
              <a:t>A marketing information system (MIS) provides information to the company’s marketing and other managers and external partners such as suppliers, resellers, and marketing service agencies.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50" name="Google Shape;250;p13"/>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251" name="Google Shape;251;p13"/>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4-13</a:t>
            </a:r>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type="title"/>
          </p:nvPr>
        </p:nvSpPr>
        <p:spPr>
          <a:xfrm>
            <a:off x="672153" y="218364"/>
            <a:ext cx="7772400" cy="689212"/>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Developing Marketing Information</a:t>
            </a:r>
            <a:endParaRPr/>
          </a:p>
        </p:txBody>
      </p:sp>
      <p:sp>
        <p:nvSpPr>
          <p:cNvPr id="258" name="Google Shape;258;p15"/>
          <p:cNvSpPr txBox="1"/>
          <p:nvPr>
            <p:ph idx="2" type="body"/>
          </p:nvPr>
        </p:nvSpPr>
        <p:spPr>
          <a:xfrm>
            <a:off x="1387805" y="1915805"/>
            <a:ext cx="6432361" cy="342900"/>
          </a:xfrm>
          <a:prstGeom prst="rect">
            <a:avLst/>
          </a:prstGeom>
          <a:noFill/>
          <a:ln>
            <a:noFill/>
          </a:ln>
        </p:spPr>
        <p:txBody>
          <a:bodyPr anchorCtr="0" anchor="t" bIns="45700" lIns="91425" spcFirstLastPara="1" rIns="91425" wrap="square" tIns="45700">
            <a:noAutofit/>
          </a:bodyPr>
          <a:lstStyle/>
          <a:p>
            <a:pPr indent="-228600" lvl="0" marL="228600" rtl="0" algn="ctr">
              <a:lnSpc>
                <a:spcPct val="65625"/>
              </a:lnSpc>
              <a:spcBef>
                <a:spcPts val="0"/>
              </a:spcBef>
              <a:spcAft>
                <a:spcPts val="0"/>
              </a:spcAft>
              <a:buClr>
                <a:schemeClr val="dk2"/>
              </a:buClr>
              <a:buSzPts val="3200"/>
              <a:buNone/>
            </a:pPr>
            <a:r>
              <a:rPr lang="en-US" sz="3200"/>
              <a:t>Marketers obtain information from</a:t>
            </a:r>
            <a:endParaRPr/>
          </a:p>
        </p:txBody>
      </p:sp>
      <p:grpSp>
        <p:nvGrpSpPr>
          <p:cNvPr id="259" name="Google Shape;259;p15"/>
          <p:cNvGrpSpPr/>
          <p:nvPr/>
        </p:nvGrpSpPr>
        <p:grpSpPr>
          <a:xfrm>
            <a:off x="2000250" y="2705554"/>
            <a:ext cx="5086350" cy="2413803"/>
            <a:chOff x="0" y="19504"/>
            <a:chExt cx="5086350" cy="2413803"/>
          </a:xfrm>
        </p:grpSpPr>
        <p:sp>
          <p:nvSpPr>
            <p:cNvPr id="260" name="Google Shape;260;p15"/>
            <p:cNvSpPr/>
            <p:nvPr/>
          </p:nvSpPr>
          <p:spPr>
            <a:xfrm>
              <a:off x="0" y="19504"/>
              <a:ext cx="5086350" cy="74353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txBox="1"/>
            <p:nvPr/>
          </p:nvSpPr>
          <p:spPr>
            <a:xfrm>
              <a:off x="36296" y="55800"/>
              <a:ext cx="5013758"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b="0" lang="en-US" sz="3100">
                  <a:solidFill>
                    <a:srgbClr val="000000"/>
                  </a:solidFill>
                  <a:latin typeface="Calibri"/>
                  <a:ea typeface="Calibri"/>
                  <a:cs typeface="Calibri"/>
                  <a:sym typeface="Calibri"/>
                </a:rPr>
                <a:t>Internal data - re</a:t>
              </a:r>
              <a:r>
                <a:rPr lang="en-US" sz="3100">
                  <a:latin typeface="Calibri"/>
                  <a:ea typeface="Calibri"/>
                  <a:cs typeface="Calibri"/>
                  <a:sym typeface="Calibri"/>
                </a:rPr>
                <a:t>cords - secondary data  </a:t>
              </a:r>
              <a:endParaRPr b="0" sz="3100">
                <a:solidFill>
                  <a:srgbClr val="000000"/>
                </a:solidFill>
                <a:latin typeface="Calibri"/>
                <a:ea typeface="Calibri"/>
                <a:cs typeface="Calibri"/>
                <a:sym typeface="Calibri"/>
              </a:endParaRPr>
            </a:p>
          </p:txBody>
        </p:sp>
        <p:sp>
          <p:nvSpPr>
            <p:cNvPr id="262" name="Google Shape;262;p15"/>
            <p:cNvSpPr/>
            <p:nvPr/>
          </p:nvSpPr>
          <p:spPr>
            <a:xfrm>
              <a:off x="0" y="856957"/>
              <a:ext cx="5086350" cy="743535"/>
            </a:xfrm>
            <a:prstGeom prst="roundRect">
              <a:avLst>
                <a:gd fmla="val 16667" name="adj"/>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txBox="1"/>
            <p:nvPr/>
          </p:nvSpPr>
          <p:spPr>
            <a:xfrm>
              <a:off x="36296" y="893253"/>
              <a:ext cx="5013758"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b="0" lang="en-US" sz="3100">
                  <a:solidFill>
                    <a:srgbClr val="000000"/>
                  </a:solidFill>
                  <a:latin typeface="Calibri"/>
                  <a:ea typeface="Calibri"/>
                  <a:cs typeface="Calibri"/>
                  <a:sym typeface="Calibri"/>
                </a:rPr>
                <a:t>Marketing intelligence</a:t>
              </a:r>
              <a:endParaRPr sz="3100">
                <a:solidFill>
                  <a:srgbClr val="000000"/>
                </a:solidFill>
                <a:latin typeface="Calibri"/>
                <a:ea typeface="Calibri"/>
                <a:cs typeface="Calibri"/>
                <a:sym typeface="Calibri"/>
              </a:endParaRPr>
            </a:p>
          </p:txBody>
        </p:sp>
        <p:sp>
          <p:nvSpPr>
            <p:cNvPr id="264" name="Google Shape;264;p15"/>
            <p:cNvSpPr/>
            <p:nvPr/>
          </p:nvSpPr>
          <p:spPr>
            <a:xfrm>
              <a:off x="0" y="1689772"/>
              <a:ext cx="5086350" cy="74353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txBox="1"/>
            <p:nvPr/>
          </p:nvSpPr>
          <p:spPr>
            <a:xfrm>
              <a:off x="36296" y="1726068"/>
              <a:ext cx="5013758"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None/>
              </a:pPr>
              <a:r>
                <a:rPr b="0" lang="en-US" sz="3100">
                  <a:solidFill>
                    <a:srgbClr val="000000"/>
                  </a:solidFill>
                  <a:latin typeface="Calibri"/>
                  <a:ea typeface="Calibri"/>
                  <a:cs typeface="Calibri"/>
                  <a:sym typeface="Calibri"/>
                </a:rPr>
                <a:t>Marketing research - primary data </a:t>
              </a:r>
              <a:endParaRPr sz="3100">
                <a:solidFill>
                  <a:srgbClr val="000000"/>
                </a:solidFill>
                <a:latin typeface="Calibri"/>
                <a:ea typeface="Calibri"/>
                <a:cs typeface="Calibri"/>
                <a:sym typeface="Calibri"/>
              </a:endParaRPr>
            </a:p>
          </p:txBody>
        </p:sp>
      </p:grpSp>
      <p:sp>
        <p:nvSpPr>
          <p:cNvPr id="266" name="Google Shape;266;p15"/>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4-15</a:t>
            </a:r>
            <a:endParaRPr sz="1200">
              <a:solidFill>
                <a:schemeClr val="dk1"/>
              </a:solidFill>
              <a:latin typeface="Calibri"/>
              <a:ea typeface="Calibri"/>
              <a:cs typeface="Calibri"/>
              <a:sym typeface="Calibri"/>
            </a:endParaRPr>
          </a:p>
        </p:txBody>
      </p:sp>
      <p:sp>
        <p:nvSpPr>
          <p:cNvPr id="267" name="Google Shape;267;p15"/>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4"/>
          <p:cNvSpPr txBox="1"/>
          <p:nvPr>
            <p:ph type="title"/>
          </p:nvPr>
        </p:nvSpPr>
        <p:spPr>
          <a:xfrm>
            <a:off x="742950" y="55728"/>
            <a:ext cx="7772400" cy="784746"/>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Assessing Marketing Information Needs</a:t>
            </a:r>
            <a:endParaRPr/>
          </a:p>
        </p:txBody>
      </p:sp>
      <p:sp>
        <p:nvSpPr>
          <p:cNvPr id="274" name="Google Shape;274;p14"/>
          <p:cNvSpPr txBox="1"/>
          <p:nvPr>
            <p:ph idx="2" type="body"/>
          </p:nvPr>
        </p:nvSpPr>
        <p:spPr>
          <a:xfrm>
            <a:off x="914400" y="1378424"/>
            <a:ext cx="7162800" cy="450376"/>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rgbClr val="000000"/>
              </a:buClr>
              <a:buSzPts val="3200"/>
              <a:buNone/>
            </a:pPr>
            <a:r>
              <a:rPr lang="en-US" sz="3200">
                <a:solidFill>
                  <a:srgbClr val="000000"/>
                </a:solidFill>
              </a:rPr>
              <a:t>Characteristics of a Good MIS</a:t>
            </a:r>
            <a:endParaRPr/>
          </a:p>
        </p:txBody>
      </p:sp>
      <p:sp>
        <p:nvSpPr>
          <p:cNvPr id="275" name="Google Shape;275;p14"/>
          <p:cNvSpPr txBox="1"/>
          <p:nvPr>
            <p:ph idx="1" type="body"/>
          </p:nvPr>
        </p:nvSpPr>
        <p:spPr>
          <a:xfrm>
            <a:off x="628650" y="2115403"/>
            <a:ext cx="7886700" cy="39714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Balancing the information users would like to have against what they need and what is feasible to offer       </a:t>
            </a:r>
            <a:endParaRPr/>
          </a:p>
          <a:p>
            <a:pPr indent="-50800" lvl="0" marL="228600" rtl="0" algn="l">
              <a:lnSpc>
                <a:spcPct val="90000"/>
              </a:lnSpc>
              <a:spcBef>
                <a:spcPts val="1000"/>
              </a:spcBef>
              <a:spcAft>
                <a:spcPts val="0"/>
              </a:spcAft>
              <a:buClr>
                <a:schemeClr val="dk1"/>
              </a:buClr>
              <a:buSzPts val="2800"/>
              <a:buNone/>
            </a:pPr>
            <a:r>
              <a:t/>
            </a:r>
            <a:endParaRPr/>
          </a:p>
        </p:txBody>
      </p:sp>
      <p:grpSp>
        <p:nvGrpSpPr>
          <p:cNvPr id="276" name="Google Shape;276;p14"/>
          <p:cNvGrpSpPr/>
          <p:nvPr/>
        </p:nvGrpSpPr>
        <p:grpSpPr>
          <a:xfrm>
            <a:off x="2286000" y="3600450"/>
            <a:ext cx="4400549" cy="1943100"/>
            <a:chOff x="0" y="0"/>
            <a:chExt cx="4400549" cy="1943100"/>
          </a:xfrm>
        </p:grpSpPr>
        <p:sp>
          <p:nvSpPr>
            <p:cNvPr id="277" name="Google Shape;277;p14"/>
            <p:cNvSpPr/>
            <p:nvPr/>
          </p:nvSpPr>
          <p:spPr>
            <a:xfrm rot="-300000">
              <a:off x="8952" y="773161"/>
              <a:ext cx="4382645" cy="396777"/>
            </a:xfrm>
            <a:prstGeom prst="mathMinus">
              <a:avLst>
                <a:gd fmla="val 23520" name="adj1"/>
              </a:avLst>
            </a:prstGeom>
            <a:solidFill>
              <a:srgbClr val="F7D5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528066" y="97155"/>
              <a:ext cx="1320165" cy="777240"/>
            </a:xfrm>
            <a:prstGeom prst="downArrow">
              <a:avLst>
                <a:gd fmla="val 50000" name="adj1"/>
                <a:gd fmla="val 50000" name="adj2"/>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2332291" y="0"/>
              <a:ext cx="1408176" cy="8161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txBox="1"/>
            <p:nvPr/>
          </p:nvSpPr>
          <p:spPr>
            <a:xfrm>
              <a:off x="2332291" y="0"/>
              <a:ext cx="1408176" cy="816102"/>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None/>
              </a:pPr>
              <a:r>
                <a:rPr lang="en-US" sz="1900">
                  <a:solidFill>
                    <a:schemeClr val="dk1"/>
                  </a:solidFill>
                  <a:latin typeface="Calibri"/>
                  <a:ea typeface="Calibri"/>
                  <a:cs typeface="Calibri"/>
                  <a:sym typeface="Calibri"/>
                </a:rPr>
                <a:t>User’s Needs</a:t>
              </a:r>
              <a:endParaRPr sz="1900">
                <a:solidFill>
                  <a:schemeClr val="dk1"/>
                </a:solidFill>
                <a:latin typeface="Calibri"/>
                <a:ea typeface="Calibri"/>
                <a:cs typeface="Calibri"/>
                <a:sym typeface="Calibri"/>
              </a:endParaRPr>
            </a:p>
          </p:txBody>
        </p:sp>
        <p:sp>
          <p:nvSpPr>
            <p:cNvPr id="281" name="Google Shape;281;p14"/>
            <p:cNvSpPr/>
            <p:nvPr/>
          </p:nvSpPr>
          <p:spPr>
            <a:xfrm>
              <a:off x="2552319" y="1068705"/>
              <a:ext cx="1320165" cy="777240"/>
            </a:xfrm>
            <a:prstGeom prst="upArrow">
              <a:avLst>
                <a:gd fmla="val 50000" name="adj1"/>
                <a:gd fmla="val 50000" name="adj2"/>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660082" y="1126998"/>
              <a:ext cx="1408176" cy="8161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txBox="1"/>
            <p:nvPr/>
          </p:nvSpPr>
          <p:spPr>
            <a:xfrm>
              <a:off x="660082" y="1126998"/>
              <a:ext cx="1408176" cy="816102"/>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None/>
              </a:pPr>
              <a:r>
                <a:rPr lang="en-US" sz="1900">
                  <a:solidFill>
                    <a:schemeClr val="dk1"/>
                  </a:solidFill>
                  <a:latin typeface="Calibri"/>
                  <a:ea typeface="Calibri"/>
                  <a:cs typeface="Calibri"/>
                  <a:sym typeface="Calibri"/>
                </a:rPr>
                <a:t>MIS Offerings</a:t>
              </a:r>
              <a:endParaRPr sz="1900">
                <a:solidFill>
                  <a:schemeClr val="dk1"/>
                </a:solidFill>
                <a:latin typeface="Calibri"/>
                <a:ea typeface="Calibri"/>
                <a:cs typeface="Calibri"/>
                <a:sym typeface="Calibri"/>
              </a:endParaRPr>
            </a:p>
          </p:txBody>
        </p:sp>
      </p:grpSp>
      <p:sp>
        <p:nvSpPr>
          <p:cNvPr id="284" name="Google Shape;284;p14"/>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285" name="Google Shape;285;p14"/>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4-14</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6"/>
          <p:cNvSpPr txBox="1"/>
          <p:nvPr>
            <p:ph type="title"/>
          </p:nvPr>
        </p:nvSpPr>
        <p:spPr>
          <a:xfrm>
            <a:off x="673780" y="174775"/>
            <a:ext cx="7772400" cy="743803"/>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Developing Marketing Information</a:t>
            </a:r>
            <a:endParaRPr/>
          </a:p>
        </p:txBody>
      </p:sp>
      <p:sp>
        <p:nvSpPr>
          <p:cNvPr id="292" name="Google Shape;292;p16"/>
          <p:cNvSpPr txBox="1"/>
          <p:nvPr>
            <p:ph idx="2" type="body"/>
          </p:nvPr>
        </p:nvSpPr>
        <p:spPr>
          <a:xfrm>
            <a:off x="933450" y="1284983"/>
            <a:ext cx="7162800" cy="607317"/>
          </a:xfrm>
          <a:prstGeom prst="rect">
            <a:avLst/>
          </a:prstGeom>
          <a:noFill/>
          <a:ln>
            <a:noFill/>
          </a:ln>
        </p:spPr>
        <p:txBody>
          <a:bodyPr anchorCtr="0" anchor="b"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Internal Data</a:t>
            </a:r>
            <a:endParaRPr/>
          </a:p>
        </p:txBody>
      </p:sp>
      <p:sp>
        <p:nvSpPr>
          <p:cNvPr id="293" name="Google Shape;293;p16"/>
          <p:cNvSpPr txBox="1"/>
          <p:nvPr>
            <p:ph idx="1" type="body"/>
          </p:nvPr>
        </p:nvSpPr>
        <p:spPr>
          <a:xfrm>
            <a:off x="714582" y="2394708"/>
            <a:ext cx="8046776" cy="222667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200"/>
              <a:buFont typeface="Calibri"/>
              <a:buNone/>
            </a:pPr>
            <a:r>
              <a:rPr b="1" lang="en-US" sz="3200"/>
              <a:t>Internal databases (secondary) </a:t>
            </a:r>
            <a:r>
              <a:rPr lang="en-US" sz="3200"/>
              <a:t>are collections of consumer and market information obtained from data sources within the </a:t>
            </a:r>
            <a:r>
              <a:rPr b="1" lang="en-US" sz="3200"/>
              <a:t>company network.</a:t>
            </a:r>
            <a:endParaRPr b="1"/>
          </a:p>
          <a:p>
            <a:pPr indent="-50800" lvl="0" marL="228600" rtl="0" algn="l">
              <a:lnSpc>
                <a:spcPct val="90000"/>
              </a:lnSpc>
              <a:spcBef>
                <a:spcPts val="1000"/>
              </a:spcBef>
              <a:spcAft>
                <a:spcPts val="0"/>
              </a:spcAft>
              <a:buClr>
                <a:schemeClr val="dk1"/>
              </a:buClr>
              <a:buSzPts val="2800"/>
              <a:buNone/>
            </a:pPr>
            <a:r>
              <a:t/>
            </a:r>
            <a:endParaRPr/>
          </a:p>
        </p:txBody>
      </p:sp>
      <p:sp>
        <p:nvSpPr>
          <p:cNvPr id="294" name="Google Shape;294;p16"/>
          <p:cNvSpPr txBox="1"/>
          <p:nvPr/>
        </p:nvSpPr>
        <p:spPr>
          <a:xfrm>
            <a:off x="8389883" y="6364167"/>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4-16</a:t>
            </a:r>
            <a:endParaRPr sz="1200">
              <a:solidFill>
                <a:schemeClr val="dk1"/>
              </a:solidFill>
              <a:latin typeface="Calibri"/>
              <a:ea typeface="Calibri"/>
              <a:cs typeface="Calibri"/>
              <a:sym typeface="Calibri"/>
            </a:endParaRPr>
          </a:p>
        </p:txBody>
      </p:sp>
      <p:sp>
        <p:nvSpPr>
          <p:cNvPr id="295" name="Google Shape;295;p16"/>
          <p:cNvSpPr txBox="1"/>
          <p:nvPr/>
        </p:nvSpPr>
        <p:spPr>
          <a:xfrm>
            <a:off x="2767833" y="6370430"/>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50022" y="190172"/>
            <a:ext cx="8843954" cy="666750"/>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Developing Marketing Information</a:t>
            </a:r>
            <a:endParaRPr/>
          </a:p>
        </p:txBody>
      </p:sp>
      <p:sp>
        <p:nvSpPr>
          <p:cNvPr id="302" name="Google Shape;302;p17"/>
          <p:cNvSpPr txBox="1"/>
          <p:nvPr>
            <p:ph idx="2" type="body"/>
          </p:nvPr>
        </p:nvSpPr>
        <p:spPr>
          <a:xfrm>
            <a:off x="924105" y="1112435"/>
            <a:ext cx="7295787" cy="668740"/>
          </a:xfrm>
          <a:prstGeom prst="rect">
            <a:avLst/>
          </a:prstGeom>
          <a:noFill/>
          <a:ln>
            <a:noFill/>
          </a:ln>
        </p:spPr>
        <p:txBody>
          <a:bodyPr anchorCtr="0" anchor="b"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Competitive Marketing Intelligence (2)</a:t>
            </a:r>
            <a:endParaRPr/>
          </a:p>
        </p:txBody>
      </p:sp>
      <p:sp>
        <p:nvSpPr>
          <p:cNvPr id="303" name="Google Shape;303;p17"/>
          <p:cNvSpPr txBox="1"/>
          <p:nvPr>
            <p:ph idx="1" type="body"/>
          </p:nvPr>
        </p:nvSpPr>
        <p:spPr>
          <a:xfrm>
            <a:off x="463920" y="2571750"/>
            <a:ext cx="8516513" cy="281020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3200"/>
              <a:buNone/>
            </a:pPr>
            <a:r>
              <a:rPr b="1" lang="en-US" sz="3200">
                <a:solidFill>
                  <a:srgbClr val="000000"/>
                </a:solidFill>
              </a:rPr>
              <a:t>Competitive marketing intelligence </a:t>
            </a:r>
            <a:r>
              <a:rPr lang="en-US" sz="3200">
                <a:solidFill>
                  <a:srgbClr val="000000"/>
                </a:solidFill>
              </a:rPr>
              <a:t>i</a:t>
            </a:r>
            <a:r>
              <a:rPr lang="en-US" sz="3200"/>
              <a:t>s the systematic collection and analysis of publicly available information about consumers, competitors, and developments in the marketing environment.</a:t>
            </a:r>
            <a:endParaRPr sz="3200"/>
          </a:p>
          <a:p>
            <a:pPr indent="-228600" lvl="0" marL="228600" rtl="0" algn="l">
              <a:lnSpc>
                <a:spcPct val="90000"/>
              </a:lnSpc>
              <a:spcBef>
                <a:spcPts val="0"/>
              </a:spcBef>
              <a:spcAft>
                <a:spcPts val="0"/>
              </a:spcAft>
              <a:buClr>
                <a:srgbClr val="000000"/>
              </a:buClr>
              <a:buSzPts val="3200"/>
              <a:buNone/>
            </a:pPr>
            <a:r>
              <a:rPr lang="en-US" sz="3200"/>
              <a:t>-Statistics, institutions, social media, internet, analyze the competitors’ websites. </a:t>
            </a:r>
            <a:endParaRPr sz="3200"/>
          </a:p>
        </p:txBody>
      </p:sp>
      <p:sp>
        <p:nvSpPr>
          <p:cNvPr id="304" name="Google Shape;304;p17"/>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305" name="Google Shape;305;p17"/>
          <p:cNvSpPr txBox="1"/>
          <p:nvPr/>
        </p:nvSpPr>
        <p:spPr>
          <a:xfrm>
            <a:off x="8237483" y="6325400"/>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4-17</a:t>
            </a:r>
            <a:endParaRPr sz="1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312" name="Google Shape;312;p18"/>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2</a:t>
            </a:r>
            <a:endParaRPr sz="3200">
              <a:solidFill>
                <a:schemeClr val="dk1"/>
              </a:solidFill>
            </a:endParaRPr>
          </a:p>
        </p:txBody>
      </p:sp>
      <p:sp>
        <p:nvSpPr>
          <p:cNvPr id="313" name="Google Shape;313;p18"/>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Define the marketing information system and discuss its parts.</a:t>
            </a:r>
            <a:endParaRPr sz="3200">
              <a:solidFill>
                <a:srgbClr val="0070C0"/>
              </a:solidFill>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Assessing Marketing Information Needs</a:t>
            </a:r>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Developing Marketing Information</a:t>
            </a:r>
            <a:endParaRPr/>
          </a:p>
          <a:p>
            <a:pPr indent="0" lvl="0" marL="0" rtl="0" algn="l">
              <a:lnSpc>
                <a:spcPct val="90000"/>
              </a:lnSpc>
              <a:spcBef>
                <a:spcPts val="1000"/>
              </a:spcBef>
              <a:spcAft>
                <a:spcPts val="0"/>
              </a:spcAft>
              <a:buClr>
                <a:schemeClr val="accent2"/>
              </a:buClr>
              <a:buSzPts val="2800"/>
              <a:buNone/>
            </a:pPr>
            <a:r>
              <a:rPr lang="en-US">
                <a:solidFill>
                  <a:schemeClr val="accent2"/>
                </a:solidFill>
              </a:rPr>
              <a:t>	Internal Data</a:t>
            </a:r>
            <a:endParaRPr/>
          </a:p>
          <a:p>
            <a:pPr indent="0" lvl="0" marL="0" rtl="0" algn="l">
              <a:lnSpc>
                <a:spcPct val="90000"/>
              </a:lnSpc>
              <a:spcBef>
                <a:spcPts val="1000"/>
              </a:spcBef>
              <a:spcAft>
                <a:spcPts val="0"/>
              </a:spcAft>
              <a:buClr>
                <a:schemeClr val="accent2"/>
              </a:buClr>
              <a:buSzPts val="2800"/>
              <a:buNone/>
            </a:pPr>
            <a:r>
              <a:rPr lang="en-US">
                <a:solidFill>
                  <a:schemeClr val="accent2"/>
                </a:solidFill>
              </a:rPr>
              <a:t>	Competitive Marketing Intelligence</a:t>
            </a:r>
            <a:endParaRPr/>
          </a:p>
          <a:p>
            <a:pPr indent="0" lvl="0" marL="0" rtl="0" algn="l">
              <a:lnSpc>
                <a:spcPct val="90000"/>
              </a:lnSpc>
              <a:spcBef>
                <a:spcPts val="1000"/>
              </a:spcBef>
              <a:spcAft>
                <a:spcPts val="0"/>
              </a:spcAft>
              <a:buClr>
                <a:schemeClr val="accent2"/>
              </a:buClr>
              <a:buSzPts val="2800"/>
              <a:buNone/>
            </a:pPr>
            <a:r>
              <a:rPr lang="en-US">
                <a:solidFill>
                  <a:schemeClr val="accent2"/>
                </a:solidFill>
              </a:rPr>
              <a:t>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314" name="Google Shape;314;p18"/>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15" name="Google Shape;315;p18"/>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4--18</a:t>
            </a:r>
            <a:endParaRPr sz="12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122830" y="214952"/>
            <a:ext cx="8899399" cy="641195"/>
          </a:xfrm>
          <a:prstGeom prst="rect">
            <a:avLst/>
          </a:prstGeom>
          <a:noFill/>
          <a:ln>
            <a:noFill/>
          </a:ln>
        </p:spPr>
        <p:txBody>
          <a:bodyPr anchorCtr="0" anchor="b" bIns="45700" lIns="91425" spcFirstLastPara="1" rIns="91425" wrap="square" tIns="45700">
            <a:no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Information and Customer Insights</a:t>
            </a:r>
            <a:endParaRPr/>
          </a:p>
        </p:txBody>
      </p:sp>
      <p:pic>
        <p:nvPicPr>
          <p:cNvPr descr="Pepsi ad" id="132" name="Google Shape;132;p2" title="Pepsi ad"/>
          <p:cNvPicPr preferRelativeResize="0"/>
          <p:nvPr>
            <p:ph idx="1" type="body"/>
          </p:nvPr>
        </p:nvPicPr>
        <p:blipFill rotWithShape="1">
          <a:blip r:embed="rId3">
            <a:alphaModFix/>
          </a:blip>
          <a:srcRect b="0" l="0" r="0" t="0"/>
          <a:stretch/>
        </p:blipFill>
        <p:spPr>
          <a:xfrm>
            <a:off x="1660389" y="1596572"/>
            <a:ext cx="6010275" cy="3562350"/>
          </a:xfrm>
          <a:prstGeom prst="rect">
            <a:avLst/>
          </a:prstGeom>
          <a:noFill/>
          <a:ln>
            <a:noFill/>
          </a:ln>
        </p:spPr>
      </p:pic>
      <p:sp>
        <p:nvSpPr>
          <p:cNvPr id="133" name="Google Shape;133;p2"/>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Copyright © 2016 Pearson Education, Inc.</a:t>
            </a:r>
            <a:endParaRPr b="0" i="0" sz="1200" u="none" cap="none" strike="noStrike">
              <a:solidFill>
                <a:schemeClr val="dk1"/>
              </a:solidFill>
              <a:latin typeface="Calibri"/>
              <a:ea typeface="Calibri"/>
              <a:cs typeface="Calibri"/>
              <a:sym typeface="Calibri"/>
            </a:endParaRPr>
          </a:p>
        </p:txBody>
      </p:sp>
      <p:sp>
        <p:nvSpPr>
          <p:cNvPr id="134" name="Google Shape;134;p2"/>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4-2</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322" name="Google Shape;322;p19"/>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3</a:t>
            </a:r>
            <a:endParaRPr sz="3200">
              <a:solidFill>
                <a:schemeClr val="dk1"/>
              </a:solidFill>
            </a:endParaRPr>
          </a:p>
        </p:txBody>
      </p:sp>
      <p:sp>
        <p:nvSpPr>
          <p:cNvPr id="323" name="Google Shape;323;p19"/>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Outline the steps in the marketing research process.</a:t>
            </a:r>
            <a:endParaRPr sz="3200">
              <a:solidFill>
                <a:srgbClr val="00B0F0"/>
              </a:solidFill>
            </a:endParaRPr>
          </a:p>
          <a:p>
            <a:pPr indent="0" lvl="0" marL="0" rtl="0" algn="l">
              <a:lnSpc>
                <a:spcPct val="90000"/>
              </a:lnSpc>
              <a:spcBef>
                <a:spcPts val="1000"/>
              </a:spcBef>
              <a:spcAft>
                <a:spcPts val="0"/>
              </a:spcAft>
              <a:buClr>
                <a:schemeClr val="dk1"/>
              </a:buClr>
              <a:buSzPts val="3200"/>
              <a:buNone/>
            </a:pPr>
            <a:r>
              <a:t/>
            </a:r>
            <a:endParaRPr sz="3200">
              <a:latin typeface="Calibri"/>
              <a:ea typeface="Calibri"/>
              <a:cs typeface="Calibri"/>
              <a:sym typeface="Calibri"/>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Marketing Research</a:t>
            </a:r>
            <a:endParaRPr sz="3200">
              <a:solidFill>
                <a:srgbClr val="0070C0"/>
              </a:solidFill>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Research objectives - Problem statement </a:t>
            </a:r>
            <a:endParaRPr sz="3200">
              <a:solidFill>
                <a:srgbClr val="0070C0"/>
              </a:solidFill>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324" name="Google Shape;324;p19"/>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25" name="Google Shape;325;p19"/>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4-19</a:t>
            </a:r>
            <a:endParaRPr sz="12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0"/>
          <p:cNvSpPr txBox="1"/>
          <p:nvPr>
            <p:ph type="title"/>
          </p:nvPr>
        </p:nvSpPr>
        <p:spPr>
          <a:xfrm>
            <a:off x="685799" y="163773"/>
            <a:ext cx="7772400" cy="527428"/>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 </a:t>
            </a:r>
            <a:endParaRPr sz="3600">
              <a:solidFill>
                <a:srgbClr val="0070C0"/>
              </a:solidFill>
              <a:latin typeface="Calibri"/>
              <a:ea typeface="Calibri"/>
              <a:cs typeface="Calibri"/>
              <a:sym typeface="Calibri"/>
            </a:endParaRPr>
          </a:p>
        </p:txBody>
      </p:sp>
      <p:sp>
        <p:nvSpPr>
          <p:cNvPr id="332" name="Google Shape;332;p20"/>
          <p:cNvSpPr txBox="1"/>
          <p:nvPr>
            <p:ph idx="1" type="body"/>
          </p:nvPr>
        </p:nvSpPr>
        <p:spPr>
          <a:xfrm>
            <a:off x="728183" y="1982646"/>
            <a:ext cx="7687631" cy="2937272"/>
          </a:xfrm>
          <a:prstGeom prst="rect">
            <a:avLst/>
          </a:prstGeom>
          <a:noFill/>
          <a:ln>
            <a:noFill/>
          </a:ln>
        </p:spPr>
        <p:txBody>
          <a:bodyPr anchorCtr="0" anchor="t" bIns="45700" lIns="91425" spcFirstLastPara="1" rIns="91425" wrap="square" tIns="45700">
            <a:noAutofit/>
          </a:bodyPr>
          <a:lstStyle/>
          <a:p>
            <a:pPr indent="-231775" lvl="0" marL="231775" rtl="0" algn="l">
              <a:lnSpc>
                <a:spcPct val="90000"/>
              </a:lnSpc>
              <a:spcBef>
                <a:spcPts val="0"/>
              </a:spcBef>
              <a:spcAft>
                <a:spcPts val="0"/>
              </a:spcAft>
              <a:buClr>
                <a:schemeClr val="dk1"/>
              </a:buClr>
              <a:buSzPts val="3200"/>
              <a:buNone/>
            </a:pPr>
            <a:r>
              <a:rPr b="1" lang="en-US" sz="3200">
                <a:latin typeface="Calibri"/>
                <a:ea typeface="Calibri"/>
                <a:cs typeface="Calibri"/>
                <a:sym typeface="Calibri"/>
              </a:rPr>
              <a:t>Marketing research </a:t>
            </a:r>
            <a:r>
              <a:rPr lang="en-US" sz="3200">
                <a:latin typeface="Calibri"/>
                <a:ea typeface="Calibri"/>
                <a:cs typeface="Calibri"/>
                <a:sym typeface="Calibri"/>
              </a:rPr>
              <a:t>is the systematic design, collection, analysis, and reporting of data   relevant to a specific marketing situation facing an organization.</a:t>
            </a:r>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333" name="Google Shape;333;p20"/>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4-20</a:t>
            </a:r>
            <a:endParaRPr sz="1200">
              <a:solidFill>
                <a:schemeClr val="dk1"/>
              </a:solidFill>
              <a:latin typeface="Calibri"/>
              <a:ea typeface="Calibri"/>
              <a:cs typeface="Calibri"/>
              <a:sym typeface="Calibri"/>
            </a:endParaRPr>
          </a:p>
        </p:txBody>
      </p:sp>
      <p:sp>
        <p:nvSpPr>
          <p:cNvPr id="334" name="Google Shape;334;p20"/>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d413e17159_0_0"/>
          <p:cNvSpPr txBox="1"/>
          <p:nvPr>
            <p:ph type="title"/>
          </p:nvPr>
        </p:nvSpPr>
        <p:spPr>
          <a:xfrm>
            <a:off x="685800" y="228600"/>
            <a:ext cx="77724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Ethnographic research - </a:t>
            </a:r>
            <a:r>
              <a:rPr lang="en-US"/>
              <a:t>qualitative</a:t>
            </a:r>
            <a:r>
              <a:rPr lang="en-US"/>
              <a:t> research البحث النوعي  </a:t>
            </a:r>
            <a:endParaRPr/>
          </a:p>
        </p:txBody>
      </p:sp>
      <p:sp>
        <p:nvSpPr>
          <p:cNvPr id="341" name="Google Shape;341;gd413e17159_0_0"/>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to study the culture of some population.</a:t>
            </a:r>
            <a:endParaRPr/>
          </a:p>
          <a:p>
            <a:pPr indent="-406400" lvl="0" marL="457200" rtl="0" algn="l">
              <a:spcBef>
                <a:spcPts val="1000"/>
              </a:spcBef>
              <a:spcAft>
                <a:spcPts val="0"/>
              </a:spcAft>
              <a:buSzPts val="2800"/>
              <a:buChar char="-"/>
            </a:pPr>
            <a:r>
              <a:rPr lang="en-US"/>
              <a:t>observation/</a:t>
            </a:r>
            <a:r>
              <a:rPr lang="en-US">
                <a:highlight>
                  <a:srgbClr val="FFFF00"/>
                </a:highlight>
              </a:rPr>
              <a:t>participation and cooperation.</a:t>
            </a:r>
            <a:endParaRPr>
              <a:highlight>
                <a:srgbClr val="FFFF00"/>
              </a:highlight>
            </a:endParaRPr>
          </a:p>
          <a:p>
            <a:pPr indent="-406400" lvl="0" marL="457200" rtl="0" algn="l">
              <a:spcBef>
                <a:spcPts val="0"/>
              </a:spcBef>
              <a:spcAft>
                <a:spcPts val="0"/>
              </a:spcAft>
              <a:buSzPts val="2800"/>
              <a:buChar char="-"/>
            </a:pPr>
            <a:r>
              <a:rPr lang="en-US"/>
              <a:t>The researcher go Native.</a:t>
            </a:r>
            <a:endParaRPr/>
          </a:p>
          <a:p>
            <a:pPr indent="-406400" lvl="0" marL="457200" rtl="0" algn="l">
              <a:spcBef>
                <a:spcPts val="0"/>
              </a:spcBef>
              <a:spcAft>
                <a:spcPts val="0"/>
              </a:spcAft>
              <a:buSzPts val="2800"/>
              <a:buChar char="-"/>
            </a:pPr>
            <a:r>
              <a:rPr lang="en-US"/>
              <a:t>live- experience with the </a:t>
            </a:r>
            <a:r>
              <a:rPr lang="en-US"/>
              <a:t>community.</a:t>
            </a:r>
            <a:endParaRPr/>
          </a:p>
          <a:p>
            <a:pPr indent="-406400" lvl="0" marL="457200" rtl="0" algn="l">
              <a:spcBef>
                <a:spcPts val="0"/>
              </a:spcBef>
              <a:spcAft>
                <a:spcPts val="0"/>
              </a:spcAft>
              <a:buSzPts val="2800"/>
              <a:buChar char="-"/>
            </a:pPr>
            <a:r>
              <a:rPr lang="en-US"/>
              <a:t>Business</a:t>
            </a:r>
            <a:r>
              <a:rPr lang="en-US"/>
              <a:t> uses ethnographic research to better understand consumers and their behaviours.</a:t>
            </a:r>
            <a:endParaRPr/>
          </a:p>
        </p:txBody>
      </p:sp>
      <p:sp>
        <p:nvSpPr>
          <p:cNvPr id="342" name="Google Shape;342;gd413e17159_0_0"/>
          <p:cNvSpPr txBox="1"/>
          <p:nvPr>
            <p:ph idx="2" type="body"/>
          </p:nvPr>
        </p:nvSpPr>
        <p:spPr>
          <a:xfrm>
            <a:off x="765325" y="6311775"/>
            <a:ext cx="7162800" cy="381000"/>
          </a:xfrm>
          <a:prstGeom prst="rect">
            <a:avLst/>
          </a:prstGeom>
        </p:spPr>
        <p:txBody>
          <a:bodyPr anchorCtr="0" anchor="t" bIns="45700" lIns="91425" spcFirstLastPara="1" rIns="91425" wrap="square" tIns="45700">
            <a:normAutofit lnSpcReduction="10000"/>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1"/>
          <p:cNvSpPr txBox="1"/>
          <p:nvPr>
            <p:ph type="title"/>
          </p:nvPr>
        </p:nvSpPr>
        <p:spPr>
          <a:xfrm>
            <a:off x="628650" y="154156"/>
            <a:ext cx="7886700" cy="7542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Marketing Research  </a:t>
            </a:r>
            <a:endParaRPr b="1" sz="3600">
              <a:latin typeface="Calibri"/>
              <a:ea typeface="Calibri"/>
              <a:cs typeface="Calibri"/>
              <a:sym typeface="Calibri"/>
            </a:endParaRPr>
          </a:p>
        </p:txBody>
      </p:sp>
      <p:sp>
        <p:nvSpPr>
          <p:cNvPr id="349" name="Google Shape;349;p21"/>
          <p:cNvSpPr txBox="1"/>
          <p:nvPr>
            <p:ph idx="1" type="body"/>
          </p:nvPr>
        </p:nvSpPr>
        <p:spPr>
          <a:xfrm>
            <a:off x="990600" y="2164958"/>
            <a:ext cx="7162800" cy="3810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2"/>
              </a:buClr>
              <a:buSzPts val="2800"/>
              <a:buNone/>
            </a:pPr>
            <a:r>
              <a:rPr lang="en-US" sz="2800"/>
              <a:t>Steps in the Marketing Research Process</a:t>
            </a:r>
            <a:endParaRPr/>
          </a:p>
          <a:p>
            <a:pPr indent="-228600" lvl="0" marL="228600" rtl="0" algn="ctr">
              <a:lnSpc>
                <a:spcPct val="90000"/>
              </a:lnSpc>
              <a:spcBef>
                <a:spcPts val="1000"/>
              </a:spcBef>
              <a:spcAft>
                <a:spcPts val="0"/>
              </a:spcAft>
              <a:buClr>
                <a:schemeClr val="dk2"/>
              </a:buClr>
              <a:buSzPts val="2100"/>
              <a:buNone/>
            </a:pPr>
            <a:r>
              <a:t/>
            </a:r>
            <a:endParaRPr/>
          </a:p>
        </p:txBody>
      </p:sp>
      <p:sp>
        <p:nvSpPr>
          <p:cNvPr id="350" name="Google Shape;350;p21"/>
          <p:cNvSpPr txBox="1"/>
          <p:nvPr/>
        </p:nvSpPr>
        <p:spPr>
          <a:xfrm>
            <a:off x="109182" y="2837307"/>
            <a:ext cx="45447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FIGURE | 4.2 The Marketing Research Process</a:t>
            </a:r>
            <a:endParaRPr/>
          </a:p>
        </p:txBody>
      </p:sp>
      <p:pic>
        <p:nvPicPr>
          <p:cNvPr descr="Steps in the Marketing Research Process" id="351" name="Google Shape;351;p21" title="Steps in the Marketing Research Process"/>
          <p:cNvPicPr preferRelativeResize="0"/>
          <p:nvPr/>
        </p:nvPicPr>
        <p:blipFill rotWithShape="1">
          <a:blip r:embed="rId3">
            <a:alphaModFix/>
          </a:blip>
          <a:srcRect b="0" l="0" r="0" t="0"/>
          <a:stretch/>
        </p:blipFill>
        <p:spPr>
          <a:xfrm>
            <a:off x="109182" y="3170269"/>
            <a:ext cx="8925636" cy="1135468"/>
          </a:xfrm>
          <a:prstGeom prst="rect">
            <a:avLst/>
          </a:prstGeom>
          <a:noFill/>
          <a:ln>
            <a:noFill/>
          </a:ln>
        </p:spPr>
      </p:pic>
      <p:sp>
        <p:nvSpPr>
          <p:cNvPr id="352" name="Google Shape;352;p21"/>
          <p:cNvSpPr txBox="1"/>
          <p:nvPr/>
        </p:nvSpPr>
        <p:spPr>
          <a:xfrm>
            <a:off x="8401050"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4-21</a:t>
            </a:r>
            <a:endParaRPr sz="1200">
              <a:solidFill>
                <a:schemeClr val="dk1"/>
              </a:solidFill>
              <a:latin typeface="Calibri"/>
              <a:ea typeface="Calibri"/>
              <a:cs typeface="Calibri"/>
              <a:sym typeface="Calibri"/>
            </a:endParaRPr>
          </a:p>
        </p:txBody>
      </p:sp>
      <p:sp>
        <p:nvSpPr>
          <p:cNvPr id="353" name="Google Shape;353;p21"/>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2"/>
          <p:cNvSpPr txBox="1"/>
          <p:nvPr>
            <p:ph type="title"/>
          </p:nvPr>
        </p:nvSpPr>
        <p:spPr>
          <a:xfrm>
            <a:off x="628650" y="177421"/>
            <a:ext cx="7886700" cy="77628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Marketing Research </a:t>
            </a:r>
            <a:endParaRPr b="1" sz="3600">
              <a:latin typeface="Calibri"/>
              <a:ea typeface="Calibri"/>
              <a:cs typeface="Calibri"/>
              <a:sym typeface="Calibri"/>
            </a:endParaRPr>
          </a:p>
        </p:txBody>
      </p:sp>
      <p:sp>
        <p:nvSpPr>
          <p:cNvPr id="360" name="Google Shape;360;p22"/>
          <p:cNvSpPr txBox="1"/>
          <p:nvPr>
            <p:ph idx="1" type="body"/>
          </p:nvPr>
        </p:nvSpPr>
        <p:spPr>
          <a:xfrm>
            <a:off x="423080" y="1647967"/>
            <a:ext cx="8297839" cy="514350"/>
          </a:xfrm>
          <a:prstGeom prst="rect">
            <a:avLst/>
          </a:prstGeom>
          <a:noFill/>
          <a:ln>
            <a:noFill/>
          </a:ln>
        </p:spPr>
        <p:txBody>
          <a:bodyPr anchorCtr="0" anchor="b" bIns="45700" lIns="91425" spcFirstLastPara="1" rIns="91425" wrap="square" tIns="45700">
            <a:noAutofit/>
          </a:bodyPr>
          <a:lstStyle/>
          <a:p>
            <a:pPr indent="-228600" lvl="0" marL="228600" rtl="0" algn="ctr">
              <a:lnSpc>
                <a:spcPct val="90000"/>
              </a:lnSpc>
              <a:spcBef>
                <a:spcPts val="0"/>
              </a:spcBef>
              <a:spcAft>
                <a:spcPts val="0"/>
              </a:spcAft>
              <a:buClr>
                <a:schemeClr val="accent2"/>
              </a:buClr>
              <a:buSzPts val="3200"/>
              <a:buNone/>
            </a:pPr>
            <a:r>
              <a:rPr lang="en-US" sz="3200">
                <a:solidFill>
                  <a:schemeClr val="accent2"/>
                </a:solidFill>
              </a:rPr>
              <a:t>Defining the Problem and Research Objectives</a:t>
            </a:r>
            <a:endParaRPr sz="3200">
              <a:solidFill>
                <a:schemeClr val="accent2"/>
              </a:solidFill>
            </a:endParaRPr>
          </a:p>
        </p:txBody>
      </p:sp>
      <p:sp>
        <p:nvSpPr>
          <p:cNvPr id="361" name="Google Shape;361;p22"/>
          <p:cNvSpPr/>
          <p:nvPr/>
        </p:nvSpPr>
        <p:spPr>
          <a:xfrm>
            <a:off x="2000249" y="2828597"/>
            <a:ext cx="5143500" cy="617220"/>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rgbClr val="000000"/>
                </a:solidFill>
                <a:latin typeface="Calibri"/>
                <a:ea typeface="Calibri"/>
                <a:cs typeface="Calibri"/>
                <a:sym typeface="Calibri"/>
              </a:rPr>
              <a:t>Exploratory research </a:t>
            </a:r>
            <a:endParaRPr sz="3600">
              <a:solidFill>
                <a:srgbClr val="000000"/>
              </a:solidFill>
              <a:latin typeface="Calibri"/>
              <a:ea typeface="Calibri"/>
              <a:cs typeface="Calibri"/>
              <a:sym typeface="Calibri"/>
            </a:endParaRPr>
          </a:p>
        </p:txBody>
      </p:sp>
      <p:sp>
        <p:nvSpPr>
          <p:cNvPr id="362" name="Google Shape;362;p22"/>
          <p:cNvSpPr/>
          <p:nvPr/>
        </p:nvSpPr>
        <p:spPr>
          <a:xfrm>
            <a:off x="2000249" y="3538400"/>
            <a:ext cx="5143500" cy="617220"/>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rgbClr val="000000"/>
                </a:solidFill>
                <a:latin typeface="Calibri"/>
                <a:ea typeface="Calibri"/>
                <a:cs typeface="Calibri"/>
                <a:sym typeface="Calibri"/>
              </a:rPr>
              <a:t>Descriptive research</a:t>
            </a:r>
            <a:endParaRPr sz="3600">
              <a:solidFill>
                <a:srgbClr val="000000"/>
              </a:solidFill>
              <a:latin typeface="Calibri"/>
              <a:ea typeface="Calibri"/>
              <a:cs typeface="Calibri"/>
              <a:sym typeface="Calibri"/>
            </a:endParaRPr>
          </a:p>
        </p:txBody>
      </p:sp>
      <p:sp>
        <p:nvSpPr>
          <p:cNvPr id="363" name="Google Shape;363;p22"/>
          <p:cNvSpPr/>
          <p:nvPr/>
        </p:nvSpPr>
        <p:spPr>
          <a:xfrm>
            <a:off x="2000249" y="4248203"/>
            <a:ext cx="5143500" cy="61722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rgbClr val="000000"/>
                </a:solidFill>
                <a:latin typeface="Calibri"/>
                <a:ea typeface="Calibri"/>
                <a:cs typeface="Calibri"/>
                <a:sym typeface="Calibri"/>
              </a:rPr>
              <a:t>Causal research (</a:t>
            </a:r>
            <a:r>
              <a:rPr lang="en-US" sz="3600">
                <a:latin typeface="Calibri"/>
                <a:ea typeface="Calibri"/>
                <a:cs typeface="Calibri"/>
                <a:sym typeface="Calibri"/>
              </a:rPr>
              <a:t>cause - effect relationship) </a:t>
            </a:r>
            <a:endParaRPr sz="3600">
              <a:solidFill>
                <a:srgbClr val="000000"/>
              </a:solidFill>
              <a:latin typeface="Calibri"/>
              <a:ea typeface="Calibri"/>
              <a:cs typeface="Calibri"/>
              <a:sym typeface="Calibri"/>
            </a:endParaRPr>
          </a:p>
        </p:txBody>
      </p:sp>
      <p:sp>
        <p:nvSpPr>
          <p:cNvPr id="364" name="Google Shape;364;p22"/>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365" name="Google Shape;365;p22"/>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4-22</a:t>
            </a:r>
            <a:endParaRPr sz="1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type="title"/>
          </p:nvPr>
        </p:nvSpPr>
        <p:spPr>
          <a:xfrm>
            <a:off x="685800" y="234464"/>
            <a:ext cx="7772400" cy="639525"/>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 </a:t>
            </a:r>
            <a:endParaRPr/>
          </a:p>
        </p:txBody>
      </p:sp>
      <p:sp>
        <p:nvSpPr>
          <p:cNvPr id="372" name="Google Shape;372;p23"/>
          <p:cNvSpPr txBox="1"/>
          <p:nvPr>
            <p:ph idx="2" type="body"/>
          </p:nvPr>
        </p:nvSpPr>
        <p:spPr>
          <a:xfrm>
            <a:off x="990600" y="1239948"/>
            <a:ext cx="7162800" cy="531498"/>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Developing the Research Plan</a:t>
            </a:r>
            <a:endParaRPr/>
          </a:p>
        </p:txBody>
      </p:sp>
      <p:sp>
        <p:nvSpPr>
          <p:cNvPr id="373" name="Google Shape;373;p23"/>
          <p:cNvSpPr txBox="1"/>
          <p:nvPr>
            <p:ph idx="1" type="body"/>
          </p:nvPr>
        </p:nvSpPr>
        <p:spPr>
          <a:xfrm>
            <a:off x="990600" y="2785695"/>
            <a:ext cx="3486150" cy="3086100"/>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Outlines sources of existing data</a:t>
            </a:r>
            <a:endParaRPr/>
          </a:p>
          <a:p>
            <a:pPr indent="-228600" lvl="0" marL="228600" rtl="0" algn="l">
              <a:lnSpc>
                <a:spcPct val="90000"/>
              </a:lnSpc>
              <a:spcBef>
                <a:spcPts val="1000"/>
              </a:spcBef>
              <a:spcAft>
                <a:spcPts val="0"/>
              </a:spcAft>
              <a:buClr>
                <a:schemeClr val="dk1"/>
              </a:buClr>
              <a:buSzPct val="100000"/>
              <a:buChar char="•"/>
            </a:pPr>
            <a:r>
              <a:rPr lang="en-US"/>
              <a:t>Spells out the specific research approaches, contact methods, sampling plans, and instruments to gather data</a:t>
            </a:r>
            <a:endParaRPr/>
          </a:p>
          <a:p>
            <a:pPr indent="-87630" lvl="1" marL="68580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374" name="Google Shape;374;p23"/>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375" name="Google Shape;375;p23"/>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4-23</a:t>
            </a:r>
            <a:endParaRPr sz="1200">
              <a:solidFill>
                <a:schemeClr val="dk1"/>
              </a:solidFill>
              <a:latin typeface="Calibri"/>
              <a:ea typeface="Calibri"/>
              <a:cs typeface="Calibri"/>
              <a:sym typeface="Calibri"/>
            </a:endParaRPr>
          </a:p>
        </p:txBody>
      </p:sp>
      <p:pic>
        <p:nvPicPr>
          <p:cNvPr id="376" name="Google Shape;376;p23"/>
          <p:cNvPicPr preferRelativeResize="0"/>
          <p:nvPr/>
        </p:nvPicPr>
        <p:blipFill rotWithShape="1">
          <a:blip r:embed="rId3">
            <a:alphaModFix/>
          </a:blip>
          <a:srcRect b="0" l="0" r="0" t="0"/>
          <a:stretch/>
        </p:blipFill>
        <p:spPr>
          <a:xfrm>
            <a:off x="4513506" y="2886989"/>
            <a:ext cx="4444059" cy="29384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4"/>
          <p:cNvSpPr txBox="1"/>
          <p:nvPr>
            <p:ph type="title"/>
          </p:nvPr>
        </p:nvSpPr>
        <p:spPr>
          <a:xfrm>
            <a:off x="1657350" y="354841"/>
            <a:ext cx="5829300" cy="556998"/>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chemeClr val="dk1"/>
              </a:buClr>
              <a:buSzPts val="2700"/>
              <a:buFont typeface="Calibri"/>
              <a:buNone/>
            </a:pPr>
            <a:r>
              <a:rPr lang="en-US" sz="2700"/>
              <a:t> </a:t>
            </a:r>
            <a:r>
              <a:rPr lang="en-US" sz="3600">
                <a:solidFill>
                  <a:srgbClr val="0070C0"/>
                </a:solidFill>
                <a:latin typeface="Calibri"/>
                <a:ea typeface="Calibri"/>
                <a:cs typeface="Calibri"/>
                <a:sym typeface="Calibri"/>
              </a:rPr>
              <a:t>Marketing Research </a:t>
            </a:r>
            <a:endParaRPr sz="3600">
              <a:latin typeface="Calibri"/>
              <a:ea typeface="Calibri"/>
              <a:cs typeface="Calibri"/>
              <a:sym typeface="Calibri"/>
            </a:endParaRPr>
          </a:p>
        </p:txBody>
      </p:sp>
      <p:sp>
        <p:nvSpPr>
          <p:cNvPr id="383" name="Google Shape;383;p24"/>
          <p:cNvSpPr txBox="1"/>
          <p:nvPr/>
        </p:nvSpPr>
        <p:spPr>
          <a:xfrm>
            <a:off x="1903862" y="1146413"/>
            <a:ext cx="5336275"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Developing the Research Plan</a:t>
            </a:r>
            <a:endParaRPr/>
          </a:p>
        </p:txBody>
      </p:sp>
      <p:sp>
        <p:nvSpPr>
          <p:cNvPr id="384" name="Google Shape;384;p24"/>
          <p:cNvSpPr/>
          <p:nvPr/>
        </p:nvSpPr>
        <p:spPr>
          <a:xfrm>
            <a:off x="4094801" y="1965762"/>
            <a:ext cx="1161671" cy="551793"/>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2400">
                <a:solidFill>
                  <a:srgbClr val="000000"/>
                </a:solidFill>
                <a:latin typeface="Calibri"/>
                <a:ea typeface="Calibri"/>
                <a:cs typeface="Calibri"/>
                <a:sym typeface="Calibri"/>
              </a:rPr>
              <a:t>Management problem</a:t>
            </a:r>
            <a:endParaRPr b="1" sz="2400">
              <a:solidFill>
                <a:srgbClr val="000000"/>
              </a:solidFill>
              <a:latin typeface="Calibri"/>
              <a:ea typeface="Calibri"/>
              <a:cs typeface="Calibri"/>
              <a:sym typeface="Calibri"/>
            </a:endParaRPr>
          </a:p>
        </p:txBody>
      </p:sp>
      <p:sp>
        <p:nvSpPr>
          <p:cNvPr id="385" name="Google Shape;385;p24"/>
          <p:cNvSpPr/>
          <p:nvPr/>
        </p:nvSpPr>
        <p:spPr>
          <a:xfrm rot="5400000">
            <a:off x="4592868" y="2579631"/>
            <a:ext cx="165537" cy="206921"/>
          </a:xfrm>
          <a:prstGeom prst="rightArrow">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p:nvPr/>
        </p:nvSpPr>
        <p:spPr>
          <a:xfrm>
            <a:off x="4068987" y="2848628"/>
            <a:ext cx="1213300" cy="551793"/>
          </a:xfrm>
          <a:prstGeom prst="roundRect">
            <a:avLst>
              <a:gd fmla="val 16667" name="adj"/>
            </a:avLst>
          </a:prstGeom>
          <a:solidFill>
            <a:srgbClr val="F4B081">
              <a:alpha val="89803"/>
            </a:srgbClr>
          </a:solidFill>
          <a:ln cap="flat" cmpd="sng" w="12700">
            <a:solidFill>
              <a:srgbClr val="F8D6CC">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2000">
                <a:solidFill>
                  <a:schemeClr val="dk1"/>
                </a:solidFill>
                <a:latin typeface="Calibri"/>
                <a:ea typeface="Calibri"/>
                <a:cs typeface="Calibri"/>
                <a:sym typeface="Calibri"/>
              </a:rPr>
              <a:t>Research objectives</a:t>
            </a:r>
            <a:endParaRPr b="1" sz="2000">
              <a:solidFill>
                <a:schemeClr val="dk1"/>
              </a:solidFill>
              <a:latin typeface="Calibri"/>
              <a:ea typeface="Calibri"/>
              <a:cs typeface="Calibri"/>
              <a:sym typeface="Calibri"/>
            </a:endParaRPr>
          </a:p>
        </p:txBody>
      </p:sp>
      <p:sp>
        <p:nvSpPr>
          <p:cNvPr id="387" name="Google Shape;387;p24"/>
          <p:cNvSpPr/>
          <p:nvPr/>
        </p:nvSpPr>
        <p:spPr>
          <a:xfrm rot="5400000">
            <a:off x="4592868" y="3462497"/>
            <a:ext cx="165537" cy="206921"/>
          </a:xfrm>
          <a:prstGeom prst="rightArrow">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4068987" y="3731494"/>
            <a:ext cx="1213300" cy="551793"/>
          </a:xfrm>
          <a:prstGeom prst="roundRect">
            <a:avLst>
              <a:gd fmla="val 16667" name="adj"/>
            </a:avLst>
          </a:prstGeom>
          <a:solidFill>
            <a:srgbClr val="F7CAAC">
              <a:alpha val="89803"/>
            </a:srgbClr>
          </a:solidFill>
          <a:ln cap="flat" cmpd="sng" w="12700">
            <a:solidFill>
              <a:srgbClr val="E0E0E0">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2000">
                <a:solidFill>
                  <a:schemeClr val="dk1"/>
                </a:solidFill>
                <a:latin typeface="Calibri"/>
                <a:ea typeface="Calibri"/>
                <a:cs typeface="Calibri"/>
                <a:sym typeface="Calibri"/>
              </a:rPr>
              <a:t>Information needed</a:t>
            </a:r>
            <a:endParaRPr b="1" sz="2000">
              <a:solidFill>
                <a:schemeClr val="dk1"/>
              </a:solidFill>
              <a:latin typeface="Calibri"/>
              <a:ea typeface="Calibri"/>
              <a:cs typeface="Calibri"/>
              <a:sym typeface="Calibri"/>
            </a:endParaRPr>
          </a:p>
        </p:txBody>
      </p:sp>
      <p:sp>
        <p:nvSpPr>
          <p:cNvPr id="389" name="Google Shape;389;p24"/>
          <p:cNvSpPr/>
          <p:nvPr/>
        </p:nvSpPr>
        <p:spPr>
          <a:xfrm rot="5400000">
            <a:off x="4592868" y="4345363"/>
            <a:ext cx="165537" cy="206921"/>
          </a:xfrm>
          <a:prstGeom prst="rightArrow">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p:nvPr/>
        </p:nvSpPr>
        <p:spPr>
          <a:xfrm>
            <a:off x="4068987" y="4614360"/>
            <a:ext cx="1213300" cy="551793"/>
          </a:xfrm>
          <a:prstGeom prst="roundRect">
            <a:avLst>
              <a:gd fmla="val 16667" name="adj"/>
            </a:avLst>
          </a:prstGeom>
          <a:solidFill>
            <a:srgbClr val="ACB8CA">
              <a:alpha val="89803"/>
            </a:srgbClr>
          </a:solidFill>
          <a:ln cap="flat" cmpd="sng" w="12700">
            <a:solidFill>
              <a:srgbClr val="F8D6CC">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2000">
                <a:solidFill>
                  <a:schemeClr val="dk1"/>
                </a:solidFill>
                <a:latin typeface="Calibri"/>
                <a:ea typeface="Calibri"/>
                <a:cs typeface="Calibri"/>
                <a:sym typeface="Calibri"/>
              </a:rPr>
              <a:t>How the results will help management decisions</a:t>
            </a:r>
            <a:endParaRPr b="1" sz="2000">
              <a:solidFill>
                <a:schemeClr val="dk1"/>
              </a:solidFill>
              <a:latin typeface="Calibri"/>
              <a:ea typeface="Calibri"/>
              <a:cs typeface="Calibri"/>
              <a:sym typeface="Calibri"/>
            </a:endParaRPr>
          </a:p>
        </p:txBody>
      </p:sp>
      <p:sp>
        <p:nvSpPr>
          <p:cNvPr id="391" name="Google Shape;391;p24"/>
          <p:cNvSpPr/>
          <p:nvPr/>
        </p:nvSpPr>
        <p:spPr>
          <a:xfrm rot="5400000">
            <a:off x="4592868" y="5228229"/>
            <a:ext cx="165537" cy="206921"/>
          </a:xfrm>
          <a:prstGeom prst="rightArrow">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4068987" y="5497226"/>
            <a:ext cx="1213300" cy="551793"/>
          </a:xfrm>
          <a:prstGeom prst="roundRect">
            <a:avLst>
              <a:gd fmla="val 16667" name="adj"/>
            </a:avLst>
          </a:pr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2000">
                <a:solidFill>
                  <a:schemeClr val="dk1"/>
                </a:solidFill>
                <a:latin typeface="Calibri"/>
                <a:ea typeface="Calibri"/>
                <a:cs typeface="Calibri"/>
                <a:sym typeface="Calibri"/>
              </a:rPr>
              <a:t>Budget</a:t>
            </a:r>
            <a:endParaRPr b="1" sz="2000">
              <a:solidFill>
                <a:schemeClr val="dk1"/>
              </a:solidFill>
              <a:latin typeface="Calibri"/>
              <a:ea typeface="Calibri"/>
              <a:cs typeface="Calibri"/>
              <a:sym typeface="Calibri"/>
            </a:endParaRPr>
          </a:p>
        </p:txBody>
      </p:sp>
      <p:sp>
        <p:nvSpPr>
          <p:cNvPr id="393" name="Google Shape;393;p24"/>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394" name="Google Shape;394;p24"/>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4-24</a:t>
            </a:r>
            <a:endParaRPr sz="1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5"/>
          <p:cNvSpPr txBox="1"/>
          <p:nvPr>
            <p:ph type="title"/>
          </p:nvPr>
        </p:nvSpPr>
        <p:spPr>
          <a:xfrm>
            <a:off x="685800" y="228600"/>
            <a:ext cx="7772400" cy="589547"/>
          </a:xfrm>
          <a:prstGeom prst="rect">
            <a:avLst/>
          </a:prstGeom>
          <a:noFill/>
          <a:ln>
            <a:noFill/>
          </a:ln>
        </p:spPr>
        <p:txBody>
          <a:bodyPr anchorCtr="0" anchor="ctr"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401" name="Google Shape;401;p25"/>
          <p:cNvSpPr txBox="1"/>
          <p:nvPr/>
        </p:nvSpPr>
        <p:spPr>
          <a:xfrm>
            <a:off x="1750595" y="1177661"/>
            <a:ext cx="56428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Developing the Research Plan</a:t>
            </a:r>
            <a:endParaRPr/>
          </a:p>
        </p:txBody>
      </p:sp>
      <p:sp>
        <p:nvSpPr>
          <p:cNvPr id="402" name="Google Shape;402;p25"/>
          <p:cNvSpPr txBox="1"/>
          <p:nvPr>
            <p:ph idx="1" type="body"/>
          </p:nvPr>
        </p:nvSpPr>
        <p:spPr>
          <a:xfrm>
            <a:off x="571500" y="2079648"/>
            <a:ext cx="7886700" cy="3515035"/>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Font typeface="Calibri"/>
              <a:buNone/>
            </a:pPr>
            <a:r>
              <a:rPr b="1" lang="en-US" sz="3200"/>
              <a:t>Secondary data </a:t>
            </a:r>
            <a:r>
              <a:rPr lang="en-US" sz="3200"/>
              <a:t>is information that already exists somewhere, having been collected for another purpose.</a:t>
            </a:r>
            <a:endParaRPr/>
          </a:p>
          <a:p>
            <a:pPr indent="-228600" lvl="0" marL="228600" rtl="0" algn="l">
              <a:lnSpc>
                <a:spcPct val="90000"/>
              </a:lnSpc>
              <a:spcBef>
                <a:spcPts val="1000"/>
              </a:spcBef>
              <a:spcAft>
                <a:spcPts val="0"/>
              </a:spcAft>
              <a:buClr>
                <a:schemeClr val="dk1"/>
              </a:buClr>
              <a:buSzPts val="3200"/>
              <a:buFont typeface="Calibri"/>
              <a:buNone/>
            </a:pPr>
            <a:r>
              <a:t/>
            </a:r>
            <a:endParaRPr sz="3200"/>
          </a:p>
          <a:p>
            <a:pPr indent="-228600" lvl="0" marL="228600" rtl="0" algn="l">
              <a:lnSpc>
                <a:spcPct val="90000"/>
              </a:lnSpc>
              <a:spcBef>
                <a:spcPts val="1000"/>
              </a:spcBef>
              <a:spcAft>
                <a:spcPts val="0"/>
              </a:spcAft>
              <a:buClr>
                <a:schemeClr val="dk1"/>
              </a:buClr>
              <a:buSzPts val="3200"/>
              <a:buNone/>
            </a:pPr>
            <a:r>
              <a:rPr b="1" lang="en-US" sz="3200"/>
              <a:t>Primary data </a:t>
            </a:r>
            <a:r>
              <a:rPr lang="en-US" sz="3200"/>
              <a:t>is information collected for the specific purpose at hand.</a:t>
            </a:r>
            <a:endParaRPr sz="3200"/>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03" name="Google Shape;403;p25"/>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04" name="Google Shape;404;p25"/>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4-25</a:t>
            </a:r>
            <a:endParaRPr sz="1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6"/>
          <p:cNvSpPr txBox="1"/>
          <p:nvPr/>
        </p:nvSpPr>
        <p:spPr>
          <a:xfrm>
            <a:off x="2033337" y="233292"/>
            <a:ext cx="5077326" cy="646331"/>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600">
                <a:solidFill>
                  <a:srgbClr val="0070C0"/>
                </a:solidFill>
                <a:latin typeface="Calibri"/>
                <a:ea typeface="Calibri"/>
                <a:cs typeface="Calibri"/>
                <a:sym typeface="Calibri"/>
              </a:rPr>
              <a:t>Marketing Research</a:t>
            </a:r>
            <a:endParaRPr b="1" sz="3600">
              <a:solidFill>
                <a:schemeClr val="dk1"/>
              </a:solidFill>
              <a:latin typeface="Calibri"/>
              <a:ea typeface="Calibri"/>
              <a:cs typeface="Calibri"/>
              <a:sym typeface="Calibri"/>
            </a:endParaRPr>
          </a:p>
        </p:txBody>
      </p:sp>
      <p:sp>
        <p:nvSpPr>
          <p:cNvPr id="411" name="Google Shape;411;p26"/>
          <p:cNvSpPr txBox="1"/>
          <p:nvPr>
            <p:ph type="title"/>
          </p:nvPr>
        </p:nvSpPr>
        <p:spPr>
          <a:xfrm>
            <a:off x="1657350" y="1034716"/>
            <a:ext cx="5829300" cy="5354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Gathering Secondary Data</a:t>
            </a:r>
            <a:endParaRPr/>
          </a:p>
        </p:txBody>
      </p:sp>
      <p:sp>
        <p:nvSpPr>
          <p:cNvPr id="412" name="Google Shape;412;p26"/>
          <p:cNvSpPr/>
          <p:nvPr/>
        </p:nvSpPr>
        <p:spPr>
          <a:xfrm>
            <a:off x="604404" y="1714499"/>
            <a:ext cx="7935189" cy="459170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Advantages</a:t>
            </a:r>
            <a:endParaRPr b="0" i="0" sz="2800" u="none" cap="none" strike="noStrike">
              <a:solidFill>
                <a:srgbClr val="000000"/>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Lower cost</a:t>
            </a:r>
            <a:endParaRPr b="0" i="0" sz="2800" u="none" cap="none" strike="noStrike">
              <a:solidFill>
                <a:schemeClr val="dk1"/>
              </a:solidFill>
              <a:latin typeface="Calibri"/>
              <a:ea typeface="Calibri"/>
              <a:cs typeface="Calibri"/>
              <a:sym typeface="Calibri"/>
            </a:endParaRPr>
          </a:p>
          <a:p>
            <a:pPr indent="0" lvl="2" marL="228600" marR="0" rtl="0" algn="l">
              <a:lnSpc>
                <a:spcPct val="75000"/>
              </a:lnSpc>
              <a:spcBef>
                <a:spcPts val="28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Obtained quickly</a:t>
            </a:r>
            <a:endParaRPr b="0" i="0" sz="2800" u="none" cap="none" strike="noStrike">
              <a:solidFill>
                <a:schemeClr val="dk1"/>
              </a:solidFill>
              <a:latin typeface="Calibri"/>
              <a:ea typeface="Calibri"/>
              <a:cs typeface="Calibri"/>
              <a:sym typeface="Calibri"/>
            </a:endParaRPr>
          </a:p>
          <a:p>
            <a:pPr indent="0" lvl="2" marL="228600" marR="0" rtl="0" algn="l">
              <a:lnSpc>
                <a:spcPct val="75000"/>
              </a:lnSpc>
              <a:spcBef>
                <a:spcPts val="28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Cannot collect otherwise</a:t>
            </a:r>
            <a:endParaRPr b="0" i="0" sz="2800" u="none" cap="none" strike="noStrike">
              <a:solidFill>
                <a:schemeClr val="dk1"/>
              </a:solidFill>
              <a:latin typeface="Calibri"/>
              <a:ea typeface="Calibri"/>
              <a:cs typeface="Calibri"/>
              <a:sym typeface="Calibri"/>
            </a:endParaRPr>
          </a:p>
          <a:p>
            <a:pPr indent="0" lvl="2" marL="228600" marR="0" rtl="0" algn="l">
              <a:lnSpc>
                <a:spcPct val="75000"/>
              </a:lnSpc>
              <a:spcBef>
                <a:spcPts val="28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Disadvantages</a:t>
            </a:r>
            <a:endParaRPr/>
          </a:p>
          <a:p>
            <a:pPr indent="-177800" lvl="1" marL="1143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 data may not be</a:t>
            </a:r>
            <a:endParaRPr b="0" i="0" sz="2800" u="none" cap="none" strike="noStrike">
              <a:solidFill>
                <a:schemeClr val="dk1"/>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Relevant</a:t>
            </a:r>
            <a:endParaRPr b="0" i="0" sz="2800" u="none" cap="none" strike="noStrike">
              <a:solidFill>
                <a:schemeClr val="dk1"/>
              </a:solidFill>
              <a:latin typeface="Calibri"/>
              <a:ea typeface="Calibri"/>
              <a:cs typeface="Calibri"/>
              <a:sym typeface="Calibri"/>
            </a:endParaRPr>
          </a:p>
          <a:p>
            <a:pPr indent="0" lvl="2" marL="228600" marR="0" rtl="0" algn="l">
              <a:lnSpc>
                <a:spcPct val="75000"/>
              </a:lnSpc>
              <a:spcBef>
                <a:spcPts val="28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Accurate</a:t>
            </a:r>
            <a:endParaRPr/>
          </a:p>
          <a:p>
            <a:pPr indent="0" lvl="2" marL="228600" marR="0" rtl="0" algn="l">
              <a:lnSpc>
                <a:spcPct val="75000"/>
              </a:lnSpc>
              <a:spcBef>
                <a:spcPts val="28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177800" lvl="2" marL="228600" marR="0" rtl="0" algn="l">
              <a:lnSpc>
                <a:spcPct val="75000"/>
              </a:lnSpc>
              <a:spcBef>
                <a:spcPts val="2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Current</a:t>
            </a:r>
            <a:endParaRPr/>
          </a:p>
          <a:p>
            <a:pPr indent="0" lvl="2" marL="228600" marR="0" rtl="0" algn="l">
              <a:lnSpc>
                <a:spcPct val="75000"/>
              </a:lnSpc>
              <a:spcBef>
                <a:spcPts val="2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77800" lvl="2" marL="228600" marR="0" rtl="0" algn="l">
              <a:lnSpc>
                <a:spcPct val="75000"/>
              </a:lnSpc>
              <a:spcBef>
                <a:spcPts val="18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Impartial</a:t>
            </a:r>
            <a:endParaRPr/>
          </a:p>
          <a:p>
            <a:pPr indent="0" lvl="2" marL="228600" marR="0" rtl="0" algn="l">
              <a:lnSpc>
                <a:spcPct val="75000"/>
              </a:lnSpc>
              <a:spcBef>
                <a:spcPts val="2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 name="Google Shape;413;p26"/>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4-26</a:t>
            </a:r>
            <a:endParaRPr sz="1200">
              <a:solidFill>
                <a:schemeClr val="dk1"/>
              </a:solidFill>
              <a:latin typeface="Calibri"/>
              <a:ea typeface="Calibri"/>
              <a:cs typeface="Calibri"/>
              <a:sym typeface="Calibri"/>
            </a:endParaRPr>
          </a:p>
        </p:txBody>
      </p:sp>
      <p:sp>
        <p:nvSpPr>
          <p:cNvPr id="414" name="Google Shape;414;p26"/>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txBox="1"/>
          <p:nvPr>
            <p:ph type="title"/>
          </p:nvPr>
        </p:nvSpPr>
        <p:spPr>
          <a:xfrm>
            <a:off x="685800" y="144378"/>
            <a:ext cx="7772400" cy="553453"/>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solidFill>
                <a:srgbClr val="0070C0"/>
              </a:solidFill>
              <a:latin typeface="Calibri"/>
              <a:ea typeface="Calibri"/>
              <a:cs typeface="Calibri"/>
              <a:sym typeface="Calibri"/>
            </a:endParaRPr>
          </a:p>
        </p:txBody>
      </p:sp>
      <p:sp>
        <p:nvSpPr>
          <p:cNvPr id="421" name="Google Shape;421;p27"/>
          <p:cNvSpPr txBox="1"/>
          <p:nvPr>
            <p:ph idx="2" type="body"/>
          </p:nvPr>
        </p:nvSpPr>
        <p:spPr>
          <a:xfrm>
            <a:off x="990600" y="1195137"/>
            <a:ext cx="7162800" cy="381000"/>
          </a:xfrm>
          <a:prstGeom prst="rect">
            <a:avLst/>
          </a:prstGeom>
          <a:noFill/>
          <a:ln>
            <a:noFill/>
          </a:ln>
        </p:spPr>
        <p:txBody>
          <a:bodyPr anchorCtr="0" anchor="t"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Primary Data Collection</a:t>
            </a:r>
            <a:endParaRPr sz="3200">
              <a:solidFill>
                <a:schemeClr val="accent2"/>
              </a:solidFill>
            </a:endParaRPr>
          </a:p>
          <a:p>
            <a:pPr indent="-228600" lvl="0" marL="228600" rtl="0" algn="ctr">
              <a:lnSpc>
                <a:spcPct val="100000"/>
              </a:lnSpc>
              <a:spcBef>
                <a:spcPts val="0"/>
              </a:spcBef>
              <a:spcAft>
                <a:spcPts val="0"/>
              </a:spcAft>
              <a:buClr>
                <a:schemeClr val="dk2"/>
              </a:buClr>
              <a:buSzPts val="2100"/>
              <a:buNone/>
            </a:pPr>
            <a:r>
              <a:t/>
            </a:r>
            <a:endParaRPr/>
          </a:p>
        </p:txBody>
      </p:sp>
      <p:sp>
        <p:nvSpPr>
          <p:cNvPr id="422" name="Google Shape;422;p27"/>
          <p:cNvSpPr/>
          <p:nvPr/>
        </p:nvSpPr>
        <p:spPr>
          <a:xfrm>
            <a:off x="1614487" y="1633438"/>
            <a:ext cx="4778897" cy="102265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400">
                <a:solidFill>
                  <a:srgbClr val="000000"/>
                </a:solidFill>
                <a:latin typeface="Calibri"/>
                <a:ea typeface="Calibri"/>
                <a:cs typeface="Calibri"/>
                <a:sym typeface="Calibri"/>
              </a:rPr>
              <a:t>Research Approaches</a:t>
            </a:r>
            <a:endParaRPr sz="2400">
              <a:solidFill>
                <a:srgbClr val="000000"/>
              </a:solidFill>
              <a:latin typeface="Calibri"/>
              <a:ea typeface="Calibri"/>
              <a:cs typeface="Calibri"/>
              <a:sym typeface="Calibri"/>
            </a:endParaRPr>
          </a:p>
        </p:txBody>
      </p:sp>
      <p:sp>
        <p:nvSpPr>
          <p:cNvPr id="423" name="Google Shape;423;p27"/>
          <p:cNvSpPr/>
          <p:nvPr/>
        </p:nvSpPr>
        <p:spPr>
          <a:xfrm>
            <a:off x="1614487" y="2809485"/>
            <a:ext cx="4790630" cy="1022650"/>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400">
                <a:solidFill>
                  <a:srgbClr val="000000"/>
                </a:solidFill>
                <a:latin typeface="Calibri"/>
                <a:ea typeface="Calibri"/>
                <a:cs typeface="Calibri"/>
                <a:sym typeface="Calibri"/>
              </a:rPr>
              <a:t>Contact Methods</a:t>
            </a:r>
            <a:endParaRPr sz="2400">
              <a:solidFill>
                <a:srgbClr val="000000"/>
              </a:solidFill>
              <a:latin typeface="Calibri"/>
              <a:ea typeface="Calibri"/>
              <a:cs typeface="Calibri"/>
              <a:sym typeface="Calibri"/>
            </a:endParaRPr>
          </a:p>
        </p:txBody>
      </p:sp>
      <p:sp>
        <p:nvSpPr>
          <p:cNvPr id="424" name="Google Shape;424;p27"/>
          <p:cNvSpPr/>
          <p:nvPr/>
        </p:nvSpPr>
        <p:spPr>
          <a:xfrm>
            <a:off x="1614487" y="3985532"/>
            <a:ext cx="4764283" cy="102265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400">
                <a:solidFill>
                  <a:srgbClr val="000000"/>
                </a:solidFill>
                <a:latin typeface="Calibri"/>
                <a:ea typeface="Calibri"/>
                <a:cs typeface="Calibri"/>
                <a:sym typeface="Calibri"/>
              </a:rPr>
              <a:t>Sampling Plan</a:t>
            </a:r>
            <a:endParaRPr sz="2400">
              <a:solidFill>
                <a:srgbClr val="000000"/>
              </a:solidFill>
              <a:latin typeface="Calibri"/>
              <a:ea typeface="Calibri"/>
              <a:cs typeface="Calibri"/>
              <a:sym typeface="Calibri"/>
            </a:endParaRPr>
          </a:p>
        </p:txBody>
      </p:sp>
      <p:sp>
        <p:nvSpPr>
          <p:cNvPr id="425" name="Google Shape;425;p27"/>
          <p:cNvSpPr/>
          <p:nvPr/>
        </p:nvSpPr>
        <p:spPr>
          <a:xfrm>
            <a:off x="1614487" y="5161579"/>
            <a:ext cx="4734830" cy="1022650"/>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400">
                <a:solidFill>
                  <a:srgbClr val="000000"/>
                </a:solidFill>
                <a:latin typeface="Calibri"/>
                <a:ea typeface="Calibri"/>
                <a:cs typeface="Calibri"/>
                <a:sym typeface="Calibri"/>
              </a:rPr>
              <a:t>Research Instruments</a:t>
            </a:r>
            <a:endParaRPr sz="2400">
              <a:solidFill>
                <a:srgbClr val="000000"/>
              </a:solidFill>
              <a:latin typeface="Calibri"/>
              <a:ea typeface="Calibri"/>
              <a:cs typeface="Calibri"/>
              <a:sym typeface="Calibri"/>
            </a:endParaRPr>
          </a:p>
        </p:txBody>
      </p:sp>
      <p:sp>
        <p:nvSpPr>
          <p:cNvPr id="426" name="Google Shape;426;p27"/>
          <p:cNvSpPr txBox="1"/>
          <p:nvPr/>
        </p:nvSpPr>
        <p:spPr>
          <a:xfrm>
            <a:off x="3028950" y="6391823"/>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27" name="Google Shape;427;p27"/>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4-27</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141" name="Google Shape;141;p3"/>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Objectives</a:t>
            </a:r>
            <a:endParaRPr/>
          </a:p>
        </p:txBody>
      </p:sp>
      <p:sp>
        <p:nvSpPr>
          <p:cNvPr id="142" name="Google Shape;142;p3"/>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a:latin typeface="Calibri"/>
                <a:ea typeface="Calibri"/>
                <a:cs typeface="Calibri"/>
                <a:sym typeface="Calibri"/>
              </a:rPr>
              <a:t>Objective 1:  </a:t>
            </a:r>
            <a:r>
              <a:rPr lang="en-US"/>
              <a:t>Explain the importance of information in gaining insights about the marketplace and customers.</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solidFill>
                <a:srgbClr val="00B0F0"/>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b="1" lang="en-US" sz="2800">
                <a:latin typeface="Calibri"/>
                <a:ea typeface="Calibri"/>
                <a:cs typeface="Calibri"/>
                <a:sym typeface="Calibri"/>
              </a:rPr>
              <a:t>Objective 2:  </a:t>
            </a:r>
            <a:r>
              <a:rPr lang="en-US"/>
              <a:t>Define the marketing information system and discuss its parts.</a:t>
            </a:r>
            <a:r>
              <a:rPr b="1" lang="en-US" sz="2800">
                <a:latin typeface="Calibri"/>
                <a:ea typeface="Calibri"/>
                <a:cs typeface="Calibri"/>
                <a:sym typeface="Calibri"/>
              </a:rPr>
              <a:t>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b="1" lang="en-US" sz="2800"/>
              <a:t>Objective 3:  </a:t>
            </a:r>
            <a:r>
              <a:rPr lang="en-US"/>
              <a:t>Outline the steps in the marketing research process.</a:t>
            </a:r>
            <a:endParaRPr b="1" sz="2800">
              <a:solidFill>
                <a:srgbClr val="00B0F0"/>
              </a:solidFill>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143" name="Google Shape;143;p3"/>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144" name="Google Shape;144;p3"/>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4-3</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8"/>
          <p:cNvSpPr txBox="1"/>
          <p:nvPr>
            <p:ph type="title"/>
          </p:nvPr>
        </p:nvSpPr>
        <p:spPr>
          <a:xfrm>
            <a:off x="685800" y="144378"/>
            <a:ext cx="7772400" cy="553453"/>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solidFill>
                <a:srgbClr val="0070C0"/>
              </a:solidFill>
              <a:latin typeface="Calibri"/>
              <a:ea typeface="Calibri"/>
              <a:cs typeface="Calibri"/>
              <a:sym typeface="Calibri"/>
            </a:endParaRPr>
          </a:p>
        </p:txBody>
      </p:sp>
      <p:sp>
        <p:nvSpPr>
          <p:cNvPr id="434" name="Google Shape;434;p28"/>
          <p:cNvSpPr txBox="1"/>
          <p:nvPr>
            <p:ph idx="2" type="body"/>
          </p:nvPr>
        </p:nvSpPr>
        <p:spPr>
          <a:xfrm>
            <a:off x="990600" y="1195137"/>
            <a:ext cx="7162800" cy="381000"/>
          </a:xfrm>
          <a:prstGeom prst="rect">
            <a:avLst/>
          </a:prstGeom>
          <a:noFill/>
          <a:ln>
            <a:noFill/>
          </a:ln>
        </p:spPr>
        <p:txBody>
          <a:bodyPr anchorCtr="0" anchor="t"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Primary Data Collection</a:t>
            </a:r>
            <a:endParaRPr sz="3200">
              <a:solidFill>
                <a:schemeClr val="accent2"/>
              </a:solidFill>
            </a:endParaRPr>
          </a:p>
          <a:p>
            <a:pPr indent="-228600" lvl="0" marL="228600" rtl="0" algn="ctr">
              <a:lnSpc>
                <a:spcPct val="100000"/>
              </a:lnSpc>
              <a:spcBef>
                <a:spcPts val="0"/>
              </a:spcBef>
              <a:spcAft>
                <a:spcPts val="0"/>
              </a:spcAft>
              <a:buClr>
                <a:schemeClr val="dk2"/>
              </a:buClr>
              <a:buSzPts val="2100"/>
              <a:buNone/>
            </a:pPr>
            <a:r>
              <a:t/>
            </a:r>
            <a:endParaRPr/>
          </a:p>
        </p:txBody>
      </p:sp>
      <p:pic>
        <p:nvPicPr>
          <p:cNvPr id="435" name="Google Shape;435;p28"/>
          <p:cNvPicPr preferRelativeResize="0"/>
          <p:nvPr>
            <p:ph idx="1" type="body"/>
          </p:nvPr>
        </p:nvPicPr>
        <p:blipFill rotWithShape="1">
          <a:blip r:embed="rId3">
            <a:alphaModFix/>
          </a:blip>
          <a:srcRect b="0" l="0" r="0" t="0"/>
          <a:stretch/>
        </p:blipFill>
        <p:spPr>
          <a:xfrm>
            <a:off x="303425" y="2073443"/>
            <a:ext cx="8537150" cy="3621505"/>
          </a:xfrm>
          <a:prstGeom prst="rect">
            <a:avLst/>
          </a:prstGeom>
          <a:noFill/>
          <a:ln>
            <a:noFill/>
          </a:ln>
        </p:spPr>
      </p:pic>
      <p:sp>
        <p:nvSpPr>
          <p:cNvPr id="436" name="Google Shape;436;p28"/>
          <p:cNvSpPr txBox="1"/>
          <p:nvPr/>
        </p:nvSpPr>
        <p:spPr>
          <a:xfrm>
            <a:off x="3028950" y="6391823"/>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37" name="Google Shape;437;p28"/>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4-28</a:t>
            </a:r>
            <a:endParaRPr sz="1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9"/>
          <p:cNvSpPr txBox="1"/>
          <p:nvPr>
            <p:ph type="title"/>
          </p:nvPr>
        </p:nvSpPr>
        <p:spPr>
          <a:xfrm>
            <a:off x="685800" y="108284"/>
            <a:ext cx="7772400" cy="555636"/>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444" name="Google Shape;444;p29"/>
          <p:cNvSpPr txBox="1"/>
          <p:nvPr/>
        </p:nvSpPr>
        <p:spPr>
          <a:xfrm>
            <a:off x="1752531" y="884856"/>
            <a:ext cx="547049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445" name="Google Shape;445;p29"/>
          <p:cNvSpPr txBox="1"/>
          <p:nvPr>
            <p:ph idx="2" type="body"/>
          </p:nvPr>
        </p:nvSpPr>
        <p:spPr>
          <a:xfrm>
            <a:off x="1074683" y="2038172"/>
            <a:ext cx="7162800" cy="381000"/>
          </a:xfrm>
          <a:prstGeom prst="rect">
            <a:avLst/>
          </a:prstGeom>
          <a:noFill/>
          <a:ln>
            <a:noFill/>
          </a:ln>
        </p:spPr>
        <p:txBody>
          <a:bodyPr anchorCtr="0" anchor="b" bIns="45700" lIns="91425" spcFirstLastPara="1" rIns="91425" wrap="square" tIns="45700">
            <a:noAutofit/>
          </a:bodyPr>
          <a:lstStyle/>
          <a:p>
            <a:pPr indent="-228600" lvl="0" marL="228600" rtl="0" algn="ctr">
              <a:lnSpc>
                <a:spcPct val="75000"/>
              </a:lnSpc>
              <a:spcBef>
                <a:spcPts val="0"/>
              </a:spcBef>
              <a:spcAft>
                <a:spcPts val="0"/>
              </a:spcAft>
              <a:buClr>
                <a:schemeClr val="dk2"/>
              </a:buClr>
              <a:buSzPts val="2800"/>
              <a:buNone/>
            </a:pPr>
            <a:r>
              <a:rPr lang="en-US" sz="2800"/>
              <a:t>Research Approaches</a:t>
            </a:r>
            <a:endParaRPr/>
          </a:p>
        </p:txBody>
      </p:sp>
      <p:sp>
        <p:nvSpPr>
          <p:cNvPr id="446" name="Google Shape;446;p29"/>
          <p:cNvSpPr txBox="1"/>
          <p:nvPr>
            <p:ph idx="1" type="body"/>
          </p:nvPr>
        </p:nvSpPr>
        <p:spPr>
          <a:xfrm>
            <a:off x="288757" y="2529640"/>
            <a:ext cx="8566485" cy="371499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Calibri"/>
              <a:buNone/>
            </a:pPr>
            <a:r>
              <a:rPr b="1" lang="en-US"/>
              <a:t>Observational research </a:t>
            </a:r>
            <a:r>
              <a:rPr lang="en-US"/>
              <a:t>involves gathering primary data by observing relevant people, actions, and situations.</a:t>
            </a:r>
            <a:endParaRPr/>
          </a:p>
          <a:p>
            <a:pPr indent="-228600" lvl="0" marL="228600" rtl="0" algn="l">
              <a:lnSpc>
                <a:spcPct val="90000"/>
              </a:lnSpc>
              <a:spcBef>
                <a:spcPts val="1000"/>
              </a:spcBef>
              <a:spcAft>
                <a:spcPts val="0"/>
              </a:spcAft>
              <a:buClr>
                <a:schemeClr val="dk1"/>
              </a:buClr>
              <a:buSzPts val="2800"/>
              <a:buFont typeface="Calibri"/>
              <a:buNone/>
            </a:pPr>
            <a:r>
              <a:t/>
            </a:r>
            <a:endParaRPr/>
          </a:p>
          <a:p>
            <a:pPr indent="-228600" lvl="0" marL="228600" rtl="0" algn="l">
              <a:lnSpc>
                <a:spcPct val="90000"/>
              </a:lnSpc>
              <a:spcBef>
                <a:spcPts val="1000"/>
              </a:spcBef>
              <a:spcAft>
                <a:spcPts val="0"/>
              </a:spcAft>
              <a:buClr>
                <a:schemeClr val="dk1"/>
              </a:buClr>
              <a:buSzPts val="2800"/>
              <a:buFont typeface="Calibri"/>
              <a:buNone/>
            </a:pPr>
            <a:r>
              <a:rPr b="1" lang="en-US"/>
              <a:t>Ethnographic research </a:t>
            </a:r>
            <a:r>
              <a:rPr lang="en-US"/>
              <a:t>involves sending trained observers to watch and interact with consumers in their “natural environments.”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47" name="Google Shape;447;p29"/>
          <p:cNvSpPr txBox="1"/>
          <p:nvPr/>
        </p:nvSpPr>
        <p:spPr>
          <a:xfrm>
            <a:off x="3028950" y="6465575"/>
            <a:ext cx="3086100" cy="32764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48" name="Google Shape;448;p29"/>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4-29</a:t>
            </a: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0"/>
          <p:cNvSpPr txBox="1"/>
          <p:nvPr>
            <p:ph type="title"/>
          </p:nvPr>
        </p:nvSpPr>
        <p:spPr>
          <a:xfrm>
            <a:off x="685800" y="300789"/>
            <a:ext cx="7772400" cy="475247"/>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455" name="Google Shape;455;p30"/>
          <p:cNvSpPr txBox="1"/>
          <p:nvPr>
            <p:ph idx="2" type="body"/>
          </p:nvPr>
        </p:nvSpPr>
        <p:spPr>
          <a:xfrm>
            <a:off x="990600" y="987527"/>
            <a:ext cx="7162800" cy="381000"/>
          </a:xfrm>
          <a:prstGeom prst="rect">
            <a:avLst/>
          </a:prstGeom>
          <a:noFill/>
          <a:ln>
            <a:noFill/>
          </a:ln>
        </p:spPr>
        <p:txBody>
          <a:bodyPr anchorCtr="0" anchor="t" bIns="45700" lIns="91425" spcFirstLastPara="1" rIns="91425" wrap="square" tIns="45700">
            <a:no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Primary Data Collection</a:t>
            </a:r>
            <a:endParaRPr/>
          </a:p>
        </p:txBody>
      </p:sp>
      <p:sp>
        <p:nvSpPr>
          <p:cNvPr id="456" name="Google Shape;456;p30"/>
          <p:cNvSpPr txBox="1"/>
          <p:nvPr/>
        </p:nvSpPr>
        <p:spPr>
          <a:xfrm>
            <a:off x="2705601" y="1678130"/>
            <a:ext cx="37327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Research Approaches</a:t>
            </a:r>
            <a:endParaRPr/>
          </a:p>
        </p:txBody>
      </p:sp>
      <p:sp>
        <p:nvSpPr>
          <p:cNvPr id="457" name="Google Shape;457;p30"/>
          <p:cNvSpPr txBox="1"/>
          <p:nvPr/>
        </p:nvSpPr>
        <p:spPr>
          <a:xfrm>
            <a:off x="642184" y="2330633"/>
            <a:ext cx="7859629"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Survey research </a:t>
            </a:r>
            <a:r>
              <a:rPr lang="en-US" sz="2800">
                <a:solidFill>
                  <a:schemeClr val="dk1"/>
                </a:solidFill>
                <a:latin typeface="Calibri"/>
                <a:ea typeface="Calibri"/>
                <a:cs typeface="Calibri"/>
                <a:sym typeface="Calibri"/>
              </a:rPr>
              <a:t>involves gathering primary data by asking people questions about their knowledge, attitudes, preferences, and buying behavior.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Experimental research</a:t>
            </a:r>
            <a:r>
              <a:rPr lang="en-US" sz="2800">
                <a:solidFill>
                  <a:schemeClr val="dk1"/>
                </a:solidFill>
                <a:latin typeface="Calibri"/>
                <a:ea typeface="Calibri"/>
                <a:cs typeface="Calibri"/>
                <a:sym typeface="Calibri"/>
              </a:rPr>
              <a:t> involves gathering primary data by selecting matched groups of subjects, giving them different treatments, controlling related factors, and checking for differences in group responses.</a:t>
            </a:r>
            <a:endParaRPr/>
          </a:p>
        </p:txBody>
      </p:sp>
      <p:sp>
        <p:nvSpPr>
          <p:cNvPr id="458" name="Google Shape;458;p30"/>
          <p:cNvSpPr txBox="1"/>
          <p:nvPr/>
        </p:nvSpPr>
        <p:spPr>
          <a:xfrm>
            <a:off x="3028950" y="6419992"/>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59" name="Google Shape;459;p30"/>
          <p:cNvSpPr txBox="1"/>
          <p:nvPr/>
        </p:nvSpPr>
        <p:spPr>
          <a:xfrm>
            <a:off x="8401050"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4-30</a:t>
            </a:r>
            <a:endParaRPr sz="1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1"/>
          <p:cNvSpPr txBox="1"/>
          <p:nvPr>
            <p:ph type="title"/>
          </p:nvPr>
        </p:nvSpPr>
        <p:spPr>
          <a:xfrm>
            <a:off x="1142999" y="133350"/>
            <a:ext cx="6858000" cy="6514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a:t> </a:t>
            </a:r>
            <a:r>
              <a:rPr b="1" lang="en-US" sz="3200">
                <a:solidFill>
                  <a:srgbClr val="0070C0"/>
                </a:solidFill>
                <a:latin typeface="Calibri"/>
                <a:ea typeface="Calibri"/>
                <a:cs typeface="Calibri"/>
                <a:sym typeface="Calibri"/>
              </a:rPr>
              <a:t>Marketing Research</a:t>
            </a:r>
            <a:endParaRPr b="1" sz="3200">
              <a:latin typeface="Calibri"/>
              <a:ea typeface="Calibri"/>
              <a:cs typeface="Calibri"/>
              <a:sym typeface="Calibri"/>
            </a:endParaRPr>
          </a:p>
        </p:txBody>
      </p:sp>
      <p:sp>
        <p:nvSpPr>
          <p:cNvPr id="466" name="Google Shape;466;p31"/>
          <p:cNvSpPr txBox="1"/>
          <p:nvPr/>
        </p:nvSpPr>
        <p:spPr>
          <a:xfrm>
            <a:off x="2033587" y="784800"/>
            <a:ext cx="5076825"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467" name="Google Shape;467;p31"/>
          <p:cNvSpPr txBox="1"/>
          <p:nvPr>
            <p:ph idx="1" type="body"/>
          </p:nvPr>
        </p:nvSpPr>
        <p:spPr>
          <a:xfrm>
            <a:off x="531629" y="2251591"/>
            <a:ext cx="8133906" cy="285750"/>
          </a:xfrm>
          <a:prstGeom prst="rect">
            <a:avLst/>
          </a:prstGeom>
          <a:noFill/>
          <a:ln>
            <a:noFill/>
          </a:ln>
        </p:spPr>
        <p:txBody>
          <a:bodyPr anchorCtr="0" anchor="t" bIns="45700" lIns="91425" spcFirstLastPara="1" rIns="91425" wrap="square" tIns="45700">
            <a:noAutofit/>
          </a:bodyPr>
          <a:lstStyle/>
          <a:p>
            <a:pPr indent="-228600" lvl="0" marL="228600" rtl="0" algn="ctr">
              <a:lnSpc>
                <a:spcPct val="75000"/>
              </a:lnSpc>
              <a:spcBef>
                <a:spcPts val="0"/>
              </a:spcBef>
              <a:spcAft>
                <a:spcPts val="0"/>
              </a:spcAft>
              <a:buClr>
                <a:schemeClr val="dk2"/>
              </a:buClr>
              <a:buSzPts val="2000"/>
              <a:buNone/>
            </a:pPr>
            <a:r>
              <a:rPr lang="en-US" sz="2000"/>
              <a:t>Table 4.2 | </a:t>
            </a:r>
            <a:r>
              <a:rPr lang="en-US" sz="2800"/>
              <a:t>Strengths and Weakness of Contact Methods</a:t>
            </a:r>
            <a:endParaRPr/>
          </a:p>
        </p:txBody>
      </p:sp>
      <p:graphicFrame>
        <p:nvGraphicFramePr>
          <p:cNvPr id="468" name="Google Shape;468;p31"/>
          <p:cNvGraphicFramePr/>
          <p:nvPr/>
        </p:nvGraphicFramePr>
        <p:xfrm>
          <a:off x="1052512" y="2714625"/>
          <a:ext cx="3000000" cy="3000000"/>
        </p:xfrm>
        <a:graphic>
          <a:graphicData uri="http://schemas.openxmlformats.org/drawingml/2006/table">
            <a:tbl>
              <a:tblPr>
                <a:noFill/>
                <a:tableStyleId>{FF6D6F6C-C7D5-491A-AADA-688FAF45842B}</a:tableStyleId>
              </a:tblPr>
              <a:tblGrid>
                <a:gridCol w="1407525"/>
                <a:gridCol w="1407525"/>
                <a:gridCol w="1408900"/>
                <a:gridCol w="1407525"/>
                <a:gridCol w="1407525"/>
              </a:tblGrid>
              <a:tr h="228600">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cap="none" strike="noStrike">
                        <a:solidFill>
                          <a:srgbClr val="FFFFFF"/>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Mail</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Telephone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Personal</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Online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228600">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Flexibility</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Quantity of data that can be collected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Fair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 of interviewer effects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Fair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Fair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 of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Fair</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Speed of data collection</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Response rate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r>
              <a:tr h="3886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Cost</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Good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Fair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Poor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Excellent</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bl>
          </a:graphicData>
        </a:graphic>
      </p:graphicFrame>
      <p:sp>
        <p:nvSpPr>
          <p:cNvPr id="469" name="Google Shape;469;p31"/>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4-31</a:t>
            </a:r>
            <a:endParaRPr sz="1200">
              <a:solidFill>
                <a:schemeClr val="dk1"/>
              </a:solidFill>
              <a:latin typeface="Calibri"/>
              <a:ea typeface="Calibri"/>
              <a:cs typeface="Calibri"/>
              <a:sym typeface="Calibri"/>
            </a:endParaRPr>
          </a:p>
        </p:txBody>
      </p:sp>
      <p:sp>
        <p:nvSpPr>
          <p:cNvPr id="470" name="Google Shape;470;p31"/>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2"/>
          <p:cNvSpPr txBox="1"/>
          <p:nvPr>
            <p:ph type="title"/>
          </p:nvPr>
        </p:nvSpPr>
        <p:spPr>
          <a:xfrm>
            <a:off x="1142999" y="129608"/>
            <a:ext cx="6858000" cy="573145"/>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chemeClr val="dk1"/>
              </a:buClr>
              <a:buSzPts val="2700"/>
              <a:buFont typeface="Calibri"/>
              <a:buNone/>
            </a:pPr>
            <a:r>
              <a:rPr lang="en-US" sz="2700"/>
              <a:t> </a:t>
            </a: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477" name="Google Shape;477;p32"/>
          <p:cNvSpPr txBox="1"/>
          <p:nvPr/>
        </p:nvSpPr>
        <p:spPr>
          <a:xfrm>
            <a:off x="2541181" y="687210"/>
            <a:ext cx="422112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478" name="Google Shape;478;p32"/>
          <p:cNvSpPr txBox="1"/>
          <p:nvPr>
            <p:ph idx="2" type="body"/>
          </p:nvPr>
        </p:nvSpPr>
        <p:spPr>
          <a:xfrm>
            <a:off x="1142999" y="1610763"/>
            <a:ext cx="6858000" cy="228600"/>
          </a:xfrm>
          <a:prstGeom prst="rect">
            <a:avLst/>
          </a:prstGeom>
          <a:noFill/>
          <a:ln>
            <a:noFill/>
          </a:ln>
        </p:spPr>
        <p:txBody>
          <a:bodyPr anchorCtr="0" anchor="t" bIns="45700" lIns="91425" spcFirstLastPara="1" rIns="91425" wrap="square" tIns="45700">
            <a:noAutofit/>
          </a:bodyPr>
          <a:lstStyle/>
          <a:p>
            <a:pPr indent="0" lvl="0" marL="0" rtl="0" algn="ctr">
              <a:lnSpc>
                <a:spcPct val="75000"/>
              </a:lnSpc>
              <a:spcBef>
                <a:spcPts val="0"/>
              </a:spcBef>
              <a:spcAft>
                <a:spcPts val="0"/>
              </a:spcAft>
              <a:buClr>
                <a:srgbClr val="000000"/>
              </a:buClr>
              <a:buSzPts val="2800"/>
              <a:buNone/>
            </a:pPr>
            <a:r>
              <a:rPr lang="en-US" sz="2800">
                <a:solidFill>
                  <a:srgbClr val="000000"/>
                </a:solidFill>
              </a:rPr>
              <a:t>Focus Group – Personal Contact Method </a:t>
            </a:r>
            <a:endParaRPr sz="2800">
              <a:solidFill>
                <a:srgbClr val="000000"/>
              </a:solidFill>
            </a:endParaRPr>
          </a:p>
        </p:txBody>
      </p:sp>
      <p:sp>
        <p:nvSpPr>
          <p:cNvPr id="479" name="Google Shape;479;p32"/>
          <p:cNvSpPr txBox="1"/>
          <p:nvPr>
            <p:ph idx="1" type="body"/>
          </p:nvPr>
        </p:nvSpPr>
        <p:spPr>
          <a:xfrm>
            <a:off x="3058" y="2080241"/>
            <a:ext cx="3668233" cy="4320808"/>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800"/>
              <a:buChar char="•"/>
            </a:pPr>
            <a:r>
              <a:rPr lang="en-US" sz="2800"/>
              <a:t>Six to 10 people</a:t>
            </a:r>
            <a:endParaRPr/>
          </a:p>
          <a:p>
            <a:pPr indent="-228600" lvl="1" marL="685800" rtl="0" algn="l">
              <a:lnSpc>
                <a:spcPct val="90000"/>
              </a:lnSpc>
              <a:spcBef>
                <a:spcPts val="500"/>
              </a:spcBef>
              <a:spcAft>
                <a:spcPts val="0"/>
              </a:spcAft>
              <a:buClr>
                <a:schemeClr val="dk1"/>
              </a:buClr>
              <a:buSzPts val="2800"/>
              <a:buChar char="•"/>
            </a:pPr>
            <a:r>
              <a:rPr lang="en-US" sz="2800"/>
              <a:t>Trained moderator</a:t>
            </a:r>
            <a:endParaRPr/>
          </a:p>
          <a:p>
            <a:pPr indent="-228600" lvl="1" marL="685800" rtl="0" algn="l">
              <a:lnSpc>
                <a:spcPct val="90000"/>
              </a:lnSpc>
              <a:spcBef>
                <a:spcPts val="500"/>
              </a:spcBef>
              <a:spcAft>
                <a:spcPts val="0"/>
              </a:spcAft>
              <a:buClr>
                <a:schemeClr val="dk1"/>
              </a:buClr>
              <a:buSzPts val="2800"/>
              <a:buChar char="•"/>
            </a:pPr>
            <a:r>
              <a:rPr lang="en-US" sz="2800"/>
              <a:t>Challenges</a:t>
            </a:r>
            <a:endParaRPr/>
          </a:p>
          <a:p>
            <a:pPr indent="-228600" lvl="2" marL="1143000" rtl="0" algn="l">
              <a:lnSpc>
                <a:spcPct val="90000"/>
              </a:lnSpc>
              <a:spcBef>
                <a:spcPts val="500"/>
              </a:spcBef>
              <a:spcAft>
                <a:spcPts val="0"/>
              </a:spcAft>
              <a:buClr>
                <a:schemeClr val="dk1"/>
              </a:buClr>
              <a:buSzPts val="2800"/>
              <a:buChar char="•"/>
            </a:pPr>
            <a:r>
              <a:rPr lang="en-US" sz="2800"/>
              <a:t>Expensive</a:t>
            </a:r>
            <a:endParaRPr/>
          </a:p>
          <a:p>
            <a:pPr indent="-228600" lvl="2" marL="1143000" rtl="0" algn="l">
              <a:lnSpc>
                <a:spcPct val="90000"/>
              </a:lnSpc>
              <a:spcBef>
                <a:spcPts val="500"/>
              </a:spcBef>
              <a:spcAft>
                <a:spcPts val="0"/>
              </a:spcAft>
              <a:buClr>
                <a:schemeClr val="dk1"/>
              </a:buClr>
              <a:buSzPts val="2800"/>
              <a:buChar char="•"/>
            </a:pPr>
            <a:r>
              <a:rPr lang="en-US" sz="2800"/>
              <a:t>Difficult to generalize from small group</a:t>
            </a:r>
            <a:endParaRPr/>
          </a:p>
          <a:p>
            <a:pPr indent="-228600" lvl="2" marL="1143000" rtl="0" algn="l">
              <a:lnSpc>
                <a:spcPct val="90000"/>
              </a:lnSpc>
              <a:spcBef>
                <a:spcPts val="500"/>
              </a:spcBef>
              <a:spcAft>
                <a:spcPts val="0"/>
              </a:spcAft>
              <a:buClr>
                <a:schemeClr val="dk1"/>
              </a:buClr>
              <a:buSzPts val="2800"/>
              <a:buChar char="•"/>
            </a:pPr>
            <a:r>
              <a:rPr lang="en-US" sz="2800"/>
              <a:t>Consumers not always open and honest</a:t>
            </a:r>
            <a:endParaRPr/>
          </a:p>
          <a:p>
            <a:pPr indent="-228600" lvl="2" marL="1143000" rtl="0" algn="l">
              <a:lnSpc>
                <a:spcPct val="90000"/>
              </a:lnSpc>
              <a:spcBef>
                <a:spcPts val="500"/>
              </a:spcBef>
              <a:spcAft>
                <a:spcPts val="0"/>
              </a:spcAft>
              <a:buClr>
                <a:schemeClr val="dk1"/>
              </a:buClr>
              <a:buSzPts val="2000"/>
              <a:buFont typeface="Calibri"/>
              <a:buNone/>
            </a:pPr>
            <a:r>
              <a:t/>
            </a:r>
            <a:endParaRPr/>
          </a:p>
        </p:txBody>
      </p:sp>
      <p:pic>
        <p:nvPicPr>
          <p:cNvPr descr="Cadillac Focus Goup" id="480" name="Google Shape;480;p32" title="Cadillac Focus Goup"/>
          <p:cNvPicPr preferRelativeResize="0"/>
          <p:nvPr/>
        </p:nvPicPr>
        <p:blipFill rotWithShape="1">
          <a:blip r:embed="rId3">
            <a:alphaModFix/>
          </a:blip>
          <a:srcRect b="0" l="0" r="0" t="0"/>
          <a:stretch/>
        </p:blipFill>
        <p:spPr>
          <a:xfrm>
            <a:off x="4040795" y="2337796"/>
            <a:ext cx="4568163" cy="3805698"/>
          </a:xfrm>
          <a:prstGeom prst="rect">
            <a:avLst/>
          </a:prstGeom>
          <a:noFill/>
          <a:ln>
            <a:noFill/>
          </a:ln>
        </p:spPr>
      </p:pic>
      <p:sp>
        <p:nvSpPr>
          <p:cNvPr id="481" name="Google Shape;481;p32"/>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82" name="Google Shape;482;p32"/>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4-32</a:t>
            </a:r>
            <a:endParaRPr sz="12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3"/>
          <p:cNvSpPr txBox="1"/>
          <p:nvPr>
            <p:ph type="title"/>
          </p:nvPr>
        </p:nvSpPr>
        <p:spPr>
          <a:xfrm>
            <a:off x="1143000" y="163773"/>
            <a:ext cx="6858000" cy="603060"/>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489" name="Google Shape;489;p33"/>
          <p:cNvSpPr txBox="1"/>
          <p:nvPr/>
        </p:nvSpPr>
        <p:spPr>
          <a:xfrm>
            <a:off x="1774208" y="974295"/>
            <a:ext cx="559558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490" name="Google Shape;490;p33"/>
          <p:cNvSpPr txBox="1"/>
          <p:nvPr>
            <p:ph idx="2" type="body"/>
          </p:nvPr>
        </p:nvSpPr>
        <p:spPr>
          <a:xfrm>
            <a:off x="1885949" y="2094079"/>
            <a:ext cx="5372100" cy="285750"/>
          </a:xfrm>
          <a:prstGeom prst="rect">
            <a:avLst/>
          </a:prstGeom>
          <a:noFill/>
          <a:ln>
            <a:noFill/>
          </a:ln>
        </p:spPr>
        <p:txBody>
          <a:bodyPr anchorCtr="0" anchor="t" bIns="45700" lIns="91425" spcFirstLastPara="1" rIns="91425" wrap="square" tIns="45700">
            <a:noAutofit/>
          </a:bodyPr>
          <a:lstStyle/>
          <a:p>
            <a:pPr indent="-228600" lvl="0" marL="228600" rtl="0" algn="ctr">
              <a:lnSpc>
                <a:spcPct val="65625"/>
              </a:lnSpc>
              <a:spcBef>
                <a:spcPts val="0"/>
              </a:spcBef>
              <a:spcAft>
                <a:spcPts val="0"/>
              </a:spcAft>
              <a:buClr>
                <a:srgbClr val="000000"/>
              </a:buClr>
              <a:buSzPts val="3200"/>
              <a:buNone/>
            </a:pPr>
            <a:r>
              <a:rPr lang="en-US" sz="3200">
                <a:solidFill>
                  <a:srgbClr val="000000"/>
                </a:solidFill>
              </a:rPr>
              <a:t>Online Contact Methods</a:t>
            </a:r>
            <a:endParaRPr/>
          </a:p>
          <a:p>
            <a:pPr indent="-228600" lvl="0" marL="228600" rtl="0" algn="ctr">
              <a:lnSpc>
                <a:spcPct val="65625"/>
              </a:lnSpc>
              <a:spcBef>
                <a:spcPts val="0"/>
              </a:spcBef>
              <a:spcAft>
                <a:spcPts val="0"/>
              </a:spcAft>
              <a:buClr>
                <a:schemeClr val="dk2"/>
              </a:buClr>
              <a:buSzPts val="3200"/>
              <a:buNone/>
            </a:pPr>
            <a:r>
              <a:t/>
            </a:r>
            <a:endParaRPr sz="3200"/>
          </a:p>
        </p:txBody>
      </p:sp>
      <p:sp>
        <p:nvSpPr>
          <p:cNvPr id="491" name="Google Shape;491;p33"/>
          <p:cNvSpPr/>
          <p:nvPr/>
        </p:nvSpPr>
        <p:spPr>
          <a:xfrm>
            <a:off x="2171700" y="2514600"/>
            <a:ext cx="4800600" cy="314325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Advantages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Low cost</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Speed</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Higher response rates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Good for hard to reach groups</a:t>
            </a:r>
            <a:endParaRPr b="0" i="0" sz="1800" u="none" cap="none" strike="noStrike">
              <a:solidFill>
                <a:schemeClr val="dk1"/>
              </a:solidFill>
              <a:latin typeface="Calibri"/>
              <a:ea typeface="Calibri"/>
              <a:cs typeface="Calibri"/>
              <a:sym typeface="Calibri"/>
            </a:endParaRPr>
          </a:p>
        </p:txBody>
      </p:sp>
      <p:sp>
        <p:nvSpPr>
          <p:cNvPr id="492" name="Google Shape;492;p33"/>
          <p:cNvSpPr txBox="1"/>
          <p:nvPr/>
        </p:nvSpPr>
        <p:spPr>
          <a:xfrm>
            <a:off x="2767833" y="6306206"/>
            <a:ext cx="3608333" cy="34684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493" name="Google Shape;493;p33"/>
          <p:cNvSpPr txBox="1"/>
          <p:nvPr/>
        </p:nvSpPr>
        <p:spPr>
          <a:xfrm>
            <a:off x="8401050"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4-33</a:t>
            </a:r>
            <a:endParaRPr sz="12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4"/>
          <p:cNvSpPr txBox="1"/>
          <p:nvPr>
            <p:ph type="title"/>
          </p:nvPr>
        </p:nvSpPr>
        <p:spPr>
          <a:xfrm>
            <a:off x="685800" y="228600"/>
            <a:ext cx="7772400" cy="520263"/>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500" name="Google Shape;500;p34"/>
          <p:cNvSpPr txBox="1"/>
          <p:nvPr/>
        </p:nvSpPr>
        <p:spPr>
          <a:xfrm>
            <a:off x="1963532" y="991547"/>
            <a:ext cx="5216935"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501" name="Google Shape;501;p34"/>
          <p:cNvSpPr txBox="1"/>
          <p:nvPr>
            <p:ph idx="2" type="body"/>
          </p:nvPr>
        </p:nvSpPr>
        <p:spPr>
          <a:xfrm>
            <a:off x="1074683" y="2289412"/>
            <a:ext cx="7162800" cy="381000"/>
          </a:xfrm>
          <a:prstGeom prst="rect">
            <a:avLst/>
          </a:prstGeom>
          <a:noFill/>
          <a:ln>
            <a:noFill/>
          </a:ln>
        </p:spPr>
        <p:txBody>
          <a:bodyPr anchorCtr="0" anchor="t" bIns="45700" lIns="91425" spcFirstLastPara="1" rIns="91425" wrap="square" tIns="45700">
            <a:noAutofit/>
          </a:bodyPr>
          <a:lstStyle/>
          <a:p>
            <a:pPr indent="-228600" lvl="0" marL="228600" rtl="0" algn="ctr">
              <a:lnSpc>
                <a:spcPct val="75000"/>
              </a:lnSpc>
              <a:spcBef>
                <a:spcPts val="0"/>
              </a:spcBef>
              <a:spcAft>
                <a:spcPts val="0"/>
              </a:spcAft>
              <a:buClr>
                <a:srgbClr val="000000"/>
              </a:buClr>
              <a:buSzPts val="2800"/>
              <a:buNone/>
            </a:pPr>
            <a:r>
              <a:rPr lang="en-US" sz="2800">
                <a:solidFill>
                  <a:srgbClr val="000000"/>
                </a:solidFill>
              </a:rPr>
              <a:t>Sampling Plan</a:t>
            </a:r>
            <a:endParaRPr/>
          </a:p>
        </p:txBody>
      </p:sp>
      <p:sp>
        <p:nvSpPr>
          <p:cNvPr id="502" name="Google Shape;502;p34"/>
          <p:cNvSpPr txBox="1"/>
          <p:nvPr>
            <p:ph idx="1" type="body"/>
          </p:nvPr>
        </p:nvSpPr>
        <p:spPr>
          <a:xfrm>
            <a:off x="109182" y="2813566"/>
            <a:ext cx="9034818" cy="308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None/>
            </a:pPr>
            <a:r>
              <a:rPr lang="en-US"/>
              <a:t>A</a:t>
            </a:r>
            <a:r>
              <a:rPr b="1" lang="en-US"/>
              <a:t> sample</a:t>
            </a:r>
            <a:r>
              <a:rPr lang="en-US"/>
              <a:t> is a segment of the population selected for marketing research to represent the population as a whole.</a:t>
            </a:r>
            <a:endParaRPr/>
          </a:p>
          <a:p>
            <a:pPr indent="-228600" lvl="1" marL="685800" rtl="0" algn="l">
              <a:lnSpc>
                <a:spcPct val="90000"/>
              </a:lnSpc>
              <a:spcBef>
                <a:spcPts val="500"/>
              </a:spcBef>
              <a:spcAft>
                <a:spcPts val="0"/>
              </a:spcAft>
              <a:buClr>
                <a:schemeClr val="dk1"/>
              </a:buClr>
              <a:buSzPts val="2800"/>
              <a:buChar char="•"/>
            </a:pPr>
            <a:r>
              <a:rPr lang="en-US" sz="2800"/>
              <a:t>Who is to be studied?</a:t>
            </a:r>
            <a:endParaRPr/>
          </a:p>
          <a:p>
            <a:pPr indent="-228600" lvl="1" marL="685800" rtl="0" algn="l">
              <a:lnSpc>
                <a:spcPct val="90000"/>
              </a:lnSpc>
              <a:spcBef>
                <a:spcPts val="500"/>
              </a:spcBef>
              <a:spcAft>
                <a:spcPts val="0"/>
              </a:spcAft>
              <a:buClr>
                <a:schemeClr val="dk1"/>
              </a:buClr>
              <a:buSzPts val="2800"/>
              <a:buChar char="•"/>
            </a:pPr>
            <a:r>
              <a:rPr lang="en-US" sz="2800"/>
              <a:t>How many people should be studied?</a:t>
            </a:r>
            <a:endParaRPr/>
          </a:p>
          <a:p>
            <a:pPr indent="-228600" lvl="1" marL="685800" rtl="0" algn="l">
              <a:lnSpc>
                <a:spcPct val="90000"/>
              </a:lnSpc>
              <a:spcBef>
                <a:spcPts val="500"/>
              </a:spcBef>
              <a:spcAft>
                <a:spcPts val="0"/>
              </a:spcAft>
              <a:buClr>
                <a:schemeClr val="dk1"/>
              </a:buClr>
              <a:buSzPts val="2800"/>
              <a:buChar char="•"/>
            </a:pPr>
            <a:r>
              <a:rPr lang="en-US" sz="2800"/>
              <a:t>How should the people be chosen?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03" name="Google Shape;503;p34"/>
          <p:cNvSpPr txBox="1"/>
          <p:nvPr/>
        </p:nvSpPr>
        <p:spPr>
          <a:xfrm>
            <a:off x="3165913" y="6337737"/>
            <a:ext cx="2812174" cy="40399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Copyright © 2016 Pearson Education, Inc</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504" name="Google Shape;504;p34"/>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4-34</a:t>
            </a:r>
            <a:endParaRPr sz="12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5"/>
          <p:cNvSpPr txBox="1"/>
          <p:nvPr>
            <p:ph type="title"/>
          </p:nvPr>
        </p:nvSpPr>
        <p:spPr>
          <a:xfrm>
            <a:off x="887105" y="0"/>
            <a:ext cx="7350378" cy="584294"/>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511" name="Google Shape;511;p35"/>
          <p:cNvSpPr txBox="1"/>
          <p:nvPr/>
        </p:nvSpPr>
        <p:spPr>
          <a:xfrm>
            <a:off x="896811" y="690010"/>
            <a:ext cx="7350378"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512" name="Google Shape;512;p35"/>
          <p:cNvSpPr txBox="1"/>
          <p:nvPr>
            <p:ph idx="2" type="body"/>
          </p:nvPr>
        </p:nvSpPr>
        <p:spPr>
          <a:xfrm>
            <a:off x="1885950" y="1935468"/>
            <a:ext cx="5372100" cy="400050"/>
          </a:xfrm>
          <a:prstGeom prst="rect">
            <a:avLst/>
          </a:prstGeom>
          <a:noFill/>
          <a:ln>
            <a:noFill/>
          </a:ln>
        </p:spPr>
        <p:txBody>
          <a:bodyPr anchorCtr="0" anchor="t" bIns="45700" lIns="91425" spcFirstLastPara="1" rIns="91425" wrap="square" tIns="45700">
            <a:noAutofit/>
          </a:bodyPr>
          <a:lstStyle/>
          <a:p>
            <a:pPr indent="-228600" lvl="0" marL="228600" rtl="0" algn="ctr">
              <a:lnSpc>
                <a:spcPct val="75000"/>
              </a:lnSpc>
              <a:spcBef>
                <a:spcPts val="0"/>
              </a:spcBef>
              <a:spcAft>
                <a:spcPts val="0"/>
              </a:spcAft>
              <a:buClr>
                <a:srgbClr val="000000"/>
              </a:buClr>
              <a:buSzPts val="2800"/>
              <a:buNone/>
            </a:pPr>
            <a:r>
              <a:rPr lang="en-US" sz="2800">
                <a:solidFill>
                  <a:srgbClr val="000000"/>
                </a:solidFill>
              </a:rPr>
              <a:t>Sampling Plan – Types of Samples</a:t>
            </a:r>
            <a:endParaRPr/>
          </a:p>
        </p:txBody>
      </p:sp>
      <p:graphicFrame>
        <p:nvGraphicFramePr>
          <p:cNvPr descr="Types of samples  chart" id="513" name="Google Shape;513;p35" title="Types of samples  chart"/>
          <p:cNvGraphicFramePr/>
          <p:nvPr/>
        </p:nvGraphicFramePr>
        <p:xfrm>
          <a:off x="1555844" y="2571749"/>
          <a:ext cx="3000000" cy="3000000"/>
        </p:xfrm>
        <a:graphic>
          <a:graphicData uri="http://schemas.openxmlformats.org/drawingml/2006/table">
            <a:tbl>
              <a:tblPr>
                <a:noFill/>
                <a:tableStyleId>{FF6D6F6C-C7D5-491A-AADA-688FAF45842B}</a:tableStyleId>
              </a:tblPr>
              <a:tblGrid>
                <a:gridCol w="1824775"/>
                <a:gridCol w="3991725"/>
              </a:tblGrid>
              <a:tr h="330700">
                <a:tc gridSpan="2">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Probability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5155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Simple random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Every member of the population has a known and equal chance of selection.</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5155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Stratified random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population is divided into mutually exclusive groups and random samples are drawn from each group.</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r>
              <a:tr h="5155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Cluster (area)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population is divided into mutually exclusive groups and the researcher draws a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330700">
                <a:tc gridSpan="2">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Nonprobability</a:t>
                      </a:r>
                      <a:r>
                        <a:rPr b="1" i="0" lang="en-US" sz="1200" u="none" cap="none" strike="noStrike">
                          <a:solidFill>
                            <a:srgbClr val="FFFFFF"/>
                          </a:solidFill>
                          <a:latin typeface="Arial"/>
                          <a:ea typeface="Arial"/>
                          <a:cs typeface="Arial"/>
                          <a:sym typeface="Arial"/>
                        </a:rPr>
                        <a:t> </a:t>
                      </a:r>
                      <a:r>
                        <a:rPr b="1" i="0" lang="en-US" sz="1200" u="none" cap="none" strike="noStrike">
                          <a:solidFill>
                            <a:srgbClr val="000000"/>
                          </a:solidFill>
                          <a:latin typeface="Arial"/>
                          <a:ea typeface="Arial"/>
                          <a:cs typeface="Arial"/>
                          <a:sym typeface="Arial"/>
                        </a:rPr>
                        <a:t>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70C0"/>
                    </a:solidFill>
                  </a:tcPr>
                </a:tc>
                <a:tc hMerge="1"/>
              </a:tr>
              <a:tr h="33070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Convenience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researcher selects the easiest population members.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r h="5155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Judgment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researcher uses their judgment to select population members.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BF5"/>
                    </a:solidFill>
                  </a:tcPr>
                </a:tc>
              </a:tr>
              <a:tr h="5155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Quota sample</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researcher finds and interviews a prescribed number of people in each of several categories.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D5EA"/>
                    </a:solidFill>
                  </a:tcPr>
                </a:tc>
              </a:tr>
            </a:tbl>
          </a:graphicData>
        </a:graphic>
      </p:graphicFrame>
      <p:sp>
        <p:nvSpPr>
          <p:cNvPr id="514" name="Google Shape;514;p35"/>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4-35</a:t>
            </a:r>
            <a:endParaRPr sz="1200">
              <a:solidFill>
                <a:schemeClr val="dk1"/>
              </a:solidFill>
              <a:latin typeface="Calibri"/>
              <a:ea typeface="Calibri"/>
              <a:cs typeface="Calibri"/>
              <a:sym typeface="Calibri"/>
            </a:endParaRPr>
          </a:p>
        </p:txBody>
      </p:sp>
      <p:sp>
        <p:nvSpPr>
          <p:cNvPr id="515" name="Google Shape;515;p35"/>
          <p:cNvSpPr txBox="1"/>
          <p:nvPr/>
        </p:nvSpPr>
        <p:spPr>
          <a:xfrm>
            <a:off x="2452523" y="6380578"/>
            <a:ext cx="4238953" cy="36706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6"/>
          <p:cNvSpPr txBox="1"/>
          <p:nvPr/>
        </p:nvSpPr>
        <p:spPr>
          <a:xfrm>
            <a:off x="685799" y="0"/>
            <a:ext cx="7772400" cy="664289"/>
          </a:xfrm>
          <a:prstGeom prst="rect">
            <a:avLst/>
          </a:prstGeom>
          <a:noFill/>
          <a:ln>
            <a:noFill/>
          </a:ln>
        </p:spPr>
        <p:txBody>
          <a:bodyPr anchorCtr="0" anchor="b" bIns="45700" lIns="91425" spcFirstLastPara="1" rIns="91425" wrap="square" tIns="45700">
            <a:normAutofit/>
          </a:bodyPr>
          <a:lstStyle/>
          <a:p>
            <a:pPr indent="0" lvl="0" marL="0" marR="0" rtl="0" algn="ctr">
              <a:lnSpc>
                <a:spcPct val="75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Marketing Research</a:t>
            </a:r>
            <a:endParaRPr b="1" sz="3600">
              <a:solidFill>
                <a:schemeClr val="dk1"/>
              </a:solidFill>
              <a:latin typeface="Calibri"/>
              <a:ea typeface="Calibri"/>
              <a:cs typeface="Calibri"/>
              <a:sym typeface="Calibri"/>
            </a:endParaRPr>
          </a:p>
        </p:txBody>
      </p:sp>
      <p:sp>
        <p:nvSpPr>
          <p:cNvPr id="522" name="Google Shape;522;p36"/>
          <p:cNvSpPr txBox="1"/>
          <p:nvPr/>
        </p:nvSpPr>
        <p:spPr>
          <a:xfrm>
            <a:off x="2149522" y="852986"/>
            <a:ext cx="484495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523" name="Google Shape;523;p36"/>
          <p:cNvSpPr txBox="1"/>
          <p:nvPr>
            <p:ph idx="2" type="body"/>
          </p:nvPr>
        </p:nvSpPr>
        <p:spPr>
          <a:xfrm>
            <a:off x="1143000" y="1610495"/>
            <a:ext cx="6858000" cy="340238"/>
          </a:xfrm>
          <a:prstGeom prst="rect">
            <a:avLst/>
          </a:prstGeom>
          <a:noFill/>
          <a:ln>
            <a:noFill/>
          </a:ln>
        </p:spPr>
        <p:txBody>
          <a:bodyPr anchorCtr="0" anchor="t" bIns="45700" lIns="91425" spcFirstLastPara="1" rIns="91425" wrap="square" tIns="45700">
            <a:noAutofit/>
          </a:bodyPr>
          <a:lstStyle/>
          <a:p>
            <a:pPr indent="-228600" lvl="0" marL="228600" rtl="0" algn="ctr">
              <a:lnSpc>
                <a:spcPct val="75000"/>
              </a:lnSpc>
              <a:spcBef>
                <a:spcPts val="0"/>
              </a:spcBef>
              <a:spcAft>
                <a:spcPts val="0"/>
              </a:spcAft>
              <a:buClr>
                <a:schemeClr val="dk2"/>
              </a:buClr>
              <a:buSzPts val="2800"/>
              <a:buNone/>
            </a:pPr>
            <a:r>
              <a:rPr lang="en-US" sz="2800"/>
              <a:t>Research Instruments—Questionnaires</a:t>
            </a:r>
            <a:endParaRPr/>
          </a:p>
        </p:txBody>
      </p:sp>
      <p:sp>
        <p:nvSpPr>
          <p:cNvPr id="524" name="Google Shape;524;p36"/>
          <p:cNvSpPr txBox="1"/>
          <p:nvPr>
            <p:ph idx="1" type="body"/>
          </p:nvPr>
        </p:nvSpPr>
        <p:spPr>
          <a:xfrm>
            <a:off x="1610009" y="2064191"/>
            <a:ext cx="6115050" cy="427094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Most common</a:t>
            </a:r>
            <a:endParaRPr/>
          </a:p>
          <a:p>
            <a:pPr indent="-228600" lvl="0" marL="228600" rtl="0" algn="l">
              <a:lnSpc>
                <a:spcPct val="90000"/>
              </a:lnSpc>
              <a:spcBef>
                <a:spcPts val="1000"/>
              </a:spcBef>
              <a:spcAft>
                <a:spcPts val="0"/>
              </a:spcAft>
              <a:buClr>
                <a:schemeClr val="dk1"/>
              </a:buClr>
              <a:buSzPts val="2800"/>
              <a:buChar char="•"/>
            </a:pPr>
            <a:r>
              <a:rPr lang="en-US"/>
              <a:t>In person, by phone, or online</a:t>
            </a:r>
            <a:endParaRPr/>
          </a:p>
          <a:p>
            <a:pPr indent="-228600" lvl="0" marL="228600" rtl="0" algn="l">
              <a:lnSpc>
                <a:spcPct val="90000"/>
              </a:lnSpc>
              <a:spcBef>
                <a:spcPts val="1000"/>
              </a:spcBef>
              <a:spcAft>
                <a:spcPts val="0"/>
              </a:spcAft>
              <a:buClr>
                <a:schemeClr val="dk1"/>
              </a:buClr>
              <a:buSzPts val="2800"/>
              <a:buChar char="•"/>
            </a:pPr>
            <a:r>
              <a:rPr lang="en-US"/>
              <a:t>Flexible</a:t>
            </a:r>
            <a:endParaRPr/>
          </a:p>
          <a:p>
            <a:pPr indent="-228600" lvl="0" marL="228600" rtl="0" algn="l">
              <a:lnSpc>
                <a:spcPct val="90000"/>
              </a:lnSpc>
              <a:spcBef>
                <a:spcPts val="1000"/>
              </a:spcBef>
              <a:spcAft>
                <a:spcPts val="0"/>
              </a:spcAft>
              <a:buClr>
                <a:schemeClr val="dk1"/>
              </a:buClr>
              <a:buSzPts val="2800"/>
              <a:buChar char="•"/>
            </a:pPr>
            <a:r>
              <a:rPr lang="en-US"/>
              <a:t>Researchers must be careful with wording and ordering of questions</a:t>
            </a:r>
            <a:endParaRPr/>
          </a:p>
          <a:p>
            <a:pPr indent="-228600" lvl="1" marL="685800" rtl="0" algn="l">
              <a:lnSpc>
                <a:spcPct val="90000"/>
              </a:lnSpc>
              <a:spcBef>
                <a:spcPts val="500"/>
              </a:spcBef>
              <a:spcAft>
                <a:spcPts val="0"/>
              </a:spcAft>
              <a:buClr>
                <a:schemeClr val="dk1"/>
              </a:buClr>
              <a:buSzPts val="2800"/>
              <a:buChar char="•"/>
            </a:pPr>
            <a:r>
              <a:rPr lang="en-US" sz="2800"/>
              <a:t>Closed-ended</a:t>
            </a:r>
            <a:endParaRPr/>
          </a:p>
          <a:p>
            <a:pPr indent="-228600" lvl="1" marL="685800" rtl="0" algn="l">
              <a:lnSpc>
                <a:spcPct val="90000"/>
              </a:lnSpc>
              <a:spcBef>
                <a:spcPts val="500"/>
              </a:spcBef>
              <a:spcAft>
                <a:spcPts val="0"/>
              </a:spcAft>
              <a:buClr>
                <a:schemeClr val="dk1"/>
              </a:buClr>
              <a:buSzPts val="2800"/>
              <a:buChar char="•"/>
            </a:pPr>
            <a:r>
              <a:rPr lang="en-US" sz="2800"/>
              <a:t>Open-ended</a:t>
            </a:r>
            <a:endParaRPr/>
          </a:p>
          <a:p>
            <a:pPr indent="-228600" lvl="0" marL="228600" rtl="0" algn="l">
              <a:lnSpc>
                <a:spcPct val="90000"/>
              </a:lnSpc>
              <a:spcBef>
                <a:spcPts val="1000"/>
              </a:spcBef>
              <a:spcAft>
                <a:spcPts val="0"/>
              </a:spcAft>
              <a:buClr>
                <a:schemeClr val="dk1"/>
              </a:buClr>
              <a:buSzPts val="2800"/>
              <a:buChar char="•"/>
            </a:pPr>
            <a:r>
              <a:rPr lang="en-US"/>
              <a:t>Useful in exploratory research</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25" name="Google Shape;525;p36"/>
          <p:cNvSpPr txBox="1"/>
          <p:nvPr/>
        </p:nvSpPr>
        <p:spPr>
          <a:xfrm>
            <a:off x="8304798" y="6405560"/>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4-36</a:t>
            </a:r>
            <a:endParaRPr sz="1200">
              <a:solidFill>
                <a:schemeClr val="dk1"/>
              </a:solidFill>
              <a:latin typeface="Calibri"/>
              <a:ea typeface="Calibri"/>
              <a:cs typeface="Calibri"/>
              <a:sym typeface="Calibri"/>
            </a:endParaRPr>
          </a:p>
        </p:txBody>
      </p:sp>
      <p:sp>
        <p:nvSpPr>
          <p:cNvPr id="526" name="Google Shape;526;p36"/>
          <p:cNvSpPr/>
          <p:nvPr/>
        </p:nvSpPr>
        <p:spPr>
          <a:xfrm>
            <a:off x="3028950" y="6471228"/>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txBox="1"/>
          <p:nvPr>
            <p:ph type="title"/>
          </p:nvPr>
        </p:nvSpPr>
        <p:spPr>
          <a:xfrm>
            <a:off x="685799" y="0"/>
            <a:ext cx="7772400" cy="664289"/>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533" name="Google Shape;533;p37"/>
          <p:cNvSpPr txBox="1"/>
          <p:nvPr/>
        </p:nvSpPr>
        <p:spPr>
          <a:xfrm>
            <a:off x="2149522" y="852986"/>
            <a:ext cx="484495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Primary Data Collection</a:t>
            </a:r>
            <a:endParaRPr/>
          </a:p>
        </p:txBody>
      </p:sp>
      <p:sp>
        <p:nvSpPr>
          <p:cNvPr id="534" name="Google Shape;534;p37"/>
          <p:cNvSpPr txBox="1"/>
          <p:nvPr>
            <p:ph idx="2" type="body"/>
          </p:nvPr>
        </p:nvSpPr>
        <p:spPr>
          <a:xfrm>
            <a:off x="914400" y="2089245"/>
            <a:ext cx="7323083" cy="381000"/>
          </a:xfrm>
          <a:prstGeom prst="rect">
            <a:avLst/>
          </a:prstGeom>
          <a:noFill/>
          <a:ln>
            <a:noFill/>
          </a:ln>
        </p:spPr>
        <p:txBody>
          <a:bodyPr anchorCtr="0" anchor="t" bIns="45700" lIns="91425" spcFirstLastPara="1" rIns="91425" wrap="square" tIns="45700">
            <a:noAutofit/>
          </a:bodyPr>
          <a:lstStyle/>
          <a:p>
            <a:pPr indent="-228600" lvl="0" marL="228600" rtl="0" algn="ctr">
              <a:lnSpc>
                <a:spcPct val="75000"/>
              </a:lnSpc>
              <a:spcBef>
                <a:spcPts val="0"/>
              </a:spcBef>
              <a:spcAft>
                <a:spcPts val="0"/>
              </a:spcAft>
              <a:buClr>
                <a:schemeClr val="dk2"/>
              </a:buClr>
              <a:buSzPts val="2800"/>
              <a:buNone/>
            </a:pPr>
            <a:r>
              <a:rPr lang="en-US" sz="2800"/>
              <a:t>Mechanical Research Instruments</a:t>
            </a:r>
            <a:endParaRPr/>
          </a:p>
        </p:txBody>
      </p:sp>
      <p:sp>
        <p:nvSpPr>
          <p:cNvPr id="535" name="Google Shape;535;p37"/>
          <p:cNvSpPr/>
          <p:nvPr/>
        </p:nvSpPr>
        <p:spPr>
          <a:xfrm>
            <a:off x="1255650" y="2852940"/>
            <a:ext cx="6632700" cy="3087111"/>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Mechanical devices</a:t>
            </a:r>
            <a:endParaRPr b="1" i="0" sz="2400" u="none" cap="none" strike="noStrike">
              <a:solidFill>
                <a:schemeClr val="dk1"/>
              </a:solidFill>
              <a:latin typeface="Calibri"/>
              <a:ea typeface="Calibri"/>
              <a:cs typeface="Calibri"/>
              <a:sym typeface="Calibri"/>
            </a:endParaRPr>
          </a:p>
          <a:p>
            <a:pPr indent="-127000" lvl="2" marL="228600" marR="0" rtl="0" algn="l">
              <a:lnSpc>
                <a:spcPct val="75000"/>
              </a:lnSpc>
              <a:spcBef>
                <a:spcPts val="24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People meters</a:t>
            </a:r>
            <a:endParaRPr b="1" i="0" sz="2000" u="none" cap="none" strike="noStrike">
              <a:solidFill>
                <a:schemeClr val="dk1"/>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Checkout scanners</a:t>
            </a:r>
            <a:endParaRPr b="1" i="0" sz="2000" u="none" cap="none" strike="noStrike">
              <a:solidFill>
                <a:schemeClr val="dk1"/>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Neuro-</a:t>
            </a:r>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marketing</a:t>
            </a:r>
            <a:endParaRPr b="1" i="0" sz="2000" u="none" cap="none" strike="noStrike">
              <a:solidFill>
                <a:schemeClr val="dk1"/>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p:txBody>
      </p:sp>
      <p:sp>
        <p:nvSpPr>
          <p:cNvPr id="536" name="Google Shape;536;p37"/>
          <p:cNvSpPr/>
          <p:nvPr/>
        </p:nvSpPr>
        <p:spPr>
          <a:xfrm>
            <a:off x="3028950" y="641828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a:p>
        </p:txBody>
      </p:sp>
      <p:sp>
        <p:nvSpPr>
          <p:cNvPr id="537" name="Google Shape;537;p37"/>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4-37</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type="title"/>
          </p:nvPr>
        </p:nvSpPr>
        <p:spPr>
          <a:xfrm>
            <a:off x="188155" y="16359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sz="2800">
              <a:solidFill>
                <a:srgbClr val="000000"/>
              </a:solidFill>
              <a:latin typeface="Calibri"/>
              <a:ea typeface="Calibri"/>
              <a:cs typeface="Calibri"/>
              <a:sym typeface="Calibri"/>
            </a:endParaRPr>
          </a:p>
        </p:txBody>
      </p:sp>
      <p:sp>
        <p:nvSpPr>
          <p:cNvPr id="151" name="Google Shape;151;p4"/>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Objectives</a:t>
            </a:r>
            <a:endParaRPr/>
          </a:p>
        </p:txBody>
      </p:sp>
      <p:sp>
        <p:nvSpPr>
          <p:cNvPr id="152" name="Google Shape;152;p4"/>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a:latin typeface="Calibri"/>
                <a:ea typeface="Calibri"/>
                <a:cs typeface="Calibri"/>
                <a:sym typeface="Calibri"/>
              </a:rPr>
              <a:t>Objective 4:  </a:t>
            </a:r>
            <a:r>
              <a:rPr lang="en-US"/>
              <a:t>Explain how companies analyze and use marketing information.</a:t>
            </a:r>
            <a:r>
              <a:rPr b="1" lang="en-US" sz="2800">
                <a:latin typeface="Calibri"/>
                <a:ea typeface="Calibri"/>
                <a:cs typeface="Calibri"/>
                <a:sym typeface="Calibri"/>
              </a:rPr>
              <a:t>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solidFill>
                <a:srgbClr val="00B0F0"/>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b="1" lang="en-US" sz="2800">
                <a:latin typeface="Calibri"/>
                <a:ea typeface="Calibri"/>
                <a:cs typeface="Calibri"/>
                <a:sym typeface="Calibri"/>
              </a:rPr>
              <a:t>Objective 5:  </a:t>
            </a:r>
            <a:r>
              <a:rPr lang="en-US"/>
              <a:t>Discuss the special issues some marketing researchers face, including public policy and ethics issues.</a:t>
            </a:r>
            <a:r>
              <a:rPr b="1" lang="en-US" sz="2800">
                <a:latin typeface="Calibri"/>
                <a:ea typeface="Calibri"/>
                <a:cs typeface="Calibri"/>
                <a:sym typeface="Calibri"/>
              </a:rPr>
              <a:t>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153" name="Google Shape;153;p4"/>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154" name="Google Shape;154;p4"/>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4-</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8"/>
          <p:cNvSpPr txBox="1"/>
          <p:nvPr>
            <p:ph type="title"/>
          </p:nvPr>
        </p:nvSpPr>
        <p:spPr>
          <a:xfrm>
            <a:off x="889986" y="122828"/>
            <a:ext cx="7364027" cy="552735"/>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Research</a:t>
            </a:r>
            <a:endParaRPr sz="3600">
              <a:latin typeface="Calibri"/>
              <a:ea typeface="Calibri"/>
              <a:cs typeface="Calibri"/>
              <a:sym typeface="Calibri"/>
            </a:endParaRPr>
          </a:p>
        </p:txBody>
      </p:sp>
      <p:sp>
        <p:nvSpPr>
          <p:cNvPr id="544" name="Google Shape;544;p38"/>
          <p:cNvSpPr/>
          <p:nvPr/>
        </p:nvSpPr>
        <p:spPr>
          <a:xfrm>
            <a:off x="990599" y="1132762"/>
            <a:ext cx="7263414" cy="871609"/>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2800">
                <a:solidFill>
                  <a:srgbClr val="000000"/>
                </a:solidFill>
                <a:latin typeface="Calibri"/>
                <a:ea typeface="Calibri"/>
                <a:cs typeface="Calibri"/>
                <a:sym typeface="Calibri"/>
              </a:rPr>
              <a:t>Implementing the Research Plan</a:t>
            </a:r>
            <a:endParaRPr b="1" sz="2800">
              <a:solidFill>
                <a:srgbClr val="000000"/>
              </a:solidFill>
              <a:latin typeface="Calibri"/>
              <a:ea typeface="Calibri"/>
              <a:cs typeface="Calibri"/>
              <a:sym typeface="Calibri"/>
            </a:endParaRPr>
          </a:p>
        </p:txBody>
      </p:sp>
      <p:sp>
        <p:nvSpPr>
          <p:cNvPr id="545" name="Google Shape;545;p38"/>
          <p:cNvSpPr/>
          <p:nvPr/>
        </p:nvSpPr>
        <p:spPr>
          <a:xfrm>
            <a:off x="990599" y="2135112"/>
            <a:ext cx="7263414" cy="871609"/>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Collecting the information</a:t>
            </a:r>
            <a:endParaRPr b="1" i="0" sz="2800" u="none" cap="none" strike="noStrike">
              <a:solidFill>
                <a:srgbClr val="000000"/>
              </a:solidFill>
              <a:latin typeface="Calibri"/>
              <a:ea typeface="Calibri"/>
              <a:cs typeface="Calibri"/>
              <a:sym typeface="Calibri"/>
            </a:endParaRPr>
          </a:p>
          <a:p>
            <a:pPr indent="-177800" lvl="1" marL="114300" marR="0" rtl="0" algn="l">
              <a:lnSpc>
                <a:spcPct val="75000"/>
              </a:lnSpc>
              <a:spcBef>
                <a:spcPts val="56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Processing the information</a:t>
            </a:r>
            <a:endParaRPr b="1" i="0" sz="2800" u="none" cap="none" strike="noStrike">
              <a:solidFill>
                <a:srgbClr val="000000"/>
              </a:solidFill>
              <a:latin typeface="Calibri"/>
              <a:ea typeface="Calibri"/>
              <a:cs typeface="Calibri"/>
              <a:sym typeface="Calibri"/>
            </a:endParaRPr>
          </a:p>
          <a:p>
            <a:pPr indent="-177800" lvl="1" marL="114300" marR="0" rtl="0" algn="l">
              <a:lnSpc>
                <a:spcPct val="75000"/>
              </a:lnSpc>
              <a:spcBef>
                <a:spcPts val="56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Analyzing the information</a:t>
            </a:r>
            <a:endParaRPr b="1" i="0" sz="2800" u="none" cap="none" strike="noStrike">
              <a:solidFill>
                <a:srgbClr val="000000"/>
              </a:solidFill>
              <a:latin typeface="Calibri"/>
              <a:ea typeface="Calibri"/>
              <a:cs typeface="Calibri"/>
              <a:sym typeface="Calibri"/>
            </a:endParaRPr>
          </a:p>
        </p:txBody>
      </p:sp>
      <p:sp>
        <p:nvSpPr>
          <p:cNvPr id="546" name="Google Shape;546;p38"/>
          <p:cNvSpPr/>
          <p:nvPr/>
        </p:nvSpPr>
        <p:spPr>
          <a:xfrm>
            <a:off x="990599" y="3137462"/>
            <a:ext cx="7263414" cy="871609"/>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2800">
                <a:solidFill>
                  <a:srgbClr val="000000"/>
                </a:solidFill>
                <a:latin typeface="Calibri"/>
                <a:ea typeface="Calibri"/>
                <a:cs typeface="Calibri"/>
                <a:sym typeface="Calibri"/>
              </a:rPr>
              <a:t>Interpreting and Reporting Findings</a:t>
            </a:r>
            <a:endParaRPr b="1" sz="2800">
              <a:solidFill>
                <a:srgbClr val="000000"/>
              </a:solidFill>
              <a:latin typeface="Calibri"/>
              <a:ea typeface="Calibri"/>
              <a:cs typeface="Calibri"/>
              <a:sym typeface="Calibri"/>
            </a:endParaRPr>
          </a:p>
        </p:txBody>
      </p:sp>
      <p:sp>
        <p:nvSpPr>
          <p:cNvPr id="547" name="Google Shape;547;p38"/>
          <p:cNvSpPr/>
          <p:nvPr/>
        </p:nvSpPr>
        <p:spPr>
          <a:xfrm>
            <a:off x="990599" y="4139812"/>
            <a:ext cx="7263414" cy="871609"/>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Interpret findings</a:t>
            </a:r>
            <a:endParaRPr b="1" i="0" sz="2800" u="none" cap="none" strike="noStrike">
              <a:solidFill>
                <a:srgbClr val="000000"/>
              </a:solidFill>
              <a:latin typeface="Calibri"/>
              <a:ea typeface="Calibri"/>
              <a:cs typeface="Calibri"/>
              <a:sym typeface="Calibri"/>
            </a:endParaRPr>
          </a:p>
          <a:p>
            <a:pPr indent="-177800" lvl="1" marL="114300" marR="0" rtl="0" algn="l">
              <a:lnSpc>
                <a:spcPct val="75000"/>
              </a:lnSpc>
              <a:spcBef>
                <a:spcPts val="56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Draw conclusions</a:t>
            </a:r>
            <a:endParaRPr/>
          </a:p>
          <a:p>
            <a:pPr indent="-177800" lvl="1" marL="114300" marR="0" rtl="0" algn="l">
              <a:lnSpc>
                <a:spcPct val="75000"/>
              </a:lnSpc>
              <a:spcBef>
                <a:spcPts val="56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Report to management</a:t>
            </a:r>
            <a:endParaRPr/>
          </a:p>
        </p:txBody>
      </p:sp>
      <p:sp>
        <p:nvSpPr>
          <p:cNvPr id="548" name="Google Shape;548;p38"/>
          <p:cNvSpPr/>
          <p:nvPr/>
        </p:nvSpPr>
        <p:spPr>
          <a:xfrm>
            <a:off x="3028950" y="6419992"/>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a:p>
        </p:txBody>
      </p:sp>
      <p:sp>
        <p:nvSpPr>
          <p:cNvPr id="549" name="Google Shape;549;p38"/>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4-38</a:t>
            </a:r>
            <a:endParaRPr sz="12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9"/>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556" name="Google Shape;556;p39"/>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3</a:t>
            </a:r>
            <a:endParaRPr sz="3200">
              <a:solidFill>
                <a:schemeClr val="dk1"/>
              </a:solidFill>
            </a:endParaRPr>
          </a:p>
        </p:txBody>
      </p:sp>
      <p:sp>
        <p:nvSpPr>
          <p:cNvPr id="557" name="Google Shape;557;p39"/>
          <p:cNvSpPr txBox="1"/>
          <p:nvPr>
            <p:ph idx="1" type="body"/>
          </p:nvPr>
        </p:nvSpPr>
        <p:spPr>
          <a:xfrm>
            <a:off x="356087" y="2067280"/>
            <a:ext cx="8431824" cy="440971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Outline the steps in the marketing research process.</a:t>
            </a:r>
            <a:endParaRPr sz="3200">
              <a:solidFill>
                <a:srgbClr val="00B0F0"/>
              </a:solidFill>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Marketing Research</a:t>
            </a:r>
            <a:endParaRPr/>
          </a:p>
          <a:p>
            <a:pPr indent="0" lvl="0" marL="0" rtl="0" algn="l">
              <a:lnSpc>
                <a:spcPct val="90000"/>
              </a:lnSpc>
              <a:spcBef>
                <a:spcPts val="1000"/>
              </a:spcBef>
              <a:spcAft>
                <a:spcPts val="0"/>
              </a:spcAft>
              <a:buClr>
                <a:schemeClr val="accent2"/>
              </a:buClr>
              <a:buSzPts val="2800"/>
              <a:buNone/>
            </a:pPr>
            <a:r>
              <a:rPr lang="en-US">
                <a:solidFill>
                  <a:schemeClr val="accent2"/>
                </a:solidFill>
              </a:rPr>
              <a:t>	Defining the Problem and Research Objectives</a:t>
            </a:r>
            <a:endParaRPr/>
          </a:p>
          <a:p>
            <a:pPr indent="0" lvl="0" marL="0" rtl="0" algn="l">
              <a:lnSpc>
                <a:spcPct val="90000"/>
              </a:lnSpc>
              <a:spcBef>
                <a:spcPts val="0"/>
              </a:spcBef>
              <a:spcAft>
                <a:spcPts val="0"/>
              </a:spcAft>
              <a:buClr>
                <a:schemeClr val="accent2"/>
              </a:buClr>
              <a:buSzPts val="2800"/>
              <a:buNone/>
            </a:pPr>
            <a:r>
              <a:rPr lang="en-US">
                <a:solidFill>
                  <a:schemeClr val="accent2"/>
                </a:solidFill>
              </a:rPr>
              <a:t>	Developing the Research Plan for</a:t>
            </a:r>
            <a:endParaRPr/>
          </a:p>
          <a:p>
            <a:pPr indent="-228600" lvl="3" marL="1600200" rtl="0" algn="l">
              <a:lnSpc>
                <a:spcPct val="90000"/>
              </a:lnSpc>
              <a:spcBef>
                <a:spcPts val="0"/>
              </a:spcBef>
              <a:spcAft>
                <a:spcPts val="0"/>
              </a:spcAft>
              <a:buClr>
                <a:schemeClr val="accent2"/>
              </a:buClr>
              <a:buSzPts val="1800"/>
              <a:buChar char="•"/>
            </a:pPr>
            <a:r>
              <a:rPr lang="en-US">
                <a:solidFill>
                  <a:schemeClr val="accent2"/>
                </a:solidFill>
              </a:rPr>
              <a:t>	</a:t>
            </a:r>
            <a:r>
              <a:rPr lang="en-US" sz="2400">
                <a:solidFill>
                  <a:schemeClr val="accent2"/>
                </a:solidFill>
              </a:rPr>
              <a:t>Gathering Secondary Data</a:t>
            </a:r>
            <a:endParaRPr/>
          </a:p>
          <a:p>
            <a:pPr indent="-228600" lvl="3" marL="1600200" rtl="0" algn="l">
              <a:lnSpc>
                <a:spcPct val="90000"/>
              </a:lnSpc>
              <a:spcBef>
                <a:spcPts val="0"/>
              </a:spcBef>
              <a:spcAft>
                <a:spcPts val="0"/>
              </a:spcAft>
              <a:buClr>
                <a:schemeClr val="accent2"/>
              </a:buClr>
              <a:buSzPts val="2400"/>
              <a:buChar char="•"/>
            </a:pPr>
            <a:r>
              <a:rPr lang="en-US" sz="2400">
                <a:solidFill>
                  <a:schemeClr val="accent2"/>
                </a:solidFill>
              </a:rPr>
              <a:t>	Primary Data Collection</a:t>
            </a:r>
            <a:endParaRPr sz="2400">
              <a:solidFill>
                <a:schemeClr val="accent2"/>
              </a:solidFill>
            </a:endParaRPr>
          </a:p>
          <a:p>
            <a:pPr indent="0" lvl="0" marL="0" rtl="0" algn="l">
              <a:lnSpc>
                <a:spcPct val="90000"/>
              </a:lnSpc>
              <a:spcBef>
                <a:spcPts val="0"/>
              </a:spcBef>
              <a:spcAft>
                <a:spcPts val="0"/>
              </a:spcAft>
              <a:buClr>
                <a:srgbClr val="000000"/>
              </a:buClr>
              <a:buSzPts val="2800"/>
              <a:buNone/>
            </a:pPr>
            <a:r>
              <a:rPr lang="en-US">
                <a:solidFill>
                  <a:srgbClr val="000000"/>
                </a:solidFill>
              </a:rPr>
              <a:t>	</a:t>
            </a:r>
            <a:r>
              <a:rPr lang="en-US">
                <a:solidFill>
                  <a:schemeClr val="accent2"/>
                </a:solidFill>
              </a:rPr>
              <a:t>Implementing the Research Plan</a:t>
            </a:r>
            <a:endParaRPr/>
          </a:p>
          <a:p>
            <a:pPr indent="0" lvl="0" marL="0" rtl="0" algn="l">
              <a:lnSpc>
                <a:spcPct val="90000"/>
              </a:lnSpc>
              <a:spcBef>
                <a:spcPts val="0"/>
              </a:spcBef>
              <a:spcAft>
                <a:spcPts val="0"/>
              </a:spcAft>
              <a:buClr>
                <a:schemeClr val="accent2"/>
              </a:buClr>
              <a:buSzPts val="2800"/>
              <a:buNone/>
            </a:pPr>
            <a:r>
              <a:rPr lang="en-US">
                <a:solidFill>
                  <a:schemeClr val="accent2"/>
                </a:solidFill>
              </a:rPr>
              <a:t>	Interpreting and Reporting Findings</a:t>
            </a:r>
            <a:endParaRPr/>
          </a:p>
          <a:p>
            <a:pPr indent="0" lvl="0" marL="0" rtl="0" algn="l">
              <a:lnSpc>
                <a:spcPct val="90000"/>
              </a:lnSpc>
              <a:spcBef>
                <a:spcPts val="0"/>
              </a:spcBef>
              <a:spcAft>
                <a:spcPts val="0"/>
              </a:spcAft>
              <a:buClr>
                <a:schemeClr val="dk1"/>
              </a:buClr>
              <a:buSzPts val="2800"/>
              <a:buNone/>
            </a:pPr>
            <a:r>
              <a:t/>
            </a:r>
            <a:endParaRPr>
              <a:solidFill>
                <a:schemeClr val="accent2"/>
              </a:solidFill>
            </a:endParaRPr>
          </a:p>
          <a:p>
            <a:pPr indent="0" lvl="0" marL="0" rtl="0" algn="l">
              <a:lnSpc>
                <a:spcPct val="90000"/>
              </a:lnSpc>
              <a:spcBef>
                <a:spcPts val="0"/>
              </a:spcBef>
              <a:spcAft>
                <a:spcPts val="0"/>
              </a:spcAft>
              <a:buClr>
                <a:schemeClr val="dk1"/>
              </a:buClr>
              <a:buSzPts val="2800"/>
              <a:buNone/>
            </a:pPr>
            <a:r>
              <a:t/>
            </a:r>
            <a:endParaRPr>
              <a:solidFill>
                <a:schemeClr val="accent2"/>
              </a:solidFill>
            </a:endParaRPr>
          </a:p>
        </p:txBody>
      </p:sp>
      <p:sp>
        <p:nvSpPr>
          <p:cNvPr id="558" name="Google Shape;558;p39"/>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59" name="Google Shape;559;p39"/>
          <p:cNvSpPr txBox="1"/>
          <p:nvPr/>
        </p:nvSpPr>
        <p:spPr>
          <a:xfrm>
            <a:off x="826828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4-39</a:t>
            </a:r>
            <a:endParaRPr sz="1200">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0"/>
          <p:cNvSpPr txBox="1"/>
          <p:nvPr>
            <p:ph type="title"/>
          </p:nvPr>
        </p:nvSpPr>
        <p:spPr>
          <a:xfrm>
            <a:off x="-42495" y="352782"/>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t>Managing Marketing Information</a:t>
            </a:r>
            <a:br>
              <a:rPr lang="en-US" sz="4000"/>
            </a:br>
            <a:r>
              <a:rPr lang="en-US" sz="2800">
                <a:solidFill>
                  <a:srgbClr val="000000"/>
                </a:solidFill>
              </a:rPr>
              <a:t>to Gain Customer Insights</a:t>
            </a:r>
            <a:endParaRPr sz="2800">
              <a:solidFill>
                <a:srgbClr val="000000"/>
              </a:solidFill>
              <a:latin typeface="Calibri"/>
              <a:ea typeface="Calibri"/>
              <a:cs typeface="Calibri"/>
              <a:sym typeface="Calibri"/>
            </a:endParaRPr>
          </a:p>
        </p:txBody>
      </p:sp>
      <p:sp>
        <p:nvSpPr>
          <p:cNvPr id="566" name="Google Shape;566;p40"/>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4</a:t>
            </a:r>
            <a:endParaRPr sz="3200">
              <a:solidFill>
                <a:schemeClr val="dk1"/>
              </a:solidFill>
            </a:endParaRPr>
          </a:p>
        </p:txBody>
      </p:sp>
      <p:sp>
        <p:nvSpPr>
          <p:cNvPr id="567" name="Google Shape;567;p40"/>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Explain how companies analyze and use marketing information.</a:t>
            </a:r>
            <a:r>
              <a:rPr b="1" lang="en-US" sz="3200">
                <a:latin typeface="Calibri"/>
                <a:ea typeface="Calibri"/>
                <a:cs typeface="Calibri"/>
                <a:sym typeface="Calibri"/>
              </a:rPr>
              <a:t>	</a:t>
            </a:r>
            <a:endParaRPr b="1" sz="3200">
              <a:latin typeface="Calibri"/>
              <a:ea typeface="Calibri"/>
              <a:cs typeface="Calibri"/>
              <a:sym typeface="Calibri"/>
            </a:endParaRPr>
          </a:p>
          <a:p>
            <a:pPr indent="0" lvl="0" marL="0" rtl="0" algn="l">
              <a:lnSpc>
                <a:spcPct val="90000"/>
              </a:lnSpc>
              <a:spcBef>
                <a:spcPts val="1000"/>
              </a:spcBef>
              <a:spcAft>
                <a:spcPts val="0"/>
              </a:spcAft>
              <a:buClr>
                <a:schemeClr val="dk1"/>
              </a:buClr>
              <a:buSzPts val="3200"/>
              <a:buNone/>
            </a:pPr>
            <a:r>
              <a:t/>
            </a:r>
            <a:endParaRPr b="1" sz="3200">
              <a:latin typeface="Calibri"/>
              <a:ea typeface="Calibri"/>
              <a:cs typeface="Calibri"/>
              <a:sym typeface="Calibri"/>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Analyzing and Using Marketing Information</a:t>
            </a:r>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568" name="Google Shape;568;p40"/>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69" name="Google Shape;569;p40"/>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1"/>
          <p:cNvSpPr txBox="1"/>
          <p:nvPr>
            <p:ph type="title"/>
          </p:nvPr>
        </p:nvSpPr>
        <p:spPr>
          <a:xfrm>
            <a:off x="211437" y="160930"/>
            <a:ext cx="8721126" cy="609600"/>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Analyzing and Using Marketing Information</a:t>
            </a:r>
            <a:endParaRPr/>
          </a:p>
        </p:txBody>
      </p:sp>
      <p:sp>
        <p:nvSpPr>
          <p:cNvPr id="576" name="Google Shape;576;p41"/>
          <p:cNvSpPr txBox="1"/>
          <p:nvPr>
            <p:ph idx="1" type="body"/>
          </p:nvPr>
        </p:nvSpPr>
        <p:spPr>
          <a:xfrm>
            <a:off x="532263" y="2524835"/>
            <a:ext cx="8079474" cy="27756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Calibri"/>
              <a:buNone/>
            </a:pPr>
            <a:r>
              <a:rPr lang="en-US" sz="3200"/>
              <a:t>CRM involves managing detailed information about individual customers and carefully   managing customer touch points to   maximize customer loyalty.</a:t>
            </a:r>
            <a:endParaRPr/>
          </a:p>
        </p:txBody>
      </p:sp>
      <p:sp>
        <p:nvSpPr>
          <p:cNvPr id="577" name="Google Shape;577;p41"/>
          <p:cNvSpPr txBox="1"/>
          <p:nvPr>
            <p:ph idx="2" type="body"/>
          </p:nvPr>
        </p:nvSpPr>
        <p:spPr>
          <a:xfrm>
            <a:off x="802354" y="2018974"/>
            <a:ext cx="7539292" cy="381000"/>
          </a:xfrm>
          <a:prstGeom prst="rect">
            <a:avLst/>
          </a:prstGeom>
          <a:noFill/>
          <a:ln>
            <a:noFill/>
          </a:ln>
        </p:spPr>
        <p:txBody>
          <a:bodyPr anchorCtr="0" anchor="t" bIns="45700" lIns="91425" spcFirstLastPara="1" rIns="91425" wrap="square" tIns="45700">
            <a:noAutofit/>
          </a:bodyPr>
          <a:lstStyle/>
          <a:p>
            <a:pPr indent="-228600" lvl="0" marL="228600" rtl="0" algn="ctr">
              <a:lnSpc>
                <a:spcPct val="65625"/>
              </a:lnSpc>
              <a:spcBef>
                <a:spcPts val="0"/>
              </a:spcBef>
              <a:spcAft>
                <a:spcPts val="0"/>
              </a:spcAft>
              <a:buClr>
                <a:srgbClr val="000000"/>
              </a:buClr>
              <a:buSzPts val="3200"/>
              <a:buNone/>
            </a:pPr>
            <a:r>
              <a:rPr lang="en-US" sz="3200">
                <a:solidFill>
                  <a:srgbClr val="000000"/>
                </a:solidFill>
              </a:rPr>
              <a:t>Customer Relationship Management (CRM</a:t>
            </a:r>
            <a:r>
              <a:rPr lang="en-US" sz="2800">
                <a:solidFill>
                  <a:srgbClr val="000000"/>
                </a:solidFill>
              </a:rPr>
              <a:t>)</a:t>
            </a:r>
            <a:endParaRPr/>
          </a:p>
          <a:p>
            <a:pPr indent="-228600" lvl="0" marL="228600" rtl="0" algn="ctr">
              <a:lnSpc>
                <a:spcPct val="75000"/>
              </a:lnSpc>
              <a:spcBef>
                <a:spcPts val="0"/>
              </a:spcBef>
              <a:spcAft>
                <a:spcPts val="0"/>
              </a:spcAft>
              <a:buClr>
                <a:schemeClr val="dk2"/>
              </a:buClr>
              <a:buSzPts val="2800"/>
              <a:buNone/>
            </a:pPr>
            <a:r>
              <a:t/>
            </a:r>
            <a:endParaRPr sz="2800">
              <a:solidFill>
                <a:srgbClr val="000000"/>
              </a:solidFill>
            </a:endParaRPr>
          </a:p>
        </p:txBody>
      </p:sp>
      <p:sp>
        <p:nvSpPr>
          <p:cNvPr id="578" name="Google Shape;578;p41"/>
          <p:cNvSpPr txBox="1"/>
          <p:nvPr/>
        </p:nvSpPr>
        <p:spPr>
          <a:xfrm>
            <a:off x="3146905" y="6435356"/>
            <a:ext cx="285019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579" name="Google Shape;579;p41"/>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4-41</a:t>
            </a:r>
            <a:endParaRPr sz="1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2"/>
          <p:cNvSpPr txBox="1"/>
          <p:nvPr>
            <p:ph type="title"/>
          </p:nvPr>
        </p:nvSpPr>
        <p:spPr>
          <a:xfrm>
            <a:off x="47767" y="0"/>
            <a:ext cx="9048466" cy="661916"/>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Analyzing and Using Marketing Information</a:t>
            </a:r>
            <a:endParaRPr sz="3600">
              <a:solidFill>
                <a:srgbClr val="0070C0"/>
              </a:solidFill>
              <a:latin typeface="Calibri"/>
              <a:ea typeface="Calibri"/>
              <a:cs typeface="Calibri"/>
              <a:sym typeface="Calibri"/>
            </a:endParaRPr>
          </a:p>
        </p:txBody>
      </p:sp>
      <p:sp>
        <p:nvSpPr>
          <p:cNvPr id="586" name="Google Shape;586;p42"/>
          <p:cNvSpPr txBox="1"/>
          <p:nvPr>
            <p:ph idx="2" type="body"/>
          </p:nvPr>
        </p:nvSpPr>
        <p:spPr>
          <a:xfrm>
            <a:off x="1143000" y="1055995"/>
            <a:ext cx="6858000" cy="800100"/>
          </a:xfrm>
          <a:prstGeom prst="rect">
            <a:avLst/>
          </a:prstGeom>
          <a:noFill/>
          <a:ln>
            <a:noFill/>
          </a:ln>
        </p:spPr>
        <p:txBody>
          <a:bodyPr anchorCtr="0" anchor="t"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Customer Relationship Management</a:t>
            </a:r>
            <a:endParaRPr/>
          </a:p>
          <a:p>
            <a:pPr indent="-228600" lvl="0" marL="228600" rtl="0" algn="ctr">
              <a:lnSpc>
                <a:spcPct val="116666"/>
              </a:lnSpc>
              <a:spcBef>
                <a:spcPts val="0"/>
              </a:spcBef>
              <a:spcAft>
                <a:spcPts val="0"/>
              </a:spcAft>
              <a:buClr>
                <a:schemeClr val="dk2"/>
              </a:buClr>
              <a:buSzPts val="1800"/>
              <a:buNone/>
            </a:pPr>
            <a:r>
              <a:t/>
            </a:r>
            <a:endParaRPr sz="1800"/>
          </a:p>
        </p:txBody>
      </p:sp>
      <p:sp>
        <p:nvSpPr>
          <p:cNvPr id="587" name="Google Shape;587;p42"/>
          <p:cNvSpPr txBox="1"/>
          <p:nvPr/>
        </p:nvSpPr>
        <p:spPr>
          <a:xfrm>
            <a:off x="2771829" y="2250174"/>
            <a:ext cx="360034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CRM Touch Points</a:t>
            </a:r>
            <a:endParaRPr b="1" sz="2800">
              <a:solidFill>
                <a:schemeClr val="dk1"/>
              </a:solidFill>
              <a:latin typeface="Calibri"/>
              <a:ea typeface="Calibri"/>
              <a:cs typeface="Calibri"/>
              <a:sym typeface="Calibri"/>
            </a:endParaRPr>
          </a:p>
        </p:txBody>
      </p:sp>
      <p:sp>
        <p:nvSpPr>
          <p:cNvPr id="588" name="Google Shape;588;p42"/>
          <p:cNvSpPr/>
          <p:nvPr/>
        </p:nvSpPr>
        <p:spPr>
          <a:xfrm>
            <a:off x="776258" y="2999507"/>
            <a:ext cx="1705653" cy="1023391"/>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Customer purchases</a:t>
            </a:r>
            <a:endParaRPr b="1" sz="1800">
              <a:solidFill>
                <a:srgbClr val="000000"/>
              </a:solidFill>
              <a:latin typeface="Calibri"/>
              <a:ea typeface="Calibri"/>
              <a:cs typeface="Calibri"/>
              <a:sym typeface="Calibri"/>
            </a:endParaRPr>
          </a:p>
        </p:txBody>
      </p:sp>
      <p:sp>
        <p:nvSpPr>
          <p:cNvPr id="589" name="Google Shape;589;p42"/>
          <p:cNvSpPr/>
          <p:nvPr/>
        </p:nvSpPr>
        <p:spPr>
          <a:xfrm>
            <a:off x="2652476" y="2999507"/>
            <a:ext cx="1705653" cy="1023391"/>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Sales force contacts</a:t>
            </a:r>
            <a:endParaRPr b="1" sz="1800">
              <a:solidFill>
                <a:srgbClr val="000000"/>
              </a:solidFill>
              <a:latin typeface="Calibri"/>
              <a:ea typeface="Calibri"/>
              <a:cs typeface="Calibri"/>
              <a:sym typeface="Calibri"/>
            </a:endParaRPr>
          </a:p>
        </p:txBody>
      </p:sp>
      <p:sp>
        <p:nvSpPr>
          <p:cNvPr id="590" name="Google Shape;590;p42"/>
          <p:cNvSpPr/>
          <p:nvPr/>
        </p:nvSpPr>
        <p:spPr>
          <a:xfrm>
            <a:off x="4528694" y="2999507"/>
            <a:ext cx="1705653" cy="1023391"/>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Service and support calls</a:t>
            </a:r>
            <a:endParaRPr b="1" sz="1800">
              <a:solidFill>
                <a:srgbClr val="000000"/>
              </a:solidFill>
              <a:latin typeface="Calibri"/>
              <a:ea typeface="Calibri"/>
              <a:cs typeface="Calibri"/>
              <a:sym typeface="Calibri"/>
            </a:endParaRPr>
          </a:p>
        </p:txBody>
      </p:sp>
      <p:sp>
        <p:nvSpPr>
          <p:cNvPr id="591" name="Google Shape;591;p42"/>
          <p:cNvSpPr/>
          <p:nvPr/>
        </p:nvSpPr>
        <p:spPr>
          <a:xfrm>
            <a:off x="6404912" y="2999507"/>
            <a:ext cx="1705653" cy="1023391"/>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Web and social media sites</a:t>
            </a:r>
            <a:endParaRPr b="1" sz="1800">
              <a:solidFill>
                <a:srgbClr val="000000"/>
              </a:solidFill>
              <a:latin typeface="Calibri"/>
              <a:ea typeface="Calibri"/>
              <a:cs typeface="Calibri"/>
              <a:sym typeface="Calibri"/>
            </a:endParaRPr>
          </a:p>
        </p:txBody>
      </p:sp>
      <p:sp>
        <p:nvSpPr>
          <p:cNvPr id="592" name="Google Shape;592;p42"/>
          <p:cNvSpPr/>
          <p:nvPr/>
        </p:nvSpPr>
        <p:spPr>
          <a:xfrm>
            <a:off x="1714367" y="4176406"/>
            <a:ext cx="1705653" cy="1023391"/>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Satisfaction surveys</a:t>
            </a:r>
            <a:endParaRPr b="1" sz="1800">
              <a:solidFill>
                <a:srgbClr val="000000"/>
              </a:solidFill>
              <a:latin typeface="Calibri"/>
              <a:ea typeface="Calibri"/>
              <a:cs typeface="Calibri"/>
              <a:sym typeface="Calibri"/>
            </a:endParaRPr>
          </a:p>
        </p:txBody>
      </p:sp>
      <p:sp>
        <p:nvSpPr>
          <p:cNvPr id="593" name="Google Shape;593;p42"/>
          <p:cNvSpPr/>
          <p:nvPr/>
        </p:nvSpPr>
        <p:spPr>
          <a:xfrm>
            <a:off x="3590585" y="4176406"/>
            <a:ext cx="1705653" cy="1023391"/>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Credit and payment interactions</a:t>
            </a:r>
            <a:endParaRPr b="1" sz="1800">
              <a:solidFill>
                <a:srgbClr val="000000"/>
              </a:solidFill>
              <a:latin typeface="Calibri"/>
              <a:ea typeface="Calibri"/>
              <a:cs typeface="Calibri"/>
              <a:sym typeface="Calibri"/>
            </a:endParaRPr>
          </a:p>
        </p:txBody>
      </p:sp>
      <p:sp>
        <p:nvSpPr>
          <p:cNvPr id="594" name="Google Shape;594;p42"/>
          <p:cNvSpPr/>
          <p:nvPr/>
        </p:nvSpPr>
        <p:spPr>
          <a:xfrm>
            <a:off x="5466803" y="4176406"/>
            <a:ext cx="1705653" cy="1023391"/>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US" sz="1800">
                <a:solidFill>
                  <a:srgbClr val="000000"/>
                </a:solidFill>
                <a:latin typeface="Calibri"/>
                <a:ea typeface="Calibri"/>
                <a:cs typeface="Calibri"/>
                <a:sym typeface="Calibri"/>
              </a:rPr>
              <a:t>Marketing research studies</a:t>
            </a:r>
            <a:endParaRPr b="1" sz="1800">
              <a:solidFill>
                <a:srgbClr val="000000"/>
              </a:solidFill>
              <a:latin typeface="Calibri"/>
              <a:ea typeface="Calibri"/>
              <a:cs typeface="Calibri"/>
              <a:sym typeface="Calibri"/>
            </a:endParaRPr>
          </a:p>
        </p:txBody>
      </p:sp>
      <p:sp>
        <p:nvSpPr>
          <p:cNvPr id="595" name="Google Shape;595;p42"/>
          <p:cNvSpPr txBox="1"/>
          <p:nvPr/>
        </p:nvSpPr>
        <p:spPr>
          <a:xfrm>
            <a:off x="2923288" y="6449385"/>
            <a:ext cx="3297423"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596" name="Google Shape;596;p42"/>
          <p:cNvSpPr txBox="1"/>
          <p:nvPr/>
        </p:nvSpPr>
        <p:spPr>
          <a:xfrm>
            <a:off x="8401050"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4-42</a:t>
            </a:r>
            <a:endParaRPr sz="12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3"/>
          <p:cNvSpPr txBox="1"/>
          <p:nvPr/>
        </p:nvSpPr>
        <p:spPr>
          <a:xfrm>
            <a:off x="211540" y="145306"/>
            <a:ext cx="8720919" cy="646331"/>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600">
                <a:solidFill>
                  <a:srgbClr val="0070C0"/>
                </a:solidFill>
                <a:latin typeface="Calibri"/>
                <a:ea typeface="Calibri"/>
                <a:cs typeface="Calibri"/>
                <a:sym typeface="Calibri"/>
              </a:rPr>
              <a:t>Analyzing and Using Marketing Information</a:t>
            </a:r>
            <a:endParaRPr b="1" sz="3600">
              <a:solidFill>
                <a:schemeClr val="dk1"/>
              </a:solidFill>
              <a:latin typeface="Calibri"/>
              <a:ea typeface="Calibri"/>
              <a:cs typeface="Calibri"/>
              <a:sym typeface="Calibri"/>
            </a:endParaRPr>
          </a:p>
        </p:txBody>
      </p:sp>
      <p:sp>
        <p:nvSpPr>
          <p:cNvPr id="603" name="Google Shape;603;p43"/>
          <p:cNvSpPr txBox="1"/>
          <p:nvPr>
            <p:ph type="title"/>
          </p:nvPr>
        </p:nvSpPr>
        <p:spPr>
          <a:xfrm>
            <a:off x="450377" y="924703"/>
            <a:ext cx="8243246" cy="653252"/>
          </a:xfrm>
          <a:prstGeom prst="rect">
            <a:avLst/>
          </a:prstGeom>
          <a:noFill/>
          <a:ln>
            <a:noFill/>
          </a:ln>
        </p:spPr>
        <p:txBody>
          <a:bodyPr anchorCtr="0" anchor="b" bIns="45700" lIns="91425" spcFirstLastPara="1" rIns="91425" wrap="square" tIns="45700">
            <a:normAutofit/>
          </a:bodyPr>
          <a:lstStyle/>
          <a:p>
            <a:pPr indent="0" lvl="0" marL="0" rtl="0" algn="ctr">
              <a:lnSpc>
                <a:spcPct val="84375"/>
              </a:lnSpc>
              <a:spcBef>
                <a:spcPts val="0"/>
              </a:spcBef>
              <a:spcAft>
                <a:spcPts val="0"/>
              </a:spcAft>
              <a:buClr>
                <a:schemeClr val="accent2"/>
              </a:buClr>
              <a:buSzPts val="3200"/>
              <a:buFont typeface="Calibri"/>
              <a:buNone/>
            </a:pPr>
            <a:r>
              <a:rPr lang="en-US" sz="3200">
                <a:solidFill>
                  <a:schemeClr val="accent2"/>
                </a:solidFill>
                <a:latin typeface="Calibri"/>
                <a:ea typeface="Calibri"/>
                <a:cs typeface="Calibri"/>
                <a:sym typeface="Calibri"/>
              </a:rPr>
              <a:t>Distributing and Using Marketing Information</a:t>
            </a:r>
            <a:endParaRPr/>
          </a:p>
        </p:txBody>
      </p:sp>
      <p:sp>
        <p:nvSpPr>
          <p:cNvPr id="604" name="Google Shape;604;p43"/>
          <p:cNvSpPr txBox="1"/>
          <p:nvPr>
            <p:ph idx="1" type="body"/>
          </p:nvPr>
        </p:nvSpPr>
        <p:spPr>
          <a:xfrm>
            <a:off x="450377" y="2349121"/>
            <a:ext cx="8243245" cy="3086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None/>
            </a:pPr>
            <a:r>
              <a:rPr b="1" lang="en-US"/>
              <a:t>Information distribution</a:t>
            </a:r>
            <a:r>
              <a:rPr lang="en-US"/>
              <a:t> involves making information available in a timely, user-friendly way.</a:t>
            </a:r>
            <a:endParaRPr/>
          </a:p>
          <a:p>
            <a:pPr indent="-457200" lvl="1" marL="914400" rtl="0" algn="l">
              <a:lnSpc>
                <a:spcPct val="90000"/>
              </a:lnSpc>
              <a:spcBef>
                <a:spcPts val="500"/>
              </a:spcBef>
              <a:spcAft>
                <a:spcPts val="0"/>
              </a:spcAft>
              <a:buClr>
                <a:schemeClr val="dk1"/>
              </a:buClr>
              <a:buSzPts val="2800"/>
              <a:buChar char="•"/>
            </a:pPr>
            <a:r>
              <a:rPr lang="en-US" sz="2800"/>
              <a:t>Intranet</a:t>
            </a:r>
            <a:endParaRPr/>
          </a:p>
          <a:p>
            <a:pPr indent="-457200" lvl="1" marL="914400" rtl="0" algn="l">
              <a:lnSpc>
                <a:spcPct val="90000"/>
              </a:lnSpc>
              <a:spcBef>
                <a:spcPts val="500"/>
              </a:spcBef>
              <a:spcAft>
                <a:spcPts val="0"/>
              </a:spcAft>
              <a:buClr>
                <a:schemeClr val="dk1"/>
              </a:buClr>
              <a:buSzPts val="2800"/>
              <a:buChar char="•"/>
            </a:pPr>
            <a:r>
              <a:rPr lang="en-US" sz="2800"/>
              <a:t>Extranet</a:t>
            </a:r>
            <a:endParaRPr/>
          </a:p>
        </p:txBody>
      </p:sp>
      <p:sp>
        <p:nvSpPr>
          <p:cNvPr id="605" name="Google Shape;605;p43"/>
          <p:cNvSpPr txBox="1"/>
          <p:nvPr/>
        </p:nvSpPr>
        <p:spPr>
          <a:xfrm>
            <a:off x="2343150" y="6445290"/>
            <a:ext cx="44577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606" name="Google Shape;606;p43"/>
          <p:cNvSpPr txBox="1"/>
          <p:nvPr/>
        </p:nvSpPr>
        <p:spPr>
          <a:xfrm>
            <a:off x="8189509" y="644528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4-43</a:t>
            </a:r>
            <a:endParaRPr sz="12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44"/>
          <p:cNvSpPr txBox="1"/>
          <p:nvPr>
            <p:ph type="title"/>
          </p:nvPr>
        </p:nvSpPr>
        <p:spPr>
          <a:xfrm>
            <a:off x="-42495" y="352782"/>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latin typeface="Calibri"/>
                <a:ea typeface="Calibri"/>
                <a:cs typeface="Calibri"/>
                <a:sym typeface="Calibri"/>
              </a:rPr>
            </a:br>
            <a:r>
              <a:rPr lang="en-US" sz="2800">
                <a:solidFill>
                  <a:srgbClr val="000000"/>
                </a:solidFill>
                <a:latin typeface="Calibri"/>
                <a:ea typeface="Calibri"/>
                <a:cs typeface="Calibri"/>
                <a:sym typeface="Calibri"/>
              </a:rPr>
              <a:t>to Gain Customer Insights</a:t>
            </a:r>
            <a:endParaRPr sz="2800">
              <a:solidFill>
                <a:srgbClr val="000000"/>
              </a:solidFill>
              <a:latin typeface="Calibri"/>
              <a:ea typeface="Calibri"/>
              <a:cs typeface="Calibri"/>
              <a:sym typeface="Calibri"/>
            </a:endParaRPr>
          </a:p>
        </p:txBody>
      </p:sp>
      <p:sp>
        <p:nvSpPr>
          <p:cNvPr id="613" name="Google Shape;613;p44"/>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4</a:t>
            </a:r>
            <a:endParaRPr sz="3200">
              <a:solidFill>
                <a:schemeClr val="dk1"/>
              </a:solidFill>
            </a:endParaRPr>
          </a:p>
        </p:txBody>
      </p:sp>
      <p:sp>
        <p:nvSpPr>
          <p:cNvPr id="614" name="Google Shape;614;p44"/>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Explain how companies analyze and use marketing information.</a:t>
            </a:r>
            <a:r>
              <a:rPr b="1" lang="en-US" sz="3200">
                <a:latin typeface="Calibri"/>
                <a:ea typeface="Calibri"/>
                <a:cs typeface="Calibri"/>
                <a:sym typeface="Calibri"/>
              </a:rPr>
              <a:t>	</a:t>
            </a:r>
            <a:endParaRPr b="1" sz="3200">
              <a:latin typeface="Calibri"/>
              <a:ea typeface="Calibri"/>
              <a:cs typeface="Calibri"/>
              <a:sym typeface="Calibri"/>
            </a:endParaRPr>
          </a:p>
          <a:p>
            <a:pPr indent="0" lvl="0" marL="0" rtl="0" algn="l">
              <a:lnSpc>
                <a:spcPct val="90000"/>
              </a:lnSpc>
              <a:spcBef>
                <a:spcPts val="1000"/>
              </a:spcBef>
              <a:spcAft>
                <a:spcPts val="0"/>
              </a:spcAft>
              <a:buClr>
                <a:schemeClr val="dk1"/>
              </a:buClr>
              <a:buSzPts val="3200"/>
              <a:buNone/>
            </a:pPr>
            <a:r>
              <a:t/>
            </a:r>
            <a:endParaRPr b="1" sz="3200">
              <a:solidFill>
                <a:srgbClr val="00B0F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3200"/>
              <a:buNone/>
            </a:pPr>
            <a:r>
              <a:t/>
            </a:r>
            <a:endParaRPr sz="3200">
              <a:latin typeface="Calibri"/>
              <a:ea typeface="Calibri"/>
              <a:cs typeface="Calibri"/>
              <a:sym typeface="Calibri"/>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Analyzing and Using Marketing Information</a:t>
            </a:r>
            <a:endParaRPr/>
          </a:p>
          <a:p>
            <a:pPr indent="0" lvl="0" marL="0" rtl="0" algn="l">
              <a:lnSpc>
                <a:spcPct val="90000"/>
              </a:lnSpc>
              <a:spcBef>
                <a:spcPts val="1000"/>
              </a:spcBef>
              <a:spcAft>
                <a:spcPts val="0"/>
              </a:spcAft>
              <a:buClr>
                <a:schemeClr val="dk1"/>
              </a:buClr>
              <a:buSzPts val="2800"/>
              <a:buNone/>
            </a:pPr>
            <a:r>
              <a:t/>
            </a:r>
            <a:endParaRPr b="1" sz="2800">
              <a:solidFill>
                <a:schemeClr val="accent2"/>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615" name="Google Shape;615;p44"/>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16" name="Google Shape;616;p44"/>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45"/>
          <p:cNvSpPr txBox="1"/>
          <p:nvPr>
            <p:ph type="title"/>
          </p:nvPr>
        </p:nvSpPr>
        <p:spPr>
          <a:xfrm>
            <a:off x="-42495" y="352782"/>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latin typeface="Calibri"/>
                <a:ea typeface="Calibri"/>
                <a:cs typeface="Calibri"/>
                <a:sym typeface="Calibri"/>
              </a:rPr>
            </a:br>
            <a:r>
              <a:rPr lang="en-US" sz="2800">
                <a:solidFill>
                  <a:srgbClr val="000000"/>
                </a:solidFill>
                <a:latin typeface="Calibri"/>
                <a:ea typeface="Calibri"/>
                <a:cs typeface="Calibri"/>
                <a:sym typeface="Calibri"/>
              </a:rPr>
              <a:t>to Gain Customer Insights</a:t>
            </a:r>
            <a:endParaRPr sz="2800">
              <a:solidFill>
                <a:srgbClr val="000000"/>
              </a:solidFill>
              <a:latin typeface="Calibri"/>
              <a:ea typeface="Calibri"/>
              <a:cs typeface="Calibri"/>
              <a:sym typeface="Calibri"/>
            </a:endParaRPr>
          </a:p>
        </p:txBody>
      </p:sp>
      <p:sp>
        <p:nvSpPr>
          <p:cNvPr id="623" name="Google Shape;623;p45"/>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5</a:t>
            </a:r>
            <a:endParaRPr sz="3200">
              <a:solidFill>
                <a:schemeClr val="dk1"/>
              </a:solidFill>
            </a:endParaRPr>
          </a:p>
        </p:txBody>
      </p:sp>
      <p:sp>
        <p:nvSpPr>
          <p:cNvPr id="624" name="Google Shape;624;p45"/>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Discuss the special issues some marketing researchers face, including public policy and ethics issues.</a:t>
            </a:r>
            <a:r>
              <a:rPr b="1" lang="en-US" sz="2800">
                <a:latin typeface="Calibri"/>
                <a:ea typeface="Calibri"/>
                <a:cs typeface="Calibri"/>
                <a:sym typeface="Calibri"/>
              </a:rPr>
              <a:t>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sz="2800">
              <a:latin typeface="Calibri"/>
              <a:ea typeface="Calibri"/>
              <a:cs typeface="Calibri"/>
              <a:sym typeface="Calibri"/>
            </a:endParaRPr>
          </a:p>
          <a:p>
            <a:pPr indent="0" lvl="0" marL="0" rtl="0" algn="l">
              <a:lnSpc>
                <a:spcPct val="90000"/>
              </a:lnSpc>
              <a:spcBef>
                <a:spcPts val="1000"/>
              </a:spcBef>
              <a:spcAft>
                <a:spcPts val="0"/>
              </a:spcAft>
              <a:buClr>
                <a:srgbClr val="0070C0"/>
              </a:buClr>
              <a:buSzPts val="2800"/>
              <a:buNone/>
            </a:pPr>
            <a:r>
              <a:rPr lang="en-US">
                <a:solidFill>
                  <a:srgbClr val="0070C0"/>
                </a:solidFill>
              </a:rPr>
              <a:t>	Other Marketing Information Considerations</a:t>
            </a:r>
            <a:endParaRPr/>
          </a:p>
          <a:p>
            <a:pPr indent="0" lvl="0" marL="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625" name="Google Shape;625;p45"/>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26" name="Google Shape;626;p45"/>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6"/>
          <p:cNvSpPr txBox="1"/>
          <p:nvPr>
            <p:ph type="title"/>
          </p:nvPr>
        </p:nvSpPr>
        <p:spPr>
          <a:xfrm>
            <a:off x="122831" y="228600"/>
            <a:ext cx="8720918" cy="1143000"/>
          </a:xfrm>
          <a:prstGeom prst="rect">
            <a:avLst/>
          </a:prstGeom>
          <a:noFill/>
          <a:ln>
            <a:noFill/>
          </a:ln>
        </p:spPr>
        <p:txBody>
          <a:bodyPr anchorCtr="0" anchor="ctr"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Other Marketing Information Considerations</a:t>
            </a:r>
            <a:endParaRPr/>
          </a:p>
        </p:txBody>
      </p:sp>
      <p:sp>
        <p:nvSpPr>
          <p:cNvPr id="633" name="Google Shape;633;p46"/>
          <p:cNvSpPr/>
          <p:nvPr/>
        </p:nvSpPr>
        <p:spPr>
          <a:xfrm>
            <a:off x="1688312" y="1252603"/>
            <a:ext cx="5653075" cy="1355761"/>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2800">
                <a:solidFill>
                  <a:srgbClr val="000000"/>
                </a:solidFill>
                <a:latin typeface="Calibri"/>
                <a:ea typeface="Calibri"/>
                <a:cs typeface="Calibri"/>
                <a:sym typeface="Calibri"/>
              </a:rPr>
              <a:t>Marketing Research in Small Businesses and Nonprofit Organizations</a:t>
            </a:r>
            <a:endParaRPr b="1" sz="2800">
              <a:solidFill>
                <a:srgbClr val="000000"/>
              </a:solidFill>
              <a:latin typeface="Calibri"/>
              <a:ea typeface="Calibri"/>
              <a:cs typeface="Calibri"/>
              <a:sym typeface="Calibri"/>
            </a:endParaRPr>
          </a:p>
        </p:txBody>
      </p:sp>
      <p:sp>
        <p:nvSpPr>
          <p:cNvPr id="634" name="Google Shape;634;p46"/>
          <p:cNvSpPr/>
          <p:nvPr/>
        </p:nvSpPr>
        <p:spPr>
          <a:xfrm>
            <a:off x="1688312" y="2710119"/>
            <a:ext cx="5653075" cy="99056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2800">
                <a:solidFill>
                  <a:srgbClr val="000000"/>
                </a:solidFill>
                <a:latin typeface="Calibri"/>
                <a:ea typeface="Calibri"/>
                <a:cs typeface="Calibri"/>
                <a:sym typeface="Calibri"/>
              </a:rPr>
              <a:t>International Market Research</a:t>
            </a:r>
            <a:endParaRPr b="1" sz="2800">
              <a:solidFill>
                <a:srgbClr val="000000"/>
              </a:solidFill>
              <a:latin typeface="Calibri"/>
              <a:ea typeface="Calibri"/>
              <a:cs typeface="Calibri"/>
              <a:sym typeface="Calibri"/>
            </a:endParaRPr>
          </a:p>
        </p:txBody>
      </p:sp>
      <p:sp>
        <p:nvSpPr>
          <p:cNvPr id="635" name="Google Shape;635;p46"/>
          <p:cNvSpPr/>
          <p:nvPr/>
        </p:nvSpPr>
        <p:spPr>
          <a:xfrm>
            <a:off x="1688312" y="3802435"/>
            <a:ext cx="5653075" cy="678369"/>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2800">
                <a:solidFill>
                  <a:schemeClr val="dk1"/>
                </a:solidFill>
                <a:latin typeface="Calibri"/>
                <a:ea typeface="Calibri"/>
                <a:cs typeface="Calibri"/>
                <a:sym typeface="Calibri"/>
              </a:rPr>
              <a:t>Public Policy and Ethics</a:t>
            </a:r>
            <a:endParaRPr b="1" sz="2800">
              <a:solidFill>
                <a:srgbClr val="000000"/>
              </a:solidFill>
              <a:latin typeface="Calibri"/>
              <a:ea typeface="Calibri"/>
              <a:cs typeface="Calibri"/>
              <a:sym typeface="Calibri"/>
            </a:endParaRPr>
          </a:p>
        </p:txBody>
      </p:sp>
      <p:sp>
        <p:nvSpPr>
          <p:cNvPr id="636" name="Google Shape;636;p46"/>
          <p:cNvSpPr/>
          <p:nvPr/>
        </p:nvSpPr>
        <p:spPr>
          <a:xfrm>
            <a:off x="1688312" y="4582559"/>
            <a:ext cx="5653075" cy="678369"/>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Customer privacy</a:t>
            </a:r>
            <a:endParaRPr b="1" i="0" sz="2800" u="none" cap="none" strike="noStrike">
              <a:solidFill>
                <a:srgbClr val="000000"/>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Misuse of research findings</a:t>
            </a:r>
            <a:endParaRPr b="1" i="0" sz="2800" u="none" cap="none" strike="noStrike">
              <a:solidFill>
                <a:srgbClr val="000000"/>
              </a:solidFill>
              <a:latin typeface="Calibri"/>
              <a:ea typeface="Calibri"/>
              <a:cs typeface="Calibri"/>
              <a:sym typeface="Calibri"/>
            </a:endParaRPr>
          </a:p>
        </p:txBody>
      </p:sp>
      <p:sp>
        <p:nvSpPr>
          <p:cNvPr id="637" name="Google Shape;637;p46"/>
          <p:cNvSpPr txBox="1"/>
          <p:nvPr/>
        </p:nvSpPr>
        <p:spPr>
          <a:xfrm>
            <a:off x="2492670" y="6455923"/>
            <a:ext cx="4158659"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638" name="Google Shape;638;p46"/>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4-46</a:t>
            </a:r>
            <a:endParaRPr sz="12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7"/>
          <p:cNvSpPr txBox="1"/>
          <p:nvPr>
            <p:ph type="title"/>
          </p:nvPr>
        </p:nvSpPr>
        <p:spPr>
          <a:xfrm>
            <a:off x="-42495" y="352782"/>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latin typeface="Calibri"/>
                <a:ea typeface="Calibri"/>
                <a:cs typeface="Calibri"/>
                <a:sym typeface="Calibri"/>
              </a:rPr>
            </a:br>
            <a:r>
              <a:rPr lang="en-US" sz="2800">
                <a:solidFill>
                  <a:srgbClr val="000000"/>
                </a:solidFill>
                <a:latin typeface="Calibri"/>
                <a:ea typeface="Calibri"/>
                <a:cs typeface="Calibri"/>
                <a:sym typeface="Calibri"/>
              </a:rPr>
              <a:t>to Gain Customer Insights</a:t>
            </a:r>
            <a:endParaRPr sz="2800">
              <a:solidFill>
                <a:srgbClr val="000000"/>
              </a:solidFill>
              <a:latin typeface="Calibri"/>
              <a:ea typeface="Calibri"/>
              <a:cs typeface="Calibri"/>
              <a:sym typeface="Calibri"/>
            </a:endParaRPr>
          </a:p>
        </p:txBody>
      </p:sp>
      <p:sp>
        <p:nvSpPr>
          <p:cNvPr id="645" name="Google Shape;645;p47"/>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5</a:t>
            </a:r>
            <a:endParaRPr sz="3200">
              <a:solidFill>
                <a:schemeClr val="dk1"/>
              </a:solidFill>
            </a:endParaRPr>
          </a:p>
        </p:txBody>
      </p:sp>
      <p:sp>
        <p:nvSpPr>
          <p:cNvPr id="646" name="Google Shape;646;p47"/>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Discuss the special issues some marketing researchers face, including public policy and ethics issues.</a:t>
            </a:r>
            <a:r>
              <a:rPr b="1" lang="en-US" sz="2800">
                <a:latin typeface="Calibri"/>
                <a:ea typeface="Calibri"/>
                <a:cs typeface="Calibri"/>
                <a:sym typeface="Calibri"/>
              </a:rPr>
              <a:t>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rgbClr val="0070C0"/>
              </a:buClr>
              <a:buSzPts val="2800"/>
              <a:buNone/>
            </a:pPr>
            <a:r>
              <a:rPr lang="en-US">
                <a:solidFill>
                  <a:srgbClr val="0070C0"/>
                </a:solidFill>
              </a:rPr>
              <a:t>	Other Marketing Information Considerations</a:t>
            </a:r>
            <a:endParaRPr/>
          </a:p>
          <a:p>
            <a:pPr indent="0" lvl="0" marL="0" rtl="0" algn="l">
              <a:lnSpc>
                <a:spcPct val="90000"/>
              </a:lnSpc>
              <a:spcBef>
                <a:spcPts val="1000"/>
              </a:spcBef>
              <a:spcAft>
                <a:spcPts val="0"/>
              </a:spcAft>
              <a:buClr>
                <a:schemeClr val="dk1"/>
              </a:buClr>
              <a:buSzPts val="2800"/>
              <a:buNone/>
            </a:pPr>
            <a:r>
              <a:t/>
            </a:r>
            <a:endParaRPr b="1" sz="2800">
              <a:solidFill>
                <a:schemeClr val="accent2"/>
              </a:solidFill>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647" name="Google Shape;647;p47"/>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48" name="Google Shape;648;p47"/>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4-</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188155" y="127646"/>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67500"/>
              </a:lnSpc>
              <a:spcBef>
                <a:spcPts val="0"/>
              </a:spcBef>
              <a:spcAft>
                <a:spcPts val="0"/>
              </a:spcAft>
              <a:buClr>
                <a:schemeClr val="dk1"/>
              </a:buClr>
              <a:buSzPts val="4000"/>
              <a:buFont typeface="Calibri"/>
              <a:buNone/>
            </a:pPr>
            <a:r>
              <a:rPr lang="en-US" sz="4000">
                <a:latin typeface="Calibri"/>
                <a:ea typeface="Calibri"/>
                <a:cs typeface="Calibri"/>
                <a:sym typeface="Calibri"/>
              </a:rPr>
              <a:t>Managing Marketing Information</a:t>
            </a:r>
            <a:br>
              <a:rPr lang="en-US" sz="4000"/>
            </a:br>
            <a:r>
              <a:rPr lang="en-US" sz="2800">
                <a:solidFill>
                  <a:srgbClr val="000000"/>
                </a:solidFill>
                <a:latin typeface="Calibri"/>
                <a:ea typeface="Calibri"/>
                <a:cs typeface="Calibri"/>
                <a:sym typeface="Calibri"/>
              </a:rPr>
              <a:t>to Gain Customer Insights</a:t>
            </a:r>
            <a:endParaRPr/>
          </a:p>
        </p:txBody>
      </p:sp>
      <p:sp>
        <p:nvSpPr>
          <p:cNvPr id="161" name="Google Shape;161;p5"/>
          <p:cNvSpPr txBox="1"/>
          <p:nvPr>
            <p:ph idx="2" type="body"/>
          </p:nvPr>
        </p:nvSpPr>
        <p:spPr>
          <a:xfrm>
            <a:off x="990600" y="1371600"/>
            <a:ext cx="7162800" cy="476963"/>
          </a:xfrm>
          <a:prstGeom prst="rect">
            <a:avLst/>
          </a:prstGeom>
          <a:noFill/>
          <a:ln>
            <a:noFill/>
          </a:ln>
        </p:spPr>
        <p:txBody>
          <a:bodyPr anchorCtr="0" anchor="b" bIns="45700" lIns="91425" spcFirstLastPara="1" rIns="91425" wrap="square" tIns="45700">
            <a:noAutofit/>
          </a:bodyPr>
          <a:lstStyle/>
          <a:p>
            <a:pPr indent="-228600" lvl="0" marL="228600" rtl="0" algn="ctr">
              <a:lnSpc>
                <a:spcPct val="65625"/>
              </a:lnSpc>
              <a:spcBef>
                <a:spcPts val="0"/>
              </a:spcBef>
              <a:spcAft>
                <a:spcPts val="0"/>
              </a:spcAft>
              <a:buClr>
                <a:schemeClr val="dk1"/>
              </a:buClr>
              <a:buSzPts val="3200"/>
              <a:buNone/>
            </a:pPr>
            <a:r>
              <a:rPr lang="en-US" sz="3200">
                <a:solidFill>
                  <a:schemeClr val="dk1"/>
                </a:solidFill>
              </a:rPr>
              <a:t>Learning Objective 1</a:t>
            </a:r>
            <a:endParaRPr sz="3200">
              <a:solidFill>
                <a:schemeClr val="dk1"/>
              </a:solidFill>
            </a:endParaRPr>
          </a:p>
        </p:txBody>
      </p:sp>
      <p:sp>
        <p:nvSpPr>
          <p:cNvPr id="162" name="Google Shape;162;p5"/>
          <p:cNvSpPr txBox="1"/>
          <p:nvPr>
            <p:ph idx="1" type="body"/>
          </p:nvPr>
        </p:nvSpPr>
        <p:spPr>
          <a:xfrm>
            <a:off x="356088" y="2209800"/>
            <a:ext cx="8431824" cy="419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Explain the importance of information in gaining insights about the marketplace and customers.</a:t>
            </a:r>
            <a:r>
              <a:rPr lang="en-US" sz="3200">
                <a:solidFill>
                  <a:srgbClr val="0070C0"/>
                </a:solidFill>
              </a:rPr>
              <a:t> </a:t>
            </a:r>
            <a:endParaRPr sz="3200">
              <a:solidFill>
                <a:srgbClr val="0070C0"/>
              </a:solidFill>
            </a:endParaRPr>
          </a:p>
          <a:p>
            <a:pPr indent="0" lvl="0" marL="0" rtl="0" algn="l">
              <a:lnSpc>
                <a:spcPct val="90000"/>
              </a:lnSpc>
              <a:spcBef>
                <a:spcPts val="1000"/>
              </a:spcBef>
              <a:spcAft>
                <a:spcPts val="0"/>
              </a:spcAft>
              <a:buClr>
                <a:schemeClr val="dk1"/>
              </a:buClr>
              <a:buSzPts val="3200"/>
              <a:buNone/>
            </a:pPr>
            <a:r>
              <a:t/>
            </a:r>
            <a:endParaRPr sz="3200">
              <a:solidFill>
                <a:srgbClr val="0070C0"/>
              </a:solidFill>
            </a:endParaRPr>
          </a:p>
          <a:p>
            <a:pPr indent="0" lvl="0" marL="0" rtl="0" algn="l">
              <a:lnSpc>
                <a:spcPct val="90000"/>
              </a:lnSpc>
              <a:spcBef>
                <a:spcPts val="1000"/>
              </a:spcBef>
              <a:spcAft>
                <a:spcPts val="0"/>
              </a:spcAft>
              <a:buClr>
                <a:srgbClr val="0070C0"/>
              </a:buClr>
              <a:buSzPts val="3200"/>
              <a:buNone/>
            </a:pPr>
            <a:r>
              <a:rPr lang="en-US" sz="3200">
                <a:solidFill>
                  <a:srgbClr val="0070C0"/>
                </a:solidFill>
              </a:rPr>
              <a:t>   Marketing Information and Customer Insights</a:t>
            </a:r>
            <a:endParaRPr sz="3200"/>
          </a:p>
          <a:p>
            <a:pPr indent="0" lvl="0" marL="0" rtl="0" algn="l">
              <a:lnSpc>
                <a:spcPct val="90000"/>
              </a:lnSpc>
              <a:spcBef>
                <a:spcPts val="1000"/>
              </a:spcBef>
              <a:spcAft>
                <a:spcPts val="0"/>
              </a:spcAft>
              <a:buClr>
                <a:schemeClr val="dk1"/>
              </a:buClr>
              <a:buSzPts val="3200"/>
              <a:buNone/>
            </a:pPr>
            <a:r>
              <a:rPr b="1" lang="en-US" sz="3200"/>
              <a:t>	</a:t>
            </a:r>
            <a:endParaRPr b="1" sz="3200"/>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sz="2800">
              <a:solidFill>
                <a:srgbClr val="00B0F0"/>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B0F0"/>
              </a:solidFill>
            </a:endParaRPr>
          </a:p>
          <a:p>
            <a:pPr indent="-50800" lvl="0" marL="228600" rtl="0" algn="l">
              <a:lnSpc>
                <a:spcPct val="90000"/>
              </a:lnSpc>
              <a:spcBef>
                <a:spcPts val="1000"/>
              </a:spcBef>
              <a:spcAft>
                <a:spcPts val="0"/>
              </a:spcAft>
              <a:buClr>
                <a:schemeClr val="dk1"/>
              </a:buClr>
              <a:buSzPts val="2800"/>
              <a:buNone/>
            </a:pPr>
            <a:r>
              <a:t/>
            </a:r>
            <a:endParaRPr b="1" sz="2800">
              <a:solidFill>
                <a:srgbClr val="00B0F0"/>
              </a:solidFill>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sz="2800">
              <a:solidFill>
                <a:srgbClr val="0070C0"/>
              </a:solidFill>
              <a:latin typeface="Calibri"/>
              <a:ea typeface="Calibri"/>
              <a:cs typeface="Calibri"/>
              <a:sym typeface="Calibri"/>
            </a:endParaRPr>
          </a:p>
        </p:txBody>
      </p:sp>
      <p:sp>
        <p:nvSpPr>
          <p:cNvPr id="163" name="Google Shape;163;p5"/>
          <p:cNvSpPr txBox="1"/>
          <p:nvPr/>
        </p:nvSpPr>
        <p:spPr>
          <a:xfrm>
            <a:off x="2637692" y="64770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164" name="Google Shape;164;p5"/>
          <p:cNvSpPr txBox="1"/>
          <p:nvPr/>
        </p:nvSpPr>
        <p:spPr>
          <a:xfrm>
            <a:off x="8287336" y="6477000"/>
            <a:ext cx="87571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4-5</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8"/>
          <p:cNvSpPr txBox="1"/>
          <p:nvPr>
            <p:ph type="title"/>
          </p:nvPr>
        </p:nvSpPr>
        <p:spPr>
          <a:xfrm>
            <a:off x="628650" y="143482"/>
            <a:ext cx="7886700" cy="5214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Principles </a:t>
            </a:r>
            <a:r>
              <a:rPr b="1" lang="en-US" sz="3600">
                <a:solidFill>
                  <a:srgbClr val="0070C0"/>
                </a:solidFill>
                <a:latin typeface="Calibri"/>
                <a:ea typeface="Calibri"/>
                <a:cs typeface="Calibri"/>
                <a:sym typeface="Calibri"/>
              </a:rPr>
              <a:t>of Marketing</a:t>
            </a:r>
            <a:endParaRPr sz="3600">
              <a:latin typeface="Calibri"/>
              <a:ea typeface="Calibri"/>
              <a:cs typeface="Calibri"/>
              <a:sym typeface="Calibri"/>
            </a:endParaRPr>
          </a:p>
        </p:txBody>
      </p:sp>
      <p:sp>
        <p:nvSpPr>
          <p:cNvPr id="655" name="Google Shape;655;p48"/>
          <p:cNvSpPr txBox="1"/>
          <p:nvPr/>
        </p:nvSpPr>
        <p:spPr>
          <a:xfrm>
            <a:off x="1641871" y="1542887"/>
            <a:ext cx="586025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ED7D31"/>
                </a:solidFill>
                <a:latin typeface="Calibri"/>
                <a:ea typeface="Calibri"/>
                <a:cs typeface="Calibri"/>
                <a:sym typeface="Calibri"/>
              </a:rPr>
              <a:t>PowerPoint Copyright Page</a:t>
            </a:r>
            <a:endParaRPr sz="2800">
              <a:solidFill>
                <a:srgbClr val="ED7D31"/>
              </a:solidFill>
              <a:latin typeface="Calibri"/>
              <a:ea typeface="Calibri"/>
              <a:cs typeface="Calibri"/>
              <a:sym typeface="Calibri"/>
            </a:endParaRPr>
          </a:p>
        </p:txBody>
      </p:sp>
      <p:pic>
        <p:nvPicPr>
          <p:cNvPr descr="Graphic of Copyright warnings" id="656" name="Google Shape;656;p48" title="Copyright Page"/>
          <p:cNvPicPr preferRelativeResize="0"/>
          <p:nvPr>
            <p:ph idx="1" type="body"/>
          </p:nvPr>
        </p:nvPicPr>
        <p:blipFill rotWithShape="1">
          <a:blip r:embed="rId3">
            <a:alphaModFix/>
          </a:blip>
          <a:srcRect b="0" l="0" r="0" t="0"/>
          <a:stretch/>
        </p:blipFill>
        <p:spPr>
          <a:xfrm>
            <a:off x="628650" y="2599393"/>
            <a:ext cx="7886700" cy="2517656"/>
          </a:xfrm>
          <a:prstGeom prst="rect">
            <a:avLst/>
          </a:prstGeom>
          <a:noFill/>
          <a:ln>
            <a:noFill/>
          </a:ln>
        </p:spPr>
      </p:pic>
      <p:sp>
        <p:nvSpPr>
          <p:cNvPr id="657" name="Google Shape;657;p48"/>
          <p:cNvSpPr txBox="1"/>
          <p:nvPr/>
        </p:nvSpPr>
        <p:spPr>
          <a:xfrm>
            <a:off x="2552700" y="6552337"/>
            <a:ext cx="40386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r>
              <a:rPr lang="en-US" sz="1100">
                <a:solidFill>
                  <a:srgbClr val="000000"/>
                </a:solidFill>
                <a:latin typeface="Calibri"/>
                <a:ea typeface="Calibri"/>
                <a:cs typeface="Calibri"/>
                <a:sym typeface="Calibri"/>
              </a:rPr>
              <a:t>.</a:t>
            </a:r>
            <a:endParaRPr/>
          </a:p>
        </p:txBody>
      </p:sp>
      <p:sp>
        <p:nvSpPr>
          <p:cNvPr id="658" name="Google Shape;658;p48"/>
          <p:cNvSpPr txBox="1"/>
          <p:nvPr>
            <p:ph idx="12" type="sldNum"/>
          </p:nvPr>
        </p:nvSpPr>
        <p:spPr>
          <a:xfrm>
            <a:off x="7086600" y="6561500"/>
            <a:ext cx="2057400" cy="25867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200">
                <a:solidFill>
                  <a:srgbClr val="000000"/>
                </a:solidFill>
                <a:latin typeface="Calibri"/>
                <a:ea typeface="Calibri"/>
                <a:cs typeface="Calibri"/>
                <a:sym typeface="Calibri"/>
              </a:rPr>
              <a:t>4-48</a:t>
            </a:r>
            <a:endParaRPr sz="12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d23cb255ed_0_0"/>
          <p:cNvSpPr txBox="1"/>
          <p:nvPr>
            <p:ph type="title"/>
          </p:nvPr>
        </p:nvSpPr>
        <p:spPr>
          <a:xfrm>
            <a:off x="685800" y="228600"/>
            <a:ext cx="77724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type of Marketing Information can we get? where from? </a:t>
            </a:r>
            <a:endParaRPr/>
          </a:p>
        </p:txBody>
      </p:sp>
      <p:sp>
        <p:nvSpPr>
          <p:cNvPr id="171" name="Google Shape;171;gd23cb255ed_0_0"/>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highlight>
                  <a:srgbClr val="FF0000"/>
                </a:highlight>
              </a:rPr>
              <a:t>Toys R US - videos about the behaviours of playing - risks out of playing.</a:t>
            </a:r>
            <a:endParaRPr>
              <a:highlight>
                <a:srgbClr val="FF0000"/>
              </a:highlight>
            </a:endParaRPr>
          </a:p>
          <a:p>
            <a:pPr indent="0" lvl="0" marL="0" rtl="0" algn="l">
              <a:spcBef>
                <a:spcPts val="1000"/>
              </a:spcBef>
              <a:spcAft>
                <a:spcPts val="0"/>
              </a:spcAft>
              <a:buNone/>
            </a:pPr>
            <a:r>
              <a:t/>
            </a:r>
            <a:endParaRPr>
              <a:highlight>
                <a:srgbClr val="FF0000"/>
              </a:highlight>
            </a:endParaRPr>
          </a:p>
          <a:p>
            <a:pPr indent="0" lvl="0" marL="0" rtl="0" algn="l">
              <a:spcBef>
                <a:spcPts val="1000"/>
              </a:spcBef>
              <a:spcAft>
                <a:spcPts val="0"/>
              </a:spcAft>
              <a:buNone/>
            </a:pPr>
            <a:r>
              <a:rPr lang="en-US">
                <a:highlight>
                  <a:srgbClr val="FF0000"/>
                </a:highlight>
              </a:rPr>
              <a:t>qualitative research - behaviours, emotions, values, reactions, feelings, norms, cultures. </a:t>
            </a:r>
            <a:endParaRPr>
              <a:highlight>
                <a:srgbClr val="FF0000"/>
              </a:highlight>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Numbers about customers, </a:t>
            </a:r>
            <a:r>
              <a:rPr lang="en-US"/>
              <a:t>competitors</a:t>
            </a:r>
            <a:r>
              <a:rPr lang="en-US"/>
              <a:t>, suppliers - </a:t>
            </a:r>
            <a:r>
              <a:rPr b="1" lang="en-US"/>
              <a:t>numeric </a:t>
            </a:r>
            <a:r>
              <a:rPr lang="en-US"/>
              <a:t>data (quantitative research) </a:t>
            </a:r>
            <a:endParaRPr/>
          </a:p>
        </p:txBody>
      </p:sp>
      <p:sp>
        <p:nvSpPr>
          <p:cNvPr id="172" name="Google Shape;172;gd23cb255ed_0_0"/>
          <p:cNvSpPr txBox="1"/>
          <p:nvPr>
            <p:ph idx="2" type="body"/>
          </p:nvPr>
        </p:nvSpPr>
        <p:spPr>
          <a:xfrm>
            <a:off x="914400" y="1447800"/>
            <a:ext cx="7162800" cy="381000"/>
          </a:xfrm>
          <a:prstGeom prst="rect">
            <a:avLst/>
          </a:prstGeom>
        </p:spPr>
        <p:txBody>
          <a:bodyPr anchorCtr="0" anchor="t" bIns="45700" lIns="91425" spcFirstLastPara="1" rIns="91425" wrap="square" tIns="45700">
            <a:normAutofit lnSpcReduction="10000"/>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81783" y="278466"/>
            <a:ext cx="8980433" cy="641195"/>
          </a:xfrm>
          <a:prstGeom prst="rect">
            <a:avLst/>
          </a:prstGeom>
          <a:noFill/>
          <a:ln>
            <a:noFill/>
          </a:ln>
        </p:spPr>
        <p:txBody>
          <a:bodyPr anchorCtr="0" anchor="b" bIns="45700" lIns="91425" spcFirstLastPara="1" rIns="91425" wrap="square" tIns="45700">
            <a:no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Information and Customer Insights</a:t>
            </a:r>
            <a:endParaRPr/>
          </a:p>
        </p:txBody>
      </p:sp>
      <p:sp>
        <p:nvSpPr>
          <p:cNvPr id="179" name="Google Shape;179;p6"/>
          <p:cNvSpPr/>
          <p:nvPr/>
        </p:nvSpPr>
        <p:spPr>
          <a:xfrm>
            <a:off x="914400" y="1459752"/>
            <a:ext cx="3384645"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Customer insights</a:t>
            </a:r>
            <a:endParaRPr sz="2800">
              <a:solidFill>
                <a:schemeClr val="dk1"/>
              </a:solidFill>
              <a:latin typeface="Calibri"/>
              <a:ea typeface="Calibri"/>
              <a:cs typeface="Calibri"/>
              <a:sym typeface="Calibri"/>
            </a:endParaRPr>
          </a:p>
          <a:p>
            <a:pPr indent="-225425" lvl="0" marL="225425" marR="0" rtl="0" algn="l">
              <a:spcBef>
                <a:spcPts val="0"/>
              </a:spcBef>
              <a:spcAft>
                <a:spcPts val="0"/>
              </a:spcAft>
              <a:buNone/>
            </a:pPr>
            <a:r>
              <a:rPr lang="en-US" sz="2800">
                <a:solidFill>
                  <a:schemeClr val="dk1"/>
                </a:solidFill>
                <a:latin typeface="Calibri"/>
                <a:ea typeface="Calibri"/>
                <a:cs typeface="Calibri"/>
                <a:sym typeface="Calibri"/>
              </a:rPr>
              <a:t>	</a:t>
            </a:r>
            <a:r>
              <a:rPr b="1" lang="en-US" sz="2800">
                <a:solidFill>
                  <a:schemeClr val="dk1"/>
                </a:solidFill>
                <a:latin typeface="Calibri"/>
                <a:ea typeface="Calibri"/>
                <a:cs typeface="Calibri"/>
                <a:sym typeface="Calibri"/>
              </a:rPr>
              <a:t>are fresh marketing information</a:t>
            </a:r>
            <a:r>
              <a:rPr lang="en-US" sz="2800">
                <a:solidFill>
                  <a:schemeClr val="dk1"/>
                </a:solidFill>
                <a:latin typeface="Calibri"/>
                <a:ea typeface="Calibri"/>
                <a:cs typeface="Calibri"/>
                <a:sym typeface="Calibri"/>
              </a:rPr>
              <a:t>-based understandings of </a:t>
            </a:r>
            <a:r>
              <a:rPr b="1" lang="en-US" sz="2800">
                <a:solidFill>
                  <a:schemeClr val="dk1"/>
                </a:solidFill>
                <a:latin typeface="Calibri"/>
                <a:ea typeface="Calibri"/>
                <a:cs typeface="Calibri"/>
                <a:sym typeface="Calibri"/>
              </a:rPr>
              <a:t>customers</a:t>
            </a:r>
            <a:r>
              <a:rPr lang="en-US" sz="2800">
                <a:solidFill>
                  <a:schemeClr val="dk1"/>
                </a:solidFill>
                <a:latin typeface="Calibri"/>
                <a:ea typeface="Calibri"/>
                <a:cs typeface="Calibri"/>
                <a:sym typeface="Calibri"/>
              </a:rPr>
              <a:t> and the </a:t>
            </a:r>
            <a:r>
              <a:rPr b="1" lang="en-US" sz="2800">
                <a:solidFill>
                  <a:schemeClr val="dk1"/>
                </a:solidFill>
                <a:latin typeface="Calibri"/>
                <a:ea typeface="Calibri"/>
                <a:cs typeface="Calibri"/>
                <a:sym typeface="Calibri"/>
              </a:rPr>
              <a:t>marketplace </a:t>
            </a:r>
            <a:r>
              <a:rPr lang="en-US" sz="2800">
                <a:solidFill>
                  <a:schemeClr val="dk1"/>
                </a:solidFill>
                <a:latin typeface="Calibri"/>
                <a:ea typeface="Calibri"/>
                <a:cs typeface="Calibri"/>
                <a:sym typeface="Calibri"/>
              </a:rPr>
              <a:t>that become the basis for creating customer value, engagement, and relationships.</a:t>
            </a:r>
            <a:endParaRPr/>
          </a:p>
        </p:txBody>
      </p:sp>
      <p:sp>
        <p:nvSpPr>
          <p:cNvPr id="180" name="Google Shape;180;p6"/>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0" lang="en-US" sz="1200" u="none">
                <a:solidFill>
                  <a:schemeClr val="dk1"/>
                </a:solidFill>
                <a:latin typeface="Calibri"/>
                <a:ea typeface="Calibri"/>
                <a:cs typeface="Calibri"/>
                <a:sym typeface="Calibri"/>
              </a:rPr>
              <a:t>Copyright © 2016 Pearson Education, Inc.</a:t>
            </a:r>
            <a:endParaRPr b="0" sz="1200" u="none">
              <a:solidFill>
                <a:schemeClr val="dk1"/>
              </a:solidFill>
              <a:latin typeface="Calibri"/>
              <a:ea typeface="Calibri"/>
              <a:cs typeface="Calibri"/>
              <a:sym typeface="Calibri"/>
            </a:endParaRPr>
          </a:p>
        </p:txBody>
      </p:sp>
      <p:sp>
        <p:nvSpPr>
          <p:cNvPr id="181" name="Google Shape;181;p6"/>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0" lang="en-US" sz="1200" u="none">
                <a:solidFill>
                  <a:schemeClr val="dk1"/>
                </a:solidFill>
                <a:latin typeface="Calibri"/>
                <a:ea typeface="Calibri"/>
                <a:cs typeface="Calibri"/>
                <a:sym typeface="Calibri"/>
              </a:rPr>
              <a:t>4-6</a:t>
            </a:r>
            <a:endParaRPr b="0" sz="1200" u="none">
              <a:solidFill>
                <a:schemeClr val="dk1"/>
              </a:solidFill>
              <a:latin typeface="Calibri"/>
              <a:ea typeface="Calibri"/>
              <a:cs typeface="Calibri"/>
              <a:sym typeface="Calibri"/>
            </a:endParaRPr>
          </a:p>
        </p:txBody>
      </p:sp>
      <p:pic>
        <p:nvPicPr>
          <p:cNvPr id="182" name="Google Shape;182;p6"/>
          <p:cNvPicPr preferRelativeResize="0"/>
          <p:nvPr>
            <p:ph idx="1" type="body"/>
          </p:nvPr>
        </p:nvPicPr>
        <p:blipFill rotWithShape="1">
          <a:blip r:embed="rId3">
            <a:alphaModFix/>
          </a:blip>
          <a:srcRect b="1031" l="0" r="0" t="1031"/>
          <a:stretch/>
        </p:blipFill>
        <p:spPr>
          <a:xfrm>
            <a:off x="4928241" y="1744069"/>
            <a:ext cx="3121025"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0" y="177420"/>
            <a:ext cx="9144000" cy="831595"/>
          </a:xfrm>
          <a:prstGeom prst="rect">
            <a:avLst/>
          </a:prstGeom>
          <a:noFill/>
          <a:ln>
            <a:noFill/>
          </a:ln>
        </p:spPr>
        <p:txBody>
          <a:bodyPr anchorCtr="0" anchor="b" bIns="45700" lIns="91425" spcFirstLastPara="1" rIns="91425" wrap="square" tIns="45700">
            <a:no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Information and Customer Insights</a:t>
            </a:r>
            <a:endParaRPr sz="3600">
              <a:solidFill>
                <a:srgbClr val="0070C0"/>
              </a:solidFill>
              <a:latin typeface="Calibri"/>
              <a:ea typeface="Calibri"/>
              <a:cs typeface="Calibri"/>
              <a:sym typeface="Calibri"/>
            </a:endParaRPr>
          </a:p>
        </p:txBody>
      </p:sp>
      <p:sp>
        <p:nvSpPr>
          <p:cNvPr id="189" name="Google Shape;189;p7"/>
          <p:cNvSpPr txBox="1"/>
          <p:nvPr>
            <p:ph idx="1" type="body"/>
          </p:nvPr>
        </p:nvSpPr>
        <p:spPr>
          <a:xfrm>
            <a:off x="136479" y="1825625"/>
            <a:ext cx="884395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Customer insights</a:t>
            </a:r>
            <a:endParaRPr/>
          </a:p>
          <a:p>
            <a:pPr indent="-228600" lvl="0" marL="228600" rtl="0" algn="l">
              <a:lnSpc>
                <a:spcPct val="90000"/>
              </a:lnSpc>
              <a:spcBef>
                <a:spcPts val="1000"/>
              </a:spcBef>
              <a:spcAft>
                <a:spcPts val="0"/>
              </a:spcAft>
              <a:buClr>
                <a:schemeClr val="dk1"/>
              </a:buClr>
              <a:buSzPts val="2800"/>
              <a:buChar char="•"/>
            </a:pPr>
            <a:r>
              <a:rPr lang="en-US"/>
              <a:t>Fresh and deep insights into customer needs and wants</a:t>
            </a:r>
            <a:endParaRPr/>
          </a:p>
          <a:p>
            <a:pPr indent="-228600" lvl="0" marL="228600" rtl="0" algn="l">
              <a:lnSpc>
                <a:spcPct val="90000"/>
              </a:lnSpc>
              <a:spcBef>
                <a:spcPts val="1000"/>
              </a:spcBef>
              <a:spcAft>
                <a:spcPts val="0"/>
              </a:spcAft>
              <a:buClr>
                <a:schemeClr val="dk1"/>
              </a:buClr>
              <a:buSzPts val="2800"/>
              <a:buChar char="•"/>
            </a:pPr>
            <a:r>
              <a:rPr lang="en-US"/>
              <a:t>Important but difficult to obtain</a:t>
            </a:r>
            <a:endParaRPr/>
          </a:p>
          <a:p>
            <a:pPr indent="-228600" lvl="1" marL="685800" rtl="0" algn="l">
              <a:lnSpc>
                <a:spcPct val="90000"/>
              </a:lnSpc>
              <a:spcBef>
                <a:spcPts val="500"/>
              </a:spcBef>
              <a:spcAft>
                <a:spcPts val="0"/>
              </a:spcAft>
              <a:buClr>
                <a:schemeClr val="dk1"/>
              </a:buClr>
              <a:buSzPts val="2400"/>
              <a:buChar char="•"/>
            </a:pPr>
            <a:r>
              <a:rPr lang="en-US"/>
              <a:t>Needs and buying motives not obvious</a:t>
            </a:r>
            <a:endParaRPr/>
          </a:p>
          <a:p>
            <a:pPr indent="-228600" lvl="1" marL="685800" rtl="0" algn="l">
              <a:lnSpc>
                <a:spcPct val="90000"/>
              </a:lnSpc>
              <a:spcBef>
                <a:spcPts val="500"/>
              </a:spcBef>
              <a:spcAft>
                <a:spcPts val="0"/>
              </a:spcAft>
              <a:buClr>
                <a:schemeClr val="dk1"/>
              </a:buClr>
              <a:buSzPts val="2400"/>
              <a:buChar char="•"/>
            </a:pPr>
            <a:r>
              <a:rPr lang="en-US"/>
              <a:t>Customers usually can’t tell you what and why</a:t>
            </a:r>
            <a:endParaRPr/>
          </a:p>
          <a:p>
            <a:pPr indent="-228600" lvl="0" marL="228600" rtl="0" algn="l">
              <a:lnSpc>
                <a:spcPct val="90000"/>
              </a:lnSpc>
              <a:spcBef>
                <a:spcPts val="1000"/>
              </a:spcBef>
              <a:spcAft>
                <a:spcPts val="0"/>
              </a:spcAft>
              <a:buClr>
                <a:schemeClr val="dk1"/>
              </a:buClr>
              <a:buSzPts val="2800"/>
              <a:buChar char="•"/>
            </a:pPr>
            <a:r>
              <a:rPr lang="en-US"/>
              <a:t>Better information and more effective use of existing information</a:t>
            </a:r>
            <a:endParaRPr/>
          </a:p>
        </p:txBody>
      </p:sp>
      <p:sp>
        <p:nvSpPr>
          <p:cNvPr id="190" name="Google Shape;190;p7"/>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191" name="Google Shape;191;p7"/>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4-7</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type="title"/>
          </p:nvPr>
        </p:nvSpPr>
        <p:spPr>
          <a:xfrm>
            <a:off x="82093" y="223517"/>
            <a:ext cx="8898340" cy="716507"/>
          </a:xfrm>
          <a:prstGeom prst="rect">
            <a:avLst/>
          </a:prstGeom>
          <a:noFill/>
          <a:ln>
            <a:noFill/>
          </a:ln>
        </p:spPr>
        <p:txBody>
          <a:bodyPr anchorCtr="0" anchor="b" bIns="45700" lIns="91425" spcFirstLastPara="1" rIns="91425" wrap="square" tIns="45700">
            <a:normAutofit/>
          </a:bodyPr>
          <a:lstStyle/>
          <a:p>
            <a:pPr indent="0" lvl="0" marL="0" rtl="0" algn="ctr">
              <a:lnSpc>
                <a:spcPct val="75000"/>
              </a:lnSpc>
              <a:spcBef>
                <a:spcPts val="0"/>
              </a:spcBef>
              <a:spcAft>
                <a:spcPts val="0"/>
              </a:spcAft>
              <a:buClr>
                <a:srgbClr val="0070C0"/>
              </a:buClr>
              <a:buSzPts val="3600"/>
              <a:buFont typeface="Calibri"/>
              <a:buNone/>
            </a:pPr>
            <a:r>
              <a:rPr lang="en-US" sz="3600">
                <a:solidFill>
                  <a:srgbClr val="0070C0"/>
                </a:solidFill>
                <a:latin typeface="Calibri"/>
                <a:ea typeface="Calibri"/>
                <a:cs typeface="Calibri"/>
                <a:sym typeface="Calibri"/>
              </a:rPr>
              <a:t>Marketing Information and Customer Insights</a:t>
            </a:r>
            <a:endParaRPr/>
          </a:p>
        </p:txBody>
      </p:sp>
      <p:sp>
        <p:nvSpPr>
          <p:cNvPr id="198" name="Google Shape;198;p8"/>
          <p:cNvSpPr txBox="1"/>
          <p:nvPr>
            <p:ph idx="2"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p>
            <a:pPr indent="-228600" lvl="0" marL="228600" rtl="0" algn="ctr">
              <a:lnSpc>
                <a:spcPct val="65625"/>
              </a:lnSpc>
              <a:spcBef>
                <a:spcPts val="0"/>
              </a:spcBef>
              <a:spcAft>
                <a:spcPts val="0"/>
              </a:spcAft>
              <a:buClr>
                <a:schemeClr val="accent2"/>
              </a:buClr>
              <a:buSzPts val="3200"/>
              <a:buNone/>
            </a:pPr>
            <a:r>
              <a:rPr lang="en-US" sz="3200">
                <a:solidFill>
                  <a:schemeClr val="accent2"/>
                </a:solidFill>
              </a:rPr>
              <a:t>Managing Marketing Information</a:t>
            </a:r>
            <a:endParaRPr sz="3200">
              <a:solidFill>
                <a:schemeClr val="accent2"/>
              </a:solidFill>
            </a:endParaRPr>
          </a:p>
        </p:txBody>
      </p:sp>
      <p:sp>
        <p:nvSpPr>
          <p:cNvPr id="199" name="Google Shape;199;p8"/>
          <p:cNvSpPr txBox="1"/>
          <p:nvPr>
            <p:ph idx="1" type="body"/>
          </p:nvPr>
        </p:nvSpPr>
        <p:spPr>
          <a:xfrm>
            <a:off x="914400" y="2343150"/>
            <a:ext cx="7642746" cy="308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Companies are forming </a:t>
            </a:r>
            <a:r>
              <a:rPr b="1" lang="en-US"/>
              <a:t>customer insights teams</a:t>
            </a:r>
            <a:endParaRPr/>
          </a:p>
          <a:p>
            <a:pPr indent="-228600" lvl="1" marL="685800" rtl="0" algn="l">
              <a:lnSpc>
                <a:spcPct val="90000"/>
              </a:lnSpc>
              <a:spcBef>
                <a:spcPts val="500"/>
              </a:spcBef>
              <a:spcAft>
                <a:spcPts val="0"/>
              </a:spcAft>
              <a:buClr>
                <a:schemeClr val="dk1"/>
              </a:buClr>
              <a:buSzPts val="2400"/>
              <a:buChar char="•"/>
            </a:pPr>
            <a:r>
              <a:rPr lang="en-US"/>
              <a:t>Include all company functional areas</a:t>
            </a:r>
            <a:endParaRPr/>
          </a:p>
          <a:p>
            <a:pPr indent="-228600" lvl="1" marL="685800" rtl="0" algn="l">
              <a:lnSpc>
                <a:spcPct val="90000"/>
              </a:lnSpc>
              <a:spcBef>
                <a:spcPts val="500"/>
              </a:spcBef>
              <a:spcAft>
                <a:spcPts val="0"/>
              </a:spcAft>
              <a:buClr>
                <a:schemeClr val="dk1"/>
              </a:buClr>
              <a:buSzPts val="2400"/>
              <a:buChar char="•"/>
            </a:pPr>
            <a:r>
              <a:rPr lang="en-US"/>
              <a:t>Collect information from a wide variety of sources</a:t>
            </a:r>
            <a:endParaRPr/>
          </a:p>
          <a:p>
            <a:pPr indent="-228600" lvl="1" marL="685800" rtl="0" algn="l">
              <a:lnSpc>
                <a:spcPct val="90000"/>
              </a:lnSpc>
              <a:spcBef>
                <a:spcPts val="500"/>
              </a:spcBef>
              <a:spcAft>
                <a:spcPts val="0"/>
              </a:spcAft>
              <a:buClr>
                <a:schemeClr val="dk1"/>
              </a:buClr>
              <a:buSzPts val="2400"/>
              <a:buChar char="•"/>
            </a:pPr>
            <a:r>
              <a:rPr lang="en-US"/>
              <a:t>Use insights to create more value for their customers</a:t>
            </a:r>
            <a:endParaRPr/>
          </a:p>
          <a:p>
            <a:pPr indent="-228600" lvl="1" marL="685800" rtl="0" algn="l">
              <a:lnSpc>
                <a:spcPct val="90000"/>
              </a:lnSpc>
              <a:spcBef>
                <a:spcPts val="500"/>
              </a:spcBef>
              <a:spcAft>
                <a:spcPts val="0"/>
              </a:spcAft>
              <a:buClr>
                <a:schemeClr val="dk1"/>
              </a:buClr>
              <a:buSzPts val="2400"/>
              <a:buFont typeface="Calibri"/>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00" name="Google Shape;200;p8"/>
          <p:cNvSpPr txBox="1"/>
          <p:nvPr/>
        </p:nvSpPr>
        <p:spPr>
          <a:xfrm>
            <a:off x="3028950" y="6401050"/>
            <a:ext cx="3086100" cy="32764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Copyright © 2016 Pearson Education, Inc.</a:t>
            </a:r>
            <a:endParaRPr sz="1200">
              <a:solidFill>
                <a:schemeClr val="dk1"/>
              </a:solidFill>
              <a:latin typeface="Calibri"/>
              <a:ea typeface="Calibri"/>
              <a:cs typeface="Calibri"/>
              <a:sym typeface="Calibri"/>
            </a:endParaRPr>
          </a:p>
        </p:txBody>
      </p:sp>
      <p:sp>
        <p:nvSpPr>
          <p:cNvPr id="201" name="Google Shape;201;p8"/>
          <p:cNvSpPr txBox="1"/>
          <p:nvPr/>
        </p:nvSpPr>
        <p:spPr>
          <a:xfrm>
            <a:off x="8237483" y="6401049"/>
            <a:ext cx="742950" cy="32764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4-8</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2014-09-17T14:55:40Z</dcterms:created>
  <dc:creator>Douglas Martin</dc:creator>
</cp:coreProperties>
</file>