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77" r:id="rId2"/>
    <p:sldId id="430"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5" r:id="rId38"/>
    <p:sldId id="466" r:id="rId39"/>
    <p:sldId id="467" r:id="rId40"/>
    <p:sldId id="468" r:id="rId41"/>
    <p:sldId id="469" r:id="rId42"/>
    <p:sldId id="470" r:id="rId43"/>
    <p:sldId id="471" r:id="rId44"/>
    <p:sldId id="472" r:id="rId45"/>
    <p:sldId id="473" r:id="rId46"/>
    <p:sldId id="474" r:id="rId47"/>
    <p:sldId id="4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3" autoAdjust="0"/>
    <p:restoredTop sz="67347" autoAdjust="0"/>
  </p:normalViewPr>
  <p:slideViewPr>
    <p:cSldViewPr>
      <p:cViewPr varScale="1">
        <p:scale>
          <a:sx n="78" d="100"/>
          <a:sy n="78" d="100"/>
        </p:scale>
        <p:origin x="2196" y="90"/>
      </p:cViewPr>
      <p:guideLst>
        <p:guide orient="horz" pos="2160"/>
        <p:guide pos="2880"/>
      </p:guideLst>
    </p:cSldViewPr>
  </p:slideViewPr>
  <p:outlineViewPr>
    <p:cViewPr>
      <p:scale>
        <a:sx n="75" d="100"/>
        <a:sy n="7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10/24/2019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10/24/2019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0660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social systems, members of different classes are reared for certain roles and cannot change their social positions. </a:t>
            </a:r>
          </a:p>
          <a:p>
            <a:endParaRPr lang="en-US" dirty="0" smtClean="0"/>
          </a:p>
          <a:p>
            <a:r>
              <a:rPr lang="en-US" dirty="0" smtClean="0"/>
              <a:t>In the United States, however, the lines between social classes are not fixed and rigid; people can move to a higher social class or drop into a lower one.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74483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Marketers are interested in social class because people within a given social class tend to exhibit similar buying behavior. Social classes show distinct product and brand preferences in areas such as clothing, home furnishings, travel and leisure activity, financial services, and automobiles.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698201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a:t>
            </a:r>
          </a:p>
          <a:p>
            <a:r>
              <a:rPr lang="en-US" i="1" dirty="0" smtClean="0"/>
              <a:t>What groups are you a member of and what are your aspirational groups? How does this influence you as a consumers?</a:t>
            </a:r>
          </a:p>
          <a:p>
            <a:endParaRPr lang="en-US" i="1" dirty="0" smtClean="0"/>
          </a:p>
          <a:p>
            <a:r>
              <a:rPr lang="en-US" dirty="0" smtClean="0"/>
              <a:t>Marketers try to identify the reference groups of their target markets. Reference groups expose a person to new behaviors and lifestyles, influence the person’s attitudes and self-concept, and create pressures to conform that may affect the person’s product and brand choices. The importance of group influence varies across products and brands. It tends to be strongest when the product is visible to others whom the buyer respects.</a:t>
            </a: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91042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Using social networks</a:t>
            </a:r>
            <a:r>
              <a:rPr lang="en-US" sz="1200" b="0" i="0" u="none" strike="noStrike" kern="1200" baseline="0" dirty="0" smtClean="0">
                <a:solidFill>
                  <a:schemeClr val="tx1"/>
                </a:solidFill>
                <a:latin typeface="+mn-lt"/>
                <a:ea typeface="+mn-ea"/>
                <a:cs typeface="+mn-cs"/>
              </a:rPr>
              <a:t>: Timberland has created an extensive online community that connects like-minded “Earthkeepers” with each other and the brand through several web sites, a Facebook page, a YouTube channel, a </a:t>
            </a:r>
            <a:r>
              <a:rPr lang="en-US" sz="1200" b="0" i="0" u="none" strike="noStrike" kern="1200" baseline="0" dirty="0" err="1" smtClean="0">
                <a:solidFill>
                  <a:schemeClr val="tx1"/>
                </a:solidFill>
                <a:latin typeface="+mn-lt"/>
                <a:ea typeface="+mn-ea"/>
                <a:cs typeface="+mn-cs"/>
              </a:rPr>
              <a:t>Bootmakers</a:t>
            </a:r>
            <a:r>
              <a:rPr lang="en-US" sz="1200" b="0" i="0" u="none" strike="noStrike" kern="1200" baseline="0" dirty="0" smtClean="0">
                <a:solidFill>
                  <a:schemeClr val="tx1"/>
                </a:solidFill>
                <a:latin typeface="+mn-lt"/>
                <a:ea typeface="+mn-ea"/>
                <a:cs typeface="+mn-cs"/>
              </a:rPr>
              <a:t> Blog, an e-mail newsletter, and several Twitter feeds.</a:t>
            </a:r>
          </a:p>
          <a:p>
            <a:pPr>
              <a:defRPr/>
            </a:pPr>
            <a:endParaRPr lang="en-US" b="1" dirty="0" smtClean="0">
              <a:ea typeface="ＭＳ Ｐゴシック" charset="-128"/>
            </a:endParaRPr>
          </a:p>
          <a:p>
            <a:pPr>
              <a:defRPr/>
            </a:pPr>
            <a:r>
              <a:rPr lang="en-US" b="1" dirty="0" smtClean="0">
                <a:ea typeface="ＭＳ Ｐゴシック" charset="-128"/>
              </a:rPr>
              <a:t>Discussion Question</a:t>
            </a:r>
            <a:endParaRPr lang="en-US" b="0" dirty="0" smtClean="0">
              <a:ea typeface="ＭＳ Ｐゴシック" charset="-128"/>
            </a:endParaRPr>
          </a:p>
          <a:p>
            <a:pPr>
              <a:defRPr/>
            </a:pPr>
            <a:r>
              <a:rPr lang="en-US" b="0" i="1" dirty="0" smtClean="0">
                <a:ea typeface="ＭＳ Ｐゴシック" charset="-128"/>
              </a:rPr>
              <a:t>How can marketers use these networks?</a:t>
            </a:r>
          </a:p>
          <a:p>
            <a:pPr>
              <a:defRPr/>
            </a:pPr>
            <a:r>
              <a:rPr lang="en-US" dirty="0" smtClean="0">
                <a:ea typeface="ＭＳ Ｐゴシック" charset="-128"/>
              </a:rPr>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a:t>
            </a:r>
          </a:p>
          <a:p>
            <a:pPr>
              <a:defRPr/>
            </a:pPr>
            <a:endParaRPr lang="en-US" b="1" dirty="0" smtClean="0">
              <a:ea typeface="ＭＳ Ｐゴシック" charset="-128"/>
            </a:endParaRPr>
          </a:p>
          <a:p>
            <a:pPr>
              <a:defRPr/>
            </a:pPr>
            <a:endParaRPr lang="en-US" b="1" dirty="0" smtClean="0">
              <a:ea typeface="ＭＳ Ｐゴシック" charset="-128"/>
            </a:endParaRPr>
          </a:p>
          <a:p>
            <a:pPr>
              <a:defRPr/>
            </a:pPr>
            <a:r>
              <a:rPr lang="en-US" dirty="0" smtClean="0">
                <a:ea typeface="ＭＳ Ｐゴシック" charset="-128"/>
              </a:rPr>
              <a:t>Social networking media range from blogs (</a:t>
            </a:r>
            <a:r>
              <a:rPr lang="en-US" dirty="0" err="1" smtClean="0">
                <a:ea typeface="ＭＳ Ｐゴシック" charset="-128"/>
              </a:rPr>
              <a:t>Gizmodo</a:t>
            </a:r>
            <a:r>
              <a:rPr lang="en-US" dirty="0" smtClean="0">
                <a:ea typeface="ＭＳ Ｐゴシック" charset="-128"/>
              </a:rPr>
              <a:t>, </a:t>
            </a:r>
            <a:r>
              <a:rPr lang="en-US" dirty="0" err="1" smtClean="0">
                <a:ea typeface="ＭＳ Ｐゴシック" charset="-128"/>
              </a:rPr>
              <a:t>Zenhabits</a:t>
            </a:r>
            <a:r>
              <a:rPr lang="en-US" dirty="0" smtClean="0">
                <a:ea typeface="ＭＳ Ｐゴシック" charset="-128"/>
              </a:rPr>
              <a:t>) and message boards (Craigslist) to social networking websites (Facebook, Twitter, and Foursquare) and virtual worlds (Second Life). This new form of consumer-to-consumer and business-to-consumer dialog has big implications for marketers.</a:t>
            </a:r>
            <a:r>
              <a:rPr lang="en-US" baseline="0" dirty="0" smtClean="0">
                <a:ea typeface="ＭＳ Ｐゴシック" charset="-128"/>
              </a:rPr>
              <a:t> </a:t>
            </a:r>
            <a:r>
              <a:rPr lang="en-US" b="0" dirty="0" smtClean="0">
                <a:ea typeface="ＭＳ Ｐゴシック" charset="-128"/>
              </a:rPr>
              <a:t>Marketers are working to harness the power of these new </a:t>
            </a:r>
            <a:r>
              <a:rPr lang="en-US" b="1" dirty="0" smtClean="0">
                <a:ea typeface="ＭＳ Ｐゴシック" charset="-128"/>
              </a:rPr>
              <a:t>online social networks </a:t>
            </a:r>
            <a:r>
              <a:rPr lang="en-US" dirty="0" smtClean="0">
                <a:ea typeface="ＭＳ Ｐゴシック" charset="-128"/>
              </a:rPr>
              <a:t>and other “word-of-Web” opportunities to promote their products and build closer customer relationships. </a:t>
            </a:r>
          </a:p>
          <a:p>
            <a:pPr>
              <a:defRPr/>
            </a:pPr>
            <a:endParaRPr lang="en-US" dirty="0" smtClean="0">
              <a:ea typeface="ＭＳ Ｐゴシック" charset="-128"/>
            </a:endParaRPr>
          </a:p>
          <a:p>
            <a:r>
              <a:rPr lang="en-US" b="1" dirty="0" smtClean="0"/>
              <a:t>Word-of-mouth influence</a:t>
            </a:r>
            <a:r>
              <a:rPr lang="en-US" dirty="0" smtClean="0"/>
              <a:t> can have a powerful impact on consumer buying behavior. The personal words and recommendations of trusted friends, associates, and other consumers tend to be more credible than those coming from commercial sources, such as advertisements or salespeople. </a:t>
            </a:r>
          </a:p>
          <a:p>
            <a:endParaRPr lang="en-US" dirty="0" smtClean="0"/>
          </a:p>
          <a:p>
            <a:r>
              <a:rPr lang="en-US" dirty="0" smtClean="0"/>
              <a:t>Marketers of brands subjected to strong group influence must figure out how to reach </a:t>
            </a:r>
            <a:r>
              <a:rPr lang="en-US" b="1" dirty="0" smtClean="0"/>
              <a:t>opinion leaders</a:t>
            </a:r>
            <a:r>
              <a:rPr lang="en-US" dirty="0" smtClean="0"/>
              <a:t>—people within a reference group who, because of special skills, knowledge, personality, or other characteristics, exert social influence on others. Some experts call this group </a:t>
            </a:r>
            <a:r>
              <a:rPr lang="en-US" b="1" i="1" dirty="0" smtClean="0"/>
              <a:t>the </a:t>
            </a:r>
            <a:r>
              <a:rPr lang="en-US" b="1" i="1" dirty="0" err="1" smtClean="0"/>
              <a:t>influentials</a:t>
            </a:r>
            <a:r>
              <a:rPr lang="en-US" b="1" dirty="0" smtClean="0"/>
              <a:t>  </a:t>
            </a:r>
            <a:r>
              <a:rPr lang="en-US" b="0" dirty="0" smtClean="0"/>
              <a:t>or</a:t>
            </a:r>
            <a:r>
              <a:rPr lang="en-US" b="1" dirty="0" smtClean="0"/>
              <a:t> </a:t>
            </a:r>
            <a:r>
              <a:rPr lang="en-US" b="1" i="1" dirty="0" smtClean="0"/>
              <a:t>leading adopters</a:t>
            </a:r>
            <a:r>
              <a:rPr lang="en-US" dirty="0" smtClean="0"/>
              <a:t>. When these </a:t>
            </a:r>
            <a:r>
              <a:rPr lang="en-US" dirty="0" err="1" smtClean="0"/>
              <a:t>influentials</a:t>
            </a:r>
            <a:r>
              <a:rPr lang="en-US" dirty="0" smtClean="0"/>
              <a:t> talk, consumers listen. </a:t>
            </a:r>
          </a:p>
          <a:p>
            <a:endParaRPr lang="en-US" dirty="0" smtClean="0"/>
          </a:p>
          <a:p>
            <a:r>
              <a:rPr lang="en-US" b="1" i="1" dirty="0" smtClean="0"/>
              <a:t>Buzz marketing</a:t>
            </a:r>
            <a:r>
              <a:rPr lang="en-US" b="1" dirty="0" smtClean="0"/>
              <a:t> </a:t>
            </a:r>
            <a:r>
              <a:rPr lang="en-US" dirty="0" smtClean="0"/>
              <a:t>involves enlisting or even creating opinion leaders to serve as “brand ambassadors” who spread the word about a company’s products. Many companies are now turning everyday customers into brand evangelists.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09205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a:t>
            </a:r>
          </a:p>
          <a:p>
            <a:r>
              <a:rPr lang="en-US" i="1" dirty="0" smtClean="0"/>
              <a:t>What brands do you purchase because it is what your parents used? Why do you think this occurs?</a:t>
            </a:r>
          </a:p>
          <a:p>
            <a:endParaRPr lang="en-US" i="1" dirty="0" smtClean="0"/>
          </a:p>
          <a:p>
            <a:r>
              <a:rPr lang="en-US" dirty="0" smtClean="0"/>
              <a:t>Family members can strongly influence buyer behavior. The </a:t>
            </a:r>
            <a:r>
              <a:rPr lang="en-US" b="1" dirty="0" smtClean="0"/>
              <a:t>family </a:t>
            </a:r>
            <a:r>
              <a:rPr lang="en-US" dirty="0" smtClean="0"/>
              <a:t>is the most important consumer buying organization in society, and it has been researched extensively. Marketers are interested in the roles and influence of the husband, wife, and children on the purchase of different products and services.</a:t>
            </a:r>
          </a:p>
          <a:p>
            <a:endParaRPr lang="en-US" dirty="0" smtClean="0"/>
          </a:p>
          <a:p>
            <a:r>
              <a:rPr lang="en-US" dirty="0" smtClean="0"/>
              <a:t>A person belongs to many </a:t>
            </a:r>
            <a:r>
              <a:rPr lang="en-US" b="1" dirty="0" smtClean="0"/>
              <a:t>groups—family, clubs, organizations, and online communities</a:t>
            </a:r>
            <a:r>
              <a:rPr lang="en-US" dirty="0" smtClean="0"/>
              <a:t>. The person’s </a:t>
            </a:r>
            <a:r>
              <a:rPr lang="en-US" b="1" dirty="0" smtClean="0"/>
              <a:t>position in each group can be defined in terms of both role and status</a:t>
            </a:r>
            <a:r>
              <a:rPr lang="en-US" dirty="0" smtClean="0"/>
              <a:t>. A role consists of the activities people are expected to perform according to the people around them. Each role carries a status reflecting the general esteem given to it by society.</a:t>
            </a:r>
          </a:p>
          <a:p>
            <a:endParaRPr lang="en-US" dirty="0" smtClean="0"/>
          </a:p>
          <a:p>
            <a:r>
              <a:rPr lang="en-US" dirty="0" smtClean="0"/>
              <a:t>People usually choose products appropriate to their roles and status. Consider the various roles a working mother plays. In her company, she may play the role of a brand manager; in her family, she plays the role of wife and mother; at her favorite sporting events, she plays the role of avid fan. As a brand manager, she will buy the kind of clothing that reflects her role and status in her company. At the game, she may wear clothing supporting her favorite team.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65653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buyer’s decisions also are influenced by personal characteristics such as the buyer’s </a:t>
            </a:r>
            <a:r>
              <a:rPr lang="en-US" i="1" dirty="0" smtClean="0"/>
              <a:t>age and life-cycle stage</a:t>
            </a:r>
            <a:r>
              <a:rPr lang="en-US" dirty="0" smtClean="0"/>
              <a:t>, </a:t>
            </a:r>
            <a:r>
              <a:rPr lang="en-US" i="1" dirty="0" smtClean="0"/>
              <a:t>occupation</a:t>
            </a:r>
            <a:r>
              <a:rPr lang="en-US" dirty="0" smtClean="0"/>
              <a:t>, </a:t>
            </a:r>
            <a:r>
              <a:rPr lang="en-US" i="1" dirty="0" smtClean="0"/>
              <a:t>economic situation</a:t>
            </a:r>
            <a:r>
              <a:rPr lang="en-US" dirty="0" smtClean="0"/>
              <a:t>, </a:t>
            </a:r>
            <a:r>
              <a:rPr lang="en-US" i="1" dirty="0" smtClean="0"/>
              <a:t>lifestyle</a:t>
            </a:r>
            <a:r>
              <a:rPr lang="en-US" dirty="0" smtClean="0"/>
              <a:t>, and </a:t>
            </a:r>
            <a:r>
              <a:rPr lang="en-US" i="1" dirty="0" smtClean="0"/>
              <a:t>personality and self-concept</a:t>
            </a:r>
            <a:r>
              <a:rPr lang="en-US" dirty="0" smtClean="0"/>
              <a:t>.</a:t>
            </a:r>
          </a:p>
          <a:p>
            <a:endParaRPr lang="en-US" dirty="0" smtClean="0"/>
          </a:p>
          <a:p>
            <a:r>
              <a:rPr lang="en-US" dirty="0" smtClean="0"/>
              <a:t>People change the goods and services they buy over their lifetimes. Marketers often define their target markets in terms of life-cycle stage and develop appropriate products and marketing plans for each stage.</a:t>
            </a:r>
          </a:p>
          <a:p>
            <a:endParaRPr lang="en-US" dirty="0" smtClean="0"/>
          </a:p>
          <a:p>
            <a:r>
              <a:rPr lang="en-US" sz="1200" b="0" i="0" u="none" strike="noStrike" kern="1200" baseline="0" dirty="0" smtClean="0">
                <a:solidFill>
                  <a:schemeClr val="tx1"/>
                </a:solidFill>
                <a:latin typeface="+mn-lt"/>
                <a:ea typeface="+mn-ea"/>
                <a:cs typeface="+mn-cs"/>
              </a:rPr>
              <a:t>One of the leading life-stage segmentation systems is the Nielsen PRIZM Lifestage Groups system. PRIZM  classifications consider a host of demographic factors such as age, education, income, occupation, family composition, ethnicity, and housing; and behavioral and lifestyle factors, such as purchases, free-time activities, and media preferences.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 PRIZM Lifestage Groups carry names such as “Striving Singles,” “Young Achievers,” “Mainstream Families,” “Midlife Success,” “Affluent Empty Nests,” “Cautious Couples,” and “Sustaining Seniors.” The “Young Achievers” group includes seven </a:t>
            </a:r>
            <a:r>
              <a:rPr lang="en-US" sz="1200" b="0" i="0" u="none" strike="noStrike" kern="1200" baseline="0" dirty="0" err="1" smtClean="0">
                <a:solidFill>
                  <a:schemeClr val="tx1"/>
                </a:solidFill>
                <a:latin typeface="+mn-lt"/>
                <a:ea typeface="+mn-ea"/>
                <a:cs typeface="+mn-cs"/>
              </a:rPr>
              <a:t>subsegments</a:t>
            </a:r>
            <a:r>
              <a:rPr lang="en-US" sz="1200" b="0" i="0" u="none" strike="noStrike" kern="1200" baseline="0" dirty="0" smtClean="0">
                <a:solidFill>
                  <a:schemeClr val="tx1"/>
                </a:solidFill>
                <a:latin typeface="+mn-lt"/>
                <a:ea typeface="+mn-ea"/>
                <a:cs typeface="+mn-cs"/>
              </a:rPr>
              <a:t>, with names like “Young Digerati,” “Bohemian Mix,” and “Young </a:t>
            </a:r>
            <a:r>
              <a:rPr lang="en-US" sz="1200" b="0" i="0" u="none" strike="noStrike" kern="1200" baseline="0" dirty="0" err="1" smtClean="0">
                <a:solidFill>
                  <a:schemeClr val="tx1"/>
                </a:solidFill>
                <a:latin typeface="+mn-lt"/>
                <a:ea typeface="+mn-ea"/>
                <a:cs typeface="+mn-cs"/>
              </a:rPr>
              <a:t>Influentials</a:t>
            </a:r>
            <a:r>
              <a:rPr lang="en-US" sz="1200" b="0" i="0" u="none" strike="noStrike" kern="1200" baseline="0" dirty="0" smtClean="0">
                <a:solidFill>
                  <a:schemeClr val="tx1"/>
                </a:solidFill>
                <a:latin typeface="+mn-lt"/>
                <a:ea typeface="+mn-ea"/>
                <a:cs typeface="+mn-cs"/>
              </a:rPr>
              <a: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08741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Discussion Question</a:t>
            </a:r>
          </a:p>
          <a:p>
            <a:r>
              <a:rPr lang="en-US" i="1" dirty="0" smtClean="0"/>
              <a:t>Ask the students how their occupations and economic situations affect the goods and services they buy.</a:t>
            </a:r>
            <a:endParaRPr lang="en-US" b="1" i="1" dirty="0" smtClean="0"/>
          </a:p>
          <a:p>
            <a:endParaRPr lang="en-US" b="1" i="1" dirty="0" smtClean="0"/>
          </a:p>
          <a:p>
            <a:r>
              <a:rPr lang="en-US" dirty="0" smtClean="0"/>
              <a:t>Marketers try to identify the occupational groups that have an above-average interest in their products and services. A company can even specialize in making products needed by a given occupational group.</a:t>
            </a:r>
          </a:p>
          <a:p>
            <a:endParaRPr lang="en-US" dirty="0" smtClean="0"/>
          </a:p>
          <a:p>
            <a:r>
              <a:rPr lang="en-US" dirty="0" smtClean="0"/>
              <a:t>A person’s economic situation will affect his or her store and product choices. In today’s more frugal times, most companies have taken steps to redesign, reposition, and </a:t>
            </a:r>
            <a:r>
              <a:rPr lang="en-US" dirty="0" err="1" smtClean="0"/>
              <a:t>reprice</a:t>
            </a:r>
            <a:r>
              <a:rPr lang="en-US" dirty="0" smtClean="0"/>
              <a:t> their products and services. For example, upscale discounter Target has put more emphasis on the “Pay less” side of its “Expect more. Pay less.” positioning promise.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8814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Lifestyles: KitchenAid sells much more than just high performance kitchen appliances. It sells an entire cooking and entertainment lifestyle to “Kitchenthusiasts.”</a:t>
            </a:r>
          </a:p>
          <a:p>
            <a:endParaRPr lang="en-US" b="1" dirty="0" smtClean="0"/>
          </a:p>
          <a:p>
            <a:r>
              <a:rPr lang="en-US" b="1" dirty="0" smtClean="0"/>
              <a:t>Discussion Question</a:t>
            </a:r>
          </a:p>
          <a:p>
            <a:r>
              <a:rPr lang="en-US" i="1" dirty="0" smtClean="0"/>
              <a:t>What categories of products seem to be targeted to consumer’s lifestyles?</a:t>
            </a:r>
          </a:p>
          <a:p>
            <a:r>
              <a:rPr lang="en-US" dirty="0" smtClean="0"/>
              <a:t>Students will realize that many products including cars, food, cosmetics, and shampoo appeal to consumer</a:t>
            </a:r>
            <a:r>
              <a:rPr lang="en-US" baseline="0" dirty="0" smtClean="0"/>
              <a:t> </a:t>
            </a:r>
            <a:r>
              <a:rPr lang="en-US" dirty="0" smtClean="0"/>
              <a:t>lifestyles.</a:t>
            </a:r>
          </a:p>
          <a:p>
            <a:endParaRPr lang="en-US" dirty="0" smtClean="0"/>
          </a:p>
          <a:p>
            <a:endParaRPr lang="en-US" dirty="0" smtClean="0"/>
          </a:p>
          <a:p>
            <a:r>
              <a:rPr lang="en-US" dirty="0" smtClean="0"/>
              <a:t>When used carefully, the lifestyle concept can help marketers understand changing consumer values and how they affect buyer behavior. Consumers don’t just buy products; they buy the values and lifestyles those products represent.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Psychographics  </a:t>
            </a:r>
            <a:r>
              <a:rPr lang="en-US" sz="1200" dirty="0" smtClean="0"/>
              <a:t>measure a consumer’s AIOs (activities, interests, opinions) to capture information about a person’s pattern of acting and interacting in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Marketers look for lifestyle segments with needs that can be served through special products or marketing approaches. Such segments might be defined by anything from family characteristics or outdoor interests to pet ownership.</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02432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Brand personality</a:t>
            </a:r>
            <a:r>
              <a:rPr lang="en-US" sz="1200" b="0" i="0" u="none" strike="noStrike" kern="1200" baseline="0" dirty="0" smtClean="0">
                <a:solidFill>
                  <a:schemeClr val="tx1"/>
                </a:solidFill>
                <a:latin typeface="+mn-lt"/>
                <a:ea typeface="+mn-ea"/>
                <a:cs typeface="+mn-cs"/>
              </a:rPr>
              <a:t>: Customers are likely to choose brands with personalities that match their own. JetBlue projects a “human” personality. It’s been “inspiring humanity since 2000.”</a:t>
            </a:r>
          </a:p>
          <a:p>
            <a:endParaRPr lang="en-US" sz="1200" b="0" i="0" u="none" strike="noStrike" kern="1200" baseline="0" dirty="0" smtClean="0">
              <a:solidFill>
                <a:schemeClr val="tx1"/>
              </a:solidFill>
              <a:latin typeface="+mn-lt"/>
              <a:ea typeface="+mn-ea"/>
              <a:cs typeface="+mn-cs"/>
            </a:endParaRPr>
          </a:p>
          <a:p>
            <a:r>
              <a:rPr lang="en-US" dirty="0" smtClean="0"/>
              <a:t>Personality is usually described in terms of traits such as self-confidence, dominance, sociability, autonomy, defensiveness, adaptability, and aggressiveness. Personality can be useful in analyzing consumer behavior for certain product or brand choices. </a:t>
            </a:r>
          </a:p>
          <a:p>
            <a:endParaRPr lang="en-US" dirty="0" smtClean="0"/>
          </a:p>
          <a:p>
            <a:r>
              <a:rPr lang="en-US" dirty="0" smtClean="0"/>
              <a:t>The idea is that brands also have personalities, and consumers are likely to choose brands with personalities that match their own. A </a:t>
            </a:r>
            <a:r>
              <a:rPr lang="en-US" i="1" dirty="0" smtClean="0"/>
              <a:t>brand personality</a:t>
            </a:r>
            <a:r>
              <a:rPr lang="en-US" dirty="0" smtClean="0"/>
              <a:t> is the specific mix of human traits that may be attributed to a particular brand.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50294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interesting to talk about brand personalities and ask students the personality of several brands.</a:t>
            </a:r>
          </a:p>
          <a:p>
            <a:endParaRPr lang="en-US" dirty="0" smtClean="0"/>
          </a:p>
          <a:p>
            <a:r>
              <a:rPr lang="en-US" dirty="0" smtClean="0"/>
              <a:t>A brand personality is the specific mix of human traits that may be attributed to a particular brand. </a:t>
            </a:r>
          </a:p>
          <a:p>
            <a:endParaRPr lang="en-US" dirty="0" smtClean="0"/>
          </a:p>
          <a:p>
            <a:r>
              <a:rPr lang="en-US" dirty="0" smtClean="0"/>
              <a:t>This slide shows five brand personality traits</a:t>
            </a:r>
          </a:p>
          <a:p>
            <a:endParaRPr lang="en-US" dirty="0" smtClean="0"/>
          </a:p>
          <a:p>
            <a:pPr lvl="1">
              <a:buFont typeface="Arial" charset="0"/>
              <a:buNone/>
            </a:pPr>
            <a:r>
              <a:rPr lang="en-US" dirty="0" smtClean="0"/>
              <a:t>1. Sincerity (down-to-earth, honest, wholesome, and cheerful)</a:t>
            </a:r>
          </a:p>
          <a:p>
            <a:pPr lvl="1">
              <a:buFont typeface="Arial" charset="0"/>
              <a:buNone/>
            </a:pPr>
            <a:r>
              <a:rPr lang="en-US" dirty="0" smtClean="0"/>
              <a:t>2. Excitement (daring, spirited, imaginative, and up-to-date)</a:t>
            </a:r>
          </a:p>
          <a:p>
            <a:pPr lvl="1">
              <a:buFont typeface="Arial" charset="0"/>
              <a:buNone/>
            </a:pPr>
            <a:r>
              <a:rPr lang="en-US" dirty="0" smtClean="0"/>
              <a:t>3. Competence (reliable, intelligent, and successful)</a:t>
            </a:r>
          </a:p>
          <a:p>
            <a:pPr lvl="1">
              <a:buFont typeface="Arial" charset="0"/>
              <a:buNone/>
            </a:pPr>
            <a:r>
              <a:rPr lang="en-US" dirty="0" smtClean="0"/>
              <a:t>4. Sophistication (upper class and charming)</a:t>
            </a:r>
          </a:p>
          <a:p>
            <a:pPr lvl="1">
              <a:buFont typeface="Arial" charset="0"/>
              <a:buNone/>
            </a:pPr>
            <a:r>
              <a:rPr lang="en-US" dirty="0" smtClean="0"/>
              <a:t>5. Ruggedness (outdoorsy and tough)</a:t>
            </a:r>
          </a:p>
          <a:p>
            <a:pPr lvl="1">
              <a:buFont typeface="Arial" charset="0"/>
              <a:buNone/>
            </a:pPr>
            <a:endParaRPr lang="en-US" dirty="0" smtClean="0"/>
          </a:p>
          <a:p>
            <a:r>
              <a:rPr lang="en-US" sz="1200" b="0" i="0" u="none" strike="noStrike" kern="1200" baseline="0" dirty="0" smtClean="0">
                <a:solidFill>
                  <a:schemeClr val="tx1"/>
                </a:solidFill>
                <a:latin typeface="+mn-lt"/>
                <a:ea typeface="+mn-ea"/>
                <a:cs typeface="+mn-cs"/>
              </a:rPr>
              <a:t>Each person’s distinct personality influences his or her buying behavior. Personality refers to the unique psychological characteristics that distinguish a person or group. Personality can be useful in analyzing consumer behavior for certain product or brand choices.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idea is that brands also have personalities, and consumers are likely to choose brands with personalities that match their own.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12788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GoPro’s runaway success comes from a deep-down understanding of what makes its customers tick. More than just selling tiny, wearable HD video cameras, GoPro helps people capture, share, and celebrate with others the most meaningful experiences in their lives.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GoPro story shows that factors at many levels affect consumer buying behavior. Buying behavior is never simple, yet understanding it is an essential task of marketing management. Consumer buyer behavior refers to the buying behavior of final consumers—individuals and households that buy goods and services for personal consumption. All of these final consumers combine to make up the consumer market. The American consumer market consists of more than 318 million people who consume more than $16 trillion worth of goods and services each year, making it one of the most attractive consumer markets in the world.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417265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following slides will discuss these psychological factors in detail.</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Consider the impact of the advertisement shown in the slide on one of these factors: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Beliefs and Attitudes </a:t>
            </a:r>
            <a:r>
              <a:rPr lang="en-US" sz="1200" b="0" i="0" u="none" strike="noStrike" kern="1200" baseline="0" dirty="0" smtClean="0">
                <a:solidFill>
                  <a:schemeClr val="tx1"/>
                </a:solidFill>
                <a:latin typeface="+mn-lt"/>
                <a:ea typeface="+mn-ea"/>
                <a:cs typeface="+mn-cs"/>
              </a:rPr>
              <a:t>are difficult to change; however, the Vidalia Onion Committee’s award-winning Ogres and Onions campaign made believers of children and their delighted parents. Sales of bagged Vidalia onions shot up 30 percent.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05110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Consumers often don’t know or can’t describe why they act as they do. Thus, motivation researchers use a variety of probing techniques to uncover underlying emotions and attitudes toward brands and buying situations.</a:t>
            </a:r>
          </a:p>
          <a:p>
            <a:endParaRPr lang="en-US" dirty="0" smtClean="0"/>
          </a:p>
          <a:p>
            <a:r>
              <a:rPr lang="en-US" dirty="0" smtClean="0"/>
              <a:t>Many companies employ teams of psychologists, anthropologists, and other social scientists to carry out motivation research. One ad agency routinely conducts one-on-one, therapy-like interviews to delve into the inner workings of consumers. </a:t>
            </a:r>
          </a:p>
          <a:p>
            <a:endParaRPr lang="en-US" dirty="0" smtClean="0"/>
          </a:p>
          <a:p>
            <a:r>
              <a:rPr lang="en-US" dirty="0" smtClean="0"/>
              <a:t>Another company asks consumers to describe their favorite brands as animals or cars (say, a Mercedes versus a Chevy) to assess the prestige associated with various brands. Still others rely on hypnosis, dream therapy, or soft lights and mood music to plumb the murky depths of consumer psyches.</a:t>
            </a:r>
          </a:p>
          <a:p>
            <a:endParaRPr lang="en-US" dirty="0" smtClean="0"/>
          </a:p>
          <a:p>
            <a:r>
              <a:rPr lang="en-US" dirty="0" smtClean="0"/>
              <a:t>Such projective techniques seem pretty goofy, and some marketers dismiss such motivation research as mumbo jumbo. But many marketers use such touchy-feely approaches, now sometimes called </a:t>
            </a:r>
            <a:r>
              <a:rPr lang="en-US" i="1" dirty="0" smtClean="0"/>
              <a:t>interpretive consumer research</a:t>
            </a:r>
            <a:r>
              <a:rPr lang="en-US" dirty="0" smtClean="0"/>
              <a:t>, to dig deeper into consumer psyches and develop better marketing strategies.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295102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Maslow sought to explain why people are driven by particular needs at particular times. Why does one person spend a lot of time and energy on personal safety and another on gaining the esteem of others? Maslow’s answer is that human needs are arranged in a hierarchy, as shown in Figure 5.4, from the most pressing at the bottom to the least pressing at the top.</a:t>
            </a:r>
          </a:p>
          <a:p>
            <a:endParaRPr lang="en-US" dirty="0" smtClean="0"/>
          </a:p>
          <a:p>
            <a:r>
              <a:rPr lang="en-US" dirty="0" smtClean="0"/>
              <a:t>A person tries to satisfy the most important need first. When that need is satisfied, it will stop being a motivator, and the person will then try to satisfy the next most important need.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6842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a:t>
            </a:r>
          </a:p>
          <a:p>
            <a:r>
              <a:rPr lang="en-US" i="1" dirty="0" smtClean="0"/>
              <a:t>If you watched television last night, what ads do you remember seeing?</a:t>
            </a:r>
          </a:p>
          <a:p>
            <a:r>
              <a:rPr lang="en-US" dirty="0" smtClean="0"/>
              <a:t>Probe to find out why students remember certain ads—was it that they broke through the clutter, that they saw them many times, or that they are in the market for that certain product? </a:t>
            </a:r>
          </a:p>
          <a:p>
            <a:endParaRPr lang="en-US" dirty="0" smtClean="0"/>
          </a:p>
          <a:p>
            <a:endParaRPr lang="en-US" dirty="0" smtClean="0"/>
          </a:p>
          <a:p>
            <a:r>
              <a:rPr lang="en-US" dirty="0" smtClean="0"/>
              <a:t>A motivated person is ready to act. How the person acts is influenced by his or her own perception of the situation. All of us learn by the flow of information through our five senses: sight, hearing, smell, touch, and taste. However, each of us receives, organizes, and interprets this sensory information in an individual way.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813547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can form different perceptions of the same stimulus because of three perceptual processes: selective attention, selective distortion, and selective retention. People are exposed to a great amount of stimuli every day. For example, people are exposed to an estimated 3,000 to 5,000 ad messages every day. It is impossible for a person to pay attention to all these stimuli. </a:t>
            </a:r>
          </a:p>
          <a:p>
            <a:endParaRPr lang="en-US" dirty="0" smtClean="0"/>
          </a:p>
          <a:p>
            <a:r>
              <a:rPr lang="en-US" dirty="0" smtClean="0"/>
              <a:t>Because of selective attention, distortion, and retention, marketers must work hard to get their messages through.</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548359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theorists say that most human behavior is learned. Learning occurs through the interplay of drives, stimuli, cues, responses, and reinforcement.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practical significance of learning theory for marketers is that they can build up demand for a product by associating it with strong drives, using motivating cues, and providing positive reinforcement.</a:t>
            </a:r>
          </a:p>
          <a:p>
            <a:endParaRPr lang="en-US" dirty="0" smtClean="0"/>
          </a:p>
          <a:p>
            <a:r>
              <a:rPr lang="en-US" dirty="0" smtClean="0"/>
              <a:t>A </a:t>
            </a:r>
            <a:r>
              <a:rPr lang="en-US" i="1" dirty="0" smtClean="0"/>
              <a:t>drive</a:t>
            </a:r>
            <a:r>
              <a:rPr lang="en-US" dirty="0" smtClean="0"/>
              <a:t> is a strong internal stimulus that calls for action. A drive becomes a motive when it is directed toward a particular </a:t>
            </a:r>
            <a:r>
              <a:rPr lang="en-US" i="1" dirty="0" smtClean="0"/>
              <a:t>stimulus object −</a:t>
            </a:r>
            <a:r>
              <a:rPr lang="en-US" i="1" baseline="0" dirty="0" smtClean="0"/>
              <a:t> </a:t>
            </a:r>
            <a:r>
              <a:rPr lang="en-US" dirty="0" smtClean="0"/>
              <a:t>a person’s drive for self-actualization might motivate him or her to look into buying a camera. </a:t>
            </a:r>
          </a:p>
          <a:p>
            <a:endParaRPr lang="en-US" dirty="0" smtClean="0"/>
          </a:p>
          <a:p>
            <a:r>
              <a:rPr lang="en-US" i="1" dirty="0" smtClean="0"/>
              <a:t>Cues</a:t>
            </a:r>
            <a:r>
              <a:rPr lang="en-US" dirty="0" smtClean="0"/>
              <a:t> are minor stimuli that determine when, where, and how the person responds. For example, the person might spot several camera brands in a shop window, hear of a special sale price, or discuss cameras with a friend.</a:t>
            </a:r>
            <a:r>
              <a:rPr lang="en-US" baseline="0" dirty="0" smtClean="0"/>
              <a:t> </a:t>
            </a:r>
            <a:r>
              <a:rPr lang="en-US" dirty="0" smtClean="0"/>
              <a:t>These are all cues that might influence a consumer’s </a:t>
            </a:r>
            <a:r>
              <a:rPr lang="en-US" i="1" dirty="0" smtClean="0"/>
              <a:t>response</a:t>
            </a:r>
            <a:r>
              <a:rPr lang="en-US" dirty="0" smtClean="0"/>
              <a:t> to his or her interest in buying the product.</a:t>
            </a:r>
          </a:p>
          <a:p>
            <a:endParaRPr lang="en-US" dirty="0" smtClean="0"/>
          </a:p>
          <a:p>
            <a:r>
              <a:rPr lang="en-US" dirty="0" smtClean="0"/>
              <a:t>Suppose the consumer buys a Nikon camera. If the experience is rewarding, the consumer will probably use the camera more and more, and his or her response will be </a:t>
            </a:r>
            <a:r>
              <a:rPr lang="en-US" i="1" dirty="0" smtClean="0"/>
              <a:t>reinforced</a:t>
            </a:r>
            <a:r>
              <a:rPr lang="en-US" dirty="0" smtClean="0"/>
              <a:t>. Then the next time he or she shops for a camera, or for binoculars or some similar product, the probability is greater that he or she will buy a Nikon product.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581119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Ask the students how a belief they hold influenced one of their purchase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Through doing and learning, people acquire beliefs and attitudes. These, in turn, influence their buying behavior.</a:t>
            </a:r>
          </a:p>
          <a:p>
            <a:endParaRPr lang="en-US" dirty="0" smtClean="0"/>
          </a:p>
          <a:p>
            <a:r>
              <a:rPr lang="en-US" dirty="0" smtClean="0"/>
              <a:t>Marketers are interested in the beliefs that people formulate about specific products and services because these beliefs make up product and brand images that affect buying behavior. If some of the beliefs are wrong and prevent purchase, the marketer will want to launch a campaign to correct them.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160301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Questions</a:t>
            </a:r>
          </a:p>
          <a:p>
            <a:r>
              <a:rPr lang="en-US" sz="1200" b="0" i="0" u="none" strike="noStrike" kern="1200" baseline="0" dirty="0" smtClean="0">
                <a:solidFill>
                  <a:schemeClr val="tx1"/>
                </a:solidFill>
                <a:latin typeface="+mn-lt"/>
                <a:ea typeface="+mn-ea"/>
                <a:cs typeface="+mn-cs"/>
              </a:rPr>
              <a:t>Why are marketers interested in consumer lifestyles and what dimensions do they use to measure lifestyle? Describe your lifestyle along those dimensions and identify consumption-related activities based on your lifestyle.</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2 Summary</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Consumer buyer behavior </a:t>
            </a:r>
            <a:r>
              <a:rPr lang="en-US" sz="1200" b="0" i="0" u="none" strike="noStrike" kern="1200" baseline="0" dirty="0" smtClean="0">
                <a:solidFill>
                  <a:schemeClr val="tx1"/>
                </a:solidFill>
                <a:latin typeface="+mn-lt"/>
                <a:ea typeface="+mn-ea"/>
                <a:cs typeface="+mn-cs"/>
              </a:rPr>
              <a:t>is influenced by four key sets of buyer characteristics: cultural, social, personal, and psychological. Although many of these factors cannot be influenced by the marketer, they can be useful in identifying interested buyers and shaping products and appeals to serve consumer needs better.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Culture </a:t>
            </a:r>
            <a:r>
              <a:rPr lang="en-US" sz="1200" b="0" i="0" u="none" strike="noStrike" kern="1200" baseline="0" dirty="0" smtClean="0">
                <a:solidFill>
                  <a:schemeClr val="tx1"/>
                </a:solidFill>
                <a:latin typeface="+mn-lt"/>
                <a:ea typeface="+mn-ea"/>
                <a:cs typeface="+mn-cs"/>
              </a:rPr>
              <a:t>is the most basic determinant of a person’s wants and behavior. </a:t>
            </a:r>
            <a:r>
              <a:rPr lang="en-US" sz="1200" b="0" i="1" u="none" strike="noStrike" kern="1200" baseline="0" dirty="0" smtClean="0">
                <a:solidFill>
                  <a:schemeClr val="tx1"/>
                </a:solidFill>
                <a:latin typeface="+mn-lt"/>
                <a:ea typeface="+mn-ea"/>
                <a:cs typeface="+mn-cs"/>
              </a:rPr>
              <a:t>Subcultures </a:t>
            </a:r>
            <a:r>
              <a:rPr lang="en-US" sz="1200" b="0" i="0" u="none" strike="noStrike" kern="1200" baseline="0" dirty="0" smtClean="0">
                <a:solidFill>
                  <a:schemeClr val="tx1"/>
                </a:solidFill>
                <a:latin typeface="+mn-lt"/>
                <a:ea typeface="+mn-ea"/>
                <a:cs typeface="+mn-cs"/>
              </a:rPr>
              <a:t>are “cultures within cultures” that have distinct values and lifestyles and can be based on anything from age to ethnicity. Many companies focus their marketing programs on the special needs of certain cultural and subcultural segments, such as Hispanic American, African American, and Asian American consumers.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Social factors </a:t>
            </a:r>
            <a:r>
              <a:rPr lang="en-US" sz="1200" b="0" i="0" u="none" strike="noStrike" kern="1200" baseline="0" dirty="0" smtClean="0">
                <a:solidFill>
                  <a:schemeClr val="tx1"/>
                </a:solidFill>
                <a:latin typeface="+mn-lt"/>
                <a:ea typeface="+mn-ea"/>
                <a:cs typeface="+mn-cs"/>
              </a:rPr>
              <a:t>also influence a buyer’s behavior. A person’s </a:t>
            </a:r>
            <a:r>
              <a:rPr lang="en-US" sz="1200" b="0" i="1" u="none" strike="noStrike" kern="1200" baseline="0" dirty="0" smtClean="0">
                <a:solidFill>
                  <a:schemeClr val="tx1"/>
                </a:solidFill>
                <a:latin typeface="+mn-lt"/>
                <a:ea typeface="+mn-ea"/>
                <a:cs typeface="+mn-cs"/>
              </a:rPr>
              <a:t>reference groups</a:t>
            </a:r>
            <a:r>
              <a:rPr lang="en-US" sz="1200" b="0" i="0" u="none" strike="noStrike" kern="1200" baseline="0" dirty="0" smtClean="0">
                <a:solidFill>
                  <a:schemeClr val="tx1"/>
                </a:solidFill>
                <a:latin typeface="+mn-lt"/>
                <a:ea typeface="+mn-ea"/>
                <a:cs typeface="+mn-cs"/>
              </a:rPr>
              <a:t>—family, friends, social networks, professional associations—strongly affect product and brand choices.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buyer’s age, life-cycle stage, occupation, economic circumstances, personality, and other </a:t>
            </a:r>
            <a:r>
              <a:rPr lang="en-US" sz="1200" b="0" i="1" u="none" strike="noStrike" kern="1200" baseline="0" dirty="0" smtClean="0">
                <a:solidFill>
                  <a:schemeClr val="tx1"/>
                </a:solidFill>
                <a:latin typeface="+mn-lt"/>
                <a:ea typeface="+mn-ea"/>
                <a:cs typeface="+mn-cs"/>
              </a:rPr>
              <a:t>personal characteristics </a:t>
            </a:r>
            <a:r>
              <a:rPr lang="en-US" sz="1200" b="0" i="0" u="none" strike="noStrike" kern="1200" baseline="0" dirty="0" smtClean="0">
                <a:solidFill>
                  <a:schemeClr val="tx1"/>
                </a:solidFill>
                <a:latin typeface="+mn-lt"/>
                <a:ea typeface="+mn-ea"/>
                <a:cs typeface="+mn-cs"/>
              </a:rPr>
              <a:t>influence his or her buying decisions. Consumer </a:t>
            </a:r>
            <a:r>
              <a:rPr lang="en-US" sz="1200" b="0" i="1" u="none" strike="noStrike" kern="1200" baseline="0" dirty="0" smtClean="0">
                <a:solidFill>
                  <a:schemeClr val="tx1"/>
                </a:solidFill>
                <a:latin typeface="+mn-lt"/>
                <a:ea typeface="+mn-ea"/>
                <a:cs typeface="+mn-cs"/>
              </a:rPr>
              <a:t>lifestyles</a:t>
            </a:r>
            <a:r>
              <a:rPr lang="en-US" sz="1200" b="0" i="0" u="none" strike="noStrike" kern="1200" baseline="0" dirty="0" smtClean="0">
                <a:solidFill>
                  <a:schemeClr val="tx1"/>
                </a:solidFill>
                <a:latin typeface="+mn-lt"/>
                <a:ea typeface="+mn-ea"/>
                <a:cs typeface="+mn-cs"/>
              </a:rPr>
              <a:t>—the whole pattern of acting and interacting in the world—are also an important influence on purchase decisions.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Finally, consumer buying behavior is influenced by four major </a:t>
            </a:r>
            <a:r>
              <a:rPr lang="en-US" sz="1200" b="0" i="1" u="none" strike="noStrike" kern="1200" baseline="0" dirty="0" smtClean="0">
                <a:solidFill>
                  <a:schemeClr val="tx1"/>
                </a:solidFill>
                <a:latin typeface="+mn-lt"/>
                <a:ea typeface="+mn-ea"/>
                <a:cs typeface="+mn-cs"/>
              </a:rPr>
              <a:t>psychological factors</a:t>
            </a:r>
            <a:r>
              <a:rPr lang="en-US" sz="1200" b="0" i="0" u="none" strike="noStrike" kern="1200" baseline="0" dirty="0" smtClean="0">
                <a:solidFill>
                  <a:schemeClr val="tx1"/>
                </a:solidFill>
                <a:latin typeface="+mn-lt"/>
                <a:ea typeface="+mn-ea"/>
                <a:cs typeface="+mn-cs"/>
              </a:rPr>
              <a:t>: motivation, perception, learning, and beliefs and attitudes. Each of these factors provides a different perspective for understanding the workings of the buyer’s black box.</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907550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purchases are</a:t>
            </a:r>
            <a:r>
              <a:rPr lang="en-US" baseline="0" dirty="0" smtClean="0"/>
              <a:t> </a:t>
            </a:r>
            <a:r>
              <a:rPr lang="en-US" dirty="0" smtClean="0"/>
              <a:t>simple and routine, even</a:t>
            </a:r>
            <a:r>
              <a:rPr lang="en-US" baseline="0" dirty="0" smtClean="0"/>
              <a:t> </a:t>
            </a:r>
            <a:r>
              <a:rPr lang="en-US" dirty="0" smtClean="0"/>
              <a:t>habitual. Others are far more</a:t>
            </a:r>
            <a:r>
              <a:rPr lang="en-US" baseline="0" dirty="0" smtClean="0"/>
              <a:t> </a:t>
            </a:r>
            <a:r>
              <a:rPr lang="en-US" dirty="0" smtClean="0"/>
              <a:t>complex—involving extensive</a:t>
            </a:r>
            <a:r>
              <a:rPr lang="en-US" baseline="0" dirty="0" smtClean="0"/>
              <a:t> </a:t>
            </a:r>
            <a:r>
              <a:rPr lang="en-US" dirty="0" smtClean="0"/>
              <a:t>information gathering and</a:t>
            </a:r>
            <a:r>
              <a:rPr lang="en-US" baseline="0" dirty="0" smtClean="0"/>
              <a:t> </a:t>
            </a:r>
            <a:r>
              <a:rPr lang="en-US" dirty="0" smtClean="0"/>
              <a:t>evaluation—and are</a:t>
            </a:r>
            <a:r>
              <a:rPr lang="en-US" baseline="0" dirty="0" smtClean="0"/>
              <a:t> </a:t>
            </a:r>
            <a:r>
              <a:rPr lang="en-US" dirty="0" smtClean="0"/>
              <a:t>subject to</a:t>
            </a:r>
            <a:r>
              <a:rPr lang="en-US" baseline="0" dirty="0" smtClean="0"/>
              <a:t> </a:t>
            </a:r>
            <a:r>
              <a:rPr lang="en-US" dirty="0" smtClean="0"/>
              <a:t>sometimes subtle influences. For</a:t>
            </a:r>
            <a:r>
              <a:rPr lang="en-US" baseline="0" dirty="0" smtClean="0"/>
              <a:t> </a:t>
            </a:r>
            <a:r>
              <a:rPr lang="en-US" dirty="0" smtClean="0"/>
              <a:t>example, think of all that goes into a</a:t>
            </a:r>
            <a:r>
              <a:rPr lang="en-US" baseline="0" dirty="0" smtClean="0"/>
              <a:t> </a:t>
            </a:r>
            <a:r>
              <a:rPr lang="en-US" dirty="0" smtClean="0"/>
              <a:t>new car buying decision.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60771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rPr>
              <a:t>Buying behavior differs greatly for a tube of toothpaste, a smartphone, financial services, and a new car. More complex decisions usually involve more buying participants and more buyer deliberation.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128"/>
            </a:endParaRPr>
          </a:p>
          <a:p>
            <a:r>
              <a:rPr lang="en-US" sz="1200" b="0" i="0" u="none" strike="noStrike" kern="1200" baseline="0" dirty="0" smtClean="0">
                <a:solidFill>
                  <a:schemeClr val="tx1"/>
                </a:solidFill>
                <a:latin typeface="+mn-lt"/>
                <a:ea typeface="+mn-ea"/>
                <a:cs typeface="+mn-cs"/>
              </a:rPr>
              <a:t>For example, someone buying a new car might undertake a full information-gathering and brand evaluation process. At the other extreme, for low-involvement products, consumers may simply select a familiar brand out of habit.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Discussion Question</a:t>
            </a:r>
          </a:p>
          <a:p>
            <a:r>
              <a:rPr lang="en-US" sz="1200" b="1"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What brand of toothpaste do you buy and why?</a:t>
            </a:r>
          </a:p>
          <a:p>
            <a:endParaRPr lang="en-US" sz="1200" b="0" i="0" u="none" strike="noStrike" kern="1200" baseline="0" dirty="0" smtClean="0">
              <a:solidFill>
                <a:schemeClr val="tx1"/>
              </a:solidFill>
              <a:latin typeface="+mn-lt"/>
              <a:ea typeface="+mn-ea"/>
              <a:cs typeface="+mn-cs"/>
            </a:endParaRPr>
          </a:p>
          <a:p>
            <a:endParaRPr lang="en-US" dirty="0" smtClean="0">
              <a:ea typeface="ＭＳ Ｐゴシック" charset="-128"/>
            </a:endParaRPr>
          </a:p>
          <a:p>
            <a:r>
              <a:rPr lang="en-US" dirty="0" smtClean="0">
                <a:ea typeface="ＭＳ Ｐゴシック" charset="-128"/>
              </a:rPr>
              <a:t>Figure</a:t>
            </a:r>
            <a:r>
              <a:rPr lang="en-US" b="1" dirty="0" smtClean="0">
                <a:ea typeface="ＭＳ Ｐゴシック" charset="-128"/>
              </a:rPr>
              <a:t> </a:t>
            </a:r>
            <a:r>
              <a:rPr lang="en-US" dirty="0" smtClean="0">
                <a:ea typeface="ＭＳ Ｐゴシック" charset="-128"/>
              </a:rPr>
              <a:t>5.5 shows the types of consumer buying behavior based on the degree of buyer involvement and the degree of differences among brands.</a:t>
            </a:r>
          </a:p>
          <a:p>
            <a:endParaRPr lang="en-US" b="1" dirty="0" smtClean="0">
              <a:ea typeface="ＭＳ Ｐゴシック" charset="-128"/>
            </a:endParaRPr>
          </a:p>
          <a:p>
            <a:pPr>
              <a:defRPr/>
            </a:pPr>
            <a:r>
              <a:rPr lang="en-US" dirty="0" smtClean="0">
                <a:ea typeface="ＭＳ Ｐゴシック" charset="-128"/>
              </a:rPr>
              <a:t>Consumers undertake </a:t>
            </a:r>
            <a:r>
              <a:rPr lang="en-US" b="1" dirty="0" smtClean="0">
                <a:ea typeface="ＭＳ Ｐゴシック" charset="-128"/>
              </a:rPr>
              <a:t>complex buying behavior</a:t>
            </a:r>
            <a:r>
              <a:rPr lang="en-US" dirty="0" smtClean="0">
                <a:ea typeface="ＭＳ Ｐゴシック" charset="-128"/>
              </a:rPr>
              <a:t> when they are highly involved in a purchase and perceive significant differences among brands. Consumers may be highly involved when the product is expensive, risky, purchased infrequently, and highly self-expressive.</a:t>
            </a:r>
          </a:p>
          <a:p>
            <a:pPr>
              <a:defRPr/>
            </a:pPr>
            <a:endParaRPr lang="en-US" b="1" dirty="0" smtClean="0">
              <a:ea typeface="ＭＳ Ｐゴシック" charset="-128"/>
            </a:endParaRPr>
          </a:p>
          <a:p>
            <a:pPr>
              <a:defRPr/>
            </a:pPr>
            <a:r>
              <a:rPr lang="en-US" b="1" dirty="0" smtClean="0">
                <a:ea typeface="ＭＳ Ｐゴシック" charset="-128"/>
              </a:rPr>
              <a:t>Dissonance-reducing buying behavior</a:t>
            </a:r>
            <a:r>
              <a:rPr lang="en-US" dirty="0" smtClean="0">
                <a:ea typeface="ＭＳ Ｐゴシック" charset="-128"/>
              </a:rPr>
              <a:t> occurs when consumers are highly involved with an expensive, infrequent, or risky purchase but see little difference among brands.</a:t>
            </a:r>
          </a:p>
          <a:p>
            <a:pPr>
              <a:defRPr/>
            </a:pPr>
            <a:endParaRPr lang="en-US" b="1" dirty="0" smtClean="0">
              <a:ea typeface="ＭＳ Ｐゴシック" charset="-128"/>
            </a:endParaRPr>
          </a:p>
          <a:p>
            <a:pPr>
              <a:defRPr/>
            </a:pPr>
            <a:r>
              <a:rPr lang="en-US" b="1" dirty="0" smtClean="0">
                <a:ea typeface="ＭＳ Ｐゴシック" charset="-128"/>
              </a:rPr>
              <a:t>Habitual buying behavior</a:t>
            </a:r>
            <a:r>
              <a:rPr lang="en-US" dirty="0" smtClean="0">
                <a:ea typeface="ＭＳ Ｐゴシック" charset="-128"/>
              </a:rPr>
              <a:t> occurs under conditions of low-consumer involvement and little significant brand difference. </a:t>
            </a:r>
          </a:p>
          <a:p>
            <a:pPr>
              <a:defRPr/>
            </a:pPr>
            <a:endParaRPr lang="en-US" dirty="0" smtClean="0">
              <a:ea typeface="ＭＳ Ｐゴシック" charset="-128"/>
            </a:endParaRPr>
          </a:p>
          <a:p>
            <a:pPr>
              <a:defRPr/>
            </a:pPr>
            <a:r>
              <a:rPr lang="en-US" dirty="0" smtClean="0">
                <a:ea typeface="ＭＳ Ｐゴシック" charset="-128"/>
              </a:rPr>
              <a:t>Consumers undertake </a:t>
            </a:r>
            <a:r>
              <a:rPr lang="en-US" b="1" dirty="0" smtClean="0">
                <a:ea typeface="ＭＳ Ｐゴシック" charset="-128"/>
              </a:rPr>
              <a:t>variety-seeking buying behavior</a:t>
            </a:r>
            <a:r>
              <a:rPr lang="en-US" dirty="0" smtClean="0">
                <a:ea typeface="ＭＳ Ｐゴシック" charset="-128"/>
              </a:rPr>
              <a:t> in situations characterized by low consumer involvement but significant perceived brand differences. In such cases, consumers often do a lot of brand switching.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5316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1	</a:t>
            </a:r>
            <a:r>
              <a:rPr lang="en-US" dirty="0" smtClean="0"/>
              <a:t>Define the consumer market and construct a simple model of consumer buyer behavior.</a:t>
            </a:r>
          </a:p>
          <a:p>
            <a:r>
              <a:rPr lang="en-US" b="1" dirty="0" smtClean="0"/>
              <a:t>Objective 2	</a:t>
            </a:r>
            <a:r>
              <a:rPr lang="en-US" dirty="0" smtClean="0"/>
              <a:t>Name the four major factors that influence consumer buyer behavior.</a:t>
            </a:r>
          </a:p>
          <a:p>
            <a:r>
              <a:rPr lang="en-US" b="1" dirty="0" smtClean="0"/>
              <a:t>Objective 3	</a:t>
            </a:r>
            <a:r>
              <a:rPr lang="en-US" dirty="0" smtClean="0"/>
              <a:t>List and define the major types of buying decision behavior and the stages in the buyer decision process.</a:t>
            </a:r>
            <a:endParaRPr lang="en-US" sz="1200" b="1" dirty="0" smtClean="0">
              <a:solidFill>
                <a:srgbClr val="00B0F0"/>
              </a:solidFill>
              <a:latin typeface="Calibri" panose="020F0502020204030204" pitchFamily="34" charset="0"/>
            </a:endParaRPr>
          </a:p>
          <a:p>
            <a:r>
              <a:rPr lang="en-US" b="1" dirty="0" smtClean="0"/>
              <a:t>Objective 4	</a:t>
            </a:r>
            <a:r>
              <a:rPr lang="en-US" sz="1200" b="0" i="0" u="none" strike="noStrike" kern="1200" baseline="0" dirty="0" smtClean="0">
                <a:solidFill>
                  <a:schemeClr val="tx1"/>
                </a:solidFill>
                <a:latin typeface="+mn-lt"/>
                <a:ea typeface="+mn-ea"/>
                <a:cs typeface="+mn-cs"/>
              </a:rPr>
              <a:t>Describe the adoption and diffusion process for new products.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576537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buying process starts long before the actual purchase and continues long after. In fact, it might result in a decision not to buy. Therefore, marketers must focus on the entire buying process, not just the purchase decision.</a:t>
            </a:r>
          </a:p>
          <a:p>
            <a:endParaRPr lang="en-US" sz="1200" b="0" i="0" u="none" strike="noStrike" kern="1200" baseline="0" dirty="0" smtClean="0">
              <a:solidFill>
                <a:schemeClr val="tx1"/>
              </a:solidFill>
              <a:latin typeface="+mn-lt"/>
              <a:ea typeface="+mn-ea"/>
              <a:cs typeface="+mn-cs"/>
            </a:endParaRPr>
          </a:p>
          <a:p>
            <a:r>
              <a:rPr lang="en-US" dirty="0" smtClean="0"/>
              <a:t>Figure 5.6 suggests that consumers pass through all five stages with every purchase in a considered way. But buyers may pass quickly or slowly through the buying decision process. And in more routine purchases, consumers often skip or reverse some of the stages. Much depends on the nature of the buyer, the product, and the buying situation.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022752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Need Recognition</a:t>
            </a:r>
          </a:p>
          <a:p>
            <a:endParaRPr lang="en-US" dirty="0" smtClean="0"/>
          </a:p>
          <a:p>
            <a:r>
              <a:rPr lang="en-US" dirty="0" smtClean="0"/>
              <a:t>Need recognition may occur</a:t>
            </a:r>
            <a:r>
              <a:rPr lang="en-US" baseline="0" dirty="0" smtClean="0"/>
              <a:t> because of</a:t>
            </a:r>
            <a:r>
              <a:rPr lang="en-US" dirty="0" smtClean="0"/>
              <a:t> an advertisement or a discussion with a friend and</a:t>
            </a:r>
            <a:r>
              <a:rPr lang="en-US" baseline="0" dirty="0" smtClean="0"/>
              <a:t> </a:t>
            </a:r>
            <a:r>
              <a:rPr lang="en-US" dirty="0" smtClean="0"/>
              <a:t>get you thinking about buying a new car. This is the stage where the marketer should research consumers to find out what kinds of needs or problems arise, what brought them about, and how they led the consumer to this particular product.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97277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128"/>
              </a:rPr>
              <a:t>An interested consumer may or may not search for more information. If the consumer’s drive is strong and a satisfying product is near at hand, he or she is likely to buy it then. If not, the consumer may store the need in memory or undertake an </a:t>
            </a:r>
            <a:r>
              <a:rPr lang="en-US" b="1" dirty="0" smtClean="0">
                <a:ea typeface="ＭＳ Ｐゴシック" charset="-128"/>
              </a:rPr>
              <a:t>information search</a:t>
            </a:r>
            <a:r>
              <a:rPr lang="en-US" dirty="0" smtClean="0">
                <a:ea typeface="ＭＳ Ｐゴシック" charset="-128"/>
              </a:rPr>
              <a:t> related to the need.</a:t>
            </a:r>
          </a:p>
          <a:p>
            <a:pPr>
              <a:defRPr/>
            </a:pPr>
            <a:endParaRPr lang="en-US" dirty="0" smtClean="0">
              <a:ea typeface="ＭＳ Ｐゴシック" charset="-128"/>
            </a:endParaRPr>
          </a:p>
          <a:p>
            <a:pPr>
              <a:defRPr/>
            </a:pPr>
            <a:r>
              <a:rPr lang="en-US" dirty="0" smtClean="0">
                <a:ea typeface="ＭＳ Ｐゴシック" charset="-128"/>
              </a:rPr>
              <a:t>For example, once you’ve decided you need a new car, at the least, you will probably pay more attention to car ads, cars owned by friends, and car conversations. Or you may actively search the Web, talk with friends, and gather information in other ways.</a:t>
            </a:r>
          </a:p>
          <a:p>
            <a:pPr>
              <a:defRPr/>
            </a:pPr>
            <a:endParaRPr lang="en-US" dirty="0" smtClean="0">
              <a:ea typeface="ＭＳ Ｐゴシック" charset="-128"/>
            </a:endParaRPr>
          </a:p>
          <a:p>
            <a:pPr>
              <a:defRPr/>
            </a:pPr>
            <a:r>
              <a:rPr lang="en-US" dirty="0" smtClean="0">
                <a:ea typeface="ＭＳ Ｐゴシック" charset="-128"/>
              </a:rPr>
              <a:t>Traditionally, consumers have received the most information about a product from commercial sources—those controlled by the marketer. The most effective sources, however, tend to be personal. Commercial sources normally </a:t>
            </a:r>
            <a:r>
              <a:rPr lang="en-US" i="1" dirty="0" smtClean="0">
                <a:ea typeface="ＭＳ Ｐゴシック" charset="-128"/>
              </a:rPr>
              <a:t>inform</a:t>
            </a:r>
            <a:r>
              <a:rPr lang="en-US" dirty="0" smtClean="0">
                <a:ea typeface="ＭＳ Ｐゴシック" charset="-128"/>
              </a:rPr>
              <a:t> the buyer, but personal sources </a:t>
            </a:r>
            <a:r>
              <a:rPr lang="en-US" i="1" dirty="0" smtClean="0">
                <a:ea typeface="ＭＳ Ｐゴシック" charset="-128"/>
              </a:rPr>
              <a:t>legitimize</a:t>
            </a:r>
            <a:r>
              <a:rPr lang="en-US" dirty="0" smtClean="0">
                <a:ea typeface="ＭＳ Ｐゴシック" charset="-128"/>
              </a:rPr>
              <a:t> or </a:t>
            </a:r>
            <a:r>
              <a:rPr lang="en-US" i="1" dirty="0" smtClean="0">
                <a:ea typeface="ＭＳ Ｐゴシック" charset="-128"/>
              </a:rPr>
              <a:t>evaluate</a:t>
            </a:r>
            <a:r>
              <a:rPr lang="en-US" dirty="0" smtClean="0">
                <a:ea typeface="ＭＳ Ｐゴシック" charset="-128"/>
              </a:rPr>
              <a:t> products for the buyer.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407998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consumers arrive at a set of final brand choices, marketers need to know how consumers process information to choose among alternative brands. </a:t>
            </a:r>
          </a:p>
          <a:p>
            <a:endParaRPr lang="en-US" dirty="0" smtClean="0"/>
          </a:p>
          <a:p>
            <a:r>
              <a:rPr lang="en-US" dirty="0" smtClean="0"/>
              <a:t>How consumers go about evaluating purchase alternatives depends on the individual consumer and the specific buying situation. The</a:t>
            </a:r>
            <a:r>
              <a:rPr lang="en-US" baseline="0" dirty="0" smtClean="0"/>
              <a:t> evaluation may involve</a:t>
            </a:r>
            <a:r>
              <a:rPr lang="en-US" dirty="0" smtClean="0"/>
              <a:t> careful calculations and logical thinking or little or no evaluating, buying on impulse, and relying on intuition. </a:t>
            </a:r>
          </a:p>
          <a:p>
            <a:endParaRPr lang="en-US" dirty="0" smtClean="0"/>
          </a:p>
          <a:p>
            <a:r>
              <a:rPr lang="en-US" dirty="0" smtClean="0"/>
              <a:t>Marketers should study buyers to find out how they actually evaluate brand alternatives. If marketers know what evaluative processes occur, they can take steps to influence the buyer’s decision.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083998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the evaluation is complete, the consumer’s purchase decision will generally be to buy the most preferred brand.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Preferences and even purchase intentions do not always result in an actual purchase.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265461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marketer’s job does not end when the product is bought. After purchasing the product, the consumer will either be satisfied or dissatisfied and will engage in </a:t>
            </a:r>
            <a:r>
              <a:rPr lang="en-US" b="1" dirty="0" smtClean="0"/>
              <a:t>postpurchase behavior</a:t>
            </a:r>
            <a:r>
              <a:rPr lang="en-US" dirty="0" smtClean="0"/>
              <a:t> of interest to the marketer. </a:t>
            </a:r>
          </a:p>
          <a:p>
            <a:endParaRPr lang="en-US" dirty="0" smtClean="0"/>
          </a:p>
          <a:p>
            <a:r>
              <a:rPr lang="en-US" dirty="0" smtClean="0"/>
              <a:t>What determines whether the buyer is satisfied or dissatisfied with a purchase? The answer lies in the relationship between the </a:t>
            </a:r>
            <a:r>
              <a:rPr lang="en-US" i="1" dirty="0" smtClean="0"/>
              <a:t>consumer’s expectations</a:t>
            </a:r>
            <a:r>
              <a:rPr lang="en-US" dirty="0" smtClean="0"/>
              <a:t> and the product’s </a:t>
            </a:r>
            <a:r>
              <a:rPr lang="en-US" i="1" dirty="0" smtClean="0"/>
              <a:t>perceived performance.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93267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Postpurchase cognitive dissonance</a:t>
            </a:r>
            <a:r>
              <a:rPr lang="en-US" sz="1200" b="0" i="0" u="none" strike="noStrike" kern="1200" baseline="0" dirty="0" smtClean="0">
                <a:solidFill>
                  <a:schemeClr val="tx1"/>
                </a:solidFill>
                <a:latin typeface="+mn-lt"/>
                <a:ea typeface="+mn-ea"/>
                <a:cs typeface="+mn-cs"/>
              </a:rPr>
              <a:t>: No matter what choice they make, consumers feel at least some postpurchase dissonance for every decision.</a:t>
            </a:r>
          </a:p>
          <a:p>
            <a:endParaRPr lang="en-US" sz="1200" b="0" i="0" u="none" strike="noStrike" kern="1200" baseline="0" dirty="0" smtClean="0">
              <a:solidFill>
                <a:schemeClr val="tx1"/>
              </a:solidFill>
              <a:latin typeface="+mn-lt"/>
              <a:ea typeface="+mn-ea"/>
              <a:cs typeface="+mn-cs"/>
            </a:endParaRPr>
          </a:p>
          <a:p>
            <a:r>
              <a:rPr lang="en-US" dirty="0" smtClean="0"/>
              <a:t>Almost all major purchases, however, result in </a:t>
            </a:r>
            <a:r>
              <a:rPr lang="en-US" sz="1200" b="1" i="0" u="none" strike="noStrike" kern="1200" baseline="0" dirty="0" smtClean="0">
                <a:solidFill>
                  <a:schemeClr val="tx1"/>
                </a:solidFill>
                <a:latin typeface="+mn-lt"/>
                <a:ea typeface="+mn-ea"/>
                <a:cs typeface="+mn-cs"/>
              </a:rPr>
              <a:t>cognitive dissonance</a:t>
            </a:r>
            <a:r>
              <a:rPr lang="en-US" dirty="0" smtClean="0"/>
              <a:t>, or discomfort caused by postpurchase conflict. After the purchase, consumers are satisfied with the benefits of the chosen brand and are glad to avoid the drawbacks of the brands not bought. So consumers feel uneasy about acquiring the drawbacks of the chosen brand and about losing the benefits of the brands not purchased. </a:t>
            </a:r>
          </a:p>
          <a:p>
            <a:endParaRPr lang="en-US" dirty="0" smtClean="0"/>
          </a:p>
          <a:p>
            <a:r>
              <a:rPr lang="en-US" dirty="0" smtClean="0"/>
              <a:t>Thus, consumers feel at least some postpurchase dissonance for every purchase and</a:t>
            </a:r>
            <a:r>
              <a:rPr lang="en-US" baseline="0" dirty="0" smtClean="0"/>
              <a:t> m</a:t>
            </a:r>
            <a:r>
              <a:rPr lang="en-US" dirty="0" smtClean="0"/>
              <a:t>arketers</a:t>
            </a:r>
            <a:r>
              <a:rPr lang="en-US" baseline="0" dirty="0" smtClean="0"/>
              <a:t> should work to alleviate the discomfort by reinforcing the benefits of the chosen brand.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580801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tx1"/>
                </a:solidFill>
              </a:rPr>
              <a:t>What marketing actions should</a:t>
            </a:r>
            <a:r>
              <a:rPr lang="en-US" sz="1200" b="0" i="1" baseline="0" dirty="0" smtClean="0">
                <a:solidFill>
                  <a:schemeClr val="tx1"/>
                </a:solidFill>
              </a:rPr>
              <a:t> be taken to address cognitive dissonance?</a:t>
            </a: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3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r>
              <a:rPr lang="en-US" sz="1200" b="0" i="0" u="none" strike="noStrike" kern="1200" baseline="0" dirty="0" smtClean="0">
                <a:solidFill>
                  <a:schemeClr val="tx1"/>
                </a:solidFill>
                <a:latin typeface="+mn-lt"/>
                <a:ea typeface="+mn-ea"/>
                <a:cs typeface="+mn-cs"/>
              </a:rPr>
              <a:t>Buying behavior may vary greatly across different types of products and buying decisions. Consumers undertake </a:t>
            </a:r>
            <a:r>
              <a:rPr lang="en-US" sz="1200" b="0" i="1" u="none" strike="noStrike" kern="1200" baseline="0" dirty="0" smtClean="0">
                <a:solidFill>
                  <a:schemeClr val="tx1"/>
                </a:solidFill>
                <a:latin typeface="+mn-lt"/>
                <a:ea typeface="+mn-ea"/>
                <a:cs typeface="+mn-cs"/>
              </a:rPr>
              <a:t>complex buying behavior </a:t>
            </a:r>
            <a:r>
              <a:rPr lang="en-US" sz="1200" b="0" i="0" u="none" strike="noStrike" kern="1200" baseline="0" dirty="0" smtClean="0">
                <a:solidFill>
                  <a:schemeClr val="tx1"/>
                </a:solidFill>
                <a:latin typeface="+mn-lt"/>
                <a:ea typeface="+mn-ea"/>
                <a:cs typeface="+mn-cs"/>
              </a:rPr>
              <a:t>when they are highly involved in a purchase and perceive significant differences among brands. </a:t>
            </a:r>
            <a:r>
              <a:rPr lang="en-US" sz="1200" b="0" i="1" u="none" strike="noStrike" kern="1200" baseline="0" dirty="0" smtClean="0">
                <a:solidFill>
                  <a:schemeClr val="tx1"/>
                </a:solidFill>
                <a:latin typeface="+mn-lt"/>
                <a:ea typeface="+mn-ea"/>
                <a:cs typeface="+mn-cs"/>
              </a:rPr>
              <a:t>Dissonance reducing behavior </a:t>
            </a:r>
            <a:r>
              <a:rPr lang="en-US" sz="1200" b="0" i="0" u="none" strike="noStrike" kern="1200" baseline="0" dirty="0" smtClean="0">
                <a:solidFill>
                  <a:schemeClr val="tx1"/>
                </a:solidFill>
                <a:latin typeface="+mn-lt"/>
                <a:ea typeface="+mn-ea"/>
                <a:cs typeface="+mn-cs"/>
              </a:rPr>
              <a:t>occurs when consumers are highly involved but see little difference among brands. </a:t>
            </a:r>
            <a:r>
              <a:rPr lang="en-US" sz="1200" b="0" i="1" u="none" strike="noStrike" kern="1200" baseline="0" dirty="0" smtClean="0">
                <a:solidFill>
                  <a:schemeClr val="tx1"/>
                </a:solidFill>
                <a:latin typeface="+mn-lt"/>
                <a:ea typeface="+mn-ea"/>
                <a:cs typeface="+mn-cs"/>
              </a:rPr>
              <a:t>Habitual buying behavior </a:t>
            </a:r>
            <a:r>
              <a:rPr lang="en-US" sz="1200" b="0" i="0" u="none" strike="noStrike" kern="1200" baseline="0" dirty="0" smtClean="0">
                <a:solidFill>
                  <a:schemeClr val="tx1"/>
                </a:solidFill>
                <a:latin typeface="+mn-lt"/>
                <a:ea typeface="+mn-ea"/>
                <a:cs typeface="+mn-cs"/>
              </a:rPr>
              <a:t>occurs under conditions of low involvement and little significant brand difference. In situations characterized by low involvement but significant perceived brand differences, consumers engage in</a:t>
            </a:r>
          </a:p>
          <a:p>
            <a:r>
              <a:rPr lang="en-US" sz="1200" b="0" i="1" u="none" strike="noStrike" kern="1200" baseline="0" dirty="0" smtClean="0">
                <a:solidFill>
                  <a:schemeClr val="tx1"/>
                </a:solidFill>
                <a:latin typeface="+mn-lt"/>
                <a:ea typeface="+mn-ea"/>
                <a:cs typeface="+mn-cs"/>
              </a:rPr>
              <a:t>variety-seeking buying behavior</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making a purchase, the buyer goes through a decision process consisting of </a:t>
            </a:r>
            <a:r>
              <a:rPr lang="en-US" sz="1200" b="0" i="1" u="none" strike="noStrike" kern="1200" baseline="0" dirty="0" smtClean="0">
                <a:solidFill>
                  <a:schemeClr val="tx1"/>
                </a:solidFill>
                <a:latin typeface="+mn-lt"/>
                <a:ea typeface="+mn-ea"/>
                <a:cs typeface="+mn-cs"/>
              </a:rPr>
              <a:t>need recognition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information search</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evaluation of alternatives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purchase decision</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postpurchase behavior</a:t>
            </a:r>
            <a:r>
              <a:rPr lang="en-US" sz="1200" b="0" i="0" u="none" strike="noStrike" kern="1200" baseline="0" dirty="0" smtClean="0">
                <a:solidFill>
                  <a:schemeClr val="tx1"/>
                </a:solidFill>
                <a:latin typeface="+mn-lt"/>
                <a:ea typeface="+mn-ea"/>
                <a:cs typeface="+mn-cs"/>
              </a:rPr>
              <a:t>. The marketer’s job is to understand the buyer’s behavior at each stage and the influences that are operating. During </a:t>
            </a:r>
            <a:r>
              <a:rPr lang="en-US" sz="1200" b="0" i="1" u="none" strike="noStrike" kern="1200" baseline="0" dirty="0" smtClean="0">
                <a:solidFill>
                  <a:schemeClr val="tx1"/>
                </a:solidFill>
                <a:latin typeface="+mn-lt"/>
                <a:ea typeface="+mn-ea"/>
                <a:cs typeface="+mn-cs"/>
              </a:rPr>
              <a:t>need recognition</a:t>
            </a:r>
            <a:r>
              <a:rPr lang="en-US" sz="1200" b="0" i="0" u="none" strike="noStrike" kern="1200" baseline="0" dirty="0" smtClean="0">
                <a:solidFill>
                  <a:schemeClr val="tx1"/>
                </a:solidFill>
                <a:latin typeface="+mn-lt"/>
                <a:ea typeface="+mn-ea"/>
                <a:cs typeface="+mn-cs"/>
              </a:rPr>
              <a:t>, the consumer recognizes a problem or need that could be satisfied by a product or service in the market. Once the need is recognized, the consumer is aroused to seek more information and moves into the </a:t>
            </a:r>
            <a:r>
              <a:rPr lang="en-US" sz="1200" b="0" i="1" u="none" strike="noStrike" kern="1200" baseline="0" dirty="0" smtClean="0">
                <a:solidFill>
                  <a:schemeClr val="tx1"/>
                </a:solidFill>
                <a:latin typeface="+mn-lt"/>
                <a:ea typeface="+mn-ea"/>
                <a:cs typeface="+mn-cs"/>
              </a:rPr>
              <a:t>information search </a:t>
            </a:r>
            <a:r>
              <a:rPr lang="en-US" sz="1200" b="0" i="0" u="none" strike="noStrike" kern="1200" baseline="0" dirty="0" smtClean="0">
                <a:solidFill>
                  <a:schemeClr val="tx1"/>
                </a:solidFill>
                <a:latin typeface="+mn-lt"/>
                <a:ea typeface="+mn-ea"/>
                <a:cs typeface="+mn-cs"/>
              </a:rPr>
              <a:t>stage. With information in hand, the consumer proceeds to </a:t>
            </a:r>
            <a:r>
              <a:rPr lang="en-US" sz="1200" b="0" i="1" u="none" strike="noStrike" kern="1200" baseline="0" dirty="0" smtClean="0">
                <a:solidFill>
                  <a:schemeClr val="tx1"/>
                </a:solidFill>
                <a:latin typeface="+mn-lt"/>
                <a:ea typeface="+mn-ea"/>
                <a:cs typeface="+mn-cs"/>
              </a:rPr>
              <a:t>alternative evaluation</a:t>
            </a:r>
            <a:r>
              <a:rPr lang="en-US" sz="1200" b="0" i="0" u="none" strike="noStrike" kern="1200" baseline="0" dirty="0" smtClean="0">
                <a:solidFill>
                  <a:schemeClr val="tx1"/>
                </a:solidFill>
                <a:latin typeface="+mn-lt"/>
                <a:ea typeface="+mn-ea"/>
                <a:cs typeface="+mn-cs"/>
              </a:rPr>
              <a:t>, during which the information is used to evaluate brands in the choice set. From there, the consumer makes a </a:t>
            </a:r>
            <a:r>
              <a:rPr lang="en-US" sz="1200" b="0" i="1" u="none" strike="noStrike" kern="1200" baseline="0" dirty="0" smtClean="0">
                <a:solidFill>
                  <a:schemeClr val="tx1"/>
                </a:solidFill>
                <a:latin typeface="+mn-lt"/>
                <a:ea typeface="+mn-ea"/>
                <a:cs typeface="+mn-cs"/>
              </a:rPr>
              <a:t>purchase decision </a:t>
            </a:r>
            <a:r>
              <a:rPr lang="en-US" sz="1200" b="0" i="0" u="none" strike="noStrike" kern="1200" baseline="0" dirty="0" smtClean="0">
                <a:solidFill>
                  <a:schemeClr val="tx1"/>
                </a:solidFill>
                <a:latin typeface="+mn-lt"/>
                <a:ea typeface="+mn-ea"/>
                <a:cs typeface="+mn-cs"/>
              </a:rPr>
              <a:t>and actually buys the product. In the final stage of the buyer decision process, </a:t>
            </a:r>
            <a:r>
              <a:rPr lang="en-US" sz="1200" b="0" i="1" u="none" strike="noStrike" kern="1200" baseline="0" dirty="0" smtClean="0">
                <a:solidFill>
                  <a:schemeClr val="tx1"/>
                </a:solidFill>
                <a:latin typeface="+mn-lt"/>
                <a:ea typeface="+mn-ea"/>
                <a:cs typeface="+mn-cs"/>
              </a:rPr>
              <a:t>postpurchase behavior</a:t>
            </a:r>
            <a:r>
              <a:rPr lang="en-US" sz="1200" b="0" i="0" u="none" strike="noStrike" kern="1200" baseline="0" dirty="0" smtClean="0">
                <a:solidFill>
                  <a:schemeClr val="tx1"/>
                </a:solidFill>
                <a:latin typeface="+mn-lt"/>
                <a:ea typeface="+mn-ea"/>
                <a:cs typeface="+mn-cs"/>
              </a:rPr>
              <a:t>, the consumer takes action based on satisfaction or dissatisfaction.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11813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new product</a:t>
            </a:r>
            <a:r>
              <a:rPr lang="en-US" dirty="0" smtClean="0"/>
              <a:t> is a good, service, or idea that is perceived by some potential customers as new. It may have been around for a while, but our interest is in how consumers learn about products for the first time and make decisions on whether to adopt them. </a:t>
            </a:r>
          </a:p>
          <a:p>
            <a:endParaRPr lang="en-US" dirty="0" smtClean="0"/>
          </a:p>
          <a:p>
            <a:r>
              <a:rPr lang="en-US" dirty="0" smtClean="0"/>
              <a:t>Consumers go through five stages in the process of adopting a new product:</a:t>
            </a:r>
          </a:p>
          <a:p>
            <a:endParaRPr lang="en-US" dirty="0" smtClean="0"/>
          </a:p>
          <a:p>
            <a:pPr marL="171450" indent="-171450">
              <a:buFont typeface="Arial" panose="020B0604020202020204" pitchFamily="34" charset="0"/>
              <a:buChar char="•"/>
            </a:pPr>
            <a:r>
              <a:rPr lang="en-US" i="1" dirty="0" smtClean="0"/>
              <a:t>Awareness: </a:t>
            </a:r>
            <a:r>
              <a:rPr lang="en-US" dirty="0" smtClean="0"/>
              <a:t>The consumer becomes aware of the new product but lacks information about it.</a:t>
            </a:r>
            <a:endParaRPr lang="en-US" i="1" dirty="0" smtClean="0"/>
          </a:p>
          <a:p>
            <a:pPr marL="171450" indent="-171450">
              <a:buFont typeface="Arial" panose="020B0604020202020204" pitchFamily="34" charset="0"/>
              <a:buChar char="•"/>
            </a:pPr>
            <a:r>
              <a:rPr lang="en-US" i="1" dirty="0" smtClean="0"/>
              <a:t>Interest: </a:t>
            </a:r>
            <a:r>
              <a:rPr lang="en-US" dirty="0" smtClean="0"/>
              <a:t>The consumer seeks information about the new product.</a:t>
            </a:r>
          </a:p>
          <a:p>
            <a:pPr marL="171450" indent="-171450">
              <a:buFont typeface="Arial" panose="020B0604020202020204" pitchFamily="34" charset="0"/>
              <a:buChar char="•"/>
            </a:pPr>
            <a:r>
              <a:rPr lang="en-US" i="1" dirty="0" smtClean="0"/>
              <a:t>Evaluation: </a:t>
            </a:r>
            <a:r>
              <a:rPr lang="en-US" dirty="0" smtClean="0"/>
              <a:t>The consumer considers whether trying the new product makes sense.</a:t>
            </a:r>
          </a:p>
          <a:p>
            <a:pPr marL="171450" indent="-171450">
              <a:buFont typeface="Arial" panose="020B0604020202020204" pitchFamily="34" charset="0"/>
              <a:buChar char="•"/>
            </a:pPr>
            <a:r>
              <a:rPr lang="en-US" i="1" dirty="0" smtClean="0"/>
              <a:t>Trial: </a:t>
            </a:r>
            <a:r>
              <a:rPr lang="en-US" dirty="0" smtClean="0"/>
              <a:t>The consumer tries the new product on a small scale to improve his or her estimate of its value.</a:t>
            </a:r>
          </a:p>
          <a:p>
            <a:pPr marL="171450" indent="-171450">
              <a:buFont typeface="Arial" panose="020B0604020202020204" pitchFamily="34" charset="0"/>
              <a:buChar char="•"/>
            </a:pPr>
            <a:r>
              <a:rPr lang="en-US" i="1" dirty="0" smtClean="0"/>
              <a:t>Adoption: </a:t>
            </a:r>
            <a:r>
              <a:rPr lang="en-US" dirty="0" smtClean="0"/>
              <a:t>The consumer decides to make full and regular use of the new product.</a:t>
            </a:r>
          </a:p>
          <a:p>
            <a:endParaRPr lang="en-US" dirty="0" smtClean="0"/>
          </a:p>
          <a:p>
            <a:r>
              <a:rPr lang="en-US" dirty="0" smtClean="0"/>
              <a:t>This model suggests that new-product marketers should think about how to help consumers move through these stages. For example,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if consumers are not buying a new product because they do not perceive a need for it, marketing might launch advertising messages that trigger the need and show how the product solves customers’ problems.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customers know about the product but are not buying because they hold unfavorable attitudes toward it, marketers must find ways to change either the product or consumer perceptions.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370367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differ greatly in their readiness to try new products. In each product area, there are “consumption pioneers” and early adopters. Other individuals adopt new products much later. People can be classified into the adopter categories shown in Figure 5.7</a:t>
            </a:r>
            <a:r>
              <a:rPr lang="en-US" baseline="0" dirty="0" smtClean="0"/>
              <a:t> on the next slide.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390356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 Question</a:t>
            </a:r>
          </a:p>
          <a:p>
            <a:r>
              <a:rPr lang="en-US" i="1" dirty="0" smtClean="0"/>
              <a:t>What have you recently purchased that cost over $100? Write down all the reasons you purchased this particular item.</a:t>
            </a:r>
          </a:p>
          <a:p>
            <a:endParaRPr lang="en-US" i="1" dirty="0" smtClean="0"/>
          </a:p>
          <a:p>
            <a:r>
              <a:rPr lang="en-US" dirty="0"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about the model of buyer behavior.</a:t>
            </a:r>
          </a:p>
          <a:p>
            <a:endParaRPr lang="en-US" dirty="0" smtClean="0"/>
          </a:p>
          <a:p>
            <a:r>
              <a:rPr lang="en-US" dirty="0" smtClean="0"/>
              <a:t>Consumers make many buying decisions every day, and the buying decision is the focal point of the marketer’s effort. Most large companies research consumer buying decisions in great detail to answer questions about what consumers buy, where they buy, how and how much they buy, when they buy, and why they buy. Marketers can study actual consumer purchases to find out what they buy, where, and how much. But learning about the </a:t>
            </a:r>
            <a:r>
              <a:rPr lang="en-US" i="1" dirty="0" smtClean="0"/>
              <a:t>whys</a:t>
            </a:r>
            <a:r>
              <a:rPr lang="en-US" dirty="0" smtClean="0"/>
              <a:t> of consumer buying behavior is not so easy—the answers are often locked deep within the consumer’s mind. Often, consumers themselves don’t know exactly what influences their purchases.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393467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adopter groups shown</a:t>
            </a:r>
            <a:r>
              <a:rPr lang="en-US" baseline="0" dirty="0" smtClean="0"/>
              <a:t> in the slide </a:t>
            </a:r>
            <a:r>
              <a:rPr lang="en-US" dirty="0" smtClean="0"/>
              <a:t>have differing values. </a:t>
            </a:r>
          </a:p>
          <a:p>
            <a:endParaRPr lang="en-US" dirty="0" smtClean="0"/>
          </a:p>
          <a:p>
            <a:pPr marL="171450" indent="-171450">
              <a:buFont typeface="Arial" panose="020B0604020202020204" pitchFamily="34" charset="0"/>
              <a:buChar char="•"/>
            </a:pPr>
            <a:r>
              <a:rPr lang="en-US" i="1" dirty="0" smtClean="0"/>
              <a:t>Innovators</a:t>
            </a:r>
            <a:r>
              <a:rPr lang="en-US" dirty="0" smtClean="0"/>
              <a:t> are venturesome—they try new ideas at some risk.</a:t>
            </a:r>
          </a:p>
          <a:p>
            <a:pPr marL="171450" indent="-171450">
              <a:buFont typeface="Arial" panose="020B0604020202020204" pitchFamily="34" charset="0"/>
              <a:buChar char="•"/>
            </a:pPr>
            <a:r>
              <a:rPr lang="en-US" i="1" dirty="0" smtClean="0"/>
              <a:t>Early adopters</a:t>
            </a:r>
            <a:r>
              <a:rPr lang="en-US" dirty="0" smtClean="0"/>
              <a:t> are guided by respect—they are opinion leaders in their communities and adopt new ideas early but carefully. </a:t>
            </a:r>
          </a:p>
          <a:p>
            <a:pPr marL="171450" indent="-171450">
              <a:buFont typeface="Arial" panose="020B0604020202020204" pitchFamily="34" charset="0"/>
              <a:buChar char="•"/>
            </a:pPr>
            <a:r>
              <a:rPr lang="en-US" dirty="0" smtClean="0"/>
              <a:t>The </a:t>
            </a:r>
            <a:r>
              <a:rPr lang="en-US" i="1" dirty="0" smtClean="0"/>
              <a:t>early mainstream</a:t>
            </a:r>
            <a:r>
              <a:rPr lang="en-US" dirty="0" smtClean="0"/>
              <a:t> is deliberate—although they rarely are leaders, they adopt new ideas before the average person. </a:t>
            </a:r>
          </a:p>
          <a:p>
            <a:pPr marL="171450" indent="-171450">
              <a:buFont typeface="Arial" panose="020B0604020202020204" pitchFamily="34" charset="0"/>
              <a:buChar char="•"/>
            </a:pPr>
            <a:r>
              <a:rPr lang="en-US" dirty="0" smtClean="0"/>
              <a:t>The </a:t>
            </a:r>
            <a:r>
              <a:rPr lang="en-US" i="1" dirty="0" smtClean="0"/>
              <a:t>late mainstream</a:t>
            </a:r>
            <a:r>
              <a:rPr lang="en-US" dirty="0" smtClean="0"/>
              <a:t> is skeptical—they adopt an innovation only after a majority of people have tried it. </a:t>
            </a:r>
          </a:p>
          <a:p>
            <a:pPr marL="171450" indent="-171450">
              <a:buFont typeface="Arial" panose="020B0604020202020204" pitchFamily="34" charset="0"/>
              <a:buChar char="•"/>
            </a:pPr>
            <a:r>
              <a:rPr lang="en-US" i="1" dirty="0" smtClean="0"/>
              <a:t>Lagging</a:t>
            </a:r>
            <a:r>
              <a:rPr lang="en-US" i="1" baseline="0" dirty="0" smtClean="0"/>
              <a:t> adopters</a:t>
            </a:r>
            <a:r>
              <a:rPr lang="en-US" dirty="0" smtClean="0"/>
              <a:t> are tradition bound—they are suspicious of changes and adopt the innovation only when it has become something of a tradition itself.</a:t>
            </a:r>
          </a:p>
          <a:p>
            <a:endParaRPr lang="en-US" dirty="0" smtClean="0"/>
          </a:p>
          <a:p>
            <a:r>
              <a:rPr lang="en-US" dirty="0" smtClean="0"/>
              <a:t>This adopter classification suggests that an innovating firm should research the characteristics of innovators and early adopters in their product categories and direct initial marketing efforts toward them.</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863871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128"/>
              </a:rPr>
              <a:t>Five characteristics are especially important in influencing an innovation’s rate of adoption. </a:t>
            </a:r>
          </a:p>
          <a:p>
            <a:pPr>
              <a:defRPr/>
            </a:pPr>
            <a:endParaRPr lang="en-US" dirty="0" smtClean="0">
              <a:ea typeface="ＭＳ Ｐゴシック" charset="-128"/>
            </a:endParaRPr>
          </a:p>
          <a:p>
            <a:pPr marL="171450" indent="-171450">
              <a:buFont typeface="Arial" panose="020B0604020202020204" pitchFamily="34" charset="0"/>
              <a:buChar char="•"/>
              <a:defRPr/>
            </a:pPr>
            <a:r>
              <a:rPr lang="en-US" i="1" dirty="0" smtClean="0">
                <a:ea typeface="ＭＳ Ｐゴシック" charset="-128"/>
              </a:rPr>
              <a:t>Relative advantage</a:t>
            </a:r>
            <a:r>
              <a:rPr lang="en-US" i="1" baseline="0" dirty="0" smtClean="0">
                <a:ea typeface="ＭＳ Ｐゴシック" charset="-128"/>
              </a:rPr>
              <a:t> </a:t>
            </a:r>
            <a:r>
              <a:rPr lang="en-US" i="0" baseline="0" dirty="0" smtClean="0">
                <a:ea typeface="ＭＳ Ｐゴシック" charset="-128"/>
              </a:rPr>
              <a:t>is t</a:t>
            </a:r>
            <a:r>
              <a:rPr lang="en-US" i="0" dirty="0" smtClean="0">
                <a:ea typeface="ＭＳ Ｐゴシック" charset="-128"/>
              </a:rPr>
              <a:t>he </a:t>
            </a:r>
            <a:r>
              <a:rPr lang="en-US" dirty="0" smtClean="0">
                <a:ea typeface="ＭＳ Ｐゴシック" charset="-128"/>
              </a:rPr>
              <a:t>degree to which the innovation appears superior to existing products. </a:t>
            </a:r>
          </a:p>
          <a:p>
            <a:pPr marL="171450" indent="-171450">
              <a:buFont typeface="Arial" panose="020B0604020202020204" pitchFamily="34" charset="0"/>
              <a:buChar char="•"/>
              <a:defRPr/>
            </a:pPr>
            <a:r>
              <a:rPr lang="en-US" i="1" dirty="0" smtClean="0">
                <a:ea typeface="ＭＳ Ｐゴシック" charset="-128"/>
              </a:rPr>
              <a:t>Compatibility</a:t>
            </a:r>
            <a:r>
              <a:rPr lang="en-US" i="1" baseline="0" dirty="0" smtClean="0">
                <a:ea typeface="ＭＳ Ｐゴシック" charset="-128"/>
              </a:rPr>
              <a:t> </a:t>
            </a:r>
            <a:r>
              <a:rPr lang="en-US" i="0" baseline="0" dirty="0" smtClean="0">
                <a:ea typeface="ＭＳ Ｐゴシック" charset="-128"/>
              </a:rPr>
              <a:t>is t</a:t>
            </a:r>
            <a:r>
              <a:rPr lang="en-US" i="0" dirty="0" smtClean="0">
                <a:ea typeface="ＭＳ Ｐゴシック" charset="-128"/>
              </a:rPr>
              <a:t>he </a:t>
            </a:r>
            <a:r>
              <a:rPr lang="en-US" dirty="0" smtClean="0">
                <a:ea typeface="ＭＳ Ｐゴシック" charset="-128"/>
              </a:rPr>
              <a:t>degree to which the innovation fits the values and experiences of potential consumers. </a:t>
            </a:r>
          </a:p>
          <a:p>
            <a:pPr marL="171450" indent="-171450">
              <a:buFont typeface="Arial" panose="020B0604020202020204" pitchFamily="34" charset="0"/>
              <a:buChar char="•"/>
              <a:defRPr/>
            </a:pPr>
            <a:r>
              <a:rPr lang="en-US" i="1" dirty="0" smtClean="0">
                <a:ea typeface="ＭＳ Ｐゴシック" charset="-128"/>
              </a:rPr>
              <a:t>Complexity</a:t>
            </a:r>
            <a:r>
              <a:rPr lang="en-US" i="1" baseline="0" dirty="0" smtClean="0">
                <a:ea typeface="ＭＳ Ｐゴシック" charset="-128"/>
              </a:rPr>
              <a:t> </a:t>
            </a:r>
            <a:r>
              <a:rPr lang="en-US" i="0" baseline="0" dirty="0" smtClean="0">
                <a:ea typeface="ＭＳ Ｐゴシック" charset="-128"/>
              </a:rPr>
              <a:t>is t</a:t>
            </a:r>
            <a:r>
              <a:rPr lang="en-US" i="0" dirty="0" smtClean="0">
                <a:ea typeface="ＭＳ Ｐゴシック" charset="-128"/>
              </a:rPr>
              <a:t>he </a:t>
            </a:r>
            <a:r>
              <a:rPr lang="en-US" dirty="0" smtClean="0">
                <a:ea typeface="ＭＳ Ｐゴシック" charset="-128"/>
              </a:rPr>
              <a:t>degree to which the innovation is difficult to understand or use. </a:t>
            </a:r>
          </a:p>
          <a:p>
            <a:pPr marL="171450" indent="-171450">
              <a:buFont typeface="Arial" panose="020B0604020202020204" pitchFamily="34" charset="0"/>
              <a:buChar char="•"/>
              <a:defRPr/>
            </a:pPr>
            <a:r>
              <a:rPr lang="en-US" i="1" dirty="0" smtClean="0">
                <a:ea typeface="ＭＳ Ｐゴシック" charset="-128"/>
              </a:rPr>
              <a:t>Divisibility</a:t>
            </a:r>
            <a:r>
              <a:rPr lang="en-US" i="1" baseline="0" dirty="0" smtClean="0">
                <a:ea typeface="ＭＳ Ｐゴシック" charset="-128"/>
              </a:rPr>
              <a:t> </a:t>
            </a:r>
            <a:r>
              <a:rPr lang="en-US" i="0" baseline="0" dirty="0" smtClean="0">
                <a:ea typeface="ＭＳ Ｐゴシック" charset="-128"/>
              </a:rPr>
              <a:t>is t</a:t>
            </a:r>
            <a:r>
              <a:rPr lang="en-US" i="0" dirty="0" smtClean="0">
                <a:ea typeface="ＭＳ Ｐゴシック" charset="-128"/>
              </a:rPr>
              <a:t>he </a:t>
            </a:r>
            <a:r>
              <a:rPr lang="en-US" dirty="0" smtClean="0">
                <a:ea typeface="ＭＳ Ｐゴシック" charset="-128"/>
              </a:rPr>
              <a:t>degree to which the innovation may be tried on a limited basis.</a:t>
            </a:r>
          </a:p>
          <a:p>
            <a:pPr marL="171450" indent="-171450">
              <a:buFont typeface="Arial" panose="020B0604020202020204" pitchFamily="34" charset="0"/>
              <a:buChar char="•"/>
              <a:defRPr/>
            </a:pPr>
            <a:r>
              <a:rPr lang="en-US" i="1" dirty="0" smtClean="0">
                <a:ea typeface="ＭＳ Ｐゴシック" charset="-128"/>
              </a:rPr>
              <a:t>Communicability</a:t>
            </a:r>
            <a:r>
              <a:rPr lang="en-US" i="1" baseline="0" dirty="0" smtClean="0">
                <a:ea typeface="ＭＳ Ｐゴシック" charset="-128"/>
              </a:rPr>
              <a:t> </a:t>
            </a:r>
            <a:r>
              <a:rPr lang="en-US" i="0" baseline="0" dirty="0" smtClean="0">
                <a:ea typeface="ＭＳ Ｐゴシック" charset="-128"/>
              </a:rPr>
              <a:t>is t</a:t>
            </a:r>
            <a:r>
              <a:rPr lang="en-US" i="0" dirty="0" smtClean="0">
                <a:ea typeface="ＭＳ Ｐゴシック" charset="-128"/>
              </a:rPr>
              <a:t>he </a:t>
            </a:r>
            <a:r>
              <a:rPr lang="en-US" dirty="0" smtClean="0">
                <a:ea typeface="ＭＳ Ｐゴシック" charset="-128"/>
              </a:rPr>
              <a:t>degree to which the results of using the innovation can be observed or described to others. </a:t>
            </a:r>
          </a:p>
          <a:p>
            <a:pPr>
              <a:defRPr/>
            </a:pPr>
            <a:endParaRPr lang="en-US" dirty="0" smtClean="0">
              <a:ea typeface="ＭＳ Ｐゴシック" charset="-128"/>
            </a:endParaRPr>
          </a:p>
          <a:p>
            <a:pPr>
              <a:defRPr/>
            </a:pPr>
            <a:r>
              <a:rPr lang="en-US" dirty="0" smtClean="0">
                <a:ea typeface="ＭＳ Ｐゴシック" charset="-128"/>
              </a:rPr>
              <a:t>Other characteristics influence the rate of adoption, such as initial and ongoing costs, risk and uncertainty, and social approval. The new-product marketer must research all these factors when developing the new product and its marketing program.</a:t>
            </a:r>
            <a:r>
              <a:rPr lang="en-US" cap="all" dirty="0" smtClean="0">
                <a:ea typeface="ＭＳ Ｐゴシック" charset="-128"/>
              </a:rPr>
              <a:t>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004309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What is a “new product” and how do consumers go about deciding whether to adopt a new product?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4 Summary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product </a:t>
            </a:r>
            <a:r>
              <a:rPr lang="en-US" sz="1200" b="0" i="1" u="none" strike="noStrike" kern="1200" baseline="0" dirty="0" smtClean="0">
                <a:solidFill>
                  <a:schemeClr val="tx1"/>
                </a:solidFill>
                <a:latin typeface="+mn-lt"/>
                <a:ea typeface="+mn-ea"/>
                <a:cs typeface="+mn-cs"/>
              </a:rPr>
              <a:t>adoption process </a:t>
            </a:r>
            <a:r>
              <a:rPr lang="en-US" sz="1200" b="0" i="0" u="none" strike="noStrike" kern="1200" baseline="0" dirty="0" smtClean="0">
                <a:solidFill>
                  <a:schemeClr val="tx1"/>
                </a:solidFill>
                <a:latin typeface="+mn-lt"/>
                <a:ea typeface="+mn-ea"/>
                <a:cs typeface="+mn-cs"/>
              </a:rPr>
              <a:t>is made up of five stages: awareness, interest, evaluation, trial, and adoption. New-product marketers must think about how to help consumers move through these stages. With regard to the </a:t>
            </a:r>
            <a:r>
              <a:rPr lang="en-US" sz="1200" b="0" i="1" u="none" strike="noStrike" kern="1200" baseline="0" dirty="0" smtClean="0">
                <a:solidFill>
                  <a:schemeClr val="tx1"/>
                </a:solidFill>
                <a:latin typeface="+mn-lt"/>
                <a:ea typeface="+mn-ea"/>
                <a:cs typeface="+mn-cs"/>
              </a:rPr>
              <a:t>diffusion process </a:t>
            </a:r>
            <a:r>
              <a:rPr lang="en-US" sz="1200" b="0" i="0" u="none" strike="noStrike" kern="1200" baseline="0" dirty="0" smtClean="0">
                <a:solidFill>
                  <a:schemeClr val="tx1"/>
                </a:solidFill>
                <a:latin typeface="+mn-lt"/>
                <a:ea typeface="+mn-ea"/>
                <a:cs typeface="+mn-cs"/>
              </a:rPr>
              <a:t>for new products, consumers respond at different rates, depending on consumer and product characteristics. Consumers may be innovators, early adopters, early mainstream, late mainstream, or</a:t>
            </a:r>
          </a:p>
          <a:p>
            <a:r>
              <a:rPr lang="en-US" sz="1200" b="0" i="0" u="none" strike="noStrike" kern="1200" baseline="0" dirty="0" smtClean="0">
                <a:solidFill>
                  <a:schemeClr val="tx1"/>
                </a:solidFill>
                <a:latin typeface="+mn-lt"/>
                <a:ea typeface="+mn-ea"/>
                <a:cs typeface="+mn-cs"/>
              </a:rPr>
              <a:t>lagging adopters. Each group may require different marketing approaches. Marketers often try to bring their new products to the attention of potential early adopters, especially those who are opinion leaders. Finally, several characteristics influence the rate of adoption: relative advantage, compatibility, complexity, divisibility, and communicability.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7374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central question for marketers is this: How do consumers respond to various marketing efforts the company might use? The starting point is the stimulus-response model of buyer behavior shown in Figure 5.1. This figure shows that marketing and other stimuli enter the consumer’s “black box” and produce certain responses. Marketers must figure out what is in the buyer’s black box.</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46156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tx1"/>
                </a:solidFill>
              </a:rPr>
              <a:t>Describe the marketing stimuli and major forces which impact </a:t>
            </a:r>
            <a:r>
              <a:rPr lang="en-US" sz="1200" b="0" i="1" baseline="0" dirty="0" smtClean="0">
                <a:solidFill>
                  <a:schemeClr val="tx1"/>
                </a:solidFill>
              </a:rPr>
              <a:t>consumer behavior.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1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consumer market </a:t>
            </a:r>
            <a:r>
              <a:rPr lang="en-US" sz="1200" b="0" i="0" u="none" strike="noStrike" kern="1200" baseline="0" dirty="0" smtClean="0">
                <a:solidFill>
                  <a:schemeClr val="tx1"/>
                </a:solidFill>
                <a:latin typeface="+mn-lt"/>
                <a:ea typeface="+mn-ea"/>
                <a:cs typeface="+mn-cs"/>
              </a:rPr>
              <a:t>consists of all the individuals and households that buy or acquire goods and services for personal consumption. The simplest model of consumer buyer behavior is the stimulus-response model. According to this model, marketing stimuli (the four Ps) and other major forces (economic, technological, political, cultural) enter the consumer’s “black box” and produce certain responses. Once in the black box, these inputs produce observable buyer responses, such as brand choice, purchase location and timing, and brand engagement and relationship</a:t>
            </a:r>
          </a:p>
          <a:p>
            <a:r>
              <a:rPr lang="en-US" sz="1200" b="0" i="0" u="none" strike="noStrike" kern="1200" baseline="0" dirty="0" smtClean="0">
                <a:solidFill>
                  <a:schemeClr val="tx1"/>
                </a:solidFill>
                <a:latin typeface="+mn-lt"/>
                <a:ea typeface="+mn-ea"/>
                <a:cs typeface="+mn-cs"/>
              </a:rPr>
              <a:t>behavior.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29688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 purchases are influenced strongly by cultural, social, personal, and psychological characteristics, as shown in Figure 5.2. For the most part, marketers cannot control such factors, but they must take them into account.</a:t>
            </a:r>
          </a:p>
          <a:p>
            <a:endParaRPr lang="en-US" dirty="0" smtClean="0"/>
          </a:p>
          <a:p>
            <a:r>
              <a:rPr lang="en-US" b="1" dirty="0" smtClean="0"/>
              <a:t>Discussion Question</a:t>
            </a:r>
          </a:p>
          <a:p>
            <a:r>
              <a:rPr lang="en-US" dirty="0" smtClean="0"/>
              <a:t>What factors influenced your decision</a:t>
            </a:r>
            <a:r>
              <a:rPr lang="en-US" baseline="0" dirty="0" smtClean="0"/>
              <a:t> to </a:t>
            </a:r>
            <a:r>
              <a:rPr lang="en-US" i="1" dirty="0" smtClean="0"/>
              <a:t>buy the specific smart phone </a:t>
            </a:r>
            <a:r>
              <a:rPr lang="en-US" dirty="0" smtClean="0"/>
              <a:t>you have?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951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factors exert a broad and deep influence on consumer behavior. Marketers need to understand the role played by the buyer’s </a:t>
            </a:r>
            <a:r>
              <a:rPr lang="en-US" i="1" dirty="0" smtClean="0"/>
              <a:t>culture, subculture</a:t>
            </a:r>
            <a:r>
              <a:rPr lang="en-US" dirty="0" smtClean="0"/>
              <a:t>, and </a:t>
            </a:r>
            <a:r>
              <a:rPr lang="en-US" i="1" dirty="0" smtClean="0"/>
              <a:t>social class</a:t>
            </a:r>
            <a:r>
              <a:rPr lang="en-US" dirty="0" smtClean="0"/>
              <a:t>.</a:t>
            </a:r>
          </a:p>
          <a:p>
            <a:endParaRPr lang="en-US" dirty="0" smtClean="0"/>
          </a:p>
          <a:p>
            <a:r>
              <a:rPr lang="en-US" dirty="0" smtClean="0"/>
              <a:t>Marketers are always trying to spot </a:t>
            </a:r>
            <a:r>
              <a:rPr lang="en-US" b="1" i="1" dirty="0" smtClean="0"/>
              <a:t>cultural shifts</a:t>
            </a:r>
            <a:r>
              <a:rPr lang="en-US" dirty="0" smtClean="0"/>
              <a:t> so as to discover new products that might be wanted. For example, the cultural shift toward greater concern about health and fitness has created a huge industry for health-and-fitness services, exercise equipment and clothing, organic foods, and a variety of diets.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91745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128"/>
              </a:rPr>
              <a:t>Subcultures include nationalities, religions, racial groups, and geographic regions. </a:t>
            </a:r>
          </a:p>
          <a:p>
            <a:pPr>
              <a:defRPr/>
            </a:pPr>
            <a:endParaRPr lang="en-US" b="1"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What subculture do you belong to? How does this influence you as a consumer?</a:t>
            </a:r>
          </a:p>
          <a:p>
            <a:pPr>
              <a:defRPr/>
            </a:pPr>
            <a:endParaRPr lang="en-US" i="1" dirty="0" smtClean="0">
              <a:ea typeface="ＭＳ Ｐゴシック" charset="-128"/>
            </a:endParaRPr>
          </a:p>
          <a:p>
            <a:pPr>
              <a:defRPr/>
            </a:pPr>
            <a:endParaRPr lang="en-US" i="1" dirty="0" smtClean="0">
              <a:ea typeface="ＭＳ Ｐゴシック" charset="-128"/>
            </a:endParaRPr>
          </a:p>
          <a:p>
            <a:pPr>
              <a:defRPr/>
            </a:pPr>
            <a:r>
              <a:rPr lang="en-US" dirty="0" smtClean="0">
                <a:ea typeface="ＭＳ Ｐゴシック" charset="-128"/>
              </a:rPr>
              <a:t>Although </a:t>
            </a:r>
            <a:r>
              <a:rPr lang="en-US" b="1" dirty="0" smtClean="0">
                <a:ea typeface="ＭＳ Ｐゴシック" charset="-128"/>
              </a:rPr>
              <a:t>Hispanic consumers </a:t>
            </a:r>
            <a:r>
              <a:rPr lang="en-US" dirty="0" smtClean="0">
                <a:ea typeface="ＭＳ Ｐゴシック" charset="-128"/>
              </a:rPr>
              <a:t>share many characteristics and behaviors with the mainstream buying public, there are also distinct differences. They tend to be deeply family oriented and make shopping a family affair. Older, first-generation Hispanic consumers tend to be very brand loyal and to favor brands and sellers who show special interest in them. Younger Hispanics, however, have shown increasing price sensitivity in recent years and a willingness to switch to store brands. </a:t>
            </a:r>
          </a:p>
          <a:p>
            <a:pPr>
              <a:defRPr/>
            </a:pPr>
            <a:endParaRPr lang="en-US" dirty="0" smtClean="0">
              <a:ea typeface="ＭＳ Ｐゴシック" charset="-128"/>
            </a:endParaRPr>
          </a:p>
          <a:p>
            <a:pPr>
              <a:defRPr/>
            </a:pPr>
            <a:r>
              <a:rPr lang="en-US" dirty="0" smtClean="0">
                <a:ea typeface="ＭＳ Ｐゴシック" charset="-128"/>
              </a:rPr>
              <a:t>Within the Hispanic market, there exist many distinct </a:t>
            </a:r>
            <a:r>
              <a:rPr lang="en-US" dirty="0" err="1" smtClean="0">
                <a:ea typeface="ＭＳ Ｐゴシック" charset="-128"/>
              </a:rPr>
              <a:t>subsegments</a:t>
            </a:r>
            <a:r>
              <a:rPr lang="en-US" dirty="0" smtClean="0">
                <a:ea typeface="ＭＳ Ｐゴシック" charset="-128"/>
              </a:rPr>
              <a:t> based on nationality, age, income, and other factors. A company’s product or message may be more relevant to one nationality over another, such as Mexicans, Costa Ricans, Argentineans, or Cubans. Companies must also vary their pitches across different Hispanic economic segments. </a:t>
            </a:r>
          </a:p>
          <a:p>
            <a:pPr>
              <a:defRPr/>
            </a:pPr>
            <a:r>
              <a:rPr lang="en-US" dirty="0" smtClean="0">
                <a:ea typeface="ＭＳ Ｐゴシック" charset="-128"/>
              </a:rPr>
              <a:t> </a:t>
            </a:r>
          </a:p>
          <a:p>
            <a:pPr>
              <a:defRPr/>
            </a:pPr>
            <a:r>
              <a:rPr lang="en-US" dirty="0" smtClean="0">
                <a:ea typeface="ＭＳ Ｐゴシック" charset="-128"/>
              </a:rPr>
              <a:t>The U.S. African American population is growing in affluence and sophistication. In recent years, many companies have developed special products, appeals, and marketing programs for </a:t>
            </a:r>
            <a:r>
              <a:rPr lang="en-US" b="1" dirty="0" smtClean="0">
                <a:ea typeface="ＭＳ Ｐゴシック" charset="-128"/>
              </a:rPr>
              <a:t>African American consumers</a:t>
            </a:r>
            <a:r>
              <a:rPr lang="en-US" dirty="0" smtClean="0">
                <a:ea typeface="ＭＳ Ｐゴシック" charset="-128"/>
              </a:rPr>
              <a:t>. For example, Cover Girl's Queen </a:t>
            </a:r>
            <a:r>
              <a:rPr lang="en-US" dirty="0" err="1" smtClean="0">
                <a:ea typeface="ＭＳ Ｐゴシック" charset="-128"/>
              </a:rPr>
              <a:t>Latifah</a:t>
            </a:r>
            <a:r>
              <a:rPr lang="en-US" dirty="0" smtClean="0">
                <a:ea typeface="ＭＳ Ｐゴシック" charset="-128"/>
              </a:rPr>
              <a:t> line is specially formulated “to celebrate the beauty of women of color.” </a:t>
            </a:r>
          </a:p>
          <a:p>
            <a:pPr>
              <a:defRPr/>
            </a:pPr>
            <a:endParaRPr lang="en-US" dirty="0" smtClean="0">
              <a:ea typeface="ＭＳ Ｐゴシック" charset="-128"/>
            </a:endParaRPr>
          </a:p>
          <a:p>
            <a:r>
              <a:rPr lang="en-US" b="1" dirty="0" smtClean="0">
                <a:ea typeface="ＭＳ Ｐゴシック" charset="-128"/>
              </a:rPr>
              <a:t>Asian American consumers</a:t>
            </a:r>
            <a:r>
              <a:rPr lang="en-US" dirty="0" smtClean="0">
                <a:ea typeface="ＭＳ Ｐゴシック" charset="-128"/>
              </a:rPr>
              <a:t> are the most affluent U.S. demographic segment.  T</a:t>
            </a:r>
            <a:r>
              <a:rPr lang="en-US" sz="1200" b="0" i="0" u="none" strike="noStrike" kern="1200" baseline="0" dirty="0" smtClean="0">
                <a:solidFill>
                  <a:schemeClr val="tx1"/>
                </a:solidFill>
                <a:latin typeface="+mn-lt"/>
                <a:ea typeface="+mn-ea"/>
                <a:cs typeface="+mn-cs"/>
              </a:rPr>
              <a:t>hey now number more than 18 million, with annual buying power expected to approach $1 billion by 2017.</a:t>
            </a:r>
            <a:r>
              <a:rPr lang="en-US" dirty="0" smtClean="0">
                <a:ea typeface="ＭＳ Ｐゴシック" charset="-128"/>
              </a:rPr>
              <a:t> Asian Americans are the second-fastest-growing </a:t>
            </a:r>
            <a:r>
              <a:rPr lang="en-US" dirty="0" err="1" smtClean="0">
                <a:ea typeface="ＭＳ Ｐゴシック" charset="-128"/>
              </a:rPr>
              <a:t>subsegment</a:t>
            </a:r>
            <a:r>
              <a:rPr lang="en-US" dirty="0" smtClean="0">
                <a:ea typeface="ＭＳ Ｐゴシック" charset="-128"/>
              </a:rPr>
              <a:t> after Hispanic Americans. And like Hispanic Americans, they are a diverse group that speaks many different languages. As a group, Asian consumers shop frequently and are the most brand conscious of all the ethnic groups. They can be fiercely brand loyal. As a result, many firms now target the Asian American market. </a:t>
            </a:r>
          </a:p>
          <a:p>
            <a:pPr>
              <a:defRPr/>
            </a:pPr>
            <a:endParaRPr lang="en-US" i="1" dirty="0" smtClean="0">
              <a:ea typeface="ＭＳ Ｐゴシック" charset="-128"/>
            </a:endParaRPr>
          </a:p>
          <a:p>
            <a:pPr>
              <a:defRPr/>
            </a:pPr>
            <a:r>
              <a:rPr lang="en-US" b="1" i="1" dirty="0" smtClean="0">
                <a:ea typeface="ＭＳ Ｐゴシック" charset="-128"/>
              </a:rPr>
              <a:t>Cross-cultural marketing</a:t>
            </a:r>
            <a:r>
              <a:rPr lang="en-US" b="0" i="0" baseline="0" dirty="0" smtClean="0">
                <a:ea typeface="ＭＳ Ｐゴシック" charset="-128"/>
              </a:rPr>
              <a:t> is t</a:t>
            </a:r>
            <a:r>
              <a:rPr lang="en-US" dirty="0" smtClean="0">
                <a:ea typeface="ＭＳ Ｐゴシック" charset="-128"/>
              </a:rPr>
              <a:t>he practice of including ethnic themes and cross-cultural perspectives within mainstream marketing. Cross-cultural marketing appeals to consumer similarities across subcultures rather than differences. Many marketers are finding that insights gleaned from ethnic consumers can influence their broader markets.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656515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endParaRPr lang="en-US" altLang="en-US" sz="1200" b="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10/24/2019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2016, 2014, 2012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10" name="Picture 9"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US" sz="3600" dirty="0">
                <a:latin typeface="+mj-lt"/>
              </a:rPr>
              <a:t>Principles of </a:t>
            </a:r>
            <a:r>
              <a:rPr lang="en-US" sz="3600" dirty="0" smtClean="0">
                <a:latin typeface="+mj-lt"/>
              </a:rPr>
              <a:t>Marketing</a:t>
            </a:r>
            <a:endParaRPr lang="en-IN" sz="3600" dirty="0">
              <a:latin typeface="+mj-lt"/>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smtClean="0"/>
              <a:t>Sixteenth </a:t>
            </a:r>
            <a:r>
              <a:rPr lang="en-US" altLang="en-US" sz="2400" dirty="0"/>
              <a:t>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Consumer Markets and Buyer Behavior</a:t>
            </a:r>
            <a:endParaRPr lang="en-US" sz="3600" dirty="0">
              <a:cs typeface="Arial" panose="020B0604020202020204" pitchFamily="34" charset="0"/>
            </a:endParaRPr>
          </a:p>
        </p:txBody>
      </p:sp>
      <p:pic>
        <p:nvPicPr>
          <p:cNvPr id="7" name="Picture 6" descr="Front Cover: Principles of Marketing Sixteenth Edition by Kotler and Armstr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17" y="1910759"/>
            <a:ext cx="3067258" cy="4136700"/>
          </a:xfrm>
          <a:prstGeom prst="rect">
            <a:avLst/>
          </a:prstGeom>
        </p:spPr>
      </p:pic>
      <p:sp>
        <p:nvSpPr>
          <p:cNvPr id="11" name="Text Placeholder 3"/>
          <p:cNvSpPr>
            <a:spLocks noGrp="1"/>
          </p:cNvSpPr>
          <p:nvPr>
            <p:ph type="body" sz="quarter" idx="14"/>
          </p:nvPr>
        </p:nvSpPr>
        <p:spPr>
          <a:xfrm>
            <a:off x="2743200" y="6477000"/>
            <a:ext cx="5924550" cy="181882"/>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2016, 2014, 2012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94813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(2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Cultural </a:t>
            </a:r>
            <a:r>
              <a:rPr lang="en-US" sz="2600" b="1" dirty="0" smtClean="0"/>
              <a:t>Factors</a:t>
            </a:r>
            <a:endParaRPr lang="en-US" sz="2800" dirty="0"/>
          </a:p>
          <a:p>
            <a:r>
              <a:rPr lang="en-US" sz="2400" b="1" dirty="0"/>
              <a:t>Culture</a:t>
            </a:r>
            <a:r>
              <a:rPr lang="en-US" sz="2400" dirty="0"/>
              <a:t> is the set of basic values, perceptions, wants, and behaviors learned by a member of society from family and other important institutions</a:t>
            </a:r>
            <a:r>
              <a:rPr lang="en-US" sz="2400" dirty="0" smtClean="0"/>
              <a:t>.</a:t>
            </a:r>
            <a:endParaRPr lang="en-IN" sz="2600" dirty="0"/>
          </a:p>
        </p:txBody>
      </p:sp>
    </p:spTree>
    <p:extLst>
      <p:ext uri="{BB962C8B-B14F-4D97-AF65-F5344CB8AC3E}">
        <p14:creationId xmlns:p14="http://schemas.microsoft.com/office/powerpoint/2010/main" val="109083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(3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3810000" cy="4525963"/>
          </a:xfrm>
        </p:spPr>
        <p:txBody>
          <a:bodyPr/>
          <a:lstStyle/>
          <a:p>
            <a:pPr marL="0" indent="0">
              <a:buNone/>
            </a:pPr>
            <a:r>
              <a:rPr lang="en-US" sz="2600" b="1" dirty="0"/>
              <a:t>Cultural </a:t>
            </a:r>
            <a:r>
              <a:rPr lang="en-US" sz="2600" b="1" dirty="0" smtClean="0"/>
              <a:t>Factors</a:t>
            </a:r>
          </a:p>
          <a:p>
            <a:r>
              <a:rPr lang="en-US" sz="2400" b="1" dirty="0"/>
              <a:t>Subcultures</a:t>
            </a:r>
            <a:r>
              <a:rPr lang="en-US" sz="2400" dirty="0"/>
              <a:t> are groups of people within a culture with shared value systems based on common life experiences and </a:t>
            </a:r>
            <a:r>
              <a:rPr lang="en-US" sz="2400" dirty="0" smtClean="0"/>
              <a:t>situations.</a:t>
            </a:r>
            <a:endParaRPr lang="en-IN" sz="2400" dirty="0"/>
          </a:p>
        </p:txBody>
      </p:sp>
      <p:pic>
        <p:nvPicPr>
          <p:cNvPr id="5" name="Picture 4" descr="A photo of a Spanish-language ad for a Ram truck, shown splashing through a stream in the for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752600"/>
            <a:ext cx="4692318" cy="3154850"/>
          </a:xfrm>
          <a:prstGeom prst="rect">
            <a:avLst/>
          </a:prstGeom>
        </p:spPr>
      </p:pic>
    </p:spTree>
    <p:extLst>
      <p:ext uri="{BB962C8B-B14F-4D97-AF65-F5344CB8AC3E}">
        <p14:creationId xmlns:p14="http://schemas.microsoft.com/office/powerpoint/2010/main" val="134203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(4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Cultural </a:t>
            </a:r>
            <a:r>
              <a:rPr lang="en-US" sz="2600" b="1" dirty="0" smtClean="0"/>
              <a:t>Factors</a:t>
            </a:r>
          </a:p>
          <a:p>
            <a:r>
              <a:rPr lang="en-US" sz="2400" b="1" dirty="0"/>
              <a:t>Social classes </a:t>
            </a:r>
            <a:r>
              <a:rPr lang="en-US" sz="2400" dirty="0"/>
              <a:t>are society’s relatively permanent and ordered divisions whose members share similar values, interests, and behaviors</a:t>
            </a:r>
            <a:r>
              <a:rPr lang="en-US" sz="2400" dirty="0" smtClean="0"/>
              <a:t>.</a:t>
            </a:r>
            <a:endParaRPr lang="en-US" sz="2400" dirty="0"/>
          </a:p>
          <a:p>
            <a:r>
              <a:rPr lang="en-US" sz="2400" dirty="0"/>
              <a:t>Measured as a combination of occupation, income, education, wealth, and other </a:t>
            </a:r>
            <a:r>
              <a:rPr lang="en-US" sz="2400" dirty="0" smtClean="0"/>
              <a:t>variables</a:t>
            </a:r>
            <a:endParaRPr lang="en-US" sz="2400" dirty="0"/>
          </a:p>
        </p:txBody>
      </p:sp>
    </p:spTree>
    <p:extLst>
      <p:ext uri="{BB962C8B-B14F-4D97-AF65-F5344CB8AC3E}">
        <p14:creationId xmlns:p14="http://schemas.microsoft.com/office/powerpoint/2010/main" val="321404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(5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Cultural </a:t>
            </a:r>
            <a:r>
              <a:rPr lang="en-US" sz="2600" b="1" dirty="0" smtClean="0"/>
              <a:t>Factors</a:t>
            </a:r>
          </a:p>
          <a:p>
            <a:r>
              <a:rPr lang="en-US" sz="2400" dirty="0"/>
              <a:t>Major </a:t>
            </a:r>
            <a:r>
              <a:rPr lang="en-US" sz="2400" dirty="0" smtClean="0"/>
              <a:t>American </a:t>
            </a:r>
            <a:r>
              <a:rPr lang="en-US" sz="2400" dirty="0"/>
              <a:t>Social </a:t>
            </a:r>
            <a:r>
              <a:rPr lang="en-US" sz="2400" dirty="0" smtClean="0"/>
              <a:t>Classes</a:t>
            </a:r>
          </a:p>
          <a:p>
            <a:pPr marL="742518" lvl="1" indent="-284400"/>
            <a:r>
              <a:rPr lang="en-US" sz="2200" dirty="0"/>
              <a:t>Upper Class</a:t>
            </a:r>
          </a:p>
          <a:p>
            <a:pPr marL="742518" lvl="1" indent="-284400"/>
            <a:r>
              <a:rPr lang="en-US" sz="2200" dirty="0"/>
              <a:t>Middle Class</a:t>
            </a:r>
          </a:p>
          <a:p>
            <a:pPr marL="742518" lvl="1" indent="-284400"/>
            <a:r>
              <a:rPr lang="en-US" sz="2200" dirty="0"/>
              <a:t>Working Class</a:t>
            </a:r>
          </a:p>
          <a:p>
            <a:pPr marL="742518" lvl="1" indent="-284400"/>
            <a:r>
              <a:rPr lang="en-US" sz="2200" dirty="0"/>
              <a:t>Lower </a:t>
            </a:r>
            <a:r>
              <a:rPr lang="en-US" sz="2200" dirty="0" smtClean="0"/>
              <a:t>Class</a:t>
            </a:r>
            <a:endParaRPr lang="en-US" sz="2200" dirty="0"/>
          </a:p>
        </p:txBody>
      </p:sp>
    </p:spTree>
    <p:extLst>
      <p:ext uri="{BB962C8B-B14F-4D97-AF65-F5344CB8AC3E}">
        <p14:creationId xmlns:p14="http://schemas.microsoft.com/office/powerpoint/2010/main" val="129020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(6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Social </a:t>
            </a:r>
            <a:r>
              <a:rPr lang="en-US" sz="2600" b="1" dirty="0" smtClean="0"/>
              <a:t>Factors</a:t>
            </a:r>
          </a:p>
          <a:p>
            <a:r>
              <a:rPr lang="en-US" sz="2400" dirty="0" smtClean="0">
                <a:solidFill>
                  <a:srgbClr val="000000"/>
                </a:solidFill>
              </a:rPr>
              <a:t>Groups and Social Networks</a:t>
            </a:r>
          </a:p>
          <a:p>
            <a:pPr lvl="1"/>
            <a:r>
              <a:rPr lang="en-US" sz="2400" dirty="0"/>
              <a:t>Membership </a:t>
            </a:r>
            <a:r>
              <a:rPr lang="en-US" sz="2400" dirty="0" smtClean="0"/>
              <a:t>Groups</a:t>
            </a:r>
          </a:p>
          <a:p>
            <a:pPr lvl="2"/>
            <a:r>
              <a:rPr lang="en-US" sz="2200" dirty="0"/>
              <a:t>Groups with direct influence and to which a person </a:t>
            </a:r>
            <a:r>
              <a:rPr lang="en-US" sz="2200" dirty="0" smtClean="0"/>
              <a:t>belongs </a:t>
            </a:r>
          </a:p>
          <a:p>
            <a:pPr marL="742950" lvl="2" indent="-342900">
              <a:buFont typeface="Arial" panose="020B0604020202020204" pitchFamily="34" charset="0"/>
              <a:buChar char="‒"/>
            </a:pPr>
            <a:r>
              <a:rPr lang="en-US" sz="2400" dirty="0" smtClean="0"/>
              <a:t>Aspirational Groups</a:t>
            </a:r>
          </a:p>
          <a:p>
            <a:pPr marL="1141650" lvl="2" indent="-255600"/>
            <a:r>
              <a:rPr lang="en-US" sz="2200" dirty="0"/>
              <a:t>Groups an individual wishes to belong </a:t>
            </a:r>
            <a:r>
              <a:rPr lang="en-US" sz="2200" dirty="0" smtClean="0"/>
              <a:t>to</a:t>
            </a:r>
          </a:p>
          <a:p>
            <a:pPr marL="742950" lvl="2" indent="-342900">
              <a:buFont typeface="Arial" panose="020B0604020202020204" pitchFamily="34" charset="0"/>
              <a:buChar char="‒"/>
            </a:pPr>
            <a:r>
              <a:rPr lang="en-US" sz="2400" dirty="0"/>
              <a:t>Reference </a:t>
            </a:r>
            <a:r>
              <a:rPr lang="en-US" sz="2400" dirty="0" smtClean="0"/>
              <a:t>Groups</a:t>
            </a:r>
          </a:p>
          <a:p>
            <a:pPr marL="1141650" lvl="2" indent="-284400"/>
            <a:r>
              <a:rPr lang="en-US" sz="2200" dirty="0"/>
              <a:t>Groups that form a comparison or reference in forming attitudes or </a:t>
            </a:r>
            <a:r>
              <a:rPr lang="en-US" sz="2200" dirty="0" smtClean="0"/>
              <a:t>behavior</a:t>
            </a:r>
            <a:endParaRPr lang="en-US" sz="2200" dirty="0"/>
          </a:p>
        </p:txBody>
      </p:sp>
    </p:spTree>
    <p:extLst>
      <p:ext uri="{BB962C8B-B14F-4D97-AF65-F5344CB8AC3E}">
        <p14:creationId xmlns:p14="http://schemas.microsoft.com/office/powerpoint/2010/main" val="49369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(7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4343400" cy="4525963"/>
          </a:xfrm>
        </p:spPr>
        <p:txBody>
          <a:bodyPr/>
          <a:lstStyle/>
          <a:p>
            <a:pPr marL="0" indent="0">
              <a:buNone/>
            </a:pPr>
            <a:r>
              <a:rPr lang="en-US" sz="2600" b="1" dirty="0"/>
              <a:t>Social Factors</a:t>
            </a:r>
          </a:p>
          <a:p>
            <a:r>
              <a:rPr lang="en-US" sz="2400" b="1" dirty="0"/>
              <a:t>Groups </a:t>
            </a:r>
            <a:r>
              <a:rPr lang="en-US" sz="2400" b="1" dirty="0" smtClean="0"/>
              <a:t>and </a:t>
            </a:r>
            <a:r>
              <a:rPr lang="en-US" sz="2400" b="1" dirty="0"/>
              <a:t>Social </a:t>
            </a:r>
            <a:r>
              <a:rPr lang="en-US" sz="2400" b="1" dirty="0" smtClean="0"/>
              <a:t>Networks</a:t>
            </a:r>
          </a:p>
          <a:p>
            <a:pPr lvl="1"/>
            <a:r>
              <a:rPr lang="en-US" sz="2200" dirty="0"/>
              <a:t>Online social networks</a:t>
            </a:r>
          </a:p>
          <a:p>
            <a:pPr lvl="1"/>
            <a:r>
              <a:rPr lang="en-US" sz="2200" dirty="0"/>
              <a:t>Buzz marketing</a:t>
            </a:r>
          </a:p>
          <a:p>
            <a:pPr lvl="1"/>
            <a:r>
              <a:rPr lang="en-US" sz="2200" dirty="0"/>
              <a:t>Social media sites</a:t>
            </a:r>
          </a:p>
          <a:p>
            <a:pPr lvl="1"/>
            <a:r>
              <a:rPr lang="en-US" sz="2200" dirty="0"/>
              <a:t>Virtual worlds</a:t>
            </a:r>
          </a:p>
          <a:p>
            <a:pPr lvl="1"/>
            <a:r>
              <a:rPr lang="en-US" sz="2200" dirty="0"/>
              <a:t>Word of mouth</a:t>
            </a:r>
          </a:p>
          <a:p>
            <a:pPr lvl="1"/>
            <a:r>
              <a:rPr lang="en-US" sz="2200" dirty="0"/>
              <a:t>Opinion </a:t>
            </a:r>
            <a:r>
              <a:rPr lang="en-US" sz="2200" dirty="0" smtClean="0"/>
              <a:t>leaders</a:t>
            </a:r>
            <a:endParaRPr lang="en-US" sz="2200" dirty="0"/>
          </a:p>
        </p:txBody>
      </p:sp>
      <p:pic>
        <p:nvPicPr>
          <p:cNvPr id="5" name="Picture 4" descr="A screenshot of Timberland’s website showing its Shop Responsibly p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362200"/>
            <a:ext cx="4564413" cy="3519237"/>
          </a:xfrm>
          <a:prstGeom prst="rect">
            <a:avLst/>
          </a:prstGeom>
        </p:spPr>
      </p:pic>
    </p:spTree>
    <p:extLst>
      <p:ext uri="{BB962C8B-B14F-4D97-AF65-F5344CB8AC3E}">
        <p14:creationId xmlns:p14="http://schemas.microsoft.com/office/powerpoint/2010/main" val="100168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(8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7772400" cy="2286000"/>
          </a:xfrm>
        </p:spPr>
        <p:txBody>
          <a:bodyPr/>
          <a:lstStyle/>
          <a:p>
            <a:pPr marL="0" indent="0">
              <a:buNone/>
            </a:pPr>
            <a:r>
              <a:rPr lang="en-US" sz="2600" b="1" dirty="0"/>
              <a:t>Social </a:t>
            </a:r>
            <a:r>
              <a:rPr lang="en-US" sz="2600" b="1" dirty="0" smtClean="0"/>
              <a:t>Factors</a:t>
            </a:r>
          </a:p>
          <a:p>
            <a:r>
              <a:rPr lang="en-US" sz="2400" b="1" dirty="0"/>
              <a:t>Family</a:t>
            </a:r>
            <a:r>
              <a:rPr lang="en-US" sz="2400" dirty="0"/>
              <a:t> is the most important consumer-buying organization in society</a:t>
            </a:r>
            <a:r>
              <a:rPr lang="en-US" sz="2400" dirty="0" smtClean="0"/>
              <a:t>.</a:t>
            </a:r>
            <a:endParaRPr lang="en-US" sz="2400" dirty="0"/>
          </a:p>
          <a:p>
            <a:r>
              <a:rPr lang="en-US" sz="2400" b="1" dirty="0"/>
              <a:t>Role and status </a:t>
            </a:r>
            <a:r>
              <a:rPr lang="en-US" sz="2400" dirty="0"/>
              <a:t>can be defined by a person’s position in a group</a:t>
            </a:r>
            <a:r>
              <a:rPr lang="en-US" sz="2400" dirty="0" smtClean="0"/>
              <a:t>.</a:t>
            </a:r>
            <a:endParaRPr lang="en-US" sz="2400" dirty="0"/>
          </a:p>
        </p:txBody>
      </p:sp>
    </p:spTree>
    <p:extLst>
      <p:ext uri="{BB962C8B-B14F-4D97-AF65-F5344CB8AC3E}">
        <p14:creationId xmlns:p14="http://schemas.microsoft.com/office/powerpoint/2010/main" val="134780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(9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spcBef>
                <a:spcPct val="0"/>
              </a:spcBef>
              <a:buNone/>
            </a:pPr>
            <a:r>
              <a:rPr lang="en-US" sz="2600" b="1" dirty="0"/>
              <a:t>Personal </a:t>
            </a:r>
            <a:r>
              <a:rPr lang="en-US" sz="2600" b="1" dirty="0" smtClean="0"/>
              <a:t>Factors</a:t>
            </a:r>
          </a:p>
          <a:p>
            <a:r>
              <a:rPr lang="en-US" sz="2400" dirty="0"/>
              <a:t>Age and life-cycle </a:t>
            </a:r>
            <a:r>
              <a:rPr lang="en-US" sz="2400" dirty="0" smtClean="0"/>
              <a:t>stage</a:t>
            </a:r>
            <a:endParaRPr lang="en-US" sz="2400" dirty="0"/>
          </a:p>
          <a:p>
            <a:r>
              <a:rPr lang="en-US" sz="2400" dirty="0"/>
              <a:t>PRIZM </a:t>
            </a:r>
            <a:r>
              <a:rPr lang="en-US" sz="2400" dirty="0" smtClean="0"/>
              <a:t>Lifestage </a:t>
            </a:r>
            <a:r>
              <a:rPr lang="en-US" sz="2400" dirty="0"/>
              <a:t>Groups system</a:t>
            </a:r>
          </a:p>
          <a:p>
            <a:pPr lvl="1"/>
            <a:r>
              <a:rPr lang="en-US" sz="2200" dirty="0"/>
              <a:t>66 segments</a:t>
            </a:r>
          </a:p>
          <a:p>
            <a:pPr lvl="1"/>
            <a:r>
              <a:rPr lang="en-US" sz="2200" dirty="0"/>
              <a:t>11 life-stage </a:t>
            </a:r>
            <a:r>
              <a:rPr lang="en-US" sz="2200" dirty="0" smtClean="0"/>
              <a:t>groups</a:t>
            </a:r>
            <a:endParaRPr lang="en-IN" sz="2200" b="1" dirty="0"/>
          </a:p>
        </p:txBody>
      </p:sp>
    </p:spTree>
    <p:extLst>
      <p:ext uri="{BB962C8B-B14F-4D97-AF65-F5344CB8AC3E}">
        <p14:creationId xmlns:p14="http://schemas.microsoft.com/office/powerpoint/2010/main" val="284674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(10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spcBef>
                <a:spcPct val="0"/>
              </a:spcBef>
              <a:buNone/>
            </a:pPr>
            <a:r>
              <a:rPr lang="en-US" sz="2600" b="1" dirty="0" smtClean="0"/>
              <a:t>Personal Factors</a:t>
            </a:r>
          </a:p>
          <a:p>
            <a:r>
              <a:rPr lang="en-US" sz="2400" b="1" dirty="0"/>
              <a:t>Occupation</a:t>
            </a:r>
            <a:r>
              <a:rPr lang="en-US" sz="2400" dirty="0"/>
              <a:t> affects the goods and services bought by consumers</a:t>
            </a:r>
            <a:r>
              <a:rPr lang="en-US" sz="2400" dirty="0" smtClean="0"/>
              <a:t>.</a:t>
            </a:r>
            <a:endParaRPr lang="en-US" sz="2400" dirty="0"/>
          </a:p>
          <a:p>
            <a:r>
              <a:rPr lang="en-US" sz="2400" b="1" dirty="0"/>
              <a:t>Economic </a:t>
            </a:r>
            <a:r>
              <a:rPr lang="en-US" sz="2400" dirty="0"/>
              <a:t>situations include trends in</a:t>
            </a:r>
            <a:r>
              <a:rPr lang="en-US" sz="2400" dirty="0" smtClean="0"/>
              <a:t>:</a:t>
            </a:r>
          </a:p>
          <a:p>
            <a:pPr lvl="1"/>
            <a:r>
              <a:rPr lang="en-US" sz="2200" dirty="0"/>
              <a:t>Spending</a:t>
            </a:r>
          </a:p>
          <a:p>
            <a:pPr lvl="1"/>
            <a:r>
              <a:rPr lang="en-US" sz="2200" dirty="0"/>
              <a:t>Personal income</a:t>
            </a:r>
          </a:p>
          <a:p>
            <a:pPr lvl="1"/>
            <a:r>
              <a:rPr lang="en-US" sz="2200" dirty="0"/>
              <a:t>Savings</a:t>
            </a:r>
          </a:p>
          <a:p>
            <a:pPr lvl="1"/>
            <a:r>
              <a:rPr lang="en-US" sz="2200" dirty="0"/>
              <a:t>Interest </a:t>
            </a:r>
            <a:r>
              <a:rPr lang="en-US" sz="2200" dirty="0" smtClean="0"/>
              <a:t>rates</a:t>
            </a:r>
            <a:endParaRPr lang="en-IN" sz="2200" b="1" dirty="0"/>
          </a:p>
        </p:txBody>
      </p:sp>
    </p:spTree>
    <p:extLst>
      <p:ext uri="{BB962C8B-B14F-4D97-AF65-F5344CB8AC3E}">
        <p14:creationId xmlns:p14="http://schemas.microsoft.com/office/powerpoint/2010/main" val="69936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(11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4267200" cy="4525963"/>
          </a:xfrm>
        </p:spPr>
        <p:txBody>
          <a:bodyPr/>
          <a:lstStyle/>
          <a:p>
            <a:pPr marL="0" indent="0">
              <a:spcBef>
                <a:spcPct val="0"/>
              </a:spcBef>
              <a:buNone/>
            </a:pPr>
            <a:r>
              <a:rPr lang="en-US" sz="2600" b="1" dirty="0"/>
              <a:t>Personal </a:t>
            </a:r>
            <a:r>
              <a:rPr lang="en-US" sz="2600" b="1" dirty="0" smtClean="0"/>
              <a:t>Factors</a:t>
            </a:r>
          </a:p>
          <a:p>
            <a:r>
              <a:rPr lang="en-US" sz="2400" b="1" dirty="0"/>
              <a:t>Lifestyle</a:t>
            </a:r>
            <a:r>
              <a:rPr lang="en-US" sz="2400" dirty="0"/>
              <a:t> is a person’s pattern of living as expressed in his or her psychographics</a:t>
            </a:r>
            <a:r>
              <a:rPr lang="en-US" sz="2400" dirty="0" smtClean="0"/>
              <a:t>.</a:t>
            </a:r>
            <a:endParaRPr lang="en-IN" sz="2600" b="1" dirty="0"/>
          </a:p>
        </p:txBody>
      </p:sp>
      <p:pic>
        <p:nvPicPr>
          <p:cNvPr id="5" name="Picture 4" descr="A print ad for KitchenAid shows a huge, high-end kitchen, with hardwood floors, an exposed-brick wall with an arched window, and stainless steel appliances. A young woman in a fashionable red dress carries a pot. Copy includes Make Cassoulet on a Tuesd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3566375" cy="4684105"/>
          </a:xfrm>
          <a:prstGeom prst="rect">
            <a:avLst/>
          </a:prstGeom>
        </p:spPr>
      </p:pic>
    </p:spTree>
    <p:extLst>
      <p:ext uri="{BB962C8B-B14F-4D97-AF65-F5344CB8AC3E}">
        <p14:creationId xmlns:p14="http://schemas.microsoft.com/office/powerpoint/2010/main" val="221264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Consumer Markets and Buyer </a:t>
            </a:r>
            <a:r>
              <a:rPr lang="en-US" sz="3600" dirty="0" smtClean="0">
                <a:latin typeface="+mj-lt"/>
              </a:rPr>
              <a:t>Behavior </a:t>
            </a:r>
            <a:r>
              <a:rPr lang="en-US" sz="2000" b="0" dirty="0" smtClean="0">
                <a:latin typeface="+mj-lt"/>
              </a:rPr>
              <a:t>(1 of 2)</a:t>
            </a:r>
            <a:endParaRPr lang="en-IN" sz="2000" b="0" dirty="0">
              <a:latin typeface="+mj-lt"/>
            </a:endParaRPr>
          </a:p>
        </p:txBody>
      </p:sp>
      <p:pic>
        <p:nvPicPr>
          <p:cNvPr id="3" name="Picture 2" descr="A photo shows a person on a mountain with snow-covered peaks in the background. He sports a small GoPro camera above his snow goggles. The caption reads: GoPro’s amazing little cameras let even the rankest video amateurs take stunning videos, giving them a way to celebrate the action-charged moments and emotions of their lives with oth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879" y="1524000"/>
            <a:ext cx="6600242" cy="4770936"/>
          </a:xfrm>
          <a:prstGeom prst="rect">
            <a:avLst/>
          </a:prstGeom>
        </p:spPr>
      </p:pic>
    </p:spTree>
    <p:extLst>
      <p:ext uri="{BB962C8B-B14F-4D97-AF65-F5344CB8AC3E}">
        <p14:creationId xmlns:p14="http://schemas.microsoft.com/office/powerpoint/2010/main" val="47574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(12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3657600" cy="4525963"/>
          </a:xfrm>
        </p:spPr>
        <p:txBody>
          <a:bodyPr/>
          <a:lstStyle/>
          <a:p>
            <a:pPr marL="0" indent="0">
              <a:spcBef>
                <a:spcPts val="600"/>
              </a:spcBef>
              <a:buNone/>
            </a:pPr>
            <a:r>
              <a:rPr lang="en-US" sz="2600" b="1" dirty="0" smtClean="0"/>
              <a:t>Personal Factors</a:t>
            </a:r>
          </a:p>
          <a:p>
            <a:r>
              <a:rPr lang="en-US" sz="2400" b="1" dirty="0"/>
              <a:t>Personality</a:t>
            </a:r>
            <a:r>
              <a:rPr lang="en-US" sz="2400" dirty="0"/>
              <a:t> refers to the unique psychological characteristics that distinguish a person or group</a:t>
            </a:r>
            <a:r>
              <a:rPr lang="en-US" sz="2400" dirty="0" smtClean="0"/>
              <a:t>.</a:t>
            </a:r>
            <a:endParaRPr lang="en-IN" sz="2600" b="1" dirty="0"/>
          </a:p>
        </p:txBody>
      </p:sp>
      <p:pic>
        <p:nvPicPr>
          <p:cNvPr id="4" name="Picture 3" descr="A Jet Blue print ad uses icons of men, women, and hearts. Copy states: JetBlue: Inspiring humanity since 2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021" y="2552675"/>
            <a:ext cx="4207446" cy="1551681"/>
          </a:xfrm>
          <a:prstGeom prst="rect">
            <a:avLst/>
          </a:prstGeom>
        </p:spPr>
      </p:pic>
    </p:spTree>
    <p:extLst>
      <p:ext uri="{BB962C8B-B14F-4D97-AF65-F5344CB8AC3E}">
        <p14:creationId xmlns:p14="http://schemas.microsoft.com/office/powerpoint/2010/main" val="360869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(13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Personal </a:t>
            </a:r>
            <a:r>
              <a:rPr lang="en-US" sz="2600" b="1" dirty="0" smtClean="0"/>
              <a:t>Factors</a:t>
            </a:r>
          </a:p>
          <a:p>
            <a:r>
              <a:rPr lang="en-US" sz="2400" dirty="0"/>
              <a:t>Brand Personality </a:t>
            </a:r>
            <a:r>
              <a:rPr lang="en-US" sz="2400" dirty="0" smtClean="0"/>
              <a:t>Traits</a:t>
            </a:r>
          </a:p>
          <a:p>
            <a:pPr lvl="1"/>
            <a:r>
              <a:rPr lang="en-US" sz="2200" dirty="0">
                <a:solidFill>
                  <a:srgbClr val="000000"/>
                </a:solidFill>
              </a:rPr>
              <a:t>Sincerity</a:t>
            </a:r>
          </a:p>
          <a:p>
            <a:pPr lvl="1"/>
            <a:r>
              <a:rPr lang="en-US" sz="2200" dirty="0">
                <a:solidFill>
                  <a:srgbClr val="000000"/>
                </a:solidFill>
              </a:rPr>
              <a:t>Excitement</a:t>
            </a:r>
          </a:p>
          <a:p>
            <a:pPr lvl="1"/>
            <a:r>
              <a:rPr lang="en-US" sz="2200" dirty="0">
                <a:solidFill>
                  <a:srgbClr val="000000"/>
                </a:solidFill>
              </a:rPr>
              <a:t>Competence</a:t>
            </a:r>
          </a:p>
          <a:p>
            <a:pPr lvl="1"/>
            <a:r>
              <a:rPr lang="en-US" sz="2200" dirty="0">
                <a:solidFill>
                  <a:srgbClr val="000000"/>
                </a:solidFill>
              </a:rPr>
              <a:t>Sophistication</a:t>
            </a:r>
          </a:p>
          <a:p>
            <a:pPr lvl="1"/>
            <a:r>
              <a:rPr lang="en-US" sz="2200" dirty="0" smtClean="0">
                <a:solidFill>
                  <a:srgbClr val="000000"/>
                </a:solidFill>
              </a:rPr>
              <a:t>Ruggedness</a:t>
            </a:r>
            <a:endParaRPr lang="en-IN" sz="2200" b="1" dirty="0"/>
          </a:p>
        </p:txBody>
      </p:sp>
    </p:spTree>
    <p:extLst>
      <p:ext uri="{BB962C8B-B14F-4D97-AF65-F5344CB8AC3E}">
        <p14:creationId xmlns:p14="http://schemas.microsoft.com/office/powerpoint/2010/main" val="241945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(14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3733800" cy="4525963"/>
          </a:xfrm>
        </p:spPr>
        <p:txBody>
          <a:bodyPr/>
          <a:lstStyle/>
          <a:p>
            <a:pPr marL="0" indent="0">
              <a:buNone/>
            </a:pPr>
            <a:r>
              <a:rPr lang="en-US" sz="2600" b="1" dirty="0"/>
              <a:t>Psychological </a:t>
            </a:r>
            <a:r>
              <a:rPr lang="en-US" sz="2600" b="1" dirty="0" smtClean="0"/>
              <a:t>Factors</a:t>
            </a:r>
          </a:p>
          <a:p>
            <a:pPr lvl="0"/>
            <a:r>
              <a:rPr lang="en-US" sz="2400" dirty="0">
                <a:solidFill>
                  <a:srgbClr val="000000"/>
                </a:solidFill>
              </a:rPr>
              <a:t>Motivation</a:t>
            </a:r>
          </a:p>
          <a:p>
            <a:pPr lvl="0"/>
            <a:r>
              <a:rPr lang="en-US" sz="2400" dirty="0">
                <a:solidFill>
                  <a:srgbClr val="000000"/>
                </a:solidFill>
              </a:rPr>
              <a:t>Perception</a:t>
            </a:r>
          </a:p>
          <a:p>
            <a:pPr lvl="0"/>
            <a:r>
              <a:rPr lang="en-US" sz="2400" dirty="0">
                <a:solidFill>
                  <a:srgbClr val="000000"/>
                </a:solidFill>
              </a:rPr>
              <a:t>Learning</a:t>
            </a:r>
          </a:p>
          <a:p>
            <a:pPr lvl="0"/>
            <a:r>
              <a:rPr lang="en-US" sz="2400" dirty="0">
                <a:solidFill>
                  <a:srgbClr val="000000"/>
                </a:solidFill>
              </a:rPr>
              <a:t>Beliefs and </a:t>
            </a:r>
            <a:r>
              <a:rPr lang="en-US" sz="2400" dirty="0" smtClean="0">
                <a:solidFill>
                  <a:srgbClr val="000000"/>
                </a:solidFill>
              </a:rPr>
              <a:t>attitudes</a:t>
            </a:r>
            <a:endParaRPr lang="en-IN" sz="2400" b="1" dirty="0"/>
          </a:p>
        </p:txBody>
      </p:sp>
      <p:pic>
        <p:nvPicPr>
          <p:cNvPr id="5" name="Picture 4" descr="An ad shows an illustration of a big onion resting on a tree stump with a sign reading Vidalia Onions as the cartoon character Shrek, stands behind the trunk, smiling thoughtful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707152"/>
            <a:ext cx="2057466" cy="4312058"/>
          </a:xfrm>
          <a:prstGeom prst="rect">
            <a:avLst/>
          </a:prstGeom>
        </p:spPr>
      </p:pic>
    </p:spTree>
    <p:extLst>
      <p:ext uri="{BB962C8B-B14F-4D97-AF65-F5344CB8AC3E}">
        <p14:creationId xmlns:p14="http://schemas.microsoft.com/office/powerpoint/2010/main" val="330623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(15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smtClean="0"/>
              <a:t>Psychological Factors</a:t>
            </a:r>
            <a:endParaRPr lang="en-US" sz="2600" dirty="0"/>
          </a:p>
          <a:p>
            <a:r>
              <a:rPr lang="en-US" sz="2400" dirty="0"/>
              <a:t>A</a:t>
            </a:r>
            <a:r>
              <a:rPr lang="en-US" sz="2400" b="1" dirty="0"/>
              <a:t> motive </a:t>
            </a:r>
            <a:r>
              <a:rPr lang="en-US" sz="2400" dirty="0"/>
              <a:t>(or </a:t>
            </a:r>
            <a:r>
              <a:rPr lang="en-US" sz="2400" b="1" dirty="0"/>
              <a:t>drive</a:t>
            </a:r>
            <a:r>
              <a:rPr lang="en-US" sz="2400" dirty="0"/>
              <a:t>)</a:t>
            </a:r>
            <a:r>
              <a:rPr lang="en-US" sz="2400" b="1" dirty="0"/>
              <a:t> </a:t>
            </a:r>
            <a:r>
              <a:rPr lang="en-US" sz="2400" dirty="0"/>
              <a:t>is a need that is sufficiently pressing to direct the person to seek satisfaction of the need</a:t>
            </a:r>
            <a:r>
              <a:rPr lang="en-US" sz="2400" dirty="0" smtClean="0"/>
              <a:t>.</a:t>
            </a:r>
            <a:endParaRPr lang="en-US" sz="2400" dirty="0"/>
          </a:p>
          <a:p>
            <a:r>
              <a:rPr lang="en-US" sz="2400" b="1" dirty="0"/>
              <a:t>Motivation research </a:t>
            </a:r>
            <a:r>
              <a:rPr lang="en-US" sz="2400" dirty="0"/>
              <a:t>refers to qualitative research designed to probe consumers’ hidden, subconscious motivations</a:t>
            </a:r>
            <a:r>
              <a:rPr lang="en-US" sz="2400" dirty="0" smtClean="0"/>
              <a:t>.</a:t>
            </a:r>
            <a:endParaRPr lang="en-IN" sz="2400" b="1" dirty="0"/>
          </a:p>
        </p:txBody>
      </p:sp>
    </p:spTree>
    <p:extLst>
      <p:ext uri="{BB962C8B-B14F-4D97-AF65-F5344CB8AC3E}">
        <p14:creationId xmlns:p14="http://schemas.microsoft.com/office/powerpoint/2010/main" val="19085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(16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8229600" cy="914400"/>
          </a:xfrm>
        </p:spPr>
        <p:txBody>
          <a:bodyPr/>
          <a:lstStyle/>
          <a:p>
            <a:pPr marL="0" indent="0">
              <a:buNone/>
            </a:pPr>
            <a:r>
              <a:rPr lang="en-US" sz="2600" b="1" dirty="0" smtClean="0"/>
              <a:t>Psychological Factors</a:t>
            </a:r>
          </a:p>
          <a:p>
            <a:pPr marL="0" indent="0">
              <a:buNone/>
            </a:pPr>
            <a:r>
              <a:rPr lang="en-US" sz="2200" b="1" dirty="0">
                <a:solidFill>
                  <a:srgbClr val="000000"/>
                </a:solidFill>
              </a:rPr>
              <a:t>Figure 5.4 </a:t>
            </a:r>
            <a:r>
              <a:rPr lang="en-US" sz="2200" dirty="0" smtClean="0">
                <a:solidFill>
                  <a:srgbClr val="000000"/>
                </a:solidFill>
              </a:rPr>
              <a:t>Maslow’s </a:t>
            </a:r>
            <a:r>
              <a:rPr lang="en-US" sz="2200" dirty="0">
                <a:solidFill>
                  <a:srgbClr val="000000"/>
                </a:solidFill>
              </a:rPr>
              <a:t>Hierarchy of </a:t>
            </a:r>
            <a:r>
              <a:rPr lang="en-US" sz="2200" dirty="0" smtClean="0">
                <a:solidFill>
                  <a:srgbClr val="000000"/>
                </a:solidFill>
              </a:rPr>
              <a:t>Needs</a:t>
            </a:r>
            <a:endParaRPr lang="en-US" sz="2200" dirty="0">
              <a:solidFill>
                <a:srgbClr val="000000"/>
              </a:solidFill>
            </a:endParaRPr>
          </a:p>
        </p:txBody>
      </p:sp>
      <p:pic>
        <p:nvPicPr>
          <p:cNvPr id="5" name="Picture 4" descr="A pyramid illustrates Maslow’s Hierarchy of Needs. The bottom level of the pyramid represents physiological needs (hunger, thirst); next level represents safety needs (security, protection); third level represents social needs (sense of belonging, love); fourth level represents esteem needs (self-esteem, recognition, status); fifth level represents self-actualization needs (self-development and realization). According to Maslow, human needs are arranged in a hierarchy. Starving people will take little interest in the latest happenings in the art wor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777864"/>
            <a:ext cx="5315964" cy="3493180"/>
          </a:xfrm>
          <a:prstGeom prst="rect">
            <a:avLst/>
          </a:prstGeom>
        </p:spPr>
      </p:pic>
    </p:spTree>
    <p:extLst>
      <p:ext uri="{BB962C8B-B14F-4D97-AF65-F5344CB8AC3E}">
        <p14:creationId xmlns:p14="http://schemas.microsoft.com/office/powerpoint/2010/main" val="282693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(17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Psychological </a:t>
            </a:r>
            <a:r>
              <a:rPr lang="en-US" sz="2600" b="1" dirty="0" smtClean="0"/>
              <a:t>Factors</a:t>
            </a:r>
          </a:p>
          <a:p>
            <a:r>
              <a:rPr lang="en-US" sz="2400" b="1" dirty="0"/>
              <a:t>Perception</a:t>
            </a:r>
            <a:r>
              <a:rPr lang="en-US" sz="2400" dirty="0"/>
              <a:t> is the process by which people select, organize, and interpret information to form a meaningful picture of the world</a:t>
            </a:r>
            <a:r>
              <a:rPr lang="en-US" sz="2400" dirty="0" smtClean="0"/>
              <a:t>.</a:t>
            </a:r>
          </a:p>
          <a:p>
            <a:pPr marL="0" indent="0">
              <a:buNone/>
            </a:pPr>
            <a:r>
              <a:rPr lang="en-US" sz="2600" b="1" dirty="0"/>
              <a:t>Perceptual </a:t>
            </a:r>
            <a:r>
              <a:rPr lang="en-US" sz="2600" b="1" dirty="0" smtClean="0"/>
              <a:t>Processes</a:t>
            </a:r>
          </a:p>
          <a:p>
            <a:pPr lvl="0"/>
            <a:r>
              <a:rPr lang="en-US" sz="2400" dirty="0">
                <a:solidFill>
                  <a:srgbClr val="000000"/>
                </a:solidFill>
              </a:rPr>
              <a:t>Selective attention</a:t>
            </a:r>
          </a:p>
          <a:p>
            <a:pPr lvl="0"/>
            <a:r>
              <a:rPr lang="en-US" sz="2400" dirty="0">
                <a:solidFill>
                  <a:srgbClr val="000000"/>
                </a:solidFill>
              </a:rPr>
              <a:t>Selective distortion</a:t>
            </a:r>
          </a:p>
          <a:p>
            <a:pPr lvl="0"/>
            <a:r>
              <a:rPr lang="en-US" sz="2400" dirty="0">
                <a:solidFill>
                  <a:srgbClr val="000000"/>
                </a:solidFill>
              </a:rPr>
              <a:t>Selective </a:t>
            </a:r>
            <a:r>
              <a:rPr lang="en-US" sz="2400" dirty="0" smtClean="0">
                <a:solidFill>
                  <a:srgbClr val="000000"/>
                </a:solidFill>
              </a:rPr>
              <a:t>retention</a:t>
            </a:r>
            <a:endParaRPr lang="en-IN" sz="2400" b="1" dirty="0"/>
          </a:p>
        </p:txBody>
      </p:sp>
    </p:spTree>
    <p:extLst>
      <p:ext uri="{BB962C8B-B14F-4D97-AF65-F5344CB8AC3E}">
        <p14:creationId xmlns:p14="http://schemas.microsoft.com/office/powerpoint/2010/main" val="154859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(18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Psychological </a:t>
            </a:r>
            <a:r>
              <a:rPr lang="en-US" sz="2600" b="1" dirty="0" smtClean="0"/>
              <a:t>Factors</a:t>
            </a:r>
          </a:p>
          <a:p>
            <a:r>
              <a:rPr lang="en-US" sz="2400" b="1" dirty="0"/>
              <a:t>Selective attention </a:t>
            </a:r>
            <a:r>
              <a:rPr lang="en-US" sz="2400" dirty="0"/>
              <a:t>is the tendency for people to screen out most of the information to which they are exposed</a:t>
            </a:r>
            <a:r>
              <a:rPr lang="en-US" sz="2400" dirty="0" smtClean="0"/>
              <a:t>.</a:t>
            </a:r>
            <a:endParaRPr lang="en-US" sz="2400" dirty="0"/>
          </a:p>
          <a:p>
            <a:r>
              <a:rPr lang="en-US" sz="2400" b="1" dirty="0"/>
              <a:t>Selective distortion </a:t>
            </a:r>
            <a:r>
              <a:rPr lang="en-US" sz="2400" dirty="0"/>
              <a:t>is the tendency for people to interpret information in a way that will support what they already </a:t>
            </a:r>
            <a:r>
              <a:rPr lang="en-US" sz="2400" dirty="0" smtClean="0"/>
              <a:t>believe</a:t>
            </a:r>
            <a:endParaRPr lang="en-US" sz="2400" dirty="0"/>
          </a:p>
          <a:p>
            <a:r>
              <a:rPr lang="en-US" sz="2400" b="1" dirty="0"/>
              <a:t>Selective retention </a:t>
            </a:r>
            <a:r>
              <a:rPr lang="en-US" sz="2400" dirty="0"/>
              <a:t>is the tendency to remember good points made about a brand they favor and forget good points about competing brands</a:t>
            </a:r>
            <a:r>
              <a:rPr lang="en-US" sz="2400" dirty="0" smtClean="0"/>
              <a:t>.</a:t>
            </a:r>
            <a:endParaRPr lang="en-IN" sz="2600" b="1" dirty="0"/>
          </a:p>
        </p:txBody>
      </p:sp>
    </p:spTree>
    <p:extLst>
      <p:ext uri="{BB962C8B-B14F-4D97-AF65-F5344CB8AC3E}">
        <p14:creationId xmlns:p14="http://schemas.microsoft.com/office/powerpoint/2010/main" val="259532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(19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Psychological </a:t>
            </a:r>
            <a:r>
              <a:rPr lang="en-US" sz="2600" b="1" dirty="0" smtClean="0"/>
              <a:t>Factors</a:t>
            </a:r>
          </a:p>
          <a:p>
            <a:r>
              <a:rPr lang="en-US" sz="2400" b="1" dirty="0"/>
              <a:t>Learning</a:t>
            </a:r>
            <a:r>
              <a:rPr lang="en-US" sz="2400" dirty="0"/>
              <a:t> is the change in an individual’s behavior arising from experience and occurs through the interplay of</a:t>
            </a:r>
            <a:r>
              <a:rPr lang="en-US" sz="2400" dirty="0" smtClean="0"/>
              <a:t>:</a:t>
            </a:r>
          </a:p>
          <a:p>
            <a:pPr lvl="1"/>
            <a:r>
              <a:rPr lang="en-US" sz="2200" dirty="0"/>
              <a:t>Drives</a:t>
            </a:r>
          </a:p>
          <a:p>
            <a:pPr lvl="1"/>
            <a:r>
              <a:rPr lang="en-US" sz="2200" dirty="0"/>
              <a:t>Stimuli</a:t>
            </a:r>
          </a:p>
          <a:p>
            <a:pPr lvl="1"/>
            <a:r>
              <a:rPr lang="en-US" sz="2200" dirty="0"/>
              <a:t>Cues</a:t>
            </a:r>
          </a:p>
          <a:p>
            <a:pPr lvl="1"/>
            <a:r>
              <a:rPr lang="en-US" sz="2200" dirty="0"/>
              <a:t>Responses</a:t>
            </a:r>
          </a:p>
          <a:p>
            <a:pPr lvl="1"/>
            <a:r>
              <a:rPr lang="en-US" sz="2200" dirty="0" smtClean="0"/>
              <a:t>Reinforcement</a:t>
            </a:r>
            <a:endParaRPr lang="en-IN" sz="2200" b="1" dirty="0"/>
          </a:p>
        </p:txBody>
      </p:sp>
    </p:spTree>
    <p:extLst>
      <p:ext uri="{BB962C8B-B14F-4D97-AF65-F5344CB8AC3E}">
        <p14:creationId xmlns:p14="http://schemas.microsoft.com/office/powerpoint/2010/main" val="112241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(20 of 20)</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smtClean="0"/>
              <a:t>Psychological Factors</a:t>
            </a:r>
          </a:p>
          <a:p>
            <a:r>
              <a:rPr lang="en-US" sz="2400" dirty="0"/>
              <a:t>A</a:t>
            </a:r>
            <a:r>
              <a:rPr lang="en-US" sz="2400" b="1" dirty="0"/>
              <a:t> belief </a:t>
            </a:r>
            <a:r>
              <a:rPr lang="en-US" sz="2400" dirty="0"/>
              <a:t>is a descriptive thought that a person has about something based on:</a:t>
            </a:r>
          </a:p>
          <a:p>
            <a:pPr lvl="1"/>
            <a:r>
              <a:rPr lang="en-US" sz="2200" dirty="0"/>
              <a:t>knowledge</a:t>
            </a:r>
          </a:p>
          <a:p>
            <a:pPr lvl="1"/>
            <a:r>
              <a:rPr lang="en-US" sz="2200" dirty="0"/>
              <a:t>opinion</a:t>
            </a:r>
          </a:p>
          <a:p>
            <a:pPr lvl="1"/>
            <a:r>
              <a:rPr lang="en-US" sz="2200" dirty="0" smtClean="0"/>
              <a:t>faith</a:t>
            </a:r>
            <a:endParaRPr lang="en-US" sz="2200" b="1" dirty="0"/>
          </a:p>
          <a:p>
            <a:r>
              <a:rPr lang="en-US" sz="2400" dirty="0"/>
              <a:t>An </a:t>
            </a:r>
            <a:r>
              <a:rPr lang="en-US" sz="2400" b="1" dirty="0"/>
              <a:t>attitude</a:t>
            </a:r>
            <a:r>
              <a:rPr lang="en-US" sz="2400" dirty="0"/>
              <a:t> describes a person’s relatively consistent evaluations, feelings, and tendencies toward an </a:t>
            </a:r>
            <a:r>
              <a:rPr lang="en-US" sz="2400" dirty="0" smtClean="0"/>
              <a:t>object </a:t>
            </a:r>
            <a:r>
              <a:rPr lang="en-US" sz="2400" dirty="0"/>
              <a:t>or idea</a:t>
            </a:r>
            <a:r>
              <a:rPr lang="en-US" sz="2400" dirty="0" smtClean="0"/>
              <a:t>.</a:t>
            </a:r>
            <a:endParaRPr lang="en-IN" sz="2400" b="1" dirty="0"/>
          </a:p>
        </p:txBody>
      </p:sp>
    </p:spTree>
    <p:extLst>
      <p:ext uri="{BB962C8B-B14F-4D97-AF65-F5344CB8AC3E}">
        <p14:creationId xmlns:p14="http://schemas.microsoft.com/office/powerpoint/2010/main" val="172946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5.2 </a:t>
            </a:r>
            <a:r>
              <a:rPr 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Name the four major factors that influence consumer buyer behavior</a:t>
            </a:r>
            <a:r>
              <a:rPr lang="en-US" sz="2600" dirty="0" smtClean="0"/>
              <a:t>.</a:t>
            </a:r>
            <a:endParaRPr lang="en-US" sz="2600" b="1" dirty="0"/>
          </a:p>
          <a:p>
            <a:pPr marL="0" indent="0">
              <a:buNone/>
            </a:pPr>
            <a:r>
              <a:rPr lang="en-US" sz="2600" dirty="0"/>
              <a:t>	</a:t>
            </a:r>
            <a:r>
              <a:rPr lang="en-US" sz="2600" b="1" dirty="0"/>
              <a:t>Characteristics Affecting Consumer </a:t>
            </a:r>
            <a:r>
              <a:rPr lang="en-US" sz="2600" b="1" dirty="0" smtClean="0"/>
              <a:t>Behavior</a:t>
            </a:r>
            <a:endParaRPr lang="en-IN" sz="2600" b="1" dirty="0"/>
          </a:p>
        </p:txBody>
      </p:sp>
    </p:spTree>
    <p:extLst>
      <p:ext uri="{BB962C8B-B14F-4D97-AF65-F5344CB8AC3E}">
        <p14:creationId xmlns:p14="http://schemas.microsoft.com/office/powerpoint/2010/main" val="354155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a:t>
            </a:r>
            <a:r>
              <a:rPr lang="en-US" sz="3600" dirty="0" smtClean="0">
                <a:solidFill>
                  <a:schemeClr val="bg2"/>
                </a:solidFill>
                <a:latin typeface="+mj-lt"/>
              </a:rPr>
              <a:t>Objectives</a:t>
            </a:r>
            <a:endParaRPr lang="en-IN" sz="360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smtClean="0">
                <a:solidFill>
                  <a:schemeClr val="bg2"/>
                </a:solidFill>
              </a:rPr>
              <a:t>5</a:t>
            </a:r>
            <a:r>
              <a:rPr lang="en-US" sz="2600" b="1" dirty="0">
                <a:solidFill>
                  <a:schemeClr val="bg2"/>
                </a:solidFill>
              </a:rPr>
              <a:t>.</a:t>
            </a:r>
            <a:r>
              <a:rPr lang="en-US" sz="2600" b="1" dirty="0" smtClean="0">
                <a:solidFill>
                  <a:schemeClr val="bg2"/>
                </a:solidFill>
              </a:rPr>
              <a:t>1</a:t>
            </a:r>
            <a:r>
              <a:rPr lang="en-US" sz="2600" dirty="0" smtClean="0"/>
              <a:t> Define </a:t>
            </a:r>
            <a:r>
              <a:rPr lang="en-US" sz="2600" dirty="0"/>
              <a:t>the consumer market and construct a simple model of consumer buyer behavior</a:t>
            </a:r>
            <a:r>
              <a:rPr lang="en-US" sz="2600" dirty="0" smtClean="0"/>
              <a:t>.</a:t>
            </a:r>
            <a:endParaRPr lang="en-US" sz="2600" b="1" dirty="0">
              <a:solidFill>
                <a:srgbClr val="00B0F0"/>
              </a:solidFill>
            </a:endParaRPr>
          </a:p>
          <a:p>
            <a:pPr marL="0" indent="0">
              <a:buNone/>
            </a:pPr>
            <a:r>
              <a:rPr lang="en-US" sz="2600" b="1" dirty="0" smtClean="0">
                <a:solidFill>
                  <a:schemeClr val="bg2"/>
                </a:solidFill>
              </a:rPr>
              <a:t>5</a:t>
            </a:r>
            <a:r>
              <a:rPr lang="en-US" sz="2600" b="1" dirty="0">
                <a:solidFill>
                  <a:schemeClr val="bg2"/>
                </a:solidFill>
              </a:rPr>
              <a:t>.</a:t>
            </a:r>
            <a:r>
              <a:rPr lang="en-US" sz="2600" b="1" dirty="0" smtClean="0">
                <a:solidFill>
                  <a:schemeClr val="bg2"/>
                </a:solidFill>
              </a:rPr>
              <a:t>2</a:t>
            </a:r>
            <a:r>
              <a:rPr lang="en-US" sz="2600" dirty="0" smtClean="0"/>
              <a:t> Name </a:t>
            </a:r>
            <a:r>
              <a:rPr lang="en-US" sz="2600" dirty="0"/>
              <a:t>the four major factors that influence consumer buyer behavior</a:t>
            </a:r>
            <a:r>
              <a:rPr lang="en-US" sz="2600" dirty="0" smtClean="0"/>
              <a:t>.</a:t>
            </a:r>
          </a:p>
          <a:p>
            <a:pPr marL="0" indent="0">
              <a:buNone/>
            </a:pPr>
            <a:r>
              <a:rPr lang="en-US" sz="2600" b="1" dirty="0" smtClean="0">
                <a:solidFill>
                  <a:schemeClr val="bg2"/>
                </a:solidFill>
              </a:rPr>
              <a:t>5</a:t>
            </a:r>
            <a:r>
              <a:rPr lang="en-US" sz="2600" b="1" dirty="0">
                <a:solidFill>
                  <a:schemeClr val="bg2"/>
                </a:solidFill>
              </a:rPr>
              <a:t>.</a:t>
            </a:r>
            <a:r>
              <a:rPr lang="en-US" sz="2600" b="1" dirty="0" smtClean="0">
                <a:solidFill>
                  <a:schemeClr val="bg2"/>
                </a:solidFill>
              </a:rPr>
              <a:t>3</a:t>
            </a:r>
            <a:r>
              <a:rPr lang="en-US" sz="2600" dirty="0" smtClean="0"/>
              <a:t> List </a:t>
            </a:r>
            <a:r>
              <a:rPr lang="en-US" sz="2600" dirty="0"/>
              <a:t>and define the major types of buying decision behavior and the stages in the buyer decision process</a:t>
            </a:r>
            <a:r>
              <a:rPr lang="en-US" sz="2600" dirty="0" smtClean="0"/>
              <a:t>.</a:t>
            </a:r>
          </a:p>
          <a:p>
            <a:pPr marL="0" indent="0">
              <a:buNone/>
            </a:pPr>
            <a:r>
              <a:rPr lang="en-US" sz="2600" b="1" dirty="0" smtClean="0">
                <a:solidFill>
                  <a:schemeClr val="bg2"/>
                </a:solidFill>
              </a:rPr>
              <a:t>5</a:t>
            </a:r>
            <a:r>
              <a:rPr lang="en-US" sz="2600" b="1" dirty="0">
                <a:solidFill>
                  <a:schemeClr val="bg2"/>
                </a:solidFill>
              </a:rPr>
              <a:t>.</a:t>
            </a:r>
            <a:r>
              <a:rPr lang="en-US" sz="2600" b="1" dirty="0" smtClean="0">
                <a:solidFill>
                  <a:schemeClr val="bg2"/>
                </a:solidFill>
              </a:rPr>
              <a:t>4</a:t>
            </a:r>
            <a:r>
              <a:rPr lang="en-US" sz="2600" dirty="0" smtClean="0">
                <a:solidFill>
                  <a:schemeClr val="bg2"/>
                </a:solidFill>
              </a:rPr>
              <a:t> </a:t>
            </a:r>
            <a:r>
              <a:rPr lang="en-US" sz="2600" dirty="0" smtClean="0"/>
              <a:t>Describe </a:t>
            </a:r>
            <a:r>
              <a:rPr lang="en-US" sz="2600" dirty="0"/>
              <a:t>the adoption and diffusion process for new products</a:t>
            </a:r>
            <a:r>
              <a:rPr lang="en-US" sz="2600" dirty="0" smtClean="0"/>
              <a:t>.</a:t>
            </a:r>
            <a:endParaRPr lang="en-IN" sz="2600" dirty="0"/>
          </a:p>
        </p:txBody>
      </p:sp>
    </p:spTree>
    <p:extLst>
      <p:ext uri="{BB962C8B-B14F-4D97-AF65-F5344CB8AC3E}">
        <p14:creationId xmlns:p14="http://schemas.microsoft.com/office/powerpoint/2010/main" val="188017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5.3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List and define the major types of buying decision behavior and the stages in the buyer decision process</a:t>
            </a:r>
            <a:r>
              <a:rPr lang="en-US" sz="2600" dirty="0" smtClean="0"/>
              <a:t>.</a:t>
            </a:r>
            <a:endParaRPr lang="en-US" sz="2600" b="1" dirty="0"/>
          </a:p>
          <a:p>
            <a:pPr marL="0" indent="0">
              <a:buNone/>
            </a:pPr>
            <a:r>
              <a:rPr lang="en-US" sz="2600" dirty="0"/>
              <a:t>	</a:t>
            </a:r>
            <a:r>
              <a:rPr lang="en-US" sz="2600" b="1" dirty="0"/>
              <a:t>Types of Buying Decision </a:t>
            </a:r>
            <a:r>
              <a:rPr lang="en-US" sz="2600" b="1" dirty="0" smtClean="0"/>
              <a:t>Behavior</a:t>
            </a:r>
            <a:endParaRPr lang="en-US" sz="2600" b="1" dirty="0"/>
          </a:p>
          <a:p>
            <a:pPr marL="0" indent="0">
              <a:buNone/>
            </a:pPr>
            <a:r>
              <a:rPr lang="en-US" sz="2600" b="1" dirty="0"/>
              <a:t>	The Buyer Decision </a:t>
            </a:r>
            <a:r>
              <a:rPr lang="en-US" sz="2600" b="1" dirty="0" smtClean="0"/>
              <a:t>Process</a:t>
            </a:r>
            <a:endParaRPr lang="en-IN" sz="2600" b="1" dirty="0"/>
          </a:p>
        </p:txBody>
      </p:sp>
    </p:spTree>
    <p:extLst>
      <p:ext uri="{BB962C8B-B14F-4D97-AF65-F5344CB8AC3E}">
        <p14:creationId xmlns:p14="http://schemas.microsoft.com/office/powerpoint/2010/main" val="191600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solidFill>
                  <a:schemeClr val="bg2"/>
                </a:solidFill>
                <a:latin typeface="+mj-lt"/>
              </a:rPr>
              <a:t>Types of Buying Decision </a:t>
            </a:r>
            <a:r>
              <a:rPr lang="en-US" sz="3600" dirty="0" smtClean="0">
                <a:solidFill>
                  <a:schemeClr val="bg2"/>
                </a:solidFill>
                <a:latin typeface="+mj-lt"/>
              </a:rPr>
              <a:t>Behavior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lvl="0"/>
            <a:r>
              <a:rPr lang="en-US" sz="2600" dirty="0">
                <a:solidFill>
                  <a:srgbClr val="000000"/>
                </a:solidFill>
              </a:rPr>
              <a:t>Complex buying behavior</a:t>
            </a:r>
          </a:p>
          <a:p>
            <a:pPr lvl="0"/>
            <a:r>
              <a:rPr lang="en-US" sz="2600" dirty="0">
                <a:solidFill>
                  <a:srgbClr val="000000"/>
                </a:solidFill>
              </a:rPr>
              <a:t>Dissonance-reducing buying behavior</a:t>
            </a:r>
          </a:p>
          <a:p>
            <a:pPr lvl="0"/>
            <a:r>
              <a:rPr lang="en-US" sz="2600" dirty="0">
                <a:solidFill>
                  <a:srgbClr val="000000"/>
                </a:solidFill>
              </a:rPr>
              <a:t>Habitual buying behavior</a:t>
            </a:r>
          </a:p>
          <a:p>
            <a:pPr lvl="0"/>
            <a:r>
              <a:rPr lang="en-US" sz="2600" dirty="0">
                <a:solidFill>
                  <a:srgbClr val="000000"/>
                </a:solidFill>
              </a:rPr>
              <a:t>Variety-seeking buying </a:t>
            </a:r>
            <a:r>
              <a:rPr lang="en-US" sz="2600" dirty="0" smtClean="0">
                <a:solidFill>
                  <a:srgbClr val="000000"/>
                </a:solidFill>
              </a:rPr>
              <a:t>behavior</a:t>
            </a:r>
            <a:endParaRPr lang="en-US" sz="2600" dirty="0">
              <a:solidFill>
                <a:srgbClr val="000000"/>
              </a:solidFill>
            </a:endParaRPr>
          </a:p>
        </p:txBody>
      </p:sp>
    </p:spTree>
    <p:extLst>
      <p:ext uri="{BB962C8B-B14F-4D97-AF65-F5344CB8AC3E}">
        <p14:creationId xmlns:p14="http://schemas.microsoft.com/office/powerpoint/2010/main" val="2917460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543800" cy="1097280"/>
          </a:xfrm>
        </p:spPr>
        <p:txBody>
          <a:bodyPr/>
          <a:lstStyle/>
          <a:p>
            <a:r>
              <a:rPr lang="en-US" sz="3600" dirty="0">
                <a:solidFill>
                  <a:schemeClr val="bg2"/>
                </a:solidFill>
                <a:latin typeface="+mj-lt"/>
              </a:rPr>
              <a:t>Types of Buying Decision </a:t>
            </a:r>
            <a:r>
              <a:rPr lang="en-US" sz="3600" dirty="0" smtClean="0">
                <a:solidFill>
                  <a:schemeClr val="bg2"/>
                </a:solidFill>
                <a:latin typeface="+mj-lt"/>
              </a:rPr>
              <a:t>Behavior </a:t>
            </a:r>
            <a:r>
              <a:rPr 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8229600" cy="304799"/>
          </a:xfrm>
        </p:spPr>
        <p:txBody>
          <a:bodyPr/>
          <a:lstStyle/>
          <a:p>
            <a:pPr marL="0" indent="0">
              <a:buNone/>
            </a:pPr>
            <a:r>
              <a:rPr lang="en-US" sz="2200" b="1" dirty="0" smtClean="0">
                <a:solidFill>
                  <a:srgbClr val="000000"/>
                </a:solidFill>
              </a:rPr>
              <a:t>Figure 5.5 </a:t>
            </a:r>
            <a:r>
              <a:rPr lang="en-US" sz="2200" dirty="0" smtClean="0">
                <a:solidFill>
                  <a:srgbClr val="000000"/>
                </a:solidFill>
              </a:rPr>
              <a:t>Four </a:t>
            </a:r>
            <a:r>
              <a:rPr lang="en-US" sz="2200" dirty="0">
                <a:solidFill>
                  <a:srgbClr val="000000"/>
                </a:solidFill>
              </a:rPr>
              <a:t>Types of Buying </a:t>
            </a:r>
            <a:r>
              <a:rPr lang="en-US" sz="2200" dirty="0" smtClean="0">
                <a:solidFill>
                  <a:srgbClr val="000000"/>
                </a:solidFill>
              </a:rPr>
              <a:t>Behavior</a:t>
            </a:r>
            <a:endParaRPr lang="en-IN" sz="2200" dirty="0"/>
          </a:p>
        </p:txBody>
      </p:sp>
      <p:pic>
        <p:nvPicPr>
          <p:cNvPr id="4" name="Picture 3" descr="A four-box matrix classifies buying behavior based on involvement (high to low) and differences between brands (few to significant). Complex buying behavior is exhibited when involvement is high and differences between brands are significant; variety-seeking buying behavior is exhibited when involvement is low and differences between brands are significant; dissonance-reducing buying behavior is exhibited when involvement is high and differences between brands are few; and habitual buying behavior is exhibited when involvement is low and differences between brands are f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90" y="2192549"/>
            <a:ext cx="6959219" cy="2927604"/>
          </a:xfrm>
          <a:prstGeom prst="rect">
            <a:avLst/>
          </a:prstGeom>
        </p:spPr>
      </p:pic>
    </p:spTree>
    <p:extLst>
      <p:ext uri="{BB962C8B-B14F-4D97-AF65-F5344CB8AC3E}">
        <p14:creationId xmlns:p14="http://schemas.microsoft.com/office/powerpoint/2010/main" val="166460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The Buyer Decision </a:t>
            </a:r>
            <a:r>
              <a:rPr lang="en-US" sz="3600" dirty="0" smtClean="0">
                <a:solidFill>
                  <a:schemeClr val="bg2"/>
                </a:solidFill>
                <a:latin typeface="+mj-lt"/>
              </a:rPr>
              <a:t>Process </a:t>
            </a:r>
            <a:r>
              <a:rPr lang="en-US" sz="2000" b="0" dirty="0" smtClean="0">
                <a:solidFill>
                  <a:schemeClr val="bg2"/>
                </a:solidFill>
                <a:latin typeface="+mj-lt"/>
              </a:rPr>
              <a:t>(1 of 7)</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US" sz="2200" b="1" dirty="0" smtClean="0"/>
              <a:t>Figure 5.6 </a:t>
            </a:r>
            <a:r>
              <a:rPr lang="en-US" sz="2200" dirty="0" smtClean="0"/>
              <a:t>Buyer </a:t>
            </a:r>
            <a:r>
              <a:rPr lang="en-US" sz="2200" dirty="0"/>
              <a:t>Decision </a:t>
            </a:r>
            <a:r>
              <a:rPr lang="en-US" sz="2200" dirty="0" smtClean="0"/>
              <a:t>Process</a:t>
            </a:r>
            <a:endParaRPr lang="en-IN" sz="2200" dirty="0"/>
          </a:p>
        </p:txBody>
      </p:sp>
      <p:pic>
        <p:nvPicPr>
          <p:cNvPr id="5" name="Picture 4" descr="A flow chart shows five stages stages in the buyer decision process: need recognition, information search, evaluation of alternatives, purchase decision, and postpurchase behavi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68750"/>
            <a:ext cx="8312727" cy="800966"/>
          </a:xfrm>
          <a:prstGeom prst="rect">
            <a:avLst/>
          </a:prstGeom>
        </p:spPr>
      </p:pic>
    </p:spTree>
    <p:extLst>
      <p:ext uri="{BB962C8B-B14F-4D97-AF65-F5344CB8AC3E}">
        <p14:creationId xmlns:p14="http://schemas.microsoft.com/office/powerpoint/2010/main" val="283334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The Buyer Decision </a:t>
            </a:r>
            <a:r>
              <a:rPr lang="en-US" sz="3600" dirty="0" smtClean="0">
                <a:solidFill>
                  <a:schemeClr val="bg2"/>
                </a:solidFill>
                <a:latin typeface="+mj-lt"/>
              </a:rPr>
              <a:t>Process </a:t>
            </a:r>
            <a:r>
              <a:rPr lang="en-US" sz="2000" b="0" dirty="0" smtClean="0">
                <a:solidFill>
                  <a:schemeClr val="bg2"/>
                </a:solidFill>
                <a:latin typeface="+mj-lt"/>
              </a:rPr>
              <a:t>(2 of 7)</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spcBef>
                <a:spcPct val="0"/>
              </a:spcBef>
              <a:buNone/>
            </a:pPr>
            <a:r>
              <a:rPr lang="en-US" sz="2600" b="1" dirty="0"/>
              <a:t>Need </a:t>
            </a:r>
            <a:r>
              <a:rPr lang="en-US" sz="2600" b="1" dirty="0" smtClean="0"/>
              <a:t>Recognition</a:t>
            </a:r>
          </a:p>
          <a:p>
            <a:r>
              <a:rPr lang="en-US" sz="2400" b="1" dirty="0"/>
              <a:t>Need recognition</a:t>
            </a:r>
            <a:r>
              <a:rPr lang="en-US" sz="2400" dirty="0"/>
              <a:t> is the first stage of the buyer decision process, in which the consumer recognizes a problem or need triggered by:</a:t>
            </a:r>
          </a:p>
          <a:p>
            <a:pPr lvl="1"/>
            <a:r>
              <a:rPr lang="en-US" sz="2200" dirty="0"/>
              <a:t>Internal stimuli</a:t>
            </a:r>
          </a:p>
          <a:p>
            <a:pPr lvl="1"/>
            <a:r>
              <a:rPr lang="en-US" sz="2200" dirty="0"/>
              <a:t>External </a:t>
            </a:r>
            <a:r>
              <a:rPr lang="en-US" sz="2200" dirty="0" smtClean="0"/>
              <a:t>stimuli</a:t>
            </a:r>
            <a:endParaRPr lang="en-IN" sz="2200" b="1" dirty="0"/>
          </a:p>
        </p:txBody>
      </p:sp>
    </p:spTree>
    <p:extLst>
      <p:ext uri="{BB962C8B-B14F-4D97-AF65-F5344CB8AC3E}">
        <p14:creationId xmlns:p14="http://schemas.microsoft.com/office/powerpoint/2010/main" val="78024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The Buyer Decision </a:t>
            </a:r>
            <a:r>
              <a:rPr lang="en-US" sz="3600" dirty="0" smtClean="0">
                <a:solidFill>
                  <a:schemeClr val="bg2"/>
                </a:solidFill>
                <a:latin typeface="+mj-lt"/>
              </a:rPr>
              <a:t>Process </a:t>
            </a:r>
            <a:r>
              <a:rPr lang="en-US" sz="2000" b="0" dirty="0" smtClean="0">
                <a:solidFill>
                  <a:schemeClr val="bg2"/>
                </a:solidFill>
                <a:latin typeface="+mj-lt"/>
              </a:rPr>
              <a:t>(3 of 7)</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b="1" dirty="0"/>
              <a:t>Information </a:t>
            </a:r>
            <a:r>
              <a:rPr lang="en-US" sz="2600" b="1" dirty="0" smtClean="0"/>
              <a:t>Search</a:t>
            </a:r>
          </a:p>
          <a:p>
            <a:pPr lvl="1"/>
            <a:r>
              <a:rPr lang="en-US" sz="2400" b="1" dirty="0" smtClean="0"/>
              <a:t>Information </a:t>
            </a:r>
            <a:r>
              <a:rPr lang="en-US" sz="2400" b="1" dirty="0"/>
              <a:t>search</a:t>
            </a:r>
            <a:r>
              <a:rPr lang="en-US" sz="2400" dirty="0"/>
              <a:t> is the stage of the buyer decision process in which the consumer is motivated to search for more information</a:t>
            </a:r>
            <a:r>
              <a:rPr lang="en-US" sz="2400" dirty="0" smtClean="0"/>
              <a:t>.</a:t>
            </a:r>
            <a:endParaRPr lang="en-US" sz="2400" dirty="0"/>
          </a:p>
          <a:p>
            <a:r>
              <a:rPr lang="en-US" sz="2600" b="1" dirty="0"/>
              <a:t>Sources of information:</a:t>
            </a:r>
          </a:p>
          <a:p>
            <a:pPr lvl="1"/>
            <a:r>
              <a:rPr lang="en-US" sz="2400" dirty="0"/>
              <a:t>Personal sources</a:t>
            </a:r>
          </a:p>
          <a:p>
            <a:pPr lvl="1"/>
            <a:r>
              <a:rPr lang="en-US" sz="2400" dirty="0"/>
              <a:t>Commercial sources</a:t>
            </a:r>
          </a:p>
          <a:p>
            <a:pPr lvl="1"/>
            <a:r>
              <a:rPr lang="en-US" sz="2400" dirty="0"/>
              <a:t>Public sources</a:t>
            </a:r>
          </a:p>
          <a:p>
            <a:pPr lvl="1"/>
            <a:r>
              <a:rPr lang="en-US" sz="2400" dirty="0"/>
              <a:t>Experiential </a:t>
            </a:r>
            <a:r>
              <a:rPr lang="en-US" sz="2400" dirty="0" smtClean="0"/>
              <a:t>sources</a:t>
            </a:r>
            <a:endParaRPr lang="en-IN" sz="2400" b="1" dirty="0"/>
          </a:p>
        </p:txBody>
      </p:sp>
    </p:spTree>
    <p:extLst>
      <p:ext uri="{BB962C8B-B14F-4D97-AF65-F5344CB8AC3E}">
        <p14:creationId xmlns:p14="http://schemas.microsoft.com/office/powerpoint/2010/main" val="30702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The Buyer Decision </a:t>
            </a:r>
            <a:r>
              <a:rPr lang="en-US" sz="3600" dirty="0" smtClean="0">
                <a:solidFill>
                  <a:schemeClr val="bg2"/>
                </a:solidFill>
                <a:latin typeface="+mj-lt"/>
              </a:rPr>
              <a:t>Process </a:t>
            </a:r>
            <a:r>
              <a:rPr lang="en-US" sz="2000" b="0" dirty="0" smtClean="0">
                <a:solidFill>
                  <a:schemeClr val="bg2"/>
                </a:solidFill>
                <a:latin typeface="+mj-lt"/>
              </a:rPr>
              <a:t>(4 of 7)</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Evaluation of </a:t>
            </a:r>
            <a:r>
              <a:rPr lang="en-US" sz="2600" b="1" dirty="0" smtClean="0"/>
              <a:t>Alternatives</a:t>
            </a:r>
          </a:p>
          <a:p>
            <a:r>
              <a:rPr lang="en-US" sz="2400" b="1" dirty="0"/>
              <a:t>Alternative evaluation </a:t>
            </a:r>
            <a:r>
              <a:rPr lang="en-US" sz="2400" dirty="0"/>
              <a:t>is the stage of the buyer decision process in which the consumer uses information to evaluate alternative brands in the choice set</a:t>
            </a:r>
            <a:r>
              <a:rPr lang="en-US" sz="2400" dirty="0" smtClean="0"/>
              <a:t>.</a:t>
            </a:r>
            <a:endParaRPr lang="en-IN" sz="2400" b="1" dirty="0"/>
          </a:p>
        </p:txBody>
      </p:sp>
    </p:spTree>
    <p:extLst>
      <p:ext uri="{BB962C8B-B14F-4D97-AF65-F5344CB8AC3E}">
        <p14:creationId xmlns:p14="http://schemas.microsoft.com/office/powerpoint/2010/main" val="17478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solidFill>
                <a:latin typeface="+mj-lt"/>
              </a:rPr>
              <a:t>The Buyer Decision Process </a:t>
            </a:r>
            <a:r>
              <a:rPr lang="en-US" sz="2000" b="0" dirty="0" smtClean="0">
                <a:solidFill>
                  <a:schemeClr val="bg2"/>
                </a:solidFill>
                <a:latin typeface="+mj-lt"/>
              </a:rPr>
              <a:t>(5 of 7)</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b="1" dirty="0"/>
              <a:t>Purchase </a:t>
            </a:r>
            <a:r>
              <a:rPr lang="en-US" sz="2600" b="1" dirty="0" smtClean="0"/>
              <a:t>Decision</a:t>
            </a:r>
          </a:p>
          <a:p>
            <a:pPr lvl="1"/>
            <a:r>
              <a:rPr lang="en-US" sz="2400" b="1" dirty="0" smtClean="0"/>
              <a:t>Purchase </a:t>
            </a:r>
            <a:r>
              <a:rPr lang="en-US" sz="2400" b="1" dirty="0"/>
              <a:t>decision </a:t>
            </a:r>
            <a:r>
              <a:rPr lang="en-US" sz="2400" dirty="0"/>
              <a:t>is the buyer’s decision about which brand to purchase</a:t>
            </a:r>
            <a:r>
              <a:rPr lang="en-US" sz="2400" dirty="0" smtClean="0"/>
              <a:t>.</a:t>
            </a:r>
          </a:p>
          <a:p>
            <a:pPr marL="255600" lvl="1" indent="-255600">
              <a:buFont typeface="Arial" panose="020B0604020202020204" pitchFamily="34" charset="0"/>
              <a:buChar char="•"/>
            </a:pPr>
            <a:r>
              <a:rPr lang="en-US" sz="2600" dirty="0"/>
              <a:t>The purchase </a:t>
            </a:r>
            <a:r>
              <a:rPr lang="en-US" sz="2600" b="1" dirty="0"/>
              <a:t>intention</a:t>
            </a:r>
            <a:r>
              <a:rPr lang="en-US" sz="2600" i="1" dirty="0"/>
              <a:t> </a:t>
            </a:r>
            <a:r>
              <a:rPr lang="en-US" sz="2600" dirty="0"/>
              <a:t>may not be the purchase </a:t>
            </a:r>
            <a:r>
              <a:rPr lang="en-US" sz="2600" b="1" dirty="0"/>
              <a:t>decision</a:t>
            </a:r>
            <a:r>
              <a:rPr lang="en-US" sz="2600" i="1" dirty="0"/>
              <a:t> </a:t>
            </a:r>
            <a:r>
              <a:rPr lang="en-US" sz="2600" dirty="0"/>
              <a:t>due</a:t>
            </a:r>
            <a:r>
              <a:rPr lang="en-US" sz="2600" i="1" dirty="0"/>
              <a:t> </a:t>
            </a:r>
            <a:r>
              <a:rPr lang="en-US" sz="2600" dirty="0"/>
              <a:t>to</a:t>
            </a:r>
            <a:r>
              <a:rPr lang="en-US" sz="2600" dirty="0" smtClean="0"/>
              <a:t>:</a:t>
            </a:r>
            <a:endParaRPr lang="en-IN" sz="2600" b="1" dirty="0" smtClean="0"/>
          </a:p>
          <a:p>
            <a:pPr lvl="1"/>
            <a:r>
              <a:rPr lang="en-US" sz="2400" dirty="0"/>
              <a:t>Attitudes of others</a:t>
            </a:r>
          </a:p>
          <a:p>
            <a:pPr lvl="1"/>
            <a:r>
              <a:rPr lang="en-US" sz="2400" dirty="0"/>
              <a:t>Unexpected situational factors</a:t>
            </a:r>
            <a:endParaRPr lang="en-US" sz="2600" dirty="0" smtClean="0"/>
          </a:p>
        </p:txBody>
      </p:sp>
    </p:spTree>
    <p:extLst>
      <p:ext uri="{BB962C8B-B14F-4D97-AF65-F5344CB8AC3E}">
        <p14:creationId xmlns:p14="http://schemas.microsoft.com/office/powerpoint/2010/main" val="207883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The Buyer Decision </a:t>
            </a:r>
            <a:r>
              <a:rPr lang="en-US" sz="3600" dirty="0" smtClean="0">
                <a:solidFill>
                  <a:schemeClr val="bg2"/>
                </a:solidFill>
                <a:latin typeface="+mj-lt"/>
              </a:rPr>
              <a:t>Process </a:t>
            </a:r>
            <a:r>
              <a:rPr lang="en-US" sz="2000" b="0" dirty="0" smtClean="0">
                <a:solidFill>
                  <a:schemeClr val="bg2"/>
                </a:solidFill>
                <a:latin typeface="+mj-lt"/>
              </a:rPr>
              <a:t>(6 of 7)</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Postpurchase </a:t>
            </a:r>
            <a:r>
              <a:rPr lang="en-US" sz="2600" b="1" dirty="0" smtClean="0"/>
              <a:t>Behavior</a:t>
            </a:r>
          </a:p>
          <a:p>
            <a:pPr marL="255600" lvl="1" indent="-255600">
              <a:spcBef>
                <a:spcPts val="1500"/>
              </a:spcBef>
              <a:buFont typeface="Arial" panose="020B0604020202020204" pitchFamily="34" charset="0"/>
              <a:buChar char="•"/>
            </a:pPr>
            <a:r>
              <a:rPr lang="en-US" sz="2400" b="1" dirty="0" smtClean="0"/>
              <a:t>Postpurchase </a:t>
            </a:r>
            <a:r>
              <a:rPr lang="en-US" sz="2400" b="1" dirty="0"/>
              <a:t>behavior </a:t>
            </a:r>
            <a:r>
              <a:rPr lang="en-US" sz="2400" dirty="0"/>
              <a:t>is the stage of the buyer decision process in which consumers take further action after purchase, based on their satisfaction or dissatisfaction</a:t>
            </a:r>
            <a:r>
              <a:rPr lang="en-US" sz="2400" dirty="0" smtClean="0"/>
              <a:t>.</a:t>
            </a:r>
            <a:endParaRPr lang="en-US" sz="2400" dirty="0"/>
          </a:p>
        </p:txBody>
      </p:sp>
    </p:spTree>
    <p:extLst>
      <p:ext uri="{BB962C8B-B14F-4D97-AF65-F5344CB8AC3E}">
        <p14:creationId xmlns:p14="http://schemas.microsoft.com/office/powerpoint/2010/main" val="130248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The Buyer Decision </a:t>
            </a:r>
            <a:r>
              <a:rPr lang="en-US" sz="3600" dirty="0" smtClean="0">
                <a:solidFill>
                  <a:schemeClr val="bg2"/>
                </a:solidFill>
                <a:latin typeface="+mj-lt"/>
              </a:rPr>
              <a:t>Process </a:t>
            </a:r>
            <a:r>
              <a:rPr lang="en-US" sz="2000" b="0" dirty="0" smtClean="0">
                <a:solidFill>
                  <a:schemeClr val="bg2"/>
                </a:solidFill>
                <a:latin typeface="+mj-lt"/>
              </a:rPr>
              <a:t>(7 of 7)</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3810000" cy="2438400"/>
          </a:xfrm>
        </p:spPr>
        <p:txBody>
          <a:bodyPr/>
          <a:lstStyle/>
          <a:p>
            <a:pPr marL="0" indent="0">
              <a:buNone/>
            </a:pPr>
            <a:r>
              <a:rPr lang="en-US" sz="2600" b="1" dirty="0"/>
              <a:t>Postpurchase </a:t>
            </a:r>
            <a:r>
              <a:rPr lang="en-US" sz="2600" b="1" dirty="0" smtClean="0"/>
              <a:t>Behavior</a:t>
            </a:r>
          </a:p>
          <a:p>
            <a:r>
              <a:rPr lang="en-US" sz="2400" b="1" dirty="0"/>
              <a:t>Cognitive dissonance </a:t>
            </a:r>
            <a:r>
              <a:rPr lang="en-US" sz="2400" dirty="0"/>
              <a:t>is buyer discomfort caused by postpurchase </a:t>
            </a:r>
            <a:r>
              <a:rPr lang="en-US" sz="2400" dirty="0" smtClean="0"/>
              <a:t>conflict.</a:t>
            </a:r>
            <a:endParaRPr lang="en-IN" sz="2600" b="1" dirty="0"/>
          </a:p>
        </p:txBody>
      </p:sp>
      <p:pic>
        <p:nvPicPr>
          <p:cNvPr id="5" name="Picture 4" descr="A photo shows an unhappy woman sitting on a chair surrounded by shopping ba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52600"/>
            <a:ext cx="3993434" cy="3305744"/>
          </a:xfrm>
          <a:prstGeom prst="rect">
            <a:avLst/>
          </a:prstGeom>
        </p:spPr>
      </p:pic>
    </p:spTree>
    <p:extLst>
      <p:ext uri="{BB962C8B-B14F-4D97-AF65-F5344CB8AC3E}">
        <p14:creationId xmlns:p14="http://schemas.microsoft.com/office/powerpoint/2010/main" val="349401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5.1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Define the consumer market and construct a simple model of consumer buyer behavior.</a:t>
            </a:r>
          </a:p>
          <a:p>
            <a:pPr marL="0" indent="0">
              <a:buNone/>
            </a:pPr>
            <a:r>
              <a:rPr lang="en-US" sz="2600" dirty="0" smtClean="0"/>
              <a:t>	</a:t>
            </a:r>
            <a:r>
              <a:rPr lang="en-US" sz="2600" b="1" dirty="0" smtClean="0"/>
              <a:t>Model </a:t>
            </a:r>
            <a:r>
              <a:rPr lang="en-US" sz="2600" b="1" dirty="0"/>
              <a:t>of Consumer </a:t>
            </a:r>
            <a:r>
              <a:rPr lang="en-US" sz="2600" b="1" dirty="0" smtClean="0"/>
              <a:t>Behavior</a:t>
            </a:r>
            <a:endParaRPr lang="en-IN" sz="2600" dirty="0"/>
          </a:p>
        </p:txBody>
      </p:sp>
    </p:spTree>
    <p:extLst>
      <p:ext uri="{BB962C8B-B14F-4D97-AF65-F5344CB8AC3E}">
        <p14:creationId xmlns:p14="http://schemas.microsoft.com/office/powerpoint/2010/main" val="380731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5.3 </a:t>
            </a:r>
            <a:r>
              <a:rPr lang="en-US" sz="2000" b="0" dirty="0" smtClean="0">
                <a:solidFill>
                  <a:schemeClr val="bg2"/>
                </a:solidFill>
                <a:latin typeface="+mj-lt"/>
              </a:rPr>
              <a:t>(2 of 2)</a:t>
            </a:r>
            <a:endParaRPr lang="en-US"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List and define the major types of buying decision behavior and the stages in the buyer decision process</a:t>
            </a:r>
            <a:r>
              <a:rPr lang="en-US" sz="2600" dirty="0" smtClean="0"/>
              <a:t>.</a:t>
            </a:r>
            <a:endParaRPr lang="en-US" sz="2600" b="1" dirty="0"/>
          </a:p>
          <a:p>
            <a:pPr marL="0" indent="0">
              <a:buNone/>
            </a:pPr>
            <a:r>
              <a:rPr lang="en-US" sz="2600" dirty="0"/>
              <a:t>	</a:t>
            </a:r>
            <a:r>
              <a:rPr lang="en-US" sz="2600" b="1" dirty="0"/>
              <a:t>Types of Buying Decision </a:t>
            </a:r>
            <a:r>
              <a:rPr lang="en-US" sz="2600" b="1" dirty="0" smtClean="0"/>
              <a:t>Behavior</a:t>
            </a:r>
            <a:endParaRPr lang="en-US" sz="2600" b="1" dirty="0"/>
          </a:p>
          <a:p>
            <a:pPr marL="0" indent="0">
              <a:buNone/>
            </a:pPr>
            <a:r>
              <a:rPr lang="en-US" sz="2600" b="1" dirty="0"/>
              <a:t>	The Buyer Decision </a:t>
            </a:r>
            <a:r>
              <a:rPr lang="en-US" sz="2600" b="1" dirty="0" smtClean="0"/>
              <a:t>Process</a:t>
            </a:r>
            <a:endParaRPr lang="en-IN" sz="2600" b="1" dirty="0"/>
          </a:p>
        </p:txBody>
      </p:sp>
    </p:spTree>
    <p:extLst>
      <p:ext uri="{BB962C8B-B14F-4D97-AF65-F5344CB8AC3E}">
        <p14:creationId xmlns:p14="http://schemas.microsoft.com/office/powerpoint/2010/main" val="423783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5.4 </a:t>
            </a:r>
            <a:r>
              <a:rPr lang="en-US" sz="2000" b="0" dirty="0" smtClean="0">
                <a:solidFill>
                  <a:schemeClr val="bg2"/>
                </a:solidFill>
                <a:latin typeface="+mj-lt"/>
              </a:rPr>
              <a:t>(1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Describe the adoption and diffusion process for new products.</a:t>
            </a:r>
            <a:r>
              <a:rPr lang="en-US" sz="2600" b="1" dirty="0"/>
              <a:t>	</a:t>
            </a:r>
          </a:p>
          <a:p>
            <a:pPr marL="0" indent="0">
              <a:buNone/>
            </a:pPr>
            <a:r>
              <a:rPr lang="en-US" sz="2600" dirty="0"/>
              <a:t>	</a:t>
            </a:r>
            <a:r>
              <a:rPr lang="en-US" sz="2600" b="1" dirty="0"/>
              <a:t>The Buyer Decision Process for New </a:t>
            </a:r>
            <a:r>
              <a:rPr lang="en-US" sz="2600" b="1" dirty="0" smtClean="0"/>
              <a:t>Products</a:t>
            </a:r>
            <a:endParaRPr lang="en-IN" sz="2600" b="1" dirty="0"/>
          </a:p>
        </p:txBody>
      </p:sp>
    </p:spTree>
    <p:extLst>
      <p:ext uri="{BB962C8B-B14F-4D97-AF65-F5344CB8AC3E}">
        <p14:creationId xmlns:p14="http://schemas.microsoft.com/office/powerpoint/2010/main" val="213580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solidFill>
                <a:latin typeface="+mj-lt"/>
              </a:rPr>
              <a:t>The </a:t>
            </a:r>
            <a:r>
              <a:rPr lang="en-US" sz="3600" dirty="0">
                <a:solidFill>
                  <a:schemeClr val="bg2"/>
                </a:solidFill>
                <a:latin typeface="+mj-lt"/>
              </a:rPr>
              <a:t>Buyer Decision Process for New </a:t>
            </a:r>
            <a:r>
              <a:rPr lang="en-US" sz="3600" dirty="0" smtClean="0">
                <a:solidFill>
                  <a:schemeClr val="bg2"/>
                </a:solidFill>
                <a:latin typeface="+mj-lt"/>
              </a:rPr>
              <a:t>Products </a:t>
            </a:r>
            <a:r>
              <a:rPr lang="en-US" sz="2000" b="0" dirty="0" smtClean="0">
                <a:solidFill>
                  <a:schemeClr val="bg2"/>
                </a:solidFill>
                <a:latin typeface="+mj-lt"/>
              </a:rPr>
              <a:t>(1 of 4)</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8229600" cy="4724400"/>
          </a:xfrm>
        </p:spPr>
        <p:txBody>
          <a:bodyPr/>
          <a:lstStyle/>
          <a:p>
            <a:pPr marL="0" indent="0">
              <a:buFontTx/>
              <a:buNone/>
            </a:pPr>
            <a:r>
              <a:rPr lang="en-US" sz="2600" dirty="0"/>
              <a:t>The </a:t>
            </a:r>
            <a:r>
              <a:rPr lang="en-US" sz="2600" b="1" dirty="0"/>
              <a:t>adoption process </a:t>
            </a:r>
            <a:r>
              <a:rPr lang="en-US" sz="2600" dirty="0"/>
              <a:t>is the mental process an individual goes through from first learning about an innovation to final regular use</a:t>
            </a:r>
            <a:r>
              <a:rPr lang="en-US" sz="2600" dirty="0" smtClean="0"/>
              <a:t>.</a:t>
            </a:r>
            <a:endParaRPr lang="en-US" sz="2600" dirty="0"/>
          </a:p>
          <a:p>
            <a:pPr marL="0" indent="0">
              <a:buNone/>
            </a:pPr>
            <a:r>
              <a:rPr lang="en-US" sz="2600" dirty="0"/>
              <a:t>Stages in the adoption process include</a:t>
            </a:r>
            <a:r>
              <a:rPr lang="en-US" sz="2600" dirty="0" smtClean="0"/>
              <a:t>:</a:t>
            </a:r>
          </a:p>
          <a:p>
            <a:pPr lvl="0"/>
            <a:r>
              <a:rPr lang="en-US" sz="2600" dirty="0">
                <a:solidFill>
                  <a:srgbClr val="000000"/>
                </a:solidFill>
              </a:rPr>
              <a:t>Awareness </a:t>
            </a:r>
          </a:p>
          <a:p>
            <a:pPr lvl="0"/>
            <a:r>
              <a:rPr lang="en-US" sz="2600" dirty="0">
                <a:solidFill>
                  <a:srgbClr val="000000"/>
                </a:solidFill>
              </a:rPr>
              <a:t>Interest</a:t>
            </a:r>
          </a:p>
          <a:p>
            <a:pPr lvl="0"/>
            <a:r>
              <a:rPr lang="en-US" sz="2600" dirty="0">
                <a:solidFill>
                  <a:srgbClr val="000000"/>
                </a:solidFill>
              </a:rPr>
              <a:t>Evaluation</a:t>
            </a:r>
          </a:p>
          <a:p>
            <a:pPr lvl="0"/>
            <a:r>
              <a:rPr lang="en-US" sz="2600" dirty="0">
                <a:solidFill>
                  <a:srgbClr val="000000"/>
                </a:solidFill>
              </a:rPr>
              <a:t>Trial</a:t>
            </a:r>
          </a:p>
          <a:p>
            <a:pPr lvl="0"/>
            <a:r>
              <a:rPr lang="en-US" sz="2600" dirty="0" smtClean="0">
                <a:solidFill>
                  <a:srgbClr val="000000"/>
                </a:solidFill>
              </a:rPr>
              <a:t>Adoption</a:t>
            </a:r>
            <a:endParaRPr lang="en-IN" sz="2600" dirty="0"/>
          </a:p>
        </p:txBody>
      </p:sp>
    </p:spTree>
    <p:extLst>
      <p:ext uri="{BB962C8B-B14F-4D97-AF65-F5344CB8AC3E}">
        <p14:creationId xmlns:p14="http://schemas.microsoft.com/office/powerpoint/2010/main" val="150507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solidFill>
                <a:latin typeface="+mj-lt"/>
              </a:rPr>
              <a:t>The </a:t>
            </a:r>
            <a:r>
              <a:rPr lang="en-US" sz="3600" dirty="0">
                <a:solidFill>
                  <a:schemeClr val="bg2"/>
                </a:solidFill>
                <a:latin typeface="+mj-lt"/>
              </a:rPr>
              <a:t>Buyer Decision Process for New </a:t>
            </a:r>
            <a:r>
              <a:rPr lang="en-US" sz="3600" dirty="0" smtClean="0">
                <a:solidFill>
                  <a:schemeClr val="bg2"/>
                </a:solidFill>
                <a:latin typeface="+mj-lt"/>
              </a:rPr>
              <a:t>Products </a:t>
            </a:r>
            <a:r>
              <a:rPr lang="en-US" sz="2000" b="0" dirty="0" smtClean="0">
                <a:solidFill>
                  <a:schemeClr val="bg2"/>
                </a:solidFill>
                <a:latin typeface="+mj-lt"/>
              </a:rPr>
              <a:t>(2 of 4)</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Individual Differences in Innovativeness</a:t>
            </a:r>
          </a:p>
          <a:p>
            <a:r>
              <a:rPr lang="en-US" sz="2600" dirty="0"/>
              <a:t>Innovators</a:t>
            </a:r>
          </a:p>
          <a:p>
            <a:r>
              <a:rPr lang="en-US" sz="2600" dirty="0"/>
              <a:t>Early Adopters</a:t>
            </a:r>
          </a:p>
          <a:p>
            <a:r>
              <a:rPr lang="en-US" sz="2600" dirty="0"/>
              <a:t>Early Mainstream</a:t>
            </a:r>
          </a:p>
          <a:p>
            <a:r>
              <a:rPr lang="en-US" sz="2600" dirty="0"/>
              <a:t>Late Mainstream</a:t>
            </a:r>
          </a:p>
          <a:p>
            <a:r>
              <a:rPr lang="en-US" sz="2600" dirty="0"/>
              <a:t>Lagging </a:t>
            </a:r>
            <a:r>
              <a:rPr lang="en-US" sz="2600" dirty="0" smtClean="0"/>
              <a:t>Adopters</a:t>
            </a:r>
            <a:endParaRPr lang="en-IN" sz="2600" dirty="0"/>
          </a:p>
        </p:txBody>
      </p:sp>
    </p:spTree>
    <p:extLst>
      <p:ext uri="{BB962C8B-B14F-4D97-AF65-F5344CB8AC3E}">
        <p14:creationId xmlns:p14="http://schemas.microsoft.com/office/powerpoint/2010/main" val="170506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solidFill>
                <a:latin typeface="+mj-lt"/>
              </a:rPr>
              <a:t>The </a:t>
            </a:r>
            <a:r>
              <a:rPr lang="en-US" sz="3600" dirty="0">
                <a:solidFill>
                  <a:schemeClr val="bg2"/>
                </a:solidFill>
                <a:latin typeface="+mj-lt"/>
              </a:rPr>
              <a:t>Buyer Decision Process for New </a:t>
            </a:r>
            <a:r>
              <a:rPr lang="en-US" sz="3600" dirty="0" smtClean="0">
                <a:solidFill>
                  <a:schemeClr val="bg2"/>
                </a:solidFill>
                <a:latin typeface="+mj-lt"/>
              </a:rPr>
              <a:t>Products </a:t>
            </a:r>
            <a:r>
              <a:rPr lang="en-US" sz="2000" b="0" dirty="0" smtClean="0">
                <a:solidFill>
                  <a:schemeClr val="bg2"/>
                </a:solidFill>
                <a:latin typeface="+mj-lt"/>
              </a:rPr>
              <a:t>(3 of 4)</a:t>
            </a:r>
            <a:endParaRPr lang="en-IN" sz="2000" b="0" dirty="0">
              <a:solidFill>
                <a:schemeClr val="bg2"/>
              </a:solidFill>
              <a:latin typeface="+mj-lt"/>
            </a:endParaRPr>
          </a:p>
        </p:txBody>
      </p:sp>
      <p:sp>
        <p:nvSpPr>
          <p:cNvPr id="3" name="Content Placeholder 2"/>
          <p:cNvSpPr>
            <a:spLocks noGrp="1"/>
          </p:cNvSpPr>
          <p:nvPr>
            <p:ph idx="1"/>
          </p:nvPr>
        </p:nvSpPr>
        <p:spPr>
          <a:xfrm>
            <a:off x="457200" y="1600201"/>
            <a:ext cx="7772400" cy="1219199"/>
          </a:xfrm>
        </p:spPr>
        <p:txBody>
          <a:bodyPr/>
          <a:lstStyle/>
          <a:p>
            <a:pPr marL="0" indent="0">
              <a:spcBef>
                <a:spcPts val="600"/>
              </a:spcBef>
              <a:buNone/>
            </a:pPr>
            <a:r>
              <a:rPr lang="en-US" sz="2600" b="1" dirty="0"/>
              <a:t>Individual Differences </a:t>
            </a:r>
            <a:r>
              <a:rPr lang="en-US" sz="2600" b="1" dirty="0" smtClean="0"/>
              <a:t>in Innovativeness</a:t>
            </a:r>
          </a:p>
          <a:p>
            <a:pPr marL="0" indent="0">
              <a:spcBef>
                <a:spcPts val="1800"/>
              </a:spcBef>
              <a:buNone/>
            </a:pPr>
            <a:r>
              <a:rPr lang="en-US" sz="2000" b="1" dirty="0" smtClean="0"/>
              <a:t>Figure </a:t>
            </a:r>
            <a:r>
              <a:rPr lang="en-US" sz="2000" b="1" dirty="0"/>
              <a:t>5.7 </a:t>
            </a:r>
            <a:r>
              <a:rPr lang="en-US" sz="2000" dirty="0"/>
              <a:t>Adopter Categories Based on Relative Time of Adoption of </a:t>
            </a:r>
            <a:r>
              <a:rPr lang="en-US" sz="2000" dirty="0" smtClean="0"/>
              <a:t>Innovations</a:t>
            </a:r>
            <a:endParaRPr lang="en-IN" sz="2000" dirty="0"/>
          </a:p>
        </p:txBody>
      </p:sp>
      <p:pic>
        <p:nvPicPr>
          <p:cNvPr id="5" name="Picture 4" descr="A graph shows the percentage share of all adopters for new products based on the time of adoption of innovation. First, innovators, 2.5%; second, early adopters, 13.5%; third, early mainstream, 34%; fourth, late mainstream, 34%; last, lagging adopters, 16%.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800"/>
            <a:ext cx="6245475" cy="3244319"/>
          </a:xfrm>
          <a:prstGeom prst="rect">
            <a:avLst/>
          </a:prstGeom>
        </p:spPr>
      </p:pic>
    </p:spTree>
    <p:extLst>
      <p:ext uri="{BB962C8B-B14F-4D97-AF65-F5344CB8AC3E}">
        <p14:creationId xmlns:p14="http://schemas.microsoft.com/office/powerpoint/2010/main" val="102935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solidFill>
                <a:latin typeface="+mj-lt"/>
              </a:rPr>
              <a:t>The </a:t>
            </a:r>
            <a:r>
              <a:rPr lang="en-US" sz="3600" dirty="0">
                <a:solidFill>
                  <a:schemeClr val="bg2"/>
                </a:solidFill>
                <a:latin typeface="+mj-lt"/>
              </a:rPr>
              <a:t>Buyer Decision Process for New </a:t>
            </a:r>
            <a:r>
              <a:rPr lang="en-US" sz="3600" dirty="0" smtClean="0">
                <a:solidFill>
                  <a:schemeClr val="bg2"/>
                </a:solidFill>
                <a:latin typeface="+mj-lt"/>
              </a:rPr>
              <a:t>Products </a:t>
            </a:r>
            <a:r>
              <a:rPr lang="en-US" sz="2000" b="0" dirty="0" smtClean="0">
                <a:solidFill>
                  <a:schemeClr val="bg2"/>
                </a:solidFill>
                <a:latin typeface="+mj-lt"/>
              </a:rPr>
              <a:t>(4 of 4)</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600" b="1" dirty="0"/>
              <a:t>Influence of Product Characteristics </a:t>
            </a:r>
            <a:r>
              <a:rPr lang="en-US" sz="2600" b="1" dirty="0" smtClean="0"/>
              <a:t>on </a:t>
            </a:r>
            <a:r>
              <a:rPr lang="en-US" sz="2600" b="1" dirty="0"/>
              <a:t>Rate of </a:t>
            </a:r>
            <a:r>
              <a:rPr lang="en-US" sz="2600" b="1" dirty="0" smtClean="0"/>
              <a:t>Adoption</a:t>
            </a:r>
          </a:p>
          <a:p>
            <a:pPr lvl="0"/>
            <a:r>
              <a:rPr lang="en-US" sz="2600" dirty="0">
                <a:solidFill>
                  <a:srgbClr val="000000"/>
                </a:solidFill>
              </a:rPr>
              <a:t>Relative advantage</a:t>
            </a:r>
          </a:p>
          <a:p>
            <a:pPr lvl="0"/>
            <a:r>
              <a:rPr lang="en-US" sz="2600" dirty="0">
                <a:solidFill>
                  <a:srgbClr val="000000"/>
                </a:solidFill>
              </a:rPr>
              <a:t>Compatibility </a:t>
            </a:r>
          </a:p>
          <a:p>
            <a:pPr lvl="0"/>
            <a:r>
              <a:rPr lang="en-US" sz="2600" dirty="0">
                <a:solidFill>
                  <a:srgbClr val="000000"/>
                </a:solidFill>
              </a:rPr>
              <a:t>Complexity</a:t>
            </a:r>
          </a:p>
          <a:p>
            <a:pPr lvl="0"/>
            <a:r>
              <a:rPr lang="en-US" sz="2600" dirty="0">
                <a:solidFill>
                  <a:srgbClr val="000000"/>
                </a:solidFill>
              </a:rPr>
              <a:t>Divisibility</a:t>
            </a:r>
          </a:p>
          <a:p>
            <a:pPr lvl="0"/>
            <a:r>
              <a:rPr lang="en-US" sz="2600" dirty="0" smtClean="0">
                <a:solidFill>
                  <a:srgbClr val="000000"/>
                </a:solidFill>
              </a:rPr>
              <a:t>Communicability</a:t>
            </a:r>
            <a:endParaRPr lang="en-US" sz="2600" dirty="0">
              <a:solidFill>
                <a:srgbClr val="000000"/>
              </a:solidFill>
            </a:endParaRPr>
          </a:p>
        </p:txBody>
      </p:sp>
    </p:spTree>
    <p:extLst>
      <p:ext uri="{BB962C8B-B14F-4D97-AF65-F5344CB8AC3E}">
        <p14:creationId xmlns:p14="http://schemas.microsoft.com/office/powerpoint/2010/main" val="120866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5.4 </a:t>
            </a:r>
            <a:r>
              <a:rPr lang="en-US" sz="2000" b="0" dirty="0" smtClean="0">
                <a:solidFill>
                  <a:schemeClr val="bg2"/>
                </a:solidFill>
                <a:latin typeface="+mj-lt"/>
              </a:rPr>
              <a:t>(2 of 2)</a:t>
            </a:r>
            <a:endParaRPr lang="en-US"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Describe the adoption and diffusion process for new products.</a:t>
            </a:r>
            <a:r>
              <a:rPr lang="en-US" sz="2600" b="1" dirty="0"/>
              <a:t>	</a:t>
            </a:r>
          </a:p>
          <a:p>
            <a:pPr marL="0" indent="0">
              <a:buNone/>
            </a:pPr>
            <a:r>
              <a:rPr lang="en-US" sz="2600" b="1" dirty="0"/>
              <a:t>	The Buyer Decision Process for New </a:t>
            </a:r>
            <a:r>
              <a:rPr lang="en-US" sz="2600" b="1" dirty="0" smtClean="0"/>
              <a:t>Products</a:t>
            </a:r>
            <a:endParaRPr lang="en-IN" sz="2600" b="1" dirty="0"/>
          </a:p>
        </p:txBody>
      </p:sp>
    </p:spTree>
    <p:extLst>
      <p:ext uri="{BB962C8B-B14F-4D97-AF65-F5344CB8AC3E}">
        <p14:creationId xmlns:p14="http://schemas.microsoft.com/office/powerpoint/2010/main" val="216458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endParaRPr lang="en-IN" sz="3600" dirty="0">
              <a:latin typeface="+mj-lt"/>
            </a:endParaRPr>
          </a:p>
        </p:txBody>
      </p:sp>
      <p:pic>
        <p:nvPicPr>
          <p:cNvPr id="4" name="Picture 5" descr="The notice reads as follows: 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title="Copyright P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558" y="2346206"/>
            <a:ext cx="7211124" cy="2301994"/>
          </a:xfrm>
          <a:prstGeom prst="rect">
            <a:avLst/>
          </a:prstGeom>
        </p:spPr>
      </p:pic>
    </p:spTree>
    <p:extLst>
      <p:ext uri="{BB962C8B-B14F-4D97-AF65-F5344CB8AC3E}">
        <p14:creationId xmlns:p14="http://schemas.microsoft.com/office/powerpoint/2010/main" val="3719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a:latin typeface="+mj-lt"/>
              </a:rPr>
              <a:t>Consumer Markets and Buyer </a:t>
            </a:r>
            <a:r>
              <a:rPr lang="en-US" sz="3600" dirty="0" smtClean="0">
                <a:latin typeface="+mj-lt"/>
              </a:rPr>
              <a:t>Behavior</a:t>
            </a:r>
            <a:endParaRPr lang="en-IN" sz="2000" b="0" dirty="0">
              <a:latin typeface="+mj-lt"/>
            </a:endParaRPr>
          </a:p>
        </p:txBody>
      </p:sp>
      <p:sp>
        <p:nvSpPr>
          <p:cNvPr id="3" name="Content Placeholder 2"/>
          <p:cNvSpPr>
            <a:spLocks noGrp="1"/>
          </p:cNvSpPr>
          <p:nvPr>
            <p:ph idx="1"/>
          </p:nvPr>
        </p:nvSpPr>
        <p:spPr/>
        <p:txBody>
          <a:bodyPr/>
          <a:lstStyle/>
          <a:p>
            <a:r>
              <a:rPr lang="en-US" sz="2600" b="1" dirty="0"/>
              <a:t>Consumer buyer behavior </a:t>
            </a:r>
            <a:r>
              <a:rPr lang="en-US" sz="2600" dirty="0"/>
              <a:t>is the buying behavior of final consumers—individuals </a:t>
            </a:r>
            <a:r>
              <a:rPr lang="en-US" sz="2600" dirty="0" smtClean="0"/>
              <a:t>and households </a:t>
            </a:r>
            <a:r>
              <a:rPr lang="en-US" sz="2600" dirty="0"/>
              <a:t>that buy goods and services for personal consumption</a:t>
            </a:r>
            <a:r>
              <a:rPr lang="en-US" sz="2600" dirty="0" smtClean="0"/>
              <a:t>.</a:t>
            </a:r>
            <a:endParaRPr lang="en-US" sz="2600" dirty="0"/>
          </a:p>
          <a:p>
            <a:r>
              <a:rPr lang="en-US" sz="2600" b="1" dirty="0"/>
              <a:t>Consumer markets </a:t>
            </a:r>
            <a:r>
              <a:rPr lang="en-US" sz="2600" dirty="0"/>
              <a:t>are made up of all the individuals and households that buy or acquire goods and services for personal consumption</a:t>
            </a:r>
            <a:r>
              <a:rPr lang="en-US" sz="2600" dirty="0" smtClean="0"/>
              <a:t>.</a:t>
            </a:r>
            <a:endParaRPr lang="en-IN" sz="2600" dirty="0"/>
          </a:p>
        </p:txBody>
      </p:sp>
    </p:spTree>
    <p:extLst>
      <p:ext uri="{BB962C8B-B14F-4D97-AF65-F5344CB8AC3E}">
        <p14:creationId xmlns:p14="http://schemas.microsoft.com/office/powerpoint/2010/main" val="31646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2"/>
                </a:solidFill>
                <a:latin typeface="+mj-lt"/>
              </a:rPr>
              <a:t>Model of Consumer Behavior</a:t>
            </a:r>
            <a:endParaRPr lang="en-IN" sz="3600" dirty="0">
              <a:solidFill>
                <a:schemeClr val="bg2"/>
              </a:solidFill>
              <a:latin typeface="+mj-lt"/>
            </a:endParaRPr>
          </a:p>
        </p:txBody>
      </p:sp>
      <p:sp>
        <p:nvSpPr>
          <p:cNvPr id="3" name="Content Placeholder 2"/>
          <p:cNvSpPr>
            <a:spLocks noGrp="1"/>
          </p:cNvSpPr>
          <p:nvPr>
            <p:ph idx="1"/>
          </p:nvPr>
        </p:nvSpPr>
        <p:spPr>
          <a:xfrm>
            <a:off x="457200" y="1600201"/>
            <a:ext cx="8229600" cy="380999"/>
          </a:xfrm>
        </p:spPr>
        <p:txBody>
          <a:bodyPr/>
          <a:lstStyle/>
          <a:p>
            <a:pPr marL="0" indent="0">
              <a:buNone/>
            </a:pPr>
            <a:r>
              <a:rPr lang="en-US" sz="2000" b="1" dirty="0"/>
              <a:t>Figure 5.1</a:t>
            </a:r>
            <a:r>
              <a:rPr lang="en-US" sz="2000" dirty="0"/>
              <a:t> </a:t>
            </a:r>
            <a:r>
              <a:rPr lang="en-US" sz="2000" dirty="0" smtClean="0"/>
              <a:t>The </a:t>
            </a:r>
            <a:r>
              <a:rPr lang="en-US" sz="2000" dirty="0"/>
              <a:t>Model of Buyer </a:t>
            </a:r>
            <a:r>
              <a:rPr lang="en-US" sz="2000" dirty="0" smtClean="0"/>
              <a:t>Behavior</a:t>
            </a:r>
            <a:endParaRPr lang="en-IN" sz="2000" dirty="0"/>
          </a:p>
        </p:txBody>
      </p:sp>
      <p:pic>
        <p:nvPicPr>
          <p:cNvPr id="5" name="Picture 4" descr="A flow chart illustrates the model of buyer behavior. Three boxes are labeled the environment which goes to buyer’s black box which goes to buyer responses. The environment is made of two factors: Marketing stimuli (product, price, place, and promotion) and other (economic, technological, social, and cultural). The buyer’s black box has two factors: Buyer’s characteristics and buyer’s decision process. Buyer responses have three factors: Buying attitudes and preferences, purchase behavior (what the buyer buys, when, where, and how much), and brand engagements and relationshi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3" y="2209800"/>
            <a:ext cx="8312727" cy="1608519"/>
          </a:xfrm>
          <a:prstGeom prst="rect">
            <a:avLst/>
          </a:prstGeom>
        </p:spPr>
      </p:pic>
    </p:spTree>
    <p:extLst>
      <p:ext uri="{BB962C8B-B14F-4D97-AF65-F5344CB8AC3E}">
        <p14:creationId xmlns:p14="http://schemas.microsoft.com/office/powerpoint/2010/main" val="387464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Learning Objective </a:t>
            </a:r>
            <a:r>
              <a:rPr lang="en-US" sz="3600" dirty="0" smtClean="0">
                <a:solidFill>
                  <a:schemeClr val="bg2"/>
                </a:solidFill>
                <a:latin typeface="+mj-lt"/>
              </a:rPr>
              <a:t>5.1 </a:t>
            </a:r>
            <a:r>
              <a:rPr lang="en-US" sz="2000" b="0" dirty="0" smtClean="0">
                <a:solidFill>
                  <a:schemeClr val="bg2"/>
                </a:solidFill>
                <a:latin typeface="+mj-lt"/>
              </a:rPr>
              <a:t>(2 of 2)</a:t>
            </a:r>
            <a:endParaRPr lang="en-IN" sz="2000" b="0" dirty="0">
              <a:solidFill>
                <a:schemeClr val="bg2"/>
              </a:solidFill>
              <a:latin typeface="+mj-lt"/>
            </a:endParaRPr>
          </a:p>
        </p:txBody>
      </p:sp>
      <p:sp>
        <p:nvSpPr>
          <p:cNvPr id="3" name="Content Placeholder 2"/>
          <p:cNvSpPr>
            <a:spLocks noGrp="1"/>
          </p:cNvSpPr>
          <p:nvPr>
            <p:ph idx="1"/>
          </p:nvPr>
        </p:nvSpPr>
        <p:spPr/>
        <p:txBody>
          <a:bodyPr/>
          <a:lstStyle/>
          <a:p>
            <a:r>
              <a:rPr lang="en-US" sz="2600" dirty="0"/>
              <a:t>Define the consumer market and construct a simple model of consumer buyer behavior</a:t>
            </a:r>
            <a:r>
              <a:rPr lang="en-US" sz="2600" dirty="0" smtClean="0"/>
              <a:t>.</a:t>
            </a:r>
            <a:endParaRPr lang="en-US" sz="2600" b="1" dirty="0"/>
          </a:p>
          <a:p>
            <a:pPr marL="0" indent="0">
              <a:buNone/>
            </a:pPr>
            <a:r>
              <a:rPr lang="en-US" sz="2600" dirty="0"/>
              <a:t>	</a:t>
            </a:r>
            <a:r>
              <a:rPr lang="en-US" sz="2600" b="1" dirty="0"/>
              <a:t>Model of Consumer </a:t>
            </a:r>
            <a:r>
              <a:rPr lang="en-US" sz="2600" b="1" dirty="0" smtClean="0"/>
              <a:t>Behavior</a:t>
            </a:r>
            <a:endParaRPr lang="en-IN" sz="2600" b="1" dirty="0"/>
          </a:p>
        </p:txBody>
      </p:sp>
    </p:spTree>
    <p:extLst>
      <p:ext uri="{BB962C8B-B14F-4D97-AF65-F5344CB8AC3E}">
        <p14:creationId xmlns:p14="http://schemas.microsoft.com/office/powerpoint/2010/main" val="138807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n-lt"/>
              </a:rPr>
              <a:t>Learning Objective </a:t>
            </a:r>
            <a:r>
              <a:rPr lang="en-US" sz="3600" dirty="0" smtClean="0">
                <a:solidFill>
                  <a:schemeClr val="bg2"/>
                </a:solidFill>
                <a:latin typeface="+mn-lt"/>
              </a:rPr>
              <a:t>5.2 </a:t>
            </a:r>
            <a:r>
              <a:rPr lang="en-US" sz="2000" b="0" dirty="0" smtClean="0">
                <a:solidFill>
                  <a:schemeClr val="bg2"/>
                </a:solidFill>
                <a:latin typeface="+mn-lt"/>
              </a:rPr>
              <a:t>(1 of 2)</a:t>
            </a:r>
            <a:endParaRPr lang="en-IN" sz="2000" b="0" dirty="0">
              <a:solidFill>
                <a:schemeClr val="bg2"/>
              </a:solidFill>
              <a:latin typeface="+mn-lt"/>
            </a:endParaRPr>
          </a:p>
        </p:txBody>
      </p:sp>
      <p:sp>
        <p:nvSpPr>
          <p:cNvPr id="3" name="Content Placeholder 2"/>
          <p:cNvSpPr>
            <a:spLocks noGrp="1"/>
          </p:cNvSpPr>
          <p:nvPr>
            <p:ph idx="1"/>
          </p:nvPr>
        </p:nvSpPr>
        <p:spPr/>
        <p:txBody>
          <a:bodyPr/>
          <a:lstStyle/>
          <a:p>
            <a:r>
              <a:rPr lang="en-US" sz="2600" dirty="0"/>
              <a:t>Name the four major factors that influence consumer buyer behavior</a:t>
            </a:r>
            <a:r>
              <a:rPr lang="en-US" sz="2600" dirty="0" smtClean="0"/>
              <a:t>.</a:t>
            </a:r>
            <a:endParaRPr lang="en-US" sz="2600" b="1" dirty="0"/>
          </a:p>
          <a:p>
            <a:pPr marL="0" indent="0">
              <a:buNone/>
            </a:pPr>
            <a:r>
              <a:rPr lang="en-US" sz="2600" dirty="0"/>
              <a:t>	</a:t>
            </a:r>
            <a:r>
              <a:rPr lang="en-US" sz="2600" b="1" dirty="0"/>
              <a:t>Characteristics Affecting Consumer </a:t>
            </a:r>
            <a:r>
              <a:rPr lang="en-US" sz="2600" b="1" dirty="0" smtClean="0"/>
              <a:t>Behavior</a:t>
            </a:r>
            <a:endParaRPr lang="en-IN" sz="2600" b="1" dirty="0"/>
          </a:p>
        </p:txBody>
      </p:sp>
    </p:spTree>
    <p:extLst>
      <p:ext uri="{BB962C8B-B14F-4D97-AF65-F5344CB8AC3E}">
        <p14:creationId xmlns:p14="http://schemas.microsoft.com/office/powerpoint/2010/main" val="98671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Characteristics Affecting Consumer </a:t>
            </a:r>
            <a:r>
              <a:rPr lang="en-US" sz="3600" dirty="0" smtClean="0">
                <a:solidFill>
                  <a:schemeClr val="bg2"/>
                </a:solidFill>
                <a:latin typeface="+mj-lt"/>
              </a:rPr>
              <a:t>Behavior </a:t>
            </a:r>
            <a:r>
              <a:rPr lang="en-US" sz="2000" b="0" dirty="0" smtClean="0">
                <a:solidFill>
                  <a:schemeClr val="bg2"/>
                </a:solidFill>
                <a:latin typeface="+mj-lt"/>
              </a:rPr>
              <a:t>(1 of 20)</a:t>
            </a:r>
            <a:endParaRPr lang="en-IN" sz="2000" b="0" dirty="0">
              <a:solidFill>
                <a:schemeClr val="bg2"/>
              </a:solidFill>
              <a:latin typeface="+mj-lt"/>
            </a:endParaRPr>
          </a:p>
        </p:txBody>
      </p:sp>
      <p:sp>
        <p:nvSpPr>
          <p:cNvPr id="3" name="Content Placeholder 2"/>
          <p:cNvSpPr>
            <a:spLocks noGrp="1"/>
          </p:cNvSpPr>
          <p:nvPr>
            <p:ph idx="1"/>
          </p:nvPr>
        </p:nvSpPr>
        <p:spPr>
          <a:xfrm>
            <a:off x="457200" y="1600200"/>
            <a:ext cx="8229600" cy="990600"/>
          </a:xfrm>
        </p:spPr>
        <p:txBody>
          <a:bodyPr/>
          <a:lstStyle/>
          <a:p>
            <a:pPr marL="0" indent="0">
              <a:buNone/>
            </a:pPr>
            <a:r>
              <a:rPr lang="en-US" sz="2600" b="1" dirty="0"/>
              <a:t>Cultural </a:t>
            </a:r>
            <a:r>
              <a:rPr lang="en-US" sz="2600" b="1" dirty="0" smtClean="0"/>
              <a:t>Factors</a:t>
            </a:r>
          </a:p>
          <a:p>
            <a:pPr marL="0" lvl="0" indent="0">
              <a:buNone/>
            </a:pPr>
            <a:r>
              <a:rPr lang="en-US" sz="2200" b="1" dirty="0"/>
              <a:t>Figure 5.2</a:t>
            </a:r>
            <a:r>
              <a:rPr lang="en-US" sz="2200" dirty="0"/>
              <a:t> Factors Influencing Consumer Behavior</a:t>
            </a:r>
          </a:p>
        </p:txBody>
      </p:sp>
      <p:pic>
        <p:nvPicPr>
          <p:cNvPr id="5" name="Picture 4" descr="A flow chart shows the cultural, social, personal, and psychological factors that affect the buyer. Cultural includes culture, subculture, and social class. Social  includes groups and social networks, family, and roles and status. Personal includes age and lifecycle stage, occupation, economic situation, lifestyle, and personality and self-concept). Psychological includes motivation, perception, learning, and beliefs and attitu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02147"/>
            <a:ext cx="8312727" cy="2838310"/>
          </a:xfrm>
          <a:prstGeom prst="rect">
            <a:avLst/>
          </a:prstGeom>
        </p:spPr>
      </p:pic>
    </p:spTree>
    <p:extLst>
      <p:ext uri="{BB962C8B-B14F-4D97-AF65-F5344CB8AC3E}">
        <p14:creationId xmlns:p14="http://schemas.microsoft.com/office/powerpoint/2010/main" val="16012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5514</TotalTime>
  <Words>6942</Words>
  <Application>Microsoft Office PowerPoint</Application>
  <PresentationFormat>On-screen Show (4:3)</PresentationFormat>
  <Paragraphs>529</Paragraphs>
  <Slides>47</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Times New Roman</vt:lpstr>
      <vt:lpstr>Verdana</vt:lpstr>
      <vt:lpstr>Wingdings</vt:lpstr>
      <vt:lpstr>508 Lecture</vt:lpstr>
      <vt:lpstr>Principles of Marketing</vt:lpstr>
      <vt:lpstr>Consumer Markets and Buyer Behavior (1 of 2)</vt:lpstr>
      <vt:lpstr>Learning Objectives</vt:lpstr>
      <vt:lpstr>Learning Objective 5.1 (1 of 2)</vt:lpstr>
      <vt:lpstr>Consumer Markets and Buyer Behavior</vt:lpstr>
      <vt:lpstr>Model of Consumer Behavior</vt:lpstr>
      <vt:lpstr>Learning Objective 5.1 (2 of 2)</vt:lpstr>
      <vt:lpstr>Learning Objective 5.2 (1 of 2)</vt:lpstr>
      <vt:lpstr>Characteristics Affecting Consumer Behavior (1 of 20)</vt:lpstr>
      <vt:lpstr>Characteristics Affecting Consumer Behavior (2 of 20)</vt:lpstr>
      <vt:lpstr>Characteristics Affecting Consumer Behavior (3 of 20)</vt:lpstr>
      <vt:lpstr>Characteristics Affecting Consumer Behavior (4 of 20)</vt:lpstr>
      <vt:lpstr>Characteristics Affecting Consumer Behavior (5 of 20)</vt:lpstr>
      <vt:lpstr>Characteristics Affecting Consumer Behavior (6 of 20)</vt:lpstr>
      <vt:lpstr>Characteristics Affecting Consumer Behavior (7 of 20)</vt:lpstr>
      <vt:lpstr>Characteristics Affecting Consumer Behavior (8 of 20)</vt:lpstr>
      <vt:lpstr>Characteristics Affecting Consumer Behavior (9 of 20)</vt:lpstr>
      <vt:lpstr>Characteristics Affecting Consumer Behavior (10 of 20)</vt:lpstr>
      <vt:lpstr>Characteristics Affecting Consumer Behavior (11 of 20)</vt:lpstr>
      <vt:lpstr>Characteristics Affecting Consumer Behavior (12 of 20)</vt:lpstr>
      <vt:lpstr>Characteristics Affecting Consumer Behavior (13 of 20)</vt:lpstr>
      <vt:lpstr>Characteristics Affecting Consumer Behavior (14 of 20)</vt:lpstr>
      <vt:lpstr>Characteristics Affecting Consumer Behavior (15 of 20)</vt:lpstr>
      <vt:lpstr>Characteristics Affecting Consumer Behavior (16 of 20)</vt:lpstr>
      <vt:lpstr>Characteristics Affecting Consumer Behavior (17 of 20)</vt:lpstr>
      <vt:lpstr>Characteristics Affecting Consumer Behavior (18 of 20)</vt:lpstr>
      <vt:lpstr>Characteristics Affecting Consumer Behavior (19 of 20)</vt:lpstr>
      <vt:lpstr>Characteristics Affecting Consumer Behavior (20 of 20)</vt:lpstr>
      <vt:lpstr>Learning Objective 5.2 (2 of 2)</vt:lpstr>
      <vt:lpstr>Learning Objective 5.3 (1 of 2)</vt:lpstr>
      <vt:lpstr>Types of Buying Decision Behavior (1 of 2)</vt:lpstr>
      <vt:lpstr>Types of Buying Decision Behavior (2 of 2)</vt:lpstr>
      <vt:lpstr>The Buyer Decision Process (1 of 7)</vt:lpstr>
      <vt:lpstr>The Buyer Decision Process (2 of 7)</vt:lpstr>
      <vt:lpstr>The Buyer Decision Process (3 of 7)</vt:lpstr>
      <vt:lpstr>The Buyer Decision Process (4 of 7)</vt:lpstr>
      <vt:lpstr>The Buyer Decision Process (5 of 7)</vt:lpstr>
      <vt:lpstr>The Buyer Decision Process (6 of 7)</vt:lpstr>
      <vt:lpstr>The Buyer Decision Process (7 of 7)</vt:lpstr>
      <vt:lpstr>Learning Objective 5.3 (2 of 2)</vt:lpstr>
      <vt:lpstr>Learning Objective 5.4 (1 of 2)</vt:lpstr>
      <vt:lpstr>The Buyer Decision Process for New Products (1 of 4)</vt:lpstr>
      <vt:lpstr>The Buyer Decision Process for New Products (2 of 4)</vt:lpstr>
      <vt:lpstr>The Buyer Decision Process for New Products (3 of 4)</vt:lpstr>
      <vt:lpstr>The Buyer Decision Process for New Products (4 of 4)</vt:lpstr>
      <vt:lpstr>Learning Objective 5.4 (2 of 2)</vt:lpstr>
      <vt:lpstr>Copyright</vt:lpstr>
    </vt:vector>
  </TitlesOfParts>
  <Company>SPi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16e</dc:title>
  <dc:subject>Business</dc:subject>
  <dc:creator>Kotler/Armstrong</dc:creator>
  <cp:lastModifiedBy>GRACE C KHOURY</cp:lastModifiedBy>
  <cp:revision>1506</cp:revision>
  <dcterms:created xsi:type="dcterms:W3CDTF">2014-07-14T20:04:21Z</dcterms:created>
  <dcterms:modified xsi:type="dcterms:W3CDTF">2019-10-24T09:53:35Z</dcterms:modified>
</cp:coreProperties>
</file>