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467" r:id="rId2"/>
    <p:sldId id="430" r:id="rId3"/>
    <p:sldId id="431" r:id="rId4"/>
    <p:sldId id="432" r:id="rId5"/>
    <p:sldId id="433" r:id="rId6"/>
    <p:sldId id="434" r:id="rId7"/>
    <p:sldId id="435" r:id="rId8"/>
    <p:sldId id="436" r:id="rId9"/>
    <p:sldId id="437" r:id="rId10"/>
    <p:sldId id="438" r:id="rId11"/>
    <p:sldId id="439" r:id="rId12"/>
    <p:sldId id="440" r:id="rId13"/>
    <p:sldId id="441" r:id="rId14"/>
    <p:sldId id="442" r:id="rId15"/>
    <p:sldId id="443" r:id="rId16"/>
    <p:sldId id="444" r:id="rId17"/>
    <p:sldId id="445" r:id="rId18"/>
    <p:sldId id="446" r:id="rId19"/>
    <p:sldId id="447" r:id="rId20"/>
    <p:sldId id="448" r:id="rId21"/>
    <p:sldId id="449" r:id="rId22"/>
    <p:sldId id="450" r:id="rId23"/>
    <p:sldId id="451" r:id="rId24"/>
    <p:sldId id="452" r:id="rId25"/>
    <p:sldId id="453" r:id="rId26"/>
    <p:sldId id="454" r:id="rId27"/>
    <p:sldId id="455" r:id="rId28"/>
    <p:sldId id="456" r:id="rId29"/>
    <p:sldId id="457" r:id="rId30"/>
    <p:sldId id="458" r:id="rId31"/>
    <p:sldId id="459" r:id="rId32"/>
    <p:sldId id="460" r:id="rId33"/>
    <p:sldId id="461" r:id="rId34"/>
    <p:sldId id="462" r:id="rId35"/>
    <p:sldId id="463" r:id="rId36"/>
    <p:sldId id="464" r:id="rId37"/>
    <p:sldId id="46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16" autoAdjust="0"/>
    <p:restoredTop sz="80792" autoAdjust="0"/>
  </p:normalViewPr>
  <p:slideViewPr>
    <p:cSldViewPr>
      <p:cViewPr varScale="1">
        <p:scale>
          <a:sx n="94" d="100"/>
          <a:sy n="94" d="100"/>
        </p:scale>
        <p:origin x="1716" y="84"/>
      </p:cViewPr>
      <p:guideLst>
        <p:guide orient="horz" pos="2160"/>
        <p:guide pos="2880"/>
      </p:guideLst>
    </p:cSldViewPr>
  </p:slideViewPr>
  <p:outlineViewPr>
    <p:cViewPr>
      <p:scale>
        <a:sx n="75" d="100"/>
        <a:sy n="75"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11/5/2019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11/5/2019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4006772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Discussion Questions</a:t>
            </a:r>
          </a:p>
          <a:p>
            <a:r>
              <a:rPr lang="en-US" altLang="en-US" b="0" i="1" dirty="0" smtClean="0"/>
              <a:t>How would the purchase of a chair like the one you are sitting in be different for the University versus an end consumer like yourself buying a chair for your desk?</a:t>
            </a:r>
          </a:p>
          <a:p>
            <a:endParaRPr lang="en-US" altLang="en-US" b="1" i="1" dirty="0" smtClean="0"/>
          </a:p>
          <a:p>
            <a:r>
              <a:rPr lang="en-US" altLang="en-US" dirty="0" smtClean="0"/>
              <a:t>It may be difficult for students with no business buying experience to grasp the difference between business and consumer buying. Students will note how the university needs to buy more, that they need to ask users about the chairs, that they will organize more intricately for the buying effort, and that they will work with the vendors for reduced prices for bulk purchases. In addition, this can tie directly to the major types of buying situations.</a:t>
            </a:r>
          </a:p>
          <a:p>
            <a:endParaRPr lang="en-US" altLang="en-US" dirty="0" smtClean="0"/>
          </a:p>
          <a:p>
            <a:r>
              <a:rPr lang="en-US" altLang="en-US" b="0" i="1" dirty="0" smtClean="0"/>
              <a:t>How could the chair be a straight rebuy versus a modified rebuy?</a:t>
            </a:r>
            <a:r>
              <a:rPr lang="en-US" altLang="en-US" b="0" i="1" baseline="0" dirty="0" smtClean="0"/>
              <a:t> </a:t>
            </a:r>
            <a:r>
              <a:rPr lang="en-US" altLang="en-US" b="0" i="1" dirty="0" smtClean="0"/>
              <a:t>What implications would the different situation make on the process?</a:t>
            </a:r>
          </a:p>
          <a:p>
            <a:endParaRPr lang="en-US" altLang="en-US" b="1" i="1" dirty="0" smtClean="0"/>
          </a:p>
          <a:p>
            <a:r>
              <a:rPr lang="en-US" altLang="en-US" dirty="0" smtClean="0"/>
              <a:t>In addition to these three situations, many business buyers prefer to buy a complete solution to a problem from a single seller rather than buying separate products and services from several suppliers and putting them together. The sale often goes to the firm that provides the most complete </a:t>
            </a:r>
            <a:r>
              <a:rPr lang="en-US" altLang="en-US" i="1" dirty="0" smtClean="0"/>
              <a:t>system</a:t>
            </a:r>
            <a:r>
              <a:rPr lang="en-US" altLang="en-US" dirty="0" smtClean="0"/>
              <a:t> for meeting the customer’s needs and solving its problems. Such </a:t>
            </a:r>
            <a:r>
              <a:rPr lang="en-US" altLang="en-US" b="1" dirty="0" smtClean="0"/>
              <a:t>systems selling </a:t>
            </a:r>
            <a:r>
              <a:rPr lang="en-US" altLang="en-US" dirty="0" smtClean="0"/>
              <a:t>(or</a:t>
            </a:r>
            <a:r>
              <a:rPr lang="en-US" altLang="en-US" b="1" dirty="0" smtClean="0"/>
              <a:t> solutions selling</a:t>
            </a:r>
            <a:r>
              <a:rPr lang="en-US" altLang="en-US" dirty="0" smtClean="0"/>
              <a:t>) is often a key business marketing strategy for winning and holding accounts.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3509430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Systems selling </a:t>
            </a:r>
            <a:r>
              <a:rPr lang="en-US" altLang="en-US" dirty="0" smtClean="0"/>
              <a:t>(or</a:t>
            </a:r>
            <a:r>
              <a:rPr lang="en-US" altLang="en-US" b="1" dirty="0" smtClean="0"/>
              <a:t> solutions selling)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Consider IBM and its customer Six Flags Entertainment Corporation:</a:t>
            </a:r>
            <a:endParaRPr lang="en-US" sz="1200" b="0" i="0" u="none" strike="noStrike" kern="1200" baseline="3000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Six Flags must carefully and effectively manage thousands of park assets—from rides and equipment to buildings and other facilities. Six Flags turned to IBM, which has software—called Maximo Asset Management software—that handles that very problem well. But IBM didn’t just hand the software over to Six Flags for implementation.  Instead, IBM’s Maximo Professional Services group combined the software with an entire set of services designed to get and keep the software up and running.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IBM is working hand-in-hand with Six Flags to customize the application and strategically implement it across Six Flags’ far-flung facilities, along with on-site immersion training and planning workshops. Thus, IBM isn’t just selling the software, it’s selling a complete solution to Six Flags’ complex asset management.</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128750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Who does the buying of the trillions of dollars’ worth of goods and services needed by business organizations? </a:t>
            </a:r>
          </a:p>
          <a:p>
            <a:endParaRPr lang="en-US" altLang="en-US" dirty="0" smtClean="0"/>
          </a:p>
          <a:p>
            <a:r>
              <a:rPr lang="en-US" altLang="en-US" dirty="0" smtClean="0"/>
              <a:t>The decision-making unit of a buying organization is called its </a:t>
            </a:r>
            <a:r>
              <a:rPr lang="en-US" altLang="en-US" b="1" dirty="0" smtClean="0"/>
              <a:t>buying center</a:t>
            </a:r>
            <a:r>
              <a:rPr lang="en-US" altLang="en-US" dirty="0" smtClean="0"/>
              <a:t>. This group includes the actual users of the product or service, those who make the buying decision, those who influence the buying decision, those who do the actual buying, and those who control buying information.</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33286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buying center includes all members of the organization who play any of five roles in the purchase decision process.</a:t>
            </a:r>
          </a:p>
          <a:p>
            <a:endParaRPr lang="en-US" altLang="en-US" dirty="0" smtClean="0"/>
          </a:p>
          <a:p>
            <a:r>
              <a:rPr lang="en-US" altLang="en-US" b="1" dirty="0" smtClean="0"/>
              <a:t>Users</a:t>
            </a:r>
            <a:r>
              <a:rPr lang="en-US" altLang="en-US" dirty="0" smtClean="0"/>
              <a:t> - In many cases, users initiate the buying proposal and help define product specifications.</a:t>
            </a:r>
          </a:p>
          <a:p>
            <a:endParaRPr lang="en-US" altLang="en-US" dirty="0" smtClean="0"/>
          </a:p>
          <a:p>
            <a:r>
              <a:rPr lang="en-US" altLang="en-US" b="1" dirty="0" smtClean="0"/>
              <a:t>Influencers</a:t>
            </a:r>
            <a:r>
              <a:rPr lang="en-US" altLang="en-US" dirty="0" smtClean="0"/>
              <a:t> - Technical personnel are particularly important influencers.</a:t>
            </a:r>
          </a:p>
          <a:p>
            <a:endParaRPr lang="en-US" altLang="en-US" dirty="0" smtClean="0"/>
          </a:p>
          <a:p>
            <a:r>
              <a:rPr lang="en-US" altLang="en-US" b="1" dirty="0" smtClean="0"/>
              <a:t>Deciders</a:t>
            </a:r>
            <a:r>
              <a:rPr lang="en-US" altLang="en-US" dirty="0" smtClean="0"/>
              <a:t> - In routine buying, the buyers are often the deciders, or at least the approvers.</a:t>
            </a:r>
          </a:p>
          <a:p>
            <a:endParaRPr lang="en-US" altLang="en-US" dirty="0" smtClean="0"/>
          </a:p>
          <a:p>
            <a:r>
              <a:rPr lang="en-US" altLang="en-US" b="1" dirty="0" smtClean="0"/>
              <a:t>Gatekeepers</a:t>
            </a:r>
            <a:r>
              <a:rPr lang="en-US" altLang="en-US" dirty="0" smtClean="0"/>
              <a:t> - Purchasing agents often have authority to prevent salespersons from seeing users or deciders. Other gatekeepers include technical personnel and even personal secretaries.</a:t>
            </a:r>
          </a:p>
          <a:p>
            <a:endParaRPr lang="en-US" altLang="en-US" dirty="0" smtClean="0"/>
          </a:p>
          <a:p>
            <a:r>
              <a:rPr lang="en-US" altLang="en-US" dirty="0" smtClean="0"/>
              <a:t>The buying center is not a fixed and formally identified unit within the buying organization. It is a set of buying roles assumed by different people for different purchases. Within the organization, the size and makeup of the buying center will vary for different products and for different buying situations.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86411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Many business buying decisions result from the complex interactions of ever-changing buying center participants.</a:t>
            </a:r>
          </a:p>
          <a:p>
            <a:endParaRPr lang="en-US" altLang="en-US" dirty="0" smtClean="0"/>
          </a:p>
          <a:p>
            <a:r>
              <a:rPr lang="en-US" altLang="en-US" dirty="0" smtClean="0"/>
              <a:t>The buying center usually includes some obvious participants who are involved formally in the buying decision. For example, the decision to buy a corporate jet will probably involve the company’s CEO, the chief pilot, a purchasing agent, some legal staff, a member of top management, and others formally charged with the buying decision.</a:t>
            </a:r>
          </a:p>
          <a:p>
            <a:endParaRPr lang="en-US" altLang="en-US" dirty="0" smtClean="0"/>
          </a:p>
          <a:p>
            <a:r>
              <a:rPr lang="en-US" altLang="en-US" dirty="0" smtClean="0"/>
              <a:t>It may also involve less obvious, </a:t>
            </a:r>
            <a:r>
              <a:rPr lang="en-US" altLang="en-US" b="1" dirty="0" smtClean="0"/>
              <a:t>informal participants</a:t>
            </a:r>
            <a:r>
              <a:rPr lang="en-US" altLang="en-US" dirty="0" smtClean="0"/>
              <a:t>, some of whom may actually make or strongly affect the buying decision. Sometimes, even the people in the buying center are not aware of all the buying participants. For example, the decision about which corporate jet to buy may actually be made by a corporate board member who has an interest in flying and who knows a lot about airplanes. This board member may work behind the scenes to sway the decision.</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3212434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Like consumer buying decisions in Figure 5.2, business buying decisions are affected by an incredibly complex combination of influences, but with an extra layer of organizational factors thrown into the mix.</a:t>
            </a:r>
          </a:p>
          <a:p>
            <a:endParaRPr lang="en-US" altLang="en-US" b="1" dirty="0" smtClean="0"/>
          </a:p>
          <a:p>
            <a:r>
              <a:rPr lang="en-US" sz="1200" b="0" i="0" u="none" strike="noStrike" kern="1200" baseline="0" dirty="0" smtClean="0">
                <a:solidFill>
                  <a:schemeClr val="tx1"/>
                </a:solidFill>
                <a:latin typeface="+mn-lt"/>
                <a:ea typeface="+mn-ea"/>
                <a:cs typeface="+mn-cs"/>
              </a:rPr>
              <a:t>Figure 6.2 lists various groups of influences on business buyers—environmental, organizational, interpersonal, and individual.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2950893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Today, most B-to-B marketers recognize that emotion plays an important role in business buying decisions.</a:t>
            </a:r>
          </a:p>
          <a:p>
            <a:endParaRPr lang="en-US" altLang="en-US" dirty="0" smtClean="0"/>
          </a:p>
          <a:p>
            <a:r>
              <a:rPr lang="en-US" altLang="en-US" dirty="0" smtClean="0"/>
              <a:t>Business buyers are subject to many influences when they make their buying decisions. Economic factors are very important to most buyers, especially in a tough economy. However, business buyers actually respond to both economic and personal factors. Far from being cold, calculating, and impersonal, business buyers are human and social as well. </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2554729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Business buyers are heavily influenced by the many factors in the current and expected </a:t>
            </a:r>
            <a:r>
              <a:rPr lang="en-US" altLang="en-US" i="1" dirty="0" smtClean="0"/>
              <a:t>economic environment </a:t>
            </a:r>
            <a:r>
              <a:rPr lang="en-US" altLang="en-US" i="0" dirty="0" smtClean="0"/>
              <a:t>shown in this slide</a:t>
            </a:r>
            <a:r>
              <a:rPr lang="en-US" altLang="en-US" i="1" dirty="0" smtClean="0"/>
              <a:t>.</a:t>
            </a:r>
            <a:r>
              <a:rPr lang="en-US" altLang="en-US" dirty="0" smtClean="0"/>
              <a:t> The business buyer must watch these factors, determine how they will affect the buyer, and try to turn these challenges into opportunities.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2669446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1" dirty="0" smtClean="0"/>
              <a:t>Organizational factors</a:t>
            </a:r>
            <a:r>
              <a:rPr lang="en-US" altLang="en-US" dirty="0" smtClean="0"/>
              <a:t> are also important and each buying organization has its own. The business marketer must understand these factors well. </a:t>
            </a:r>
            <a:r>
              <a:rPr lang="en-US" sz="1200" b="0" i="0" u="none" strike="noStrike" kern="1200" baseline="0" dirty="0" smtClean="0">
                <a:solidFill>
                  <a:schemeClr val="tx1"/>
                </a:solidFill>
                <a:latin typeface="+mn-lt"/>
                <a:ea typeface="+mn-ea"/>
                <a:cs typeface="+mn-cs"/>
              </a:rPr>
              <a:t>Questions such as these arise: How many people are involved in the buying decision? Who are they? What are their evaluative criteria? What are the company’s policies and limits on its buyers?</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3505250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buying center usually includes many participants who influence each other, so </a:t>
            </a:r>
            <a:r>
              <a:rPr lang="en-US" sz="1200" b="0" i="1" u="none" strike="noStrike" kern="1200" baseline="0" dirty="0" smtClean="0">
                <a:solidFill>
                  <a:schemeClr val="tx1"/>
                </a:solidFill>
                <a:latin typeface="+mn-lt"/>
                <a:ea typeface="+mn-ea"/>
                <a:cs typeface="+mn-cs"/>
              </a:rPr>
              <a:t>interpersonal factors </a:t>
            </a:r>
            <a:r>
              <a:rPr lang="en-US" sz="1200" b="0" i="0" u="none" strike="noStrike" kern="1200" baseline="0" dirty="0" smtClean="0">
                <a:solidFill>
                  <a:schemeClr val="tx1"/>
                </a:solidFill>
                <a:latin typeface="+mn-lt"/>
                <a:ea typeface="+mn-ea"/>
                <a:cs typeface="+mn-cs"/>
              </a:rPr>
              <a:t>also influence the business buying process. However, it is often difficult to assess such interpersonal factors and group dynamics. Buying center participants do not wear tags that label them as “key decision maker” or “not influential.” Nor do buying center participants with the highest rank always have the most influence. Interpersonal factors are often very subtle. Whenever possible, business marketers must try to understand these factors and design strategies that take them into account.</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80349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Say UPS, and most people think of those familiar brown trucks with friendly drivers rumbling around the neighborhood. But to business customers, UPS becomes a strategic logistics</a:t>
            </a:r>
          </a:p>
          <a:p>
            <a:r>
              <a:rPr lang="en-US" sz="1200" b="0" i="0" u="none" strike="noStrike" kern="1200" baseline="0" dirty="0" smtClean="0">
                <a:solidFill>
                  <a:schemeClr val="tx1"/>
                </a:solidFill>
                <a:latin typeface="+mn-lt"/>
                <a:ea typeface="+mn-ea"/>
                <a:cs typeface="+mn-cs"/>
              </a:rPr>
              <a:t>Partner.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its business markets, UPS does much more than just deliver packages. It works hand in hand with business customers to become a logistics </a:t>
            </a:r>
            <a:r>
              <a:rPr lang="en-US" sz="1200" b="0" i="1" u="none" strike="noStrike" kern="1200" baseline="0" dirty="0" smtClean="0">
                <a:solidFill>
                  <a:schemeClr val="tx1"/>
                </a:solidFill>
                <a:latin typeface="+mn-lt"/>
                <a:ea typeface="+mn-ea"/>
                <a:cs typeface="+mn-cs"/>
              </a:rPr>
              <a:t>partner</a:t>
            </a:r>
            <a:r>
              <a:rPr lang="en-US" sz="1200" b="0" i="0" u="none" strike="noStrike" kern="1200" baseline="0" dirty="0" smtClean="0">
                <a:solidFill>
                  <a:schemeClr val="tx1"/>
                </a:solidFill>
                <a:latin typeface="+mn-lt"/>
                <a:ea typeface="+mn-ea"/>
                <a:cs typeface="+mn-cs"/>
              </a:rPr>
              <a:t>, helping them to shape and sharpen their entire logistics strategy and operations.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436079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Buying center participants’ </a:t>
            </a:r>
            <a:r>
              <a:rPr lang="en-US" sz="1200" b="0" i="1" u="none" strike="noStrike" kern="1200" baseline="0" dirty="0" smtClean="0">
                <a:solidFill>
                  <a:schemeClr val="tx1"/>
                </a:solidFill>
                <a:latin typeface="+mn-lt"/>
                <a:ea typeface="+mn-ea"/>
                <a:cs typeface="+mn-cs"/>
              </a:rPr>
              <a:t>individual factors </a:t>
            </a:r>
            <a:r>
              <a:rPr lang="en-US" sz="1200" b="0" i="0" u="none" strike="noStrike" kern="1200" baseline="0" dirty="0" smtClean="0">
                <a:solidFill>
                  <a:schemeClr val="tx1"/>
                </a:solidFill>
                <a:latin typeface="+mn-lt"/>
                <a:ea typeface="+mn-ea"/>
                <a:cs typeface="+mn-cs"/>
              </a:rPr>
              <a:t>are affected by personal characteristics which result in different buying styles.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Some  buying center participants may be technical, analytical types and other buyers may be intuitive negotiators who are adept at pitting the sellers against one another for the best deal.</a:t>
            </a:r>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063234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Discussion Question </a:t>
            </a:r>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What are the major influences on business buyers?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Learning Objective 2 Summary</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Business buyers make decisions that vary with the three types of </a:t>
            </a:r>
            <a:r>
              <a:rPr lang="en-US" sz="1200" b="0" i="1" u="none" strike="noStrike" kern="1200" baseline="0" dirty="0" smtClean="0">
                <a:solidFill>
                  <a:schemeClr val="tx1"/>
                </a:solidFill>
                <a:latin typeface="+mn-lt"/>
                <a:ea typeface="+mn-ea"/>
                <a:cs typeface="+mn-cs"/>
              </a:rPr>
              <a:t>buying situations</a:t>
            </a:r>
            <a:r>
              <a:rPr lang="en-US" sz="1200" b="0" i="0" u="none" strike="noStrike" kern="1200" baseline="0" dirty="0" smtClean="0">
                <a:solidFill>
                  <a:schemeClr val="tx1"/>
                </a:solidFill>
                <a:latin typeface="+mn-lt"/>
                <a:ea typeface="+mn-ea"/>
                <a:cs typeface="+mn-cs"/>
              </a:rPr>
              <a:t>: straight rebuys, modified rebuys, and new tasks. The decision-making unit of a buying organization—the </a:t>
            </a:r>
            <a:r>
              <a:rPr lang="en-US" sz="1200" b="0" i="1" u="none" strike="noStrike" kern="1200" baseline="0" dirty="0" smtClean="0">
                <a:solidFill>
                  <a:schemeClr val="tx1"/>
                </a:solidFill>
                <a:latin typeface="+mn-lt"/>
                <a:ea typeface="+mn-ea"/>
                <a:cs typeface="+mn-cs"/>
              </a:rPr>
              <a:t>buying center</a:t>
            </a:r>
            <a:r>
              <a:rPr lang="en-US" sz="1200" b="0" i="0" u="none" strike="noStrike" kern="1200" baseline="0" dirty="0" smtClean="0">
                <a:solidFill>
                  <a:schemeClr val="tx1"/>
                </a:solidFill>
                <a:latin typeface="+mn-lt"/>
                <a:ea typeface="+mn-ea"/>
                <a:cs typeface="+mn-cs"/>
              </a:rPr>
              <a:t>—can consist of many different persons playing many different roles. The business marketer needs to know the following: Who are the major buying center participants? In what decisions do they exercise influence and to what degree? What evaluation criteria does each decision participant use? The business marketer also needs to understand the major environmental, organizational, interpersonal, and individual influences on the buying process.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2158041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6.3 lists the eight stages of the business buying process. Buyers who face a new task buying situation usually go through all stages of the buying process. In contrast, buyers making modified or straight rebuys may skip some of the stages. We will examine these steps for the typical new task buying situation.</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487768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buying process begins with </a:t>
            </a:r>
            <a:r>
              <a:rPr lang="en-US" altLang="en-US" b="1" dirty="0" smtClean="0"/>
              <a:t>problem recognition</a:t>
            </a:r>
            <a:r>
              <a:rPr lang="en-US" altLang="en-US" dirty="0" smtClean="0"/>
              <a:t> which can result from internal or external stimuli. In</a:t>
            </a:r>
            <a:r>
              <a:rPr lang="en-US" altLang="en-US" baseline="0" dirty="0" smtClean="0"/>
              <a:t> addition to the stimuli listed in the slide other stimuli may include:</a:t>
            </a:r>
          </a:p>
          <a:p>
            <a:endParaRPr lang="en-US" altLang="en-US" baseline="0" dirty="0" smtClean="0"/>
          </a:p>
          <a:p>
            <a:pPr marL="171450" indent="-171450">
              <a:buFont typeface="Arial" panose="020B0604020202020204" pitchFamily="34" charset="0"/>
              <a:buChar char="•"/>
            </a:pPr>
            <a:r>
              <a:rPr lang="en-US" altLang="en-US" baseline="0" dirty="0" smtClean="0"/>
              <a:t>a m</a:t>
            </a:r>
            <a:r>
              <a:rPr lang="en-US" altLang="en-US" dirty="0" smtClean="0"/>
              <a:t>achine</a:t>
            </a:r>
            <a:r>
              <a:rPr lang="en-US" altLang="en-US" baseline="0" dirty="0" smtClean="0"/>
              <a:t> </a:t>
            </a:r>
            <a:r>
              <a:rPr lang="en-US" altLang="en-US" dirty="0" smtClean="0"/>
              <a:t>breaks down and requires new parts</a:t>
            </a:r>
          </a:p>
          <a:p>
            <a:pPr marL="171450" indent="-171450">
              <a:buFont typeface="Arial" panose="020B0604020202020204" pitchFamily="34" charset="0"/>
              <a:buChar char="•"/>
            </a:pPr>
            <a:r>
              <a:rPr lang="en-US" altLang="en-US" dirty="0" smtClean="0"/>
              <a:t>purchasing manager is unhappy with a current supplier</a:t>
            </a:r>
          </a:p>
          <a:p>
            <a:pPr marL="171450" indent="-171450">
              <a:buFont typeface="Arial" panose="020B0604020202020204" pitchFamily="34" charset="0"/>
              <a:buChar char="•"/>
            </a:pPr>
            <a:r>
              <a:rPr lang="en-US" altLang="en-US" dirty="0" smtClean="0"/>
              <a:t>salesperson offers a better product or a lower price</a:t>
            </a:r>
          </a:p>
          <a:p>
            <a:endParaRPr lang="en-US" altLang="en-US" dirty="0" smtClean="0"/>
          </a:p>
          <a:p>
            <a:r>
              <a:rPr lang="en-US" altLang="en-US" dirty="0" smtClean="0"/>
              <a:t>In their advertising, business marketers often alert customers to potential problems and then show how their products and services provide solutions. For example, an award-winning ad from Quill.com, an online office products supplier that strives for strong customer service, highlights an important customer problem: what to do when your printer runs out of toner.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602292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smtClean="0"/>
              <a:t>Fo</a:t>
            </a:r>
            <a:r>
              <a:rPr lang="en-US" altLang="en-US" dirty="0" smtClean="0"/>
              <a:t>r complex items, the buyer may need to work with engineers, users, and consultants</a:t>
            </a:r>
            <a:r>
              <a:rPr lang="en-US" altLang="en-US" baseline="0" dirty="0" smtClean="0"/>
              <a:t> </a:t>
            </a:r>
            <a:r>
              <a:rPr lang="en-US" altLang="en-US" dirty="0" smtClean="0"/>
              <a:t>to develop the </a:t>
            </a:r>
            <a:r>
              <a:rPr lang="en-US" altLang="en-US" b="1" dirty="0" smtClean="0"/>
              <a:t>general need description</a:t>
            </a:r>
            <a:r>
              <a:rPr lang="en-US" altLang="en-US" dirty="0" smtClean="0"/>
              <a:t>. The team may want to rank the importance of reliability, durability, price, and other attributes desired in the item. In this phase, the alert business marketer can help the buyers define their needs and provide information about the value of different product characteristics.</a:t>
            </a:r>
          </a:p>
          <a:p>
            <a:endParaRPr lang="en-US" altLang="en-US" dirty="0" smtClean="0"/>
          </a:p>
          <a:p>
            <a:r>
              <a:rPr lang="en-US" altLang="en-US" b="0" i="0" dirty="0" smtClean="0"/>
              <a:t>A</a:t>
            </a:r>
            <a:r>
              <a:rPr lang="en-US" altLang="en-US" b="0" i="0" baseline="0" dirty="0" smtClean="0"/>
              <a:t> </a:t>
            </a:r>
            <a:r>
              <a:rPr lang="en-US" altLang="en-US" b="1" i="0" baseline="0" dirty="0" smtClean="0"/>
              <a:t>p</a:t>
            </a:r>
            <a:r>
              <a:rPr lang="en-US" altLang="en-US" b="1" i="0" dirty="0" smtClean="0"/>
              <a:t>roduct specification </a:t>
            </a:r>
            <a:r>
              <a:rPr lang="en-US" altLang="en-US" b="0" i="0" dirty="0" smtClean="0"/>
              <a:t>is</a:t>
            </a:r>
            <a:r>
              <a:rPr lang="en-US" altLang="en-US" b="0" i="0" baseline="0" dirty="0" smtClean="0"/>
              <a:t> </a:t>
            </a:r>
            <a:r>
              <a:rPr lang="en-US" altLang="en-US" b="0" i="0" dirty="0" smtClean="0"/>
              <a:t>developed</a:t>
            </a:r>
            <a:r>
              <a:rPr lang="en-US" altLang="en-US" b="0" i="0" baseline="0" dirty="0" smtClean="0"/>
              <a:t> by the bu</a:t>
            </a:r>
            <a:r>
              <a:rPr lang="en-US" altLang="en-US" dirty="0" smtClean="0"/>
              <a:t>ying organization,</a:t>
            </a:r>
            <a:r>
              <a:rPr lang="en-US" altLang="en-US" baseline="0" dirty="0" smtClean="0"/>
              <a:t> oft</a:t>
            </a:r>
            <a:r>
              <a:rPr lang="en-US" altLang="en-US" dirty="0" smtClean="0"/>
              <a:t>en with the help of a value analysis engineering team. </a:t>
            </a:r>
          </a:p>
          <a:p>
            <a:endParaRPr lang="en-US" altLang="en-US" i="1" dirty="0" smtClean="0"/>
          </a:p>
          <a:p>
            <a:r>
              <a:rPr lang="en-US" altLang="en-US" b="0" i="0" dirty="0" smtClean="0">
                <a:solidFill>
                  <a:schemeClr val="tx1"/>
                </a:solidFill>
              </a:rPr>
              <a:t>With</a:t>
            </a:r>
            <a:r>
              <a:rPr lang="en-US" altLang="en-US" b="0" i="0" baseline="0" dirty="0" smtClean="0">
                <a:solidFill>
                  <a:schemeClr val="tx1"/>
                </a:solidFill>
              </a:rPr>
              <a:t> a </a:t>
            </a:r>
            <a:r>
              <a:rPr lang="en-US" altLang="en-US" b="1" i="0" baseline="0" dirty="0" smtClean="0">
                <a:solidFill>
                  <a:schemeClr val="tx1"/>
                </a:solidFill>
              </a:rPr>
              <a:t>p</a:t>
            </a:r>
            <a:r>
              <a:rPr lang="en-US" altLang="en-US" b="1" i="0" dirty="0" smtClean="0">
                <a:solidFill>
                  <a:schemeClr val="tx1"/>
                </a:solidFill>
              </a:rPr>
              <a:t>roduct value analysis, </a:t>
            </a:r>
            <a:r>
              <a:rPr lang="en-US" altLang="en-US" dirty="0" smtClean="0">
                <a:solidFill>
                  <a:schemeClr val="tx1"/>
                </a:solidFill>
              </a:rPr>
              <a:t>the team </a:t>
            </a:r>
            <a:r>
              <a:rPr lang="en-US" altLang="en-US" dirty="0" smtClean="0"/>
              <a:t>decides on the best product characteristics and specifies them accordingly. Sellers, too, can use value analysis as a tool to help secure a new account. By showing buyers a better way to make an object, outside sellers can turn straight rebuy situations into new task situations that give them a chance to obtain new business.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3258698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i="0" dirty="0" smtClean="0">
                <a:latin typeface="+mn-lt"/>
                <a:ea typeface="ＭＳ Ｐゴシック" charset="-128"/>
              </a:rPr>
              <a:t>Supplier Search</a:t>
            </a:r>
          </a:p>
          <a:p>
            <a:pPr>
              <a:defRPr/>
            </a:pPr>
            <a:r>
              <a:rPr lang="en-US" sz="1200" dirty="0" smtClean="0">
                <a:latin typeface="+mn-lt"/>
                <a:ea typeface="ＭＳ Ｐゴシック" charset="-128"/>
              </a:rPr>
              <a:t>The buyer can compile a list of qualified suppliers by reviewing trade directories, phoning other companies for recommendations, or conducting Internet searches. For marketers, the Internet has leveled the playing field, giving smaller suppliers many of the same advantages as larger competitors.</a:t>
            </a:r>
            <a:r>
              <a:rPr lang="en-US" sz="1200" baseline="0" dirty="0" smtClean="0">
                <a:latin typeface="+mn-lt"/>
                <a:ea typeface="ＭＳ Ｐゴシック" charset="-128"/>
              </a:rPr>
              <a:t> </a:t>
            </a:r>
            <a:r>
              <a:rPr lang="en-US" sz="1200" dirty="0" smtClean="0">
                <a:latin typeface="+mn-lt"/>
                <a:ea typeface="ＭＳ Ｐゴシック" charset="-128"/>
              </a:rPr>
              <a:t>The newer the buying task, and the more complex and costly the item, the greater the amount of time the buyer will spend searching for suppliers. </a:t>
            </a:r>
          </a:p>
          <a:p>
            <a:pPr>
              <a:defRPr/>
            </a:pPr>
            <a:endParaRPr lang="en-US" sz="1200" dirty="0" smtClean="0">
              <a:latin typeface="+mn-lt"/>
              <a:ea typeface="ＭＳ Ｐゴシック" charset="-128"/>
            </a:endParaRPr>
          </a:p>
          <a:p>
            <a:pPr>
              <a:defRPr/>
            </a:pPr>
            <a:r>
              <a:rPr lang="en-US" sz="1200" dirty="0" smtClean="0">
                <a:latin typeface="+mn-lt"/>
                <a:ea typeface="ＭＳ Ｐゴシック" charset="-128"/>
              </a:rPr>
              <a:t>The supplier’s task is to get listed in major directories and build a good reputation in the marketplace. Salespeople should watch for companies in the process of searching for suppliers and make certain that their firm is considered.</a:t>
            </a:r>
          </a:p>
          <a:p>
            <a:pPr>
              <a:defRPr/>
            </a:pPr>
            <a:endParaRPr lang="en-US" sz="1200" b="1" i="1" dirty="0" smtClean="0">
              <a:latin typeface="+mn-lt"/>
              <a:ea typeface="ＭＳ Ｐゴシック" charset="-128"/>
            </a:endParaRPr>
          </a:p>
          <a:p>
            <a:pPr>
              <a:defRPr/>
            </a:pPr>
            <a:r>
              <a:rPr lang="en-US" sz="1200" b="1" i="0" dirty="0" smtClean="0">
                <a:latin typeface="+mn-lt"/>
                <a:ea typeface="ＭＳ Ｐゴシック" charset="-128"/>
              </a:rPr>
              <a:t>Proposal Solicitation </a:t>
            </a:r>
          </a:p>
          <a:p>
            <a:pPr>
              <a:defRPr/>
            </a:pPr>
            <a:r>
              <a:rPr lang="en-US" sz="1200" dirty="0" smtClean="0">
                <a:latin typeface="+mn-lt"/>
                <a:ea typeface="ＭＳ Ｐゴシック" charset="-128"/>
              </a:rPr>
              <a:t>Some suppliers will refer the buyer to its website and promotional materials or send a salesperson to call on the prospect. However, for more complex or expensive items, a detailed written proposal or formal presentation from each potential supplier is</a:t>
            </a:r>
            <a:r>
              <a:rPr lang="en-US" sz="1200" baseline="0" dirty="0" smtClean="0">
                <a:latin typeface="+mn-lt"/>
                <a:ea typeface="ＭＳ Ｐゴシック" charset="-128"/>
              </a:rPr>
              <a:t> required.</a:t>
            </a:r>
          </a:p>
          <a:p>
            <a:pPr>
              <a:defRPr/>
            </a:pPr>
            <a:endParaRPr lang="en-US" sz="1200" dirty="0" smtClean="0">
              <a:latin typeface="+mn-lt"/>
              <a:ea typeface="ＭＳ Ｐゴシック" charset="-128"/>
            </a:endParaRPr>
          </a:p>
          <a:p>
            <a:r>
              <a:rPr lang="en-US" sz="1200" dirty="0" smtClean="0">
                <a:latin typeface="+mn-lt"/>
                <a:ea typeface="ＭＳ Ｐゴシック" charset="-128"/>
              </a:rPr>
              <a:t>Business marketers must be skilled in researching, writing, and presenting proposals in response to buyer proposal solicitations. Proposals should be marketing documents, not just technical documents. Presentations should inspire confidence and should make the marketer’s company stand out from the competition.</a:t>
            </a:r>
            <a:r>
              <a:rPr lang="en-US" altLang="en-US" sz="1200" b="1" i="1" dirty="0" smtClean="0">
                <a:latin typeface="+mn-lt"/>
              </a:rPr>
              <a:t> </a:t>
            </a:r>
          </a:p>
          <a:p>
            <a:endParaRPr lang="en-US" altLang="en-US" sz="1200" b="1" i="1" dirty="0" smtClean="0">
              <a:latin typeface="+mn-lt"/>
            </a:endParaRPr>
          </a:p>
          <a:p>
            <a:r>
              <a:rPr lang="en-US" altLang="en-US" sz="1200" b="1" i="0" dirty="0" smtClean="0">
                <a:latin typeface="+mn-lt"/>
              </a:rPr>
              <a:t>Supplier Selection  </a:t>
            </a:r>
          </a:p>
          <a:p>
            <a:r>
              <a:rPr lang="en-US" altLang="en-US" sz="1200" dirty="0" smtClean="0">
                <a:latin typeface="+mn-lt"/>
              </a:rPr>
              <a:t>Desired supplier attributes include product and service quality, reputation, on-time delivery, ethical corporate behavior, honest communication, and competitive prices. The buying center will rate suppliers against these attributes based on</a:t>
            </a:r>
            <a:r>
              <a:rPr lang="en-US" altLang="en-US" sz="1200" baseline="0" dirty="0" smtClean="0">
                <a:latin typeface="+mn-lt"/>
              </a:rPr>
              <a:t> their relative importance </a:t>
            </a:r>
            <a:r>
              <a:rPr lang="en-US" altLang="en-US" sz="1200" dirty="0" smtClean="0">
                <a:latin typeface="+mn-lt"/>
              </a:rPr>
              <a:t>and identify the best suppliers.</a:t>
            </a:r>
          </a:p>
          <a:p>
            <a:endParaRPr lang="en-US" altLang="en-US" sz="1200" dirty="0" smtClean="0">
              <a:latin typeface="+mn-lt"/>
            </a:endParaRPr>
          </a:p>
          <a:p>
            <a:r>
              <a:rPr lang="en-US" altLang="en-US" sz="1200" dirty="0" smtClean="0">
                <a:latin typeface="+mn-lt"/>
              </a:rPr>
              <a:t>Buyers may negotiate with preferred suppliers for better prices and terms before making the final selections.  Many buyers prefer multiple sources of supplies to avoid being totally dependent on one supplier and to allow comparisons of prices and performance of several suppliers over time. </a:t>
            </a:r>
          </a:p>
          <a:p>
            <a:endParaRPr lang="en-US" altLang="en-US" sz="1200" dirty="0" smtClean="0">
              <a:latin typeface="+mn-lt"/>
            </a:endParaRPr>
          </a:p>
          <a:p>
            <a:r>
              <a:rPr lang="en-US" altLang="en-US" sz="1200" dirty="0" smtClean="0">
                <a:latin typeface="+mn-lt"/>
              </a:rPr>
              <a:t>Today’s supplier development managers want to develop a full network of supplier-partners that can help the company bring more value to its customers.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725422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i="0" dirty="0" smtClean="0"/>
              <a:t>Order-Routine Specification</a:t>
            </a:r>
          </a:p>
          <a:p>
            <a:r>
              <a:rPr lang="en-US" altLang="en-US" dirty="0" smtClean="0"/>
              <a:t>In the case of maintenance, repair, and operating items, buyers may use blanket contracts rather than periodic purchase orders. A blanket contract creates a long-term relationship in which the supplier promises to resupply the buyer as needed at agreed prices for a set time period.</a:t>
            </a:r>
          </a:p>
          <a:p>
            <a:endParaRPr lang="en-US" altLang="en-US" dirty="0" smtClean="0"/>
          </a:p>
          <a:p>
            <a:r>
              <a:rPr lang="en-US" altLang="en-US" dirty="0" smtClean="0"/>
              <a:t>Many large buyers now practice </a:t>
            </a:r>
            <a:r>
              <a:rPr lang="en-US" altLang="en-US" b="1" i="1" dirty="0" smtClean="0"/>
              <a:t>vendor-managed inventory</a:t>
            </a:r>
            <a:r>
              <a:rPr lang="en-US" altLang="en-US" dirty="0" smtClean="0"/>
              <a:t>, in which they turn over ordering and inventory responsibilities to their suppliers. Under such systems, buyers share sales and inventory information directly with key suppliers. The suppliers then monitor inventories and replenish stock automatically as needed.</a:t>
            </a:r>
            <a:r>
              <a:rPr lang="en-US" altLang="en-US" baseline="0" dirty="0" smtClean="0"/>
              <a:t> M</a:t>
            </a:r>
            <a:r>
              <a:rPr lang="en-US" altLang="en-US" dirty="0" smtClean="0"/>
              <a:t>ost major suppliers to large retailers such as Walmart, Target, Home Depot, and Lowe’s assume vendor-managed inventory responsibilities.</a:t>
            </a:r>
          </a:p>
          <a:p>
            <a:endParaRPr lang="en-US" altLang="en-US" b="1" i="1" dirty="0" smtClean="0"/>
          </a:p>
          <a:p>
            <a:r>
              <a:rPr lang="en-US" altLang="en-US" b="1" i="0" dirty="0" smtClean="0"/>
              <a:t>Performance Review</a:t>
            </a:r>
          </a:p>
          <a:p>
            <a:r>
              <a:rPr lang="en-US" altLang="en-US" b="0" dirty="0" smtClean="0"/>
              <a:t>The review </a:t>
            </a:r>
            <a:r>
              <a:rPr lang="en-US" altLang="en-US" dirty="0" smtClean="0"/>
              <a:t>may lead the buyer to continue, modify, or drop the arrangement. The seller’s job is to monitor the same factors used by the buyer to make sure that they are delivering the expected satisfaction.</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4106473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Staples operates a business-to-business procurement division called Staples Advantage, which serves the office supplies and services buying needs of business customers of any size. </a:t>
            </a:r>
            <a:r>
              <a:rPr lang="en-US" altLang="en-US" dirty="0" smtClean="0"/>
              <a:t>Staples.com is a leading supplier of office supplies for business and end consumers. It would be interesting to ask students what Staples can do to market themselves more effectively to businesses so they become the sole supplier of office products.</a:t>
            </a:r>
          </a:p>
          <a:p>
            <a:endParaRPr lang="en-US" sz="1200" b="0" i="0" u="none" strike="noStrike" kern="1200" baseline="0" dirty="0" smtClean="0">
              <a:solidFill>
                <a:schemeClr val="tx1"/>
              </a:solidFill>
              <a:latin typeface="+mn-lt"/>
              <a:ea typeface="+mn-ea"/>
              <a:cs typeface="+mn-cs"/>
            </a:endParaRPr>
          </a:p>
          <a:p>
            <a:pPr>
              <a:defRPr/>
            </a:pPr>
            <a:endParaRPr lang="en-US" dirty="0" smtClean="0">
              <a:ea typeface="ＭＳ Ｐゴシック" charset="-128"/>
            </a:endParaRPr>
          </a:p>
          <a:p>
            <a:pPr>
              <a:defRPr/>
            </a:pPr>
            <a:r>
              <a:rPr lang="en-US" dirty="0" smtClean="0">
                <a:ea typeface="ＭＳ Ｐゴシック" charset="-128"/>
              </a:rPr>
              <a:t>Online purchasing is standard procedure for most companies today. </a:t>
            </a:r>
            <a:r>
              <a:rPr lang="en-US" b="1" dirty="0" smtClean="0">
                <a:ea typeface="ＭＳ Ｐゴシック" charset="-128"/>
              </a:rPr>
              <a:t>E-procurement</a:t>
            </a:r>
            <a:r>
              <a:rPr lang="en-US" dirty="0" smtClean="0">
                <a:ea typeface="ＭＳ Ｐゴシック" charset="-128"/>
              </a:rPr>
              <a:t> gives buyers access to new suppliers, lowers purchasing costs, and hastens order processing and delivery. In turn, business marketers can connect with customers online to share marketing information, sell products and services, provide customer support services, and maintain ongoing customer relationships.</a:t>
            </a:r>
          </a:p>
          <a:p>
            <a:pPr>
              <a:defRPr/>
            </a:pPr>
            <a:endParaRPr lang="en-US" dirty="0" smtClean="0">
              <a:ea typeface="ＭＳ Ｐゴシック" charset="-128"/>
            </a:endParaRPr>
          </a:p>
          <a:p>
            <a:pPr>
              <a:defRPr/>
            </a:pPr>
            <a:r>
              <a:rPr lang="en-US" dirty="0" smtClean="0">
                <a:ea typeface="ＭＳ Ｐゴシック" charset="-128"/>
              </a:rPr>
              <a:t>Companies can do e-procurement in any of several ways:</a:t>
            </a:r>
          </a:p>
          <a:p>
            <a:pPr>
              <a:defRPr/>
            </a:pPr>
            <a:endParaRPr lang="en-US" dirty="0" smtClean="0">
              <a:ea typeface="ＭＳ Ｐゴシック" charset="-128"/>
            </a:endParaRPr>
          </a:p>
          <a:p>
            <a:pPr marL="171450" indent="-171450">
              <a:buFont typeface="Arial" panose="020B0604020202020204" pitchFamily="34" charset="0"/>
              <a:buChar char="•"/>
              <a:defRPr/>
            </a:pPr>
            <a:r>
              <a:rPr lang="en-US" i="1" dirty="0" smtClean="0">
                <a:ea typeface="ＭＳ Ｐゴシック" charset="-128"/>
              </a:rPr>
              <a:t>reverse auctions</a:t>
            </a:r>
            <a:r>
              <a:rPr lang="en-US" dirty="0" smtClean="0">
                <a:ea typeface="ＭＳ Ｐゴシック" charset="-128"/>
              </a:rPr>
              <a:t>, in which they put their purchasing requests online and invite suppliers to bid for the business</a:t>
            </a:r>
          </a:p>
          <a:p>
            <a:pPr marL="171450" indent="-171450">
              <a:buFont typeface="Arial" panose="020B0604020202020204" pitchFamily="34" charset="0"/>
              <a:buChar char="•"/>
              <a:defRPr/>
            </a:pPr>
            <a:r>
              <a:rPr lang="en-US" i="1" dirty="0" smtClean="0">
                <a:ea typeface="ＭＳ Ｐゴシック" charset="-128"/>
              </a:rPr>
              <a:t>trading exchanges</a:t>
            </a:r>
            <a:r>
              <a:rPr lang="en-US" dirty="0" smtClean="0">
                <a:ea typeface="ＭＳ Ｐゴシック" charset="-128"/>
              </a:rPr>
              <a:t>, through which companies work collectively to facilitate the trading process</a:t>
            </a:r>
          </a:p>
          <a:p>
            <a:pPr marL="171450" indent="-171450">
              <a:buFont typeface="Arial" panose="020B0604020202020204" pitchFamily="34" charset="0"/>
              <a:buChar char="•"/>
              <a:defRPr/>
            </a:pPr>
            <a:r>
              <a:rPr lang="en-US" dirty="0" smtClean="0">
                <a:ea typeface="ＭＳ Ｐゴシック" charset="-128"/>
              </a:rPr>
              <a:t>setting up their own </a:t>
            </a:r>
            <a:r>
              <a:rPr lang="en-US" i="1" dirty="0" smtClean="0">
                <a:ea typeface="ＭＳ Ｐゴシック" charset="-128"/>
              </a:rPr>
              <a:t>company buying sites </a:t>
            </a:r>
            <a:r>
              <a:rPr lang="en-US" i="0" dirty="0" smtClean="0">
                <a:ea typeface="ＭＳ Ｐゴシック" charset="-128"/>
              </a:rPr>
              <a:t>to post buying </a:t>
            </a:r>
            <a:r>
              <a:rPr lang="en-US" dirty="0" smtClean="0">
                <a:ea typeface="ＭＳ Ｐゴシック" charset="-128"/>
              </a:rPr>
              <a:t>needs, invite bids, negotiate terms, and place orders</a:t>
            </a:r>
          </a:p>
          <a:p>
            <a:pPr marL="171450" indent="-171450">
              <a:buFont typeface="Arial" panose="020B0604020202020204" pitchFamily="34" charset="0"/>
              <a:buChar char="•"/>
              <a:defRPr/>
            </a:pPr>
            <a:r>
              <a:rPr lang="en-US" dirty="0" smtClean="0">
                <a:ea typeface="ＭＳ Ｐゴシック" charset="-128"/>
              </a:rPr>
              <a:t>creating </a:t>
            </a:r>
            <a:r>
              <a:rPr lang="en-US" i="1" dirty="0" smtClean="0">
                <a:ea typeface="ＭＳ Ｐゴシック" charset="-128"/>
              </a:rPr>
              <a:t>extranet links</a:t>
            </a:r>
            <a:r>
              <a:rPr lang="en-US" dirty="0" smtClean="0">
                <a:ea typeface="ＭＳ Ｐゴシック" charset="-128"/>
              </a:rPr>
              <a:t> with key suppliers, which are direct procurement accounts where company buyers can purchase equipment, materials, and supplies directly</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3997680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sz="1200" dirty="0" smtClean="0"/>
              <a:t>Today’s business-to-business marketers are using a wide range of digital and social marketing approaches—from websites, blogs, and smartphone apps to mainstream social networks such as Facebook, LinkedIn, YouTube, and Twitter to reach business customers and manage customer relationships anywhere, anytime. Digital and social marketing has rapidly become </a:t>
            </a:r>
            <a:r>
              <a:rPr lang="en-US" altLang="en-US" sz="1200" i="1" dirty="0" smtClean="0"/>
              <a:t>the</a:t>
            </a:r>
            <a:r>
              <a:rPr lang="en-US" altLang="en-US" sz="1200" dirty="0" smtClean="0"/>
              <a:t> new space for engaging business customers. </a:t>
            </a:r>
          </a:p>
          <a:p>
            <a:pPr>
              <a:lnSpc>
                <a:spcPct val="80000"/>
              </a:lnSpc>
            </a:pPr>
            <a:endParaRPr lang="en-US" altLang="en-US" sz="1200" dirty="0" smtClean="0"/>
          </a:p>
          <a:p>
            <a:pPr>
              <a:lnSpc>
                <a:spcPct val="80000"/>
              </a:lnSpc>
            </a:pPr>
            <a:r>
              <a:rPr lang="en-US" altLang="en-US" sz="1200" dirty="0" smtClean="0"/>
              <a:t>Business-to-business e-procurement yields many benefits. In addition to the benefits listed in the slide, it frees buyers</a:t>
            </a:r>
            <a:r>
              <a:rPr lang="en-US" altLang="en-US" sz="1200" baseline="0" dirty="0" smtClean="0"/>
              <a:t> time </a:t>
            </a:r>
            <a:r>
              <a:rPr lang="en-US" altLang="en-US" sz="1200" dirty="0" smtClean="0"/>
              <a:t>to focus on strategic issues, such as finding better supply sources and working with suppliers to reduce costs and develop new products.</a:t>
            </a:r>
          </a:p>
          <a:p>
            <a:pPr>
              <a:lnSpc>
                <a:spcPct val="80000"/>
              </a:lnSpc>
            </a:pPr>
            <a:endParaRPr lang="en-US" altLang="en-US" sz="1200" dirty="0" smtClean="0"/>
          </a:p>
          <a:p>
            <a:pPr>
              <a:lnSpc>
                <a:spcPct val="80000"/>
              </a:lnSpc>
            </a:pPr>
            <a:r>
              <a:rPr lang="en-US" altLang="en-US" sz="1200" dirty="0" smtClean="0"/>
              <a:t>The rapidly expanding use of e-procurement, however, also presents some problems. Many buyers now use the power of the Internet to pit suppliers against one another and search out better deals, products, and turnaround times on a purchase-by-purchase basis.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3623151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Discussion Question</a:t>
            </a:r>
          </a:p>
          <a:p>
            <a:r>
              <a:rPr lang="en-US" sz="1200" b="0" i="1" u="none" strike="noStrike" kern="1200" baseline="0" dirty="0" smtClean="0">
                <a:solidFill>
                  <a:schemeClr val="tx1"/>
                </a:solidFill>
                <a:latin typeface="+mn-lt"/>
                <a:ea typeface="+mn-ea"/>
                <a:cs typeface="+mn-cs"/>
              </a:rPr>
              <a:t>List the steps for a typical new task buying process. What is product value analysis and in which step of the buying process does it occur?</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Learning Objective 3 Summary</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1" u="none" strike="noStrike" kern="1200" baseline="0" dirty="0" smtClean="0">
                <a:solidFill>
                  <a:schemeClr val="tx1"/>
                </a:solidFill>
                <a:latin typeface="+mn-lt"/>
                <a:ea typeface="+mn-ea"/>
                <a:cs typeface="+mn-cs"/>
              </a:rPr>
              <a:t>business buying decision process </a:t>
            </a:r>
            <a:r>
              <a:rPr lang="en-US" sz="1200" b="0" i="0" u="none" strike="noStrike" kern="1200" baseline="0" dirty="0" smtClean="0">
                <a:solidFill>
                  <a:schemeClr val="tx1"/>
                </a:solidFill>
                <a:latin typeface="+mn-lt"/>
                <a:ea typeface="+mn-ea"/>
                <a:cs typeface="+mn-cs"/>
              </a:rPr>
              <a:t>itself can be quite involved, with eight basic stages: problem recognition, general need description, product specification, supplier search, proposal solicitation, supplier selection, order-routine specification, and performance review. Buyers who face a new task buying</a:t>
            </a:r>
          </a:p>
          <a:p>
            <a:r>
              <a:rPr lang="en-US" sz="1200" b="0" i="0" u="none" strike="noStrike" kern="1200" baseline="0" dirty="0" smtClean="0">
                <a:solidFill>
                  <a:schemeClr val="tx1"/>
                </a:solidFill>
                <a:latin typeface="+mn-lt"/>
                <a:ea typeface="+mn-ea"/>
                <a:cs typeface="+mn-cs"/>
              </a:rPr>
              <a:t>situation usually go through all stages of the buying process. Buyers making modified or straight rebuys may skip some of the stages.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Companies must manage the overall customer relationship, which often includes many different buying decisions in various stages of the buying decision process. Advances in information technology have given birth to “e-procurement,” by which business buyers are purchasing all kinds of products and services online. The Internet gives business buyers access to new suppliers, lowers purchasing costs, and hastens order processing and delivery. However, e-procurement can also erode customer-supplier relationships. Still, business marketers are increasingly connecting with customers online to share marketing information, sell products and services, provide customer support services, and maintain ongoing customer relationships.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324502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Objective 1	</a:t>
            </a:r>
            <a:r>
              <a:rPr lang="en-US" dirty="0" smtClean="0"/>
              <a:t>Define the business market and explain how business markets differ from consumer markets.</a:t>
            </a:r>
          </a:p>
          <a:p>
            <a:r>
              <a:rPr lang="en-US" b="1" dirty="0" smtClean="0"/>
              <a:t>Objective 2	</a:t>
            </a:r>
            <a:r>
              <a:rPr lang="en-US" dirty="0" smtClean="0"/>
              <a:t>Identify the major factors that influence business buyer behavior.</a:t>
            </a:r>
            <a:endParaRPr lang="en-US" sz="1200" b="1" dirty="0" smtClean="0">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Objective 3	</a:t>
            </a:r>
            <a:r>
              <a:rPr lang="en-US" dirty="0" smtClean="0"/>
              <a:t>List and define the steps in the business buying decision process.</a:t>
            </a:r>
          </a:p>
          <a:p>
            <a:r>
              <a:rPr lang="en-US" b="1" dirty="0" smtClean="0"/>
              <a:t>Objective 4	</a:t>
            </a:r>
            <a:r>
              <a:rPr lang="en-US" dirty="0" smtClean="0"/>
              <a:t>Compare the institutional and government markets and explain how institutional and government buyers make their buying decisions.</a:t>
            </a:r>
            <a:endParaRPr lang="en-US" sz="1200" b="1" dirty="0" smtClean="0">
              <a:latin typeface="Calibri" panose="020F0502020204030204" pitchFamily="34" charset="0"/>
            </a:endParaRPr>
          </a:p>
          <a:p>
            <a:endParaRPr lang="en-US" sz="1200" b="1" dirty="0" smtClean="0">
              <a:latin typeface="Calibri" panose="020F0502020204030204" pitchFamily="34" charset="0"/>
            </a:endParaRPr>
          </a:p>
          <a:p>
            <a:endParaRPr lang="en-US" sz="1200" b="1" dirty="0" smtClean="0">
              <a:latin typeface="Calibri" panose="020F0502020204030204" pitchFamily="34" charset="0"/>
            </a:endParaRP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53103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Institutional markets can be huge. </a:t>
            </a:r>
            <a:r>
              <a:rPr lang="en-US" altLang="en-US" dirty="0" smtClean="0"/>
              <a:t>Institutions differ from one another in their sponsors and their objectives, and e</a:t>
            </a:r>
            <a:r>
              <a:rPr lang="en-US" sz="1200" b="0" i="0" u="none" strike="noStrike" kern="1200" baseline="0" dirty="0" smtClean="0">
                <a:solidFill>
                  <a:schemeClr val="tx1"/>
                </a:solidFill>
                <a:latin typeface="+mn-lt"/>
                <a:ea typeface="+mn-ea"/>
                <a:cs typeface="+mn-cs"/>
              </a:rPr>
              <a:t>ach institution has different buying needs and resources. </a:t>
            </a:r>
            <a:r>
              <a:rPr lang="en-US" altLang="en-US" dirty="0" smtClean="0"/>
              <a:t>For example, the hospital purchasing agent must search for institutional-food vendors whose quality meets or exceeds a certain minimum standard and whose prices are low.</a:t>
            </a:r>
          </a:p>
          <a:p>
            <a:endParaRPr lang="en-US" altLang="en-US" dirty="0" smtClean="0"/>
          </a:p>
          <a:p>
            <a:r>
              <a:rPr lang="en-US" altLang="en-US" dirty="0" smtClean="0"/>
              <a:t>Many marketers set up separate divisions to meet the special characteristics and needs of institutional buyers. For example, the General Mills Foodservice unit produces, packages, prices, and markets its broad assortment of cereals, cookies, snacks, and other products to better serve the specific food service requirements of hospitals, schools, hotels, and other institutional markets. Similarly, P&amp;G’s Procter &amp; Gamble Professional Division markets professional cleaning and laundry formulations and systems to educational, healthcare, and other institutional and commercial customers.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2991723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ＭＳ Ｐゴシック" charset="-128"/>
              </a:rPr>
              <a:t>The </a:t>
            </a:r>
            <a:r>
              <a:rPr lang="en-US" b="1" dirty="0" smtClean="0">
                <a:ea typeface="ＭＳ Ｐゴシック" charset="-128"/>
              </a:rPr>
              <a:t>government market</a:t>
            </a:r>
            <a:r>
              <a:rPr lang="en-US" dirty="0" smtClean="0">
                <a:ea typeface="ＭＳ Ｐゴシック" charset="-128"/>
              </a:rPr>
              <a:t> offers large opportunities for many companies, both big and small. In most countries, government organizations are major buyers of goods and services. In the United States alone, federal, state, and local governments contain more than 89,000 buying units that purchase more than $1 trillion in goods and services each year. </a:t>
            </a:r>
          </a:p>
          <a:p>
            <a:pPr>
              <a:defRPr/>
            </a:pPr>
            <a:endParaRPr lang="en-US" dirty="0" smtClean="0">
              <a:ea typeface="ＭＳ Ｐゴシック" charset="-128"/>
            </a:endParaRPr>
          </a:p>
          <a:p>
            <a:pPr>
              <a:defRPr/>
            </a:pPr>
            <a:endParaRPr lang="en-US" dirty="0" smtClean="0">
              <a:ea typeface="ＭＳ Ｐゴシック" charset="-128"/>
            </a:endParaRPr>
          </a:p>
          <a:p>
            <a:pPr>
              <a:defRPr/>
            </a:pPr>
            <a:r>
              <a:rPr lang="en-US" dirty="0" smtClean="0">
                <a:ea typeface="ＭＳ Ｐゴシック" charset="-128"/>
              </a:rPr>
              <a:t>Like consumer and business buyers, government buyers are </a:t>
            </a:r>
            <a:r>
              <a:rPr lang="en-US" b="1" dirty="0" smtClean="0">
                <a:ea typeface="ＭＳ Ｐゴシック" charset="-128"/>
              </a:rPr>
              <a:t>affected by environmental, organizational, interpersonal, and individual factors</a:t>
            </a:r>
            <a:r>
              <a:rPr lang="en-US" dirty="0" smtClean="0">
                <a:ea typeface="ＭＳ Ｐゴシック" charset="-128"/>
              </a:rPr>
              <a:t>.</a:t>
            </a:r>
          </a:p>
          <a:p>
            <a:pPr>
              <a:defRPr/>
            </a:pPr>
            <a:endParaRPr lang="en-US" dirty="0" smtClean="0">
              <a:ea typeface="ＭＳ Ｐゴシック" charset="-128"/>
            </a:endParaRPr>
          </a:p>
          <a:p>
            <a:pPr>
              <a:defRPr/>
            </a:pPr>
            <a:r>
              <a:rPr lang="en-US" dirty="0" smtClean="0">
                <a:ea typeface="ＭＳ Ｐゴシック" charset="-128"/>
              </a:rPr>
              <a:t>One unique thing about government buying is that it is carefully watched by outside publics, ranging from Congress to a variety of private groups interested in how the government spends taxpayers’ money. </a:t>
            </a:r>
          </a:p>
          <a:p>
            <a:pPr>
              <a:defRPr/>
            </a:pPr>
            <a:endParaRPr lang="en-US" dirty="0" smtClean="0">
              <a:ea typeface="ＭＳ Ｐゴシック" charset="-128"/>
            </a:endParaRPr>
          </a:p>
          <a:p>
            <a:pPr>
              <a:defRPr/>
            </a:pPr>
            <a:r>
              <a:rPr lang="en-US" dirty="0" smtClean="0">
                <a:ea typeface="ＭＳ Ｐゴシック" charset="-128"/>
              </a:rPr>
              <a:t>Most governments provide would-be suppliers with detailed guides describing how to sell to the government. For example, the U.S. Small Business Administration provides on its website detailed advice for small businesses and the General Services Administration operates </a:t>
            </a:r>
            <a:r>
              <a:rPr lang="en-US" i="1" dirty="0" smtClean="0">
                <a:ea typeface="ＭＳ Ｐゴシック" charset="-128"/>
              </a:rPr>
              <a:t>Business Service Centers</a:t>
            </a:r>
            <a:r>
              <a:rPr lang="en-US" dirty="0" smtClean="0">
                <a:ea typeface="ＭＳ Ｐゴシック" charset="-128"/>
              </a:rPr>
              <a:t> with staffs to provide a complete education on the way government agencies buy, the steps that suppliers should follow, and the procurement opportunities available.</a:t>
            </a:r>
          </a:p>
          <a:p>
            <a:pPr>
              <a:defRPr/>
            </a:pPr>
            <a:r>
              <a:rPr lang="en-US" dirty="0" smtClean="0">
                <a:ea typeface="ＭＳ Ｐゴシック" charset="-128"/>
              </a:rPr>
              <a:t> </a:t>
            </a:r>
          </a:p>
          <a:p>
            <a:r>
              <a:rPr lang="en-US" sz="1200" b="0" i="0" u="none" strike="noStrike" kern="1200" baseline="0" dirty="0" smtClean="0">
                <a:solidFill>
                  <a:schemeClr val="tx1"/>
                </a:solidFill>
                <a:latin typeface="+mn-lt"/>
                <a:ea typeface="+mn-ea"/>
                <a:cs typeface="+mn-cs"/>
              </a:rPr>
              <a:t>Noneconomic criteria also play a growing role in government buying. Government buyers are asked to favor depressed business firms and areas; small business firms; minority-owned firms; and business firms that avoid race, gender, or age discrimination.</a:t>
            </a:r>
          </a:p>
          <a:p>
            <a:endParaRPr lang="en-US" dirty="0" smtClean="0">
              <a:ea typeface="ＭＳ Ｐゴシック" charset="-128"/>
            </a:endParaRPr>
          </a:p>
          <a:p>
            <a:pPr>
              <a:defRPr/>
            </a:pPr>
            <a:r>
              <a:rPr lang="en-US" dirty="0" smtClean="0">
                <a:ea typeface="ＭＳ Ｐゴシック" charset="-128"/>
              </a:rPr>
              <a:t>Many companies that sell to the government have not been</a:t>
            </a:r>
            <a:r>
              <a:rPr lang="en-US" baseline="0" dirty="0" smtClean="0">
                <a:ea typeface="ＭＳ Ｐゴシック" charset="-128"/>
              </a:rPr>
              <a:t> </a:t>
            </a:r>
            <a:r>
              <a:rPr lang="en-US" dirty="0" smtClean="0">
                <a:ea typeface="ＭＳ Ｐゴシック" charset="-128"/>
              </a:rPr>
              <a:t>marketing oriented for a number of reasons. Total government spending is determined by elected officials rather than by any marketing effort to develop this market. Government buying has emphasized price, making suppliers invest their effort in technology to bring costs down.  </a:t>
            </a:r>
          </a:p>
          <a:p>
            <a:pPr>
              <a:defRPr/>
            </a:pPr>
            <a:endParaRPr lang="en-US" dirty="0" smtClean="0">
              <a:ea typeface="ＭＳ Ｐゴシック" charset="-128"/>
            </a:endParaRPr>
          </a:p>
          <a:p>
            <a:pPr>
              <a:defRPr/>
            </a:pPr>
            <a:r>
              <a:rPr lang="en-US" dirty="0" smtClean="0">
                <a:ea typeface="ＭＳ Ｐゴシック" charset="-128"/>
              </a:rPr>
              <a:t>Several companies, however, have established separate government marketing departments or customized marketing programs for government buyers. </a:t>
            </a:r>
          </a:p>
          <a:p>
            <a:pPr>
              <a:defRPr/>
            </a:pPr>
            <a:endParaRPr lang="en-US" dirty="0" smtClean="0">
              <a:ea typeface="ＭＳ Ｐゴシック" charset="-128"/>
            </a:endParaRPr>
          </a:p>
          <a:p>
            <a:pPr>
              <a:defRPr/>
            </a:pPr>
            <a:r>
              <a:rPr lang="en-US" dirty="0" smtClean="0">
                <a:ea typeface="ＭＳ Ｐゴシック" charset="-128"/>
              </a:rPr>
              <a:t>A great deal of the government’s buying has gone online allowing authorized defense and civilian agencies to buy everything from office supplies, food, and information technology equipment to construction services through online purchasing.</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3805702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Discussion Question</a:t>
            </a:r>
          </a:p>
          <a:p>
            <a:r>
              <a:rPr lang="en-US" sz="1200" b="0" i="1" u="none" strike="noStrike" kern="1200" baseline="0" dirty="0" smtClean="0">
                <a:solidFill>
                  <a:schemeClr val="tx1"/>
                </a:solidFill>
                <a:latin typeface="+mn-lt"/>
                <a:ea typeface="+mn-ea"/>
                <a:cs typeface="+mn-cs"/>
              </a:rPr>
              <a:t>What type of organizations make up institutional markets?  What factors characterize institutional markets?</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 Describe the major elements of government buying practices. </a:t>
            </a:r>
          </a:p>
          <a:p>
            <a:endParaRPr lang="en-US" sz="1200" b="0" i="0" u="none" strike="noStrike" kern="1200" baseline="0" dirty="0" smtClean="0">
              <a:solidFill>
                <a:schemeClr val="tx1"/>
              </a:solidFill>
              <a:latin typeface="+mn-lt"/>
              <a:ea typeface="+mn-ea"/>
              <a:cs typeface="+mn-cs"/>
            </a:endParaRPr>
          </a:p>
          <a:p>
            <a:r>
              <a:rPr lang="en-US" sz="1200" b="1" dirty="0" smtClean="0">
                <a:solidFill>
                  <a:schemeClr val="tx1"/>
                </a:solidFill>
              </a:rPr>
              <a:t>Learning Objective 4 Summary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1" u="none" strike="noStrike" kern="1200" baseline="0" dirty="0" smtClean="0">
                <a:solidFill>
                  <a:schemeClr val="tx1"/>
                </a:solidFill>
                <a:latin typeface="+mn-lt"/>
                <a:ea typeface="+mn-ea"/>
                <a:cs typeface="+mn-cs"/>
              </a:rPr>
              <a:t>institutional market </a:t>
            </a:r>
            <a:r>
              <a:rPr lang="en-US" sz="1200" b="0" i="0" u="none" strike="noStrike" kern="1200" baseline="0" dirty="0" smtClean="0">
                <a:solidFill>
                  <a:schemeClr val="tx1"/>
                </a:solidFill>
                <a:latin typeface="+mn-lt"/>
                <a:ea typeface="+mn-ea"/>
                <a:cs typeface="+mn-cs"/>
              </a:rPr>
              <a:t>consists of schools, hospitals, prisons, and other institutions that provide goods and services to people in their care. These markets are characterized by low budgets and captive patrons.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1" u="none" strike="noStrike" kern="1200" baseline="0" dirty="0" smtClean="0">
                <a:solidFill>
                  <a:schemeClr val="tx1"/>
                </a:solidFill>
                <a:latin typeface="+mn-lt"/>
                <a:ea typeface="+mn-ea"/>
                <a:cs typeface="+mn-cs"/>
              </a:rPr>
              <a:t>government market</a:t>
            </a:r>
            <a:r>
              <a:rPr lang="en-US" sz="1200" b="0" i="0" u="none" strike="noStrike" kern="1200" baseline="0" dirty="0" smtClean="0">
                <a:solidFill>
                  <a:schemeClr val="tx1"/>
                </a:solidFill>
                <a:latin typeface="+mn-lt"/>
                <a:ea typeface="+mn-ea"/>
                <a:cs typeface="+mn-cs"/>
              </a:rPr>
              <a:t>, which is vast, consists of government units—federal, state, and local—that purchase or rent goods and services for carrying out the main functions of government. Government buyers purchase products and services for defense, education, public welfare, and other public needs.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Government buying practices are highly specialized and specified, with open bidding or negotiated contracts characterizing most of the buying. Government buyers operate under the watchful eye of the U.S. Congress and many private watchdog groups. Hence, they tend to require more forms and signatures and respond more slowly and deliberately when placing orders.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400276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one way or another, most large companies sell to other organizations. Companies such as Boeing, DuPont, IBM, Caterpillar, and countless other firms sell most</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their products</a:t>
            </a:r>
          </a:p>
          <a:p>
            <a:r>
              <a:rPr lang="en-US" sz="1200" b="0" i="0" u="none" strike="noStrike" kern="1200" baseline="0" dirty="0" smtClean="0">
                <a:solidFill>
                  <a:schemeClr val="tx1"/>
                </a:solidFill>
                <a:latin typeface="+mn-lt"/>
                <a:ea typeface="+mn-ea"/>
                <a:cs typeface="+mn-cs"/>
              </a:rPr>
              <a:t>to other businesses. Even large consumer-products companies, which make products used by final consumers, must first sell their products to other businesses(intermediaries). </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Business-to-business </a:t>
            </a:r>
            <a:r>
              <a:rPr lang="en-US" sz="1200" b="0" i="0" u="none" strike="noStrike" kern="1200" baseline="0" dirty="0" smtClean="0">
                <a:solidFill>
                  <a:schemeClr val="tx1"/>
                </a:solidFill>
                <a:latin typeface="+mn-lt"/>
                <a:ea typeface="+mn-ea"/>
                <a:cs typeface="+mn-cs"/>
              </a:rPr>
              <a:t>(</a:t>
            </a:r>
            <a:r>
              <a:rPr lang="en-US" sz="1200" b="0" i="1" u="none" strike="noStrike" kern="1200" baseline="0" dirty="0" smtClean="0">
                <a:solidFill>
                  <a:schemeClr val="tx1"/>
                </a:solidFill>
                <a:latin typeface="+mn-lt"/>
                <a:ea typeface="+mn-ea"/>
                <a:cs typeface="+mn-cs"/>
              </a:rPr>
              <a:t>B-to-B</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marketers </a:t>
            </a:r>
            <a:r>
              <a:rPr lang="en-US" sz="1200" b="0" i="0" u="none" strike="noStrike" kern="1200" baseline="0" dirty="0" smtClean="0">
                <a:solidFill>
                  <a:schemeClr val="tx1"/>
                </a:solidFill>
                <a:latin typeface="+mn-lt"/>
                <a:ea typeface="+mn-ea"/>
                <a:cs typeface="+mn-cs"/>
              </a:rPr>
              <a:t>must do their best to understand business markets and business buyer behavior. Then, like businesses that sell to final buyers, they must engage business customers and build profitable relationships with them, by creating superior customer value. </a:t>
            </a:r>
            <a:r>
              <a:rPr lang="en-US" altLang="en-US" dirty="0" smtClean="0"/>
              <a:t>The business market is </a:t>
            </a:r>
            <a:r>
              <a:rPr lang="en-US" altLang="en-US" i="0" dirty="0" smtClean="0"/>
              <a:t>huge</a:t>
            </a:r>
            <a:r>
              <a:rPr lang="en-US" altLang="en-US" dirty="0" smtClean="0"/>
              <a:t>. In fact, business markets involve far more dollars and items than do consumer markets. </a:t>
            </a:r>
          </a:p>
          <a:p>
            <a:endParaRPr lang="en-US" altLang="en-US" dirty="0" smtClean="0"/>
          </a:p>
          <a:p>
            <a:r>
              <a:rPr lang="en-US" altLang="en-US" dirty="0" smtClean="0"/>
              <a:t>In some ways, business markets are similar to consumer markets. Both involve people who assume buying roles and make purchase decisions to satisfy needs. </a:t>
            </a:r>
          </a:p>
          <a:p>
            <a:endParaRPr lang="en-US" altLang="en-US" b="0" i="0" dirty="0" smtClean="0"/>
          </a:p>
          <a:p>
            <a:r>
              <a:rPr lang="en-US" altLang="en-US" b="0" i="0" dirty="0" smtClean="0"/>
              <a:t>However, business markets differ in many ways from consumer markets. The main differences are in market structure and demand, the nature of the buying unit, the types of decisions, and the decision process involved.</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3533024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charset="-128"/>
              </a:rPr>
              <a:t>Business markets have far</a:t>
            </a:r>
            <a:r>
              <a:rPr lang="en-US" b="1" i="1" dirty="0" smtClean="0">
                <a:ea typeface="ＭＳ Ｐゴシック" charset="-128"/>
              </a:rPr>
              <a:t> </a:t>
            </a:r>
            <a:r>
              <a:rPr lang="en-US" b="1" i="0" dirty="0" smtClean="0">
                <a:ea typeface="ＭＳ Ｐゴシック" charset="-128"/>
              </a:rPr>
              <a:t>fewer but far larger buyers </a:t>
            </a:r>
            <a:r>
              <a:rPr lang="en-US" dirty="0" smtClean="0">
                <a:ea typeface="ＭＳ Ｐゴシック" charset="-128"/>
              </a:rPr>
              <a:t>than the consumer marketer does. Even in large business markets, a few buyers often account for most of the purchasing. </a:t>
            </a:r>
          </a:p>
          <a:p>
            <a:endParaRPr lang="en-US" sz="1200" b="1" i="0" u="none" strike="noStrike" kern="1200" baseline="0" dirty="0" smtClean="0">
              <a:solidFill>
                <a:schemeClr val="tx1"/>
              </a:solidFill>
              <a:latin typeface="+mn-lt"/>
              <a:ea typeface="ＭＳ Ｐゴシック" charset="-128"/>
              <a:cs typeface="+mn-cs"/>
            </a:endParaRPr>
          </a:p>
          <a:p>
            <a:r>
              <a:rPr lang="en-US" sz="1200" b="1" i="0" u="none" strike="noStrike" kern="1200" baseline="0" dirty="0" smtClean="0">
                <a:solidFill>
                  <a:schemeClr val="tx1"/>
                </a:solidFill>
                <a:latin typeface="+mn-lt"/>
                <a:ea typeface="+mn-ea"/>
                <a:cs typeface="+mn-cs"/>
              </a:rPr>
              <a:t>Derived demand</a:t>
            </a:r>
            <a:r>
              <a:rPr lang="en-US" sz="1200" b="0" i="0" u="none" strike="noStrike" kern="1200" baseline="0" dirty="0" smtClean="0">
                <a:solidFill>
                  <a:schemeClr val="tx1"/>
                </a:solidFill>
                <a:latin typeface="+mn-lt"/>
                <a:ea typeface="+mn-ea"/>
                <a:cs typeface="+mn-cs"/>
              </a:rPr>
              <a:t> is ultimately derived from the demand for consumer goods. Consumers buy Intel processors only when they buy PCs, tablets,</a:t>
            </a:r>
          </a:p>
          <a:p>
            <a:r>
              <a:rPr lang="en-US" sz="1200" b="0" i="0" u="none" strike="noStrike" kern="1200" baseline="0" dirty="0" smtClean="0">
                <a:solidFill>
                  <a:schemeClr val="tx1"/>
                </a:solidFill>
                <a:latin typeface="+mn-lt"/>
                <a:ea typeface="+mn-ea"/>
                <a:cs typeface="+mn-cs"/>
              </a:rPr>
              <a:t>smartphones, and other devices with Intel processors inside them from producers such as HP, Dell, Lenovo, Samsung, Sony, and Toshiba.</a:t>
            </a:r>
            <a:endParaRPr lang="en-US" dirty="0" smtClean="0"/>
          </a:p>
          <a:p>
            <a:endParaRPr lang="en-US" sz="1200" b="0" i="1"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Inelastic demand and more fluctuating demand</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demand for many business products is not affected much by price changes, especially in the short run. </a:t>
            </a:r>
          </a:p>
          <a:p>
            <a:r>
              <a:rPr lang="en-US" sz="1200" b="0" i="0" u="none" strike="noStrike" kern="1200" baseline="0" dirty="0" smtClean="0">
                <a:solidFill>
                  <a:schemeClr val="tx1"/>
                </a:solidFill>
                <a:latin typeface="+mn-lt"/>
                <a:ea typeface="+mn-ea"/>
                <a:cs typeface="+mn-cs"/>
              </a:rPr>
              <a:t>And the demand for many business goods and services tends to change more—and more quickly—than does the demand for consumer goods and services.</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2170024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B-to-B marketers now face a new breed of higher-level, better-trained supply managers (buyers). Therefore, companies must have well-trained marketers and salespeople to deal with these well-trained buyers.</a:t>
            </a:r>
          </a:p>
          <a:p>
            <a:endParaRPr lang="en-US" altLang="en-US" b="1" i="1" dirty="0" smtClean="0"/>
          </a:p>
          <a:p>
            <a:r>
              <a:rPr lang="en-US" altLang="en-US" dirty="0" smtClean="0"/>
              <a:t>Business purchases tend to have the following characteristics.</a:t>
            </a:r>
          </a:p>
          <a:p>
            <a:endParaRPr lang="en-US" altLang="en-US" dirty="0" smtClean="0"/>
          </a:p>
          <a:p>
            <a:pPr marL="171450" indent="-171450">
              <a:buFont typeface="Arial" panose="020B0604020202020204" pitchFamily="34" charset="0"/>
              <a:buChar char="•"/>
            </a:pPr>
            <a:r>
              <a:rPr lang="en-US" altLang="en-US" i="0" baseline="0" dirty="0" smtClean="0"/>
              <a:t>Business buyers face </a:t>
            </a:r>
            <a:r>
              <a:rPr lang="en-US" altLang="en-US" i="1" dirty="0" smtClean="0"/>
              <a:t>more complex</a:t>
            </a:r>
            <a:r>
              <a:rPr lang="en-US" altLang="en-US" dirty="0" smtClean="0"/>
              <a:t> buying decisions than consumer buyers.</a:t>
            </a:r>
          </a:p>
          <a:p>
            <a:pPr marL="171450" indent="-171450">
              <a:buFont typeface="Arial" panose="020B0604020202020204" pitchFamily="34" charset="0"/>
              <a:buChar char="•"/>
            </a:pPr>
            <a:r>
              <a:rPr lang="en-US" altLang="en-US" dirty="0" smtClean="0"/>
              <a:t>They involve large sums of money.</a:t>
            </a:r>
          </a:p>
          <a:p>
            <a:pPr marL="171450" indent="-171450">
              <a:buFont typeface="Arial" panose="020B0604020202020204" pitchFamily="34" charset="0"/>
              <a:buChar char="•"/>
            </a:pPr>
            <a:r>
              <a:rPr lang="en-US" altLang="en-US" dirty="0" smtClean="0"/>
              <a:t>There are complex technical and economic considerations.</a:t>
            </a:r>
          </a:p>
          <a:p>
            <a:pPr marL="171450" indent="-171450">
              <a:buFont typeface="Arial" panose="020B0604020202020204" pitchFamily="34" charset="0"/>
              <a:buChar char="•"/>
            </a:pPr>
            <a:r>
              <a:rPr lang="en-US" altLang="en-US" dirty="0" smtClean="0"/>
              <a:t>There are interactions among people at many levels of the buyer’s organization. </a:t>
            </a:r>
          </a:p>
          <a:p>
            <a:pPr marL="171450" indent="-171450">
              <a:buFont typeface="Arial" panose="020B0604020202020204" pitchFamily="34" charset="0"/>
              <a:buChar char="•"/>
            </a:pPr>
            <a:r>
              <a:rPr lang="en-US" altLang="en-US" dirty="0" smtClean="0"/>
              <a:t>The process tends to be </a:t>
            </a:r>
            <a:r>
              <a:rPr lang="en-US" altLang="en-US" i="1" dirty="0" smtClean="0"/>
              <a:t>longer</a:t>
            </a:r>
            <a:r>
              <a:rPr lang="en-US" altLang="en-US" dirty="0" smtClean="0"/>
              <a:t> and </a:t>
            </a:r>
            <a:r>
              <a:rPr lang="en-US" altLang="en-US" i="1" dirty="0" smtClean="0"/>
              <a:t>more formalized</a:t>
            </a:r>
            <a:r>
              <a:rPr lang="en-US" altLang="en-US"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t>They involve detailed product specifications and careful supplier searches.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t>They involve written purchase orders and formal approval.</a:t>
            </a:r>
          </a:p>
          <a:p>
            <a:pPr marL="171450" indent="-171450">
              <a:buFont typeface="Arial" panose="020B0604020202020204" pitchFamily="34" charset="0"/>
              <a:buChar char="•"/>
            </a:pPr>
            <a:r>
              <a:rPr lang="en-US" altLang="en-US" dirty="0" smtClean="0"/>
              <a:t>Buyer and seller are often much </a:t>
            </a:r>
            <a:r>
              <a:rPr lang="en-US" altLang="en-US" i="1" dirty="0" smtClean="0"/>
              <a:t>more dependent</a:t>
            </a:r>
            <a:r>
              <a:rPr lang="en-US" altLang="en-US" dirty="0" smtClean="0"/>
              <a:t> on each other.</a:t>
            </a:r>
          </a:p>
          <a:p>
            <a:endParaRPr lang="en-US" altLang="en-US" dirty="0" smtClean="0"/>
          </a:p>
          <a:p>
            <a:r>
              <a:rPr lang="en-US" altLang="en-US" dirty="0" smtClean="0"/>
              <a:t>B-to-B marketers may roll up their sleeves and work closely with their customers during all stages of the buying process—from helping customers define problems, to finding solutions, to supporting after-sale operation. They often customize their offerings to individual customer needs. In the short run, sales go to suppliers who meet buyers’ immediate product and service needs. In the long run, however, business-to-business marketers keep customers by meeting current needs </a:t>
            </a:r>
            <a:r>
              <a:rPr lang="en-US" altLang="en-US" i="1" dirty="0" smtClean="0"/>
              <a:t>and</a:t>
            </a:r>
            <a:r>
              <a:rPr lang="en-US" altLang="en-US" dirty="0" smtClean="0"/>
              <a:t> by partnering with them to help solve their problems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97908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Walmart doesn’t have a “Purchasing Department”; it has a “Supplier Development Department.” The giant retailer knows that it can’t just rely on spot suppliers who might be available when needed. Instead, Walmart manages a robust network of supplier-partners that help provide the hundreds of billions of dollars of goods that it sells to its customers each year.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3675961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Discussion Question</a:t>
            </a:r>
          </a:p>
          <a:p>
            <a:r>
              <a:rPr lang="en-US" sz="1200" b="0" i="1" u="none" strike="noStrike" kern="1200" baseline="0" dirty="0" smtClean="0">
                <a:solidFill>
                  <a:schemeClr val="tx1"/>
                </a:solidFill>
                <a:latin typeface="+mn-lt"/>
                <a:ea typeface="+mn-ea"/>
                <a:cs typeface="+mn-cs"/>
              </a:rPr>
              <a:t>Explain how the market structure and demand for business markets differs from consumer markets.</a:t>
            </a:r>
          </a:p>
          <a:p>
            <a:endParaRPr lang="en-US" sz="1200" b="1" dirty="0" smtClean="0">
              <a:solidFill>
                <a:schemeClr val="tx1"/>
              </a:solidFill>
            </a:endParaRPr>
          </a:p>
          <a:p>
            <a:r>
              <a:rPr lang="en-US" sz="1200" b="1" dirty="0" smtClean="0">
                <a:solidFill>
                  <a:schemeClr val="tx1"/>
                </a:solidFill>
              </a:rPr>
              <a:t>Learning Objective 1 Summary</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1" u="none" strike="noStrike" kern="1200" baseline="0" dirty="0" smtClean="0">
                <a:solidFill>
                  <a:schemeClr val="tx1"/>
                </a:solidFill>
                <a:latin typeface="+mn-lt"/>
                <a:ea typeface="+mn-ea"/>
                <a:cs typeface="+mn-cs"/>
              </a:rPr>
              <a:t>business market </a:t>
            </a:r>
            <a:r>
              <a:rPr lang="en-US" sz="1200" b="0" i="0" u="none" strike="noStrike" kern="1200" baseline="0" dirty="0" smtClean="0">
                <a:solidFill>
                  <a:schemeClr val="tx1"/>
                </a:solidFill>
                <a:latin typeface="+mn-lt"/>
                <a:ea typeface="+mn-ea"/>
                <a:cs typeface="+mn-cs"/>
              </a:rPr>
              <a:t>comprises all organizations that buy goods and services for use in the production of other products and services or for the purpose of reselling or renting them to others at a profit. As compared to consumer markets, business markets usually have fewer but larger buyers. Business demand is derived demand, which tends to be more inelastic and fluctuating than consumer demand. The business buying decision usually involves more professional buyers. Business buyers usually face more complex buying decisions, and the buying process tends to be more formalized. Finally, business buyers and</a:t>
            </a:r>
          </a:p>
          <a:p>
            <a:r>
              <a:rPr lang="en-US" sz="1200" b="0" i="0" u="none" strike="noStrike" kern="1200" baseline="0" dirty="0" smtClean="0">
                <a:solidFill>
                  <a:schemeClr val="tx1"/>
                </a:solidFill>
                <a:latin typeface="+mn-lt"/>
                <a:ea typeface="+mn-ea"/>
                <a:cs typeface="+mn-cs"/>
              </a:rPr>
              <a:t>sellers are often more dependent on each other.</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2864973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some ways, business markets are similar to consumer markets—this model looks a lot like the model of consumer buyer behavior presented in Figure 5.1. But there are some major differences, especially in the nature of the buying unit, the types of decisions made, and the decision process.</a:t>
            </a:r>
          </a:p>
          <a:p>
            <a:endParaRPr lang="en-US" altLang="en-US" sz="1200" b="0" i="0" u="none" strike="noStrike" kern="1200" baseline="0" dirty="0" smtClean="0">
              <a:solidFill>
                <a:schemeClr val="tx1"/>
              </a:solidFill>
              <a:latin typeface="+mn-lt"/>
              <a:ea typeface="+mn-ea"/>
              <a:cs typeface="+mn-cs"/>
            </a:endParaRPr>
          </a:p>
          <a:p>
            <a:r>
              <a:rPr lang="en-US" altLang="en-US" dirty="0" smtClean="0"/>
              <a:t>At the most basic level, marketers want to know how business buyers will respond to various marketing stimuli. Figure 6.1 shows a model of business buyer behavior. In this model, marketing and other stimuli affect the buying organization and produce certain buyer responses. To design good marketing strategies, marketers must understand what happens within the organization to turn stimuli into purchase responses.</a:t>
            </a:r>
          </a:p>
          <a:p>
            <a:endParaRPr lang="en-US" altLang="en-US" dirty="0" smtClean="0"/>
          </a:p>
          <a:p>
            <a:r>
              <a:rPr lang="en-US" altLang="en-US" dirty="0" smtClean="0"/>
              <a:t>Within the organization, buying activity consists of two major parts: the buying center, composed of all the people involved in the buying decision, and the buying decision process. </a:t>
            </a:r>
          </a:p>
          <a:p>
            <a:endParaRPr lang="en-US" altLang="en-US" dirty="0" smtClean="0"/>
          </a:p>
          <a:p>
            <a:r>
              <a:rPr lang="en-US" altLang="en-US" dirty="0" smtClean="0"/>
              <a:t>The model shows that the buying center and the buying decision process are influenced by internal organizational, interpersonal, and individual factors as well as external environmental factors.</a:t>
            </a:r>
          </a:p>
          <a:p>
            <a:endParaRPr lang="en-US" altLang="en-US" dirty="0" smtClean="0"/>
          </a:p>
          <a:p>
            <a:r>
              <a:rPr lang="en-US" altLang="en-US" dirty="0" smtClean="0"/>
              <a:t>The model in Figure 6.1 suggests four questions about business buyer behavior: </a:t>
            </a:r>
          </a:p>
          <a:p>
            <a:endParaRPr lang="en-US" altLang="en-US" dirty="0" smtClean="0"/>
          </a:p>
          <a:p>
            <a:pPr marL="171450" indent="-171450">
              <a:buFont typeface="Arial" panose="020B0604020202020204" pitchFamily="34" charset="0"/>
              <a:buChar char="•"/>
            </a:pPr>
            <a:r>
              <a:rPr lang="en-US" altLang="en-US" dirty="0" smtClean="0"/>
              <a:t>What buying decisions do business buyers make? </a:t>
            </a:r>
          </a:p>
          <a:p>
            <a:pPr marL="171450" indent="-171450">
              <a:buFont typeface="Arial" panose="020B0604020202020204" pitchFamily="34" charset="0"/>
              <a:buChar char="•"/>
            </a:pPr>
            <a:r>
              <a:rPr lang="en-US" altLang="en-US" dirty="0" smtClean="0"/>
              <a:t>Who participates in the business buying process? </a:t>
            </a:r>
          </a:p>
          <a:p>
            <a:pPr marL="171450" indent="-171450">
              <a:buFont typeface="Arial" panose="020B0604020202020204" pitchFamily="34" charset="0"/>
              <a:buChar char="•"/>
            </a:pPr>
            <a:r>
              <a:rPr lang="en-US" altLang="en-US" dirty="0" smtClean="0"/>
              <a:t>What are the major influences on buyers? </a:t>
            </a:r>
          </a:p>
          <a:p>
            <a:pPr marL="171450" indent="-171450">
              <a:buFont typeface="Arial" panose="020B0604020202020204" pitchFamily="34" charset="0"/>
              <a:buChar char="•"/>
            </a:pPr>
            <a:r>
              <a:rPr lang="en-US" altLang="en-US" dirty="0" smtClean="0"/>
              <a:t>How do business buyers make their buying decisions?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2193202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endParaRPr lang="en-US" altLang="en-US" sz="1200" b="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endParaRPr lang="en-US" alt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endParaRPr lang="en-US" alt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11/5/2019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11/5/2019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2016, 2014, 2012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pic>
        <p:nvPicPr>
          <p:cNvPr id="10" name="Picture 9"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382000" cy="806267"/>
          </a:xfrm>
        </p:spPr>
        <p:txBody>
          <a:bodyPr anchor="b"/>
          <a:lstStyle/>
          <a:p>
            <a:r>
              <a:rPr lang="en-US" sz="3600" dirty="0">
                <a:latin typeface="+mj-lt"/>
              </a:rPr>
              <a:t>Principles of </a:t>
            </a:r>
            <a:r>
              <a:rPr lang="en-US" sz="3600" dirty="0" smtClean="0">
                <a:latin typeface="+mj-lt"/>
              </a:rPr>
              <a:t>Marketing</a:t>
            </a:r>
            <a:endParaRPr lang="en-IN" sz="3600" dirty="0">
              <a:latin typeface="+mj-lt"/>
            </a:endParaRPr>
          </a:p>
        </p:txBody>
      </p:sp>
      <p:sp>
        <p:nvSpPr>
          <p:cNvPr id="3" name="Text Placeholder 2"/>
          <p:cNvSpPr>
            <a:spLocks noGrp="1"/>
          </p:cNvSpPr>
          <p:nvPr>
            <p:ph type="body" sz="quarter" idx="13"/>
          </p:nvPr>
        </p:nvSpPr>
        <p:spPr>
          <a:xfrm>
            <a:off x="457200" y="1174932"/>
            <a:ext cx="8229600" cy="349068"/>
          </a:xfrm>
        </p:spPr>
        <p:txBody>
          <a:bodyPr/>
          <a:lstStyle/>
          <a:p>
            <a:r>
              <a:rPr lang="en-US" altLang="en-US" sz="2400" dirty="0" smtClean="0"/>
              <a:t>Sixteenth </a:t>
            </a:r>
            <a:r>
              <a:rPr lang="en-US" altLang="en-US" sz="2400" dirty="0"/>
              <a:t>Edition</a:t>
            </a:r>
            <a:endParaRPr lang="en-IN" sz="2400" dirty="0" smtClean="0">
              <a:latin typeface="+mj-lt"/>
            </a:endParaRPr>
          </a:p>
        </p:txBody>
      </p:sp>
      <p:sp>
        <p:nvSpPr>
          <p:cNvPr id="4" name="Text Placeholder 3"/>
          <p:cNvSpPr>
            <a:spLocks noGrp="1"/>
          </p:cNvSpPr>
          <p:nvPr>
            <p:ph type="body" sz="quarter" idx="14"/>
          </p:nvPr>
        </p:nvSpPr>
        <p:spPr/>
        <p:txBody>
          <a:bodyPr/>
          <a:lstStyle/>
          <a:p>
            <a:pPr algn="ctr"/>
            <a:r>
              <a:rPr lang="en-IN" sz="4000" b="1" dirty="0"/>
              <a:t>Chapter </a:t>
            </a:r>
            <a:r>
              <a:rPr lang="en-IN" sz="4000" b="1" dirty="0" smtClean="0"/>
              <a:t>6</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r>
              <a:rPr lang="en-US" altLang="en-US" sz="3600" dirty="0"/>
              <a:t>Business Markets and Business Buyer Behavior</a:t>
            </a:r>
            <a:endParaRPr lang="en-US" sz="3600" dirty="0">
              <a:cs typeface="Arial" panose="020B0604020202020204" pitchFamily="34" charset="0"/>
            </a:endParaRPr>
          </a:p>
        </p:txBody>
      </p:sp>
      <p:pic>
        <p:nvPicPr>
          <p:cNvPr id="7" name="Picture 6" descr="Front Cover: Principles of Marketing Sixteenth Edition by Kotler and Armstro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217" y="1910759"/>
            <a:ext cx="3067258" cy="4136700"/>
          </a:xfrm>
          <a:prstGeom prst="rect">
            <a:avLst/>
          </a:prstGeom>
        </p:spPr>
      </p:pic>
      <p:sp>
        <p:nvSpPr>
          <p:cNvPr id="11" name="Text Placeholder 3"/>
          <p:cNvSpPr>
            <a:spLocks noGrp="1"/>
          </p:cNvSpPr>
          <p:nvPr>
            <p:ph type="body" sz="quarter" idx="14"/>
          </p:nvPr>
        </p:nvSpPr>
        <p:spPr>
          <a:xfrm>
            <a:off x="2514600" y="6477000"/>
            <a:ext cx="6153150" cy="181881"/>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2016, 2014, 2012 </a:t>
            </a:r>
            <a:r>
              <a:rPr lang="en-US" altLang="en-US"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1630183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Learning Objective </a:t>
            </a:r>
            <a:r>
              <a:rPr lang="en-US" sz="3600" dirty="0" smtClean="0">
                <a:solidFill>
                  <a:schemeClr val="bg2"/>
                </a:solidFill>
                <a:latin typeface="+mj-lt"/>
              </a:rPr>
              <a:t>6.2 </a:t>
            </a:r>
            <a:r>
              <a:rPr lang="en-US" sz="2000" b="0" dirty="0" smtClean="0">
                <a:solidFill>
                  <a:schemeClr val="bg2"/>
                </a:solidFill>
                <a:latin typeface="+mj-lt"/>
              </a:rPr>
              <a:t>(1 of 2)</a:t>
            </a:r>
            <a:endParaRPr lang="en-IN" sz="2000" b="0" dirty="0">
              <a:solidFill>
                <a:schemeClr val="bg2"/>
              </a:solidFill>
              <a:latin typeface="+mj-lt"/>
            </a:endParaRPr>
          </a:p>
        </p:txBody>
      </p:sp>
      <p:sp>
        <p:nvSpPr>
          <p:cNvPr id="3" name="Content Placeholder 2"/>
          <p:cNvSpPr>
            <a:spLocks noGrp="1"/>
          </p:cNvSpPr>
          <p:nvPr>
            <p:ph idx="1"/>
          </p:nvPr>
        </p:nvSpPr>
        <p:spPr/>
        <p:txBody>
          <a:bodyPr/>
          <a:lstStyle/>
          <a:p>
            <a:r>
              <a:rPr lang="en-US" sz="2600" dirty="0"/>
              <a:t>Identify the major factors that influence business buyer behavior</a:t>
            </a:r>
            <a:r>
              <a:rPr lang="en-US" sz="2600" dirty="0" smtClean="0"/>
              <a:t>.</a:t>
            </a:r>
            <a:endParaRPr lang="en-US" sz="2600" b="1" dirty="0"/>
          </a:p>
          <a:p>
            <a:pPr marL="0" indent="0">
              <a:buNone/>
            </a:pPr>
            <a:r>
              <a:rPr lang="en-US" altLang="en-US" sz="2600" dirty="0"/>
              <a:t>	</a:t>
            </a:r>
            <a:r>
              <a:rPr lang="en-US" altLang="en-US" sz="2600" b="1" dirty="0"/>
              <a:t>Business Buyer </a:t>
            </a:r>
            <a:r>
              <a:rPr lang="en-US" altLang="en-US" sz="2600" b="1" dirty="0" smtClean="0"/>
              <a:t>Behavior</a:t>
            </a:r>
            <a:endParaRPr lang="en-IN" sz="2600" b="1" dirty="0"/>
          </a:p>
        </p:txBody>
      </p:sp>
    </p:spTree>
    <p:extLst>
      <p:ext uri="{BB962C8B-B14F-4D97-AF65-F5344CB8AC3E}">
        <p14:creationId xmlns:p14="http://schemas.microsoft.com/office/powerpoint/2010/main" val="3628912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bg2"/>
                </a:solidFill>
                <a:latin typeface="+mj-lt"/>
              </a:rPr>
              <a:t>Business Buyer </a:t>
            </a:r>
            <a:r>
              <a:rPr lang="en-US" altLang="en-US" sz="3600" dirty="0" smtClean="0">
                <a:solidFill>
                  <a:schemeClr val="bg2"/>
                </a:solidFill>
                <a:latin typeface="+mj-lt"/>
              </a:rPr>
              <a:t>Behavior </a:t>
            </a:r>
            <a:r>
              <a:rPr lang="en-US" altLang="en-US" sz="2000" b="0" dirty="0" smtClean="0">
                <a:solidFill>
                  <a:schemeClr val="bg2"/>
                </a:solidFill>
                <a:latin typeface="+mj-lt"/>
              </a:rPr>
              <a:t>(1 of 12)</a:t>
            </a:r>
            <a:endParaRPr lang="en-IN" sz="2000" b="0" dirty="0">
              <a:solidFill>
                <a:schemeClr val="bg2"/>
              </a:solidFill>
              <a:latin typeface="+mj-lt"/>
            </a:endParaRPr>
          </a:p>
        </p:txBody>
      </p:sp>
      <p:sp>
        <p:nvSpPr>
          <p:cNvPr id="3" name="Content Placeholder 2"/>
          <p:cNvSpPr>
            <a:spLocks noGrp="1"/>
          </p:cNvSpPr>
          <p:nvPr>
            <p:ph idx="1"/>
          </p:nvPr>
        </p:nvSpPr>
        <p:spPr>
          <a:xfrm>
            <a:off x="457200" y="1600200"/>
            <a:ext cx="8229600" cy="914400"/>
          </a:xfrm>
        </p:spPr>
        <p:txBody>
          <a:bodyPr/>
          <a:lstStyle/>
          <a:p>
            <a:pPr marL="0" indent="0">
              <a:buNone/>
            </a:pPr>
            <a:r>
              <a:rPr lang="en-US" altLang="en-US" sz="2600" b="1" dirty="0"/>
              <a:t>Major Types of Buying </a:t>
            </a:r>
            <a:r>
              <a:rPr lang="en-US" altLang="en-US" sz="2600" b="1" dirty="0" smtClean="0"/>
              <a:t>Situations</a:t>
            </a:r>
          </a:p>
          <a:p>
            <a:pPr marL="0" indent="0">
              <a:buNone/>
            </a:pPr>
            <a:r>
              <a:rPr lang="en-US" sz="2200" b="1" dirty="0"/>
              <a:t>Figure 6.1 </a:t>
            </a:r>
            <a:r>
              <a:rPr lang="en-US" sz="2200" dirty="0"/>
              <a:t>A Model of Business Buying Behavior</a:t>
            </a:r>
            <a:endParaRPr lang="en-IN" sz="2200" dirty="0"/>
          </a:p>
        </p:txBody>
      </p:sp>
      <p:pic>
        <p:nvPicPr>
          <p:cNvPr id="5" name="Picture 4" descr="A flow chart shows how buyer responses are influenced by the environment and the buying organization. The environment features two types of stimuli: Marketing stimuli (product, price, place, and promotion) and other stimuli (economic, technological, political, cultural, and competitive). Factors that influence the buying organization (organizational influences) encompass two aspects: Buying decision process and the buying center (interpersonal and individual influences). Buyer responses involve product or service choice, supplier choice, order quantities, delivery terms and times, service terms, and pay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444" y="2722654"/>
            <a:ext cx="7909275" cy="3226358"/>
          </a:xfrm>
          <a:prstGeom prst="rect">
            <a:avLst/>
          </a:prstGeom>
        </p:spPr>
      </p:pic>
    </p:spTree>
    <p:extLst>
      <p:ext uri="{BB962C8B-B14F-4D97-AF65-F5344CB8AC3E}">
        <p14:creationId xmlns:p14="http://schemas.microsoft.com/office/powerpoint/2010/main" val="210418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bg2"/>
                </a:solidFill>
                <a:latin typeface="+mj-lt"/>
              </a:rPr>
              <a:t>Business Buyer </a:t>
            </a:r>
            <a:r>
              <a:rPr lang="en-US" altLang="en-US" sz="3600" dirty="0" smtClean="0">
                <a:solidFill>
                  <a:schemeClr val="bg2"/>
                </a:solidFill>
                <a:latin typeface="+mj-lt"/>
              </a:rPr>
              <a:t>Behavior </a:t>
            </a:r>
            <a:r>
              <a:rPr lang="en-US" altLang="en-US" sz="2000" b="0" dirty="0" smtClean="0">
                <a:solidFill>
                  <a:schemeClr val="bg2"/>
                </a:solidFill>
                <a:latin typeface="+mj-lt"/>
              </a:rPr>
              <a:t>(2 of 12)</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altLang="en-US" sz="2600" b="1" dirty="0"/>
              <a:t>Major Types </a:t>
            </a:r>
            <a:r>
              <a:rPr lang="en-US" altLang="en-US" sz="2600" b="1" dirty="0" smtClean="0"/>
              <a:t>of </a:t>
            </a:r>
            <a:r>
              <a:rPr lang="en-US" altLang="en-US" sz="2600" b="1" dirty="0"/>
              <a:t>Buying </a:t>
            </a:r>
            <a:r>
              <a:rPr lang="en-US" altLang="en-US" sz="2600" b="1" dirty="0" smtClean="0"/>
              <a:t>Situations</a:t>
            </a:r>
          </a:p>
          <a:p>
            <a:r>
              <a:rPr lang="en-US" altLang="en-US" sz="2400" b="1" dirty="0"/>
              <a:t>Straight rebuy </a:t>
            </a:r>
            <a:r>
              <a:rPr lang="en-US" altLang="en-US" sz="2400" dirty="0"/>
              <a:t>is a </a:t>
            </a:r>
            <a:r>
              <a:rPr lang="en-US" sz="2400" dirty="0"/>
              <a:t>buying situation in which the buyer routinely reorders something without any modifications.</a:t>
            </a:r>
            <a:endParaRPr lang="en-US" altLang="en-US" sz="2400" dirty="0"/>
          </a:p>
          <a:p>
            <a:r>
              <a:rPr lang="en-US" altLang="en-US" sz="2400" b="1" dirty="0"/>
              <a:t>Modified rebuy </a:t>
            </a:r>
            <a:r>
              <a:rPr lang="en-US" altLang="en-US" sz="2400" dirty="0"/>
              <a:t>is a </a:t>
            </a:r>
            <a:r>
              <a:rPr lang="en-US" sz="2400" dirty="0"/>
              <a:t>buying situation in which the buyer wants to modify product specifications, prices, terms, or suppliers.</a:t>
            </a:r>
            <a:endParaRPr lang="en-US" altLang="en-US" sz="2400" dirty="0"/>
          </a:p>
          <a:p>
            <a:r>
              <a:rPr lang="en-US" altLang="en-US" sz="2400" b="1" dirty="0"/>
              <a:t>New task </a:t>
            </a:r>
            <a:r>
              <a:rPr lang="en-US" altLang="en-US" sz="2400" dirty="0"/>
              <a:t>is a </a:t>
            </a:r>
            <a:r>
              <a:rPr lang="en-US" sz="2400" dirty="0"/>
              <a:t>buying situation in which the buyer purchases a product or service for the first </a:t>
            </a:r>
            <a:r>
              <a:rPr lang="en-US" sz="2400" dirty="0" smtClean="0"/>
              <a:t>time.</a:t>
            </a:r>
            <a:endParaRPr lang="en-IN" sz="2400" b="1" dirty="0"/>
          </a:p>
        </p:txBody>
      </p:sp>
    </p:spTree>
    <p:extLst>
      <p:ext uri="{BB962C8B-B14F-4D97-AF65-F5344CB8AC3E}">
        <p14:creationId xmlns:p14="http://schemas.microsoft.com/office/powerpoint/2010/main" val="3827804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bg2"/>
                </a:solidFill>
                <a:latin typeface="+mj-lt"/>
              </a:rPr>
              <a:t>Business Buyer </a:t>
            </a:r>
            <a:r>
              <a:rPr lang="en-US" altLang="en-US" sz="3600" dirty="0" smtClean="0">
                <a:solidFill>
                  <a:schemeClr val="bg2"/>
                </a:solidFill>
                <a:latin typeface="+mj-lt"/>
              </a:rPr>
              <a:t>Behavior </a:t>
            </a:r>
            <a:r>
              <a:rPr lang="en-US" altLang="en-US" sz="2000" b="0" dirty="0" smtClean="0">
                <a:solidFill>
                  <a:schemeClr val="bg2"/>
                </a:solidFill>
                <a:latin typeface="+mj-lt"/>
              </a:rPr>
              <a:t>(3 of 12)</a:t>
            </a:r>
            <a:endParaRPr lang="en-IN" sz="2000" b="0" dirty="0">
              <a:solidFill>
                <a:schemeClr val="bg2"/>
              </a:solidFill>
              <a:latin typeface="+mj-lt"/>
            </a:endParaRPr>
          </a:p>
        </p:txBody>
      </p:sp>
      <p:sp>
        <p:nvSpPr>
          <p:cNvPr id="3" name="Content Placeholder 2"/>
          <p:cNvSpPr>
            <a:spLocks noGrp="1"/>
          </p:cNvSpPr>
          <p:nvPr>
            <p:ph idx="1"/>
          </p:nvPr>
        </p:nvSpPr>
        <p:spPr>
          <a:xfrm>
            <a:off x="457200" y="1600200"/>
            <a:ext cx="3962400" cy="4525963"/>
          </a:xfrm>
        </p:spPr>
        <p:txBody>
          <a:bodyPr/>
          <a:lstStyle/>
          <a:p>
            <a:pPr marL="0" indent="0">
              <a:buNone/>
            </a:pPr>
            <a:r>
              <a:rPr lang="en-US" altLang="en-US" sz="2600" b="1" dirty="0"/>
              <a:t>Major Types of Buying </a:t>
            </a:r>
            <a:r>
              <a:rPr lang="en-US" altLang="en-US" sz="2600" b="1" dirty="0" smtClean="0"/>
              <a:t>Situations</a:t>
            </a:r>
          </a:p>
          <a:p>
            <a:r>
              <a:rPr lang="en-US" altLang="en-US" sz="2400" b="1" dirty="0"/>
              <a:t>Systems selling </a:t>
            </a:r>
            <a:r>
              <a:rPr lang="en-US" altLang="en-US" sz="2400" dirty="0"/>
              <a:t>is </a:t>
            </a:r>
            <a:r>
              <a:rPr lang="en-US" sz="2400" dirty="0"/>
              <a:t>buying a complete solution to a problem from a single seller</a:t>
            </a:r>
            <a:r>
              <a:rPr lang="en-US" sz="2400" dirty="0" smtClean="0"/>
              <a:t>.</a:t>
            </a:r>
            <a:endParaRPr lang="en-US" altLang="en-US" sz="2400" dirty="0"/>
          </a:p>
        </p:txBody>
      </p:sp>
      <p:pic>
        <p:nvPicPr>
          <p:cNvPr id="5" name="Picture 4" descr="A photo shows people on a rollercoaster ride. The caption reads: Solutions selling: Delivering a fun and safe experience for Six Flags guests requires careful and effective management of thousands of park assets across its 19 regional theme parks. IBM works hand-in-hand with Six Flags to provide not just software, but a complete solu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276" y="1752600"/>
            <a:ext cx="4168524" cy="4450514"/>
          </a:xfrm>
          <a:prstGeom prst="rect">
            <a:avLst/>
          </a:prstGeom>
        </p:spPr>
      </p:pic>
    </p:spTree>
    <p:extLst>
      <p:ext uri="{BB962C8B-B14F-4D97-AF65-F5344CB8AC3E}">
        <p14:creationId xmlns:p14="http://schemas.microsoft.com/office/powerpoint/2010/main" val="412093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bg2"/>
                </a:solidFill>
                <a:latin typeface="+mj-lt"/>
              </a:rPr>
              <a:t>Business Buyer Behavior </a:t>
            </a:r>
            <a:r>
              <a:rPr lang="en-US" altLang="en-US" sz="2000" b="0" dirty="0" smtClean="0">
                <a:solidFill>
                  <a:schemeClr val="bg2"/>
                </a:solidFill>
                <a:latin typeface="+mj-lt"/>
              </a:rPr>
              <a:t>(4 of 12)</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altLang="en-US" sz="2600" b="1" dirty="0"/>
              <a:t>Participants in the Business Buying </a:t>
            </a:r>
            <a:r>
              <a:rPr lang="en-US" altLang="en-US" sz="2600" b="1" dirty="0" smtClean="0"/>
              <a:t>Process</a:t>
            </a:r>
          </a:p>
          <a:p>
            <a:r>
              <a:rPr lang="en-US" sz="2400" b="1" dirty="0"/>
              <a:t>Buying center </a:t>
            </a:r>
            <a:r>
              <a:rPr lang="en-US" sz="2400" dirty="0"/>
              <a:t>consists of all the individuals and units that play a role in the business purchase decision-making process</a:t>
            </a:r>
            <a:r>
              <a:rPr lang="en-US" sz="2400" dirty="0" smtClean="0"/>
              <a:t>.</a:t>
            </a:r>
            <a:endParaRPr lang="en-US" sz="2400" dirty="0"/>
          </a:p>
          <a:p>
            <a:pPr marL="741600" lvl="2" indent="-284400">
              <a:buFont typeface="Arial" panose="020B0604020202020204" pitchFamily="34" charset="0"/>
              <a:buChar char="‒"/>
            </a:pPr>
            <a:r>
              <a:rPr lang="en-US" sz="2200" dirty="0"/>
              <a:t>Users</a:t>
            </a:r>
          </a:p>
          <a:p>
            <a:pPr marL="741600" lvl="2" indent="-284400">
              <a:buFont typeface="Arial" panose="020B0604020202020204" pitchFamily="34" charset="0"/>
              <a:buChar char="‒"/>
              <a:defRPr/>
            </a:pPr>
            <a:r>
              <a:rPr lang="en-US" sz="2200" dirty="0"/>
              <a:t>Influencers</a:t>
            </a:r>
          </a:p>
          <a:p>
            <a:pPr marL="741600" lvl="2" indent="-284400">
              <a:buFont typeface="Arial" panose="020B0604020202020204" pitchFamily="34" charset="0"/>
              <a:buChar char="‒"/>
              <a:defRPr/>
            </a:pPr>
            <a:r>
              <a:rPr lang="en-US" sz="2200" dirty="0"/>
              <a:t>Deciders</a:t>
            </a:r>
          </a:p>
          <a:p>
            <a:pPr marL="741600" lvl="2" indent="-284400">
              <a:buFont typeface="Arial" panose="020B0604020202020204" pitchFamily="34" charset="0"/>
              <a:buChar char="‒"/>
              <a:defRPr/>
            </a:pPr>
            <a:r>
              <a:rPr lang="en-US" sz="2200" dirty="0"/>
              <a:t>Purchasers</a:t>
            </a:r>
          </a:p>
          <a:p>
            <a:pPr marL="741600" lvl="2" indent="-284400">
              <a:buFont typeface="Arial" panose="020B0604020202020204" pitchFamily="34" charset="0"/>
              <a:buChar char="‒"/>
              <a:defRPr/>
            </a:pPr>
            <a:r>
              <a:rPr lang="en-US" sz="2200" dirty="0" smtClean="0"/>
              <a:t>Gatekeepers</a:t>
            </a:r>
            <a:endParaRPr lang="en-IN" sz="2200" b="1" dirty="0"/>
          </a:p>
        </p:txBody>
      </p:sp>
    </p:spTree>
    <p:extLst>
      <p:ext uri="{BB962C8B-B14F-4D97-AF65-F5344CB8AC3E}">
        <p14:creationId xmlns:p14="http://schemas.microsoft.com/office/powerpoint/2010/main" val="665827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bg2"/>
                </a:solidFill>
                <a:latin typeface="+mj-lt"/>
              </a:rPr>
              <a:t>Business Buyer </a:t>
            </a:r>
            <a:r>
              <a:rPr lang="en-US" altLang="en-US" sz="3600" dirty="0" smtClean="0">
                <a:solidFill>
                  <a:schemeClr val="bg2"/>
                </a:solidFill>
                <a:latin typeface="+mj-lt"/>
              </a:rPr>
              <a:t>Behavior </a:t>
            </a:r>
            <a:r>
              <a:rPr lang="en-US" altLang="en-US" sz="2000" b="0" dirty="0" smtClean="0">
                <a:solidFill>
                  <a:schemeClr val="bg2"/>
                </a:solidFill>
                <a:latin typeface="+mj-lt"/>
              </a:rPr>
              <a:t>(5 of 12)</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altLang="en-US" sz="2600" b="1" dirty="0"/>
              <a:t>Participants in the Business </a:t>
            </a:r>
            <a:r>
              <a:rPr lang="en-US" altLang="en-US" sz="2600" b="1" dirty="0" smtClean="0"/>
              <a:t>Buying Process</a:t>
            </a:r>
          </a:p>
          <a:p>
            <a:r>
              <a:rPr lang="en-US" altLang="en-US" sz="2400" b="1" dirty="0"/>
              <a:t>Users </a:t>
            </a:r>
            <a:r>
              <a:rPr lang="en-US" altLang="en-US" sz="2400" dirty="0"/>
              <a:t>are those that will use the product or service</a:t>
            </a:r>
            <a:r>
              <a:rPr lang="en-US" altLang="en-US" sz="2400" dirty="0" smtClean="0"/>
              <a:t>.</a:t>
            </a:r>
            <a:endParaRPr lang="en-US" altLang="en-US" sz="2400" dirty="0"/>
          </a:p>
          <a:p>
            <a:r>
              <a:rPr lang="en-US" altLang="en-US" sz="2400" b="1" dirty="0"/>
              <a:t>Influencers </a:t>
            </a:r>
            <a:r>
              <a:rPr lang="en-US" altLang="en-US" sz="2400" dirty="0"/>
              <a:t>help define specifications and provide information for evaluating alternatives</a:t>
            </a:r>
            <a:r>
              <a:rPr lang="en-US" altLang="en-US" sz="2400" dirty="0" smtClean="0"/>
              <a:t>.</a:t>
            </a:r>
            <a:endParaRPr lang="en-US" altLang="en-US" sz="2400" dirty="0"/>
          </a:p>
          <a:p>
            <a:r>
              <a:rPr lang="en-US" altLang="en-US" sz="2400" b="1" dirty="0"/>
              <a:t>Buyers</a:t>
            </a:r>
            <a:r>
              <a:rPr lang="en-US" altLang="en-US" sz="2400" dirty="0"/>
              <a:t> have formal authority to select the supplier and arrange terms of purchase</a:t>
            </a:r>
            <a:r>
              <a:rPr lang="en-US" altLang="en-US" sz="2400" dirty="0" smtClean="0"/>
              <a:t>.</a:t>
            </a:r>
            <a:endParaRPr lang="en-US" altLang="en-US" sz="2400" dirty="0"/>
          </a:p>
          <a:p>
            <a:r>
              <a:rPr lang="en-US" altLang="en-US" sz="2400" b="1" dirty="0"/>
              <a:t>Deciders</a:t>
            </a:r>
            <a:r>
              <a:rPr lang="en-US" altLang="en-US" sz="2400" dirty="0"/>
              <a:t> have formal or informal power to select and approve final suppliers</a:t>
            </a:r>
            <a:r>
              <a:rPr lang="en-US" altLang="en-US" sz="2400" dirty="0" smtClean="0"/>
              <a:t>.</a:t>
            </a:r>
            <a:endParaRPr lang="en-US" altLang="en-US" sz="2400" dirty="0"/>
          </a:p>
          <a:p>
            <a:r>
              <a:rPr lang="en-US" altLang="en-US" sz="2400" b="1" dirty="0"/>
              <a:t>Gatekeepers </a:t>
            </a:r>
            <a:r>
              <a:rPr lang="en-US" altLang="en-US" sz="2400" dirty="0"/>
              <a:t>control the flow of information</a:t>
            </a:r>
            <a:r>
              <a:rPr lang="en-US" altLang="en-US" sz="2400" dirty="0" smtClean="0"/>
              <a:t>.</a:t>
            </a:r>
            <a:endParaRPr lang="en-IN" sz="2400" b="1" dirty="0"/>
          </a:p>
        </p:txBody>
      </p:sp>
    </p:spTree>
    <p:extLst>
      <p:ext uri="{BB962C8B-B14F-4D97-AF65-F5344CB8AC3E}">
        <p14:creationId xmlns:p14="http://schemas.microsoft.com/office/powerpoint/2010/main" val="4155306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bg2"/>
                </a:solidFill>
                <a:latin typeface="+mj-lt"/>
              </a:rPr>
              <a:t>Business Buyer </a:t>
            </a:r>
            <a:r>
              <a:rPr lang="en-US" altLang="en-US" sz="3600" dirty="0" smtClean="0">
                <a:solidFill>
                  <a:schemeClr val="bg2"/>
                </a:solidFill>
                <a:latin typeface="+mj-lt"/>
              </a:rPr>
              <a:t>Behavior </a:t>
            </a:r>
            <a:r>
              <a:rPr lang="en-US" altLang="en-US" sz="2000" b="0" dirty="0" smtClean="0">
                <a:solidFill>
                  <a:schemeClr val="bg2"/>
                </a:solidFill>
                <a:latin typeface="+mj-lt"/>
              </a:rPr>
              <a:t>(6 of 12)</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altLang="en-US" sz="2600" b="1" dirty="0"/>
              <a:t>Participants in the Business Buying </a:t>
            </a:r>
            <a:r>
              <a:rPr lang="en-US" altLang="en-US" sz="2600" b="1" dirty="0" smtClean="0"/>
              <a:t>Process</a:t>
            </a:r>
          </a:p>
          <a:p>
            <a:r>
              <a:rPr lang="en-US" altLang="en-US" sz="2400" dirty="0"/>
              <a:t>The buying center concept presents a major marketing challenge given the varied  groups involved in the decision</a:t>
            </a:r>
            <a:r>
              <a:rPr lang="en-US" altLang="en-US" sz="2400" dirty="0" smtClean="0"/>
              <a:t>.</a:t>
            </a:r>
            <a:endParaRPr lang="en-US" altLang="en-US" sz="2400" dirty="0"/>
          </a:p>
          <a:p>
            <a:r>
              <a:rPr lang="en-US" altLang="en-US" sz="2400" dirty="0"/>
              <a:t>Who participates in the decision?</a:t>
            </a:r>
          </a:p>
          <a:p>
            <a:pPr lvl="1"/>
            <a:r>
              <a:rPr lang="en-US" altLang="en-US" sz="2200" dirty="0"/>
              <a:t>Relative influence on decision by various participants</a:t>
            </a:r>
          </a:p>
          <a:p>
            <a:pPr lvl="1"/>
            <a:r>
              <a:rPr lang="en-US" altLang="en-US" sz="2200" dirty="0"/>
              <a:t>Evaluation criteria used by various participants</a:t>
            </a:r>
          </a:p>
          <a:p>
            <a:pPr lvl="1"/>
            <a:r>
              <a:rPr lang="en-US" altLang="en-US" sz="2200" dirty="0"/>
              <a:t>Are there Informal participants involved in </a:t>
            </a:r>
            <a:r>
              <a:rPr lang="en-US" altLang="en-US" sz="2200" dirty="0" smtClean="0"/>
              <a:t>decision</a:t>
            </a:r>
            <a:endParaRPr lang="en-IN" sz="2200" b="1" dirty="0"/>
          </a:p>
        </p:txBody>
      </p:sp>
    </p:spTree>
    <p:extLst>
      <p:ext uri="{BB962C8B-B14F-4D97-AF65-F5344CB8AC3E}">
        <p14:creationId xmlns:p14="http://schemas.microsoft.com/office/powerpoint/2010/main" val="1926646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solidFill>
                  <a:schemeClr val="bg2"/>
                </a:solidFill>
                <a:latin typeface="+mj-lt"/>
              </a:rPr>
              <a:t>Business Buyer </a:t>
            </a:r>
            <a:r>
              <a:rPr lang="en-US" altLang="en-US" sz="3600" dirty="0" smtClean="0">
                <a:solidFill>
                  <a:schemeClr val="bg2"/>
                </a:solidFill>
                <a:latin typeface="+mj-lt"/>
              </a:rPr>
              <a:t>Behavior </a:t>
            </a:r>
            <a:r>
              <a:rPr lang="en-US" altLang="en-US" sz="2000" b="0" dirty="0" smtClean="0">
                <a:solidFill>
                  <a:schemeClr val="bg2"/>
                </a:solidFill>
                <a:latin typeface="+mj-lt"/>
              </a:rPr>
              <a:t>(7 of 12)</a:t>
            </a:r>
            <a:endParaRPr lang="en-IN" sz="2000" b="0" dirty="0">
              <a:solidFill>
                <a:schemeClr val="bg2"/>
              </a:solidFill>
              <a:latin typeface="+mj-lt"/>
            </a:endParaRPr>
          </a:p>
        </p:txBody>
      </p:sp>
      <p:sp>
        <p:nvSpPr>
          <p:cNvPr id="6" name="Content Placeholder 5"/>
          <p:cNvSpPr>
            <a:spLocks noGrp="1"/>
          </p:cNvSpPr>
          <p:nvPr>
            <p:ph idx="1"/>
          </p:nvPr>
        </p:nvSpPr>
        <p:spPr>
          <a:xfrm>
            <a:off x="457200" y="1600201"/>
            <a:ext cx="8229600" cy="914399"/>
          </a:xfrm>
        </p:spPr>
        <p:txBody>
          <a:bodyPr/>
          <a:lstStyle/>
          <a:p>
            <a:pPr marL="0" indent="0">
              <a:buNone/>
            </a:pPr>
            <a:r>
              <a:rPr lang="en-US" altLang="en-US" sz="2600" b="1" dirty="0" smtClean="0"/>
              <a:t>Major </a:t>
            </a:r>
            <a:r>
              <a:rPr lang="en-US" altLang="en-US" sz="2600" b="1" dirty="0"/>
              <a:t>Influences on Business </a:t>
            </a:r>
            <a:r>
              <a:rPr lang="en-US" altLang="en-US" sz="2600" b="1" dirty="0" smtClean="0"/>
              <a:t>Buyers</a:t>
            </a:r>
          </a:p>
          <a:p>
            <a:pPr marL="0" indent="0">
              <a:buNone/>
            </a:pPr>
            <a:r>
              <a:rPr lang="en-US" sz="2200" b="1" dirty="0"/>
              <a:t>Figure 6.2 </a:t>
            </a:r>
            <a:r>
              <a:rPr lang="en-US" sz="2200" dirty="0"/>
              <a:t>Major Influences on Business Buying Behavior</a:t>
            </a:r>
            <a:endParaRPr lang="en-IN" sz="2200" dirty="0"/>
          </a:p>
        </p:txBody>
      </p:sp>
      <p:pic>
        <p:nvPicPr>
          <p:cNvPr id="2" name="Picture 1" descr="Text boxes show major influences on business buying behavior: Environmental (the economy, supply conditions, technology, politics/regulation, competition, and culture and customs); organizational (objectives, strategies, structure, systems, and procedures); interpersonal (influence, expertise, authority, and dynamics); and individual (age/education, job position, motives, personality, preferences, and buying sty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13" y="2779813"/>
            <a:ext cx="7693600" cy="2516464"/>
          </a:xfrm>
          <a:prstGeom prst="rect">
            <a:avLst/>
          </a:prstGeom>
        </p:spPr>
      </p:pic>
    </p:spTree>
    <p:extLst>
      <p:ext uri="{BB962C8B-B14F-4D97-AF65-F5344CB8AC3E}">
        <p14:creationId xmlns:p14="http://schemas.microsoft.com/office/powerpoint/2010/main" val="17493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z="3600" dirty="0">
                <a:solidFill>
                  <a:schemeClr val="bg2"/>
                </a:solidFill>
                <a:latin typeface="+mj-lt"/>
              </a:rPr>
              <a:t>Business Buyer </a:t>
            </a:r>
            <a:r>
              <a:rPr lang="en-US" altLang="en-US" sz="3600" dirty="0" smtClean="0">
                <a:solidFill>
                  <a:schemeClr val="bg2"/>
                </a:solidFill>
                <a:latin typeface="+mj-lt"/>
              </a:rPr>
              <a:t>Behavior </a:t>
            </a:r>
            <a:r>
              <a:rPr lang="en-US" altLang="en-US" sz="2000" b="0" dirty="0" smtClean="0">
                <a:solidFill>
                  <a:schemeClr val="bg2"/>
                </a:solidFill>
                <a:latin typeface="+mj-lt"/>
              </a:rPr>
              <a:t>(8 of 12)</a:t>
            </a:r>
            <a:endParaRPr lang="en-IN" sz="2000" b="0" dirty="0">
              <a:solidFill>
                <a:schemeClr val="bg2"/>
              </a:solidFill>
              <a:latin typeface="+mj-lt"/>
            </a:endParaRPr>
          </a:p>
        </p:txBody>
      </p:sp>
      <p:sp>
        <p:nvSpPr>
          <p:cNvPr id="7" name="Content Placeholder 6"/>
          <p:cNvSpPr>
            <a:spLocks noGrp="1"/>
          </p:cNvSpPr>
          <p:nvPr>
            <p:ph idx="1"/>
          </p:nvPr>
        </p:nvSpPr>
        <p:spPr/>
        <p:txBody>
          <a:bodyPr/>
          <a:lstStyle/>
          <a:p>
            <a:pPr marL="0" indent="0">
              <a:buNone/>
            </a:pPr>
            <a:r>
              <a:rPr lang="en-US" altLang="en-US" sz="2600" b="1" dirty="0" smtClean="0"/>
              <a:t>Major </a:t>
            </a:r>
            <a:r>
              <a:rPr lang="en-US" altLang="en-US" sz="2600" b="1" dirty="0"/>
              <a:t>Influences on Business </a:t>
            </a:r>
            <a:r>
              <a:rPr lang="en-US" altLang="en-US" sz="2600" b="1" dirty="0" smtClean="0"/>
              <a:t>Buyers</a:t>
            </a:r>
          </a:p>
          <a:p>
            <a:pPr lvl="0"/>
            <a:r>
              <a:rPr lang="en-US" sz="2400" b="1" dirty="0"/>
              <a:t>Economic </a:t>
            </a:r>
            <a:r>
              <a:rPr lang="en-US" sz="2400" b="1" dirty="0" smtClean="0"/>
              <a:t>Factors</a:t>
            </a:r>
          </a:p>
          <a:p>
            <a:pPr lvl="1"/>
            <a:r>
              <a:rPr lang="en-US" sz="2200" dirty="0"/>
              <a:t>Price</a:t>
            </a:r>
          </a:p>
          <a:p>
            <a:pPr lvl="1"/>
            <a:r>
              <a:rPr lang="en-US" sz="2200" dirty="0"/>
              <a:t>Service</a:t>
            </a:r>
          </a:p>
          <a:p>
            <a:r>
              <a:rPr lang="en-US" sz="2400" b="1" dirty="0"/>
              <a:t>Personal </a:t>
            </a:r>
            <a:r>
              <a:rPr lang="en-US" sz="2400" b="1" dirty="0" smtClean="0"/>
              <a:t>Factors</a:t>
            </a:r>
          </a:p>
          <a:p>
            <a:pPr lvl="1"/>
            <a:r>
              <a:rPr lang="en-US" sz="2200" dirty="0" smtClean="0"/>
              <a:t>Emotion</a:t>
            </a:r>
            <a:endParaRPr lang="en-IN" sz="2600" b="1" dirty="0"/>
          </a:p>
        </p:txBody>
      </p:sp>
    </p:spTree>
    <p:extLst>
      <p:ext uri="{BB962C8B-B14F-4D97-AF65-F5344CB8AC3E}">
        <p14:creationId xmlns:p14="http://schemas.microsoft.com/office/powerpoint/2010/main" val="3992133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solidFill>
                  <a:schemeClr val="bg2"/>
                </a:solidFill>
                <a:latin typeface="+mj-lt"/>
              </a:rPr>
              <a:t>Business Buyer </a:t>
            </a:r>
            <a:r>
              <a:rPr lang="en-US" altLang="en-US" sz="3600" dirty="0" smtClean="0">
                <a:solidFill>
                  <a:schemeClr val="bg2"/>
                </a:solidFill>
                <a:latin typeface="+mj-lt"/>
              </a:rPr>
              <a:t>Behavior </a:t>
            </a:r>
            <a:r>
              <a:rPr lang="en-US" altLang="en-US" sz="2000" b="0" dirty="0" smtClean="0">
                <a:solidFill>
                  <a:schemeClr val="bg2"/>
                </a:solidFill>
                <a:latin typeface="+mj-lt"/>
              </a:rPr>
              <a:t>(9 of 12)</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spcBef>
                <a:spcPts val="600"/>
              </a:spcBef>
              <a:buNone/>
            </a:pPr>
            <a:r>
              <a:rPr lang="en-US" altLang="en-US" sz="2600" b="1" dirty="0" smtClean="0"/>
              <a:t>Major </a:t>
            </a:r>
            <a:r>
              <a:rPr lang="en-US" altLang="en-US" sz="2600" b="1" dirty="0"/>
              <a:t>Influences </a:t>
            </a:r>
            <a:r>
              <a:rPr lang="en-US" altLang="en-US" sz="2600" b="1" dirty="0" smtClean="0"/>
              <a:t>on </a:t>
            </a:r>
            <a:r>
              <a:rPr lang="en-US" altLang="en-US" sz="2600" b="1" dirty="0"/>
              <a:t>Business </a:t>
            </a:r>
            <a:r>
              <a:rPr lang="en-US" altLang="en-US" sz="2600" b="1" dirty="0" smtClean="0"/>
              <a:t>Buyers</a:t>
            </a:r>
          </a:p>
          <a:p>
            <a:r>
              <a:rPr lang="en-US" altLang="en-US" sz="2400" b="1" dirty="0"/>
              <a:t>Environmental </a:t>
            </a:r>
            <a:r>
              <a:rPr lang="en-US" altLang="en-US" sz="2400" b="1" dirty="0" smtClean="0"/>
              <a:t>Factors</a:t>
            </a:r>
          </a:p>
          <a:p>
            <a:pPr lvl="1"/>
            <a:r>
              <a:rPr lang="en-US" sz="2200" dirty="0"/>
              <a:t>Demand for </a:t>
            </a:r>
            <a:r>
              <a:rPr lang="en-US" sz="2200" dirty="0" smtClean="0"/>
              <a:t>product</a:t>
            </a:r>
          </a:p>
          <a:p>
            <a:pPr lvl="1"/>
            <a:r>
              <a:rPr lang="en-US" sz="2200" dirty="0"/>
              <a:t>Economic outlook</a:t>
            </a:r>
          </a:p>
          <a:p>
            <a:pPr lvl="1"/>
            <a:r>
              <a:rPr lang="en-US" sz="2200" dirty="0"/>
              <a:t>Cost </a:t>
            </a:r>
            <a:r>
              <a:rPr lang="en-US" sz="2200" dirty="0" smtClean="0"/>
              <a:t>of </a:t>
            </a:r>
            <a:r>
              <a:rPr lang="en-US" sz="2200" dirty="0"/>
              <a:t>money</a:t>
            </a:r>
          </a:p>
          <a:p>
            <a:pPr lvl="1"/>
            <a:r>
              <a:rPr lang="en-US" sz="2200" dirty="0"/>
              <a:t>Supply of Materials</a:t>
            </a:r>
          </a:p>
          <a:p>
            <a:pPr lvl="1"/>
            <a:r>
              <a:rPr lang="en-US" sz="2200" dirty="0"/>
              <a:t>Technology</a:t>
            </a:r>
          </a:p>
          <a:p>
            <a:pPr lvl="1"/>
            <a:r>
              <a:rPr lang="en-US" sz="2200" dirty="0"/>
              <a:t>Culture</a:t>
            </a:r>
          </a:p>
          <a:p>
            <a:pPr lvl="1"/>
            <a:r>
              <a:rPr lang="en-US" sz="2200" dirty="0"/>
              <a:t>Politics</a:t>
            </a:r>
          </a:p>
          <a:p>
            <a:pPr lvl="1"/>
            <a:r>
              <a:rPr lang="en-US" sz="2200" dirty="0" smtClean="0"/>
              <a:t>Competition</a:t>
            </a:r>
            <a:endParaRPr lang="en-US" sz="2200" dirty="0"/>
          </a:p>
        </p:txBody>
      </p:sp>
    </p:spTree>
    <p:extLst>
      <p:ext uri="{BB962C8B-B14F-4D97-AF65-F5344CB8AC3E}">
        <p14:creationId xmlns:p14="http://schemas.microsoft.com/office/powerpoint/2010/main" val="433411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Business Markets and </a:t>
            </a:r>
            <a:r>
              <a:rPr lang="en-US" altLang="en-US" sz="3600" dirty="0" smtClean="0">
                <a:latin typeface="+mj-lt"/>
              </a:rPr>
              <a:t>Business Buyer Behavior </a:t>
            </a:r>
            <a:r>
              <a:rPr lang="en-US" altLang="en-US" sz="2000" b="0" dirty="0" smtClean="0">
                <a:latin typeface="+mj-lt"/>
              </a:rPr>
              <a:t>(1 of 2)</a:t>
            </a:r>
            <a:endParaRPr lang="en-IN" sz="2000" b="0" dirty="0">
              <a:latin typeface="+mj-lt"/>
            </a:endParaRPr>
          </a:p>
        </p:txBody>
      </p:sp>
      <p:pic>
        <p:nvPicPr>
          <p:cNvPr id="5" name="Picture 4" descr="A photo of the UPS logo on a tru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76400"/>
            <a:ext cx="6870023" cy="4570706"/>
          </a:xfrm>
          <a:prstGeom prst="rect">
            <a:avLst/>
          </a:prstGeom>
        </p:spPr>
      </p:pic>
    </p:spTree>
    <p:extLst>
      <p:ext uri="{BB962C8B-B14F-4D97-AF65-F5344CB8AC3E}">
        <p14:creationId xmlns:p14="http://schemas.microsoft.com/office/powerpoint/2010/main" val="536576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solidFill>
                  <a:schemeClr val="bg2"/>
                </a:solidFill>
                <a:latin typeface="+mj-lt"/>
              </a:rPr>
              <a:t>Business Buyer </a:t>
            </a:r>
            <a:r>
              <a:rPr lang="en-US" altLang="en-US" sz="3600" dirty="0" smtClean="0">
                <a:solidFill>
                  <a:schemeClr val="bg2"/>
                </a:solidFill>
                <a:latin typeface="+mj-lt"/>
              </a:rPr>
              <a:t>Behavior </a:t>
            </a:r>
            <a:r>
              <a:rPr lang="en-US" altLang="en-US" sz="2000" b="0" dirty="0" smtClean="0">
                <a:solidFill>
                  <a:schemeClr val="bg2"/>
                </a:solidFill>
                <a:latin typeface="+mj-lt"/>
              </a:rPr>
              <a:t>(10 of 12)</a:t>
            </a:r>
            <a:endParaRPr lang="en-IN" sz="2000" b="0" dirty="0">
              <a:solidFill>
                <a:schemeClr val="bg2"/>
              </a:solidFill>
              <a:latin typeface="+mj-lt"/>
            </a:endParaRPr>
          </a:p>
        </p:txBody>
      </p:sp>
      <p:sp>
        <p:nvSpPr>
          <p:cNvPr id="6" name="Content Placeholder 5"/>
          <p:cNvSpPr>
            <a:spLocks noGrp="1"/>
          </p:cNvSpPr>
          <p:nvPr>
            <p:ph idx="1"/>
          </p:nvPr>
        </p:nvSpPr>
        <p:spPr/>
        <p:txBody>
          <a:bodyPr/>
          <a:lstStyle/>
          <a:p>
            <a:pPr marL="0" indent="0">
              <a:buNone/>
            </a:pPr>
            <a:r>
              <a:rPr lang="en-US" altLang="en-US" sz="2600" b="1" dirty="0" smtClean="0"/>
              <a:t>Major </a:t>
            </a:r>
            <a:r>
              <a:rPr lang="en-US" altLang="en-US" sz="2600" b="1" dirty="0"/>
              <a:t>Influences on Business </a:t>
            </a:r>
            <a:r>
              <a:rPr lang="en-US" altLang="en-US" sz="2600" b="1" dirty="0" smtClean="0"/>
              <a:t>Buyers</a:t>
            </a:r>
          </a:p>
          <a:p>
            <a:r>
              <a:rPr lang="en-US" altLang="en-US" sz="2400" b="1" dirty="0"/>
              <a:t>Organizational </a:t>
            </a:r>
            <a:r>
              <a:rPr lang="en-US" altLang="en-US" sz="2400" b="1" dirty="0" smtClean="0"/>
              <a:t>Factors</a:t>
            </a:r>
          </a:p>
          <a:p>
            <a:pPr lvl="1"/>
            <a:r>
              <a:rPr lang="en-US" sz="2200" dirty="0" smtClean="0"/>
              <a:t>Objectives</a:t>
            </a:r>
          </a:p>
          <a:p>
            <a:pPr lvl="1"/>
            <a:r>
              <a:rPr lang="en-US" sz="2200" dirty="0" smtClean="0"/>
              <a:t>Strategies</a:t>
            </a:r>
          </a:p>
          <a:p>
            <a:pPr lvl="1"/>
            <a:r>
              <a:rPr lang="en-US" sz="2200" dirty="0" smtClean="0"/>
              <a:t>Structure</a:t>
            </a:r>
          </a:p>
          <a:p>
            <a:pPr lvl="1"/>
            <a:r>
              <a:rPr lang="en-US" sz="2200" dirty="0" smtClean="0"/>
              <a:t>Systems</a:t>
            </a:r>
          </a:p>
          <a:p>
            <a:pPr lvl="1"/>
            <a:r>
              <a:rPr lang="en-US" sz="2200" dirty="0" smtClean="0"/>
              <a:t>Procedures</a:t>
            </a:r>
          </a:p>
        </p:txBody>
      </p:sp>
    </p:spTree>
    <p:extLst>
      <p:ext uri="{BB962C8B-B14F-4D97-AF65-F5344CB8AC3E}">
        <p14:creationId xmlns:p14="http://schemas.microsoft.com/office/powerpoint/2010/main" val="442190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bg2"/>
                </a:solidFill>
                <a:latin typeface="+mj-lt"/>
              </a:rPr>
              <a:t>Business Buyer </a:t>
            </a:r>
            <a:r>
              <a:rPr lang="en-US" altLang="en-US" sz="3600" dirty="0" smtClean="0">
                <a:solidFill>
                  <a:schemeClr val="bg2"/>
                </a:solidFill>
                <a:latin typeface="+mj-lt"/>
              </a:rPr>
              <a:t>Behavior </a:t>
            </a:r>
            <a:r>
              <a:rPr lang="en-US" altLang="en-US" sz="2000" b="0" dirty="0" smtClean="0">
                <a:solidFill>
                  <a:schemeClr val="bg2"/>
                </a:solidFill>
                <a:latin typeface="+mj-lt"/>
              </a:rPr>
              <a:t>(11 of 12)</a:t>
            </a:r>
            <a:endParaRPr lang="en-IN" sz="2000" b="0" dirty="0">
              <a:latin typeface="+mj-lt"/>
            </a:endParaRPr>
          </a:p>
        </p:txBody>
      </p:sp>
      <p:sp>
        <p:nvSpPr>
          <p:cNvPr id="3" name="Content Placeholder 2"/>
          <p:cNvSpPr>
            <a:spLocks noGrp="1"/>
          </p:cNvSpPr>
          <p:nvPr>
            <p:ph idx="1"/>
          </p:nvPr>
        </p:nvSpPr>
        <p:spPr/>
        <p:txBody>
          <a:bodyPr/>
          <a:lstStyle/>
          <a:p>
            <a:pPr marL="0" indent="0">
              <a:buNone/>
            </a:pPr>
            <a:r>
              <a:rPr lang="en-US" altLang="en-US" sz="2600" b="1" dirty="0" smtClean="0"/>
              <a:t>Major </a:t>
            </a:r>
            <a:r>
              <a:rPr lang="en-US" altLang="en-US" sz="2600" b="1" dirty="0"/>
              <a:t>Influences on Business </a:t>
            </a:r>
            <a:r>
              <a:rPr lang="en-US" altLang="en-US" sz="2600" b="1" dirty="0" smtClean="0"/>
              <a:t>Buyers</a:t>
            </a:r>
          </a:p>
          <a:p>
            <a:r>
              <a:rPr lang="en-US" altLang="en-US" sz="2400" b="1" dirty="0"/>
              <a:t>Interpersonal </a:t>
            </a:r>
            <a:r>
              <a:rPr lang="en-US" altLang="en-US" sz="2400" b="1" dirty="0" smtClean="0"/>
              <a:t>Factors</a:t>
            </a:r>
          </a:p>
          <a:p>
            <a:pPr lvl="1"/>
            <a:r>
              <a:rPr lang="en-US" sz="2200" dirty="0"/>
              <a:t>Influence</a:t>
            </a:r>
          </a:p>
          <a:p>
            <a:pPr lvl="1"/>
            <a:r>
              <a:rPr lang="en-US" sz="2200" dirty="0"/>
              <a:t>Expertise</a:t>
            </a:r>
          </a:p>
          <a:p>
            <a:pPr lvl="1"/>
            <a:r>
              <a:rPr lang="en-US" sz="2200" dirty="0"/>
              <a:t>Authority</a:t>
            </a:r>
          </a:p>
          <a:p>
            <a:pPr lvl="1"/>
            <a:r>
              <a:rPr lang="en-US" sz="2200" dirty="0" smtClean="0"/>
              <a:t>Dynamics</a:t>
            </a:r>
            <a:endParaRPr lang="en-US" sz="2200" dirty="0"/>
          </a:p>
        </p:txBody>
      </p:sp>
    </p:spTree>
    <p:extLst>
      <p:ext uri="{BB962C8B-B14F-4D97-AF65-F5344CB8AC3E}">
        <p14:creationId xmlns:p14="http://schemas.microsoft.com/office/powerpoint/2010/main" val="3695240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bg2"/>
                </a:solidFill>
                <a:latin typeface="+mj-lt"/>
              </a:rPr>
              <a:t>Business Buyer </a:t>
            </a:r>
            <a:r>
              <a:rPr lang="en-US" altLang="en-US" sz="3600" dirty="0" smtClean="0">
                <a:solidFill>
                  <a:schemeClr val="bg2"/>
                </a:solidFill>
                <a:latin typeface="+mj-lt"/>
              </a:rPr>
              <a:t>Behavior </a:t>
            </a:r>
            <a:r>
              <a:rPr lang="en-US" altLang="en-US" sz="2000" b="0" dirty="0" smtClean="0">
                <a:solidFill>
                  <a:schemeClr val="bg2"/>
                </a:solidFill>
                <a:latin typeface="+mj-lt"/>
              </a:rPr>
              <a:t>(12 of 12)</a:t>
            </a:r>
            <a:endParaRPr lang="en-IN" sz="2000" b="0" dirty="0">
              <a:latin typeface="+mj-lt"/>
            </a:endParaRPr>
          </a:p>
        </p:txBody>
      </p:sp>
      <p:sp>
        <p:nvSpPr>
          <p:cNvPr id="3" name="Content Placeholder 2"/>
          <p:cNvSpPr>
            <a:spLocks noGrp="1"/>
          </p:cNvSpPr>
          <p:nvPr>
            <p:ph idx="1"/>
          </p:nvPr>
        </p:nvSpPr>
        <p:spPr/>
        <p:txBody>
          <a:bodyPr/>
          <a:lstStyle/>
          <a:p>
            <a:pPr marL="0" indent="0">
              <a:buNone/>
            </a:pPr>
            <a:r>
              <a:rPr lang="en-US" altLang="en-US" sz="2600" b="1" dirty="0" smtClean="0"/>
              <a:t>Major </a:t>
            </a:r>
            <a:r>
              <a:rPr lang="en-US" altLang="en-US" sz="2600" b="1" dirty="0"/>
              <a:t>Influences on Business </a:t>
            </a:r>
            <a:r>
              <a:rPr lang="en-US" altLang="en-US" sz="2600" b="1" dirty="0" smtClean="0"/>
              <a:t>Buyers</a:t>
            </a:r>
          </a:p>
          <a:p>
            <a:r>
              <a:rPr lang="en-US" altLang="en-US" sz="2400" b="1" dirty="0"/>
              <a:t>Individual </a:t>
            </a:r>
            <a:r>
              <a:rPr lang="en-US" altLang="en-US" sz="2400" b="1" dirty="0" smtClean="0"/>
              <a:t>Factors</a:t>
            </a:r>
          </a:p>
          <a:p>
            <a:pPr lvl="1"/>
            <a:r>
              <a:rPr lang="en-US" sz="2200" dirty="0"/>
              <a:t>Motives</a:t>
            </a:r>
          </a:p>
          <a:p>
            <a:pPr lvl="1"/>
            <a:r>
              <a:rPr lang="en-US" sz="2200" dirty="0"/>
              <a:t>Perceptions</a:t>
            </a:r>
          </a:p>
          <a:p>
            <a:pPr lvl="1"/>
            <a:r>
              <a:rPr lang="en-US" sz="2200" dirty="0"/>
              <a:t>Preferences</a:t>
            </a:r>
          </a:p>
          <a:p>
            <a:pPr lvl="1"/>
            <a:r>
              <a:rPr lang="en-US" sz="2200" dirty="0"/>
              <a:t>Age</a:t>
            </a:r>
          </a:p>
          <a:p>
            <a:pPr lvl="1"/>
            <a:r>
              <a:rPr lang="en-US" sz="2200" dirty="0"/>
              <a:t>Income</a:t>
            </a:r>
          </a:p>
          <a:p>
            <a:pPr lvl="1"/>
            <a:r>
              <a:rPr lang="en-US" sz="2200" dirty="0"/>
              <a:t>Education</a:t>
            </a:r>
          </a:p>
          <a:p>
            <a:pPr lvl="1"/>
            <a:r>
              <a:rPr lang="en-US" sz="2200" dirty="0"/>
              <a:t>Attitude toward </a:t>
            </a:r>
            <a:r>
              <a:rPr lang="en-US" sz="2200" dirty="0" smtClean="0"/>
              <a:t>risk</a:t>
            </a:r>
            <a:endParaRPr lang="en-US" sz="2200" dirty="0"/>
          </a:p>
        </p:txBody>
      </p:sp>
    </p:spTree>
    <p:extLst>
      <p:ext uri="{BB962C8B-B14F-4D97-AF65-F5344CB8AC3E}">
        <p14:creationId xmlns:p14="http://schemas.microsoft.com/office/powerpoint/2010/main" val="1585750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Learning Objective </a:t>
            </a:r>
            <a:r>
              <a:rPr lang="en-US" sz="3600" dirty="0" smtClean="0">
                <a:solidFill>
                  <a:schemeClr val="bg2"/>
                </a:solidFill>
                <a:latin typeface="+mj-lt"/>
              </a:rPr>
              <a:t>6.2 </a:t>
            </a:r>
            <a:r>
              <a:rPr lang="en-US" sz="2000" b="0" dirty="0" smtClean="0">
                <a:solidFill>
                  <a:schemeClr val="bg2"/>
                </a:solidFill>
                <a:latin typeface="+mj-lt"/>
              </a:rPr>
              <a:t>(2 of 2)</a:t>
            </a:r>
            <a:endParaRPr lang="en-IN" sz="2000" b="0" dirty="0">
              <a:solidFill>
                <a:schemeClr val="bg2"/>
              </a:solidFill>
              <a:latin typeface="+mj-lt"/>
            </a:endParaRPr>
          </a:p>
        </p:txBody>
      </p:sp>
      <p:sp>
        <p:nvSpPr>
          <p:cNvPr id="3" name="Content Placeholder 2"/>
          <p:cNvSpPr>
            <a:spLocks noGrp="1"/>
          </p:cNvSpPr>
          <p:nvPr>
            <p:ph idx="1"/>
          </p:nvPr>
        </p:nvSpPr>
        <p:spPr/>
        <p:txBody>
          <a:bodyPr/>
          <a:lstStyle/>
          <a:p>
            <a:r>
              <a:rPr lang="en-US" sz="2600" dirty="0"/>
              <a:t>Identify the major factors that influence business buyer behavior</a:t>
            </a:r>
            <a:r>
              <a:rPr lang="en-US" sz="2600" dirty="0" smtClean="0"/>
              <a:t>.</a:t>
            </a:r>
            <a:endParaRPr lang="en-US" sz="2600" b="1" dirty="0"/>
          </a:p>
          <a:p>
            <a:pPr marL="0" indent="0">
              <a:buNone/>
            </a:pPr>
            <a:r>
              <a:rPr lang="en-US" altLang="en-US" sz="2600" dirty="0"/>
              <a:t>	</a:t>
            </a:r>
            <a:r>
              <a:rPr lang="en-US" altLang="en-US" sz="2600" b="1" dirty="0"/>
              <a:t>Business Buyer </a:t>
            </a:r>
            <a:r>
              <a:rPr lang="en-US" altLang="en-US" sz="2600" b="1" dirty="0" smtClean="0"/>
              <a:t>Behavior</a:t>
            </a:r>
            <a:endParaRPr lang="en-IN" sz="2600" b="1" dirty="0"/>
          </a:p>
        </p:txBody>
      </p:sp>
    </p:spTree>
    <p:extLst>
      <p:ext uri="{BB962C8B-B14F-4D97-AF65-F5344CB8AC3E}">
        <p14:creationId xmlns:p14="http://schemas.microsoft.com/office/powerpoint/2010/main" val="4055650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Learning Objective </a:t>
            </a:r>
            <a:r>
              <a:rPr lang="en-US" sz="3600" dirty="0" smtClean="0">
                <a:solidFill>
                  <a:schemeClr val="bg2"/>
                </a:solidFill>
                <a:latin typeface="+mj-lt"/>
              </a:rPr>
              <a:t>6.3 </a:t>
            </a:r>
            <a:r>
              <a:rPr lang="en-US" sz="2000" b="0" dirty="0" smtClean="0">
                <a:solidFill>
                  <a:schemeClr val="bg2"/>
                </a:solidFill>
                <a:latin typeface="+mj-lt"/>
              </a:rPr>
              <a:t>(1 of 2)</a:t>
            </a:r>
            <a:endParaRPr lang="en-IN" sz="2000" b="0" dirty="0">
              <a:solidFill>
                <a:schemeClr val="bg2"/>
              </a:solidFill>
              <a:latin typeface="+mj-lt"/>
            </a:endParaRPr>
          </a:p>
        </p:txBody>
      </p:sp>
      <p:sp>
        <p:nvSpPr>
          <p:cNvPr id="3" name="Content Placeholder 2"/>
          <p:cNvSpPr>
            <a:spLocks noGrp="1"/>
          </p:cNvSpPr>
          <p:nvPr>
            <p:ph idx="1"/>
          </p:nvPr>
        </p:nvSpPr>
        <p:spPr/>
        <p:txBody>
          <a:bodyPr/>
          <a:lstStyle/>
          <a:p>
            <a:r>
              <a:rPr lang="en-US" sz="2600" dirty="0" smtClean="0"/>
              <a:t>List </a:t>
            </a:r>
            <a:r>
              <a:rPr lang="en-US" sz="2600" dirty="0"/>
              <a:t>and define the steps in the business buying decision process</a:t>
            </a:r>
            <a:r>
              <a:rPr lang="en-US" sz="2600" dirty="0" smtClean="0"/>
              <a:t>.</a:t>
            </a:r>
            <a:endParaRPr lang="en-IN" sz="2600" dirty="0"/>
          </a:p>
        </p:txBody>
      </p:sp>
    </p:spTree>
    <p:extLst>
      <p:ext uri="{BB962C8B-B14F-4D97-AF65-F5344CB8AC3E}">
        <p14:creationId xmlns:p14="http://schemas.microsoft.com/office/powerpoint/2010/main" val="794224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bg2"/>
                </a:solidFill>
                <a:latin typeface="+mj-lt"/>
              </a:rPr>
              <a:t>The Business Buying </a:t>
            </a:r>
            <a:r>
              <a:rPr lang="en-US" altLang="en-US" sz="3600" dirty="0" smtClean="0">
                <a:solidFill>
                  <a:schemeClr val="bg2"/>
                </a:solidFill>
                <a:latin typeface="+mj-lt"/>
              </a:rPr>
              <a:t>Process </a:t>
            </a:r>
            <a:r>
              <a:rPr lang="en-US" altLang="en-US" sz="2000" b="0" dirty="0" smtClean="0">
                <a:solidFill>
                  <a:schemeClr val="bg2"/>
                </a:solidFill>
                <a:latin typeface="+mj-lt"/>
              </a:rPr>
              <a:t>(1 of 5)</a:t>
            </a:r>
            <a:endParaRPr lang="en-IN" sz="2000" b="0" dirty="0">
              <a:solidFill>
                <a:schemeClr val="bg2"/>
              </a:solidFill>
              <a:latin typeface="+mj-lt"/>
            </a:endParaRPr>
          </a:p>
        </p:txBody>
      </p:sp>
      <p:sp>
        <p:nvSpPr>
          <p:cNvPr id="3" name="Content Placeholder 2"/>
          <p:cNvSpPr>
            <a:spLocks noGrp="1"/>
          </p:cNvSpPr>
          <p:nvPr>
            <p:ph idx="1"/>
          </p:nvPr>
        </p:nvSpPr>
        <p:spPr>
          <a:xfrm>
            <a:off x="457200" y="1600201"/>
            <a:ext cx="8229600" cy="304799"/>
          </a:xfrm>
        </p:spPr>
        <p:txBody>
          <a:bodyPr/>
          <a:lstStyle/>
          <a:p>
            <a:pPr marL="0" indent="0">
              <a:buNone/>
            </a:pPr>
            <a:r>
              <a:rPr lang="en-US" sz="2200" b="1" dirty="0"/>
              <a:t>Figure 6.3 </a:t>
            </a:r>
            <a:r>
              <a:rPr lang="en-US" sz="2200" dirty="0"/>
              <a:t>Stages of Business Buying Behavior</a:t>
            </a:r>
            <a:endParaRPr lang="en-IN" sz="2200" dirty="0"/>
          </a:p>
        </p:txBody>
      </p:sp>
      <p:pic>
        <p:nvPicPr>
          <p:cNvPr id="4" name="Picture 3" descr="A flow chart shows the various stages of the business buying behavior: problem recognition, general need description, product specification, supplier search, proposal solicitation, supplier selection, order-routine specification, and performance revie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70" y="2187268"/>
            <a:ext cx="8057584" cy="1905706"/>
          </a:xfrm>
          <a:prstGeom prst="rect">
            <a:avLst/>
          </a:prstGeom>
        </p:spPr>
      </p:pic>
    </p:spTree>
    <p:extLst>
      <p:ext uri="{BB962C8B-B14F-4D97-AF65-F5344CB8AC3E}">
        <p14:creationId xmlns:p14="http://schemas.microsoft.com/office/powerpoint/2010/main" val="1340853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bg2"/>
                </a:solidFill>
                <a:latin typeface="+mj-lt"/>
              </a:rPr>
              <a:t>The Business Buying </a:t>
            </a:r>
            <a:r>
              <a:rPr lang="en-US" altLang="en-US" sz="3600" dirty="0" smtClean="0">
                <a:solidFill>
                  <a:schemeClr val="bg2"/>
                </a:solidFill>
                <a:latin typeface="+mj-lt"/>
              </a:rPr>
              <a:t>Process </a:t>
            </a:r>
            <a:r>
              <a:rPr lang="en-US" altLang="en-US" sz="2000" b="0" dirty="0" smtClean="0">
                <a:solidFill>
                  <a:schemeClr val="bg2"/>
                </a:solidFill>
                <a:latin typeface="+mj-lt"/>
              </a:rPr>
              <a:t>(2 of 5)</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buFontTx/>
              <a:buNone/>
            </a:pPr>
            <a:r>
              <a:rPr lang="en-US" altLang="en-US" sz="2600" b="1" dirty="0"/>
              <a:t>Problem recognition</a:t>
            </a:r>
            <a:r>
              <a:rPr lang="en-US" altLang="en-US" sz="2600" dirty="0"/>
              <a:t> occurs when someone in the company recognizes a problem or need.</a:t>
            </a:r>
          </a:p>
          <a:p>
            <a:r>
              <a:rPr lang="en-US" altLang="en-US" sz="2400" dirty="0"/>
              <a:t>Internal stimuli</a:t>
            </a:r>
          </a:p>
          <a:p>
            <a:pPr lvl="1"/>
            <a:r>
              <a:rPr lang="en-US" altLang="en-US" sz="2200" dirty="0"/>
              <a:t>Need for new product or production equipment</a:t>
            </a:r>
          </a:p>
          <a:p>
            <a:r>
              <a:rPr lang="en-US" altLang="en-US" sz="2400" dirty="0"/>
              <a:t>External stimuli</a:t>
            </a:r>
          </a:p>
          <a:p>
            <a:pPr lvl="1"/>
            <a:r>
              <a:rPr lang="en-US" altLang="en-US" sz="2200" dirty="0"/>
              <a:t>Idea from a trade show or </a:t>
            </a:r>
            <a:r>
              <a:rPr lang="en-US" altLang="en-US" sz="2200" dirty="0" smtClean="0"/>
              <a:t>advertising</a:t>
            </a:r>
            <a:endParaRPr lang="en-IN" sz="2200" dirty="0"/>
          </a:p>
        </p:txBody>
      </p:sp>
    </p:spTree>
    <p:extLst>
      <p:ext uri="{BB962C8B-B14F-4D97-AF65-F5344CB8AC3E}">
        <p14:creationId xmlns:p14="http://schemas.microsoft.com/office/powerpoint/2010/main" val="128423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bg2"/>
                </a:solidFill>
                <a:latin typeface="+mj-lt"/>
              </a:rPr>
              <a:t>The Business Buying </a:t>
            </a:r>
            <a:r>
              <a:rPr lang="en-US" altLang="en-US" sz="3600" dirty="0" smtClean="0">
                <a:solidFill>
                  <a:schemeClr val="bg2"/>
                </a:solidFill>
                <a:latin typeface="+mj-lt"/>
              </a:rPr>
              <a:t>Process </a:t>
            </a:r>
            <a:r>
              <a:rPr lang="en-US" altLang="en-US" sz="2000" b="0" dirty="0" smtClean="0">
                <a:solidFill>
                  <a:schemeClr val="bg2"/>
                </a:solidFill>
                <a:latin typeface="+mj-lt"/>
              </a:rPr>
              <a:t>(3 of 5)</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a:defRPr/>
            </a:pPr>
            <a:r>
              <a:rPr lang="en-US" sz="2600" b="1" dirty="0"/>
              <a:t>General need description</a:t>
            </a:r>
            <a:r>
              <a:rPr lang="en-US" sz="2600" dirty="0"/>
              <a:t> describes the characteristics and quantity of the needed item</a:t>
            </a:r>
            <a:r>
              <a:rPr lang="en-US" sz="2600" dirty="0" smtClean="0"/>
              <a:t>.</a:t>
            </a:r>
            <a:endParaRPr lang="en-US" sz="2600" dirty="0"/>
          </a:p>
          <a:p>
            <a:pPr>
              <a:defRPr/>
            </a:pPr>
            <a:r>
              <a:rPr lang="en-US" sz="2600" b="1" dirty="0"/>
              <a:t>Product specification </a:t>
            </a:r>
            <a:r>
              <a:rPr lang="en-US" sz="2600" dirty="0"/>
              <a:t>describes the technical criteria</a:t>
            </a:r>
            <a:r>
              <a:rPr lang="en-US" sz="2600" dirty="0" smtClean="0"/>
              <a:t>.</a:t>
            </a:r>
            <a:endParaRPr lang="en-US" sz="2600" dirty="0"/>
          </a:p>
          <a:p>
            <a:pPr>
              <a:defRPr/>
            </a:pPr>
            <a:r>
              <a:rPr lang="en-US" sz="2600" b="1" dirty="0"/>
              <a:t>Value analysis </a:t>
            </a:r>
            <a:r>
              <a:rPr lang="en-US" sz="2600" dirty="0"/>
              <a:t>is an approach to cost reduction where components are studied to determine if they can be redesigned, standardized, or made with less costly methods of production</a:t>
            </a:r>
            <a:r>
              <a:rPr lang="en-US" sz="2600" dirty="0" smtClean="0"/>
              <a:t>.</a:t>
            </a:r>
            <a:endParaRPr lang="en-IN" sz="2600" dirty="0"/>
          </a:p>
        </p:txBody>
      </p:sp>
    </p:spTree>
    <p:extLst>
      <p:ext uri="{BB962C8B-B14F-4D97-AF65-F5344CB8AC3E}">
        <p14:creationId xmlns:p14="http://schemas.microsoft.com/office/powerpoint/2010/main" val="624512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bg2"/>
                </a:solidFill>
                <a:latin typeface="+mj-lt"/>
              </a:rPr>
              <a:t>The Business Buying </a:t>
            </a:r>
            <a:r>
              <a:rPr lang="en-US" altLang="en-US" sz="3600" dirty="0" smtClean="0">
                <a:solidFill>
                  <a:schemeClr val="bg2"/>
                </a:solidFill>
                <a:latin typeface="+mj-lt"/>
              </a:rPr>
              <a:t>Process </a:t>
            </a:r>
            <a:r>
              <a:rPr lang="en-US" altLang="en-US" sz="2000" b="0" dirty="0" smtClean="0">
                <a:solidFill>
                  <a:schemeClr val="bg2"/>
                </a:solidFill>
                <a:latin typeface="+mj-lt"/>
              </a:rPr>
              <a:t>(4 of 5)</a:t>
            </a:r>
            <a:endParaRPr lang="en-IN" sz="2000" b="0" dirty="0">
              <a:solidFill>
                <a:schemeClr val="bg2"/>
              </a:solidFill>
              <a:latin typeface="+mj-lt"/>
            </a:endParaRPr>
          </a:p>
        </p:txBody>
      </p:sp>
      <p:sp>
        <p:nvSpPr>
          <p:cNvPr id="4" name="Content Placeholder 3"/>
          <p:cNvSpPr>
            <a:spLocks noGrp="1"/>
          </p:cNvSpPr>
          <p:nvPr>
            <p:ph idx="1"/>
          </p:nvPr>
        </p:nvSpPr>
        <p:spPr/>
        <p:txBody>
          <a:bodyPr/>
          <a:lstStyle/>
          <a:p>
            <a:r>
              <a:rPr lang="en-US" altLang="en-US" sz="2600" b="1" dirty="0"/>
              <a:t>Supplier search </a:t>
            </a:r>
            <a:r>
              <a:rPr lang="en-US" altLang="en-US" sz="2600" dirty="0"/>
              <a:t>involves compiling a list of qualified suppliers to find the best vendors.</a:t>
            </a:r>
          </a:p>
          <a:p>
            <a:r>
              <a:rPr lang="en-US" altLang="en-US" sz="2600" b="1" dirty="0"/>
              <a:t>Proposal solicitation </a:t>
            </a:r>
            <a:r>
              <a:rPr lang="en-US" altLang="en-US" sz="2600" dirty="0"/>
              <a:t>is the process of requesting proposals from qualified suppliers.</a:t>
            </a:r>
          </a:p>
          <a:p>
            <a:r>
              <a:rPr lang="en-US" altLang="en-US" sz="2600" b="1" dirty="0"/>
              <a:t>Supplier selection </a:t>
            </a:r>
            <a:r>
              <a:rPr lang="en-US" altLang="en-US" sz="2600" dirty="0"/>
              <a:t>is when the buying center creates a list of desired supplier attributes and negotiates with preferred suppliers for </a:t>
            </a:r>
            <a:r>
              <a:rPr lang="en-US" altLang="en-US" sz="2600" dirty="0" smtClean="0"/>
              <a:t>favorable </a:t>
            </a:r>
            <a:r>
              <a:rPr lang="en-US" altLang="en-US" sz="2600" dirty="0"/>
              <a:t>terms and conditions</a:t>
            </a:r>
            <a:r>
              <a:rPr lang="en-US" altLang="en-US" sz="2600" dirty="0" smtClean="0"/>
              <a:t>.</a:t>
            </a:r>
            <a:endParaRPr lang="en-IN" sz="2600" dirty="0"/>
          </a:p>
        </p:txBody>
      </p:sp>
    </p:spTree>
    <p:extLst>
      <p:ext uri="{BB962C8B-B14F-4D97-AF65-F5344CB8AC3E}">
        <p14:creationId xmlns:p14="http://schemas.microsoft.com/office/powerpoint/2010/main" val="252151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bg2"/>
                </a:solidFill>
                <a:latin typeface="+mj-lt"/>
              </a:rPr>
              <a:t>The Business Buying </a:t>
            </a:r>
            <a:r>
              <a:rPr lang="en-US" altLang="en-US" sz="3600" dirty="0" smtClean="0">
                <a:solidFill>
                  <a:schemeClr val="bg2"/>
                </a:solidFill>
                <a:latin typeface="+mj-lt"/>
              </a:rPr>
              <a:t>Process </a:t>
            </a:r>
            <a:r>
              <a:rPr lang="en-US" altLang="en-US" sz="2000" b="0" dirty="0" smtClean="0">
                <a:solidFill>
                  <a:schemeClr val="bg2"/>
                </a:solidFill>
                <a:latin typeface="+mj-lt"/>
              </a:rPr>
              <a:t>(5 of 5)</a:t>
            </a:r>
            <a:endParaRPr lang="en-IN" sz="2000" b="0" dirty="0">
              <a:solidFill>
                <a:schemeClr val="bg2"/>
              </a:solidFill>
              <a:latin typeface="+mj-lt"/>
            </a:endParaRPr>
          </a:p>
        </p:txBody>
      </p:sp>
      <p:sp>
        <p:nvSpPr>
          <p:cNvPr id="3" name="Content Placeholder 2"/>
          <p:cNvSpPr>
            <a:spLocks noGrp="1"/>
          </p:cNvSpPr>
          <p:nvPr>
            <p:ph idx="1"/>
          </p:nvPr>
        </p:nvSpPr>
        <p:spPr/>
        <p:txBody>
          <a:bodyPr/>
          <a:lstStyle/>
          <a:p>
            <a:r>
              <a:rPr lang="en-US" altLang="en-US" sz="2600" b="1" dirty="0" smtClean="0"/>
              <a:t>Order-routine </a:t>
            </a:r>
            <a:r>
              <a:rPr lang="en-US" altLang="en-US" sz="2600" b="1" dirty="0"/>
              <a:t>specifications </a:t>
            </a:r>
            <a:r>
              <a:rPr lang="en-US" altLang="en-US" sz="2600" dirty="0"/>
              <a:t>includes the final order with the chosen supplier and lists all of the specifications and terms of the purchase</a:t>
            </a:r>
            <a:r>
              <a:rPr lang="en-US" altLang="en-US" sz="2600" dirty="0" smtClean="0"/>
              <a:t>.</a:t>
            </a:r>
            <a:endParaRPr lang="en-US" altLang="en-US" sz="2600" dirty="0"/>
          </a:p>
          <a:p>
            <a:r>
              <a:rPr lang="en-US" altLang="en-US" sz="2600" b="1" dirty="0"/>
              <a:t>Performance review </a:t>
            </a:r>
            <a:r>
              <a:rPr lang="en-US" altLang="en-US" sz="2600" dirty="0"/>
              <a:t>involves a critique of supplier performance to the order-routine specifications</a:t>
            </a:r>
            <a:r>
              <a:rPr lang="en-US" altLang="en-US" sz="2600" dirty="0" smtClean="0"/>
              <a:t>.</a:t>
            </a:r>
            <a:endParaRPr lang="en-IN" sz="2600" dirty="0"/>
          </a:p>
        </p:txBody>
      </p:sp>
    </p:spTree>
    <p:extLst>
      <p:ext uri="{BB962C8B-B14F-4D97-AF65-F5344CB8AC3E}">
        <p14:creationId xmlns:p14="http://schemas.microsoft.com/office/powerpoint/2010/main" val="31161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Learning </a:t>
            </a:r>
            <a:r>
              <a:rPr lang="en-US" sz="3600" dirty="0" smtClean="0">
                <a:solidFill>
                  <a:schemeClr val="bg2"/>
                </a:solidFill>
                <a:latin typeface="+mj-lt"/>
              </a:rPr>
              <a:t>Objectives</a:t>
            </a:r>
            <a:endParaRPr lang="en-IN" sz="3600" dirty="0">
              <a:solidFill>
                <a:schemeClr val="bg2"/>
              </a:solidFill>
              <a:latin typeface="+mj-lt"/>
            </a:endParaRPr>
          </a:p>
        </p:txBody>
      </p:sp>
      <p:sp>
        <p:nvSpPr>
          <p:cNvPr id="4" name="Content Placeholder 3"/>
          <p:cNvSpPr>
            <a:spLocks noGrp="1"/>
          </p:cNvSpPr>
          <p:nvPr>
            <p:ph idx="1"/>
          </p:nvPr>
        </p:nvSpPr>
        <p:spPr/>
        <p:txBody>
          <a:bodyPr/>
          <a:lstStyle/>
          <a:p>
            <a:pPr marL="0" indent="0">
              <a:buNone/>
            </a:pPr>
            <a:r>
              <a:rPr lang="en-IN" sz="2600" b="1" dirty="0" smtClean="0">
                <a:solidFill>
                  <a:schemeClr val="bg2"/>
                </a:solidFill>
              </a:rPr>
              <a:t>6.1</a:t>
            </a:r>
            <a:r>
              <a:rPr lang="en-IN" sz="2600" dirty="0" smtClean="0"/>
              <a:t> </a:t>
            </a:r>
            <a:r>
              <a:rPr lang="en-US" sz="2600" dirty="0"/>
              <a:t>Define the business market and explain how business markets differ from consumer markets</a:t>
            </a:r>
            <a:r>
              <a:rPr lang="en-US" sz="2600" dirty="0" smtClean="0"/>
              <a:t>.</a:t>
            </a:r>
          </a:p>
          <a:p>
            <a:pPr marL="0" indent="0">
              <a:buNone/>
            </a:pPr>
            <a:r>
              <a:rPr lang="en-US" sz="2600" b="1" dirty="0" smtClean="0">
                <a:solidFill>
                  <a:schemeClr val="bg2"/>
                </a:solidFill>
              </a:rPr>
              <a:t>6.2</a:t>
            </a:r>
            <a:r>
              <a:rPr lang="en-US" sz="2600" dirty="0" smtClean="0"/>
              <a:t> </a:t>
            </a:r>
            <a:r>
              <a:rPr lang="en-US" sz="2600" dirty="0"/>
              <a:t>Identify the major factors that influence business buyer behavior</a:t>
            </a:r>
            <a:r>
              <a:rPr lang="en-US" sz="2600" dirty="0" smtClean="0"/>
              <a:t>.</a:t>
            </a:r>
          </a:p>
          <a:p>
            <a:pPr marL="0" indent="0">
              <a:buNone/>
            </a:pPr>
            <a:r>
              <a:rPr lang="en-US" sz="2600" b="1" dirty="0" smtClean="0">
                <a:solidFill>
                  <a:schemeClr val="bg2"/>
                </a:solidFill>
              </a:rPr>
              <a:t>6.3</a:t>
            </a:r>
            <a:r>
              <a:rPr lang="en-US" sz="2600" dirty="0" smtClean="0"/>
              <a:t> </a:t>
            </a:r>
            <a:r>
              <a:rPr lang="en-US" sz="2600" dirty="0"/>
              <a:t>List and define the steps in the business buying decision process</a:t>
            </a:r>
            <a:r>
              <a:rPr lang="en-US" sz="2600" dirty="0" smtClean="0"/>
              <a:t>.</a:t>
            </a:r>
          </a:p>
          <a:p>
            <a:pPr marL="0" indent="0">
              <a:buNone/>
            </a:pPr>
            <a:r>
              <a:rPr lang="en-US" sz="2600" b="1" dirty="0" smtClean="0">
                <a:solidFill>
                  <a:schemeClr val="bg2"/>
                </a:solidFill>
              </a:rPr>
              <a:t>6.4</a:t>
            </a:r>
            <a:r>
              <a:rPr lang="en-US" sz="2600" dirty="0" smtClean="0"/>
              <a:t> </a:t>
            </a:r>
            <a:r>
              <a:rPr lang="en-US" sz="2600" dirty="0"/>
              <a:t>Compare the institutional and government markets and explain how institutional and government buyers make their buying decisions.</a:t>
            </a:r>
            <a:endParaRPr lang="en-IN" sz="2600" dirty="0"/>
          </a:p>
        </p:txBody>
      </p:sp>
    </p:spTree>
    <p:extLst>
      <p:ext uri="{BB962C8B-B14F-4D97-AF65-F5344CB8AC3E}">
        <p14:creationId xmlns:p14="http://schemas.microsoft.com/office/powerpoint/2010/main" val="4145807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bg2"/>
                </a:solidFill>
                <a:latin typeface="+mj-lt"/>
              </a:rPr>
              <a:t>E-Procurement and Online </a:t>
            </a:r>
            <a:r>
              <a:rPr lang="en-US" altLang="en-US" sz="3600" dirty="0" smtClean="0">
                <a:solidFill>
                  <a:schemeClr val="bg2"/>
                </a:solidFill>
                <a:latin typeface="+mj-lt"/>
              </a:rPr>
              <a:t>Purchasing </a:t>
            </a:r>
            <a:r>
              <a:rPr lang="en-US" altLang="en-US" sz="2000" b="0" dirty="0" smtClean="0">
                <a:solidFill>
                  <a:schemeClr val="bg2"/>
                </a:solidFill>
                <a:latin typeface="+mj-lt"/>
              </a:rPr>
              <a:t>(1 of 2)</a:t>
            </a:r>
            <a:endParaRPr lang="en-IN" sz="2000" b="0" dirty="0">
              <a:solidFill>
                <a:schemeClr val="bg2"/>
              </a:solidFill>
              <a:latin typeface="+mj-lt"/>
            </a:endParaRPr>
          </a:p>
        </p:txBody>
      </p:sp>
      <p:sp>
        <p:nvSpPr>
          <p:cNvPr id="3" name="Content Placeholder 2"/>
          <p:cNvSpPr>
            <a:spLocks noGrp="1"/>
          </p:cNvSpPr>
          <p:nvPr>
            <p:ph idx="1"/>
          </p:nvPr>
        </p:nvSpPr>
        <p:spPr>
          <a:xfrm>
            <a:off x="457200" y="1600200"/>
            <a:ext cx="3657600" cy="4525963"/>
          </a:xfrm>
        </p:spPr>
        <p:txBody>
          <a:bodyPr/>
          <a:lstStyle/>
          <a:p>
            <a:r>
              <a:rPr lang="en-US" altLang="en-US" sz="2600" dirty="0"/>
              <a:t>Online purchasing</a:t>
            </a:r>
          </a:p>
          <a:p>
            <a:r>
              <a:rPr lang="en-US" altLang="en-US" sz="2600" dirty="0"/>
              <a:t>Company-buying sites</a:t>
            </a:r>
          </a:p>
          <a:p>
            <a:r>
              <a:rPr lang="en-US" altLang="en-US" sz="2600" dirty="0" smtClean="0"/>
              <a:t>Extranets</a:t>
            </a:r>
            <a:endParaRPr lang="en-IN" sz="2600" dirty="0"/>
          </a:p>
        </p:txBody>
      </p:sp>
      <p:pic>
        <p:nvPicPr>
          <p:cNvPr id="5" name="Picture 4" descr="A web page showing  Staples Advantage reads Your business. Your advantage and lists several bullet points stating why it is the right solu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238" y="1546796"/>
            <a:ext cx="4109072" cy="2590638"/>
          </a:xfrm>
          <a:prstGeom prst="rect">
            <a:avLst/>
          </a:prstGeom>
        </p:spPr>
      </p:pic>
    </p:spTree>
    <p:extLst>
      <p:ext uri="{BB962C8B-B14F-4D97-AF65-F5344CB8AC3E}">
        <p14:creationId xmlns:p14="http://schemas.microsoft.com/office/powerpoint/2010/main" val="2990106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bg2"/>
                </a:solidFill>
                <a:latin typeface="+mj-lt"/>
              </a:rPr>
              <a:t>E-Procurement and Online </a:t>
            </a:r>
            <a:r>
              <a:rPr lang="en-US" altLang="en-US" sz="3600" dirty="0" smtClean="0">
                <a:solidFill>
                  <a:schemeClr val="bg2"/>
                </a:solidFill>
                <a:latin typeface="+mj-lt"/>
              </a:rPr>
              <a:t>Purchasing </a:t>
            </a:r>
            <a:r>
              <a:rPr lang="en-US" altLang="en-US" sz="2000" b="0" dirty="0" smtClean="0">
                <a:solidFill>
                  <a:schemeClr val="bg2"/>
                </a:solidFill>
                <a:latin typeface="+mj-lt"/>
              </a:rPr>
              <a:t>(2 of 2)</a:t>
            </a:r>
            <a:endParaRPr lang="en-IN" sz="2000" b="0" dirty="0">
              <a:solidFill>
                <a:schemeClr val="bg2"/>
              </a:solidFill>
              <a:latin typeface="+mj-lt"/>
            </a:endParaRPr>
          </a:p>
        </p:txBody>
      </p:sp>
      <p:sp>
        <p:nvSpPr>
          <p:cNvPr id="3" name="Content Placeholder 2"/>
          <p:cNvSpPr>
            <a:spLocks noGrp="1"/>
          </p:cNvSpPr>
          <p:nvPr>
            <p:ph idx="1"/>
          </p:nvPr>
        </p:nvSpPr>
        <p:spPr/>
        <p:txBody>
          <a:bodyPr/>
          <a:lstStyle/>
          <a:p>
            <a:r>
              <a:rPr lang="en-US" altLang="en-US" sz="2600" dirty="0"/>
              <a:t>Advantages</a:t>
            </a:r>
          </a:p>
          <a:p>
            <a:pPr lvl="1"/>
            <a:r>
              <a:rPr lang="en-US" altLang="en-US" sz="2400" dirty="0"/>
              <a:t>Access to new suppliers</a:t>
            </a:r>
          </a:p>
          <a:p>
            <a:pPr lvl="1"/>
            <a:r>
              <a:rPr lang="en-US" altLang="en-US" sz="2400" dirty="0"/>
              <a:t>Lowers costs</a:t>
            </a:r>
          </a:p>
          <a:p>
            <a:pPr lvl="1"/>
            <a:r>
              <a:rPr lang="en-US" altLang="en-US" sz="2400" dirty="0"/>
              <a:t>Speeds order processing and delivery</a:t>
            </a:r>
          </a:p>
          <a:p>
            <a:pPr lvl="1"/>
            <a:r>
              <a:rPr lang="en-US" altLang="en-US" sz="2400" dirty="0"/>
              <a:t>Enhances information sharing</a:t>
            </a:r>
          </a:p>
          <a:p>
            <a:pPr lvl="1"/>
            <a:r>
              <a:rPr lang="en-US" altLang="en-US" sz="2400" dirty="0"/>
              <a:t>Improves sales</a:t>
            </a:r>
          </a:p>
          <a:p>
            <a:pPr lvl="1"/>
            <a:r>
              <a:rPr lang="en-US" altLang="en-US" sz="2400" dirty="0"/>
              <a:t>Facilitates service and support</a:t>
            </a:r>
          </a:p>
          <a:p>
            <a:r>
              <a:rPr lang="en-US" altLang="en-US" sz="2600" dirty="0"/>
              <a:t>Disadvantages</a:t>
            </a:r>
          </a:p>
          <a:p>
            <a:pPr lvl="1"/>
            <a:r>
              <a:rPr lang="en-US" altLang="en-US" sz="2400" dirty="0"/>
              <a:t>Erodes relationships as buyers search for new </a:t>
            </a:r>
            <a:r>
              <a:rPr lang="en-US" altLang="en-US" sz="2400" dirty="0" smtClean="0"/>
              <a:t>suppliers</a:t>
            </a:r>
            <a:endParaRPr lang="en-IN" sz="2400" dirty="0"/>
          </a:p>
        </p:txBody>
      </p:sp>
    </p:spTree>
    <p:extLst>
      <p:ext uri="{BB962C8B-B14F-4D97-AF65-F5344CB8AC3E}">
        <p14:creationId xmlns:p14="http://schemas.microsoft.com/office/powerpoint/2010/main" val="3693051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Learning Objective </a:t>
            </a:r>
            <a:r>
              <a:rPr lang="en-US" sz="3600" dirty="0" smtClean="0">
                <a:solidFill>
                  <a:schemeClr val="bg2"/>
                </a:solidFill>
                <a:latin typeface="+mj-lt"/>
              </a:rPr>
              <a:t>6.3 </a:t>
            </a:r>
            <a:r>
              <a:rPr lang="en-US" sz="2000" b="0" dirty="0" smtClean="0">
                <a:solidFill>
                  <a:schemeClr val="bg2"/>
                </a:solidFill>
                <a:latin typeface="+mj-lt"/>
              </a:rPr>
              <a:t>(2 of 2)</a:t>
            </a:r>
            <a:endParaRPr lang="en-IN" sz="2000" b="0" dirty="0">
              <a:solidFill>
                <a:schemeClr val="bg2"/>
              </a:solidFill>
              <a:latin typeface="+mj-lt"/>
            </a:endParaRPr>
          </a:p>
        </p:txBody>
      </p:sp>
      <p:sp>
        <p:nvSpPr>
          <p:cNvPr id="4" name="Content Placeholder 3"/>
          <p:cNvSpPr>
            <a:spLocks noGrp="1"/>
          </p:cNvSpPr>
          <p:nvPr>
            <p:ph idx="1"/>
          </p:nvPr>
        </p:nvSpPr>
        <p:spPr/>
        <p:txBody>
          <a:bodyPr/>
          <a:lstStyle/>
          <a:p>
            <a:pPr marL="255600" indent="-255600">
              <a:buSzPct val="100000"/>
            </a:pPr>
            <a:r>
              <a:rPr lang="en-US" sz="2600" dirty="0"/>
              <a:t>List and define the steps in the business buying decision process</a:t>
            </a:r>
            <a:r>
              <a:rPr lang="en-US" sz="2600" dirty="0" smtClean="0"/>
              <a:t>.</a:t>
            </a:r>
            <a:endParaRPr lang="en-IN" sz="2600" dirty="0"/>
          </a:p>
        </p:txBody>
      </p:sp>
    </p:spTree>
    <p:extLst>
      <p:ext uri="{BB962C8B-B14F-4D97-AF65-F5344CB8AC3E}">
        <p14:creationId xmlns:p14="http://schemas.microsoft.com/office/powerpoint/2010/main" val="3754726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Learning Objective </a:t>
            </a:r>
            <a:r>
              <a:rPr lang="en-US" sz="3600" dirty="0" smtClean="0">
                <a:solidFill>
                  <a:schemeClr val="bg2"/>
                </a:solidFill>
                <a:latin typeface="+mj-lt"/>
              </a:rPr>
              <a:t>6.4 </a:t>
            </a:r>
            <a:r>
              <a:rPr lang="en-US" sz="2000" b="0" dirty="0" smtClean="0">
                <a:solidFill>
                  <a:schemeClr val="bg2"/>
                </a:solidFill>
                <a:latin typeface="+mj-lt"/>
              </a:rPr>
              <a:t>(1 of 2)</a:t>
            </a:r>
            <a:r>
              <a:rPr lang="en-US" sz="3600" dirty="0" smtClean="0">
                <a:solidFill>
                  <a:schemeClr val="bg2"/>
                </a:solidFill>
                <a:latin typeface="+mj-lt"/>
              </a:rPr>
              <a:t> </a:t>
            </a:r>
            <a:endParaRPr lang="en-IN" sz="3600" dirty="0">
              <a:solidFill>
                <a:schemeClr val="bg2"/>
              </a:solidFill>
              <a:latin typeface="+mj-lt"/>
            </a:endParaRPr>
          </a:p>
        </p:txBody>
      </p:sp>
      <p:sp>
        <p:nvSpPr>
          <p:cNvPr id="4" name="Content Placeholder 3"/>
          <p:cNvSpPr>
            <a:spLocks noGrp="1"/>
          </p:cNvSpPr>
          <p:nvPr>
            <p:ph idx="1"/>
          </p:nvPr>
        </p:nvSpPr>
        <p:spPr/>
        <p:txBody>
          <a:bodyPr/>
          <a:lstStyle/>
          <a:p>
            <a:pPr marL="255600" indent="-255600">
              <a:buSzPct val="100000"/>
            </a:pPr>
            <a:r>
              <a:rPr lang="en-US" sz="2600" dirty="0"/>
              <a:t>Compare the institutional and government markets and explain how institutional and government buyers make their buying decisions</a:t>
            </a:r>
            <a:r>
              <a:rPr lang="en-US" sz="2600" dirty="0" smtClean="0"/>
              <a:t>.</a:t>
            </a:r>
            <a:endParaRPr lang="en-IN" sz="2600" dirty="0"/>
          </a:p>
        </p:txBody>
      </p:sp>
    </p:spTree>
    <p:extLst>
      <p:ext uri="{BB962C8B-B14F-4D97-AF65-F5344CB8AC3E}">
        <p14:creationId xmlns:p14="http://schemas.microsoft.com/office/powerpoint/2010/main" val="4043186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924800" cy="1097280"/>
          </a:xfrm>
        </p:spPr>
        <p:txBody>
          <a:bodyPr/>
          <a:lstStyle/>
          <a:p>
            <a:r>
              <a:rPr lang="en-US" altLang="en-US" sz="3600" dirty="0">
                <a:solidFill>
                  <a:schemeClr val="bg2"/>
                </a:solidFill>
                <a:latin typeface="+mj-lt"/>
              </a:rPr>
              <a:t>Institutional and Government </a:t>
            </a:r>
            <a:r>
              <a:rPr lang="en-US" altLang="en-US" sz="3600" dirty="0" smtClean="0">
                <a:solidFill>
                  <a:schemeClr val="bg2"/>
                </a:solidFill>
                <a:latin typeface="+mj-lt"/>
              </a:rPr>
              <a:t>Markets </a:t>
            </a:r>
            <a:r>
              <a:rPr lang="en-US" altLang="en-US" sz="2000" b="0" dirty="0" smtClean="0">
                <a:solidFill>
                  <a:schemeClr val="bg2"/>
                </a:solidFill>
                <a:latin typeface="+mj-lt"/>
              </a:rPr>
              <a:t>(1 of 2)</a:t>
            </a:r>
            <a:endParaRPr lang="en-IN" sz="2000" b="0" dirty="0">
              <a:solidFill>
                <a:schemeClr val="bg2"/>
              </a:solidFill>
              <a:latin typeface="+mj-lt"/>
            </a:endParaRPr>
          </a:p>
        </p:txBody>
      </p:sp>
      <p:sp>
        <p:nvSpPr>
          <p:cNvPr id="3" name="Content Placeholder 2"/>
          <p:cNvSpPr>
            <a:spLocks noGrp="1"/>
          </p:cNvSpPr>
          <p:nvPr>
            <p:ph idx="1"/>
          </p:nvPr>
        </p:nvSpPr>
        <p:spPr/>
        <p:txBody>
          <a:bodyPr/>
          <a:lstStyle/>
          <a:p>
            <a:r>
              <a:rPr lang="en-US" altLang="en-US" sz="2600" b="1" dirty="0"/>
              <a:t>Institutional markets</a:t>
            </a:r>
            <a:r>
              <a:rPr lang="en-US" altLang="en-US" sz="2600" dirty="0"/>
              <a:t> consist of schools, hospitals, nursing homes, and prisons that provide goods and services to people in their care</a:t>
            </a:r>
            <a:r>
              <a:rPr lang="en-US" altLang="en-US" sz="2600" dirty="0" smtClean="0"/>
              <a:t>.</a:t>
            </a:r>
          </a:p>
          <a:p>
            <a:pPr lvl="1"/>
            <a:r>
              <a:rPr lang="en-US" altLang="en-US" sz="2400" dirty="0" smtClean="0"/>
              <a:t>Characteristics</a:t>
            </a:r>
          </a:p>
          <a:p>
            <a:pPr lvl="2"/>
            <a:r>
              <a:rPr lang="en-US" altLang="en-US" sz="2200" dirty="0" smtClean="0"/>
              <a:t>Low budgets</a:t>
            </a:r>
          </a:p>
          <a:p>
            <a:pPr lvl="2"/>
            <a:r>
              <a:rPr lang="en-US" altLang="en-US" sz="2200" dirty="0" smtClean="0"/>
              <a:t>Captive patrons</a:t>
            </a:r>
            <a:endParaRPr lang="en-IN" sz="2200" dirty="0"/>
          </a:p>
        </p:txBody>
      </p:sp>
    </p:spTree>
    <p:extLst>
      <p:ext uri="{BB962C8B-B14F-4D97-AF65-F5344CB8AC3E}">
        <p14:creationId xmlns:p14="http://schemas.microsoft.com/office/powerpoint/2010/main" val="2210708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848600" cy="1097280"/>
          </a:xfrm>
        </p:spPr>
        <p:txBody>
          <a:bodyPr/>
          <a:lstStyle/>
          <a:p>
            <a:r>
              <a:rPr lang="en-US" altLang="en-US" sz="3600" dirty="0">
                <a:solidFill>
                  <a:schemeClr val="bg2"/>
                </a:solidFill>
                <a:latin typeface="+mj-lt"/>
              </a:rPr>
              <a:t>Institutional and Government </a:t>
            </a:r>
            <a:r>
              <a:rPr lang="en-US" altLang="en-US" sz="3600" dirty="0" smtClean="0">
                <a:solidFill>
                  <a:schemeClr val="bg2"/>
                </a:solidFill>
                <a:latin typeface="+mj-lt"/>
              </a:rPr>
              <a:t>Markets </a:t>
            </a:r>
            <a:r>
              <a:rPr lang="en-US" altLang="en-US" sz="2000" b="0" dirty="0" smtClean="0">
                <a:solidFill>
                  <a:schemeClr val="bg2"/>
                </a:solidFill>
                <a:latin typeface="+mj-lt"/>
              </a:rPr>
              <a:t>(2 of 2)</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a:defRPr/>
            </a:pPr>
            <a:r>
              <a:rPr lang="en-US" sz="2600" b="1" dirty="0"/>
              <a:t>Government markets</a:t>
            </a:r>
            <a:r>
              <a:rPr lang="en-US" sz="2600" dirty="0"/>
              <a:t> tend to favor domestic suppliers, require them to submit bids, and normally award the contract to the lowest bidder</a:t>
            </a:r>
            <a:r>
              <a:rPr lang="en-US" sz="2600" dirty="0" smtClean="0"/>
              <a:t>.</a:t>
            </a:r>
          </a:p>
          <a:p>
            <a:pPr lvl="1">
              <a:defRPr/>
            </a:pPr>
            <a:r>
              <a:rPr lang="en-US" sz="2400" dirty="0" smtClean="0"/>
              <a:t>Affected </a:t>
            </a:r>
            <a:r>
              <a:rPr lang="en-US" sz="2400" dirty="0"/>
              <a:t>by environmental </a:t>
            </a:r>
            <a:r>
              <a:rPr lang="en-US" sz="2400" dirty="0" smtClean="0"/>
              <a:t>factors</a:t>
            </a:r>
          </a:p>
          <a:p>
            <a:pPr lvl="1">
              <a:defRPr/>
            </a:pPr>
            <a:r>
              <a:rPr lang="en-US" sz="2400" dirty="0" smtClean="0"/>
              <a:t>Non-economic </a:t>
            </a:r>
            <a:r>
              <a:rPr lang="en-US" sz="2400" dirty="0"/>
              <a:t>factors </a:t>
            </a:r>
            <a:r>
              <a:rPr lang="en-US" sz="2400" dirty="0" smtClean="0"/>
              <a:t>considered</a:t>
            </a:r>
          </a:p>
          <a:p>
            <a:pPr lvl="2">
              <a:defRPr/>
            </a:pPr>
            <a:r>
              <a:rPr lang="en-US" sz="2200" dirty="0" smtClean="0"/>
              <a:t>Minority firms</a:t>
            </a:r>
          </a:p>
          <a:p>
            <a:pPr lvl="2">
              <a:defRPr/>
            </a:pPr>
            <a:r>
              <a:rPr lang="en-US" sz="2200" dirty="0" smtClean="0"/>
              <a:t>Depressed firms</a:t>
            </a:r>
          </a:p>
          <a:p>
            <a:pPr lvl="2">
              <a:defRPr/>
            </a:pPr>
            <a:r>
              <a:rPr lang="en-US" sz="2200" dirty="0" smtClean="0"/>
              <a:t>Small businesses</a:t>
            </a:r>
            <a:endParaRPr lang="en-IN" sz="2200" dirty="0"/>
          </a:p>
        </p:txBody>
      </p:sp>
    </p:spTree>
    <p:extLst>
      <p:ext uri="{BB962C8B-B14F-4D97-AF65-F5344CB8AC3E}">
        <p14:creationId xmlns:p14="http://schemas.microsoft.com/office/powerpoint/2010/main" val="2723277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Learning Objective </a:t>
            </a:r>
            <a:r>
              <a:rPr lang="en-US" sz="3600" dirty="0" smtClean="0">
                <a:solidFill>
                  <a:schemeClr val="bg2"/>
                </a:solidFill>
                <a:latin typeface="+mj-lt"/>
              </a:rPr>
              <a:t>6.4 </a:t>
            </a:r>
            <a:r>
              <a:rPr lang="en-US" sz="2000" b="0" dirty="0" smtClean="0">
                <a:solidFill>
                  <a:schemeClr val="bg2"/>
                </a:solidFill>
                <a:latin typeface="+mj-lt"/>
              </a:rPr>
              <a:t>(2 of 2)</a:t>
            </a:r>
            <a:endParaRPr lang="en-IN" sz="2000" b="0" dirty="0">
              <a:solidFill>
                <a:schemeClr val="bg2"/>
              </a:solidFill>
              <a:latin typeface="+mj-lt"/>
            </a:endParaRPr>
          </a:p>
        </p:txBody>
      </p:sp>
      <p:sp>
        <p:nvSpPr>
          <p:cNvPr id="4" name="Content Placeholder 3"/>
          <p:cNvSpPr>
            <a:spLocks noGrp="1"/>
          </p:cNvSpPr>
          <p:nvPr>
            <p:ph idx="1"/>
          </p:nvPr>
        </p:nvSpPr>
        <p:spPr/>
        <p:txBody>
          <a:bodyPr/>
          <a:lstStyle/>
          <a:p>
            <a:pPr marL="255600" indent="-255600">
              <a:buSzPct val="100000"/>
            </a:pPr>
            <a:r>
              <a:rPr lang="en-US" sz="2600" dirty="0"/>
              <a:t>Compare the institutional and government markets and explain how institutional and government buyers make their buying decisions</a:t>
            </a:r>
            <a:r>
              <a:rPr lang="en-US" sz="2600" dirty="0" smtClean="0"/>
              <a:t>.</a:t>
            </a:r>
            <a:endParaRPr lang="en-IN" sz="2600" dirty="0"/>
          </a:p>
        </p:txBody>
      </p:sp>
    </p:spTree>
    <p:extLst>
      <p:ext uri="{BB962C8B-B14F-4D97-AF65-F5344CB8AC3E}">
        <p14:creationId xmlns:p14="http://schemas.microsoft.com/office/powerpoint/2010/main" val="2110201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endParaRPr lang="en-IN" sz="3600" dirty="0">
              <a:latin typeface="+mj-lt"/>
            </a:endParaRPr>
          </a:p>
        </p:txBody>
      </p:sp>
      <p:pic>
        <p:nvPicPr>
          <p:cNvPr id="4" name="Picture 5" descr="The notice reads as follows: 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title="Copyright P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3558" y="2346206"/>
            <a:ext cx="7211124" cy="2301994"/>
          </a:xfrm>
          <a:prstGeom prst="rect">
            <a:avLst/>
          </a:prstGeom>
        </p:spPr>
      </p:pic>
    </p:spTree>
    <p:extLst>
      <p:ext uri="{BB962C8B-B14F-4D97-AF65-F5344CB8AC3E}">
        <p14:creationId xmlns:p14="http://schemas.microsoft.com/office/powerpoint/2010/main" val="3235473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Business Markets and </a:t>
            </a:r>
            <a:r>
              <a:rPr lang="en-US" altLang="en-US" sz="3600" dirty="0" smtClean="0">
                <a:latin typeface="+mj-lt"/>
              </a:rPr>
              <a:t>Business Buyer Behavior </a:t>
            </a:r>
            <a:r>
              <a:rPr lang="en-US" altLang="en-US" sz="2000" b="0" dirty="0" smtClean="0">
                <a:latin typeface="+mj-lt"/>
              </a:rPr>
              <a:t>(2 of 2)</a:t>
            </a:r>
            <a:endParaRPr lang="en-IN" sz="2000" b="0" dirty="0">
              <a:latin typeface="+mj-lt"/>
            </a:endParaRPr>
          </a:p>
        </p:txBody>
      </p:sp>
      <p:sp>
        <p:nvSpPr>
          <p:cNvPr id="3" name="Content Placeholder 2"/>
          <p:cNvSpPr>
            <a:spLocks noGrp="1"/>
          </p:cNvSpPr>
          <p:nvPr>
            <p:ph idx="1"/>
          </p:nvPr>
        </p:nvSpPr>
        <p:spPr/>
        <p:txBody>
          <a:bodyPr/>
          <a:lstStyle/>
          <a:p>
            <a:pPr>
              <a:spcBef>
                <a:spcPts val="700"/>
              </a:spcBef>
            </a:pPr>
            <a:r>
              <a:rPr lang="en-US" altLang="en-US" sz="2600" b="1" dirty="0"/>
              <a:t>Business buyer behavior </a:t>
            </a:r>
            <a:r>
              <a:rPr lang="en-US" altLang="en-US" sz="2600" dirty="0"/>
              <a:t>refers to the buying behavior of the organizations that buy goods and services for use in the production of other products and services that are sold, rented, or supplied to others. </a:t>
            </a:r>
          </a:p>
          <a:p>
            <a:pPr>
              <a:spcBef>
                <a:spcPts val="700"/>
              </a:spcBef>
            </a:pPr>
            <a:r>
              <a:rPr lang="en-US" altLang="en-US" sz="2600" dirty="0"/>
              <a:t>The</a:t>
            </a:r>
            <a:r>
              <a:rPr lang="en-US" altLang="en-US" sz="2600" b="1" dirty="0"/>
              <a:t> business buying process </a:t>
            </a:r>
            <a:r>
              <a:rPr lang="en-US" altLang="en-US" sz="2600" dirty="0"/>
              <a:t>is the process where business buyers determine which products and services are needed to purchase, and then find, evaluate, and choose among alternative brands</a:t>
            </a:r>
            <a:r>
              <a:rPr lang="en-US" altLang="en-US" sz="2600" dirty="0" smtClean="0"/>
              <a:t>.</a:t>
            </a:r>
            <a:endParaRPr lang="en-IN" sz="2600" dirty="0"/>
          </a:p>
        </p:txBody>
      </p:sp>
    </p:spTree>
    <p:extLst>
      <p:ext uri="{BB962C8B-B14F-4D97-AF65-F5344CB8AC3E}">
        <p14:creationId xmlns:p14="http://schemas.microsoft.com/office/powerpoint/2010/main" val="1536820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Learning Objective </a:t>
            </a:r>
            <a:r>
              <a:rPr lang="en-US" sz="3600" dirty="0" smtClean="0">
                <a:solidFill>
                  <a:schemeClr val="bg2"/>
                </a:solidFill>
                <a:latin typeface="+mj-lt"/>
              </a:rPr>
              <a:t>6.1 </a:t>
            </a:r>
            <a:r>
              <a:rPr lang="en-US" sz="2000" b="0" dirty="0" smtClean="0">
                <a:solidFill>
                  <a:schemeClr val="bg2"/>
                </a:solidFill>
                <a:latin typeface="+mj-lt"/>
              </a:rPr>
              <a:t>(1 of 2)</a:t>
            </a:r>
            <a:endParaRPr lang="en-IN" sz="2000" b="0" dirty="0">
              <a:solidFill>
                <a:schemeClr val="bg2"/>
              </a:solidFill>
              <a:latin typeface="+mj-lt"/>
            </a:endParaRPr>
          </a:p>
        </p:txBody>
      </p:sp>
      <p:sp>
        <p:nvSpPr>
          <p:cNvPr id="3" name="Content Placeholder 2"/>
          <p:cNvSpPr>
            <a:spLocks noGrp="1"/>
          </p:cNvSpPr>
          <p:nvPr>
            <p:ph idx="1"/>
          </p:nvPr>
        </p:nvSpPr>
        <p:spPr/>
        <p:txBody>
          <a:bodyPr/>
          <a:lstStyle/>
          <a:p>
            <a:r>
              <a:rPr lang="en-US" sz="2600" dirty="0"/>
              <a:t>Define the business market and explain how business markets differ from consumer markets</a:t>
            </a:r>
            <a:r>
              <a:rPr lang="en-US" sz="2600" dirty="0" smtClean="0"/>
              <a:t>.</a:t>
            </a:r>
            <a:endParaRPr lang="en-US" sz="2600" b="1" dirty="0"/>
          </a:p>
          <a:p>
            <a:pPr marL="0" indent="0">
              <a:buNone/>
            </a:pPr>
            <a:r>
              <a:rPr lang="en-US" altLang="en-US" sz="2600" dirty="0"/>
              <a:t>	</a:t>
            </a:r>
            <a:r>
              <a:rPr lang="en-US" altLang="en-US" sz="2600" b="1" dirty="0" smtClean="0"/>
              <a:t>Business Markets</a:t>
            </a:r>
            <a:endParaRPr lang="en-IN" sz="2600" dirty="0"/>
          </a:p>
        </p:txBody>
      </p:sp>
    </p:spTree>
    <p:extLst>
      <p:ext uri="{BB962C8B-B14F-4D97-AF65-F5344CB8AC3E}">
        <p14:creationId xmlns:p14="http://schemas.microsoft.com/office/powerpoint/2010/main" val="1608817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bg2"/>
                </a:solidFill>
                <a:latin typeface="+mj-lt"/>
              </a:rPr>
              <a:t>Business </a:t>
            </a:r>
            <a:r>
              <a:rPr lang="en-US" altLang="en-US" sz="3600" dirty="0" smtClean="0">
                <a:solidFill>
                  <a:schemeClr val="bg2"/>
                </a:solidFill>
                <a:latin typeface="+mj-lt"/>
              </a:rPr>
              <a:t>Markets </a:t>
            </a:r>
            <a:r>
              <a:rPr lang="en-US" altLang="en-US" sz="2000" b="0" dirty="0" smtClean="0">
                <a:solidFill>
                  <a:schemeClr val="bg2"/>
                </a:solidFill>
                <a:latin typeface="+mj-lt"/>
              </a:rPr>
              <a:t>(1 of 3)</a:t>
            </a:r>
            <a:r>
              <a:rPr lang="en-US" altLang="en-US" sz="3600" dirty="0" smtClean="0">
                <a:solidFill>
                  <a:schemeClr val="bg2"/>
                </a:solidFill>
                <a:latin typeface="+mj-lt"/>
              </a:rPr>
              <a:t> </a:t>
            </a:r>
            <a:endParaRPr lang="en-IN" sz="360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altLang="en-US" sz="2600" b="1" dirty="0"/>
              <a:t>Market Structure and </a:t>
            </a:r>
            <a:r>
              <a:rPr lang="en-US" altLang="en-US" sz="2600" b="1" dirty="0" smtClean="0"/>
              <a:t>Demand</a:t>
            </a:r>
          </a:p>
          <a:p>
            <a:pPr lvl="0"/>
            <a:r>
              <a:rPr lang="en-US" sz="2400" dirty="0">
                <a:solidFill>
                  <a:srgbClr val="000000"/>
                </a:solidFill>
              </a:rPr>
              <a:t>Fewer but larger buyers</a:t>
            </a:r>
          </a:p>
          <a:p>
            <a:pPr lvl="0"/>
            <a:r>
              <a:rPr lang="en-US" sz="2400" dirty="0">
                <a:solidFill>
                  <a:srgbClr val="000000"/>
                </a:solidFill>
              </a:rPr>
              <a:t>Derived demand</a:t>
            </a:r>
          </a:p>
          <a:p>
            <a:pPr lvl="0"/>
            <a:r>
              <a:rPr lang="en-US" sz="2400" dirty="0">
                <a:solidFill>
                  <a:srgbClr val="000000"/>
                </a:solidFill>
              </a:rPr>
              <a:t>Inelastic demand</a:t>
            </a:r>
          </a:p>
          <a:p>
            <a:pPr lvl="0"/>
            <a:r>
              <a:rPr lang="en-US" sz="2400" dirty="0">
                <a:solidFill>
                  <a:srgbClr val="000000"/>
                </a:solidFill>
              </a:rPr>
              <a:t>Fluctuating </a:t>
            </a:r>
            <a:r>
              <a:rPr lang="en-US" sz="2400" dirty="0" smtClean="0">
                <a:solidFill>
                  <a:srgbClr val="000000"/>
                </a:solidFill>
              </a:rPr>
              <a:t>demand</a:t>
            </a:r>
            <a:endParaRPr lang="en-IN" sz="2400" b="1" dirty="0"/>
          </a:p>
        </p:txBody>
      </p:sp>
    </p:spTree>
    <p:extLst>
      <p:ext uri="{BB962C8B-B14F-4D97-AF65-F5344CB8AC3E}">
        <p14:creationId xmlns:p14="http://schemas.microsoft.com/office/powerpoint/2010/main" val="1943902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bg2"/>
                </a:solidFill>
                <a:latin typeface="+mj-lt"/>
              </a:rPr>
              <a:t>Business </a:t>
            </a:r>
            <a:r>
              <a:rPr lang="en-US" altLang="en-US" sz="3600" dirty="0" smtClean="0">
                <a:solidFill>
                  <a:schemeClr val="bg2"/>
                </a:solidFill>
                <a:latin typeface="+mj-lt"/>
              </a:rPr>
              <a:t>Markets </a:t>
            </a:r>
            <a:r>
              <a:rPr lang="en-US" altLang="en-US" sz="2000" b="0" dirty="0" smtClean="0">
                <a:solidFill>
                  <a:schemeClr val="bg2"/>
                </a:solidFill>
                <a:latin typeface="+mj-lt"/>
              </a:rPr>
              <a:t>(2 of 3)</a:t>
            </a:r>
            <a:r>
              <a:rPr lang="en-US" altLang="en-US" sz="3600" dirty="0" smtClean="0">
                <a:solidFill>
                  <a:schemeClr val="bg2"/>
                </a:solidFill>
                <a:latin typeface="+mj-lt"/>
              </a:rPr>
              <a:t> </a:t>
            </a:r>
            <a:endParaRPr lang="en-IN" sz="360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altLang="en-US" sz="2600" b="1" dirty="0" smtClean="0"/>
              <a:t>Nature </a:t>
            </a:r>
            <a:r>
              <a:rPr lang="en-US" altLang="en-US" sz="2600" b="1" dirty="0"/>
              <a:t>of the Buying </a:t>
            </a:r>
            <a:r>
              <a:rPr lang="en-US" altLang="en-US" sz="2600" b="1" dirty="0" smtClean="0"/>
              <a:t>Unit</a:t>
            </a:r>
          </a:p>
          <a:p>
            <a:pPr marL="0" indent="0">
              <a:buNone/>
            </a:pPr>
            <a:r>
              <a:rPr lang="en-US" altLang="en-US" sz="2400" dirty="0"/>
              <a:t>Business buyers usually face </a:t>
            </a:r>
            <a:r>
              <a:rPr lang="en-US" altLang="en-US" sz="2400" b="1" dirty="0"/>
              <a:t>more complex</a:t>
            </a:r>
            <a:r>
              <a:rPr lang="en-US" altLang="en-US" sz="2400" i="1" dirty="0"/>
              <a:t> </a:t>
            </a:r>
            <a:r>
              <a:rPr lang="en-US" altLang="en-US" sz="2400" dirty="0"/>
              <a:t>buying decisions than do consumer buyers. Compared with consumer purchases, a business purchase usually involves</a:t>
            </a:r>
            <a:r>
              <a:rPr lang="en-US" altLang="en-US" sz="2400" dirty="0" smtClean="0"/>
              <a:t>:</a:t>
            </a:r>
          </a:p>
          <a:p>
            <a:pPr marL="255600" lvl="2" indent="-255600">
              <a:buFont typeface="Arial" panose="020B0604020202020204" pitchFamily="34" charset="0"/>
              <a:buChar char="•"/>
            </a:pPr>
            <a:r>
              <a:rPr lang="en-US" altLang="en-US" sz="2200" dirty="0" smtClean="0"/>
              <a:t>More </a:t>
            </a:r>
            <a:r>
              <a:rPr lang="en-US" altLang="en-US" sz="2200" dirty="0"/>
              <a:t>decision </a:t>
            </a:r>
            <a:r>
              <a:rPr lang="en-US" altLang="en-US" sz="2200" dirty="0" smtClean="0"/>
              <a:t>participants</a:t>
            </a:r>
          </a:p>
          <a:p>
            <a:pPr marL="255600" lvl="2" indent="-255600">
              <a:buFont typeface="Arial" panose="020B0604020202020204" pitchFamily="34" charset="0"/>
              <a:buChar char="•"/>
            </a:pPr>
            <a:r>
              <a:rPr lang="en-US" altLang="en-US" sz="2200" dirty="0" smtClean="0"/>
              <a:t>More </a:t>
            </a:r>
            <a:r>
              <a:rPr lang="en-US" altLang="en-US" sz="2200" dirty="0"/>
              <a:t>professional purchasing </a:t>
            </a:r>
            <a:r>
              <a:rPr lang="en-US" altLang="en-US" sz="2200" dirty="0" smtClean="0"/>
              <a:t>effort</a:t>
            </a:r>
          </a:p>
          <a:p>
            <a:pPr marL="255600" lvl="2" indent="-255600">
              <a:buFont typeface="Arial" panose="020B0604020202020204" pitchFamily="34" charset="0"/>
              <a:buChar char="•"/>
            </a:pPr>
            <a:r>
              <a:rPr lang="en-US" altLang="en-US" sz="2200" dirty="0" smtClean="0"/>
              <a:t>More </a:t>
            </a:r>
            <a:r>
              <a:rPr lang="en-US" altLang="en-US" sz="2200" dirty="0"/>
              <a:t>buyer and seller </a:t>
            </a:r>
            <a:r>
              <a:rPr lang="en-US" altLang="en-US" sz="2200" dirty="0" smtClean="0"/>
              <a:t>interaction</a:t>
            </a:r>
            <a:endParaRPr lang="en-IN" sz="2200" b="1" dirty="0"/>
          </a:p>
        </p:txBody>
      </p:sp>
    </p:spTree>
    <p:extLst>
      <p:ext uri="{BB962C8B-B14F-4D97-AF65-F5344CB8AC3E}">
        <p14:creationId xmlns:p14="http://schemas.microsoft.com/office/powerpoint/2010/main" val="1964485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bg2"/>
                </a:solidFill>
                <a:latin typeface="+mj-lt"/>
              </a:rPr>
              <a:t>Business </a:t>
            </a:r>
            <a:r>
              <a:rPr lang="en-US" altLang="en-US" sz="3600" dirty="0" smtClean="0">
                <a:solidFill>
                  <a:schemeClr val="bg2"/>
                </a:solidFill>
                <a:latin typeface="+mj-lt"/>
              </a:rPr>
              <a:t>Markets </a:t>
            </a:r>
            <a:r>
              <a:rPr lang="en-US" altLang="en-US" sz="2000" b="0" dirty="0" smtClean="0">
                <a:solidFill>
                  <a:schemeClr val="bg2"/>
                </a:solidFill>
                <a:latin typeface="+mj-lt"/>
              </a:rPr>
              <a:t>(3 of 3)</a:t>
            </a:r>
            <a:r>
              <a:rPr lang="en-US" altLang="en-US" sz="3600" dirty="0" smtClean="0">
                <a:solidFill>
                  <a:schemeClr val="bg2"/>
                </a:solidFill>
                <a:latin typeface="+mj-lt"/>
              </a:rPr>
              <a:t> </a:t>
            </a:r>
            <a:endParaRPr lang="en-IN" sz="360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altLang="en-US" sz="2600" b="1" dirty="0" smtClean="0"/>
              <a:t>Decision Process</a:t>
            </a:r>
          </a:p>
          <a:p>
            <a:r>
              <a:rPr lang="en-US" altLang="en-US" sz="2400" b="1" dirty="0"/>
              <a:t>Supplier development </a:t>
            </a:r>
            <a:r>
              <a:rPr lang="en-US" altLang="en-US" sz="2400" dirty="0"/>
              <a:t>is the systematic development of networks of supplier-partners to ensure an appropriate and dependable supply of products and materials for use in making products or reselling them to others</a:t>
            </a:r>
            <a:r>
              <a:rPr lang="en-US" altLang="en-US" sz="2400" dirty="0" smtClean="0"/>
              <a:t>.</a:t>
            </a:r>
            <a:endParaRPr lang="en-IN" sz="2400" b="1" dirty="0"/>
          </a:p>
        </p:txBody>
      </p:sp>
    </p:spTree>
    <p:extLst>
      <p:ext uri="{BB962C8B-B14F-4D97-AF65-F5344CB8AC3E}">
        <p14:creationId xmlns:p14="http://schemas.microsoft.com/office/powerpoint/2010/main" val="259960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Learning Objective </a:t>
            </a:r>
            <a:r>
              <a:rPr lang="en-US" sz="3600" dirty="0" smtClean="0">
                <a:solidFill>
                  <a:schemeClr val="bg2"/>
                </a:solidFill>
                <a:latin typeface="+mj-lt"/>
              </a:rPr>
              <a:t>6.1 </a:t>
            </a:r>
            <a:r>
              <a:rPr lang="en-US" sz="2000" b="0" dirty="0" smtClean="0">
                <a:solidFill>
                  <a:schemeClr val="bg2"/>
                </a:solidFill>
                <a:latin typeface="+mj-lt"/>
              </a:rPr>
              <a:t>(2 of 2)</a:t>
            </a:r>
            <a:endParaRPr lang="en-IN" sz="2000" b="0" dirty="0">
              <a:solidFill>
                <a:schemeClr val="bg2"/>
              </a:solidFill>
              <a:latin typeface="+mj-lt"/>
            </a:endParaRPr>
          </a:p>
        </p:txBody>
      </p:sp>
      <p:sp>
        <p:nvSpPr>
          <p:cNvPr id="3" name="Content Placeholder 2"/>
          <p:cNvSpPr>
            <a:spLocks noGrp="1"/>
          </p:cNvSpPr>
          <p:nvPr>
            <p:ph idx="1"/>
          </p:nvPr>
        </p:nvSpPr>
        <p:spPr/>
        <p:txBody>
          <a:bodyPr/>
          <a:lstStyle/>
          <a:p>
            <a:r>
              <a:rPr lang="en-US" sz="2600" dirty="0"/>
              <a:t>Define the business market and explain how business markets differ from consumer markets</a:t>
            </a:r>
            <a:r>
              <a:rPr lang="en-US" sz="2600" dirty="0" smtClean="0"/>
              <a:t>.</a:t>
            </a:r>
            <a:endParaRPr lang="en-US" altLang="en-US" sz="2600" dirty="0"/>
          </a:p>
          <a:p>
            <a:pPr marL="0" indent="0">
              <a:buNone/>
            </a:pPr>
            <a:r>
              <a:rPr lang="en-US" altLang="en-US" sz="2600" dirty="0"/>
              <a:t>	</a:t>
            </a:r>
            <a:r>
              <a:rPr lang="en-US" altLang="en-US" sz="2600" b="1" dirty="0"/>
              <a:t>Business </a:t>
            </a:r>
            <a:r>
              <a:rPr lang="en-US" altLang="en-US" sz="2600" b="1" dirty="0" smtClean="0"/>
              <a:t>Markets</a:t>
            </a:r>
            <a:endParaRPr lang="en-IN" sz="2600" b="1" dirty="0"/>
          </a:p>
        </p:txBody>
      </p:sp>
    </p:spTree>
    <p:extLst>
      <p:ext uri="{BB962C8B-B14F-4D97-AF65-F5344CB8AC3E}">
        <p14:creationId xmlns:p14="http://schemas.microsoft.com/office/powerpoint/2010/main" val="261230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5611</TotalTime>
  <Words>5493</Words>
  <Application>Microsoft Office PowerPoint</Application>
  <PresentationFormat>On-screen Show (4:3)</PresentationFormat>
  <Paragraphs>416</Paragraphs>
  <Slides>37</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ＭＳ Ｐゴシック</vt:lpstr>
      <vt:lpstr>Arial</vt:lpstr>
      <vt:lpstr>Calibri</vt:lpstr>
      <vt:lpstr>Times New Roman</vt:lpstr>
      <vt:lpstr>Verdana</vt:lpstr>
      <vt:lpstr>Wingdings</vt:lpstr>
      <vt:lpstr>508 Lecture</vt:lpstr>
      <vt:lpstr>Principles of Marketing</vt:lpstr>
      <vt:lpstr>Business Markets and Business Buyer Behavior (1 of 2)</vt:lpstr>
      <vt:lpstr>Learning Objectives</vt:lpstr>
      <vt:lpstr>Business Markets and Business Buyer Behavior (2 of 2)</vt:lpstr>
      <vt:lpstr>Learning Objective 6.1 (1 of 2)</vt:lpstr>
      <vt:lpstr>Business Markets (1 of 3) </vt:lpstr>
      <vt:lpstr>Business Markets (2 of 3) </vt:lpstr>
      <vt:lpstr>Business Markets (3 of 3) </vt:lpstr>
      <vt:lpstr>Learning Objective 6.1 (2 of 2)</vt:lpstr>
      <vt:lpstr>Learning Objective 6.2 (1 of 2)</vt:lpstr>
      <vt:lpstr>Business Buyer Behavior (1 of 12)</vt:lpstr>
      <vt:lpstr>Business Buyer Behavior (2 of 12)</vt:lpstr>
      <vt:lpstr>Business Buyer Behavior (3 of 12)</vt:lpstr>
      <vt:lpstr>Business Buyer Behavior (4 of 12)</vt:lpstr>
      <vt:lpstr>Business Buyer Behavior (5 of 12)</vt:lpstr>
      <vt:lpstr>Business Buyer Behavior (6 of 12)</vt:lpstr>
      <vt:lpstr>Business Buyer Behavior (7 of 12)</vt:lpstr>
      <vt:lpstr>Business Buyer Behavior (8 of 12)</vt:lpstr>
      <vt:lpstr>Business Buyer Behavior (9 of 12)</vt:lpstr>
      <vt:lpstr>Business Buyer Behavior (10 of 12)</vt:lpstr>
      <vt:lpstr>Business Buyer Behavior (11 of 12)</vt:lpstr>
      <vt:lpstr>Business Buyer Behavior (12 of 12)</vt:lpstr>
      <vt:lpstr>Learning Objective 6.2 (2 of 2)</vt:lpstr>
      <vt:lpstr>Learning Objective 6.3 (1 of 2)</vt:lpstr>
      <vt:lpstr>The Business Buying Process (1 of 5)</vt:lpstr>
      <vt:lpstr>The Business Buying Process (2 of 5)</vt:lpstr>
      <vt:lpstr>The Business Buying Process (3 of 5)</vt:lpstr>
      <vt:lpstr>The Business Buying Process (4 of 5)</vt:lpstr>
      <vt:lpstr>The Business Buying Process (5 of 5)</vt:lpstr>
      <vt:lpstr>E-Procurement and Online Purchasing (1 of 2)</vt:lpstr>
      <vt:lpstr>E-Procurement and Online Purchasing (2 of 2)</vt:lpstr>
      <vt:lpstr>Learning Objective 6.3 (2 of 2)</vt:lpstr>
      <vt:lpstr>Learning Objective 6.4 (1 of 2) </vt:lpstr>
      <vt:lpstr>Institutional and Government Markets (1 of 2)</vt:lpstr>
      <vt:lpstr>Institutional and Government Markets (2 of 2)</vt:lpstr>
      <vt:lpstr>Learning Objective 6.4 (2 of 2)</vt:lpstr>
      <vt:lpstr>Copyright</vt:lpstr>
    </vt:vector>
  </TitlesOfParts>
  <Company>SPi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 16e</dc:title>
  <dc:subject>Business</dc:subject>
  <dc:creator>Kotler/Armstrong</dc:creator>
  <cp:lastModifiedBy>GRACE C KHOURY</cp:lastModifiedBy>
  <cp:revision>1552</cp:revision>
  <dcterms:created xsi:type="dcterms:W3CDTF">2014-07-14T20:04:21Z</dcterms:created>
  <dcterms:modified xsi:type="dcterms:W3CDTF">2019-11-05T09:44:02Z</dcterms:modified>
</cp:coreProperties>
</file>