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2"/>
  </p:notesMasterIdLst>
  <p:handoutMasterIdLst>
    <p:handoutMasterId r:id="rId73"/>
  </p:handoutMasterIdLst>
  <p:sldIdLst>
    <p:sldId id="770" r:id="rId2"/>
    <p:sldId id="527" r:id="rId3"/>
    <p:sldId id="670" r:id="rId4"/>
    <p:sldId id="626" r:id="rId5"/>
    <p:sldId id="627" r:id="rId6"/>
    <p:sldId id="788" r:id="rId7"/>
    <p:sldId id="705" r:id="rId8"/>
    <p:sldId id="691" r:id="rId9"/>
    <p:sldId id="706" r:id="rId10"/>
    <p:sldId id="692" r:id="rId11"/>
    <p:sldId id="693" r:id="rId12"/>
    <p:sldId id="707" r:id="rId13"/>
    <p:sldId id="694" r:id="rId14"/>
    <p:sldId id="579" r:id="rId15"/>
    <p:sldId id="695" r:id="rId16"/>
    <p:sldId id="696" r:id="rId17"/>
    <p:sldId id="578" r:id="rId18"/>
    <p:sldId id="698" r:id="rId19"/>
    <p:sldId id="672" r:id="rId20"/>
    <p:sldId id="699" r:id="rId21"/>
    <p:sldId id="789" r:id="rId22"/>
    <p:sldId id="628" r:id="rId23"/>
    <p:sldId id="772" r:id="rId24"/>
    <p:sldId id="773" r:id="rId25"/>
    <p:sldId id="774" r:id="rId26"/>
    <p:sldId id="581" r:id="rId27"/>
    <p:sldId id="708" r:id="rId28"/>
    <p:sldId id="709" r:id="rId29"/>
    <p:sldId id="584" r:id="rId30"/>
    <p:sldId id="746" r:id="rId31"/>
    <p:sldId id="586" r:id="rId32"/>
    <p:sldId id="655" r:id="rId33"/>
    <p:sldId id="656" r:id="rId34"/>
    <p:sldId id="747" r:id="rId35"/>
    <p:sldId id="587" r:id="rId36"/>
    <p:sldId id="748" r:id="rId37"/>
    <p:sldId id="749" r:id="rId38"/>
    <p:sldId id="750" r:id="rId39"/>
    <p:sldId id="751" r:id="rId40"/>
    <p:sldId id="790" r:id="rId41"/>
    <p:sldId id="791" r:id="rId42"/>
    <p:sldId id="775" r:id="rId43"/>
    <p:sldId id="594" r:id="rId44"/>
    <p:sldId id="752" r:id="rId45"/>
    <p:sldId id="753" r:id="rId46"/>
    <p:sldId id="598" r:id="rId47"/>
    <p:sldId id="610" r:id="rId48"/>
    <p:sldId id="599" r:id="rId49"/>
    <p:sldId id="600" r:id="rId50"/>
    <p:sldId id="767" r:id="rId51"/>
    <p:sldId id="642" r:id="rId52"/>
    <p:sldId id="680" r:id="rId53"/>
    <p:sldId id="681" r:id="rId54"/>
    <p:sldId id="720" r:id="rId55"/>
    <p:sldId id="612" r:id="rId56"/>
    <p:sldId id="632" r:id="rId57"/>
    <p:sldId id="792" r:id="rId58"/>
    <p:sldId id="697" r:id="rId59"/>
    <p:sldId id="607" r:id="rId60"/>
    <p:sldId id="683" r:id="rId61"/>
    <p:sldId id="611" r:id="rId62"/>
    <p:sldId id="776" r:id="rId63"/>
    <p:sldId id="778" r:id="rId64"/>
    <p:sldId id="779" r:id="rId65"/>
    <p:sldId id="782" r:id="rId66"/>
    <p:sldId id="783" r:id="rId67"/>
    <p:sldId id="784" r:id="rId68"/>
    <p:sldId id="785" r:id="rId69"/>
    <p:sldId id="786" r:id="rId70"/>
    <p:sldId id="777" r:id="rId71"/>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Arial Black" pitchFamily="34" charset="0"/>
        <a:ea typeface="+mn-ea"/>
        <a:cs typeface="+mn-cs"/>
      </a:defRPr>
    </a:lvl1pPr>
    <a:lvl2pPr marL="457200" algn="ctr" rtl="0" eaLnBrk="0" fontAlgn="base" hangingPunct="0">
      <a:spcBef>
        <a:spcPct val="0"/>
      </a:spcBef>
      <a:spcAft>
        <a:spcPct val="0"/>
      </a:spcAft>
      <a:defRPr sz="2400" kern="1200">
        <a:solidFill>
          <a:schemeClr val="tx1"/>
        </a:solidFill>
        <a:latin typeface="Arial Black" pitchFamily="34" charset="0"/>
        <a:ea typeface="+mn-ea"/>
        <a:cs typeface="+mn-cs"/>
      </a:defRPr>
    </a:lvl2pPr>
    <a:lvl3pPr marL="914400" algn="ctr" rtl="0" eaLnBrk="0" fontAlgn="base" hangingPunct="0">
      <a:spcBef>
        <a:spcPct val="0"/>
      </a:spcBef>
      <a:spcAft>
        <a:spcPct val="0"/>
      </a:spcAft>
      <a:defRPr sz="2400" kern="1200">
        <a:solidFill>
          <a:schemeClr val="tx1"/>
        </a:solidFill>
        <a:latin typeface="Arial Black" pitchFamily="34" charset="0"/>
        <a:ea typeface="+mn-ea"/>
        <a:cs typeface="+mn-cs"/>
      </a:defRPr>
    </a:lvl3pPr>
    <a:lvl4pPr marL="1371600" algn="ctr" rtl="0" eaLnBrk="0" fontAlgn="base" hangingPunct="0">
      <a:spcBef>
        <a:spcPct val="0"/>
      </a:spcBef>
      <a:spcAft>
        <a:spcPct val="0"/>
      </a:spcAft>
      <a:defRPr sz="2400" kern="1200">
        <a:solidFill>
          <a:schemeClr val="tx1"/>
        </a:solidFill>
        <a:latin typeface="Arial Black" pitchFamily="34" charset="0"/>
        <a:ea typeface="+mn-ea"/>
        <a:cs typeface="+mn-cs"/>
      </a:defRPr>
    </a:lvl4pPr>
    <a:lvl5pPr marL="1828800" algn="ctr" rtl="0" eaLnBrk="0" fontAlgn="base" hangingPunct="0">
      <a:spcBef>
        <a:spcPct val="0"/>
      </a:spcBef>
      <a:spcAft>
        <a:spcPct val="0"/>
      </a:spcAft>
      <a:defRPr sz="2400" kern="1200">
        <a:solidFill>
          <a:schemeClr val="tx1"/>
        </a:solidFill>
        <a:latin typeface="Arial Black" pitchFamily="34" charset="0"/>
        <a:ea typeface="+mn-ea"/>
        <a:cs typeface="+mn-cs"/>
      </a:defRPr>
    </a:lvl5pPr>
    <a:lvl6pPr marL="2286000" algn="l" defTabSz="914400" rtl="0" eaLnBrk="1" latinLnBrk="0" hangingPunct="1">
      <a:defRPr sz="2400" kern="1200">
        <a:solidFill>
          <a:schemeClr val="tx1"/>
        </a:solidFill>
        <a:latin typeface="Arial Black" pitchFamily="34" charset="0"/>
        <a:ea typeface="+mn-ea"/>
        <a:cs typeface="+mn-cs"/>
      </a:defRPr>
    </a:lvl6pPr>
    <a:lvl7pPr marL="2743200" algn="l" defTabSz="914400" rtl="0" eaLnBrk="1" latinLnBrk="0" hangingPunct="1">
      <a:defRPr sz="2400" kern="1200">
        <a:solidFill>
          <a:schemeClr val="tx1"/>
        </a:solidFill>
        <a:latin typeface="Arial Black" pitchFamily="34" charset="0"/>
        <a:ea typeface="+mn-ea"/>
        <a:cs typeface="+mn-cs"/>
      </a:defRPr>
    </a:lvl7pPr>
    <a:lvl8pPr marL="3200400" algn="l" defTabSz="914400" rtl="0" eaLnBrk="1" latinLnBrk="0" hangingPunct="1">
      <a:defRPr sz="2400" kern="1200">
        <a:solidFill>
          <a:schemeClr val="tx1"/>
        </a:solidFill>
        <a:latin typeface="Arial Black" pitchFamily="34" charset="0"/>
        <a:ea typeface="+mn-ea"/>
        <a:cs typeface="+mn-cs"/>
      </a:defRPr>
    </a:lvl8pPr>
    <a:lvl9pPr marL="3657600" algn="l" defTabSz="914400" rtl="0" eaLnBrk="1" latinLnBrk="0" hangingPunct="1">
      <a:defRPr sz="2400" kern="1200">
        <a:solidFill>
          <a:schemeClr val="tx1"/>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7A4"/>
    <a:srgbClr val="006600"/>
    <a:srgbClr val="045072"/>
    <a:srgbClr val="800000"/>
    <a:srgbClr val="AD0000"/>
    <a:srgbClr val="FFFFFF"/>
    <a:srgbClr val="5F5F5F"/>
    <a:srgbClr val="808080"/>
    <a:srgbClr val="969696"/>
    <a:srgbClr val="8E00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7" autoAdjust="0"/>
    <p:restoredTop sz="94671" autoAdjust="0"/>
  </p:normalViewPr>
  <p:slideViewPr>
    <p:cSldViewPr>
      <p:cViewPr varScale="1">
        <p:scale>
          <a:sx n="107" d="100"/>
          <a:sy n="107" d="100"/>
        </p:scale>
        <p:origin x="102" y="14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Lst>
  </p:outlineViewPr>
  <p:notesTextViewPr>
    <p:cViewPr>
      <p:scale>
        <a:sx n="100" d="100"/>
        <a:sy n="100" d="100"/>
      </p:scale>
      <p:origin x="0" y="0"/>
    </p:cViewPr>
  </p:notesTextViewPr>
  <p:sorterViewPr>
    <p:cViewPr>
      <p:scale>
        <a:sx n="130" d="100"/>
        <a:sy n="130" d="100"/>
      </p:scale>
      <p:origin x="0" y="10242"/>
    </p:cViewPr>
  </p:sorterViewPr>
  <p:notesViewPr>
    <p:cSldViewPr>
      <p:cViewPr>
        <p:scale>
          <a:sx n="75" d="100"/>
          <a:sy n="75" d="100"/>
        </p:scale>
        <p:origin x="-2334" y="-162"/>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29.xml"/><Relationship Id="rId39" Type="http://schemas.openxmlformats.org/officeDocument/2006/relationships/slide" Target="slides/slide44.xml"/><Relationship Id="rId21" Type="http://schemas.openxmlformats.org/officeDocument/2006/relationships/slide" Target="slides/slide24.xml"/><Relationship Id="rId34" Type="http://schemas.openxmlformats.org/officeDocument/2006/relationships/slide" Target="slides/slide37.xml"/><Relationship Id="rId42" Type="http://schemas.openxmlformats.org/officeDocument/2006/relationships/slide" Target="slides/slide47.xml"/><Relationship Id="rId47" Type="http://schemas.openxmlformats.org/officeDocument/2006/relationships/slide" Target="slides/slide52.xml"/><Relationship Id="rId50" Type="http://schemas.openxmlformats.org/officeDocument/2006/relationships/slide" Target="slides/slide55.xml"/><Relationship Id="rId55" Type="http://schemas.openxmlformats.org/officeDocument/2006/relationships/slide" Target="slides/slide61.xml"/><Relationship Id="rId7" Type="http://schemas.openxmlformats.org/officeDocument/2006/relationships/slide" Target="slides/slide9.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8.xml"/><Relationship Id="rId33" Type="http://schemas.openxmlformats.org/officeDocument/2006/relationships/slide" Target="slides/slide36.xml"/><Relationship Id="rId38" Type="http://schemas.openxmlformats.org/officeDocument/2006/relationships/slide" Target="slides/slide43.xml"/><Relationship Id="rId46" Type="http://schemas.openxmlformats.org/officeDocument/2006/relationships/slide" Target="slides/slide51.xml"/><Relationship Id="rId2" Type="http://schemas.openxmlformats.org/officeDocument/2006/relationships/slide" Target="slides/slide3.xml"/><Relationship Id="rId16" Type="http://schemas.openxmlformats.org/officeDocument/2006/relationships/slide" Target="slides/slide18.xml"/><Relationship Id="rId20" Type="http://schemas.openxmlformats.org/officeDocument/2006/relationships/slide" Target="slides/slide23.xml"/><Relationship Id="rId29" Type="http://schemas.openxmlformats.org/officeDocument/2006/relationships/slide" Target="slides/slide32.xml"/><Relationship Id="rId41" Type="http://schemas.openxmlformats.org/officeDocument/2006/relationships/slide" Target="slides/slide46.xml"/><Relationship Id="rId54" Type="http://schemas.openxmlformats.org/officeDocument/2006/relationships/slide" Target="slides/slide60.xml"/><Relationship Id="rId1" Type="http://schemas.openxmlformats.org/officeDocument/2006/relationships/slide" Target="slides/slide2.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27.xml"/><Relationship Id="rId32" Type="http://schemas.openxmlformats.org/officeDocument/2006/relationships/slide" Target="slides/slide35.xml"/><Relationship Id="rId37" Type="http://schemas.openxmlformats.org/officeDocument/2006/relationships/slide" Target="slides/slide42.xml"/><Relationship Id="rId40" Type="http://schemas.openxmlformats.org/officeDocument/2006/relationships/slide" Target="slides/slide45.xml"/><Relationship Id="rId45" Type="http://schemas.openxmlformats.org/officeDocument/2006/relationships/slide" Target="slides/slide50.xml"/><Relationship Id="rId53" Type="http://schemas.openxmlformats.org/officeDocument/2006/relationships/slide" Target="slides/slide59.xml"/><Relationship Id="rId5" Type="http://schemas.openxmlformats.org/officeDocument/2006/relationships/slide" Target="slides/slide7.xml"/><Relationship Id="rId15" Type="http://schemas.openxmlformats.org/officeDocument/2006/relationships/slide" Target="slides/slide17.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39.xml"/><Relationship Id="rId49" Type="http://schemas.openxmlformats.org/officeDocument/2006/relationships/slide" Target="slides/slide54.xml"/><Relationship Id="rId10" Type="http://schemas.openxmlformats.org/officeDocument/2006/relationships/slide" Target="slides/slide12.xml"/><Relationship Id="rId19" Type="http://schemas.openxmlformats.org/officeDocument/2006/relationships/slide" Target="slides/slide22.xml"/><Relationship Id="rId31" Type="http://schemas.openxmlformats.org/officeDocument/2006/relationships/slide" Target="slides/slide34.xml"/><Relationship Id="rId44" Type="http://schemas.openxmlformats.org/officeDocument/2006/relationships/slide" Target="slides/slide49.xml"/><Relationship Id="rId52" Type="http://schemas.openxmlformats.org/officeDocument/2006/relationships/slide" Target="slides/slide58.xml"/><Relationship Id="rId4" Type="http://schemas.openxmlformats.org/officeDocument/2006/relationships/slide" Target="slides/slide5.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38.xml"/><Relationship Id="rId43" Type="http://schemas.openxmlformats.org/officeDocument/2006/relationships/slide" Target="slides/slide48.xml"/><Relationship Id="rId48" Type="http://schemas.openxmlformats.org/officeDocument/2006/relationships/slide" Target="slides/slide53.xml"/><Relationship Id="rId56" Type="http://schemas.openxmlformats.org/officeDocument/2006/relationships/slide" Target="slides/slide62.xml"/><Relationship Id="rId8" Type="http://schemas.openxmlformats.org/officeDocument/2006/relationships/slide" Target="slides/slide10.xml"/><Relationship Id="rId51" Type="http://schemas.openxmlformats.org/officeDocument/2006/relationships/slide" Target="slides/slide56.xml"/><Relationship Id="rId3"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727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406400" y="4560888"/>
            <a:ext cx="65833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71" tIns="46849" rIns="95371" bIns="46849"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27" name="Rectangle 3"/>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3234602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875392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633027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712347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957544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941172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716524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852714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12328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911957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51560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996296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569909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523923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66825" y="727075"/>
            <a:ext cx="4781550" cy="3586163"/>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290720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1177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Rot="1" noChangeAspect="1" noChangeArrowheads="1" noTextEdit="1"/>
          </p:cNvSpPr>
          <p:nvPr>
            <p:ph type="sldImg"/>
          </p:nvPr>
        </p:nvSpPr>
        <p:spPr>
          <a:xfrm>
            <a:off x="1268413" y="727075"/>
            <a:ext cx="4783137" cy="3586163"/>
          </a:xfrm>
          <a:ln/>
        </p:spPr>
      </p:sp>
      <p:sp>
        <p:nvSpPr>
          <p:cNvPr id="10270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371024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Rot="1" noChangeAspect="1" noChangeArrowheads="1" noTextEdit="1"/>
          </p:cNvSpPr>
          <p:nvPr>
            <p:ph type="sldImg"/>
          </p:nvPr>
        </p:nvSpPr>
        <p:spPr>
          <a:xfrm>
            <a:off x="1268413" y="727075"/>
            <a:ext cx="4783137" cy="3586163"/>
          </a:xfrm>
          <a:ln/>
        </p:spPr>
      </p:sp>
      <p:sp>
        <p:nvSpPr>
          <p:cNvPr id="10270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09384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Rot="1" noChangeAspect="1" noChangeArrowheads="1" noTextEdit="1"/>
          </p:cNvSpPr>
          <p:nvPr>
            <p:ph type="sldImg"/>
          </p:nvPr>
        </p:nvSpPr>
        <p:spPr>
          <a:xfrm>
            <a:off x="1268413" y="727075"/>
            <a:ext cx="4783137" cy="3586163"/>
          </a:xfrm>
          <a:ln/>
        </p:spPr>
      </p:sp>
      <p:sp>
        <p:nvSpPr>
          <p:cNvPr id="10270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07411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418164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523622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872119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768590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18922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651972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976216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95406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291395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834196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522459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7884770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139742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8381789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226186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7019427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66825" y="727075"/>
            <a:ext cx="4781550" cy="3586163"/>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0600927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66825" y="727075"/>
            <a:ext cx="4781550" cy="3586163"/>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7458473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Rot="1" noChangeAspect="1" noChangeArrowheads="1" noTextEdit="1"/>
          </p:cNvSpPr>
          <p:nvPr>
            <p:ph type="sldImg"/>
          </p:nvPr>
        </p:nvSpPr>
        <p:spPr>
          <a:xfrm>
            <a:off x="1268413" y="727075"/>
            <a:ext cx="4783137" cy="3586163"/>
          </a:xfrm>
          <a:ln/>
        </p:spPr>
      </p:sp>
      <p:sp>
        <p:nvSpPr>
          <p:cNvPr id="10270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355770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584432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4119234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1497732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9477396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2191587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0001993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767417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23862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7508318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572661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2681748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2250252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5015375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9089110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0661339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66825" y="727075"/>
            <a:ext cx="4781550" cy="3586163"/>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5884731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268413" y="727075"/>
            <a:ext cx="4781550" cy="3586163"/>
          </a:xfrm>
          <a:ln/>
        </p:spPr>
      </p:sp>
      <p:sp>
        <p:nvSpPr>
          <p:cNvPr id="13926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9204801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14192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66825" y="727075"/>
            <a:ext cx="4781550" cy="3586163"/>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3179295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568030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50348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Rot="1" noChangeAspect="1" noChangeArrowheads="1" noTextEdit="1"/>
          </p:cNvSpPr>
          <p:nvPr>
            <p:ph type="sldImg"/>
          </p:nvPr>
        </p:nvSpPr>
        <p:spPr>
          <a:xfrm>
            <a:off x="1268413" y="727075"/>
            <a:ext cx="4783137" cy="3586163"/>
          </a:xfrm>
          <a:ln/>
        </p:spPr>
      </p:sp>
      <p:sp>
        <p:nvSpPr>
          <p:cNvPr id="10270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850715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lIns="95361" tIns="46844" rIns="95361" bIns="46844"/>
          <a:lstStyle/>
          <a:p>
            <a:endParaRPr lang="en-US" altLang="en-US" dirty="0" smtClean="0"/>
          </a:p>
        </p:txBody>
      </p:sp>
    </p:spTree>
    <p:extLst>
      <p:ext uri="{BB962C8B-B14F-4D97-AF65-F5344CB8AC3E}">
        <p14:creationId xmlns:p14="http://schemas.microsoft.com/office/powerpoint/2010/main" val="26803103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p:spPr>
        <p:txBody>
          <a:bodyPr lIns="95361" tIns="46844" rIns="95361" bIns="46844"/>
          <a:lstStyle/>
          <a:p>
            <a:endParaRPr lang="en-US" altLang="en-US" dirty="0" smtClean="0"/>
          </a:p>
        </p:txBody>
      </p:sp>
    </p:spTree>
    <p:extLst>
      <p:ext uri="{BB962C8B-B14F-4D97-AF65-F5344CB8AC3E}">
        <p14:creationId xmlns:p14="http://schemas.microsoft.com/office/powerpoint/2010/main" val="41509491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p:spPr>
        <p:txBody>
          <a:bodyPr lIns="95361" tIns="46844" rIns="95361" bIns="46844"/>
          <a:lstStyle/>
          <a:p>
            <a:endParaRPr lang="en-US" altLang="en-US" dirty="0" smtClean="0"/>
          </a:p>
        </p:txBody>
      </p:sp>
    </p:spTree>
    <p:extLst>
      <p:ext uri="{BB962C8B-B14F-4D97-AF65-F5344CB8AC3E}">
        <p14:creationId xmlns:p14="http://schemas.microsoft.com/office/powerpoint/2010/main" val="15699279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lIns="95361" tIns="46844" rIns="95361" bIns="46844"/>
          <a:lstStyle/>
          <a:p>
            <a:endParaRPr lang="en-US" altLang="en-US" dirty="0" smtClean="0"/>
          </a:p>
        </p:txBody>
      </p:sp>
    </p:spTree>
    <p:extLst>
      <p:ext uri="{BB962C8B-B14F-4D97-AF65-F5344CB8AC3E}">
        <p14:creationId xmlns:p14="http://schemas.microsoft.com/office/powerpoint/2010/main" val="20739364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p:spPr>
        <p:txBody>
          <a:bodyPr lIns="95361" tIns="46844" rIns="95361" bIns="46844"/>
          <a:lstStyle/>
          <a:p>
            <a:endParaRPr lang="en-US" altLang="en-US" dirty="0" smtClean="0"/>
          </a:p>
        </p:txBody>
      </p:sp>
    </p:spTree>
    <p:extLst>
      <p:ext uri="{BB962C8B-B14F-4D97-AF65-F5344CB8AC3E}">
        <p14:creationId xmlns:p14="http://schemas.microsoft.com/office/powerpoint/2010/main" val="36961578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p:spPr>
        <p:txBody>
          <a:bodyPr lIns="95361" tIns="46844" rIns="95361" bIns="46844"/>
          <a:lstStyle/>
          <a:p>
            <a:endParaRPr lang="en-US" altLang="en-US" dirty="0" smtClean="0"/>
          </a:p>
        </p:txBody>
      </p:sp>
    </p:spTree>
    <p:extLst>
      <p:ext uri="{BB962C8B-B14F-4D97-AF65-F5344CB8AC3E}">
        <p14:creationId xmlns:p14="http://schemas.microsoft.com/office/powerpoint/2010/main" val="1591535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p:spPr>
        <p:txBody>
          <a:bodyPr lIns="95361" tIns="46844" rIns="95361" bIns="46844"/>
          <a:lstStyle/>
          <a:p>
            <a:endParaRPr lang="en-US" altLang="en-US" dirty="0" smtClean="0"/>
          </a:p>
        </p:txBody>
      </p:sp>
    </p:spTree>
    <p:extLst>
      <p:ext uri="{BB962C8B-B14F-4D97-AF65-F5344CB8AC3E}">
        <p14:creationId xmlns:p14="http://schemas.microsoft.com/office/powerpoint/2010/main" val="3392272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923088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260475" y="722313"/>
            <a:ext cx="4794250" cy="3595687"/>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3" name="Rectangle 3"/>
          <p:cNvSpPr>
            <a:spLocks noGrp="1" noChangeArrowheads="1"/>
          </p:cNvSpPr>
          <p:nvPr>
            <p:ph type="body" idx="1"/>
          </p:nvPr>
        </p:nvSpPr>
        <p:spPr>
          <a:xfrm>
            <a:off x="974918" y="4561062"/>
            <a:ext cx="5365364" cy="431988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7044" tIns="48523" rIns="97044" bIns="48523"/>
          <a:lstStyle/>
          <a:p>
            <a:endParaRPr lang="en-US" altLang="en-US" dirty="0" smtClean="0">
              <a:latin typeface="Arial" charset="0"/>
            </a:endParaRPr>
          </a:p>
        </p:txBody>
      </p:sp>
    </p:spTree>
    <p:extLst>
      <p:ext uri="{BB962C8B-B14F-4D97-AF65-F5344CB8AC3E}">
        <p14:creationId xmlns:p14="http://schemas.microsoft.com/office/powerpoint/2010/main" val="1659743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985408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17499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14181258"/>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3892700"/>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637875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7290295"/>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2991931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717803"/>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9916634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796712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103845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1643340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69094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428051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029234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6"/>
          <p:cNvSpPr txBox="1">
            <a:spLocks noChangeArrowheads="1"/>
          </p:cNvSpPr>
          <p:nvPr/>
        </p:nvSpPr>
        <p:spPr bwMode="auto">
          <a:xfrm>
            <a:off x="76200" y="6354763"/>
            <a:ext cx="685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spcBef>
                <a:spcPct val="50000"/>
              </a:spcBef>
            </a:pPr>
            <a:r>
              <a:rPr lang="en-US" altLang="en-US" sz="1200" b="1" dirty="0" smtClean="0">
                <a:latin typeface="Arial" charset="0"/>
              </a:rPr>
              <a:t>8-</a:t>
            </a:r>
            <a:fld id="{BCE96638-06DC-428C-B978-6F0F07BDCD3A}" type="slidenum">
              <a:rPr lang="en-US" altLang="en-US" sz="1200" b="1" smtClean="0">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228600"/>
            <a:ext cx="9144000" cy="1752600"/>
          </a:xfrm>
          <a:prstGeom prst="rect">
            <a:avLst/>
          </a:prstGeom>
          <a:solidFill>
            <a:srgbClr val="C5C5FF"/>
          </a:solidFill>
          <a:ln>
            <a:noFill/>
          </a:ln>
          <a:effectLst/>
        </p:spPr>
        <p:txBody>
          <a:bodyPr wrap="none" anchor="ctr"/>
          <a:lstStyle/>
          <a:p>
            <a:endParaRPr lang="en-US" dirty="0">
              <a:latin typeface="Liberation Sans" panose="020B0604020202020204" pitchFamily="34" charset="0"/>
            </a:endParaRPr>
          </a:p>
        </p:txBody>
      </p:sp>
      <p:sp>
        <p:nvSpPr>
          <p:cNvPr id="8" name="Rectangle 6"/>
          <p:cNvSpPr>
            <a:spLocks noChangeArrowheads="1"/>
          </p:cNvSpPr>
          <p:nvPr/>
        </p:nvSpPr>
        <p:spPr bwMode="auto">
          <a:xfrm>
            <a:off x="0" y="685800"/>
            <a:ext cx="2514600" cy="914400"/>
          </a:xfrm>
          <a:prstGeom prst="rect">
            <a:avLst/>
          </a:prstGeom>
          <a:solidFill>
            <a:schemeClr val="bg1">
              <a:lumMod val="65000"/>
            </a:schemeClr>
          </a:solidFill>
          <a:ln>
            <a:noFill/>
          </a:ln>
          <a:effectLst/>
        </p:spPr>
        <p:txBody>
          <a:bodyPr wrap="none" anchor="ctr"/>
          <a:lstStyle/>
          <a:p>
            <a:pPr algn="ctr"/>
            <a:endParaRPr lang="en-US" altLang="en-US" i="0" dirty="0">
              <a:latin typeface="Liberation Sans" panose="020B0604020202020204" pitchFamily="34" charset="0"/>
            </a:endParaRPr>
          </a:p>
        </p:txBody>
      </p:sp>
      <p:sp>
        <p:nvSpPr>
          <p:cNvPr id="9" name="Rectangle 8"/>
          <p:cNvSpPr txBox="1">
            <a:spLocks noChangeArrowheads="1"/>
          </p:cNvSpPr>
          <p:nvPr/>
        </p:nvSpPr>
        <p:spPr>
          <a:xfrm>
            <a:off x="2514600" y="533400"/>
            <a:ext cx="6400800" cy="1200329"/>
          </a:xfrm>
          <a:prstGeom prst="rect">
            <a:avLst/>
          </a:prstGeom>
          <a:solidFill>
            <a:schemeClr val="bg1"/>
          </a:solidFill>
          <a:ln w="28575" cap="flat" cmpd="sng" algn="ctr">
            <a:solidFill>
              <a:schemeClr val="bg1">
                <a:lumMod val="65000"/>
              </a:schemeClr>
            </a:solidFill>
            <a:prstDash val="solid"/>
            <a:miter lim="800000"/>
            <a:headEnd/>
            <a:tailEnd/>
          </a:ln>
        </p:spPr>
        <p:txBody>
          <a:bodyPr wrap="square" lIns="91440" tIns="45720" rIns="91440" bIns="45720" anchor="ctr" anchorCtr="0">
            <a:noAutofit/>
          </a:bodyPr>
          <a:lstStyle>
            <a:defPPr>
              <a:defRPr lang="en-US"/>
            </a:defPPr>
            <a:lvl1pPr marL="58738" indent="0" algn="l">
              <a:spcBef>
                <a:spcPts val="0"/>
              </a:spcBef>
              <a:buClr>
                <a:schemeClr val="accent2"/>
              </a:buClr>
              <a:buSzTx/>
              <a:buFontTx/>
              <a:buNone/>
              <a:defRPr sz="3800" b="1" i="0" kern="0">
                <a:solidFill>
                  <a:srgbClr val="CC0000"/>
                </a:solidFill>
                <a:effectLst/>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i="1">
                <a:solidFill>
                  <a:schemeClr val="bg2"/>
                </a:solidFill>
                <a:effectLst>
                  <a:outerShdw blurRad="38100" dist="38100" dir="2700000" algn="tl">
                    <a:srgbClr val="C0C0C0"/>
                  </a:outerShdw>
                </a:effectLst>
                <a:latin typeface="+mn-lt"/>
              </a:defRPr>
            </a:lvl2pPr>
            <a:lvl3pPr marL="1143000" indent="-228600" algn="l">
              <a:spcBef>
                <a:spcPct val="20000"/>
              </a:spcBef>
              <a:buClr>
                <a:schemeClr val="accent2"/>
              </a:buClr>
              <a:buSzPct val="75000"/>
              <a:buFont typeface="Wingdings" pitchFamily="2" charset="2"/>
              <a:buChar char="l"/>
              <a:defRPr sz="2000" b="1" i="1">
                <a:solidFill>
                  <a:schemeClr val="bg2"/>
                </a:solidFill>
                <a:effectLst>
                  <a:outerShdw blurRad="38100" dist="38100" dir="2700000" algn="tl">
                    <a:srgbClr val="C0C0C0"/>
                  </a:outerShdw>
                </a:effectLst>
                <a:latin typeface="+mn-lt"/>
              </a:defRPr>
            </a:lvl3pPr>
            <a:lvl4pPr marL="1600200" indent="-228600" algn="l">
              <a:spcBef>
                <a:spcPct val="20000"/>
              </a:spcBef>
              <a:buClr>
                <a:schemeClr val="accent2"/>
              </a:buClr>
              <a:buSzPct val="75000"/>
              <a:buFont typeface="Wingdings" pitchFamily="2" charset="2"/>
              <a:buChar char="l"/>
              <a:defRPr sz="2000" b="1" i="1">
                <a:solidFill>
                  <a:schemeClr val="bg2"/>
                </a:solidFill>
                <a:effectLst>
                  <a:outerShdw blurRad="38100" dist="38100" dir="2700000" algn="tl">
                    <a:srgbClr val="C0C0C0"/>
                  </a:outerShdw>
                </a:effectLst>
                <a:latin typeface="+mn-lt"/>
              </a:defRPr>
            </a:lvl4pPr>
            <a:lvl5pPr marL="2057400" indent="-228600" algn="l">
              <a:spcBef>
                <a:spcPct val="20000"/>
              </a:spcBef>
              <a:buClr>
                <a:schemeClr val="accent2"/>
              </a:buClr>
              <a:buSzPct val="75000"/>
              <a:buFont typeface="Wingdings" pitchFamily="2" charset="2"/>
              <a:buChar char="l"/>
              <a:defRPr sz="2000" b="1" i="1">
                <a:solidFill>
                  <a:schemeClr val="bg2"/>
                </a:solidFill>
                <a:effectLst>
                  <a:outerShdw blurRad="38100" dist="38100" dir="2700000" algn="tl">
                    <a:srgbClr val="C0C0C0"/>
                  </a:outerShdw>
                </a:effectLst>
                <a:latin typeface="+mn-lt"/>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i="1">
                <a:solidFill>
                  <a:schemeClr val="bg2"/>
                </a:solidFill>
                <a:effectLst>
                  <a:outerShdw blurRad="38100" dist="38100" dir="2700000" algn="tl">
                    <a:srgbClr val="C0C0C0"/>
                  </a:outerShdw>
                </a:effectLst>
                <a:latin typeface="+mn-lt"/>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i="1">
                <a:solidFill>
                  <a:schemeClr val="bg2"/>
                </a:solidFill>
                <a:effectLst>
                  <a:outerShdw blurRad="38100" dist="38100" dir="2700000" algn="tl">
                    <a:srgbClr val="C0C0C0"/>
                  </a:outerShdw>
                </a:effectLst>
                <a:latin typeface="+mn-lt"/>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i="1">
                <a:solidFill>
                  <a:schemeClr val="bg2"/>
                </a:solidFill>
                <a:effectLst>
                  <a:outerShdw blurRad="38100" dist="38100" dir="2700000" algn="tl">
                    <a:srgbClr val="C0C0C0"/>
                  </a:outerShdw>
                </a:effectLst>
                <a:latin typeface="+mn-lt"/>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i="1">
                <a:solidFill>
                  <a:schemeClr val="bg2"/>
                </a:solidFill>
                <a:effectLst>
                  <a:outerShdw blurRad="38100" dist="38100" dir="2700000" algn="tl">
                    <a:srgbClr val="C0C0C0"/>
                  </a:outerShdw>
                </a:effectLst>
                <a:latin typeface="+mn-lt"/>
              </a:defRPr>
            </a:lvl9pPr>
          </a:lstStyle>
          <a:p>
            <a:r>
              <a:rPr lang="en-US" altLang="en-US" dirty="0"/>
              <a:t>Fraud, Internal Control, and Cash</a:t>
            </a:r>
          </a:p>
        </p:txBody>
      </p:sp>
      <p:sp>
        <p:nvSpPr>
          <p:cNvPr id="10" name="Oval 9"/>
          <p:cNvSpPr/>
          <p:nvPr/>
        </p:nvSpPr>
        <p:spPr bwMode="auto">
          <a:xfrm>
            <a:off x="762000" y="381000"/>
            <a:ext cx="1447800" cy="1447800"/>
          </a:xfrm>
          <a:prstGeom prst="ellipse">
            <a:avLst/>
          </a:prstGeom>
          <a:solidFill>
            <a:srgbClr val="0027A4"/>
          </a:solidFill>
          <a:ln w="12700"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r>
              <a:rPr lang="en-US" sz="10000" b="1" dirty="0">
                <a:solidFill>
                  <a:schemeClr val="bg1"/>
                </a:solidFill>
                <a:latin typeface="Liberation Sans" panose="020B0604020202020204" pitchFamily="34" charset="0"/>
              </a:rPr>
              <a:t>8</a:t>
            </a:r>
          </a:p>
        </p:txBody>
      </p:sp>
      <p:sp>
        <p:nvSpPr>
          <p:cNvPr id="11" name="Rectangle 6"/>
          <p:cNvSpPr>
            <a:spLocks noChangeArrowheads="1"/>
          </p:cNvSpPr>
          <p:nvPr/>
        </p:nvSpPr>
        <p:spPr bwMode="auto">
          <a:xfrm>
            <a:off x="0" y="3544824"/>
            <a:ext cx="1447800" cy="722376"/>
          </a:xfrm>
          <a:prstGeom prst="rect">
            <a:avLst/>
          </a:prstGeom>
          <a:solidFill>
            <a:schemeClr val="bg1">
              <a:lumMod val="75000"/>
            </a:schemeClr>
          </a:solidFill>
          <a:ln>
            <a:noFill/>
          </a:ln>
          <a:effectLst/>
        </p:spPr>
        <p:txBody>
          <a:bodyPr wrap="none" anchor="ctr"/>
          <a:lstStyle/>
          <a:p>
            <a:pPr algn="ctr"/>
            <a:endParaRPr lang="en-US" altLang="en-US" i="0" dirty="0">
              <a:latin typeface="Liberation Sans" panose="020B0604020202020204" pitchFamily="34" charset="0"/>
            </a:endParaRPr>
          </a:p>
        </p:txBody>
      </p:sp>
      <p:sp>
        <p:nvSpPr>
          <p:cNvPr id="12" name="Rectangle 6"/>
          <p:cNvSpPr>
            <a:spLocks noChangeArrowheads="1"/>
          </p:cNvSpPr>
          <p:nvPr/>
        </p:nvSpPr>
        <p:spPr bwMode="auto">
          <a:xfrm>
            <a:off x="0" y="2667000"/>
            <a:ext cx="1447800" cy="722376"/>
          </a:xfrm>
          <a:prstGeom prst="rect">
            <a:avLst/>
          </a:prstGeom>
          <a:solidFill>
            <a:schemeClr val="bg1">
              <a:lumMod val="75000"/>
            </a:schemeClr>
          </a:solidFill>
          <a:ln>
            <a:noFill/>
          </a:ln>
          <a:effectLst/>
        </p:spPr>
        <p:txBody>
          <a:bodyPr wrap="none" anchor="ctr"/>
          <a:lstStyle/>
          <a:p>
            <a:pPr algn="ctr"/>
            <a:endParaRPr lang="en-US" altLang="en-US" i="0" dirty="0">
              <a:latin typeface="Liberation Sans" panose="020B0604020202020204" pitchFamily="34" charset="0"/>
            </a:endParaRPr>
          </a:p>
        </p:txBody>
      </p:sp>
      <p:sp>
        <p:nvSpPr>
          <p:cNvPr id="13" name="Rectangle 10"/>
          <p:cNvSpPr>
            <a:spLocks noChangeArrowheads="1"/>
          </p:cNvSpPr>
          <p:nvPr/>
        </p:nvSpPr>
        <p:spPr bwMode="auto">
          <a:xfrm>
            <a:off x="457200" y="2057400"/>
            <a:ext cx="4419600" cy="523220"/>
          </a:xfrm>
          <a:prstGeom prst="rect">
            <a:avLst/>
          </a:prstGeom>
          <a:noFill/>
          <a:ln>
            <a:noFill/>
          </a:ln>
          <a:effectLst/>
        </p:spPr>
        <p:txBody>
          <a:bodyPr wrap="square">
            <a:spAutoFit/>
          </a:bodyPr>
          <a:lstStyle/>
          <a:p>
            <a:pPr algn="l" eaLnBrk="1" hangingPunct="1">
              <a:spcBef>
                <a:spcPct val="30000"/>
              </a:spcBef>
            </a:pPr>
            <a:r>
              <a:rPr lang="en-US" altLang="en-US" sz="2800" b="1" i="0" dirty="0">
                <a:solidFill>
                  <a:schemeClr val="tx1"/>
                </a:solidFill>
                <a:latin typeface="Liberation Sans" panose="020B0604020202020204" pitchFamily="34" charset="0"/>
              </a:rPr>
              <a:t>Learning Objectives</a:t>
            </a:r>
          </a:p>
        </p:txBody>
      </p:sp>
      <p:sp>
        <p:nvSpPr>
          <p:cNvPr id="14" name="Rectangle 5"/>
          <p:cNvSpPr>
            <a:spLocks noChangeArrowheads="1"/>
          </p:cNvSpPr>
          <p:nvPr/>
        </p:nvSpPr>
        <p:spPr bwMode="auto">
          <a:xfrm>
            <a:off x="1447800" y="2667000"/>
            <a:ext cx="7696200" cy="722376"/>
          </a:xfrm>
          <a:prstGeom prst="rect">
            <a:avLst/>
          </a:prstGeom>
          <a:solidFill>
            <a:srgbClr val="0027A4"/>
          </a:solidFill>
          <a:ln>
            <a:noFill/>
          </a:ln>
          <a:effectLst/>
        </p:spPr>
        <p:txBody>
          <a:bodyPr wrap="square" tIns="27432" rIns="365760" anchor="ctr"/>
          <a:lstStyle/>
          <a:p>
            <a:pPr marL="117475" algn="l"/>
            <a:r>
              <a:rPr lang="en-US" sz="2100" b="1" dirty="0">
                <a:solidFill>
                  <a:schemeClr val="accent3"/>
                </a:solidFill>
                <a:latin typeface="Liberation Sans" panose="020B0604020202020204" pitchFamily="34" charset="0"/>
              </a:rPr>
              <a:t>Discuss fraud and the principles of internal control.</a:t>
            </a:r>
          </a:p>
        </p:txBody>
      </p:sp>
      <p:sp>
        <p:nvSpPr>
          <p:cNvPr id="15" name="Rectangle 5"/>
          <p:cNvSpPr>
            <a:spLocks noChangeArrowheads="1"/>
          </p:cNvSpPr>
          <p:nvPr/>
        </p:nvSpPr>
        <p:spPr bwMode="auto">
          <a:xfrm>
            <a:off x="1447800" y="3544824"/>
            <a:ext cx="7696200" cy="722376"/>
          </a:xfrm>
          <a:prstGeom prst="rect">
            <a:avLst/>
          </a:prstGeom>
          <a:solidFill>
            <a:srgbClr val="0027A4"/>
          </a:solidFill>
          <a:ln>
            <a:noFill/>
          </a:ln>
          <a:effectLst/>
        </p:spPr>
        <p:txBody>
          <a:bodyPr wrap="square" tIns="27432" rIns="365760" anchor="ctr"/>
          <a:lstStyle/>
          <a:p>
            <a:pPr marL="117475" algn="l"/>
            <a:r>
              <a:rPr lang="en-US" sz="2100" b="1" dirty="0">
                <a:solidFill>
                  <a:schemeClr val="accent3"/>
                </a:solidFill>
                <a:latin typeface="Liberation Sans" panose="020B0604020202020204" pitchFamily="34" charset="0"/>
              </a:rPr>
              <a:t>Apply internal control principles to cash.</a:t>
            </a:r>
          </a:p>
        </p:txBody>
      </p:sp>
      <p:sp>
        <p:nvSpPr>
          <p:cNvPr id="16" name="Rectangle 6"/>
          <p:cNvSpPr>
            <a:spLocks noChangeArrowheads="1"/>
          </p:cNvSpPr>
          <p:nvPr/>
        </p:nvSpPr>
        <p:spPr bwMode="auto">
          <a:xfrm>
            <a:off x="0" y="4422648"/>
            <a:ext cx="1447800" cy="722376"/>
          </a:xfrm>
          <a:prstGeom prst="rect">
            <a:avLst/>
          </a:prstGeom>
          <a:solidFill>
            <a:schemeClr val="bg1">
              <a:lumMod val="75000"/>
            </a:schemeClr>
          </a:solidFill>
          <a:ln>
            <a:noFill/>
          </a:ln>
          <a:effectLst/>
        </p:spPr>
        <p:txBody>
          <a:bodyPr wrap="none" anchor="ctr"/>
          <a:lstStyle/>
          <a:p>
            <a:pPr algn="ctr"/>
            <a:endParaRPr lang="en-US" altLang="en-US" i="0" dirty="0">
              <a:latin typeface="Liberation Sans" panose="020B0604020202020204" pitchFamily="34" charset="0"/>
            </a:endParaRPr>
          </a:p>
        </p:txBody>
      </p:sp>
      <p:sp>
        <p:nvSpPr>
          <p:cNvPr id="17" name="Rectangle 5"/>
          <p:cNvSpPr>
            <a:spLocks noChangeArrowheads="1"/>
          </p:cNvSpPr>
          <p:nvPr/>
        </p:nvSpPr>
        <p:spPr bwMode="auto">
          <a:xfrm>
            <a:off x="1447800" y="4422648"/>
            <a:ext cx="7696200" cy="722376"/>
          </a:xfrm>
          <a:prstGeom prst="rect">
            <a:avLst/>
          </a:prstGeom>
          <a:solidFill>
            <a:srgbClr val="0027A4"/>
          </a:solidFill>
          <a:ln>
            <a:noFill/>
          </a:ln>
          <a:effectLst/>
        </p:spPr>
        <p:txBody>
          <a:bodyPr wrap="square" tIns="27432" rIns="365760" anchor="ctr"/>
          <a:lstStyle/>
          <a:p>
            <a:pPr marL="117475" algn="l"/>
            <a:r>
              <a:rPr lang="en-US" sz="2100" b="1" dirty="0">
                <a:solidFill>
                  <a:schemeClr val="accent3"/>
                </a:solidFill>
                <a:latin typeface="Liberation Sans" panose="020B0604020202020204" pitchFamily="34" charset="0"/>
              </a:rPr>
              <a:t>Identify the control features of a bank account.</a:t>
            </a:r>
          </a:p>
        </p:txBody>
      </p:sp>
      <p:sp>
        <p:nvSpPr>
          <p:cNvPr id="18" name="Oval 17"/>
          <p:cNvSpPr/>
          <p:nvPr/>
        </p:nvSpPr>
        <p:spPr bwMode="auto">
          <a:xfrm>
            <a:off x="685800" y="4495800"/>
            <a:ext cx="548640" cy="54864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3</a:t>
            </a:r>
          </a:p>
        </p:txBody>
      </p:sp>
      <p:sp>
        <p:nvSpPr>
          <p:cNvPr id="19" name="Rectangle 5"/>
          <p:cNvSpPr>
            <a:spLocks noChangeArrowheads="1"/>
          </p:cNvSpPr>
          <p:nvPr/>
        </p:nvSpPr>
        <p:spPr bwMode="auto">
          <a:xfrm>
            <a:off x="1447800" y="5297424"/>
            <a:ext cx="7696200" cy="722376"/>
          </a:xfrm>
          <a:prstGeom prst="rect">
            <a:avLst/>
          </a:prstGeom>
          <a:solidFill>
            <a:srgbClr val="0027A4"/>
          </a:solidFill>
          <a:ln>
            <a:noFill/>
          </a:ln>
          <a:effectLst/>
        </p:spPr>
        <p:txBody>
          <a:bodyPr wrap="square" tIns="27432" rIns="365760" anchor="ctr"/>
          <a:lstStyle/>
          <a:p>
            <a:pPr marL="117475" algn="l"/>
            <a:r>
              <a:rPr lang="en-US" sz="2100" b="1" dirty="0">
                <a:solidFill>
                  <a:schemeClr val="accent3"/>
                </a:solidFill>
                <a:latin typeface="Liberation Sans" panose="020B0604020202020204" pitchFamily="34" charset="0"/>
              </a:rPr>
              <a:t>Explain the reporting of cash.</a:t>
            </a:r>
          </a:p>
        </p:txBody>
      </p:sp>
      <p:sp>
        <p:nvSpPr>
          <p:cNvPr id="20" name="Oval 19"/>
          <p:cNvSpPr/>
          <p:nvPr/>
        </p:nvSpPr>
        <p:spPr bwMode="auto">
          <a:xfrm>
            <a:off x="685800" y="3642360"/>
            <a:ext cx="548640" cy="54864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2</a:t>
            </a:r>
          </a:p>
        </p:txBody>
      </p:sp>
      <p:sp>
        <p:nvSpPr>
          <p:cNvPr id="21" name="Oval 20"/>
          <p:cNvSpPr/>
          <p:nvPr/>
        </p:nvSpPr>
        <p:spPr bwMode="auto">
          <a:xfrm>
            <a:off x="685800" y="2752344"/>
            <a:ext cx="548640" cy="54864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1</a:t>
            </a:r>
          </a:p>
        </p:txBody>
      </p:sp>
      <p:sp>
        <p:nvSpPr>
          <p:cNvPr id="22" name="Rectangle 6"/>
          <p:cNvSpPr>
            <a:spLocks noChangeArrowheads="1"/>
          </p:cNvSpPr>
          <p:nvPr/>
        </p:nvSpPr>
        <p:spPr bwMode="auto">
          <a:xfrm>
            <a:off x="0" y="5297424"/>
            <a:ext cx="1447800" cy="722376"/>
          </a:xfrm>
          <a:prstGeom prst="rect">
            <a:avLst/>
          </a:prstGeom>
          <a:solidFill>
            <a:schemeClr val="bg1">
              <a:lumMod val="75000"/>
            </a:schemeClr>
          </a:solidFill>
          <a:ln>
            <a:noFill/>
          </a:ln>
          <a:effectLst/>
        </p:spPr>
        <p:txBody>
          <a:bodyPr wrap="none" anchor="ctr"/>
          <a:lstStyle/>
          <a:p>
            <a:pPr algn="ctr"/>
            <a:endParaRPr lang="en-US" altLang="en-US" i="0" dirty="0">
              <a:latin typeface="Liberation Sans" panose="020B0604020202020204" pitchFamily="34" charset="0"/>
            </a:endParaRPr>
          </a:p>
        </p:txBody>
      </p:sp>
      <p:sp>
        <p:nvSpPr>
          <p:cNvPr id="23" name="Oval 22"/>
          <p:cNvSpPr/>
          <p:nvPr/>
        </p:nvSpPr>
        <p:spPr bwMode="auto">
          <a:xfrm>
            <a:off x="685800" y="5394960"/>
            <a:ext cx="548640" cy="54864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4</a:t>
            </a:r>
          </a:p>
        </p:txBody>
      </p:sp>
    </p:spTree>
    <p:extLst>
      <p:ext uri="{BB962C8B-B14F-4D97-AF65-F5344CB8AC3E}">
        <p14:creationId xmlns:p14="http://schemas.microsoft.com/office/powerpoint/2010/main" val="860459097"/>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4405313"/>
            <a:ext cx="8229600" cy="17954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1800" b="1" dirty="0">
                <a:latin typeface="Liberation Sans" panose="020B0604020202020204" pitchFamily="34" charset="0"/>
              </a:rPr>
              <a:t>The Missing Control</a:t>
            </a:r>
          </a:p>
          <a:p>
            <a:pPr algn="l">
              <a:spcBef>
                <a:spcPct val="20000"/>
              </a:spcBef>
            </a:pPr>
            <a:r>
              <a:rPr lang="en-US" altLang="en-US" sz="1800" b="1" i="1" dirty="0">
                <a:solidFill>
                  <a:schemeClr val="hlink"/>
                </a:solidFill>
                <a:latin typeface="Liberation Sans" panose="020B0604020202020204" pitchFamily="34" charset="0"/>
              </a:rPr>
              <a:t>Segregation of duties.</a:t>
            </a:r>
            <a:r>
              <a:rPr lang="en-US" altLang="en-US" sz="1800" dirty="0">
                <a:latin typeface="Liberation Sans" panose="020B0604020202020204" pitchFamily="34" charset="0"/>
              </a:rPr>
              <a:t> The university had not properly segregated related purchasing activities. Lawrence was ordering items, receiving the items, and receiving the invoice. By receiving the invoice, he had control over the documents that were used to account for the purchase and thus was able to substitute a fake invoice.</a:t>
            </a:r>
          </a:p>
        </p:txBody>
      </p:sp>
      <p:sp>
        <p:nvSpPr>
          <p:cNvPr id="845828" name="Rectangle 4"/>
          <p:cNvSpPr>
            <a:spLocks noChangeArrowheads="1"/>
          </p:cNvSpPr>
          <p:nvPr/>
        </p:nvSpPr>
        <p:spPr bwMode="auto">
          <a:xfrm>
            <a:off x="381000" y="4816475"/>
            <a:ext cx="8410575" cy="1431925"/>
          </a:xfrm>
          <a:prstGeom prst="rect">
            <a:avLst/>
          </a:prstGeom>
          <a:solidFill>
            <a:schemeClr val="bg1"/>
          </a:solidFill>
          <a:ln>
            <a:noFill/>
          </a:ln>
          <a:effectLst/>
          <a:extLst>
            <a:ext uri="{91240B29-F687-4F45-9708-019B960494DF}">
              <a14:hiddenLine xmlns:a14="http://schemas.microsoft.com/office/drawing/2010/main" w="1905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endParaRPr lang="en-US" altLang="en-US" dirty="0">
              <a:latin typeface="Liberation Sans" panose="020B0604020202020204" pitchFamily="34" charset="0"/>
            </a:endParaRPr>
          </a:p>
        </p:txBody>
      </p:sp>
      <p:sp>
        <p:nvSpPr>
          <p:cNvPr id="845827" name="Rectangle 3"/>
          <p:cNvSpPr>
            <a:spLocks noChangeArrowheads="1"/>
          </p:cNvSpPr>
          <p:nvPr/>
        </p:nvSpPr>
        <p:spPr bwMode="auto">
          <a:xfrm>
            <a:off x="381000" y="3860800"/>
            <a:ext cx="8410575" cy="411163"/>
          </a:xfrm>
          <a:prstGeom prst="rect">
            <a:avLst/>
          </a:prstGeom>
          <a:solidFill>
            <a:schemeClr val="tx1">
              <a:lumMod val="65000"/>
              <a:lumOff val="35000"/>
            </a:schemeClr>
          </a:solidFill>
          <a:ln w="12700" cap="sq">
            <a:solidFill>
              <a:schemeClr val="tx1"/>
            </a:solidFill>
            <a:miter lim="800000"/>
            <a:headEnd type="none" w="sm" len="sm"/>
            <a:tailEnd type="none" w="sm" len="sm"/>
          </a:ln>
          <a:effectLst/>
        </p:spPr>
        <p:txBody>
          <a:bodyPr wrap="none" anchor="ctr"/>
          <a:lstStyle/>
          <a:p>
            <a:pPr marL="114300" algn="l">
              <a:defRPr/>
            </a:pPr>
            <a:r>
              <a:rPr lang="en-US" sz="1800" b="1" dirty="0">
                <a:solidFill>
                  <a:schemeClr val="bg1"/>
                </a:solidFill>
                <a:latin typeface="Liberation Sans" panose="020B0604020202020204" pitchFamily="34" charset="0"/>
              </a:rPr>
              <a:t>Total take: $475,000</a:t>
            </a:r>
          </a:p>
        </p:txBody>
      </p:sp>
      <p:sp>
        <p:nvSpPr>
          <p:cNvPr id="14341" name="Rectangle 5"/>
          <p:cNvSpPr>
            <a:spLocks noChangeArrowheads="1"/>
          </p:cNvSpPr>
          <p:nvPr/>
        </p:nvSpPr>
        <p:spPr bwMode="auto">
          <a:xfrm>
            <a:off x="381000" y="614363"/>
            <a:ext cx="8410575" cy="411162"/>
          </a:xfrm>
          <a:prstGeom prst="rect">
            <a:avLst/>
          </a:prstGeom>
          <a:solidFill>
            <a:srgbClr val="AD0000"/>
          </a:solidFill>
          <a:ln w="12700" cap="sq">
            <a:solidFill>
              <a:schemeClr val="tx1"/>
            </a:solidFill>
            <a:miter lim="800000"/>
            <a:headEnd type="none" w="sm" len="sm"/>
            <a:tailEnd type="none" w="sm" len="sm"/>
          </a:ln>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r>
              <a:rPr lang="en-US" altLang="en-US" sz="1800" b="1" dirty="0">
                <a:solidFill>
                  <a:schemeClr val="bg1"/>
                </a:solidFill>
                <a:latin typeface="Liberation Sans" panose="020B0604020202020204" pitchFamily="34" charset="0"/>
              </a:rPr>
              <a:t>ANATOMY OF A FRAUD</a:t>
            </a:r>
          </a:p>
        </p:txBody>
      </p:sp>
      <p:sp>
        <p:nvSpPr>
          <p:cNvPr id="14342" name="Rectangle 6"/>
          <p:cNvSpPr>
            <a:spLocks noChangeArrowheads="1"/>
          </p:cNvSpPr>
          <p:nvPr/>
        </p:nvSpPr>
        <p:spPr bwMode="auto">
          <a:xfrm>
            <a:off x="457200" y="1147763"/>
            <a:ext cx="8229600" cy="256381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1800" dirty="0">
                <a:latin typeface="Liberation Sans" panose="020B0604020202020204" pitchFamily="34" charset="0"/>
              </a:rPr>
              <a:t>Lawrence Fairbanks, the assistant vice-chancellor of communications at Aesop University, was allowed to make purchases of under $2,500 for his department without external approval. Unfortunately, he also sometimes bought items for himself, such as expensive antiques and other collectibles. How did he do it? He replaced the vendor invoices he received with fake vendor invoices that he created. The fake invoices had descriptions that were more consistent with the communications department’s purchases. He submitted these fake invoices to the accounting department as the basis for their journal entries and to the accounts payable department as the basis for payment.</a:t>
            </a:r>
          </a:p>
        </p:txBody>
      </p:sp>
      <p:sp>
        <p:nvSpPr>
          <p:cNvPr id="1434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1</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845828"/>
                                        </p:tgtEl>
                                      </p:cBhvr>
                                    </p:animEffect>
                                    <p:set>
                                      <p:cBhvr>
                                        <p:cTn id="7" dur="1" fill="hold">
                                          <p:stCondLst>
                                            <p:cond delay="499"/>
                                          </p:stCondLst>
                                        </p:cTn>
                                        <p:tgtEl>
                                          <p:spTgt spid="8458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57200" y="4405313"/>
            <a:ext cx="8229600" cy="1520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1800" b="1" dirty="0">
                <a:latin typeface="Liberation Sans" panose="020B0604020202020204" pitchFamily="34" charset="0"/>
              </a:rPr>
              <a:t>The Missing Control</a:t>
            </a:r>
          </a:p>
          <a:p>
            <a:pPr algn="l">
              <a:spcBef>
                <a:spcPct val="20000"/>
              </a:spcBef>
            </a:pPr>
            <a:r>
              <a:rPr lang="en-US" altLang="en-US" sz="1800" b="1" i="1" dirty="0">
                <a:solidFill>
                  <a:schemeClr val="hlink"/>
                </a:solidFill>
                <a:latin typeface="Liberation Sans" panose="020B0604020202020204" pitchFamily="34" charset="0"/>
              </a:rPr>
              <a:t>Segregation of duties.</a:t>
            </a:r>
            <a:r>
              <a:rPr lang="en-US" altLang="en-US" sz="1800" dirty="0">
                <a:latin typeface="Liberation Sans" panose="020B0604020202020204" pitchFamily="34" charset="0"/>
              </a:rPr>
              <a:t>  Aggasiz Construction Company did not properly segregate record-keeping from physical custody. Angela had physical custody of the checks, which essentially was control of the cash. She also had record-keeping responsibility because she prepared the bank reconciliation.</a:t>
            </a:r>
          </a:p>
        </p:txBody>
      </p:sp>
      <p:sp>
        <p:nvSpPr>
          <p:cNvPr id="847875" name="Rectangle 3"/>
          <p:cNvSpPr>
            <a:spLocks noChangeArrowheads="1"/>
          </p:cNvSpPr>
          <p:nvPr/>
        </p:nvSpPr>
        <p:spPr bwMode="auto">
          <a:xfrm>
            <a:off x="381000" y="4816475"/>
            <a:ext cx="8410575" cy="1431925"/>
          </a:xfrm>
          <a:prstGeom prst="rect">
            <a:avLst/>
          </a:prstGeom>
          <a:solidFill>
            <a:schemeClr val="bg1"/>
          </a:solidFill>
          <a:ln>
            <a:noFill/>
          </a:ln>
          <a:effectLst/>
          <a:extLst>
            <a:ext uri="{91240B29-F687-4F45-9708-019B960494DF}">
              <a14:hiddenLine xmlns:a14="http://schemas.microsoft.com/office/drawing/2010/main" w="1905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endParaRPr lang="en-US" altLang="en-US" dirty="0">
              <a:latin typeface="Liberation Sans" panose="020B0604020202020204" pitchFamily="34" charset="0"/>
            </a:endParaRPr>
          </a:p>
        </p:txBody>
      </p:sp>
      <p:sp>
        <p:nvSpPr>
          <p:cNvPr id="847876" name="Rectangle 4"/>
          <p:cNvSpPr>
            <a:spLocks noChangeArrowheads="1"/>
          </p:cNvSpPr>
          <p:nvPr/>
        </p:nvSpPr>
        <p:spPr bwMode="auto">
          <a:xfrm>
            <a:off x="381000" y="3860800"/>
            <a:ext cx="8410575" cy="411163"/>
          </a:xfrm>
          <a:prstGeom prst="rect">
            <a:avLst/>
          </a:prstGeom>
          <a:solidFill>
            <a:schemeClr val="tx1">
              <a:lumMod val="65000"/>
              <a:lumOff val="35000"/>
            </a:schemeClr>
          </a:solidFill>
          <a:ln w="12700" cap="sq">
            <a:solidFill>
              <a:schemeClr val="tx1"/>
            </a:solidFill>
            <a:miter lim="800000"/>
            <a:headEnd type="none" w="sm" len="sm"/>
            <a:tailEnd type="none" w="sm" len="sm"/>
          </a:ln>
          <a:effectLst/>
        </p:spPr>
        <p:txBody>
          <a:bodyPr wrap="none" anchor="ctr"/>
          <a:lstStyle/>
          <a:p>
            <a:pPr marL="114300" algn="l">
              <a:defRPr/>
            </a:pPr>
            <a:r>
              <a:rPr lang="en-US" sz="1800" b="1" dirty="0">
                <a:solidFill>
                  <a:schemeClr val="bg1"/>
                </a:solidFill>
                <a:latin typeface="Liberation Sans" panose="020B0604020202020204" pitchFamily="34" charset="0"/>
              </a:rPr>
              <a:t>Total take: $570,000</a:t>
            </a:r>
          </a:p>
        </p:txBody>
      </p:sp>
      <p:sp>
        <p:nvSpPr>
          <p:cNvPr id="15365" name="Rectangle 5"/>
          <p:cNvSpPr>
            <a:spLocks noChangeArrowheads="1"/>
          </p:cNvSpPr>
          <p:nvPr/>
        </p:nvSpPr>
        <p:spPr bwMode="auto">
          <a:xfrm>
            <a:off x="381000" y="614363"/>
            <a:ext cx="8410575" cy="411162"/>
          </a:xfrm>
          <a:prstGeom prst="rect">
            <a:avLst/>
          </a:prstGeom>
          <a:solidFill>
            <a:srgbClr val="AD0000"/>
          </a:solidFill>
          <a:ln w="12700" cap="sq">
            <a:solidFill>
              <a:schemeClr val="tx1"/>
            </a:solidFill>
            <a:miter lim="800000"/>
            <a:headEnd type="none" w="sm" len="sm"/>
            <a:tailEnd type="none" w="sm" len="sm"/>
          </a:ln>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r>
              <a:rPr lang="en-US" altLang="en-US" sz="1800" b="1" dirty="0">
                <a:solidFill>
                  <a:schemeClr val="bg1"/>
                </a:solidFill>
                <a:latin typeface="Liberation Sans" panose="020B0604020202020204" pitchFamily="34" charset="0"/>
              </a:rPr>
              <a:t>ANATOMY OF A FRAUD</a:t>
            </a:r>
          </a:p>
        </p:txBody>
      </p:sp>
      <p:sp>
        <p:nvSpPr>
          <p:cNvPr id="15366" name="Rectangle 6"/>
          <p:cNvSpPr>
            <a:spLocks noChangeArrowheads="1"/>
          </p:cNvSpPr>
          <p:nvPr/>
        </p:nvSpPr>
        <p:spPr bwMode="auto">
          <a:xfrm>
            <a:off x="457200" y="1147763"/>
            <a:ext cx="8229600" cy="256381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1800" dirty="0">
                <a:latin typeface="Liberation Sans" panose="020B0604020202020204" pitchFamily="34" charset="0"/>
              </a:rPr>
              <a:t>Angela Bauer was an accounts payable clerk for Aggasiz Construction Company. She prepared and issued checks to vendors and reconciled bank statements. She perpetrated a fraud in this way: She wrote checks for costs that the company had not actually incurred (e.g., fake taxes). A supervisor then approved and signed the checks. Before issuing the check, though, she would “white-out” the payee line on the check and change it to personal accounts that she controlled. She was able to conceal the theft because she also reconciled the bank account. That is, nobody else ever saw that the checks had been altered.</a:t>
            </a:r>
          </a:p>
        </p:txBody>
      </p:sp>
      <p:sp>
        <p:nvSpPr>
          <p:cNvPr id="1536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1</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847875"/>
                                        </p:tgtEl>
                                      </p:cBhvr>
                                    </p:animEffect>
                                    <p:set>
                                      <p:cBhvr>
                                        <p:cTn id="7" dur="1" fill="hold">
                                          <p:stCondLst>
                                            <p:cond delay="499"/>
                                          </p:stCondLst>
                                        </p:cTn>
                                        <p:tgtEl>
                                          <p:spTgt spid="8478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884048"/>
            <a:ext cx="2586239" cy="428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6386" name="Text Box 2"/>
          <p:cNvSpPr txBox="1">
            <a:spLocks noChangeArrowheads="1"/>
          </p:cNvSpPr>
          <p:nvPr/>
        </p:nvSpPr>
        <p:spPr bwMode="auto">
          <a:xfrm>
            <a:off x="609600" y="1905000"/>
            <a:ext cx="4572000" cy="3420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Black" pitchFamily="34" charset="0"/>
              </a:defRPr>
            </a:lvl1pPr>
            <a:lvl2pPr marL="628650" indent="-45720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lvl="1" algn="l">
              <a:lnSpc>
                <a:spcPct val="120000"/>
              </a:lnSpc>
              <a:spcBef>
                <a:spcPct val="70000"/>
              </a:spcBef>
              <a:buClr>
                <a:srgbClr val="800000"/>
              </a:buClr>
              <a:buSzPct val="85000"/>
              <a:buFont typeface="Wingdings" pitchFamily="2" charset="2"/>
              <a:buChar char="u"/>
            </a:pPr>
            <a:r>
              <a:rPr lang="en-US" altLang="en-US" sz="2100" dirty="0" smtClean="0">
                <a:latin typeface="Liberation Sans" panose="020B0604020202020204" pitchFamily="34" charset="0"/>
              </a:rPr>
              <a:t>Companies </a:t>
            </a:r>
            <a:r>
              <a:rPr lang="en-US" altLang="en-US" sz="2100" dirty="0">
                <a:latin typeface="Liberation Sans" panose="020B0604020202020204" pitchFamily="34" charset="0"/>
              </a:rPr>
              <a:t>should use prenumbered documents, and all documents should be accounted for.</a:t>
            </a:r>
          </a:p>
          <a:p>
            <a:pPr lvl="1" algn="l">
              <a:lnSpc>
                <a:spcPct val="120000"/>
              </a:lnSpc>
              <a:spcBef>
                <a:spcPct val="70000"/>
              </a:spcBef>
              <a:buClr>
                <a:srgbClr val="800000"/>
              </a:buClr>
              <a:buSzPct val="85000"/>
              <a:buFont typeface="Wingdings" pitchFamily="2" charset="2"/>
              <a:buChar char="u"/>
            </a:pPr>
            <a:r>
              <a:rPr lang="en-US" altLang="en-US" sz="2100" dirty="0">
                <a:latin typeface="Liberation Sans" panose="020B0604020202020204" pitchFamily="34" charset="0"/>
              </a:rPr>
              <a:t>Employees should promptly forward source documents for accounting entries to the accounting department.</a:t>
            </a:r>
          </a:p>
        </p:txBody>
      </p:sp>
      <p:sp>
        <p:nvSpPr>
          <p:cNvPr id="16389"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39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1</a:t>
            </a:r>
            <a:endParaRPr lang="en-US" altLang="en-US" sz="1600" b="1" i="1" dirty="0">
              <a:solidFill>
                <a:schemeClr val="bg2"/>
              </a:solidFill>
              <a:latin typeface="Liberation Sans" panose="020B0604020202020204" pitchFamily="34" charset="0"/>
            </a:endParaRPr>
          </a:p>
        </p:txBody>
      </p:sp>
      <p:sp>
        <p:nvSpPr>
          <p:cNvPr id="8" name="Rectangle 7"/>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Principles of Internal Control Activities</a:t>
            </a:r>
          </a:p>
        </p:txBody>
      </p:sp>
      <p:sp>
        <p:nvSpPr>
          <p:cNvPr id="9" name="Text Box 3"/>
          <p:cNvSpPr txBox="1">
            <a:spLocks noChangeArrowheads="1"/>
          </p:cNvSpPr>
          <p:nvPr/>
        </p:nvSpPr>
        <p:spPr bwMode="auto">
          <a:xfrm>
            <a:off x="609600" y="1295400"/>
            <a:ext cx="76200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latin typeface="Liberation Sans" panose="020B0604020202020204" pitchFamily="34" charset="0"/>
              </a:rPr>
              <a:t>DOCUMENTATION PROCEDURES</a:t>
            </a:r>
            <a:endParaRPr lang="en-US" altLang="en-US" sz="26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7200" y="4557713"/>
            <a:ext cx="8229600" cy="21415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1800" b="1" dirty="0">
                <a:latin typeface="Liberation Sans" panose="020B0604020202020204" pitchFamily="34" charset="0"/>
              </a:rPr>
              <a:t>The Missing Control</a:t>
            </a:r>
          </a:p>
          <a:p>
            <a:pPr algn="l">
              <a:spcBef>
                <a:spcPct val="20000"/>
              </a:spcBef>
            </a:pPr>
            <a:r>
              <a:rPr lang="en-US" altLang="en-US" sz="1800" b="1" i="1" dirty="0">
                <a:solidFill>
                  <a:schemeClr val="hlink"/>
                </a:solidFill>
                <a:latin typeface="Liberation Sans" panose="020B0604020202020204" pitchFamily="34" charset="0"/>
              </a:rPr>
              <a:t>Documentation procedures.</a:t>
            </a:r>
            <a:r>
              <a:rPr lang="en-US" altLang="en-US" sz="1800" dirty="0">
                <a:latin typeface="Liberation Sans" panose="020B0604020202020204" pitchFamily="34" charset="0"/>
              </a:rPr>
              <a:t> Mod Fashions should require the original, detailed receipt. It should not accept photocopies, and it should not accept credit card statements. In addition, documentation procedures could be further improved by requiring the use of a corporate credit card (rather than a personal credit card) for all business expenses. </a:t>
            </a:r>
          </a:p>
          <a:p>
            <a:pPr algn="l">
              <a:spcBef>
                <a:spcPct val="20000"/>
              </a:spcBef>
            </a:pPr>
            <a:endParaRPr lang="en-US" altLang="en-US" sz="1800" dirty="0">
              <a:latin typeface="Liberation Sans" panose="020B0604020202020204" pitchFamily="34" charset="0"/>
            </a:endParaRPr>
          </a:p>
        </p:txBody>
      </p:sp>
      <p:sp>
        <p:nvSpPr>
          <p:cNvPr id="849923" name="Rectangle 3"/>
          <p:cNvSpPr>
            <a:spLocks noChangeArrowheads="1"/>
          </p:cNvSpPr>
          <p:nvPr/>
        </p:nvSpPr>
        <p:spPr bwMode="auto">
          <a:xfrm>
            <a:off x="381000" y="4968875"/>
            <a:ext cx="8410575" cy="1431925"/>
          </a:xfrm>
          <a:prstGeom prst="rect">
            <a:avLst/>
          </a:prstGeom>
          <a:solidFill>
            <a:schemeClr val="bg1"/>
          </a:solidFill>
          <a:ln>
            <a:noFill/>
          </a:ln>
          <a:effectLst/>
          <a:extLst>
            <a:ext uri="{91240B29-F687-4F45-9708-019B960494DF}">
              <a14:hiddenLine xmlns:a14="http://schemas.microsoft.com/office/drawing/2010/main" w="1905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endParaRPr lang="en-US" altLang="en-US" dirty="0">
              <a:latin typeface="Liberation Sans" panose="020B0604020202020204" pitchFamily="34" charset="0"/>
            </a:endParaRPr>
          </a:p>
        </p:txBody>
      </p:sp>
      <p:sp>
        <p:nvSpPr>
          <p:cNvPr id="1741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1</a:t>
            </a:r>
            <a:endParaRPr lang="en-US" altLang="en-US" sz="1600" b="1" i="1" dirty="0">
              <a:solidFill>
                <a:schemeClr val="bg2"/>
              </a:solidFill>
              <a:latin typeface="Liberation Sans" panose="020B0604020202020204" pitchFamily="34" charset="0"/>
            </a:endParaRPr>
          </a:p>
        </p:txBody>
      </p:sp>
      <p:sp>
        <p:nvSpPr>
          <p:cNvPr id="849924" name="Rectangle 4"/>
          <p:cNvSpPr>
            <a:spLocks noChangeArrowheads="1"/>
          </p:cNvSpPr>
          <p:nvPr/>
        </p:nvSpPr>
        <p:spPr bwMode="auto">
          <a:xfrm>
            <a:off x="381000" y="4013200"/>
            <a:ext cx="8410575" cy="411163"/>
          </a:xfrm>
          <a:prstGeom prst="rect">
            <a:avLst/>
          </a:prstGeom>
          <a:solidFill>
            <a:schemeClr val="tx1">
              <a:lumMod val="65000"/>
              <a:lumOff val="35000"/>
            </a:schemeClr>
          </a:solidFill>
          <a:ln w="12700" cap="sq">
            <a:solidFill>
              <a:schemeClr val="tx1"/>
            </a:solidFill>
            <a:miter lim="800000"/>
            <a:headEnd type="none" w="sm" len="sm"/>
            <a:tailEnd type="none" w="sm" len="sm"/>
          </a:ln>
          <a:effectLst/>
        </p:spPr>
        <p:txBody>
          <a:bodyPr wrap="none" anchor="ctr"/>
          <a:lstStyle/>
          <a:p>
            <a:pPr marL="114300" algn="l">
              <a:defRPr/>
            </a:pPr>
            <a:r>
              <a:rPr lang="en-US" sz="1800" b="1" dirty="0">
                <a:solidFill>
                  <a:schemeClr val="bg1"/>
                </a:solidFill>
                <a:latin typeface="Liberation Sans" panose="020B0604020202020204" pitchFamily="34" charset="0"/>
              </a:rPr>
              <a:t>Total take: $75,000</a:t>
            </a:r>
          </a:p>
        </p:txBody>
      </p:sp>
      <p:sp>
        <p:nvSpPr>
          <p:cNvPr id="17414" name="Rectangle 5"/>
          <p:cNvSpPr>
            <a:spLocks noChangeArrowheads="1"/>
          </p:cNvSpPr>
          <p:nvPr/>
        </p:nvSpPr>
        <p:spPr bwMode="auto">
          <a:xfrm>
            <a:off x="381000" y="438150"/>
            <a:ext cx="8410575" cy="411163"/>
          </a:xfrm>
          <a:prstGeom prst="rect">
            <a:avLst/>
          </a:prstGeom>
          <a:solidFill>
            <a:srgbClr val="AD0000"/>
          </a:solidFill>
          <a:ln w="12700" cap="sq">
            <a:solidFill>
              <a:schemeClr val="tx1"/>
            </a:solidFill>
            <a:miter lim="800000"/>
            <a:headEnd type="none" w="sm" len="sm"/>
            <a:tailEnd type="none" w="sm" len="sm"/>
          </a:ln>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r>
              <a:rPr lang="en-US" altLang="en-US" sz="1800" b="1" dirty="0">
                <a:solidFill>
                  <a:schemeClr val="bg1"/>
                </a:solidFill>
                <a:latin typeface="Liberation Sans" panose="020B0604020202020204" pitchFamily="34" charset="0"/>
              </a:rPr>
              <a:t>ANATOMY OF A FRAUD</a:t>
            </a:r>
          </a:p>
        </p:txBody>
      </p:sp>
      <p:sp>
        <p:nvSpPr>
          <p:cNvPr id="17415" name="Rectangle 6"/>
          <p:cNvSpPr>
            <a:spLocks noChangeArrowheads="1"/>
          </p:cNvSpPr>
          <p:nvPr/>
        </p:nvSpPr>
        <p:spPr bwMode="auto">
          <a:xfrm>
            <a:off x="457200" y="971550"/>
            <a:ext cx="8382000" cy="283845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1800" dirty="0">
                <a:latin typeface="Liberation Sans" panose="020B0604020202020204" pitchFamily="34" charset="0"/>
              </a:rPr>
              <a:t>To support their reimbursement requests for travel costs incurred, employees at Mod Fashions Corporation’s design center were required to submit receipts. The receipts could include the detailed bill provided for a meal, or the credit card receipt provided when the credit card payment is made, or a copy of the employee’s monthly credit card bill that listed the item. A number of the designers who frequently traveled together came up with a fraud scheme: They submitted claims for the same expenses. For example, if they had a meal together that cost $200, one person submitted the detailed meal bill, another submitted the credit card receipt, and a third submitted a monthly credit card bill showing the meal as a line item. Thus, all three received a $200 reimbursement.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849923"/>
                                        </p:tgtEl>
                                      </p:cBhvr>
                                    </p:animEffect>
                                    <p:set>
                                      <p:cBhvr>
                                        <p:cTn id="7" dur="1" fill="hold">
                                          <p:stCondLst>
                                            <p:cond delay="499"/>
                                          </p:stCondLst>
                                        </p:cTn>
                                        <p:tgtEl>
                                          <p:spTgt spid="8499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057400"/>
            <a:ext cx="1538288"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048000"/>
            <a:ext cx="154781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114800"/>
            <a:ext cx="1546225"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267200"/>
            <a:ext cx="118903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429000"/>
            <a:ext cx="15525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0"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2057400"/>
            <a:ext cx="1200150"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41" name="Text Box 14"/>
          <p:cNvSpPr txBox="1">
            <a:spLocks noChangeArrowheads="1"/>
          </p:cNvSpPr>
          <p:nvPr/>
        </p:nvSpPr>
        <p:spPr bwMode="auto">
          <a:xfrm>
            <a:off x="7162800" y="2286000"/>
            <a:ext cx="1371600" cy="274638"/>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r>
              <a:rPr lang="en-US" altLang="en-US" sz="1200" b="1" dirty="0" smtClean="0">
                <a:latin typeface="Liberation Sans" panose="020B0604020202020204" pitchFamily="34" charset="0"/>
              </a:rPr>
              <a:t>Illustration 8-2</a:t>
            </a:r>
            <a:endParaRPr lang="en-US" altLang="en-US" sz="1200" b="1" dirty="0">
              <a:latin typeface="Liberation Sans" panose="020B0604020202020204" pitchFamily="34" charset="0"/>
            </a:endParaRPr>
          </a:p>
        </p:txBody>
      </p:sp>
      <p:sp>
        <p:nvSpPr>
          <p:cNvPr id="18444"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844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1</a:t>
            </a:r>
            <a:endParaRPr lang="en-US" altLang="en-US" sz="1600" b="1" i="1" dirty="0">
              <a:solidFill>
                <a:schemeClr val="bg2"/>
              </a:solidFill>
              <a:latin typeface="Liberation Sans" panose="020B0604020202020204" pitchFamily="34" charset="0"/>
            </a:endParaRPr>
          </a:p>
        </p:txBody>
      </p:sp>
      <p:sp>
        <p:nvSpPr>
          <p:cNvPr id="14" name="Rectangle 13"/>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Principles of Internal Control Activities</a:t>
            </a:r>
          </a:p>
        </p:txBody>
      </p:sp>
      <p:sp>
        <p:nvSpPr>
          <p:cNvPr id="15" name="Text Box 3"/>
          <p:cNvSpPr txBox="1">
            <a:spLocks noChangeArrowheads="1"/>
          </p:cNvSpPr>
          <p:nvPr/>
        </p:nvSpPr>
        <p:spPr bwMode="auto">
          <a:xfrm>
            <a:off x="609600" y="1295400"/>
            <a:ext cx="76200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latin typeface="Liberation Sans" panose="020B0604020202020204" pitchFamily="34" charset="0"/>
              </a:rPr>
              <a:t>PHYSICAL CONTROLS</a:t>
            </a:r>
            <a:endParaRPr lang="en-US" altLang="en-US" sz="26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 y="5576888"/>
            <a:ext cx="82296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1800" b="1" dirty="0">
                <a:latin typeface="Liberation Sans" panose="020B0604020202020204" pitchFamily="34" charset="0"/>
              </a:rPr>
              <a:t>The Missing Control</a:t>
            </a:r>
          </a:p>
        </p:txBody>
      </p:sp>
      <p:sp>
        <p:nvSpPr>
          <p:cNvPr id="851972" name="Rectangle 4"/>
          <p:cNvSpPr>
            <a:spLocks noChangeArrowheads="1"/>
          </p:cNvSpPr>
          <p:nvPr/>
        </p:nvSpPr>
        <p:spPr bwMode="auto">
          <a:xfrm>
            <a:off x="381000" y="4999038"/>
            <a:ext cx="8410575" cy="411162"/>
          </a:xfrm>
          <a:prstGeom prst="rect">
            <a:avLst/>
          </a:prstGeom>
          <a:solidFill>
            <a:schemeClr val="tx1">
              <a:lumMod val="65000"/>
              <a:lumOff val="35000"/>
            </a:schemeClr>
          </a:solidFill>
          <a:ln w="12700" cap="sq">
            <a:solidFill>
              <a:schemeClr val="tx1"/>
            </a:solidFill>
            <a:miter lim="800000"/>
            <a:headEnd type="none" w="sm" len="sm"/>
            <a:tailEnd type="none" w="sm" len="sm"/>
          </a:ln>
          <a:effectLst/>
        </p:spPr>
        <p:txBody>
          <a:bodyPr wrap="none" anchor="ctr"/>
          <a:lstStyle/>
          <a:p>
            <a:pPr marL="114300" algn="l">
              <a:defRPr/>
            </a:pPr>
            <a:r>
              <a:rPr lang="en-US" sz="1800" b="1" dirty="0">
                <a:solidFill>
                  <a:schemeClr val="bg1"/>
                </a:solidFill>
                <a:latin typeface="Liberation Sans" panose="020B0604020202020204" pitchFamily="34" charset="0"/>
              </a:rPr>
              <a:t>Total take: $240,000</a:t>
            </a:r>
          </a:p>
        </p:txBody>
      </p:sp>
      <p:sp>
        <p:nvSpPr>
          <p:cNvPr id="19460" name="Rectangle 5"/>
          <p:cNvSpPr>
            <a:spLocks noChangeArrowheads="1"/>
          </p:cNvSpPr>
          <p:nvPr/>
        </p:nvSpPr>
        <p:spPr bwMode="auto">
          <a:xfrm>
            <a:off x="381000" y="438150"/>
            <a:ext cx="8410575" cy="411163"/>
          </a:xfrm>
          <a:prstGeom prst="rect">
            <a:avLst/>
          </a:prstGeom>
          <a:solidFill>
            <a:srgbClr val="AD0000"/>
          </a:solidFill>
          <a:ln w="12700" cap="sq">
            <a:solidFill>
              <a:schemeClr val="tx1"/>
            </a:solidFill>
            <a:miter lim="800000"/>
            <a:headEnd type="none" w="sm" len="sm"/>
            <a:tailEnd type="none" w="sm" len="sm"/>
          </a:ln>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r>
              <a:rPr lang="en-US" altLang="en-US" sz="1800" b="1" dirty="0">
                <a:solidFill>
                  <a:schemeClr val="bg1"/>
                </a:solidFill>
                <a:latin typeface="Liberation Sans" panose="020B0604020202020204" pitchFamily="34" charset="0"/>
              </a:rPr>
              <a:t>ANATOMY OF A FRAUD</a:t>
            </a:r>
          </a:p>
        </p:txBody>
      </p:sp>
      <p:sp>
        <p:nvSpPr>
          <p:cNvPr id="19461" name="Rectangle 6"/>
          <p:cNvSpPr>
            <a:spLocks noChangeArrowheads="1"/>
          </p:cNvSpPr>
          <p:nvPr/>
        </p:nvSpPr>
        <p:spPr bwMode="auto">
          <a:xfrm>
            <a:off x="457200" y="971550"/>
            <a:ext cx="8382000" cy="39370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1800" dirty="0">
                <a:latin typeface="Liberation Sans" panose="020B0604020202020204" pitchFamily="34" charset="0"/>
              </a:rPr>
              <a:t>At Centerstone Health, a large insurance company, the mailroom each day received insurance applications from prospective customers. Mailroom employees scanned the applications into electronic documents before the applications were processed. Once the applications are scanned they can be accessed online by authorized employees. Insurance agents at Centerstone Health earn commissions based upon successful applications. The sales agent’s name is listed on the application. However, roughly 15% of the applications are from customers who did not work with a sales agent. Two friends—Alex, an employee in record keeping, and Parviz, a sales agent—thought up a way to perpetrate a fraud. Alex identified scanned applications that did not list a sales agent. After business hours, he entered the mailroom and found the hardcopy applications that did not show a sales agent. He wrote in Parviz’s name as the sales agent and then rescanned the application for processing. Parviz received the commission, which the friends then split.</a:t>
            </a:r>
          </a:p>
        </p:txBody>
      </p:sp>
      <p:sp>
        <p:nvSpPr>
          <p:cNvPr id="1946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1</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457200" y="1001713"/>
            <a:ext cx="8229600" cy="31940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1800" b="1" dirty="0">
                <a:latin typeface="Liberation Sans" panose="020B0604020202020204" pitchFamily="34" charset="0"/>
              </a:rPr>
              <a:t>The Missing Control</a:t>
            </a:r>
          </a:p>
          <a:p>
            <a:pPr algn="l">
              <a:spcBef>
                <a:spcPct val="20000"/>
              </a:spcBef>
            </a:pPr>
            <a:r>
              <a:rPr lang="en-US" altLang="en-US" sz="1800" b="1" i="1" dirty="0">
                <a:solidFill>
                  <a:schemeClr val="hlink"/>
                </a:solidFill>
                <a:latin typeface="Liberation Sans" panose="020B0604020202020204" pitchFamily="34" charset="0"/>
              </a:rPr>
              <a:t>Physical controls.</a:t>
            </a:r>
            <a:r>
              <a:rPr lang="en-US" altLang="en-US" sz="1800" dirty="0">
                <a:latin typeface="Liberation Sans" panose="020B0604020202020204" pitchFamily="34" charset="0"/>
              </a:rPr>
              <a:t> Centerstone Health lacked two basic physical controls that could have prevented this fraud. First, the mailroom should have been locked during nonbusiness hours, and access during business hours should have been tightly controlled. Second, the scanned applications supposedly could be accessed only by authorized employees using their passwords. However, the password for each employee was the same as the employee’s user ID. Since employee user-ID numbers were available to all other employees, all employees knew all other employees’ passwords. Unauthorized employees could access the scanned applications. Thus, Alex could enter the system using another employee’s password and access the scanned applications.</a:t>
            </a:r>
          </a:p>
        </p:txBody>
      </p:sp>
      <p:sp>
        <p:nvSpPr>
          <p:cNvPr id="854023" name="Rectangle 7"/>
          <p:cNvSpPr>
            <a:spLocks noChangeArrowheads="1"/>
          </p:cNvSpPr>
          <p:nvPr/>
        </p:nvSpPr>
        <p:spPr bwMode="auto">
          <a:xfrm>
            <a:off x="381000" y="438150"/>
            <a:ext cx="8410575" cy="411163"/>
          </a:xfrm>
          <a:prstGeom prst="rect">
            <a:avLst/>
          </a:prstGeom>
          <a:solidFill>
            <a:schemeClr val="tx1">
              <a:lumMod val="65000"/>
              <a:lumOff val="35000"/>
            </a:schemeClr>
          </a:solidFill>
          <a:ln w="12700" cap="sq">
            <a:solidFill>
              <a:schemeClr val="tx1"/>
            </a:solidFill>
            <a:miter lim="800000"/>
            <a:headEnd type="none" w="sm" len="sm"/>
            <a:tailEnd type="none" w="sm" len="sm"/>
          </a:ln>
          <a:effectLst/>
        </p:spPr>
        <p:txBody>
          <a:bodyPr wrap="none" anchor="ctr"/>
          <a:lstStyle/>
          <a:p>
            <a:pPr marL="114300" algn="l">
              <a:defRPr/>
            </a:pPr>
            <a:r>
              <a:rPr lang="en-US" sz="1800" b="1" dirty="0">
                <a:solidFill>
                  <a:schemeClr val="bg1"/>
                </a:solidFill>
                <a:latin typeface="Liberation Sans" panose="020B0604020202020204" pitchFamily="34" charset="0"/>
              </a:rPr>
              <a:t>Total take: $240,000</a:t>
            </a:r>
          </a:p>
        </p:txBody>
      </p:sp>
      <p:sp>
        <p:nvSpPr>
          <p:cNvPr id="2048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1</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4"/>
          <p:cNvSpPr txBox="1">
            <a:spLocks noChangeArrowheads="1"/>
          </p:cNvSpPr>
          <p:nvPr/>
        </p:nvSpPr>
        <p:spPr bwMode="auto">
          <a:xfrm>
            <a:off x="609600" y="1905000"/>
            <a:ext cx="3200400" cy="2997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Black" pitchFamily="34" charset="0"/>
              </a:defRPr>
            </a:lvl1pPr>
            <a:lvl2pPr marL="628650" indent="-45720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lvl="1" algn="l">
              <a:lnSpc>
                <a:spcPct val="120000"/>
              </a:lnSpc>
              <a:spcBef>
                <a:spcPct val="70000"/>
              </a:spcBef>
              <a:buClr>
                <a:srgbClr val="800000"/>
              </a:buClr>
              <a:buSzPct val="85000"/>
              <a:buFont typeface="Wingdings" pitchFamily="2" charset="2"/>
              <a:buChar char="u"/>
            </a:pPr>
            <a:r>
              <a:rPr lang="en-US" altLang="en-US" sz="2100" dirty="0" smtClean="0">
                <a:latin typeface="Liberation Sans" panose="020B0604020202020204" pitchFamily="34" charset="0"/>
              </a:rPr>
              <a:t>Records </a:t>
            </a:r>
            <a:r>
              <a:rPr lang="en-US" altLang="en-US" sz="2100" dirty="0">
                <a:latin typeface="Liberation Sans" panose="020B0604020202020204" pitchFamily="34" charset="0"/>
              </a:rPr>
              <a:t>periodically verified by an employee who is independent.</a:t>
            </a:r>
          </a:p>
          <a:p>
            <a:pPr lvl="1" algn="l">
              <a:lnSpc>
                <a:spcPct val="120000"/>
              </a:lnSpc>
              <a:spcBef>
                <a:spcPct val="70000"/>
              </a:spcBef>
              <a:buClr>
                <a:srgbClr val="800000"/>
              </a:buClr>
              <a:buSzPct val="85000"/>
              <a:buFont typeface="Wingdings" pitchFamily="2" charset="2"/>
              <a:buChar char="u"/>
            </a:pPr>
            <a:r>
              <a:rPr lang="en-US" altLang="en-US" sz="2100" dirty="0">
                <a:latin typeface="Liberation Sans" panose="020B0604020202020204" pitchFamily="34" charset="0"/>
              </a:rPr>
              <a:t>Discrepancies reported to management.</a:t>
            </a:r>
          </a:p>
        </p:txBody>
      </p:sp>
      <p:pic>
        <p:nvPicPr>
          <p:cNvPr id="21510"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4068" y="2362200"/>
            <a:ext cx="4881332" cy="304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2"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151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1</a:t>
            </a:r>
            <a:endParaRPr lang="en-US" altLang="en-US" sz="1600" b="1" i="1" dirty="0">
              <a:solidFill>
                <a:schemeClr val="bg2"/>
              </a:solidFill>
              <a:latin typeface="Liberation Sans" panose="020B0604020202020204" pitchFamily="34" charset="0"/>
            </a:endParaRPr>
          </a:p>
        </p:txBody>
      </p:sp>
      <p:sp>
        <p:nvSpPr>
          <p:cNvPr id="10" name="Rectangle 9"/>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Principles of Internal Control Activities</a:t>
            </a:r>
          </a:p>
        </p:txBody>
      </p:sp>
      <p:sp>
        <p:nvSpPr>
          <p:cNvPr id="11" name="Text Box 3"/>
          <p:cNvSpPr txBox="1">
            <a:spLocks noChangeArrowheads="1"/>
          </p:cNvSpPr>
          <p:nvPr/>
        </p:nvSpPr>
        <p:spPr bwMode="auto">
          <a:xfrm>
            <a:off x="609600" y="1295400"/>
            <a:ext cx="76200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latin typeface="Liberation Sans" panose="020B0604020202020204" pitchFamily="34" charset="0"/>
              </a:rPr>
              <a:t>INDEPENDENT INTERNAL VERIFICATION</a:t>
            </a:r>
            <a:endParaRPr lang="en-US" altLang="en-US" sz="2600" b="1" dirty="0">
              <a:latin typeface="Liberation Sans" panose="020B0604020202020204" pitchFamily="34" charset="0"/>
            </a:endParaRPr>
          </a:p>
        </p:txBody>
      </p:sp>
      <p:sp>
        <p:nvSpPr>
          <p:cNvPr id="2" name="Rectangle 1"/>
          <p:cNvSpPr/>
          <p:nvPr/>
        </p:nvSpPr>
        <p:spPr>
          <a:xfrm>
            <a:off x="4114800" y="5569803"/>
            <a:ext cx="2895600" cy="83099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smtClean="0">
                <a:latin typeface="Liberation Sans" panose="020B0604020202020204" pitchFamily="34" charset="0"/>
              </a:rPr>
              <a:t>Illustration 8-3</a:t>
            </a:r>
            <a:endParaRPr lang="en-US" sz="1200" b="1" dirty="0">
              <a:latin typeface="Liberation Sans" panose="020B0604020202020204" pitchFamily="34" charset="0"/>
            </a:endParaRPr>
          </a:p>
          <a:p>
            <a:pPr algn="l"/>
            <a:r>
              <a:rPr lang="en-US" sz="1200" dirty="0">
                <a:latin typeface="Liberation Sans" panose="020B0604020202020204" pitchFamily="34" charset="0"/>
              </a:rPr>
              <a:t>Comparison of </a:t>
            </a:r>
            <a:r>
              <a:rPr lang="en-US" sz="1200" dirty="0" smtClean="0">
                <a:latin typeface="Liberation Sans" panose="020B0604020202020204" pitchFamily="34" charset="0"/>
              </a:rPr>
              <a:t>segregation of </a:t>
            </a:r>
            <a:r>
              <a:rPr lang="en-US" sz="1200" dirty="0">
                <a:latin typeface="Liberation Sans" panose="020B0604020202020204" pitchFamily="34" charset="0"/>
              </a:rPr>
              <a:t>duties principle </a:t>
            </a:r>
            <a:r>
              <a:rPr lang="en-US" sz="1200" dirty="0" smtClean="0">
                <a:latin typeface="Liberation Sans" panose="020B0604020202020204" pitchFamily="34" charset="0"/>
              </a:rPr>
              <a:t>with independent </a:t>
            </a:r>
            <a:r>
              <a:rPr lang="en-US" sz="1200" dirty="0">
                <a:latin typeface="Liberation Sans" panose="020B0604020202020204" pitchFamily="34" charset="0"/>
              </a:rPr>
              <a:t>internal</a:t>
            </a:r>
          </a:p>
          <a:p>
            <a:pPr algn="l"/>
            <a:r>
              <a:rPr lang="en-US" sz="1200" dirty="0" smtClean="0">
                <a:latin typeface="Liberation Sans" panose="020B0604020202020204" pitchFamily="34" charset="0"/>
              </a:rPr>
              <a:t>verification </a:t>
            </a:r>
            <a:r>
              <a:rPr lang="en-US" sz="1200" dirty="0">
                <a:latin typeface="Liberation Sans" panose="020B0604020202020204" pitchFamily="34" charset="0"/>
              </a:rPr>
              <a:t>principle</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57200" y="4557713"/>
            <a:ext cx="8229600" cy="17954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1800" b="1" dirty="0">
                <a:latin typeface="Liberation Sans" panose="020B0604020202020204" pitchFamily="34" charset="0"/>
              </a:rPr>
              <a:t>The Missing Control</a:t>
            </a:r>
          </a:p>
          <a:p>
            <a:pPr algn="l">
              <a:spcBef>
                <a:spcPct val="20000"/>
              </a:spcBef>
            </a:pPr>
            <a:r>
              <a:rPr lang="en-US" altLang="en-US" sz="1800" b="1" i="1" dirty="0">
                <a:solidFill>
                  <a:schemeClr val="hlink"/>
                </a:solidFill>
                <a:latin typeface="Liberation Sans" panose="020B0604020202020204" pitchFamily="34" charset="0"/>
              </a:rPr>
              <a:t>Independent internal verification.</a:t>
            </a:r>
            <a:r>
              <a:rPr lang="en-US" altLang="en-US" sz="1800" dirty="0">
                <a:latin typeface="Liberation Sans" panose="020B0604020202020204" pitchFamily="34" charset="0"/>
              </a:rPr>
              <a:t> Bobbi Jean’s boss should have verified her expense reports. When asked what he thought her expenses were, the boss said about $10,000. At $115,000 per year, her actual expenses were more than ten times what would have been expected. However, because he was “too busy” to verify her expense reports or to review the budget, he never noticed.</a:t>
            </a:r>
          </a:p>
        </p:txBody>
      </p:sp>
      <p:sp>
        <p:nvSpPr>
          <p:cNvPr id="858115" name="Rectangle 3"/>
          <p:cNvSpPr>
            <a:spLocks noChangeArrowheads="1"/>
          </p:cNvSpPr>
          <p:nvPr/>
        </p:nvSpPr>
        <p:spPr bwMode="auto">
          <a:xfrm>
            <a:off x="381000" y="4968875"/>
            <a:ext cx="8410575" cy="1431925"/>
          </a:xfrm>
          <a:prstGeom prst="rect">
            <a:avLst/>
          </a:prstGeom>
          <a:solidFill>
            <a:schemeClr val="bg1"/>
          </a:solidFill>
          <a:ln>
            <a:noFill/>
          </a:ln>
          <a:effectLst/>
          <a:extLst>
            <a:ext uri="{91240B29-F687-4F45-9708-019B960494DF}">
              <a14:hiddenLine xmlns:a14="http://schemas.microsoft.com/office/drawing/2010/main" w="1905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endParaRPr lang="en-US" altLang="en-US" dirty="0">
              <a:latin typeface="Liberation Sans" panose="020B0604020202020204" pitchFamily="34" charset="0"/>
            </a:endParaRPr>
          </a:p>
        </p:txBody>
      </p:sp>
      <p:sp>
        <p:nvSpPr>
          <p:cNvPr id="858116" name="Rectangle 4"/>
          <p:cNvSpPr>
            <a:spLocks noChangeArrowheads="1"/>
          </p:cNvSpPr>
          <p:nvPr/>
        </p:nvSpPr>
        <p:spPr bwMode="auto">
          <a:xfrm>
            <a:off x="381000" y="4084638"/>
            <a:ext cx="8410575" cy="411162"/>
          </a:xfrm>
          <a:prstGeom prst="rect">
            <a:avLst/>
          </a:prstGeom>
          <a:solidFill>
            <a:schemeClr val="tx1">
              <a:lumMod val="65000"/>
              <a:lumOff val="35000"/>
            </a:schemeClr>
          </a:solidFill>
          <a:ln w="12700" cap="sq">
            <a:solidFill>
              <a:schemeClr val="tx1"/>
            </a:solidFill>
            <a:miter lim="800000"/>
            <a:headEnd type="none" w="sm" len="sm"/>
            <a:tailEnd type="none" w="sm" len="sm"/>
          </a:ln>
          <a:effectLst/>
        </p:spPr>
        <p:txBody>
          <a:bodyPr wrap="none" anchor="ctr"/>
          <a:lstStyle/>
          <a:p>
            <a:pPr marL="114300" algn="l">
              <a:defRPr/>
            </a:pPr>
            <a:r>
              <a:rPr lang="en-US" sz="1800" b="1" dirty="0">
                <a:solidFill>
                  <a:schemeClr val="bg1"/>
                </a:solidFill>
                <a:latin typeface="Liberation Sans" panose="020B0604020202020204" pitchFamily="34" charset="0"/>
              </a:rPr>
              <a:t>Total take: $275,000</a:t>
            </a:r>
          </a:p>
        </p:txBody>
      </p:sp>
      <p:sp>
        <p:nvSpPr>
          <p:cNvPr id="22533" name="Rectangle 5"/>
          <p:cNvSpPr>
            <a:spLocks noChangeArrowheads="1"/>
          </p:cNvSpPr>
          <p:nvPr/>
        </p:nvSpPr>
        <p:spPr bwMode="auto">
          <a:xfrm>
            <a:off x="381000" y="438150"/>
            <a:ext cx="8410575" cy="411163"/>
          </a:xfrm>
          <a:prstGeom prst="rect">
            <a:avLst/>
          </a:prstGeom>
          <a:solidFill>
            <a:srgbClr val="AD0000"/>
          </a:solidFill>
          <a:ln w="12700" cap="sq">
            <a:solidFill>
              <a:schemeClr val="tx1"/>
            </a:solidFill>
            <a:miter lim="800000"/>
            <a:headEnd type="none" w="sm" len="sm"/>
            <a:tailEnd type="none" w="sm" len="sm"/>
          </a:ln>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r>
              <a:rPr lang="en-US" altLang="en-US" sz="1800" b="1" dirty="0">
                <a:solidFill>
                  <a:schemeClr val="bg1"/>
                </a:solidFill>
                <a:latin typeface="Liberation Sans" panose="020B0604020202020204" pitchFamily="34" charset="0"/>
              </a:rPr>
              <a:t>ANATOMY OF A FRAUD</a:t>
            </a:r>
          </a:p>
        </p:txBody>
      </p:sp>
      <p:sp>
        <p:nvSpPr>
          <p:cNvPr id="22534" name="Rectangle 6"/>
          <p:cNvSpPr>
            <a:spLocks noChangeArrowheads="1"/>
          </p:cNvSpPr>
          <p:nvPr/>
        </p:nvSpPr>
        <p:spPr bwMode="auto">
          <a:xfrm>
            <a:off x="457200" y="925513"/>
            <a:ext cx="8382000" cy="311308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1800" dirty="0">
                <a:latin typeface="Liberation Sans" panose="020B0604020202020204" pitchFamily="34" charset="0"/>
              </a:rPr>
              <a:t>Bobbi Jean Donnelly, the office manager for Mod Fashions Corporations design center, was responsible for preparing the design center budget and reviewing expense reports submitted by design center employees. Her desire to upgrade her wardrobe got the better of her, and she enacted a fraud that involved filing expense-reimbursement requests for her own personal clothing purchases. She was able to conceal the fraud because she was responsible for reviewing all expense reports, including her own. In addition, she sometimes was given ultimate responsibility for signing off on the expense reports when her boss was “too busy.” Also, because she controlled the budget, when she submitted her expenses, she coded them to budget items that she knew were running under budget, so that they would not catch anyone’s attention.</a:t>
            </a:r>
          </a:p>
        </p:txBody>
      </p:sp>
      <p:sp>
        <p:nvSpPr>
          <p:cNvPr id="2253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1</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858115"/>
                                        </p:tgtEl>
                                      </p:cBhvr>
                                    </p:animEffect>
                                    <p:set>
                                      <p:cBhvr>
                                        <p:cTn id="7" dur="1" fill="hold">
                                          <p:stCondLst>
                                            <p:cond delay="499"/>
                                          </p:stCondLst>
                                        </p:cTn>
                                        <p:tgtEl>
                                          <p:spTgt spid="858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16"/>
          <p:cNvSpPr txBox="1">
            <a:spLocks noChangeArrowheads="1"/>
          </p:cNvSpPr>
          <p:nvPr/>
        </p:nvSpPr>
        <p:spPr bwMode="auto">
          <a:xfrm>
            <a:off x="609600" y="1905000"/>
            <a:ext cx="4267200" cy="248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Black" pitchFamily="34" charset="0"/>
              </a:defRPr>
            </a:lvl1pPr>
            <a:lvl2pPr marL="628650" indent="-45720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lvl="1" algn="l">
              <a:lnSpc>
                <a:spcPct val="120000"/>
              </a:lnSpc>
              <a:spcBef>
                <a:spcPct val="70000"/>
              </a:spcBef>
              <a:buClr>
                <a:srgbClr val="800000"/>
              </a:buClr>
              <a:buSzPct val="85000"/>
              <a:buFont typeface="Wingdings" pitchFamily="2" charset="2"/>
              <a:buChar char="u"/>
            </a:pPr>
            <a:r>
              <a:rPr lang="en-US" altLang="en-US" sz="2100" dirty="0" smtClean="0">
                <a:latin typeface="Liberation Sans" panose="020B0604020202020204" pitchFamily="34" charset="0"/>
              </a:rPr>
              <a:t>Bond </a:t>
            </a:r>
            <a:r>
              <a:rPr lang="en-US" altLang="en-US" sz="2100" dirty="0">
                <a:latin typeface="Liberation Sans" panose="020B0604020202020204" pitchFamily="34" charset="0"/>
              </a:rPr>
              <a:t>employees who handle cash.</a:t>
            </a:r>
          </a:p>
          <a:p>
            <a:pPr lvl="1" algn="l">
              <a:lnSpc>
                <a:spcPct val="120000"/>
              </a:lnSpc>
              <a:spcBef>
                <a:spcPct val="70000"/>
              </a:spcBef>
              <a:buClr>
                <a:srgbClr val="800000"/>
              </a:buClr>
              <a:buSzPct val="85000"/>
              <a:buFont typeface="Wingdings" pitchFamily="2" charset="2"/>
              <a:buChar char="u"/>
            </a:pPr>
            <a:r>
              <a:rPr lang="en-US" altLang="en-US" sz="2100" dirty="0">
                <a:latin typeface="Liberation Sans" panose="020B0604020202020204" pitchFamily="34" charset="0"/>
              </a:rPr>
              <a:t>Rotate employees’ duties and require vacations.</a:t>
            </a:r>
          </a:p>
          <a:p>
            <a:pPr lvl="1" algn="l">
              <a:lnSpc>
                <a:spcPct val="120000"/>
              </a:lnSpc>
              <a:spcBef>
                <a:spcPct val="70000"/>
              </a:spcBef>
              <a:buClr>
                <a:srgbClr val="800000"/>
              </a:buClr>
              <a:buSzPct val="85000"/>
              <a:buFont typeface="Wingdings" pitchFamily="2" charset="2"/>
              <a:buChar char="u"/>
            </a:pPr>
            <a:r>
              <a:rPr lang="en-US" altLang="en-US" sz="2100" dirty="0">
                <a:latin typeface="Liberation Sans" panose="020B0604020202020204" pitchFamily="34" charset="0"/>
              </a:rPr>
              <a:t>Conduct background checks.</a:t>
            </a:r>
          </a:p>
        </p:txBody>
      </p:sp>
      <p:pic>
        <p:nvPicPr>
          <p:cNvPr id="2355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7675" y="1981200"/>
            <a:ext cx="23971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55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1</a:t>
            </a:r>
            <a:endParaRPr lang="en-US" altLang="en-US" sz="1600" b="1" i="1" dirty="0">
              <a:solidFill>
                <a:schemeClr val="bg2"/>
              </a:solidFill>
              <a:latin typeface="Liberation Sans" panose="020B0604020202020204" pitchFamily="34" charset="0"/>
            </a:endParaRPr>
          </a:p>
        </p:txBody>
      </p:sp>
      <p:sp>
        <p:nvSpPr>
          <p:cNvPr id="8" name="Rectangle 7"/>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Principles of Internal Control Activities</a:t>
            </a:r>
          </a:p>
        </p:txBody>
      </p:sp>
      <p:sp>
        <p:nvSpPr>
          <p:cNvPr id="9" name="Text Box 3"/>
          <p:cNvSpPr txBox="1">
            <a:spLocks noChangeArrowheads="1"/>
          </p:cNvSpPr>
          <p:nvPr/>
        </p:nvSpPr>
        <p:spPr bwMode="auto">
          <a:xfrm>
            <a:off x="609600" y="1295400"/>
            <a:ext cx="76200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latin typeface="Liberation Sans" panose="020B0604020202020204" pitchFamily="34" charset="0"/>
              </a:rPr>
              <a:t>HUMAN RESOURCE CONTROLS</a:t>
            </a:r>
            <a:endParaRPr lang="en-US" altLang="en-US" sz="26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09600" y="2057400"/>
            <a:ext cx="7924800" cy="86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0000"/>
              </a:lnSpc>
            </a:pPr>
            <a:r>
              <a:rPr lang="en-US" altLang="en-US" sz="2200" dirty="0">
                <a:latin typeface="Liberation Sans" panose="020B0604020202020204" pitchFamily="34" charset="0"/>
              </a:rPr>
              <a:t>Dishonest act by an employee that results in personal benefit to the employee at a cost to the employer.</a:t>
            </a:r>
          </a:p>
        </p:txBody>
      </p:sp>
      <p:sp>
        <p:nvSpPr>
          <p:cNvPr id="5123" name="Rectangle 11"/>
          <p:cNvSpPr>
            <a:spLocks noChangeArrowheads="1"/>
          </p:cNvSpPr>
          <p:nvPr/>
        </p:nvSpPr>
        <p:spPr bwMode="auto">
          <a:xfrm>
            <a:off x="457200" y="3550734"/>
            <a:ext cx="2819400" cy="1296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nSpc>
                <a:spcPct val="125000"/>
              </a:lnSpc>
            </a:pPr>
            <a:r>
              <a:rPr lang="en-US" altLang="en-US" sz="2100" b="1" dirty="0">
                <a:latin typeface="Liberation Sans" panose="020B0604020202020204" pitchFamily="34" charset="0"/>
              </a:rPr>
              <a:t>Three factors</a:t>
            </a:r>
            <a:r>
              <a:rPr lang="en-US" altLang="en-US" sz="2100" dirty="0">
                <a:latin typeface="Liberation Sans" panose="020B0604020202020204" pitchFamily="34" charset="0"/>
              </a:rPr>
              <a:t> that contribute to fraudulent activity.</a:t>
            </a:r>
          </a:p>
        </p:txBody>
      </p:sp>
      <p:sp>
        <p:nvSpPr>
          <p:cNvPr id="5124" name="Rectangle 13"/>
          <p:cNvSpPr>
            <a:spLocks noChangeArrowheads="1"/>
          </p:cNvSpPr>
          <p:nvPr/>
        </p:nvSpPr>
        <p:spPr bwMode="auto">
          <a:xfrm>
            <a:off x="2120312" y="5746247"/>
            <a:ext cx="12378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1200" b="1" dirty="0" smtClean="0">
                <a:latin typeface="Liberation Sans" panose="020B0604020202020204" pitchFamily="34" charset="0"/>
              </a:rPr>
              <a:t>Illustration 8-1</a:t>
            </a:r>
          </a:p>
          <a:p>
            <a:pPr algn="l"/>
            <a:r>
              <a:rPr lang="en-US" altLang="en-US" sz="1200" dirty="0" smtClean="0">
                <a:latin typeface="Liberation Sans" panose="020B0604020202020204" pitchFamily="34" charset="0"/>
              </a:rPr>
              <a:t>Fraud triangle</a:t>
            </a:r>
            <a:endParaRPr lang="en-US" altLang="en-US" sz="1200" dirty="0">
              <a:latin typeface="Liberation Sans" panose="020B0604020202020204" pitchFamily="34" charset="0"/>
            </a:endParaRPr>
          </a:p>
        </p:txBody>
      </p:sp>
      <p:pic>
        <p:nvPicPr>
          <p:cNvPr id="512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1" y="3398334"/>
            <a:ext cx="5029200" cy="285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a:solidFill>
                  <a:schemeClr val="bg2"/>
                </a:solidFill>
                <a:latin typeface="Liberation Sans" panose="020B0604020202020204" pitchFamily="34" charset="0"/>
              </a:rPr>
              <a:t>LO 1</a:t>
            </a:r>
          </a:p>
        </p:txBody>
      </p:sp>
      <p:sp>
        <p:nvSpPr>
          <p:cNvPr id="10" name="Rectangle 9"/>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11"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rIns="365760" anchor="ctr"/>
          <a:lstStyle/>
          <a:p>
            <a:pPr marL="117475" algn="l"/>
            <a:r>
              <a:rPr lang="en-US" b="1" dirty="0">
                <a:solidFill>
                  <a:schemeClr val="accent3"/>
                </a:solidFill>
                <a:latin typeface="Liberation Sans" panose="020B0604020202020204" pitchFamily="34" charset="0"/>
              </a:rPr>
              <a:t>Discuss fraud and the principles of internal control.</a:t>
            </a:r>
          </a:p>
        </p:txBody>
      </p:sp>
      <p:sp>
        <p:nvSpPr>
          <p:cNvPr id="12" name="Oval 11"/>
          <p:cNvSpPr/>
          <p:nvPr/>
        </p:nvSpPr>
        <p:spPr bwMode="auto">
          <a:xfrm>
            <a:off x="1872343" y="48577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1</a:t>
            </a:r>
          </a:p>
        </p:txBody>
      </p:sp>
      <p:sp>
        <p:nvSpPr>
          <p:cNvPr id="13" name="Text Box 3"/>
          <p:cNvSpPr txBox="1">
            <a:spLocks noChangeArrowheads="1"/>
          </p:cNvSpPr>
          <p:nvPr/>
        </p:nvSpPr>
        <p:spPr bwMode="auto">
          <a:xfrm>
            <a:off x="609600" y="1467790"/>
            <a:ext cx="76200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800" b="1" dirty="0" smtClean="0">
                <a:solidFill>
                  <a:schemeClr val="tx2">
                    <a:lumMod val="75000"/>
                  </a:schemeClr>
                </a:solidFill>
                <a:latin typeface="Liberation Sans" panose="020B0604020202020204" pitchFamily="34" charset="0"/>
              </a:rPr>
              <a:t>Fraud</a:t>
            </a:r>
            <a:endParaRPr lang="en-US" altLang="en-US" sz="2800" b="1"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57200" y="4605338"/>
            <a:ext cx="8229600" cy="17954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1800" b="1" dirty="0">
                <a:latin typeface="Liberation Sans" panose="020B0604020202020204" pitchFamily="34" charset="0"/>
              </a:rPr>
              <a:t>The Missing Control</a:t>
            </a:r>
          </a:p>
          <a:p>
            <a:pPr algn="l">
              <a:spcBef>
                <a:spcPct val="20000"/>
              </a:spcBef>
            </a:pPr>
            <a:r>
              <a:rPr lang="en-US" altLang="en-US" sz="1800" b="1" i="1" dirty="0">
                <a:solidFill>
                  <a:schemeClr val="hlink"/>
                </a:solidFill>
                <a:latin typeface="Liberation Sans" panose="020B0604020202020204" pitchFamily="34" charset="0"/>
              </a:rPr>
              <a:t>Human resource controls.</a:t>
            </a:r>
            <a:r>
              <a:rPr lang="en-US" altLang="en-US" sz="1800" dirty="0">
                <a:latin typeface="Liberation Sans" panose="020B0604020202020204" pitchFamily="34" charset="0"/>
              </a:rPr>
              <a:t> Ellen, the desk manager, had been fired by a previous employer. If the Excelsior Inn had conducted a background check, it would not have hired her. The fraud was detected when Ellen missed work due to illness. A system of mandatory vacations and rotating days off would have increased the chances of detecting the fraud before it became so large.</a:t>
            </a:r>
          </a:p>
        </p:txBody>
      </p:sp>
      <p:sp>
        <p:nvSpPr>
          <p:cNvPr id="860163" name="Rectangle 3"/>
          <p:cNvSpPr>
            <a:spLocks noChangeArrowheads="1"/>
          </p:cNvSpPr>
          <p:nvPr/>
        </p:nvSpPr>
        <p:spPr bwMode="auto">
          <a:xfrm>
            <a:off x="381000" y="5016500"/>
            <a:ext cx="8410575" cy="1355725"/>
          </a:xfrm>
          <a:prstGeom prst="rect">
            <a:avLst/>
          </a:prstGeom>
          <a:solidFill>
            <a:schemeClr val="bg1"/>
          </a:solidFill>
          <a:ln>
            <a:noFill/>
          </a:ln>
          <a:effectLst/>
          <a:extLst>
            <a:ext uri="{91240B29-F687-4F45-9708-019B960494DF}">
              <a14:hiddenLine xmlns:a14="http://schemas.microsoft.com/office/drawing/2010/main" w="1905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endParaRPr lang="en-US" altLang="en-US" dirty="0">
              <a:latin typeface="Liberation Sans" panose="020B0604020202020204" pitchFamily="34" charset="0"/>
            </a:endParaRPr>
          </a:p>
        </p:txBody>
      </p:sp>
      <p:sp>
        <p:nvSpPr>
          <p:cNvPr id="860164" name="Rectangle 4"/>
          <p:cNvSpPr>
            <a:spLocks noChangeArrowheads="1"/>
          </p:cNvSpPr>
          <p:nvPr/>
        </p:nvSpPr>
        <p:spPr bwMode="auto">
          <a:xfrm>
            <a:off x="381000" y="4132263"/>
            <a:ext cx="8410575" cy="411162"/>
          </a:xfrm>
          <a:prstGeom prst="rect">
            <a:avLst/>
          </a:prstGeom>
          <a:solidFill>
            <a:schemeClr val="tx1">
              <a:lumMod val="65000"/>
              <a:lumOff val="35000"/>
            </a:schemeClr>
          </a:solidFill>
          <a:ln w="12700" cap="sq">
            <a:solidFill>
              <a:schemeClr val="tx1"/>
            </a:solidFill>
            <a:miter lim="800000"/>
            <a:headEnd type="none" w="sm" len="sm"/>
            <a:tailEnd type="none" w="sm" len="sm"/>
          </a:ln>
          <a:effectLst/>
        </p:spPr>
        <p:txBody>
          <a:bodyPr wrap="none" anchor="ctr"/>
          <a:lstStyle/>
          <a:p>
            <a:pPr marL="114300" algn="l">
              <a:defRPr/>
            </a:pPr>
            <a:r>
              <a:rPr lang="en-US" sz="1800" b="1" dirty="0">
                <a:solidFill>
                  <a:schemeClr val="bg1"/>
                </a:solidFill>
                <a:latin typeface="Liberation Sans" panose="020B0604020202020204" pitchFamily="34" charset="0"/>
              </a:rPr>
              <a:t>Total take: $95,000</a:t>
            </a:r>
          </a:p>
        </p:txBody>
      </p:sp>
      <p:sp>
        <p:nvSpPr>
          <p:cNvPr id="24581" name="Rectangle 5"/>
          <p:cNvSpPr>
            <a:spLocks noChangeArrowheads="1"/>
          </p:cNvSpPr>
          <p:nvPr/>
        </p:nvSpPr>
        <p:spPr bwMode="auto">
          <a:xfrm>
            <a:off x="381000" y="438150"/>
            <a:ext cx="8410575" cy="411163"/>
          </a:xfrm>
          <a:prstGeom prst="rect">
            <a:avLst/>
          </a:prstGeom>
          <a:solidFill>
            <a:srgbClr val="AD0000"/>
          </a:solidFill>
          <a:ln w="12700" cap="sq">
            <a:solidFill>
              <a:schemeClr val="tx1"/>
            </a:solidFill>
            <a:miter lim="800000"/>
            <a:headEnd type="none" w="sm" len="sm"/>
            <a:tailEnd type="none" w="sm" len="sm"/>
          </a:ln>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r>
              <a:rPr lang="en-US" altLang="en-US" sz="1800" b="1" dirty="0">
                <a:solidFill>
                  <a:schemeClr val="bg1"/>
                </a:solidFill>
                <a:latin typeface="Liberation Sans" panose="020B0604020202020204" pitchFamily="34" charset="0"/>
              </a:rPr>
              <a:t>ANATOMY OF A FRAUD</a:t>
            </a:r>
          </a:p>
        </p:txBody>
      </p:sp>
      <p:sp>
        <p:nvSpPr>
          <p:cNvPr id="24582" name="Rectangle 6"/>
          <p:cNvSpPr>
            <a:spLocks noChangeArrowheads="1"/>
          </p:cNvSpPr>
          <p:nvPr/>
        </p:nvSpPr>
        <p:spPr bwMode="auto">
          <a:xfrm>
            <a:off x="457200" y="925513"/>
            <a:ext cx="8382000" cy="311308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1800" dirty="0">
                <a:latin typeface="Liberation Sans" panose="020B0604020202020204" pitchFamily="34" charset="0"/>
              </a:rPr>
              <a:t>Ellen Lowry was the desk manager and Josephine Rodriquez was the head of housekeeping at the Excelsior Inn, a luxury hotel. The two best friends were so dedicated to their jobs that they never took vacations, and they frequently filled in for other employees. In fact, Ms. Rodriquez, whose job as head of housekeeping did not include cleaning rooms, often cleaned rooms herself, “just to help the staff keep up.” Ellen, the desk manager, provided significant discounts to guests who paid with cash. She kept the cash and did not register the guest in the hotel’s computerized system. Instead, she took the room out of circulation “due to routine maintenance.” Because the room did not show up as being used, it did not receive a normal housekeeping assignment. Instead, Josephine, the head of housekeeping, cleaned the rooms during the guests’ stay.</a:t>
            </a:r>
          </a:p>
        </p:txBody>
      </p:sp>
      <p:sp>
        <p:nvSpPr>
          <p:cNvPr id="2458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1</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860163"/>
                                        </p:tgtEl>
                                      </p:cBhvr>
                                    </p:animEffect>
                                    <p:set>
                                      <p:cBhvr>
                                        <p:cTn id="7" dur="1" fill="hold">
                                          <p:stCondLst>
                                            <p:cond delay="499"/>
                                          </p:stCondLst>
                                        </p:cTn>
                                        <p:tgtEl>
                                          <p:spTgt spid="8601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86220"/>
            <a:ext cx="8305800" cy="4801314"/>
          </a:xfrm>
          <a:prstGeom prst="rect">
            <a:avLst/>
          </a:prstGeom>
          <a:ln w="28575">
            <a:solidFill>
              <a:schemeClr val="tx1"/>
            </a:solidFill>
          </a:ln>
        </p:spPr>
        <p:txBody>
          <a:bodyPr wrap="square" tIns="91440" bIns="91440">
            <a:spAutoFit/>
          </a:bodyPr>
          <a:lstStyle/>
          <a:p>
            <a:pPr algn="l">
              <a:spcBef>
                <a:spcPts val="1200"/>
              </a:spcBef>
            </a:pPr>
            <a:r>
              <a:rPr lang="en-US" sz="2000" b="1" dirty="0" smtClean="0">
                <a:latin typeface="Liberation Sans" panose="020B0604020202020204" pitchFamily="34" charset="0"/>
              </a:rPr>
              <a:t>SOX </a:t>
            </a:r>
            <a:r>
              <a:rPr lang="en-US" sz="2000" b="1" dirty="0">
                <a:latin typeface="Liberation Sans" panose="020B0604020202020204" pitchFamily="34" charset="0"/>
              </a:rPr>
              <a:t>Boosts the Role </a:t>
            </a:r>
            <a:r>
              <a:rPr lang="en-US" sz="2000" b="1" dirty="0" smtClean="0">
                <a:latin typeface="Liberation Sans" panose="020B0604020202020204" pitchFamily="34" charset="0"/>
              </a:rPr>
              <a:t>of Human </a:t>
            </a:r>
            <a:r>
              <a:rPr lang="en-US" sz="2000" b="1" dirty="0">
                <a:latin typeface="Liberation Sans" panose="020B0604020202020204" pitchFamily="34" charset="0"/>
              </a:rPr>
              <a:t>Resources</a:t>
            </a:r>
          </a:p>
          <a:p>
            <a:pPr algn="l">
              <a:spcBef>
                <a:spcPts val="1200"/>
              </a:spcBef>
            </a:pPr>
            <a:r>
              <a:rPr lang="en-US" sz="2000" dirty="0" smtClean="0">
                <a:latin typeface="Liberation Sans" panose="020B0604020202020204" pitchFamily="34" charset="0"/>
              </a:rPr>
              <a:t>Under </a:t>
            </a:r>
            <a:r>
              <a:rPr lang="en-US" sz="2000" dirty="0">
                <a:latin typeface="Liberation Sans" panose="020B0604020202020204" pitchFamily="34" charset="0"/>
              </a:rPr>
              <a:t>SOX, a company needs </a:t>
            </a:r>
            <a:r>
              <a:rPr lang="en-US" sz="2000" dirty="0" smtClean="0">
                <a:latin typeface="Liberation Sans" panose="020B0604020202020204" pitchFamily="34" charset="0"/>
              </a:rPr>
              <a:t>to keep </a:t>
            </a:r>
            <a:r>
              <a:rPr lang="en-US" sz="2000" dirty="0">
                <a:latin typeface="Liberation Sans" panose="020B0604020202020204" pitchFamily="34" charset="0"/>
              </a:rPr>
              <a:t>track of employees’ </a:t>
            </a:r>
            <a:r>
              <a:rPr lang="en-US" sz="2000" dirty="0" smtClean="0">
                <a:latin typeface="Liberation Sans" panose="020B0604020202020204" pitchFamily="34" charset="0"/>
              </a:rPr>
              <a:t>degrees and certifications </a:t>
            </a:r>
            <a:r>
              <a:rPr lang="en-US" sz="2000" dirty="0">
                <a:latin typeface="Liberation Sans" panose="020B0604020202020204" pitchFamily="34" charset="0"/>
              </a:rPr>
              <a:t>to ensure </a:t>
            </a:r>
            <a:r>
              <a:rPr lang="en-US" sz="2000" dirty="0" smtClean="0">
                <a:latin typeface="Liberation Sans" panose="020B0604020202020204" pitchFamily="34" charset="0"/>
              </a:rPr>
              <a:t>that employees </a:t>
            </a:r>
            <a:r>
              <a:rPr lang="en-US" sz="2000" dirty="0">
                <a:latin typeface="Liberation Sans" panose="020B0604020202020204" pitchFamily="34" charset="0"/>
              </a:rPr>
              <a:t>continue to meet </a:t>
            </a:r>
            <a:r>
              <a:rPr lang="en-US" sz="2000" dirty="0" smtClean="0">
                <a:latin typeface="Liberation Sans" panose="020B0604020202020204" pitchFamily="34" charset="0"/>
              </a:rPr>
              <a:t>the specified </a:t>
            </a:r>
            <a:r>
              <a:rPr lang="en-US" sz="2000" dirty="0">
                <a:latin typeface="Liberation Sans" panose="020B0604020202020204" pitchFamily="34" charset="0"/>
              </a:rPr>
              <a:t>requirements of a job. Also</a:t>
            </a:r>
            <a:r>
              <a:rPr lang="en-US" sz="2000" dirty="0" smtClean="0">
                <a:latin typeface="Liberation Sans" panose="020B0604020202020204" pitchFamily="34" charset="0"/>
              </a:rPr>
              <a:t>, to </a:t>
            </a:r>
            <a:r>
              <a:rPr lang="en-US" sz="2000" dirty="0">
                <a:latin typeface="Liberation Sans" panose="020B0604020202020204" pitchFamily="34" charset="0"/>
              </a:rPr>
              <a:t>ensure proper employee </a:t>
            </a:r>
            <a:r>
              <a:rPr lang="en-US" sz="2000" dirty="0" smtClean="0">
                <a:latin typeface="Liberation Sans" panose="020B0604020202020204" pitchFamily="34" charset="0"/>
              </a:rPr>
              <a:t>supervision and </a:t>
            </a:r>
            <a:r>
              <a:rPr lang="en-US" sz="2000" dirty="0">
                <a:latin typeface="Liberation Sans" panose="020B0604020202020204" pitchFamily="34" charset="0"/>
              </a:rPr>
              <a:t>proper separation of duties</a:t>
            </a:r>
            <a:r>
              <a:rPr lang="en-US" sz="2000" dirty="0" smtClean="0">
                <a:latin typeface="Liberation Sans" panose="020B0604020202020204" pitchFamily="34" charset="0"/>
              </a:rPr>
              <a:t>, companies </a:t>
            </a:r>
            <a:r>
              <a:rPr lang="en-US" sz="2000" dirty="0">
                <a:latin typeface="Liberation Sans" panose="020B0604020202020204" pitchFamily="34" charset="0"/>
              </a:rPr>
              <a:t>must develop and </a:t>
            </a:r>
            <a:r>
              <a:rPr lang="en-US" sz="2000" dirty="0" smtClean="0">
                <a:latin typeface="Liberation Sans" panose="020B0604020202020204" pitchFamily="34" charset="0"/>
              </a:rPr>
              <a:t>monitor an </a:t>
            </a:r>
            <a:r>
              <a:rPr lang="en-US" sz="2000" dirty="0">
                <a:latin typeface="Liberation Sans" panose="020B0604020202020204" pitchFamily="34" charset="0"/>
              </a:rPr>
              <a:t>organizational chart. </a:t>
            </a:r>
            <a:r>
              <a:rPr lang="en-US" sz="2000" dirty="0" smtClean="0">
                <a:latin typeface="Liberation Sans" panose="020B0604020202020204" pitchFamily="34" charset="0"/>
              </a:rPr>
              <a:t>When one </a:t>
            </a:r>
            <a:r>
              <a:rPr lang="en-US" sz="2000" dirty="0">
                <a:latin typeface="Liberation Sans" panose="020B0604020202020204" pitchFamily="34" charset="0"/>
              </a:rPr>
              <a:t>corporation went through </a:t>
            </a:r>
            <a:r>
              <a:rPr lang="en-US" sz="2000" dirty="0" smtClean="0">
                <a:latin typeface="Liberation Sans" panose="020B0604020202020204" pitchFamily="34" charset="0"/>
              </a:rPr>
              <a:t>this exercise</a:t>
            </a:r>
            <a:r>
              <a:rPr lang="en-US" sz="2000" dirty="0">
                <a:latin typeface="Liberation Sans" panose="020B0604020202020204" pitchFamily="34" charset="0"/>
              </a:rPr>
              <a:t>, it found that out of </a:t>
            </a:r>
            <a:r>
              <a:rPr lang="en-US" sz="2000" dirty="0" smtClean="0">
                <a:latin typeface="Liberation Sans" panose="020B0604020202020204" pitchFamily="34" charset="0"/>
              </a:rPr>
              <a:t>17,000 employees</a:t>
            </a:r>
            <a:r>
              <a:rPr lang="en-US" sz="2000" dirty="0">
                <a:latin typeface="Liberation Sans" panose="020B0604020202020204" pitchFamily="34" charset="0"/>
              </a:rPr>
              <a:t>, there were 400 </a:t>
            </a:r>
            <a:r>
              <a:rPr lang="en-US" sz="2000" dirty="0" smtClean="0">
                <a:latin typeface="Liberation Sans" panose="020B0604020202020204" pitchFamily="34" charset="0"/>
              </a:rPr>
              <a:t>people who </a:t>
            </a:r>
            <a:r>
              <a:rPr lang="en-US" sz="2000" dirty="0">
                <a:latin typeface="Liberation Sans" panose="020B0604020202020204" pitchFamily="34" charset="0"/>
              </a:rPr>
              <a:t>did not report to anyone. </a:t>
            </a:r>
            <a:r>
              <a:rPr lang="en-US" sz="2000" dirty="0" smtClean="0">
                <a:latin typeface="Liberation Sans" panose="020B0604020202020204" pitchFamily="34" charset="0"/>
              </a:rPr>
              <a:t>The corporation </a:t>
            </a:r>
            <a:r>
              <a:rPr lang="en-US" sz="2000" dirty="0">
                <a:latin typeface="Liberation Sans" panose="020B0604020202020204" pitchFamily="34" charset="0"/>
              </a:rPr>
              <a:t>also had 35 people who reported to </a:t>
            </a:r>
            <a:r>
              <a:rPr lang="en-US" sz="2000" dirty="0" smtClean="0">
                <a:latin typeface="Liberation Sans" panose="020B0604020202020204" pitchFamily="34" charset="0"/>
              </a:rPr>
              <a:t>each other</a:t>
            </a:r>
            <a:r>
              <a:rPr lang="en-US" sz="2000" dirty="0">
                <a:latin typeface="Liberation Sans" panose="020B0604020202020204" pitchFamily="34" charset="0"/>
              </a:rPr>
              <a:t>. In addition, if an employee complains of an </a:t>
            </a:r>
            <a:r>
              <a:rPr lang="en-US" sz="2000" dirty="0" smtClean="0">
                <a:latin typeface="Liberation Sans" panose="020B0604020202020204" pitchFamily="34" charset="0"/>
              </a:rPr>
              <a:t>unfair firing </a:t>
            </a:r>
            <a:r>
              <a:rPr lang="en-US" sz="2000" dirty="0">
                <a:latin typeface="Liberation Sans" panose="020B0604020202020204" pitchFamily="34" charset="0"/>
              </a:rPr>
              <a:t>and mentions </a:t>
            </a:r>
            <a:r>
              <a:rPr lang="en-US" sz="2000" dirty="0" smtClean="0">
                <a:latin typeface="Liberation Sans" panose="020B0604020202020204" pitchFamily="34" charset="0"/>
              </a:rPr>
              <a:t>financial </a:t>
            </a:r>
            <a:r>
              <a:rPr lang="en-US" sz="2000" dirty="0">
                <a:latin typeface="Liberation Sans" panose="020B0604020202020204" pitchFamily="34" charset="0"/>
              </a:rPr>
              <a:t>issues at the company, </a:t>
            </a:r>
            <a:r>
              <a:rPr lang="en-US" sz="2000" dirty="0" smtClean="0">
                <a:latin typeface="Liberation Sans" panose="020B0604020202020204" pitchFamily="34" charset="0"/>
              </a:rPr>
              <a:t>HR should </a:t>
            </a:r>
            <a:r>
              <a:rPr lang="en-US" sz="2000" dirty="0">
                <a:latin typeface="Liberation Sans" panose="020B0604020202020204" pitchFamily="34" charset="0"/>
              </a:rPr>
              <a:t>refer the case to the company audit committee </a:t>
            </a:r>
            <a:r>
              <a:rPr lang="en-US" sz="2000" dirty="0" smtClean="0">
                <a:latin typeface="Liberation Sans" panose="020B0604020202020204" pitchFamily="34" charset="0"/>
              </a:rPr>
              <a:t>and possibly </a:t>
            </a:r>
            <a:r>
              <a:rPr lang="en-US" sz="2000" dirty="0">
                <a:latin typeface="Liberation Sans" panose="020B0604020202020204" pitchFamily="34" charset="0"/>
              </a:rPr>
              <a:t>to its legal counsel</a:t>
            </a:r>
            <a:r>
              <a:rPr lang="en-US" sz="2000" dirty="0" smtClean="0">
                <a:latin typeface="Liberation Sans" panose="020B0604020202020204" pitchFamily="34" charset="0"/>
              </a:rPr>
              <a:t>. </a:t>
            </a:r>
          </a:p>
          <a:p>
            <a:pPr algn="l">
              <a:spcBef>
                <a:spcPts val="1200"/>
              </a:spcBef>
            </a:pPr>
            <a:r>
              <a:rPr lang="en-US" sz="2000" dirty="0">
                <a:solidFill>
                  <a:schemeClr val="tx2">
                    <a:lumMod val="75000"/>
                  </a:schemeClr>
                </a:solidFill>
                <a:latin typeface="Liberation Sans" panose="020B0604020202020204" pitchFamily="34" charset="0"/>
              </a:rPr>
              <a:t>Why would unsupervised employees or employees </a:t>
            </a:r>
            <a:r>
              <a:rPr lang="en-US" sz="2000" dirty="0" smtClean="0">
                <a:solidFill>
                  <a:schemeClr val="tx2">
                    <a:lumMod val="75000"/>
                  </a:schemeClr>
                </a:solidFill>
                <a:latin typeface="Liberation Sans" panose="020B0604020202020204" pitchFamily="34" charset="0"/>
              </a:rPr>
              <a:t>who report </a:t>
            </a:r>
            <a:r>
              <a:rPr lang="en-US" sz="2000" dirty="0">
                <a:solidFill>
                  <a:schemeClr val="tx2">
                    <a:lumMod val="75000"/>
                  </a:schemeClr>
                </a:solidFill>
                <a:latin typeface="Liberation Sans" panose="020B0604020202020204" pitchFamily="34" charset="0"/>
              </a:rPr>
              <a:t>to each other represent potential internal </a:t>
            </a:r>
            <a:r>
              <a:rPr lang="en-US" sz="2000" dirty="0" smtClean="0">
                <a:solidFill>
                  <a:schemeClr val="tx2">
                    <a:lumMod val="75000"/>
                  </a:schemeClr>
                </a:solidFill>
                <a:latin typeface="Liberation Sans" panose="020B0604020202020204" pitchFamily="34" charset="0"/>
              </a:rPr>
              <a:t>control threats</a:t>
            </a:r>
            <a:r>
              <a:rPr lang="en-US" sz="2000" dirty="0">
                <a:solidFill>
                  <a:schemeClr val="tx2">
                    <a:lumMod val="75000"/>
                  </a:schemeClr>
                </a:solidFill>
                <a:latin typeface="Liberation Sans" panose="020B0604020202020204" pitchFamily="34" charset="0"/>
              </a:rPr>
              <a:t>? (Go to WileyPLUS for this answer and </a:t>
            </a:r>
            <a:r>
              <a:rPr lang="en-US" sz="2000" dirty="0" smtClean="0">
                <a:solidFill>
                  <a:schemeClr val="tx2">
                    <a:lumMod val="75000"/>
                  </a:schemeClr>
                </a:solidFill>
                <a:latin typeface="Liberation Sans" panose="020B0604020202020204" pitchFamily="34" charset="0"/>
              </a:rPr>
              <a:t>additional questions.)</a:t>
            </a:r>
            <a:endParaRPr lang="en-US" sz="2000" dirty="0">
              <a:solidFill>
                <a:schemeClr val="tx2">
                  <a:lumMod val="75000"/>
                </a:schemeClr>
              </a:solidFill>
              <a:latin typeface="Liberation Sans" panose="020B0604020202020204" pitchFamily="34" charset="0"/>
            </a:endParaRPr>
          </a:p>
        </p:txBody>
      </p:sp>
      <p:sp>
        <p:nvSpPr>
          <p:cNvPr id="3" name="Rectangle 2"/>
          <p:cNvSpPr/>
          <p:nvPr/>
        </p:nvSpPr>
        <p:spPr bwMode="auto">
          <a:xfrm>
            <a:off x="365760" y="457200"/>
            <a:ext cx="7559040" cy="729020"/>
          </a:xfrm>
          <a:prstGeom prst="rect">
            <a:avLst/>
          </a:prstGeom>
          <a:solidFill>
            <a:srgbClr val="00B0F0"/>
          </a:solidFill>
          <a:ln w="12700" cap="sq" cmpd="sng" algn="ctr">
            <a:noFill/>
            <a:prstDash val="solid"/>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53975" marR="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accent3"/>
                </a:solidFill>
                <a:effectLst>
                  <a:outerShdw blurRad="38100" dist="38100" dir="2700000" algn="tl">
                    <a:srgbClr val="000000">
                      <a:alpha val="43137"/>
                    </a:srgbClr>
                  </a:outerShdw>
                </a:effectLst>
                <a:latin typeface="Liberation Sans" panose="020B0604020202020204" pitchFamily="34" charset="0"/>
              </a:rPr>
              <a:t>Accounting Across the Organization</a:t>
            </a:r>
          </a:p>
        </p:txBody>
      </p:sp>
      <p:sp>
        <p:nvSpPr>
          <p:cNvPr id="4" name="Rectangle 3"/>
          <p:cNvSpPr/>
          <p:nvPr/>
        </p:nvSpPr>
        <p:spPr bwMode="auto">
          <a:xfrm>
            <a:off x="7924800" y="533400"/>
            <a:ext cx="762000" cy="576620"/>
          </a:xfrm>
          <a:prstGeom prst="rect">
            <a:avLst/>
          </a:prstGeom>
          <a:solidFill>
            <a:schemeClr val="bg1">
              <a:lumMod val="75000"/>
            </a:schemeClr>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1</a:t>
            </a:r>
          </a:p>
        </p:txBody>
      </p:sp>
    </p:spTree>
    <p:extLst>
      <p:ext uri="{BB962C8B-B14F-4D97-AF65-F5344CB8AC3E}">
        <p14:creationId xmlns:p14="http://schemas.microsoft.com/office/powerpoint/2010/main" val="2253679807"/>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609600" y="1295400"/>
            <a:ext cx="7696200" cy="1785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Black" pitchFamily="34" charset="0"/>
              </a:defRPr>
            </a:lvl1pPr>
            <a:lvl2pPr marL="685800" indent="-45720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lvl="1" algn="l">
              <a:lnSpc>
                <a:spcPct val="120000"/>
              </a:lnSpc>
              <a:spcBef>
                <a:spcPct val="70000"/>
              </a:spcBef>
              <a:buClr>
                <a:srgbClr val="800000"/>
              </a:buClr>
              <a:buSzPct val="80000"/>
              <a:buFont typeface="Wingdings" pitchFamily="2" charset="2"/>
              <a:buChar char="u"/>
            </a:pPr>
            <a:r>
              <a:rPr lang="en-US" altLang="en-US" sz="2200" dirty="0">
                <a:solidFill>
                  <a:schemeClr val="folHlink"/>
                </a:solidFill>
                <a:latin typeface="Liberation Sans" panose="020B0604020202020204" pitchFamily="34" charset="0"/>
              </a:rPr>
              <a:t>Costs should not exceed benefit.</a:t>
            </a:r>
          </a:p>
          <a:p>
            <a:pPr lvl="1" algn="l">
              <a:lnSpc>
                <a:spcPct val="120000"/>
              </a:lnSpc>
              <a:spcBef>
                <a:spcPct val="70000"/>
              </a:spcBef>
              <a:buClr>
                <a:srgbClr val="800000"/>
              </a:buClr>
              <a:buSzPct val="80000"/>
              <a:buFont typeface="Wingdings" pitchFamily="2" charset="2"/>
              <a:buChar char="u"/>
            </a:pPr>
            <a:r>
              <a:rPr lang="en-US" altLang="en-US" sz="2200" dirty="0">
                <a:solidFill>
                  <a:schemeClr val="folHlink"/>
                </a:solidFill>
                <a:latin typeface="Liberation Sans" panose="020B0604020202020204" pitchFamily="34" charset="0"/>
              </a:rPr>
              <a:t>Human element.</a:t>
            </a:r>
          </a:p>
          <a:p>
            <a:pPr lvl="1" algn="l">
              <a:lnSpc>
                <a:spcPct val="120000"/>
              </a:lnSpc>
              <a:spcBef>
                <a:spcPct val="70000"/>
              </a:spcBef>
              <a:buClr>
                <a:srgbClr val="800000"/>
              </a:buClr>
              <a:buSzPct val="80000"/>
              <a:buFont typeface="Wingdings" pitchFamily="2" charset="2"/>
              <a:buChar char="u"/>
            </a:pPr>
            <a:r>
              <a:rPr lang="en-US" altLang="en-US" sz="2200" dirty="0">
                <a:solidFill>
                  <a:schemeClr val="folHlink"/>
                </a:solidFill>
                <a:latin typeface="Liberation Sans" panose="020B0604020202020204" pitchFamily="34" charset="0"/>
              </a:rPr>
              <a:t>Size of the business.</a:t>
            </a:r>
          </a:p>
        </p:txBody>
      </p:sp>
      <p:sp>
        <p:nvSpPr>
          <p:cNvPr id="26628" name="Rectangle 17"/>
          <p:cNvSpPr>
            <a:spLocks noChangeArrowheads="1"/>
          </p:cNvSpPr>
          <p:nvPr/>
        </p:nvSpPr>
        <p:spPr bwMode="auto">
          <a:xfrm>
            <a:off x="5181600" y="3048000"/>
            <a:ext cx="2971800" cy="2308225"/>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1600" b="1" dirty="0">
                <a:solidFill>
                  <a:srgbClr val="002060"/>
                </a:solidFill>
                <a:latin typeface="Liberation Sans" panose="020B0604020202020204" pitchFamily="34" charset="0"/>
              </a:rPr>
              <a:t>Helpful Hint  </a:t>
            </a:r>
          </a:p>
          <a:p>
            <a:pPr algn="l"/>
            <a:r>
              <a:rPr lang="en-US" altLang="en-US" sz="1600" dirty="0">
                <a:latin typeface="Liberation Sans" panose="020B0604020202020204" pitchFamily="34" charset="0"/>
              </a:rPr>
              <a:t>Controls may vary with the risk level of the activity. For example, management may consider cash to be high risk and maintaining inventories in the stockroom as lower risk. Thus, management would have stricter controls for cash.</a:t>
            </a:r>
          </a:p>
        </p:txBody>
      </p:sp>
      <p:sp>
        <p:nvSpPr>
          <p:cNvPr id="26629" name="Rectangle 7"/>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Limitations of Internal Control</a:t>
            </a:r>
            <a:endParaRPr lang="en-US" altLang="en-US" sz="3200" b="1" dirty="0">
              <a:solidFill>
                <a:schemeClr val="tx2">
                  <a:lumMod val="75000"/>
                </a:schemeClr>
              </a:solidFill>
              <a:latin typeface="Liberation Sans" panose="020B0604020202020204" pitchFamily="34" charset="0"/>
            </a:endParaRPr>
          </a:p>
        </p:txBody>
      </p:sp>
      <p:sp>
        <p:nvSpPr>
          <p:cNvPr id="2663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663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1</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1" name="Rectangle 3"/>
          <p:cNvSpPr>
            <a:spLocks noChangeArrowheads="1"/>
          </p:cNvSpPr>
          <p:nvPr/>
        </p:nvSpPr>
        <p:spPr bwMode="auto">
          <a:xfrm>
            <a:off x="533400" y="1358900"/>
            <a:ext cx="8001000" cy="346248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43000" algn="l"/>
                <a:tab pos="7029450" algn="r"/>
              </a:tabLst>
              <a:defRPr sz="2400">
                <a:solidFill>
                  <a:schemeClr val="tx1"/>
                </a:solidFill>
                <a:latin typeface="Times New Roman" pitchFamily="18" charset="0"/>
              </a:defRPr>
            </a:lvl1pPr>
            <a:lvl2pPr marL="971550" indent="-457200" algn="l">
              <a:tabLst>
                <a:tab pos="1143000" algn="l"/>
                <a:tab pos="7029450" algn="r"/>
              </a:tabLst>
              <a:defRPr sz="2400">
                <a:solidFill>
                  <a:schemeClr val="tx1"/>
                </a:solidFill>
                <a:latin typeface="Times New Roman" pitchFamily="18" charset="0"/>
              </a:defRPr>
            </a:lvl2pPr>
            <a:lvl3pPr marL="1543050" indent="-457200" algn="l">
              <a:tabLst>
                <a:tab pos="1143000" algn="l"/>
                <a:tab pos="7029450" algn="r"/>
              </a:tabLst>
              <a:defRPr sz="2400">
                <a:solidFill>
                  <a:schemeClr val="tx1"/>
                </a:solidFill>
                <a:latin typeface="Times New Roman" pitchFamily="18" charset="0"/>
              </a:defRPr>
            </a:lvl3pPr>
            <a:lvl4pPr marL="2114550" indent="-457200" algn="l">
              <a:tabLst>
                <a:tab pos="1143000" algn="l"/>
                <a:tab pos="7029450" algn="r"/>
              </a:tabLst>
              <a:defRPr sz="2400">
                <a:solidFill>
                  <a:schemeClr val="tx1"/>
                </a:solidFill>
                <a:latin typeface="Times New Roman" pitchFamily="18" charset="0"/>
              </a:defRPr>
            </a:lvl4pPr>
            <a:lvl5pPr marL="2686050" indent="-457200" algn="l">
              <a:tabLst>
                <a:tab pos="1143000" algn="l"/>
                <a:tab pos="7029450" algn="r"/>
              </a:tabLst>
              <a:defRPr sz="2400">
                <a:solidFill>
                  <a:schemeClr val="tx1"/>
                </a:solidFill>
                <a:latin typeface="Times New Roman" pitchFamily="18" charset="0"/>
              </a:defRPr>
            </a:lvl5pPr>
            <a:lvl6pPr marL="31432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6pPr>
            <a:lvl7pPr marL="36004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7pPr>
            <a:lvl8pPr marL="40576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8pPr>
            <a:lvl9pPr marL="45148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9pPr>
          </a:lstStyle>
          <a:p>
            <a:pPr>
              <a:lnSpc>
                <a:spcPct val="115000"/>
              </a:lnSpc>
              <a:spcBef>
                <a:spcPct val="25000"/>
              </a:spcBef>
            </a:pPr>
            <a:r>
              <a:rPr lang="en-US" sz="2000" dirty="0" smtClean="0">
                <a:latin typeface="Liberation Sans" panose="020B0604020202020204" pitchFamily="34" charset="0"/>
              </a:rPr>
              <a:t>Identify </a:t>
            </a:r>
            <a:r>
              <a:rPr lang="en-US" sz="2000" dirty="0">
                <a:latin typeface="Liberation Sans" panose="020B0604020202020204" pitchFamily="34" charset="0"/>
              </a:rPr>
              <a:t>which control activity is violated in each of the following situations, and </a:t>
            </a:r>
            <a:r>
              <a:rPr lang="en-US" sz="2000" dirty="0" smtClean="0">
                <a:latin typeface="Liberation Sans" panose="020B0604020202020204" pitchFamily="34" charset="0"/>
              </a:rPr>
              <a:t>explain how </a:t>
            </a:r>
            <a:r>
              <a:rPr lang="en-US" sz="2000" dirty="0">
                <a:latin typeface="Liberation Sans" panose="020B0604020202020204" pitchFamily="34" charset="0"/>
              </a:rPr>
              <a:t>the situation creates an opportunity for a fraud</a:t>
            </a:r>
            <a:r>
              <a:rPr lang="en-US" sz="2000" dirty="0" smtClean="0">
                <a:latin typeface="Liberation Sans" panose="020B0604020202020204" pitchFamily="34" charset="0"/>
              </a:rPr>
              <a:t>. </a:t>
            </a:r>
          </a:p>
          <a:p>
            <a:pPr marL="457200" indent="-457200">
              <a:lnSpc>
                <a:spcPct val="115000"/>
              </a:lnSpc>
              <a:spcBef>
                <a:spcPct val="25000"/>
              </a:spcBef>
              <a:buFont typeface="+mj-lt"/>
              <a:buAutoNum type="arabicPeriod"/>
            </a:pPr>
            <a:r>
              <a:rPr lang="en-US" sz="2000" dirty="0" smtClean="0">
                <a:latin typeface="Liberation Sans" panose="020B0604020202020204" pitchFamily="34" charset="0"/>
              </a:rPr>
              <a:t>The </a:t>
            </a:r>
            <a:r>
              <a:rPr lang="en-US" sz="2000" dirty="0">
                <a:latin typeface="Liberation Sans" panose="020B0604020202020204" pitchFamily="34" charset="0"/>
              </a:rPr>
              <a:t>person with primary responsibility for reconciling the bank account and </a:t>
            </a:r>
            <a:r>
              <a:rPr lang="en-US" sz="2000" dirty="0" smtClean="0">
                <a:latin typeface="Liberation Sans" panose="020B0604020202020204" pitchFamily="34" charset="0"/>
              </a:rPr>
              <a:t>making all </a:t>
            </a:r>
            <a:r>
              <a:rPr lang="en-US" sz="2000" dirty="0">
                <a:latin typeface="Liberation Sans" panose="020B0604020202020204" pitchFamily="34" charset="0"/>
              </a:rPr>
              <a:t>bank deposits is also the company’s </a:t>
            </a:r>
            <a:r>
              <a:rPr lang="en-US" sz="2000" dirty="0" smtClean="0">
                <a:latin typeface="Liberation Sans" panose="020B0604020202020204" pitchFamily="34" charset="0"/>
              </a:rPr>
              <a:t>accountant.</a:t>
            </a:r>
          </a:p>
          <a:p>
            <a:pPr>
              <a:lnSpc>
                <a:spcPct val="115000"/>
              </a:lnSpc>
              <a:spcBef>
                <a:spcPts val="2400"/>
              </a:spcBef>
            </a:pPr>
            <a:r>
              <a:rPr lang="en-US" sz="2000" b="1" dirty="0">
                <a:solidFill>
                  <a:schemeClr val="accent6">
                    <a:lumMod val="75000"/>
                  </a:schemeClr>
                </a:solidFill>
                <a:latin typeface="Liberation Sans" panose="020B0604020202020204" pitchFamily="34" charset="0"/>
              </a:rPr>
              <a:t>Solution</a:t>
            </a:r>
          </a:p>
          <a:p>
            <a:pPr marL="457200" indent="-457200">
              <a:lnSpc>
                <a:spcPct val="115000"/>
              </a:lnSpc>
              <a:spcBef>
                <a:spcPct val="25000"/>
              </a:spcBef>
              <a:buFont typeface="+mj-lt"/>
              <a:buAutoNum type="arabicPeriod"/>
            </a:pPr>
            <a:endParaRPr lang="en-US" sz="2000" dirty="0" smtClean="0">
              <a:latin typeface="Liberation Sans" panose="020B0604020202020204" pitchFamily="34" charset="0"/>
            </a:endParaRPr>
          </a:p>
        </p:txBody>
      </p:sp>
      <p:sp>
        <p:nvSpPr>
          <p:cNvPr id="1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1</a:t>
            </a:r>
            <a:endParaRPr lang="en-US" altLang="en-US" sz="1600" b="1" i="1" dirty="0">
              <a:solidFill>
                <a:schemeClr val="bg2"/>
              </a:solidFill>
              <a:latin typeface="Liberation Sans" panose="020B0604020202020204" pitchFamily="34" charset="0"/>
            </a:endParaRPr>
          </a:p>
        </p:txBody>
      </p:sp>
      <p:sp>
        <p:nvSpPr>
          <p:cNvPr id="23" name="TextBox 22"/>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24" name="TextBox 23"/>
          <p:cNvSpPr txBox="1"/>
          <p:nvPr/>
        </p:nvSpPr>
        <p:spPr>
          <a:xfrm>
            <a:off x="3276600" y="398361"/>
            <a:ext cx="5486400" cy="691038"/>
          </a:xfrm>
          <a:prstGeom prst="rect">
            <a:avLst/>
          </a:prstGeom>
          <a:solidFill>
            <a:srgbClr val="0027A4"/>
          </a:solidFill>
          <a:ln>
            <a:noFill/>
          </a:ln>
          <a:effectLst/>
        </p:spPr>
        <p:txBody>
          <a:bodyPr wrap="square" tIns="27432" rIns="365760" anchor="ctr"/>
          <a:lstStyle>
            <a:defPPr>
              <a:defRPr lang="en-US"/>
            </a:defPPr>
            <a:lvl1pPr marL="117475" algn="l">
              <a:defRPr b="1">
                <a:solidFill>
                  <a:schemeClr val="accent3"/>
                </a:solidFill>
                <a:latin typeface="Liberation Sans" panose="020B0604020202020204" pitchFamily="34" charset="0"/>
              </a:defRPr>
            </a:lvl1pPr>
          </a:lstStyle>
          <a:p>
            <a:r>
              <a:rPr lang="en-US" sz="3200" dirty="0"/>
              <a:t>Control Activities</a:t>
            </a:r>
          </a:p>
        </p:txBody>
      </p:sp>
      <p:sp>
        <p:nvSpPr>
          <p:cNvPr id="25" name="Oval 24"/>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200" b="1" i="0" dirty="0" smtClean="0">
                <a:solidFill>
                  <a:srgbClr val="FF0000"/>
                </a:solidFill>
                <a:latin typeface="Liberation Sans" panose="020B0604020202020204" pitchFamily="34" charset="0"/>
              </a:rPr>
              <a:t>1</a:t>
            </a:r>
            <a:endParaRPr lang="en-US" sz="4200" b="1" i="0" dirty="0">
              <a:solidFill>
                <a:srgbClr val="FF0000"/>
              </a:solidFill>
              <a:latin typeface="Liberation Sans" panose="020B0604020202020204" pitchFamily="34" charset="0"/>
            </a:endParaRPr>
          </a:p>
        </p:txBody>
      </p:sp>
      <p:sp>
        <p:nvSpPr>
          <p:cNvPr id="8" name="Rectangle 3"/>
          <p:cNvSpPr>
            <a:spLocks noChangeArrowheads="1"/>
          </p:cNvSpPr>
          <p:nvPr/>
        </p:nvSpPr>
        <p:spPr bwMode="auto">
          <a:xfrm>
            <a:off x="533400" y="4358551"/>
            <a:ext cx="8229600" cy="166199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682625" indent="-450850" algn="l">
              <a:lnSpc>
                <a:spcPct val="115000"/>
              </a:lnSpc>
              <a:spcBef>
                <a:spcPct val="25000"/>
              </a:spcBef>
              <a:buClr>
                <a:schemeClr val="accent6">
                  <a:lumMod val="75000"/>
                </a:schemeClr>
              </a:buClr>
              <a:buSzPct val="80000"/>
              <a:buFont typeface="Wingdings" panose="05000000000000000000" pitchFamily="2" charset="2"/>
              <a:buChar char="u"/>
              <a:tabLst>
                <a:tab pos="7029450" algn="r"/>
              </a:tabLst>
            </a:pPr>
            <a:r>
              <a:rPr lang="en-US" sz="2000" dirty="0" smtClean="0">
                <a:latin typeface="Liberation Sans" panose="020B0604020202020204" pitchFamily="34" charset="0"/>
              </a:rPr>
              <a:t>Violates </a:t>
            </a:r>
            <a:r>
              <a:rPr lang="en-US" sz="2000" dirty="0">
                <a:latin typeface="Liberation Sans" panose="020B0604020202020204" pitchFamily="34" charset="0"/>
              </a:rPr>
              <a:t>the control activity of segregation of duties. </a:t>
            </a:r>
            <a:endParaRPr lang="en-US" sz="2000" dirty="0" smtClean="0">
              <a:latin typeface="Liberation Sans" panose="020B0604020202020204" pitchFamily="34" charset="0"/>
            </a:endParaRPr>
          </a:p>
          <a:p>
            <a:pPr marL="682625" indent="-450850" algn="l">
              <a:lnSpc>
                <a:spcPct val="115000"/>
              </a:lnSpc>
              <a:spcBef>
                <a:spcPct val="25000"/>
              </a:spcBef>
              <a:buClr>
                <a:schemeClr val="accent6">
                  <a:lumMod val="75000"/>
                </a:schemeClr>
              </a:buClr>
              <a:buSzPct val="80000"/>
              <a:buFont typeface="Wingdings" panose="05000000000000000000" pitchFamily="2" charset="2"/>
              <a:buChar char="u"/>
              <a:tabLst>
                <a:tab pos="7029450" algn="r"/>
              </a:tabLst>
            </a:pPr>
            <a:r>
              <a:rPr lang="en-US" sz="2000" dirty="0" smtClean="0">
                <a:latin typeface="Liberation Sans" panose="020B0604020202020204" pitchFamily="34" charset="0"/>
              </a:rPr>
              <a:t>Recordkeeping </a:t>
            </a:r>
            <a:r>
              <a:rPr lang="en-US" sz="2000" dirty="0">
                <a:latin typeface="Liberation Sans" panose="020B0604020202020204" pitchFamily="34" charset="0"/>
              </a:rPr>
              <a:t>should </a:t>
            </a:r>
            <a:r>
              <a:rPr lang="en-US" sz="2000" dirty="0" smtClean="0">
                <a:latin typeface="Liberation Sans" panose="020B0604020202020204" pitchFamily="34" charset="0"/>
              </a:rPr>
              <a:t>be separate </a:t>
            </a:r>
            <a:r>
              <a:rPr lang="en-US" sz="2000" dirty="0">
                <a:latin typeface="Liberation Sans" panose="020B0604020202020204" pitchFamily="34" charset="0"/>
              </a:rPr>
              <a:t>from physical custody. </a:t>
            </a:r>
            <a:endParaRPr lang="en-US" sz="2000" dirty="0" smtClean="0">
              <a:latin typeface="Liberation Sans" panose="020B0604020202020204" pitchFamily="34" charset="0"/>
            </a:endParaRPr>
          </a:p>
          <a:p>
            <a:pPr marL="682625" indent="-450850" algn="l">
              <a:lnSpc>
                <a:spcPct val="115000"/>
              </a:lnSpc>
              <a:spcBef>
                <a:spcPct val="25000"/>
              </a:spcBef>
              <a:buClr>
                <a:schemeClr val="accent6">
                  <a:lumMod val="75000"/>
                </a:schemeClr>
              </a:buClr>
              <a:buSzPct val="80000"/>
              <a:buFont typeface="Wingdings" panose="05000000000000000000" pitchFamily="2" charset="2"/>
              <a:buChar char="u"/>
              <a:tabLst>
                <a:tab pos="7029450" algn="r"/>
              </a:tabLst>
            </a:pPr>
            <a:r>
              <a:rPr lang="en-US" sz="2000" dirty="0" smtClean="0">
                <a:latin typeface="Liberation Sans" panose="020B0604020202020204" pitchFamily="34" charset="0"/>
              </a:rPr>
              <a:t>Employee </a:t>
            </a:r>
            <a:r>
              <a:rPr lang="en-US" sz="2000" dirty="0">
                <a:latin typeface="Liberation Sans" panose="020B0604020202020204" pitchFamily="34" charset="0"/>
              </a:rPr>
              <a:t>could </a:t>
            </a:r>
            <a:r>
              <a:rPr lang="en-US" sz="2000" dirty="0" smtClean="0">
                <a:latin typeface="Liberation Sans" panose="020B0604020202020204" pitchFamily="34" charset="0"/>
              </a:rPr>
              <a:t>embezzle cash </a:t>
            </a:r>
            <a:r>
              <a:rPr lang="en-US" sz="2000" dirty="0">
                <a:latin typeface="Liberation Sans" panose="020B0604020202020204" pitchFamily="34" charset="0"/>
              </a:rPr>
              <a:t>and make journal entries to hide the theft.</a:t>
            </a:r>
          </a:p>
        </p:txBody>
      </p:sp>
    </p:spTree>
    <p:extLst>
      <p:ext uri="{BB962C8B-B14F-4D97-AF65-F5344CB8AC3E}">
        <p14:creationId xmlns:p14="http://schemas.microsoft.com/office/powerpoint/2010/main" val="40381574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1" name="Rectangle 3"/>
          <p:cNvSpPr>
            <a:spLocks noChangeArrowheads="1"/>
          </p:cNvSpPr>
          <p:nvPr/>
        </p:nvSpPr>
        <p:spPr bwMode="auto">
          <a:xfrm>
            <a:off x="533400" y="1358900"/>
            <a:ext cx="8001000" cy="338554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43000" algn="l"/>
                <a:tab pos="7029450" algn="r"/>
              </a:tabLst>
              <a:defRPr sz="2400">
                <a:solidFill>
                  <a:schemeClr val="tx1"/>
                </a:solidFill>
                <a:latin typeface="Times New Roman" pitchFamily="18" charset="0"/>
              </a:defRPr>
            </a:lvl1pPr>
            <a:lvl2pPr marL="971550" indent="-457200" algn="l">
              <a:tabLst>
                <a:tab pos="1143000" algn="l"/>
                <a:tab pos="7029450" algn="r"/>
              </a:tabLst>
              <a:defRPr sz="2400">
                <a:solidFill>
                  <a:schemeClr val="tx1"/>
                </a:solidFill>
                <a:latin typeface="Times New Roman" pitchFamily="18" charset="0"/>
              </a:defRPr>
            </a:lvl2pPr>
            <a:lvl3pPr marL="1543050" indent="-457200" algn="l">
              <a:tabLst>
                <a:tab pos="1143000" algn="l"/>
                <a:tab pos="7029450" algn="r"/>
              </a:tabLst>
              <a:defRPr sz="2400">
                <a:solidFill>
                  <a:schemeClr val="tx1"/>
                </a:solidFill>
                <a:latin typeface="Times New Roman" pitchFamily="18" charset="0"/>
              </a:defRPr>
            </a:lvl3pPr>
            <a:lvl4pPr marL="2114550" indent="-457200" algn="l">
              <a:tabLst>
                <a:tab pos="1143000" algn="l"/>
                <a:tab pos="7029450" algn="r"/>
              </a:tabLst>
              <a:defRPr sz="2400">
                <a:solidFill>
                  <a:schemeClr val="tx1"/>
                </a:solidFill>
                <a:latin typeface="Times New Roman" pitchFamily="18" charset="0"/>
              </a:defRPr>
            </a:lvl4pPr>
            <a:lvl5pPr marL="2686050" indent="-457200" algn="l">
              <a:tabLst>
                <a:tab pos="1143000" algn="l"/>
                <a:tab pos="7029450" algn="r"/>
              </a:tabLst>
              <a:defRPr sz="2400">
                <a:solidFill>
                  <a:schemeClr val="tx1"/>
                </a:solidFill>
                <a:latin typeface="Times New Roman" pitchFamily="18" charset="0"/>
              </a:defRPr>
            </a:lvl5pPr>
            <a:lvl6pPr marL="31432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6pPr>
            <a:lvl7pPr marL="36004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7pPr>
            <a:lvl8pPr marL="40576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8pPr>
            <a:lvl9pPr marL="45148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9pPr>
          </a:lstStyle>
          <a:p>
            <a:pPr>
              <a:lnSpc>
                <a:spcPct val="115000"/>
              </a:lnSpc>
              <a:spcBef>
                <a:spcPct val="25000"/>
              </a:spcBef>
            </a:pPr>
            <a:r>
              <a:rPr lang="en-US" sz="2000" dirty="0" smtClean="0">
                <a:latin typeface="Liberation Sans" panose="020B0604020202020204" pitchFamily="34" charset="0"/>
              </a:rPr>
              <a:t>Identify </a:t>
            </a:r>
            <a:r>
              <a:rPr lang="en-US" sz="2000" dirty="0">
                <a:latin typeface="Liberation Sans" panose="020B0604020202020204" pitchFamily="34" charset="0"/>
              </a:rPr>
              <a:t>which control activity is violated in each of the following situations, and </a:t>
            </a:r>
            <a:r>
              <a:rPr lang="en-US" sz="2000" dirty="0" smtClean="0">
                <a:latin typeface="Liberation Sans" panose="020B0604020202020204" pitchFamily="34" charset="0"/>
              </a:rPr>
              <a:t>explain how </a:t>
            </a:r>
            <a:r>
              <a:rPr lang="en-US" sz="2000" dirty="0">
                <a:latin typeface="Liberation Sans" panose="020B0604020202020204" pitchFamily="34" charset="0"/>
              </a:rPr>
              <a:t>the situation creates an opportunity for a fraud</a:t>
            </a:r>
            <a:r>
              <a:rPr lang="en-US" sz="2000" dirty="0" smtClean="0">
                <a:latin typeface="Liberation Sans" panose="020B0604020202020204" pitchFamily="34" charset="0"/>
              </a:rPr>
              <a:t>. </a:t>
            </a:r>
          </a:p>
          <a:p>
            <a:pPr marL="457200" indent="-457200">
              <a:lnSpc>
                <a:spcPct val="115000"/>
              </a:lnSpc>
              <a:spcBef>
                <a:spcPct val="25000"/>
              </a:spcBef>
              <a:buFont typeface="+mj-lt"/>
              <a:buAutoNum type="arabicPeriod" startAt="2"/>
            </a:pPr>
            <a:r>
              <a:rPr lang="en-US" sz="2000" dirty="0" smtClean="0">
                <a:latin typeface="Liberation Sans" panose="020B0604020202020204" pitchFamily="34" charset="0"/>
              </a:rPr>
              <a:t>Wellstone </a:t>
            </a:r>
            <a:r>
              <a:rPr lang="en-US" sz="2000" dirty="0">
                <a:latin typeface="Liberation Sans" panose="020B0604020202020204" pitchFamily="34" charset="0"/>
              </a:rPr>
              <a:t>Company’s treasurer received an award for distinguished service because he had not taken a vacation in 30 years. </a:t>
            </a:r>
            <a:endParaRPr lang="en-US" sz="2000" dirty="0" smtClean="0">
              <a:latin typeface="Liberation Sans" panose="020B0604020202020204" pitchFamily="34" charset="0"/>
            </a:endParaRPr>
          </a:p>
          <a:p>
            <a:pPr>
              <a:lnSpc>
                <a:spcPct val="115000"/>
              </a:lnSpc>
              <a:spcBef>
                <a:spcPts val="2400"/>
              </a:spcBef>
            </a:pPr>
            <a:r>
              <a:rPr lang="en-US" sz="2000" b="1" dirty="0">
                <a:solidFill>
                  <a:schemeClr val="accent6">
                    <a:lumMod val="75000"/>
                  </a:schemeClr>
                </a:solidFill>
                <a:latin typeface="Liberation Sans" panose="020B0604020202020204" pitchFamily="34" charset="0"/>
              </a:rPr>
              <a:t>Solution</a:t>
            </a:r>
          </a:p>
          <a:p>
            <a:pPr marL="457200" indent="-457200">
              <a:lnSpc>
                <a:spcPct val="115000"/>
              </a:lnSpc>
              <a:spcBef>
                <a:spcPct val="25000"/>
              </a:spcBef>
              <a:buFont typeface="+mj-lt"/>
              <a:buAutoNum type="arabicPeriod"/>
            </a:pPr>
            <a:endParaRPr lang="en-US" sz="2000" dirty="0" smtClean="0">
              <a:latin typeface="Liberation Sans" panose="020B0604020202020204" pitchFamily="34" charset="0"/>
            </a:endParaRPr>
          </a:p>
        </p:txBody>
      </p:sp>
      <p:sp>
        <p:nvSpPr>
          <p:cNvPr id="1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1</a:t>
            </a:r>
            <a:endParaRPr lang="en-US" altLang="en-US" sz="1600" b="1" i="1" dirty="0">
              <a:solidFill>
                <a:schemeClr val="bg2"/>
              </a:solidFill>
              <a:latin typeface="Liberation Sans" panose="020B0604020202020204" pitchFamily="34" charset="0"/>
            </a:endParaRPr>
          </a:p>
        </p:txBody>
      </p:sp>
      <p:sp>
        <p:nvSpPr>
          <p:cNvPr id="23" name="TextBox 22"/>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24" name="TextBox 23"/>
          <p:cNvSpPr txBox="1"/>
          <p:nvPr/>
        </p:nvSpPr>
        <p:spPr>
          <a:xfrm>
            <a:off x="3276600" y="398361"/>
            <a:ext cx="5486400" cy="691038"/>
          </a:xfrm>
          <a:prstGeom prst="rect">
            <a:avLst/>
          </a:prstGeom>
          <a:solidFill>
            <a:srgbClr val="0027A4"/>
          </a:solidFill>
          <a:ln>
            <a:noFill/>
          </a:ln>
          <a:effectLst/>
        </p:spPr>
        <p:txBody>
          <a:bodyPr wrap="square" tIns="27432" rIns="365760" anchor="ctr"/>
          <a:lstStyle>
            <a:defPPr>
              <a:defRPr lang="en-US"/>
            </a:defPPr>
            <a:lvl1pPr marL="117475" algn="l">
              <a:defRPr sz="3200" b="1">
                <a:solidFill>
                  <a:schemeClr val="accent3"/>
                </a:solidFill>
                <a:latin typeface="Liberation Sans" panose="020B0604020202020204" pitchFamily="34" charset="0"/>
              </a:defRPr>
            </a:lvl1pPr>
          </a:lstStyle>
          <a:p>
            <a:r>
              <a:rPr lang="en-US" dirty="0"/>
              <a:t>Control Activities</a:t>
            </a:r>
          </a:p>
        </p:txBody>
      </p:sp>
      <p:sp>
        <p:nvSpPr>
          <p:cNvPr id="25" name="Oval 24"/>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200" b="1" i="0" dirty="0" smtClean="0">
                <a:solidFill>
                  <a:srgbClr val="FF0000"/>
                </a:solidFill>
                <a:latin typeface="Liberation Sans" panose="020B0604020202020204" pitchFamily="34" charset="0"/>
              </a:rPr>
              <a:t>1</a:t>
            </a:r>
            <a:endParaRPr lang="en-US" sz="4200" b="1" i="0" dirty="0">
              <a:solidFill>
                <a:srgbClr val="FF0000"/>
              </a:solidFill>
              <a:latin typeface="Liberation Sans" panose="020B0604020202020204" pitchFamily="34" charset="0"/>
            </a:endParaRPr>
          </a:p>
        </p:txBody>
      </p:sp>
      <p:sp>
        <p:nvSpPr>
          <p:cNvPr id="8" name="Rectangle 3"/>
          <p:cNvSpPr>
            <a:spLocks noChangeArrowheads="1"/>
          </p:cNvSpPr>
          <p:nvPr/>
        </p:nvSpPr>
        <p:spPr bwMode="auto">
          <a:xfrm>
            <a:off x="533400" y="4358551"/>
            <a:ext cx="8229600" cy="166199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682625" indent="-450850" algn="l">
              <a:lnSpc>
                <a:spcPct val="115000"/>
              </a:lnSpc>
              <a:spcBef>
                <a:spcPct val="25000"/>
              </a:spcBef>
              <a:buClr>
                <a:schemeClr val="accent6">
                  <a:lumMod val="75000"/>
                </a:schemeClr>
              </a:buClr>
              <a:buSzPct val="80000"/>
              <a:buFont typeface="Wingdings" panose="05000000000000000000" pitchFamily="2" charset="2"/>
              <a:buChar char="u"/>
              <a:tabLst>
                <a:tab pos="7029450" algn="r"/>
              </a:tabLst>
            </a:pPr>
            <a:r>
              <a:rPr lang="en-US" sz="2000" dirty="0" smtClean="0">
                <a:latin typeface="Liberation Sans" panose="020B0604020202020204" pitchFamily="34" charset="0"/>
              </a:rPr>
              <a:t>Violates </a:t>
            </a:r>
            <a:r>
              <a:rPr lang="en-US" sz="2000" dirty="0">
                <a:latin typeface="Liberation Sans" panose="020B0604020202020204" pitchFamily="34" charset="0"/>
              </a:rPr>
              <a:t>the control activity of human resource controls. </a:t>
            </a:r>
            <a:endParaRPr lang="en-US" sz="2000" dirty="0" smtClean="0">
              <a:latin typeface="Liberation Sans" panose="020B0604020202020204" pitchFamily="34" charset="0"/>
            </a:endParaRPr>
          </a:p>
          <a:p>
            <a:pPr marL="682625" indent="-450850" algn="l">
              <a:lnSpc>
                <a:spcPct val="115000"/>
              </a:lnSpc>
              <a:spcBef>
                <a:spcPct val="25000"/>
              </a:spcBef>
              <a:buClr>
                <a:schemeClr val="accent6">
                  <a:lumMod val="75000"/>
                </a:schemeClr>
              </a:buClr>
              <a:buSzPct val="80000"/>
              <a:buFont typeface="Wingdings" panose="05000000000000000000" pitchFamily="2" charset="2"/>
              <a:buChar char="u"/>
              <a:tabLst>
                <a:tab pos="7029450" algn="r"/>
              </a:tabLst>
            </a:pPr>
            <a:r>
              <a:rPr lang="en-US" sz="2000" dirty="0" smtClean="0">
                <a:latin typeface="Liberation Sans" panose="020B0604020202020204" pitchFamily="34" charset="0"/>
              </a:rPr>
              <a:t>Key </a:t>
            </a:r>
            <a:r>
              <a:rPr lang="en-US" sz="2000" dirty="0">
                <a:latin typeface="Liberation Sans" panose="020B0604020202020204" pitchFamily="34" charset="0"/>
              </a:rPr>
              <a:t>employees must </a:t>
            </a:r>
            <a:r>
              <a:rPr lang="en-US" sz="2000" dirty="0" smtClean="0">
                <a:latin typeface="Liberation Sans" panose="020B0604020202020204" pitchFamily="34" charset="0"/>
              </a:rPr>
              <a:t>take vacations</a:t>
            </a:r>
            <a:r>
              <a:rPr lang="en-US" sz="2000" dirty="0">
                <a:latin typeface="Liberation Sans" panose="020B0604020202020204" pitchFamily="34" charset="0"/>
              </a:rPr>
              <a:t>. </a:t>
            </a:r>
            <a:endParaRPr lang="en-US" sz="2000" dirty="0" smtClean="0">
              <a:latin typeface="Liberation Sans" panose="020B0604020202020204" pitchFamily="34" charset="0"/>
            </a:endParaRPr>
          </a:p>
          <a:p>
            <a:pPr marL="682625" indent="-450850" algn="l">
              <a:lnSpc>
                <a:spcPct val="115000"/>
              </a:lnSpc>
              <a:spcBef>
                <a:spcPct val="25000"/>
              </a:spcBef>
              <a:buClr>
                <a:schemeClr val="accent6">
                  <a:lumMod val="75000"/>
                </a:schemeClr>
              </a:buClr>
              <a:buSzPct val="80000"/>
              <a:buFont typeface="Wingdings" panose="05000000000000000000" pitchFamily="2" charset="2"/>
              <a:buChar char="u"/>
              <a:tabLst>
                <a:tab pos="7029450" algn="r"/>
              </a:tabLst>
            </a:pPr>
            <a:r>
              <a:rPr lang="en-US" sz="2000" dirty="0" smtClean="0">
                <a:latin typeface="Liberation Sans" panose="020B0604020202020204" pitchFamily="34" charset="0"/>
              </a:rPr>
              <a:t>Treasurer</a:t>
            </a:r>
            <a:r>
              <a:rPr lang="en-US" sz="2000" dirty="0">
                <a:latin typeface="Liberation Sans" panose="020B0604020202020204" pitchFamily="34" charset="0"/>
              </a:rPr>
              <a:t>, who manages the company’s cash, might </a:t>
            </a:r>
            <a:r>
              <a:rPr lang="en-US" sz="2000" dirty="0" smtClean="0">
                <a:latin typeface="Liberation Sans" panose="020B0604020202020204" pitchFamily="34" charset="0"/>
              </a:rPr>
              <a:t>embezzle cash </a:t>
            </a:r>
            <a:r>
              <a:rPr lang="en-US" sz="2000" dirty="0">
                <a:latin typeface="Liberation Sans" panose="020B0604020202020204" pitchFamily="34" charset="0"/>
              </a:rPr>
              <a:t>and use his position to conceal the theft.</a:t>
            </a:r>
          </a:p>
        </p:txBody>
      </p:sp>
    </p:spTree>
    <p:extLst>
      <p:ext uri="{BB962C8B-B14F-4D97-AF65-F5344CB8AC3E}">
        <p14:creationId xmlns:p14="http://schemas.microsoft.com/office/powerpoint/2010/main" val="17810762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1" name="Rectangle 3"/>
          <p:cNvSpPr>
            <a:spLocks noChangeArrowheads="1"/>
          </p:cNvSpPr>
          <p:nvPr/>
        </p:nvSpPr>
        <p:spPr bwMode="auto">
          <a:xfrm>
            <a:off x="533400" y="1358900"/>
            <a:ext cx="8001000" cy="338554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43000" algn="l"/>
                <a:tab pos="7029450" algn="r"/>
              </a:tabLst>
              <a:defRPr sz="2400">
                <a:solidFill>
                  <a:schemeClr val="tx1"/>
                </a:solidFill>
                <a:latin typeface="Times New Roman" pitchFamily="18" charset="0"/>
              </a:defRPr>
            </a:lvl1pPr>
            <a:lvl2pPr marL="971550" indent="-457200" algn="l">
              <a:tabLst>
                <a:tab pos="1143000" algn="l"/>
                <a:tab pos="7029450" algn="r"/>
              </a:tabLst>
              <a:defRPr sz="2400">
                <a:solidFill>
                  <a:schemeClr val="tx1"/>
                </a:solidFill>
                <a:latin typeface="Times New Roman" pitchFamily="18" charset="0"/>
              </a:defRPr>
            </a:lvl2pPr>
            <a:lvl3pPr marL="1543050" indent="-457200" algn="l">
              <a:tabLst>
                <a:tab pos="1143000" algn="l"/>
                <a:tab pos="7029450" algn="r"/>
              </a:tabLst>
              <a:defRPr sz="2400">
                <a:solidFill>
                  <a:schemeClr val="tx1"/>
                </a:solidFill>
                <a:latin typeface="Times New Roman" pitchFamily="18" charset="0"/>
              </a:defRPr>
            </a:lvl3pPr>
            <a:lvl4pPr marL="2114550" indent="-457200" algn="l">
              <a:tabLst>
                <a:tab pos="1143000" algn="l"/>
                <a:tab pos="7029450" algn="r"/>
              </a:tabLst>
              <a:defRPr sz="2400">
                <a:solidFill>
                  <a:schemeClr val="tx1"/>
                </a:solidFill>
                <a:latin typeface="Times New Roman" pitchFamily="18" charset="0"/>
              </a:defRPr>
            </a:lvl4pPr>
            <a:lvl5pPr marL="2686050" indent="-457200" algn="l">
              <a:tabLst>
                <a:tab pos="1143000" algn="l"/>
                <a:tab pos="7029450" algn="r"/>
              </a:tabLst>
              <a:defRPr sz="2400">
                <a:solidFill>
                  <a:schemeClr val="tx1"/>
                </a:solidFill>
                <a:latin typeface="Times New Roman" pitchFamily="18" charset="0"/>
              </a:defRPr>
            </a:lvl5pPr>
            <a:lvl6pPr marL="31432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6pPr>
            <a:lvl7pPr marL="36004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7pPr>
            <a:lvl8pPr marL="40576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8pPr>
            <a:lvl9pPr marL="45148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9pPr>
          </a:lstStyle>
          <a:p>
            <a:pPr>
              <a:lnSpc>
                <a:spcPct val="115000"/>
              </a:lnSpc>
              <a:spcBef>
                <a:spcPct val="25000"/>
              </a:spcBef>
            </a:pPr>
            <a:r>
              <a:rPr lang="en-US" sz="2000" dirty="0" smtClean="0">
                <a:latin typeface="Liberation Sans" panose="020B0604020202020204" pitchFamily="34" charset="0"/>
              </a:rPr>
              <a:t>Identify </a:t>
            </a:r>
            <a:r>
              <a:rPr lang="en-US" sz="2000" dirty="0">
                <a:latin typeface="Liberation Sans" panose="020B0604020202020204" pitchFamily="34" charset="0"/>
              </a:rPr>
              <a:t>which control activity is violated in each of the following situations, and </a:t>
            </a:r>
            <a:r>
              <a:rPr lang="en-US" sz="2000" dirty="0" smtClean="0">
                <a:latin typeface="Liberation Sans" panose="020B0604020202020204" pitchFamily="34" charset="0"/>
              </a:rPr>
              <a:t>explain how </a:t>
            </a:r>
            <a:r>
              <a:rPr lang="en-US" sz="2000" dirty="0">
                <a:latin typeface="Liberation Sans" panose="020B0604020202020204" pitchFamily="34" charset="0"/>
              </a:rPr>
              <a:t>the situation creates an opportunity for a fraud</a:t>
            </a:r>
            <a:r>
              <a:rPr lang="en-US" sz="2000" dirty="0" smtClean="0">
                <a:latin typeface="Liberation Sans" panose="020B0604020202020204" pitchFamily="34" charset="0"/>
              </a:rPr>
              <a:t>. </a:t>
            </a:r>
          </a:p>
          <a:p>
            <a:pPr marL="457200" indent="-457200">
              <a:lnSpc>
                <a:spcPct val="115000"/>
              </a:lnSpc>
              <a:spcBef>
                <a:spcPct val="25000"/>
              </a:spcBef>
              <a:buFont typeface="+mj-lt"/>
              <a:buAutoNum type="arabicPeriod" startAt="3"/>
            </a:pPr>
            <a:r>
              <a:rPr lang="en-US" sz="2000" dirty="0" smtClean="0">
                <a:latin typeface="Liberation Sans" panose="020B0604020202020204" pitchFamily="34" charset="0"/>
              </a:rPr>
              <a:t>In </a:t>
            </a:r>
            <a:r>
              <a:rPr lang="en-US" sz="2000" dirty="0">
                <a:latin typeface="Liberation Sans" panose="020B0604020202020204" pitchFamily="34" charset="0"/>
              </a:rPr>
              <a:t>order to save money spent on order slips and to reduce time spent keeping track of order slips, a local bar/restaurant does not buy prenumbered order slips</a:t>
            </a:r>
            <a:r>
              <a:rPr lang="en-US" sz="2000" dirty="0" smtClean="0">
                <a:latin typeface="Liberation Sans" panose="020B0604020202020204" pitchFamily="34" charset="0"/>
              </a:rPr>
              <a:t>.</a:t>
            </a:r>
          </a:p>
          <a:p>
            <a:pPr>
              <a:lnSpc>
                <a:spcPct val="115000"/>
              </a:lnSpc>
              <a:spcBef>
                <a:spcPts val="2400"/>
              </a:spcBef>
            </a:pPr>
            <a:r>
              <a:rPr lang="en-US" sz="2000" b="1" dirty="0">
                <a:solidFill>
                  <a:schemeClr val="accent6">
                    <a:lumMod val="75000"/>
                  </a:schemeClr>
                </a:solidFill>
                <a:latin typeface="Liberation Sans" panose="020B0604020202020204" pitchFamily="34" charset="0"/>
              </a:rPr>
              <a:t>Solution</a:t>
            </a:r>
          </a:p>
          <a:p>
            <a:pPr marL="457200" indent="-457200">
              <a:lnSpc>
                <a:spcPct val="115000"/>
              </a:lnSpc>
              <a:spcBef>
                <a:spcPct val="25000"/>
              </a:spcBef>
              <a:buFont typeface="+mj-lt"/>
              <a:buAutoNum type="arabicPeriod"/>
            </a:pPr>
            <a:endParaRPr lang="en-US" sz="2000" dirty="0" smtClean="0">
              <a:latin typeface="Liberation Sans" panose="020B0604020202020204" pitchFamily="34" charset="0"/>
            </a:endParaRPr>
          </a:p>
        </p:txBody>
      </p:sp>
      <p:sp>
        <p:nvSpPr>
          <p:cNvPr id="1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1</a:t>
            </a:r>
            <a:endParaRPr lang="en-US" altLang="en-US" sz="1600" b="1" i="1" dirty="0">
              <a:solidFill>
                <a:schemeClr val="bg2"/>
              </a:solidFill>
              <a:latin typeface="Liberation Sans" panose="020B0604020202020204" pitchFamily="34" charset="0"/>
            </a:endParaRPr>
          </a:p>
        </p:txBody>
      </p:sp>
      <p:sp>
        <p:nvSpPr>
          <p:cNvPr id="23" name="TextBox 22"/>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24" name="TextBox 23"/>
          <p:cNvSpPr txBox="1"/>
          <p:nvPr/>
        </p:nvSpPr>
        <p:spPr>
          <a:xfrm>
            <a:off x="3276600" y="398361"/>
            <a:ext cx="5486400" cy="691038"/>
          </a:xfrm>
          <a:prstGeom prst="rect">
            <a:avLst/>
          </a:prstGeom>
          <a:solidFill>
            <a:srgbClr val="0027A4"/>
          </a:solidFill>
          <a:ln>
            <a:noFill/>
          </a:ln>
          <a:effectLst/>
        </p:spPr>
        <p:txBody>
          <a:bodyPr wrap="square" tIns="27432" rIns="365760" anchor="ctr"/>
          <a:lstStyle>
            <a:defPPr>
              <a:defRPr lang="en-US"/>
            </a:defPPr>
            <a:lvl1pPr marL="117475" algn="l">
              <a:defRPr sz="3200" b="1">
                <a:solidFill>
                  <a:schemeClr val="accent3"/>
                </a:solidFill>
                <a:latin typeface="Liberation Sans" panose="020B0604020202020204" pitchFamily="34" charset="0"/>
              </a:defRPr>
            </a:lvl1pPr>
          </a:lstStyle>
          <a:p>
            <a:r>
              <a:rPr lang="en-US" dirty="0"/>
              <a:t>Control Activities</a:t>
            </a:r>
          </a:p>
        </p:txBody>
      </p:sp>
      <p:sp>
        <p:nvSpPr>
          <p:cNvPr id="25" name="Oval 24"/>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200" b="1" i="0" dirty="0" smtClean="0">
                <a:solidFill>
                  <a:srgbClr val="FF0000"/>
                </a:solidFill>
                <a:latin typeface="Liberation Sans" panose="020B0604020202020204" pitchFamily="34" charset="0"/>
              </a:rPr>
              <a:t>1</a:t>
            </a:r>
            <a:endParaRPr lang="en-US" sz="4200" b="1" i="0" dirty="0">
              <a:solidFill>
                <a:srgbClr val="FF0000"/>
              </a:solidFill>
              <a:latin typeface="Liberation Sans" panose="020B0604020202020204" pitchFamily="34" charset="0"/>
            </a:endParaRPr>
          </a:p>
        </p:txBody>
      </p:sp>
      <p:sp>
        <p:nvSpPr>
          <p:cNvPr id="8" name="Rectangle 3"/>
          <p:cNvSpPr>
            <a:spLocks noChangeArrowheads="1"/>
          </p:cNvSpPr>
          <p:nvPr/>
        </p:nvSpPr>
        <p:spPr bwMode="auto">
          <a:xfrm>
            <a:off x="533400" y="4358551"/>
            <a:ext cx="8229600" cy="201593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682625" indent="-450850" algn="l">
              <a:lnSpc>
                <a:spcPct val="115000"/>
              </a:lnSpc>
              <a:spcBef>
                <a:spcPct val="25000"/>
              </a:spcBef>
              <a:buClr>
                <a:schemeClr val="accent6">
                  <a:lumMod val="75000"/>
                </a:schemeClr>
              </a:buClr>
              <a:buSzPct val="80000"/>
              <a:buFont typeface="Wingdings" panose="05000000000000000000" pitchFamily="2" charset="2"/>
              <a:buChar char="u"/>
              <a:tabLst>
                <a:tab pos="7029450" algn="r"/>
              </a:tabLst>
            </a:pPr>
            <a:r>
              <a:rPr lang="en-US" sz="2000" dirty="0" smtClean="0">
                <a:latin typeface="Liberation Sans" panose="020B0604020202020204" pitchFamily="34" charset="0"/>
              </a:rPr>
              <a:t>Violates </a:t>
            </a:r>
            <a:r>
              <a:rPr lang="en-US" sz="2000" dirty="0">
                <a:latin typeface="Liberation Sans" panose="020B0604020202020204" pitchFamily="34" charset="0"/>
              </a:rPr>
              <a:t>the control activity of documentation procedures. </a:t>
            </a:r>
            <a:endParaRPr lang="en-US" sz="2000" dirty="0" smtClean="0">
              <a:latin typeface="Liberation Sans" panose="020B0604020202020204" pitchFamily="34" charset="0"/>
            </a:endParaRPr>
          </a:p>
          <a:p>
            <a:pPr marL="682625" indent="-450850" algn="l">
              <a:lnSpc>
                <a:spcPct val="115000"/>
              </a:lnSpc>
              <a:spcBef>
                <a:spcPct val="25000"/>
              </a:spcBef>
              <a:buClr>
                <a:schemeClr val="accent6">
                  <a:lumMod val="75000"/>
                </a:schemeClr>
              </a:buClr>
              <a:buSzPct val="80000"/>
              <a:buFont typeface="Wingdings" panose="05000000000000000000" pitchFamily="2" charset="2"/>
              <a:buChar char="u"/>
              <a:tabLst>
                <a:tab pos="7029450" algn="r"/>
              </a:tabLst>
            </a:pPr>
            <a:r>
              <a:rPr lang="en-US" sz="2000" dirty="0" smtClean="0">
                <a:latin typeface="Liberation Sans" panose="020B0604020202020204" pitchFamily="34" charset="0"/>
              </a:rPr>
              <a:t>If </a:t>
            </a:r>
            <a:r>
              <a:rPr lang="en-US" sz="2000" dirty="0">
                <a:latin typeface="Liberation Sans" panose="020B0604020202020204" pitchFamily="34" charset="0"/>
              </a:rPr>
              <a:t>prenumbered </a:t>
            </a:r>
            <a:r>
              <a:rPr lang="en-US" sz="2000" dirty="0" smtClean="0">
                <a:latin typeface="Liberation Sans" panose="020B0604020202020204" pitchFamily="34" charset="0"/>
              </a:rPr>
              <a:t>documents are </a:t>
            </a:r>
            <a:r>
              <a:rPr lang="en-US" sz="2000" dirty="0">
                <a:latin typeface="Liberation Sans" panose="020B0604020202020204" pitchFamily="34" charset="0"/>
              </a:rPr>
              <a:t>not used, then it is virtually impossible to account for the documents</a:t>
            </a:r>
            <a:r>
              <a:rPr lang="en-US" sz="2000" dirty="0" smtClean="0">
                <a:latin typeface="Liberation Sans" panose="020B0604020202020204" pitchFamily="34" charset="0"/>
              </a:rPr>
              <a:t>. </a:t>
            </a:r>
          </a:p>
          <a:p>
            <a:pPr marL="682625" indent="-450850" algn="l">
              <a:lnSpc>
                <a:spcPct val="115000"/>
              </a:lnSpc>
              <a:spcBef>
                <a:spcPct val="25000"/>
              </a:spcBef>
              <a:buClr>
                <a:schemeClr val="accent6">
                  <a:lumMod val="75000"/>
                </a:schemeClr>
              </a:buClr>
              <a:buSzPct val="80000"/>
              <a:buFont typeface="Wingdings" panose="05000000000000000000" pitchFamily="2" charset="2"/>
              <a:buChar char="u"/>
              <a:tabLst>
                <a:tab pos="7029450" algn="r"/>
              </a:tabLst>
            </a:pPr>
            <a:r>
              <a:rPr lang="en-US" sz="2000" dirty="0" smtClean="0">
                <a:latin typeface="Liberation Sans" panose="020B0604020202020204" pitchFamily="34" charset="0"/>
              </a:rPr>
              <a:t>An </a:t>
            </a:r>
            <a:r>
              <a:rPr lang="en-US" sz="2000" dirty="0">
                <a:latin typeface="Liberation Sans" panose="020B0604020202020204" pitchFamily="34" charset="0"/>
              </a:rPr>
              <a:t>employee could write up a dinner sale, receive </a:t>
            </a:r>
            <a:r>
              <a:rPr lang="en-US" sz="2000" dirty="0" smtClean="0">
                <a:latin typeface="Liberation Sans" panose="020B0604020202020204" pitchFamily="34" charset="0"/>
              </a:rPr>
              <a:t>cash from the </a:t>
            </a:r>
            <a:r>
              <a:rPr lang="en-US" sz="2000" dirty="0">
                <a:latin typeface="Liberation Sans" panose="020B0604020202020204" pitchFamily="34" charset="0"/>
              </a:rPr>
              <a:t>customer, and then throw away the order slip and keep the cash.</a:t>
            </a:r>
          </a:p>
        </p:txBody>
      </p:sp>
    </p:spTree>
    <p:extLst>
      <p:ext uri="{BB962C8B-B14F-4D97-AF65-F5344CB8AC3E}">
        <p14:creationId xmlns:p14="http://schemas.microsoft.com/office/powerpoint/2010/main" val="13437356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0"/>
          <p:cNvSpPr txBox="1">
            <a:spLocks noChangeArrowheads="1"/>
          </p:cNvSpPr>
          <p:nvPr/>
        </p:nvSpPr>
        <p:spPr bwMode="auto">
          <a:xfrm>
            <a:off x="609600" y="1462087"/>
            <a:ext cx="411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buSzPct val="80000"/>
            </a:pPr>
            <a:r>
              <a:rPr lang="en-US" altLang="en-US" sz="2800" b="1" dirty="0">
                <a:solidFill>
                  <a:schemeClr val="tx2">
                    <a:lumMod val="75000"/>
                  </a:schemeClr>
                </a:solidFill>
                <a:latin typeface="Liberation Sans" panose="020B0604020202020204" pitchFamily="34" charset="0"/>
              </a:rPr>
              <a:t>Cash Receipt Controls</a:t>
            </a:r>
          </a:p>
        </p:txBody>
      </p:sp>
      <p:pic>
        <p:nvPicPr>
          <p:cNvPr id="28675"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38400"/>
            <a:ext cx="2886075"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267200"/>
            <a:ext cx="3608388" cy="235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295400"/>
            <a:ext cx="2951163"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8" name="Text Box 34"/>
          <p:cNvSpPr txBox="1">
            <a:spLocks noChangeArrowheads="1"/>
          </p:cNvSpPr>
          <p:nvPr/>
        </p:nvSpPr>
        <p:spPr bwMode="auto">
          <a:xfrm>
            <a:off x="1143000" y="5537537"/>
            <a:ext cx="1981200" cy="830997"/>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1200" b="1" dirty="0" smtClean="0">
                <a:latin typeface="Liberation Sans" panose="020B0604020202020204" pitchFamily="34" charset="0"/>
              </a:rPr>
              <a:t>Illustration 8-4</a:t>
            </a:r>
            <a:endParaRPr lang="en-US" altLang="en-US" sz="1200" b="1" dirty="0">
              <a:latin typeface="Liberation Sans" panose="020B0604020202020204" pitchFamily="34" charset="0"/>
            </a:endParaRPr>
          </a:p>
          <a:p>
            <a:pPr algn="l"/>
            <a:r>
              <a:rPr lang="en-US" sz="1200" dirty="0">
                <a:latin typeface="Liberation Sans" panose="020B0604020202020204" pitchFamily="34" charset="0"/>
              </a:rPr>
              <a:t>Application of internal </a:t>
            </a:r>
            <a:r>
              <a:rPr lang="en-US" sz="1200" dirty="0" smtClean="0">
                <a:latin typeface="Liberation Sans" panose="020B0604020202020204" pitchFamily="34" charset="0"/>
              </a:rPr>
              <a:t>control principles </a:t>
            </a:r>
            <a:r>
              <a:rPr lang="en-US" sz="1200" dirty="0">
                <a:latin typeface="Liberation Sans" panose="020B0604020202020204" pitchFamily="34" charset="0"/>
              </a:rPr>
              <a:t>to cash receipts</a:t>
            </a:r>
            <a:endParaRPr lang="en-US" altLang="en-US" sz="1200" dirty="0">
              <a:latin typeface="Liberation Sans" panose="020B0604020202020204" pitchFamily="34" charset="0"/>
            </a:endParaRPr>
          </a:p>
        </p:txBody>
      </p:sp>
      <p:sp>
        <p:nvSpPr>
          <p:cNvPr id="2868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10" name="Rectangle 9"/>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11"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2500" b="1" dirty="0" smtClean="0">
                <a:solidFill>
                  <a:schemeClr val="bg1"/>
                </a:solidFill>
                <a:latin typeface="Liberation Sans" panose="020B0604020202020204" pitchFamily="34" charset="0"/>
              </a:rPr>
              <a:t>Apply internal control principles to cash.</a:t>
            </a:r>
            <a:endParaRPr lang="en-US" sz="2500" b="1" dirty="0">
              <a:solidFill>
                <a:schemeClr val="bg1"/>
              </a:solidFill>
              <a:latin typeface="Liberation Sans" panose="020B0604020202020204" pitchFamily="34" charset="0"/>
            </a:endParaRPr>
          </a:p>
        </p:txBody>
      </p:sp>
      <p:sp>
        <p:nvSpPr>
          <p:cNvPr id="12" name="Oval 11"/>
          <p:cNvSpPr/>
          <p:nvPr/>
        </p:nvSpPr>
        <p:spPr bwMode="auto">
          <a:xfrm>
            <a:off x="1872343" y="48577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2</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429000"/>
            <a:ext cx="301466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47800"/>
            <a:ext cx="2555875" cy="317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2" name="Rectangle 9"/>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3200" b="1" dirty="0" smtClean="0">
                <a:solidFill>
                  <a:schemeClr val="tx2">
                    <a:lumMod val="75000"/>
                  </a:schemeClr>
                </a:solidFill>
                <a:latin typeface="Liberation Sans" panose="020B0604020202020204" pitchFamily="34" charset="0"/>
              </a:rPr>
              <a:t>Cash Receipt </a:t>
            </a:r>
            <a:r>
              <a:rPr lang="en-US" altLang="en-US" sz="3200" b="1" dirty="0">
                <a:solidFill>
                  <a:schemeClr val="tx2">
                    <a:lumMod val="75000"/>
                  </a:schemeClr>
                </a:solidFill>
                <a:latin typeface="Liberation Sans" panose="020B0604020202020204" pitchFamily="34" charset="0"/>
              </a:rPr>
              <a:t>Controls</a:t>
            </a:r>
          </a:p>
        </p:txBody>
      </p:sp>
      <p:sp>
        <p:nvSpPr>
          <p:cNvPr id="2970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2970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66713"/>
            <a:ext cx="2395538" cy="283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10" name="Text Box 34"/>
          <p:cNvSpPr txBox="1">
            <a:spLocks noChangeArrowheads="1"/>
          </p:cNvSpPr>
          <p:nvPr/>
        </p:nvSpPr>
        <p:spPr bwMode="auto">
          <a:xfrm>
            <a:off x="1143000" y="5537537"/>
            <a:ext cx="1981200" cy="830997"/>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1200" b="1" dirty="0" smtClean="0">
                <a:latin typeface="Liberation Sans" panose="020B0604020202020204" pitchFamily="34" charset="0"/>
              </a:rPr>
              <a:t>Illustration 8-4</a:t>
            </a:r>
            <a:endParaRPr lang="en-US" altLang="en-US" sz="1200" b="1" dirty="0">
              <a:latin typeface="Liberation Sans" panose="020B0604020202020204" pitchFamily="34" charset="0"/>
            </a:endParaRPr>
          </a:p>
          <a:p>
            <a:pPr algn="l"/>
            <a:r>
              <a:rPr lang="en-US" sz="1200" dirty="0">
                <a:latin typeface="Liberation Sans" panose="020B0604020202020204" pitchFamily="34" charset="0"/>
              </a:rPr>
              <a:t>Application of internal </a:t>
            </a:r>
            <a:r>
              <a:rPr lang="en-US" sz="1200" dirty="0" smtClean="0">
                <a:latin typeface="Liberation Sans" panose="020B0604020202020204" pitchFamily="34" charset="0"/>
              </a:rPr>
              <a:t>control principles </a:t>
            </a:r>
            <a:r>
              <a:rPr lang="en-US" sz="1200" dirty="0">
                <a:latin typeface="Liberation Sans" panose="020B0604020202020204" pitchFamily="34" charset="0"/>
              </a:rPr>
              <a:t>to cash receipts</a:t>
            </a:r>
            <a:endParaRPr lang="en-US" altLang="en-US" sz="1200"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80645" name="Rectangle 5"/>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endParaRPr lang="en-US" altLang="en-US" sz="3000" b="1" dirty="0">
              <a:solidFill>
                <a:schemeClr val="bg1"/>
              </a:solidFill>
              <a:effectLst>
                <a:outerShdw blurRad="38100" dist="38100" dir="2700000" algn="tl">
                  <a:srgbClr val="000000"/>
                </a:outerShdw>
              </a:effectLst>
              <a:latin typeface="Liberation Sans" panose="020B0604020202020204" pitchFamily="34" charset="0"/>
            </a:endParaRPr>
          </a:p>
        </p:txBody>
      </p:sp>
      <p:sp>
        <p:nvSpPr>
          <p:cNvPr id="30725" name="Rectangle 10"/>
          <p:cNvSpPr>
            <a:spLocks noChangeArrowheads="1"/>
          </p:cNvSpPr>
          <p:nvPr/>
        </p:nvSpPr>
        <p:spPr bwMode="auto">
          <a:xfrm>
            <a:off x="609600" y="2743200"/>
            <a:ext cx="3124200" cy="2086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0000"/>
              </a:lnSpc>
            </a:pPr>
            <a:r>
              <a:rPr lang="en-US" altLang="en-US" sz="2200" dirty="0">
                <a:latin typeface="Liberation Sans" panose="020B0604020202020204" pitchFamily="34" charset="0"/>
              </a:rPr>
              <a:t>Important internal control principle—segregation of record-keeping from physical custody.</a:t>
            </a:r>
          </a:p>
        </p:txBody>
      </p:sp>
      <p:sp>
        <p:nvSpPr>
          <p:cNvPr id="30726" name="Text Box 11"/>
          <p:cNvSpPr txBox="1">
            <a:spLocks noChangeArrowheads="1"/>
          </p:cNvSpPr>
          <p:nvPr/>
        </p:nvSpPr>
        <p:spPr bwMode="auto">
          <a:xfrm>
            <a:off x="609600" y="1295400"/>
            <a:ext cx="3124200"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buSzPct val="80000"/>
            </a:pPr>
            <a:r>
              <a:rPr lang="en-US" altLang="en-US" sz="2800" b="1" dirty="0" smtClean="0">
                <a:latin typeface="Liberation Sans" panose="020B0604020202020204" pitchFamily="34" charset="0"/>
              </a:rPr>
              <a:t>OVER-THE-COUNTER RECEIPTS</a:t>
            </a:r>
            <a:endParaRPr lang="en-US" altLang="en-US" sz="2800" b="1" dirty="0">
              <a:latin typeface="Liberation Sans" panose="020B0604020202020204" pitchFamily="34" charset="0"/>
            </a:endParaRPr>
          </a:p>
        </p:txBody>
      </p:sp>
      <p:pic>
        <p:nvPicPr>
          <p:cNvPr id="3072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81000"/>
            <a:ext cx="522287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8" name="Text Box 14"/>
          <p:cNvSpPr txBox="1">
            <a:spLocks noChangeArrowheads="1"/>
          </p:cNvSpPr>
          <p:nvPr/>
        </p:nvSpPr>
        <p:spPr bwMode="auto">
          <a:xfrm>
            <a:off x="2286000" y="5638800"/>
            <a:ext cx="1371600" cy="274638"/>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r>
              <a:rPr lang="en-US" altLang="en-US" sz="1200" b="1" dirty="0" smtClean="0">
                <a:latin typeface="Liberation Sans" panose="020B0604020202020204" pitchFamily="34" charset="0"/>
              </a:rPr>
              <a:t>Illustration 8-5</a:t>
            </a:r>
            <a:endParaRPr lang="en-US" altLang="en-US" sz="1200" b="1" dirty="0">
              <a:latin typeface="Liberation Sans" panose="020B0604020202020204" pitchFamily="34" charset="0"/>
            </a:endParaRPr>
          </a:p>
        </p:txBody>
      </p:sp>
      <p:sp>
        <p:nvSpPr>
          <p:cNvPr id="30729" name="Rectangle 9"/>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3200" b="1" dirty="0">
                <a:solidFill>
                  <a:schemeClr val="tx2">
                    <a:lumMod val="75000"/>
                  </a:schemeClr>
                </a:solidFill>
                <a:latin typeface="Liberation Sans" panose="020B0604020202020204" pitchFamily="34" charset="0"/>
              </a:rPr>
              <a:t>Cash Controls</a:t>
            </a:r>
          </a:p>
        </p:txBody>
      </p:sp>
      <p:sp>
        <p:nvSpPr>
          <p:cNvPr id="3073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609600" y="1905000"/>
            <a:ext cx="7924800" cy="3643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623888" indent="-447675">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lvl="1" algn="l">
              <a:lnSpc>
                <a:spcPct val="120000"/>
              </a:lnSpc>
              <a:spcBef>
                <a:spcPct val="50000"/>
              </a:spcBef>
              <a:buClr>
                <a:srgbClr val="800000"/>
              </a:buClr>
              <a:buSzPct val="80000"/>
              <a:buFont typeface="Wingdings" pitchFamily="2" charset="2"/>
              <a:buChar char="u"/>
            </a:pPr>
            <a:r>
              <a:rPr lang="en-US" altLang="en-US" sz="2100" dirty="0" smtClean="0">
                <a:latin typeface="Liberation Sans" panose="020B0604020202020204" pitchFamily="34" charset="0"/>
              </a:rPr>
              <a:t>Mail </a:t>
            </a:r>
            <a:r>
              <a:rPr lang="en-US" altLang="en-US" sz="2100" dirty="0">
                <a:latin typeface="Liberation Sans" panose="020B0604020202020204" pitchFamily="34" charset="0"/>
              </a:rPr>
              <a:t>receipts should be </a:t>
            </a:r>
            <a:r>
              <a:rPr lang="en-US" altLang="en-US" sz="2100" b="1" dirty="0">
                <a:latin typeface="Liberation Sans" panose="020B0604020202020204" pitchFamily="34" charset="0"/>
              </a:rPr>
              <a:t>opened by two mail clerks</a:t>
            </a:r>
            <a:r>
              <a:rPr lang="en-US" altLang="en-US" sz="2100" dirty="0">
                <a:latin typeface="Liberation Sans" panose="020B0604020202020204" pitchFamily="34" charset="0"/>
              </a:rPr>
              <a:t>, a list prepared, and each check endorsed “For Deposit Only.” </a:t>
            </a:r>
          </a:p>
          <a:p>
            <a:pPr lvl="1"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Each mail </a:t>
            </a:r>
            <a:r>
              <a:rPr lang="en-US" altLang="en-US" sz="2100" b="1" dirty="0">
                <a:latin typeface="Liberation Sans" panose="020B0604020202020204" pitchFamily="34" charset="0"/>
              </a:rPr>
              <a:t>clerk signs the list</a:t>
            </a:r>
            <a:r>
              <a:rPr lang="en-US" altLang="en-US" sz="2100" dirty="0">
                <a:latin typeface="Liberation Sans" panose="020B0604020202020204" pitchFamily="34" charset="0"/>
              </a:rPr>
              <a:t> to establish responsibility for the data. </a:t>
            </a:r>
          </a:p>
          <a:p>
            <a:pPr lvl="1" algn="l">
              <a:lnSpc>
                <a:spcPct val="120000"/>
              </a:lnSpc>
              <a:spcBef>
                <a:spcPct val="50000"/>
              </a:spcBef>
              <a:buClr>
                <a:srgbClr val="800000"/>
              </a:buClr>
              <a:buSzPct val="80000"/>
              <a:buFont typeface="Wingdings" pitchFamily="2" charset="2"/>
              <a:buChar char="u"/>
            </a:pPr>
            <a:r>
              <a:rPr lang="en-US" altLang="en-US" sz="2100" b="1" dirty="0">
                <a:latin typeface="Liberation Sans" panose="020B0604020202020204" pitchFamily="34" charset="0"/>
              </a:rPr>
              <a:t>Original copy of the list</a:t>
            </a:r>
            <a:r>
              <a:rPr lang="en-US" altLang="en-US" sz="2100" dirty="0">
                <a:latin typeface="Liberation Sans" panose="020B0604020202020204" pitchFamily="34" charset="0"/>
              </a:rPr>
              <a:t>, along with the checks, is sent to the cashier’s department. </a:t>
            </a:r>
          </a:p>
          <a:p>
            <a:pPr lvl="1" algn="l">
              <a:lnSpc>
                <a:spcPct val="120000"/>
              </a:lnSpc>
              <a:spcBef>
                <a:spcPct val="50000"/>
              </a:spcBef>
              <a:buClr>
                <a:srgbClr val="800000"/>
              </a:buClr>
              <a:buSzPct val="80000"/>
              <a:buFont typeface="Wingdings" pitchFamily="2" charset="2"/>
              <a:buChar char="u"/>
            </a:pPr>
            <a:r>
              <a:rPr lang="en-US" altLang="en-US" sz="2100" b="1" dirty="0">
                <a:latin typeface="Liberation Sans" panose="020B0604020202020204" pitchFamily="34" charset="0"/>
              </a:rPr>
              <a:t>Copy of the list</a:t>
            </a:r>
            <a:r>
              <a:rPr lang="en-US" altLang="en-US" sz="2100" dirty="0">
                <a:latin typeface="Liberation Sans" panose="020B0604020202020204" pitchFamily="34" charset="0"/>
              </a:rPr>
              <a:t> is sent to the accounting department for recording.  Clerks also keep a copy.</a:t>
            </a:r>
          </a:p>
        </p:txBody>
      </p:sp>
      <p:sp>
        <p:nvSpPr>
          <p:cNvPr id="31749"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175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7" name="Rectangle 9"/>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3200" b="1" dirty="0" smtClean="0">
                <a:solidFill>
                  <a:schemeClr val="tx2">
                    <a:lumMod val="75000"/>
                  </a:schemeClr>
                </a:solidFill>
                <a:latin typeface="Liberation Sans" panose="020B0604020202020204" pitchFamily="34" charset="0"/>
              </a:rPr>
              <a:t>Cash Receipt </a:t>
            </a:r>
            <a:r>
              <a:rPr lang="en-US" altLang="en-US" sz="3200" b="1" dirty="0">
                <a:solidFill>
                  <a:schemeClr val="tx2">
                    <a:lumMod val="75000"/>
                  </a:schemeClr>
                </a:solidFill>
                <a:latin typeface="Liberation Sans" panose="020B0604020202020204" pitchFamily="34" charset="0"/>
              </a:rPr>
              <a:t>Controls</a:t>
            </a:r>
          </a:p>
        </p:txBody>
      </p:sp>
      <p:sp>
        <p:nvSpPr>
          <p:cNvPr id="8" name="Text Box 11"/>
          <p:cNvSpPr txBox="1">
            <a:spLocks noChangeArrowheads="1"/>
          </p:cNvSpPr>
          <p:nvPr/>
        </p:nvSpPr>
        <p:spPr bwMode="auto">
          <a:xfrm>
            <a:off x="609600" y="1295400"/>
            <a:ext cx="76962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buSzPct val="80000"/>
            </a:pPr>
            <a:r>
              <a:rPr lang="en-US" altLang="en-US" sz="2800" b="1" dirty="0" smtClean="0">
                <a:latin typeface="Liberation Sans" panose="020B0604020202020204" pitchFamily="34" charset="0"/>
              </a:rPr>
              <a:t>MAIL RECEIPTS</a:t>
            </a:r>
            <a:endParaRPr lang="en-US" altLang="en-US" sz="28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09600" y="1295400"/>
            <a:ext cx="8077200" cy="39798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tx1"/>
                </a:solidFill>
                <a:latin typeface="Arial Black" pitchFamily="34" charset="0"/>
              </a:defRPr>
            </a:lvl1pPr>
            <a:lvl2pPr marL="685800" indent="-45720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lvl="1" algn="l">
              <a:lnSpc>
                <a:spcPct val="120000"/>
              </a:lnSpc>
              <a:spcBef>
                <a:spcPts val="1600"/>
              </a:spcBef>
              <a:buClr>
                <a:srgbClr val="800000"/>
              </a:buClr>
              <a:buSzPct val="80000"/>
              <a:buFont typeface="Wingdings" pitchFamily="2" charset="2"/>
              <a:buChar char="u"/>
            </a:pPr>
            <a:r>
              <a:rPr lang="en-US" altLang="en-US" sz="2100" dirty="0">
                <a:latin typeface="Liberation Sans" panose="020B0604020202020204" pitchFamily="34" charset="0"/>
              </a:rPr>
              <a:t>Applies to</a:t>
            </a:r>
            <a:r>
              <a:rPr lang="en-US" altLang="en-US" sz="2100" b="1" dirty="0">
                <a:latin typeface="Liberation Sans" panose="020B0604020202020204" pitchFamily="34" charset="0"/>
              </a:rPr>
              <a:t> publicly traded</a:t>
            </a:r>
            <a:r>
              <a:rPr lang="en-US" altLang="en-US" sz="2100" dirty="0">
                <a:latin typeface="Liberation Sans" panose="020B0604020202020204" pitchFamily="34" charset="0"/>
              </a:rPr>
              <a:t> U.S. corporations. </a:t>
            </a:r>
          </a:p>
          <a:p>
            <a:pPr lvl="1" algn="l">
              <a:lnSpc>
                <a:spcPct val="120000"/>
              </a:lnSpc>
              <a:spcBef>
                <a:spcPts val="1600"/>
              </a:spcBef>
              <a:buClr>
                <a:srgbClr val="800000"/>
              </a:buClr>
              <a:buSzPct val="80000"/>
              <a:buFont typeface="Wingdings" pitchFamily="2" charset="2"/>
              <a:buChar char="u"/>
            </a:pPr>
            <a:r>
              <a:rPr lang="en-US" altLang="en-US" sz="2100" dirty="0">
                <a:latin typeface="Liberation Sans" panose="020B0604020202020204" pitchFamily="34" charset="0"/>
              </a:rPr>
              <a:t>Required to maintain a</a:t>
            </a:r>
            <a:r>
              <a:rPr lang="en-US" altLang="en-US" sz="2100" b="1" dirty="0">
                <a:latin typeface="Liberation Sans" panose="020B0604020202020204" pitchFamily="34" charset="0"/>
              </a:rPr>
              <a:t> system of internal control</a:t>
            </a:r>
            <a:r>
              <a:rPr lang="en-US" altLang="en-US" sz="2100" dirty="0">
                <a:latin typeface="Liberation Sans" panose="020B0604020202020204" pitchFamily="34" charset="0"/>
              </a:rPr>
              <a:t>.</a:t>
            </a:r>
          </a:p>
          <a:p>
            <a:pPr lvl="1" algn="l">
              <a:lnSpc>
                <a:spcPct val="120000"/>
              </a:lnSpc>
              <a:spcBef>
                <a:spcPts val="1600"/>
              </a:spcBef>
              <a:buClr>
                <a:srgbClr val="800000"/>
              </a:buClr>
              <a:buSzPct val="80000"/>
              <a:buFont typeface="Wingdings" pitchFamily="2" charset="2"/>
              <a:buChar char="u"/>
            </a:pPr>
            <a:r>
              <a:rPr lang="en-US" altLang="en-US" sz="2100" b="1" dirty="0">
                <a:latin typeface="Liberation Sans" panose="020B0604020202020204" pitchFamily="34" charset="0"/>
              </a:rPr>
              <a:t>Corporate executives and boards of directors</a:t>
            </a:r>
            <a:r>
              <a:rPr lang="en-US" altLang="en-US" sz="2100" dirty="0">
                <a:latin typeface="Liberation Sans" panose="020B0604020202020204" pitchFamily="34" charset="0"/>
              </a:rPr>
              <a:t> must ensure that these controls are reliable and effective. </a:t>
            </a:r>
          </a:p>
          <a:p>
            <a:pPr lvl="1" algn="l">
              <a:lnSpc>
                <a:spcPct val="120000"/>
              </a:lnSpc>
              <a:spcBef>
                <a:spcPts val="1600"/>
              </a:spcBef>
              <a:buClr>
                <a:srgbClr val="800000"/>
              </a:buClr>
              <a:buSzPct val="80000"/>
              <a:buFont typeface="Wingdings" pitchFamily="2" charset="2"/>
              <a:buChar char="u"/>
            </a:pPr>
            <a:r>
              <a:rPr lang="en-US" altLang="en-US" sz="2100" b="1" dirty="0">
                <a:latin typeface="Liberation Sans" panose="020B0604020202020204" pitchFamily="34" charset="0"/>
              </a:rPr>
              <a:t>Independent outside auditors</a:t>
            </a:r>
            <a:r>
              <a:rPr lang="en-US" altLang="en-US" sz="2100" dirty="0">
                <a:latin typeface="Liberation Sans" panose="020B0604020202020204" pitchFamily="34" charset="0"/>
              </a:rPr>
              <a:t> must attest to the adequacy of the internal control system.</a:t>
            </a:r>
          </a:p>
          <a:p>
            <a:pPr lvl="1" algn="l">
              <a:lnSpc>
                <a:spcPct val="120000"/>
              </a:lnSpc>
              <a:spcBef>
                <a:spcPts val="1600"/>
              </a:spcBef>
              <a:buClr>
                <a:srgbClr val="800000"/>
              </a:buClr>
              <a:buSzPct val="80000"/>
              <a:buFont typeface="Wingdings" pitchFamily="2" charset="2"/>
              <a:buChar char="u"/>
            </a:pPr>
            <a:r>
              <a:rPr lang="en-US" altLang="en-US" sz="2100" b="1" dirty="0">
                <a:latin typeface="Liberation Sans" panose="020B0604020202020204" pitchFamily="34" charset="0"/>
              </a:rPr>
              <a:t>SOX </a:t>
            </a:r>
            <a:r>
              <a:rPr lang="en-US" altLang="en-US" sz="2100" dirty="0">
                <a:latin typeface="Liberation Sans" panose="020B0604020202020204" pitchFamily="34" charset="0"/>
              </a:rPr>
              <a:t>created the </a:t>
            </a:r>
            <a:r>
              <a:rPr lang="en-US" altLang="en-US" sz="2100" b="1" dirty="0">
                <a:latin typeface="Liberation Sans" panose="020B0604020202020204" pitchFamily="34" charset="0"/>
              </a:rPr>
              <a:t>Public Company Accounting Oversight Board (PCAOB</a:t>
            </a:r>
            <a:r>
              <a:rPr lang="en-US" altLang="en-US" sz="2100" b="1" dirty="0" smtClean="0">
                <a:latin typeface="Liberation Sans" panose="020B0604020202020204" pitchFamily="34" charset="0"/>
              </a:rPr>
              <a:t>)</a:t>
            </a:r>
            <a:r>
              <a:rPr lang="en-US" altLang="en-US" sz="2100" dirty="0" smtClean="0">
                <a:latin typeface="Liberation Sans" panose="020B0604020202020204" pitchFamily="34" charset="0"/>
              </a:rPr>
              <a:t>.</a:t>
            </a:r>
            <a:endParaRPr lang="en-US" altLang="en-US" sz="2100" dirty="0">
              <a:latin typeface="Liberation Sans" panose="020B0604020202020204" pitchFamily="34" charset="0"/>
            </a:endParaRPr>
          </a:p>
        </p:txBody>
      </p:sp>
      <p:sp>
        <p:nvSpPr>
          <p:cNvPr id="2" name="Rectangle 7"/>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a:solidFill>
                  <a:schemeClr val="tx2">
                    <a:lumMod val="75000"/>
                  </a:schemeClr>
                </a:solidFill>
                <a:latin typeface="Liberation Sans" panose="020B0604020202020204" pitchFamily="34" charset="0"/>
              </a:rPr>
              <a:t>The Sarbanes-Oxley Act</a:t>
            </a:r>
          </a:p>
        </p:txBody>
      </p:sp>
      <p:sp>
        <p:nvSpPr>
          <p:cNvPr id="6149"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5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a:solidFill>
                  <a:schemeClr val="bg2"/>
                </a:solidFill>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33400" y="1905000"/>
            <a:ext cx="8001000" cy="6858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0000"/>
              </a:lnSpc>
              <a:spcBef>
                <a:spcPct val="50000"/>
              </a:spcBef>
              <a:buClr>
                <a:schemeClr val="tx1"/>
              </a:buClr>
              <a:buFont typeface="Wingdings" pitchFamily="2" charset="2"/>
              <a:buNone/>
            </a:pPr>
            <a:r>
              <a:rPr lang="en-US" altLang="en-US" sz="2200" dirty="0">
                <a:latin typeface="Liberation Sans" panose="020B0604020202020204" pitchFamily="34" charset="0"/>
              </a:rPr>
              <a:t>Permitting only designated personnel to handle cash receipts is an application of the principle of:</a:t>
            </a:r>
          </a:p>
        </p:txBody>
      </p:sp>
      <p:sp>
        <p:nvSpPr>
          <p:cNvPr id="32771" name="Rectangle 4"/>
          <p:cNvSpPr>
            <a:spLocks noChangeArrowheads="1"/>
          </p:cNvSpPr>
          <p:nvPr/>
        </p:nvSpPr>
        <p:spPr bwMode="auto">
          <a:xfrm>
            <a:off x="609600" y="1295400"/>
            <a:ext cx="5334000"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buSzPct val="80000"/>
            </a:pPr>
            <a:r>
              <a:rPr lang="en-US" altLang="en-US" sz="3000" b="1" dirty="0" smtClean="0">
                <a:solidFill>
                  <a:schemeClr val="tx2">
                    <a:lumMod val="75000"/>
                  </a:schemeClr>
                </a:solidFill>
                <a:latin typeface="Liberation Sans" panose="020B0604020202020204" pitchFamily="34" charset="0"/>
              </a:rPr>
              <a:t>Question</a:t>
            </a:r>
            <a:endParaRPr lang="en-US" altLang="en-US" sz="3000" b="1" dirty="0">
              <a:solidFill>
                <a:schemeClr val="tx2">
                  <a:lumMod val="75000"/>
                </a:schemeClr>
              </a:solidFill>
              <a:latin typeface="Liberation Sans" panose="020B0604020202020204" pitchFamily="34" charset="0"/>
            </a:endParaRPr>
          </a:p>
        </p:txBody>
      </p:sp>
      <p:sp>
        <p:nvSpPr>
          <p:cNvPr id="32772" name="Rectangle 2"/>
          <p:cNvSpPr>
            <a:spLocks noChangeArrowheads="1"/>
          </p:cNvSpPr>
          <p:nvPr/>
        </p:nvSpPr>
        <p:spPr bwMode="auto">
          <a:xfrm>
            <a:off x="838200" y="2895600"/>
            <a:ext cx="716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038" bIns="46038"/>
          <a:lstStyle>
            <a:lvl1pPr marL="463550" indent="-46355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0000"/>
              </a:lnSpc>
              <a:spcBef>
                <a:spcPct val="50000"/>
              </a:spcBef>
              <a:buClr>
                <a:schemeClr val="tx1"/>
              </a:buClr>
              <a:buFont typeface="Wingdings" pitchFamily="2" charset="2"/>
              <a:buNone/>
            </a:pPr>
            <a:r>
              <a:rPr lang="en-US" altLang="en-US" sz="2300" dirty="0">
                <a:latin typeface="Liberation Sans" panose="020B0604020202020204" pitchFamily="34" charset="0"/>
                <a:cs typeface="Times New Roman" pitchFamily="18" charset="0"/>
              </a:rPr>
              <a:t> a.	segregation of duties.</a:t>
            </a:r>
          </a:p>
        </p:txBody>
      </p:sp>
      <p:sp>
        <p:nvSpPr>
          <p:cNvPr id="32773" name="Rectangle 2"/>
          <p:cNvSpPr>
            <a:spLocks noChangeArrowheads="1"/>
          </p:cNvSpPr>
          <p:nvPr/>
        </p:nvSpPr>
        <p:spPr bwMode="auto">
          <a:xfrm>
            <a:off x="838200" y="3505200"/>
            <a:ext cx="716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038" bIns="46038"/>
          <a:lstStyle>
            <a:lvl1pPr marL="463550" indent="-46355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0000"/>
              </a:lnSpc>
              <a:spcBef>
                <a:spcPct val="50000"/>
              </a:spcBef>
              <a:buClr>
                <a:schemeClr val="tx1"/>
              </a:buClr>
              <a:buFont typeface="Wingdings" pitchFamily="2" charset="2"/>
              <a:buNone/>
            </a:pPr>
            <a:r>
              <a:rPr lang="en-US" altLang="en-US" sz="2300" dirty="0">
                <a:latin typeface="Liberation Sans" panose="020B0604020202020204" pitchFamily="34" charset="0"/>
                <a:cs typeface="Times New Roman" pitchFamily="18" charset="0"/>
              </a:rPr>
              <a:t> b.	establishment of responsibility.</a:t>
            </a:r>
          </a:p>
        </p:txBody>
      </p:sp>
      <p:sp>
        <p:nvSpPr>
          <p:cNvPr id="32774" name="Rectangle 2"/>
          <p:cNvSpPr>
            <a:spLocks noChangeArrowheads="1"/>
          </p:cNvSpPr>
          <p:nvPr/>
        </p:nvSpPr>
        <p:spPr bwMode="auto">
          <a:xfrm>
            <a:off x="838200" y="4114800"/>
            <a:ext cx="716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038" bIns="46038"/>
          <a:lstStyle>
            <a:lvl1pPr marL="463550" indent="-46355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0000"/>
              </a:lnSpc>
              <a:spcBef>
                <a:spcPct val="50000"/>
              </a:spcBef>
              <a:buClr>
                <a:schemeClr val="tx1"/>
              </a:buClr>
              <a:buFont typeface="Wingdings" pitchFamily="2" charset="2"/>
              <a:buNone/>
            </a:pPr>
            <a:r>
              <a:rPr lang="en-US" altLang="en-US" sz="2300" dirty="0">
                <a:latin typeface="Liberation Sans" panose="020B0604020202020204" pitchFamily="34" charset="0"/>
                <a:cs typeface="Times New Roman" pitchFamily="18" charset="0"/>
              </a:rPr>
              <a:t> c.	independent check.</a:t>
            </a:r>
          </a:p>
        </p:txBody>
      </p:sp>
      <p:sp>
        <p:nvSpPr>
          <p:cNvPr id="32775" name="Rectangle 2"/>
          <p:cNvSpPr>
            <a:spLocks noChangeArrowheads="1"/>
          </p:cNvSpPr>
          <p:nvPr/>
        </p:nvSpPr>
        <p:spPr bwMode="auto">
          <a:xfrm>
            <a:off x="838200" y="4724400"/>
            <a:ext cx="716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038" bIns="46038"/>
          <a:lstStyle>
            <a:lvl1pPr marL="463550" indent="-46355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0000"/>
              </a:lnSpc>
              <a:spcBef>
                <a:spcPct val="50000"/>
              </a:spcBef>
              <a:buClr>
                <a:schemeClr val="tx1"/>
              </a:buClr>
              <a:buFont typeface="Wingdings" pitchFamily="2" charset="2"/>
              <a:buNone/>
            </a:pPr>
            <a:r>
              <a:rPr lang="en-US" altLang="en-US" sz="2300" dirty="0">
                <a:latin typeface="Liberation Sans" panose="020B0604020202020204" pitchFamily="34" charset="0"/>
                <a:cs typeface="Times New Roman" pitchFamily="18" charset="0"/>
              </a:rPr>
              <a:t> d.	other controls.</a:t>
            </a:r>
          </a:p>
        </p:txBody>
      </p:sp>
      <p:sp>
        <p:nvSpPr>
          <p:cNvPr id="3277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277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13" name="Notched Right Arrow 12"/>
          <p:cNvSpPr/>
          <p:nvPr/>
        </p:nvSpPr>
        <p:spPr bwMode="auto">
          <a:xfrm>
            <a:off x="304800" y="3548371"/>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endParaRPr lang="en-US" altLang="en-US" dirty="0">
              <a:latin typeface="Liberation Sans" panose="020B0604020202020204" pitchFamily="34" charset="0"/>
            </a:endParaRPr>
          </a:p>
        </p:txBody>
      </p:sp>
      <p:sp>
        <p:nvSpPr>
          <p:cNvPr id="12" name="Rectangle 9"/>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3200" b="1" dirty="0" smtClean="0">
                <a:solidFill>
                  <a:schemeClr val="tx2">
                    <a:lumMod val="75000"/>
                  </a:schemeClr>
                </a:solidFill>
                <a:latin typeface="Liberation Sans" panose="020B0604020202020204" pitchFamily="34" charset="0"/>
              </a:rPr>
              <a:t>Cash Receipt </a:t>
            </a:r>
            <a:r>
              <a:rPr lang="en-US" altLang="en-US" sz="3200" b="1" dirty="0">
                <a:solidFill>
                  <a:schemeClr val="tx2">
                    <a:lumMod val="75000"/>
                  </a:schemeClr>
                </a:solidFill>
                <a:latin typeface="Liberation Sans" panose="020B0604020202020204" pitchFamily="34" charset="0"/>
              </a:rPr>
              <a:t>Controls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609600" y="1295400"/>
            <a:ext cx="8077200" cy="2289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0000"/>
              </a:lnSpc>
              <a:spcBef>
                <a:spcPct val="60000"/>
              </a:spcBef>
              <a:buClr>
                <a:srgbClr val="800000"/>
              </a:buClr>
              <a:buSzPct val="80000"/>
            </a:pPr>
            <a:r>
              <a:rPr lang="en-US" altLang="en-US" sz="2200" b="1" dirty="0">
                <a:solidFill>
                  <a:schemeClr val="folHlink"/>
                </a:solidFill>
                <a:latin typeface="Liberation Sans" panose="020B0604020202020204" pitchFamily="34" charset="0"/>
              </a:rPr>
              <a:t>Generally</a:t>
            </a:r>
            <a:r>
              <a:rPr lang="en-US" altLang="en-US" sz="2200" dirty="0">
                <a:solidFill>
                  <a:schemeClr val="folHlink"/>
                </a:solidFill>
                <a:latin typeface="Liberation Sans" panose="020B0604020202020204" pitchFamily="34" charset="0"/>
              </a:rPr>
              <a:t>, internal control over cash disbursements is more effective when companies </a:t>
            </a:r>
            <a:r>
              <a:rPr lang="en-US" altLang="en-US" sz="2200" b="1" dirty="0">
                <a:solidFill>
                  <a:schemeClr val="folHlink"/>
                </a:solidFill>
                <a:latin typeface="Liberation Sans" panose="020B0604020202020204" pitchFamily="34" charset="0"/>
              </a:rPr>
              <a:t>pay by check or electronic funds transfer (EFT)</a:t>
            </a:r>
            <a:r>
              <a:rPr lang="en-US" altLang="en-US" sz="2200" dirty="0">
                <a:solidFill>
                  <a:schemeClr val="folHlink"/>
                </a:solidFill>
                <a:latin typeface="Liberation Sans" panose="020B0604020202020204" pitchFamily="34" charset="0"/>
              </a:rPr>
              <a:t> rather than by cash.</a:t>
            </a:r>
          </a:p>
          <a:p>
            <a:pPr algn="l">
              <a:lnSpc>
                <a:spcPct val="120000"/>
              </a:lnSpc>
              <a:spcBef>
                <a:spcPct val="60000"/>
              </a:spcBef>
              <a:buClr>
                <a:srgbClr val="800000"/>
              </a:buClr>
              <a:buSzPct val="80000"/>
            </a:pPr>
            <a:r>
              <a:rPr lang="en-US" altLang="en-US" sz="2200" dirty="0">
                <a:solidFill>
                  <a:schemeClr val="folHlink"/>
                </a:solidFill>
                <a:latin typeface="Liberation Sans" panose="020B0604020202020204" pitchFamily="34" charset="0"/>
              </a:rPr>
              <a:t>One exception is </a:t>
            </a:r>
            <a:r>
              <a:rPr lang="en-US" altLang="en-US" sz="2200" b="1" dirty="0">
                <a:solidFill>
                  <a:schemeClr val="folHlink"/>
                </a:solidFill>
                <a:latin typeface="Liberation Sans" panose="020B0604020202020204" pitchFamily="34" charset="0"/>
              </a:rPr>
              <a:t>payments for incidental amounts that are paid out of petty cash</a:t>
            </a:r>
            <a:r>
              <a:rPr lang="en-US" altLang="en-US" sz="2200" dirty="0">
                <a:solidFill>
                  <a:schemeClr val="folHlink"/>
                </a:solidFill>
                <a:latin typeface="Liberation Sans" panose="020B0604020202020204" pitchFamily="34" charset="0"/>
              </a:rPr>
              <a:t>.</a:t>
            </a:r>
          </a:p>
        </p:txBody>
      </p:sp>
      <p:sp>
        <p:nvSpPr>
          <p:cNvPr id="34820" name="Rectangle 6"/>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3200" b="1" dirty="0">
                <a:solidFill>
                  <a:schemeClr val="tx2">
                    <a:lumMod val="75000"/>
                  </a:schemeClr>
                </a:solidFill>
                <a:latin typeface="Liberation Sans" panose="020B0604020202020204" pitchFamily="34" charset="0"/>
              </a:rPr>
              <a:t>Cash </a:t>
            </a:r>
            <a:r>
              <a:rPr lang="en-US" altLang="en-US" sz="3200" b="1" dirty="0" smtClean="0">
                <a:solidFill>
                  <a:schemeClr val="tx2">
                    <a:lumMod val="75000"/>
                  </a:schemeClr>
                </a:solidFill>
                <a:latin typeface="Liberation Sans" panose="020B0604020202020204" pitchFamily="34" charset="0"/>
              </a:rPr>
              <a:t>Disbursement Controls</a:t>
            </a:r>
            <a:endParaRPr lang="en-US" altLang="en-US" sz="3200" b="1" dirty="0">
              <a:solidFill>
                <a:schemeClr val="tx2">
                  <a:lumMod val="75000"/>
                </a:schemeClr>
              </a:solidFill>
              <a:latin typeface="Liberation Sans" panose="020B0604020202020204" pitchFamily="34" charset="0"/>
            </a:endParaRPr>
          </a:p>
        </p:txBody>
      </p:sp>
      <p:sp>
        <p:nvSpPr>
          <p:cNvPr id="3482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482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5845" name="Rectangle 26"/>
          <p:cNvSpPr>
            <a:spLocks noChangeArrowheads="1"/>
          </p:cNvSpPr>
          <p:nvPr/>
        </p:nvSpPr>
        <p:spPr bwMode="auto">
          <a:xfrm>
            <a:off x="2438400" y="2743200"/>
            <a:ext cx="2362200" cy="2057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endParaRPr lang="en-US" altLang="en-US" dirty="0">
              <a:latin typeface="Liberation Sans" panose="020B0604020202020204" pitchFamily="34" charset="0"/>
            </a:endParaRPr>
          </a:p>
        </p:txBody>
      </p:sp>
      <p:pic>
        <p:nvPicPr>
          <p:cNvPr id="35846"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776663"/>
            <a:ext cx="3810000"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81000"/>
            <a:ext cx="3733800"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8" name="Rectangle 10"/>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3200" b="1" dirty="0">
                <a:solidFill>
                  <a:schemeClr val="tx2">
                    <a:lumMod val="75000"/>
                  </a:schemeClr>
                </a:solidFill>
                <a:latin typeface="Liberation Sans" panose="020B0604020202020204" pitchFamily="34" charset="0"/>
              </a:rPr>
              <a:t>Cash </a:t>
            </a:r>
            <a:r>
              <a:rPr lang="en-US" altLang="en-US" sz="3200" b="1" dirty="0" smtClean="0">
                <a:solidFill>
                  <a:schemeClr val="tx2">
                    <a:lumMod val="75000"/>
                  </a:schemeClr>
                </a:solidFill>
                <a:latin typeface="Liberation Sans" panose="020B0604020202020204" pitchFamily="34" charset="0"/>
              </a:rPr>
              <a:t>Disbursement</a:t>
            </a:r>
            <a:endParaRPr lang="en-US" altLang="en-US" sz="3200" b="1" dirty="0">
              <a:solidFill>
                <a:schemeClr val="tx2">
                  <a:lumMod val="75000"/>
                </a:schemeClr>
              </a:solidFill>
              <a:latin typeface="Liberation Sans" panose="020B0604020202020204" pitchFamily="34" charset="0"/>
            </a:endParaRPr>
          </a:p>
        </p:txBody>
      </p:sp>
      <p:sp>
        <p:nvSpPr>
          <p:cNvPr id="3584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pic>
        <p:nvPicPr>
          <p:cNvPr id="3585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676400"/>
            <a:ext cx="3043238" cy="308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35851" name="Rectangle 1"/>
          <p:cNvSpPr>
            <a:spLocks noChangeArrowheads="1"/>
          </p:cNvSpPr>
          <p:nvPr/>
        </p:nvSpPr>
        <p:spPr bwMode="auto">
          <a:xfrm>
            <a:off x="6781800" y="865188"/>
            <a:ext cx="2133600" cy="1497012"/>
          </a:xfrm>
          <a:prstGeom prst="rect">
            <a:avLst/>
          </a:prstGeom>
          <a:solidFill>
            <a:schemeClr val="bg1"/>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endParaRPr lang="en-US" altLang="en-US" dirty="0">
              <a:latin typeface="Liberation Sans" panose="020B0604020202020204" pitchFamily="34" charset="0"/>
            </a:endParaRPr>
          </a:p>
        </p:txBody>
      </p:sp>
      <p:pic>
        <p:nvPicPr>
          <p:cNvPr id="35852"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775" y="914400"/>
            <a:ext cx="207962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2" name="Rectangle 1"/>
          <p:cNvSpPr/>
          <p:nvPr/>
        </p:nvSpPr>
        <p:spPr>
          <a:xfrm>
            <a:off x="2438400" y="5257800"/>
            <a:ext cx="2057400" cy="830997"/>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smtClean="0">
                <a:latin typeface="Liberation Sans" panose="020B0604020202020204" pitchFamily="34" charset="0"/>
              </a:rPr>
              <a:t>Illustration 8-6</a:t>
            </a:r>
            <a:endParaRPr lang="en-US" sz="1200" b="1" dirty="0">
              <a:latin typeface="Liberation Sans" panose="020B0604020202020204" pitchFamily="34" charset="0"/>
            </a:endParaRPr>
          </a:p>
          <a:p>
            <a:pPr algn="l"/>
            <a:r>
              <a:rPr lang="en-US" sz="1200" dirty="0">
                <a:latin typeface="Liberation Sans" panose="020B0604020202020204" pitchFamily="34" charset="0"/>
              </a:rPr>
              <a:t>Application of internal</a:t>
            </a:r>
          </a:p>
          <a:p>
            <a:pPr algn="l"/>
            <a:r>
              <a:rPr lang="en-US" sz="1200" dirty="0">
                <a:latin typeface="Liberation Sans" panose="020B0604020202020204" pitchFamily="34" charset="0"/>
              </a:rPr>
              <a:t>control principles to cash</a:t>
            </a:r>
          </a:p>
          <a:p>
            <a:pPr algn="l"/>
            <a:r>
              <a:rPr lang="en-US" sz="1200" dirty="0">
                <a:latin typeface="Liberation Sans" panose="020B0604020202020204" pitchFamily="34" charset="0"/>
              </a:rPr>
              <a:t>disbursements</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838200"/>
            <a:ext cx="4267200" cy="282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7" name="Rectangle 32"/>
          <p:cNvSpPr>
            <a:spLocks noChangeArrowheads="1"/>
          </p:cNvSpPr>
          <p:nvPr/>
        </p:nvSpPr>
        <p:spPr bwMode="auto">
          <a:xfrm>
            <a:off x="6705600" y="838200"/>
            <a:ext cx="2209800" cy="2971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endParaRPr lang="en-US" altLang="en-US" dirty="0">
              <a:latin typeface="Liberation Sans" panose="020B0604020202020204" pitchFamily="34" charset="0"/>
            </a:endParaRPr>
          </a:p>
        </p:txBody>
      </p:sp>
      <p:pic>
        <p:nvPicPr>
          <p:cNvPr id="36876"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787" y="1447800"/>
            <a:ext cx="2157413"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524000"/>
            <a:ext cx="1828800"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4724400"/>
            <a:ext cx="24765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3" name="Rectangle 29"/>
          <p:cNvSpPr>
            <a:spLocks noChangeArrowheads="1"/>
          </p:cNvSpPr>
          <p:nvPr/>
        </p:nvSpPr>
        <p:spPr bwMode="auto">
          <a:xfrm>
            <a:off x="6019800" y="4648200"/>
            <a:ext cx="2667000" cy="1676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endParaRPr lang="en-US" altLang="en-US" dirty="0">
              <a:latin typeface="Liberation Sans" panose="020B0604020202020204" pitchFamily="34" charset="0"/>
            </a:endParaRPr>
          </a:p>
        </p:txBody>
      </p:sp>
      <p:pic>
        <p:nvPicPr>
          <p:cNvPr id="36874"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4495800"/>
            <a:ext cx="1624013" cy="153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5"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1547812"/>
            <a:ext cx="2209800"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7"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4264025"/>
            <a:ext cx="1981200"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9"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688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17" name="Rectangle 16"/>
          <p:cNvSpPr/>
          <p:nvPr/>
        </p:nvSpPr>
        <p:spPr>
          <a:xfrm>
            <a:off x="1295400" y="5257800"/>
            <a:ext cx="2057400" cy="830997"/>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smtClean="0">
                <a:latin typeface="Liberation Sans" panose="020B0604020202020204" pitchFamily="34" charset="0"/>
              </a:rPr>
              <a:t>Illustration 8-6</a:t>
            </a:r>
            <a:endParaRPr lang="en-US" sz="1200" b="1" dirty="0">
              <a:latin typeface="Liberation Sans" panose="020B0604020202020204" pitchFamily="34" charset="0"/>
            </a:endParaRPr>
          </a:p>
          <a:p>
            <a:pPr algn="l"/>
            <a:r>
              <a:rPr lang="en-US" sz="1200" dirty="0">
                <a:latin typeface="Liberation Sans" panose="020B0604020202020204" pitchFamily="34" charset="0"/>
              </a:rPr>
              <a:t>Application of internal</a:t>
            </a:r>
          </a:p>
          <a:p>
            <a:pPr algn="l"/>
            <a:r>
              <a:rPr lang="en-US" sz="1200" dirty="0">
                <a:latin typeface="Liberation Sans" panose="020B0604020202020204" pitchFamily="34" charset="0"/>
              </a:rPr>
              <a:t>control principles to cash</a:t>
            </a:r>
          </a:p>
          <a:p>
            <a:pPr algn="l"/>
            <a:r>
              <a:rPr lang="en-US" sz="1200" dirty="0">
                <a:latin typeface="Liberation Sans" panose="020B0604020202020204" pitchFamily="34" charset="0"/>
              </a:rPr>
              <a:t>disbursements</a:t>
            </a:r>
          </a:p>
        </p:txBody>
      </p:sp>
      <p:sp>
        <p:nvSpPr>
          <p:cNvPr id="18" name="Rectangle 6"/>
          <p:cNvSpPr>
            <a:spLocks noChangeArrowheads="1"/>
          </p:cNvSpPr>
          <p:nvPr/>
        </p:nvSpPr>
        <p:spPr bwMode="auto">
          <a:xfrm>
            <a:off x="609600" y="304800"/>
            <a:ext cx="5867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3200" b="1" dirty="0">
                <a:solidFill>
                  <a:schemeClr val="tx2">
                    <a:lumMod val="75000"/>
                  </a:schemeClr>
                </a:solidFill>
                <a:latin typeface="Liberation Sans" panose="020B0604020202020204" pitchFamily="34" charset="0"/>
              </a:rPr>
              <a:t>Cash </a:t>
            </a:r>
            <a:r>
              <a:rPr lang="en-US" altLang="en-US" sz="3200" b="1" dirty="0" smtClean="0">
                <a:solidFill>
                  <a:schemeClr val="tx2">
                    <a:lumMod val="75000"/>
                  </a:schemeClr>
                </a:solidFill>
                <a:latin typeface="Liberation Sans" panose="020B0604020202020204" pitchFamily="34" charset="0"/>
              </a:rPr>
              <a:t>Disbursement Controls</a:t>
            </a:r>
            <a:endParaRPr lang="en-US" altLang="en-US" sz="3200" b="1"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533400" y="1905000"/>
            <a:ext cx="8001000" cy="34290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0000"/>
              </a:lnSpc>
              <a:spcBef>
                <a:spcPct val="50000"/>
              </a:spcBef>
              <a:buClr>
                <a:schemeClr val="tx1"/>
              </a:buClr>
              <a:buFont typeface="Wingdings" pitchFamily="2" charset="2"/>
              <a:buNone/>
            </a:pPr>
            <a:r>
              <a:rPr lang="en-US" altLang="en-US" sz="2200" dirty="0">
                <a:latin typeface="Liberation Sans" panose="020B0604020202020204" pitchFamily="34" charset="0"/>
              </a:rPr>
              <a:t>The use of prenumbered checks in disbursing cash is an application of the principle of:</a:t>
            </a:r>
          </a:p>
        </p:txBody>
      </p:sp>
      <p:sp>
        <p:nvSpPr>
          <p:cNvPr id="37891" name="Rectangle 4"/>
          <p:cNvSpPr>
            <a:spLocks noChangeArrowheads="1"/>
          </p:cNvSpPr>
          <p:nvPr/>
        </p:nvSpPr>
        <p:spPr bwMode="auto">
          <a:xfrm>
            <a:off x="609600" y="1295400"/>
            <a:ext cx="53340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buSzPct val="80000"/>
            </a:pPr>
            <a:r>
              <a:rPr lang="en-US" altLang="en-US" sz="2800" b="1" dirty="0" smtClean="0">
                <a:solidFill>
                  <a:schemeClr val="tx2">
                    <a:lumMod val="75000"/>
                  </a:schemeClr>
                </a:solidFill>
                <a:latin typeface="Liberation Sans" panose="020B0604020202020204" pitchFamily="34" charset="0"/>
              </a:rPr>
              <a:t>Question</a:t>
            </a:r>
            <a:endParaRPr lang="en-US" altLang="en-US" sz="2800" b="1" dirty="0">
              <a:solidFill>
                <a:schemeClr val="tx2">
                  <a:lumMod val="75000"/>
                </a:schemeClr>
              </a:solidFill>
              <a:latin typeface="Liberation Sans" panose="020B0604020202020204" pitchFamily="34" charset="0"/>
            </a:endParaRPr>
          </a:p>
        </p:txBody>
      </p:sp>
      <p:sp>
        <p:nvSpPr>
          <p:cNvPr id="37892" name="Rectangle 2"/>
          <p:cNvSpPr>
            <a:spLocks noChangeArrowheads="1"/>
          </p:cNvSpPr>
          <p:nvPr/>
        </p:nvSpPr>
        <p:spPr bwMode="auto">
          <a:xfrm>
            <a:off x="838200" y="2895600"/>
            <a:ext cx="716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038" bIns="46038"/>
          <a:lstStyle>
            <a:lvl1pPr marL="463550" indent="-46355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0000"/>
              </a:lnSpc>
              <a:spcBef>
                <a:spcPct val="50000"/>
              </a:spcBef>
              <a:buClr>
                <a:schemeClr val="tx1"/>
              </a:buClr>
              <a:buFont typeface="Wingdings" pitchFamily="2" charset="2"/>
              <a:buNone/>
            </a:pPr>
            <a:r>
              <a:rPr lang="en-US" altLang="en-US" sz="2200" dirty="0">
                <a:latin typeface="Liberation Sans" panose="020B0604020202020204" pitchFamily="34" charset="0"/>
                <a:cs typeface="Times New Roman" pitchFamily="18" charset="0"/>
              </a:rPr>
              <a:t> a.	segregation of duties.</a:t>
            </a:r>
          </a:p>
        </p:txBody>
      </p:sp>
      <p:sp>
        <p:nvSpPr>
          <p:cNvPr id="37893" name="Rectangle 2"/>
          <p:cNvSpPr>
            <a:spLocks noChangeArrowheads="1"/>
          </p:cNvSpPr>
          <p:nvPr/>
        </p:nvSpPr>
        <p:spPr bwMode="auto">
          <a:xfrm>
            <a:off x="838200" y="3505200"/>
            <a:ext cx="716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038" bIns="46038"/>
          <a:lstStyle>
            <a:lvl1pPr marL="463550" indent="-46355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0000"/>
              </a:lnSpc>
              <a:spcBef>
                <a:spcPct val="50000"/>
              </a:spcBef>
              <a:buClr>
                <a:schemeClr val="tx1"/>
              </a:buClr>
              <a:buFont typeface="Wingdings" pitchFamily="2" charset="2"/>
              <a:buNone/>
            </a:pPr>
            <a:r>
              <a:rPr lang="en-US" altLang="en-US" sz="2200" dirty="0">
                <a:latin typeface="Liberation Sans" panose="020B0604020202020204" pitchFamily="34" charset="0"/>
                <a:cs typeface="Times New Roman" pitchFamily="18" charset="0"/>
              </a:rPr>
              <a:t> b.	establishment of responsibility.</a:t>
            </a:r>
          </a:p>
        </p:txBody>
      </p:sp>
      <p:sp>
        <p:nvSpPr>
          <p:cNvPr id="37894" name="Rectangle 2"/>
          <p:cNvSpPr>
            <a:spLocks noChangeArrowheads="1"/>
          </p:cNvSpPr>
          <p:nvPr/>
        </p:nvSpPr>
        <p:spPr bwMode="auto">
          <a:xfrm>
            <a:off x="838200" y="4114800"/>
            <a:ext cx="716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038" bIns="46038"/>
          <a:lstStyle>
            <a:lvl1pPr marL="463550" indent="-46355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0000"/>
              </a:lnSpc>
              <a:spcBef>
                <a:spcPct val="50000"/>
              </a:spcBef>
              <a:buClr>
                <a:schemeClr val="tx1"/>
              </a:buClr>
              <a:buFont typeface="Wingdings" pitchFamily="2" charset="2"/>
              <a:buNone/>
            </a:pPr>
            <a:r>
              <a:rPr lang="en-US" altLang="en-US" sz="2200" dirty="0">
                <a:latin typeface="Liberation Sans" panose="020B0604020202020204" pitchFamily="34" charset="0"/>
                <a:cs typeface="Times New Roman" pitchFamily="18" charset="0"/>
              </a:rPr>
              <a:t> c.	</a:t>
            </a:r>
            <a:r>
              <a:rPr lang="en-US" altLang="en-US" sz="2200" dirty="0">
                <a:latin typeface="Liberation Sans" panose="020B0604020202020204" pitchFamily="34" charset="0"/>
              </a:rPr>
              <a:t>physical, mechanical, and electronic controls.</a:t>
            </a:r>
          </a:p>
          <a:p>
            <a:pPr algn="l">
              <a:lnSpc>
                <a:spcPct val="120000"/>
              </a:lnSpc>
              <a:spcBef>
                <a:spcPct val="50000"/>
              </a:spcBef>
              <a:buClr>
                <a:schemeClr val="tx1"/>
              </a:buClr>
              <a:buFont typeface="Wingdings" pitchFamily="2" charset="2"/>
              <a:buNone/>
            </a:pPr>
            <a:endParaRPr lang="en-US" altLang="en-US" sz="2200" dirty="0">
              <a:latin typeface="Liberation Sans" panose="020B0604020202020204" pitchFamily="34" charset="0"/>
              <a:cs typeface="Times New Roman" pitchFamily="18" charset="0"/>
            </a:endParaRPr>
          </a:p>
        </p:txBody>
      </p:sp>
      <p:sp>
        <p:nvSpPr>
          <p:cNvPr id="37895" name="Rectangle 2"/>
          <p:cNvSpPr>
            <a:spLocks noChangeArrowheads="1"/>
          </p:cNvSpPr>
          <p:nvPr/>
        </p:nvSpPr>
        <p:spPr bwMode="auto">
          <a:xfrm>
            <a:off x="838200" y="4724400"/>
            <a:ext cx="716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038" bIns="46038"/>
          <a:lstStyle>
            <a:lvl1pPr marL="463550" indent="-46355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0000"/>
              </a:lnSpc>
              <a:spcBef>
                <a:spcPct val="50000"/>
              </a:spcBef>
              <a:buClr>
                <a:schemeClr val="tx1"/>
              </a:buClr>
              <a:buFont typeface="Wingdings" pitchFamily="2" charset="2"/>
              <a:buNone/>
            </a:pPr>
            <a:r>
              <a:rPr lang="en-US" altLang="en-US" sz="2200" dirty="0">
                <a:latin typeface="Liberation Sans" panose="020B0604020202020204" pitchFamily="34" charset="0"/>
                <a:cs typeface="Times New Roman" pitchFamily="18" charset="0"/>
              </a:rPr>
              <a:t> d.	documentation procedures.</a:t>
            </a:r>
          </a:p>
        </p:txBody>
      </p:sp>
      <p:sp>
        <p:nvSpPr>
          <p:cNvPr id="3789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Notched Right Arrow 12"/>
          <p:cNvSpPr/>
          <p:nvPr/>
        </p:nvSpPr>
        <p:spPr bwMode="auto">
          <a:xfrm>
            <a:off x="304800" y="4751696"/>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endParaRPr lang="en-US" altLang="en-US" dirty="0">
              <a:latin typeface="Liberation Sans" panose="020B0604020202020204" pitchFamily="34" charset="0"/>
            </a:endParaRPr>
          </a:p>
        </p:txBody>
      </p:sp>
      <p:sp>
        <p:nvSpPr>
          <p:cNvPr id="3789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12" name="Rectangle 6"/>
          <p:cNvSpPr>
            <a:spLocks noChangeArrowheads="1"/>
          </p:cNvSpPr>
          <p:nvPr/>
        </p:nvSpPr>
        <p:spPr bwMode="auto">
          <a:xfrm>
            <a:off x="609600" y="304800"/>
            <a:ext cx="5867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3200" b="1" dirty="0">
                <a:solidFill>
                  <a:schemeClr val="tx2">
                    <a:lumMod val="75000"/>
                  </a:schemeClr>
                </a:solidFill>
                <a:latin typeface="Liberation Sans" panose="020B0604020202020204" pitchFamily="34" charset="0"/>
              </a:rPr>
              <a:t>Cash </a:t>
            </a:r>
            <a:r>
              <a:rPr lang="en-US" altLang="en-US" sz="3200" b="1" dirty="0" smtClean="0">
                <a:solidFill>
                  <a:schemeClr val="tx2">
                    <a:lumMod val="75000"/>
                  </a:schemeClr>
                </a:solidFill>
                <a:latin typeface="Liberation Sans" panose="020B0604020202020204" pitchFamily="34" charset="0"/>
              </a:rPr>
              <a:t>Disbursement Controls</a:t>
            </a:r>
            <a:endParaRPr lang="en-US" altLang="en-US" sz="3200" b="1"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09600" y="1927225"/>
            <a:ext cx="7696200" cy="22218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692150" indent="-45720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lvl="1" algn="l">
              <a:lnSpc>
                <a:spcPct val="120000"/>
              </a:lnSpc>
              <a:spcBef>
                <a:spcPct val="70000"/>
              </a:spcBef>
              <a:buClr>
                <a:srgbClr val="800000"/>
              </a:buClr>
              <a:buSzPct val="80000"/>
              <a:buFont typeface="Wingdings" pitchFamily="2" charset="2"/>
              <a:buChar char="u"/>
            </a:pPr>
            <a:r>
              <a:rPr lang="en-US" altLang="en-US" sz="2100" dirty="0" smtClean="0">
                <a:solidFill>
                  <a:srgbClr val="000000"/>
                </a:solidFill>
                <a:latin typeface="Liberation Sans" panose="020B0604020202020204" pitchFamily="34" charset="0"/>
              </a:rPr>
              <a:t>A </a:t>
            </a:r>
            <a:r>
              <a:rPr lang="en-US" altLang="en-US" sz="2100" dirty="0">
                <a:solidFill>
                  <a:srgbClr val="000000"/>
                </a:solidFill>
                <a:latin typeface="Liberation Sans" panose="020B0604020202020204" pitchFamily="34" charset="0"/>
              </a:rPr>
              <a:t>network of approvals by authorized individuals, acting independently, to ensure all disbursements by check are proper.</a:t>
            </a:r>
          </a:p>
          <a:p>
            <a:pPr lvl="1" algn="l">
              <a:lnSpc>
                <a:spcPct val="120000"/>
              </a:lnSpc>
              <a:spcBef>
                <a:spcPct val="70000"/>
              </a:spcBef>
              <a:buClr>
                <a:srgbClr val="800000"/>
              </a:buClr>
              <a:buSzPct val="80000"/>
              <a:buFont typeface="Wingdings" pitchFamily="2" charset="2"/>
              <a:buChar char="u"/>
            </a:pPr>
            <a:r>
              <a:rPr lang="en-US" altLang="en-US" sz="2100" dirty="0">
                <a:solidFill>
                  <a:srgbClr val="000000"/>
                </a:solidFill>
                <a:latin typeface="Liberation Sans" panose="020B0604020202020204" pitchFamily="34" charset="0"/>
              </a:rPr>
              <a:t>A </a:t>
            </a:r>
            <a:r>
              <a:rPr lang="en-US" altLang="en-US" sz="2100" b="1" dirty="0">
                <a:solidFill>
                  <a:schemeClr val="hlink"/>
                </a:solidFill>
                <a:latin typeface="Liberation Sans" panose="020B0604020202020204" pitchFamily="34" charset="0"/>
              </a:rPr>
              <a:t>voucher</a:t>
            </a:r>
            <a:r>
              <a:rPr lang="en-US" altLang="en-US" sz="2100" b="1" dirty="0">
                <a:solidFill>
                  <a:srgbClr val="00FFFF"/>
                </a:solidFill>
                <a:latin typeface="Liberation Sans" panose="020B0604020202020204" pitchFamily="34" charset="0"/>
              </a:rPr>
              <a:t> </a:t>
            </a:r>
            <a:r>
              <a:rPr lang="en-US" altLang="en-US" sz="2100" dirty="0">
                <a:solidFill>
                  <a:srgbClr val="000000"/>
                </a:solidFill>
                <a:latin typeface="Liberation Sans" panose="020B0604020202020204" pitchFamily="34" charset="0"/>
              </a:rPr>
              <a:t>is an authorization form prepared for each expenditure in a voucher system.</a:t>
            </a:r>
          </a:p>
        </p:txBody>
      </p:sp>
      <p:sp>
        <p:nvSpPr>
          <p:cNvPr id="3891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891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7" name="Rectangle 6"/>
          <p:cNvSpPr>
            <a:spLocks noChangeArrowheads="1"/>
          </p:cNvSpPr>
          <p:nvPr/>
        </p:nvSpPr>
        <p:spPr bwMode="auto">
          <a:xfrm>
            <a:off x="609600" y="304800"/>
            <a:ext cx="5867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3200" b="1" dirty="0">
                <a:solidFill>
                  <a:schemeClr val="tx2">
                    <a:lumMod val="75000"/>
                  </a:schemeClr>
                </a:solidFill>
                <a:latin typeface="Liberation Sans" panose="020B0604020202020204" pitchFamily="34" charset="0"/>
              </a:rPr>
              <a:t>Cash </a:t>
            </a:r>
            <a:r>
              <a:rPr lang="en-US" altLang="en-US" sz="3200" b="1" dirty="0" smtClean="0">
                <a:solidFill>
                  <a:schemeClr val="tx2">
                    <a:lumMod val="75000"/>
                  </a:schemeClr>
                </a:solidFill>
                <a:latin typeface="Liberation Sans" panose="020B0604020202020204" pitchFamily="34" charset="0"/>
              </a:rPr>
              <a:t>Disbursement Controls</a:t>
            </a:r>
            <a:endParaRPr lang="en-US" altLang="en-US" sz="3200" b="1" dirty="0">
              <a:solidFill>
                <a:schemeClr val="tx2">
                  <a:lumMod val="75000"/>
                </a:schemeClr>
              </a:solidFill>
              <a:latin typeface="Liberation Sans" panose="020B0604020202020204" pitchFamily="34" charset="0"/>
            </a:endParaRPr>
          </a:p>
        </p:txBody>
      </p:sp>
      <p:sp>
        <p:nvSpPr>
          <p:cNvPr id="8" name="Text Box 11"/>
          <p:cNvSpPr txBox="1">
            <a:spLocks noChangeArrowheads="1"/>
          </p:cNvSpPr>
          <p:nvPr/>
        </p:nvSpPr>
        <p:spPr bwMode="auto">
          <a:xfrm>
            <a:off x="609600" y="1295400"/>
            <a:ext cx="76962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en-US"/>
            </a:defPPr>
            <a:lvl1pPr algn="l">
              <a:buSzPct val="80000"/>
              <a:defRPr sz="28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VOUCHER SYSTEM CONTROLS</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9"/>
          <p:cNvSpPr txBox="1">
            <a:spLocks noChangeArrowheads="1"/>
          </p:cNvSpPr>
          <p:nvPr/>
        </p:nvSpPr>
        <p:spPr bwMode="auto">
          <a:xfrm>
            <a:off x="609600" y="1849437"/>
            <a:ext cx="4343400" cy="2479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692150" indent="-45720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10000"/>
              </a:lnSpc>
              <a:spcBef>
                <a:spcPct val="50000"/>
              </a:spcBef>
              <a:buClr>
                <a:srgbClr val="800000"/>
              </a:buClr>
              <a:buSzPct val="80000"/>
            </a:pPr>
            <a:r>
              <a:rPr lang="en-US" altLang="en-US" sz="2300" b="1" dirty="0">
                <a:latin typeface="Liberation Sans" panose="020B0604020202020204" pitchFamily="34" charset="0"/>
              </a:rPr>
              <a:t>Involves:</a:t>
            </a:r>
          </a:p>
          <a:p>
            <a:pPr lvl="1" algn="l">
              <a:lnSpc>
                <a:spcPct val="110000"/>
              </a:lnSpc>
              <a:spcBef>
                <a:spcPct val="50000"/>
              </a:spcBef>
              <a:buSzPct val="100000"/>
              <a:buFontTx/>
              <a:buAutoNum type="arabicPeriod"/>
            </a:pPr>
            <a:r>
              <a:rPr lang="en-US" altLang="en-US" sz="2200" dirty="0">
                <a:latin typeface="Liberation Sans" panose="020B0604020202020204" pitchFamily="34" charset="0"/>
              </a:rPr>
              <a:t>establishing the fund, </a:t>
            </a:r>
          </a:p>
          <a:p>
            <a:pPr lvl="1" algn="l">
              <a:lnSpc>
                <a:spcPct val="110000"/>
              </a:lnSpc>
              <a:spcBef>
                <a:spcPct val="50000"/>
              </a:spcBef>
              <a:buSzPct val="100000"/>
              <a:buFontTx/>
              <a:buAutoNum type="arabicPeriod"/>
            </a:pPr>
            <a:r>
              <a:rPr lang="en-US" altLang="en-US" sz="2200" dirty="0">
                <a:latin typeface="Liberation Sans" panose="020B0604020202020204" pitchFamily="34" charset="0"/>
              </a:rPr>
              <a:t>making payments from the fund, and </a:t>
            </a:r>
          </a:p>
          <a:p>
            <a:pPr lvl="1" algn="l">
              <a:lnSpc>
                <a:spcPct val="110000"/>
              </a:lnSpc>
              <a:spcBef>
                <a:spcPct val="50000"/>
              </a:spcBef>
              <a:buSzPct val="100000"/>
              <a:buFontTx/>
              <a:buAutoNum type="arabicPeriod"/>
            </a:pPr>
            <a:r>
              <a:rPr lang="en-US" altLang="en-US" sz="2200" dirty="0">
                <a:latin typeface="Liberation Sans" panose="020B0604020202020204" pitchFamily="34" charset="0"/>
              </a:rPr>
              <a:t>replenishing the fund.</a:t>
            </a:r>
          </a:p>
        </p:txBody>
      </p:sp>
      <p:sp>
        <p:nvSpPr>
          <p:cNvPr id="40963" name="Text Box 2"/>
          <p:cNvSpPr txBox="1">
            <a:spLocks noChangeArrowheads="1"/>
          </p:cNvSpPr>
          <p:nvPr/>
        </p:nvSpPr>
        <p:spPr bwMode="auto">
          <a:xfrm>
            <a:off x="609600" y="1295400"/>
            <a:ext cx="7010400"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10000"/>
              </a:lnSpc>
              <a:spcBef>
                <a:spcPct val="50000"/>
              </a:spcBef>
              <a:buClr>
                <a:srgbClr val="800000"/>
              </a:buClr>
              <a:buSzPct val="80000"/>
            </a:pPr>
            <a:r>
              <a:rPr lang="en-US" altLang="en-US" sz="2300" b="1" dirty="0">
                <a:latin typeface="Liberation Sans" panose="020B0604020202020204" pitchFamily="34" charset="0"/>
              </a:rPr>
              <a:t>Petty Cash Fund</a:t>
            </a:r>
            <a:r>
              <a:rPr lang="en-US" altLang="en-US" sz="2300" dirty="0">
                <a:latin typeface="Liberation Sans" panose="020B0604020202020204" pitchFamily="34" charset="0"/>
              </a:rPr>
              <a:t> - Used to pay small amounts.</a:t>
            </a:r>
          </a:p>
        </p:txBody>
      </p:sp>
      <p:sp>
        <p:nvSpPr>
          <p:cNvPr id="40965" name="Rectangle 7"/>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3200" b="1" dirty="0" smtClean="0">
                <a:solidFill>
                  <a:schemeClr val="tx2">
                    <a:lumMod val="75000"/>
                  </a:schemeClr>
                </a:solidFill>
                <a:latin typeface="Liberation Sans" panose="020B0604020202020204" pitchFamily="34" charset="0"/>
              </a:rPr>
              <a:t>Petty Cash Fund</a:t>
            </a:r>
            <a:endParaRPr lang="en-US" altLang="en-US" sz="3200" b="1" dirty="0">
              <a:solidFill>
                <a:schemeClr val="tx2">
                  <a:lumMod val="75000"/>
                </a:schemeClr>
              </a:solidFill>
              <a:latin typeface="Liberation Sans" panose="020B0604020202020204" pitchFamily="34" charset="0"/>
            </a:endParaRPr>
          </a:p>
        </p:txBody>
      </p:sp>
      <p:sp>
        <p:nvSpPr>
          <p:cNvPr id="4096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096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pic>
        <p:nvPicPr>
          <p:cNvPr id="4096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897" y="2057400"/>
            <a:ext cx="3019503" cy="440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09600" y="1905000"/>
            <a:ext cx="82296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Lst>
              <a:defRPr sz="2400">
                <a:solidFill>
                  <a:schemeClr val="tx1"/>
                </a:solidFill>
                <a:latin typeface="Arial Black" pitchFamily="34" charset="0"/>
              </a:defRPr>
            </a:lvl1pPr>
            <a:lvl2pPr marL="742950" indent="-285750">
              <a:tabLst>
                <a:tab pos="457200" algn="l"/>
              </a:tabLst>
              <a:defRPr sz="2400">
                <a:solidFill>
                  <a:schemeClr val="tx1"/>
                </a:solidFill>
                <a:latin typeface="Arial Black" pitchFamily="34" charset="0"/>
              </a:defRPr>
            </a:lvl2pPr>
            <a:lvl3pPr marL="1143000" indent="-228600">
              <a:tabLst>
                <a:tab pos="457200" algn="l"/>
              </a:tabLst>
              <a:defRPr sz="2400">
                <a:solidFill>
                  <a:schemeClr val="tx1"/>
                </a:solidFill>
                <a:latin typeface="Arial Black" pitchFamily="34" charset="0"/>
              </a:defRPr>
            </a:lvl3pPr>
            <a:lvl4pPr marL="1600200" indent="-228600">
              <a:tabLst>
                <a:tab pos="457200" algn="l"/>
              </a:tabLst>
              <a:defRPr sz="2400">
                <a:solidFill>
                  <a:schemeClr val="tx1"/>
                </a:solidFill>
                <a:latin typeface="Arial Black" pitchFamily="34" charset="0"/>
              </a:defRPr>
            </a:lvl4pPr>
            <a:lvl5pPr marL="2057400" indent="-228600">
              <a:tabLst>
                <a:tab pos="457200" algn="l"/>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57200" algn="l"/>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57200" algn="l"/>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57200" algn="l"/>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57200" algn="l"/>
              </a:tabLst>
              <a:defRPr sz="2400">
                <a:solidFill>
                  <a:schemeClr val="tx1"/>
                </a:solidFill>
                <a:latin typeface="Arial Black" pitchFamily="34" charset="0"/>
              </a:defRPr>
            </a:lvl9pPr>
          </a:lstStyle>
          <a:p>
            <a:pPr algn="l">
              <a:lnSpc>
                <a:spcPct val="11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If Laird Company decides to establish a $100 fund on March 1, the journal entry is:</a:t>
            </a:r>
          </a:p>
        </p:txBody>
      </p:sp>
      <p:sp>
        <p:nvSpPr>
          <p:cNvPr id="913411" name="Text Box 3"/>
          <p:cNvSpPr txBox="1">
            <a:spLocks noChangeArrowheads="1"/>
          </p:cNvSpPr>
          <p:nvPr/>
        </p:nvSpPr>
        <p:spPr bwMode="auto">
          <a:xfrm>
            <a:off x="2057400" y="30781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400">
                <a:solidFill>
                  <a:schemeClr val="tx1"/>
                </a:solidFill>
                <a:latin typeface="Arial Black" pitchFamily="34" charset="0"/>
              </a:defRPr>
            </a:lvl1pPr>
            <a:lvl2pPr marL="742950" indent="-285750">
              <a:tabLst>
                <a:tab pos="4745038" algn="r"/>
              </a:tabLst>
              <a:defRPr sz="2400">
                <a:solidFill>
                  <a:schemeClr val="tx1"/>
                </a:solidFill>
                <a:latin typeface="Arial Black" pitchFamily="34" charset="0"/>
              </a:defRPr>
            </a:lvl2pPr>
            <a:lvl3pPr marL="1143000" indent="-228600">
              <a:tabLst>
                <a:tab pos="4745038" algn="r"/>
              </a:tabLst>
              <a:defRPr sz="2400">
                <a:solidFill>
                  <a:schemeClr val="tx1"/>
                </a:solidFill>
                <a:latin typeface="Arial Black" pitchFamily="34" charset="0"/>
              </a:defRPr>
            </a:lvl3pPr>
            <a:lvl4pPr marL="1600200" indent="-228600">
              <a:tabLst>
                <a:tab pos="4745038" algn="r"/>
              </a:tabLst>
              <a:defRPr sz="2400">
                <a:solidFill>
                  <a:schemeClr val="tx1"/>
                </a:solidFill>
                <a:latin typeface="Arial Black" pitchFamily="34" charset="0"/>
              </a:defRPr>
            </a:lvl4pPr>
            <a:lvl5pPr marL="2057400" indent="-228600">
              <a:tabLst>
                <a:tab pos="4745038"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745038"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745038"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745038"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745038" algn="r"/>
              </a:tabLst>
              <a:defRPr sz="2400">
                <a:solidFill>
                  <a:schemeClr val="tx1"/>
                </a:solidFill>
                <a:latin typeface="Arial Black" pitchFamily="34" charset="0"/>
              </a:defRPr>
            </a:lvl9pPr>
          </a:lstStyle>
          <a:p>
            <a:pPr algn="l">
              <a:spcBef>
                <a:spcPct val="50000"/>
              </a:spcBef>
            </a:pPr>
            <a:r>
              <a:rPr lang="en-US" altLang="en-US" sz="2200" dirty="0">
                <a:latin typeface="Liberation Sans" panose="020B0604020202020204" pitchFamily="34" charset="0"/>
                <a:cs typeface="Arial" charset="0"/>
              </a:rPr>
              <a:t>Petty </a:t>
            </a:r>
            <a:r>
              <a:rPr lang="en-US" altLang="en-US" sz="2200" dirty="0" smtClean="0">
                <a:latin typeface="Liberation Sans" panose="020B0604020202020204" pitchFamily="34" charset="0"/>
                <a:cs typeface="Arial" charset="0"/>
              </a:rPr>
              <a:t>Cash</a:t>
            </a:r>
            <a:r>
              <a:rPr lang="en-US" altLang="en-US" sz="2200" dirty="0">
                <a:latin typeface="Liberation Sans" panose="020B0604020202020204" pitchFamily="34" charset="0"/>
                <a:cs typeface="Arial" charset="0"/>
              </a:rPr>
              <a:t>	100</a:t>
            </a:r>
          </a:p>
        </p:txBody>
      </p:sp>
      <p:sp>
        <p:nvSpPr>
          <p:cNvPr id="41988" name="Text Box 4"/>
          <p:cNvSpPr txBox="1">
            <a:spLocks noChangeArrowheads="1"/>
          </p:cNvSpPr>
          <p:nvPr/>
        </p:nvSpPr>
        <p:spPr bwMode="auto">
          <a:xfrm>
            <a:off x="609600" y="3078163"/>
            <a:ext cx="1524000"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400">
                <a:solidFill>
                  <a:schemeClr val="tx1"/>
                </a:solidFill>
                <a:latin typeface="Arial Black" pitchFamily="34" charset="0"/>
              </a:defRPr>
            </a:lvl1pPr>
            <a:lvl2pPr marL="742950" indent="-285750">
              <a:tabLst>
                <a:tab pos="4745038" algn="r"/>
              </a:tabLst>
              <a:defRPr sz="2400">
                <a:solidFill>
                  <a:schemeClr val="tx1"/>
                </a:solidFill>
                <a:latin typeface="Arial Black" pitchFamily="34" charset="0"/>
              </a:defRPr>
            </a:lvl2pPr>
            <a:lvl3pPr marL="1143000" indent="-228600">
              <a:tabLst>
                <a:tab pos="4745038" algn="r"/>
              </a:tabLst>
              <a:defRPr sz="2400">
                <a:solidFill>
                  <a:schemeClr val="tx1"/>
                </a:solidFill>
                <a:latin typeface="Arial Black" pitchFamily="34" charset="0"/>
              </a:defRPr>
            </a:lvl3pPr>
            <a:lvl4pPr marL="1600200" indent="-228600">
              <a:tabLst>
                <a:tab pos="4745038" algn="r"/>
              </a:tabLst>
              <a:defRPr sz="2400">
                <a:solidFill>
                  <a:schemeClr val="tx1"/>
                </a:solidFill>
                <a:latin typeface="Arial Black" pitchFamily="34" charset="0"/>
              </a:defRPr>
            </a:lvl4pPr>
            <a:lvl5pPr marL="2057400" indent="-228600">
              <a:tabLst>
                <a:tab pos="4745038"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745038"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745038"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745038"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745038" algn="r"/>
              </a:tabLst>
              <a:defRPr sz="2400">
                <a:solidFill>
                  <a:schemeClr val="tx1"/>
                </a:solidFill>
                <a:latin typeface="Arial Black" pitchFamily="34" charset="0"/>
              </a:defRPr>
            </a:lvl9pPr>
          </a:lstStyle>
          <a:p>
            <a:pPr algn="l">
              <a:spcBef>
                <a:spcPct val="50000"/>
              </a:spcBef>
            </a:pPr>
            <a:r>
              <a:rPr lang="en-US" altLang="en-US" sz="2200" dirty="0">
                <a:latin typeface="Liberation Sans" panose="020B0604020202020204" pitchFamily="34" charset="0"/>
                <a:cs typeface="Arial" charset="0"/>
              </a:rPr>
              <a:t>March 1</a:t>
            </a:r>
          </a:p>
        </p:txBody>
      </p:sp>
      <p:sp>
        <p:nvSpPr>
          <p:cNvPr id="913413" name="Text Box 5"/>
          <p:cNvSpPr txBox="1">
            <a:spLocks noChangeArrowheads="1"/>
          </p:cNvSpPr>
          <p:nvPr/>
        </p:nvSpPr>
        <p:spPr bwMode="auto">
          <a:xfrm>
            <a:off x="2057400" y="35353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400">
                <a:solidFill>
                  <a:schemeClr val="tx1"/>
                </a:solidFill>
                <a:latin typeface="Arial Black" pitchFamily="34" charset="0"/>
              </a:defRPr>
            </a:lvl1pPr>
            <a:lvl2pPr marL="742950" indent="-285750">
              <a:tabLst>
                <a:tab pos="4745038" algn="r"/>
                <a:tab pos="6110288" algn="r"/>
              </a:tabLst>
              <a:defRPr sz="2400">
                <a:solidFill>
                  <a:schemeClr val="tx1"/>
                </a:solidFill>
                <a:latin typeface="Arial Black" pitchFamily="34" charset="0"/>
              </a:defRPr>
            </a:lvl2pPr>
            <a:lvl3pPr marL="1143000" indent="-228600">
              <a:tabLst>
                <a:tab pos="4745038" algn="r"/>
                <a:tab pos="6110288" algn="r"/>
              </a:tabLst>
              <a:defRPr sz="2400">
                <a:solidFill>
                  <a:schemeClr val="tx1"/>
                </a:solidFill>
                <a:latin typeface="Arial Black" pitchFamily="34" charset="0"/>
              </a:defRPr>
            </a:lvl3pPr>
            <a:lvl4pPr marL="1600200" indent="-228600">
              <a:tabLst>
                <a:tab pos="4745038" algn="r"/>
                <a:tab pos="6110288" algn="r"/>
              </a:tabLst>
              <a:defRPr sz="2400">
                <a:solidFill>
                  <a:schemeClr val="tx1"/>
                </a:solidFill>
                <a:latin typeface="Arial Black" pitchFamily="34" charset="0"/>
              </a:defRPr>
            </a:lvl4pPr>
            <a:lvl5pPr marL="2057400" indent="-228600">
              <a:tabLst>
                <a:tab pos="4745038" algn="r"/>
                <a:tab pos="6110288"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745038" algn="r"/>
                <a:tab pos="6110288"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745038" algn="r"/>
                <a:tab pos="6110288"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745038" algn="r"/>
                <a:tab pos="6110288"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745038" algn="r"/>
                <a:tab pos="6110288" algn="r"/>
              </a:tabLst>
              <a:defRPr sz="2400">
                <a:solidFill>
                  <a:schemeClr val="tx1"/>
                </a:solidFill>
                <a:latin typeface="Arial Black" pitchFamily="34" charset="0"/>
              </a:defRPr>
            </a:lvl9pPr>
          </a:lstStyle>
          <a:p>
            <a:pPr algn="l">
              <a:spcBef>
                <a:spcPct val="50000"/>
              </a:spcBef>
            </a:pPr>
            <a:r>
              <a:rPr lang="en-US" altLang="en-US" sz="2200" dirty="0">
                <a:latin typeface="Liberation Sans" panose="020B0604020202020204" pitchFamily="34" charset="0"/>
                <a:cs typeface="Arial" charset="0"/>
              </a:rPr>
              <a:t>Cash		100</a:t>
            </a:r>
          </a:p>
        </p:txBody>
      </p:sp>
      <p:sp>
        <p:nvSpPr>
          <p:cNvPr id="4199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1992" name="Rectangle 6"/>
          <p:cNvSpPr>
            <a:spLocks noChangeArrowheads="1"/>
          </p:cNvSpPr>
          <p:nvPr/>
        </p:nvSpPr>
        <p:spPr bwMode="auto">
          <a:xfrm>
            <a:off x="609600" y="1295400"/>
            <a:ext cx="73152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buSzPct val="80000"/>
            </a:pPr>
            <a:r>
              <a:rPr lang="en-US" altLang="en-US" sz="2800" b="1" dirty="0">
                <a:latin typeface="Liberation Sans" panose="020B0604020202020204" pitchFamily="34" charset="0"/>
              </a:rPr>
              <a:t>ESTABLISHING THE PETTY CASH FUND</a:t>
            </a:r>
          </a:p>
        </p:txBody>
      </p:sp>
      <p:sp>
        <p:nvSpPr>
          <p:cNvPr id="4199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10" name="Rectangle 7"/>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3200" b="1" dirty="0" smtClean="0">
                <a:solidFill>
                  <a:schemeClr val="tx2">
                    <a:lumMod val="75000"/>
                  </a:schemeClr>
                </a:solidFill>
                <a:latin typeface="Liberation Sans" panose="020B0604020202020204" pitchFamily="34" charset="0"/>
              </a:rPr>
              <a:t>Petty Cash Fund</a:t>
            </a:r>
            <a:endParaRPr lang="en-US" altLang="en-US" sz="3200" b="1"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3411"/>
                                        </p:tgtEl>
                                        <p:attrNameLst>
                                          <p:attrName>style.visibility</p:attrName>
                                        </p:attrNameLst>
                                      </p:cBhvr>
                                      <p:to>
                                        <p:strVal val="visible"/>
                                      </p:to>
                                    </p:set>
                                    <p:animEffect transition="in" filter="wipe(left)">
                                      <p:cBhvr>
                                        <p:cTn id="7" dur="500"/>
                                        <p:tgtEl>
                                          <p:spTgt spid="913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3413"/>
                                        </p:tgtEl>
                                        <p:attrNameLst>
                                          <p:attrName>style.visibility</p:attrName>
                                        </p:attrNameLst>
                                      </p:cBhvr>
                                      <p:to>
                                        <p:strVal val="visible"/>
                                      </p:to>
                                    </p:set>
                                    <p:animEffect transition="in" filter="wipe(left)">
                                      <p:cBhvr>
                                        <p:cTn id="12" dur="500"/>
                                        <p:tgtEl>
                                          <p:spTgt spid="913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411" grpId="0" autoUpdateAnimBg="0"/>
      <p:bldP spid="91341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09600" y="1905000"/>
            <a:ext cx="8229600" cy="163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Lst>
              <a:defRPr sz="2400">
                <a:solidFill>
                  <a:schemeClr val="tx1"/>
                </a:solidFill>
                <a:latin typeface="Arial Black" pitchFamily="34" charset="0"/>
              </a:defRPr>
            </a:lvl1pPr>
            <a:lvl2pPr marL="742950" indent="-285750">
              <a:tabLst>
                <a:tab pos="457200" algn="l"/>
              </a:tabLst>
              <a:defRPr sz="2400">
                <a:solidFill>
                  <a:schemeClr val="tx1"/>
                </a:solidFill>
                <a:latin typeface="Arial Black" pitchFamily="34" charset="0"/>
              </a:defRPr>
            </a:lvl2pPr>
            <a:lvl3pPr marL="1143000" indent="-228600">
              <a:tabLst>
                <a:tab pos="457200" algn="l"/>
              </a:tabLst>
              <a:defRPr sz="2400">
                <a:solidFill>
                  <a:schemeClr val="tx1"/>
                </a:solidFill>
                <a:latin typeface="Arial Black" pitchFamily="34" charset="0"/>
              </a:defRPr>
            </a:lvl3pPr>
            <a:lvl4pPr marL="1600200" indent="-228600">
              <a:tabLst>
                <a:tab pos="457200" algn="l"/>
              </a:tabLst>
              <a:defRPr sz="2400">
                <a:solidFill>
                  <a:schemeClr val="tx1"/>
                </a:solidFill>
                <a:latin typeface="Arial Black" pitchFamily="34" charset="0"/>
              </a:defRPr>
            </a:lvl4pPr>
            <a:lvl5pPr marL="2057400" indent="-228600">
              <a:tabLst>
                <a:tab pos="457200" algn="l"/>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57200" algn="l"/>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57200" algn="l"/>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57200" algn="l"/>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57200" algn="l"/>
              </a:tabLst>
              <a:defRPr sz="2400">
                <a:solidFill>
                  <a:schemeClr val="tx1"/>
                </a:solidFill>
                <a:latin typeface="Arial Black" pitchFamily="34" charset="0"/>
              </a:defRPr>
            </a:lvl9pPr>
          </a:lstStyle>
          <a:p>
            <a:pPr algn="l">
              <a:lnSpc>
                <a:spcPct val="11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On March 15 Laird’s petty cash custodian requests a check for $87. The fund contains $13 cash and petty cash receipts for postage $44, freight-out $38, and miscellaneous expenses $5. The journal entry is:</a:t>
            </a:r>
          </a:p>
        </p:txBody>
      </p:sp>
      <p:sp>
        <p:nvSpPr>
          <p:cNvPr id="915459" name="Text Box 3"/>
          <p:cNvSpPr txBox="1">
            <a:spLocks noChangeArrowheads="1"/>
          </p:cNvSpPr>
          <p:nvPr/>
        </p:nvSpPr>
        <p:spPr bwMode="auto">
          <a:xfrm>
            <a:off x="2217738" y="3810000"/>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400">
                <a:solidFill>
                  <a:schemeClr val="tx1"/>
                </a:solidFill>
                <a:latin typeface="Arial Black" pitchFamily="34" charset="0"/>
              </a:defRPr>
            </a:lvl1pPr>
            <a:lvl2pPr marL="742950" indent="-285750">
              <a:tabLst>
                <a:tab pos="4745038" algn="r"/>
              </a:tabLst>
              <a:defRPr sz="2400">
                <a:solidFill>
                  <a:schemeClr val="tx1"/>
                </a:solidFill>
                <a:latin typeface="Arial Black" pitchFamily="34" charset="0"/>
              </a:defRPr>
            </a:lvl2pPr>
            <a:lvl3pPr marL="1143000" indent="-228600">
              <a:tabLst>
                <a:tab pos="4745038" algn="r"/>
              </a:tabLst>
              <a:defRPr sz="2400">
                <a:solidFill>
                  <a:schemeClr val="tx1"/>
                </a:solidFill>
                <a:latin typeface="Arial Black" pitchFamily="34" charset="0"/>
              </a:defRPr>
            </a:lvl3pPr>
            <a:lvl4pPr marL="1600200" indent="-228600">
              <a:tabLst>
                <a:tab pos="4745038" algn="r"/>
              </a:tabLst>
              <a:defRPr sz="2400">
                <a:solidFill>
                  <a:schemeClr val="tx1"/>
                </a:solidFill>
                <a:latin typeface="Arial Black" pitchFamily="34" charset="0"/>
              </a:defRPr>
            </a:lvl4pPr>
            <a:lvl5pPr marL="2057400" indent="-228600">
              <a:tabLst>
                <a:tab pos="4745038"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745038"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745038"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745038"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745038" algn="r"/>
              </a:tabLst>
              <a:defRPr sz="2400">
                <a:solidFill>
                  <a:schemeClr val="tx1"/>
                </a:solidFill>
                <a:latin typeface="Arial Black" pitchFamily="34" charset="0"/>
              </a:defRPr>
            </a:lvl9pPr>
          </a:lstStyle>
          <a:p>
            <a:pPr algn="l">
              <a:spcBef>
                <a:spcPct val="50000"/>
              </a:spcBef>
            </a:pPr>
            <a:r>
              <a:rPr lang="en-US" altLang="en-US" sz="2200" dirty="0">
                <a:latin typeface="Liberation Sans" panose="020B0604020202020204" pitchFamily="34" charset="0"/>
                <a:cs typeface="Arial" charset="0"/>
              </a:rPr>
              <a:t>Postage Expense	44</a:t>
            </a:r>
          </a:p>
        </p:txBody>
      </p:sp>
      <p:sp>
        <p:nvSpPr>
          <p:cNvPr id="43012" name="Text Box 4"/>
          <p:cNvSpPr txBox="1">
            <a:spLocks noChangeArrowheads="1"/>
          </p:cNvSpPr>
          <p:nvPr/>
        </p:nvSpPr>
        <p:spPr bwMode="auto">
          <a:xfrm>
            <a:off x="609600" y="3810000"/>
            <a:ext cx="1524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400">
                <a:solidFill>
                  <a:schemeClr val="tx1"/>
                </a:solidFill>
                <a:latin typeface="Arial Black" pitchFamily="34" charset="0"/>
              </a:defRPr>
            </a:lvl1pPr>
            <a:lvl2pPr marL="742950" indent="-285750">
              <a:tabLst>
                <a:tab pos="4745038" algn="r"/>
              </a:tabLst>
              <a:defRPr sz="2400">
                <a:solidFill>
                  <a:schemeClr val="tx1"/>
                </a:solidFill>
                <a:latin typeface="Arial Black" pitchFamily="34" charset="0"/>
              </a:defRPr>
            </a:lvl2pPr>
            <a:lvl3pPr marL="1143000" indent="-228600">
              <a:tabLst>
                <a:tab pos="4745038" algn="r"/>
              </a:tabLst>
              <a:defRPr sz="2400">
                <a:solidFill>
                  <a:schemeClr val="tx1"/>
                </a:solidFill>
                <a:latin typeface="Arial Black" pitchFamily="34" charset="0"/>
              </a:defRPr>
            </a:lvl3pPr>
            <a:lvl4pPr marL="1600200" indent="-228600">
              <a:tabLst>
                <a:tab pos="4745038" algn="r"/>
              </a:tabLst>
              <a:defRPr sz="2400">
                <a:solidFill>
                  <a:schemeClr val="tx1"/>
                </a:solidFill>
                <a:latin typeface="Arial Black" pitchFamily="34" charset="0"/>
              </a:defRPr>
            </a:lvl4pPr>
            <a:lvl5pPr marL="2057400" indent="-228600">
              <a:tabLst>
                <a:tab pos="4745038"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745038"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745038"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745038"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745038" algn="r"/>
              </a:tabLst>
              <a:defRPr sz="2400">
                <a:solidFill>
                  <a:schemeClr val="tx1"/>
                </a:solidFill>
                <a:latin typeface="Arial Black" pitchFamily="34" charset="0"/>
              </a:defRPr>
            </a:lvl9pPr>
          </a:lstStyle>
          <a:p>
            <a:pPr algn="l">
              <a:spcBef>
                <a:spcPct val="50000"/>
              </a:spcBef>
            </a:pPr>
            <a:r>
              <a:rPr lang="en-US" altLang="en-US" sz="2200" dirty="0">
                <a:latin typeface="Liberation Sans" panose="020B0604020202020204" pitchFamily="34" charset="0"/>
                <a:cs typeface="Arial" charset="0"/>
              </a:rPr>
              <a:t>March 15</a:t>
            </a:r>
          </a:p>
        </p:txBody>
      </p:sp>
      <p:sp>
        <p:nvSpPr>
          <p:cNvPr id="915461" name="Text Box 5"/>
          <p:cNvSpPr txBox="1">
            <a:spLocks noChangeArrowheads="1"/>
          </p:cNvSpPr>
          <p:nvPr/>
        </p:nvSpPr>
        <p:spPr bwMode="auto">
          <a:xfrm>
            <a:off x="2209800" y="5276850"/>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400">
                <a:solidFill>
                  <a:schemeClr val="tx1"/>
                </a:solidFill>
                <a:latin typeface="Arial Black" pitchFamily="34" charset="0"/>
              </a:defRPr>
            </a:lvl1pPr>
            <a:lvl2pPr marL="742950" indent="-285750">
              <a:tabLst>
                <a:tab pos="4745038" algn="r"/>
                <a:tab pos="6110288" algn="r"/>
              </a:tabLst>
              <a:defRPr sz="2400">
                <a:solidFill>
                  <a:schemeClr val="tx1"/>
                </a:solidFill>
                <a:latin typeface="Arial Black" pitchFamily="34" charset="0"/>
              </a:defRPr>
            </a:lvl2pPr>
            <a:lvl3pPr marL="1143000" indent="-228600">
              <a:tabLst>
                <a:tab pos="4745038" algn="r"/>
                <a:tab pos="6110288" algn="r"/>
              </a:tabLst>
              <a:defRPr sz="2400">
                <a:solidFill>
                  <a:schemeClr val="tx1"/>
                </a:solidFill>
                <a:latin typeface="Arial Black" pitchFamily="34" charset="0"/>
              </a:defRPr>
            </a:lvl3pPr>
            <a:lvl4pPr marL="1600200" indent="-228600">
              <a:tabLst>
                <a:tab pos="4745038" algn="r"/>
                <a:tab pos="6110288" algn="r"/>
              </a:tabLst>
              <a:defRPr sz="2400">
                <a:solidFill>
                  <a:schemeClr val="tx1"/>
                </a:solidFill>
                <a:latin typeface="Arial Black" pitchFamily="34" charset="0"/>
              </a:defRPr>
            </a:lvl4pPr>
            <a:lvl5pPr marL="2057400" indent="-228600">
              <a:tabLst>
                <a:tab pos="4745038" algn="r"/>
                <a:tab pos="6110288"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745038" algn="r"/>
                <a:tab pos="6110288"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745038" algn="r"/>
                <a:tab pos="6110288"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745038" algn="r"/>
                <a:tab pos="6110288"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745038" algn="r"/>
                <a:tab pos="6110288" algn="r"/>
              </a:tabLst>
              <a:defRPr sz="2400">
                <a:solidFill>
                  <a:schemeClr val="tx1"/>
                </a:solidFill>
                <a:latin typeface="Arial Black" pitchFamily="34" charset="0"/>
              </a:defRPr>
            </a:lvl9pPr>
          </a:lstStyle>
          <a:p>
            <a:pPr algn="l">
              <a:spcBef>
                <a:spcPct val="50000"/>
              </a:spcBef>
            </a:pPr>
            <a:r>
              <a:rPr lang="en-US" altLang="en-US" sz="2200" dirty="0">
                <a:latin typeface="Liberation Sans" panose="020B0604020202020204" pitchFamily="34" charset="0"/>
                <a:cs typeface="Arial" charset="0"/>
              </a:rPr>
              <a:t>Cash		87</a:t>
            </a:r>
          </a:p>
        </p:txBody>
      </p:sp>
      <p:sp>
        <p:nvSpPr>
          <p:cNvPr id="915462" name="Text Box 6"/>
          <p:cNvSpPr txBox="1">
            <a:spLocks noChangeArrowheads="1"/>
          </p:cNvSpPr>
          <p:nvPr/>
        </p:nvSpPr>
        <p:spPr bwMode="auto">
          <a:xfrm>
            <a:off x="2217738" y="4267200"/>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400">
                <a:solidFill>
                  <a:schemeClr val="tx1"/>
                </a:solidFill>
                <a:latin typeface="Arial Black" pitchFamily="34" charset="0"/>
              </a:defRPr>
            </a:lvl1pPr>
            <a:lvl2pPr marL="742950" indent="-285750">
              <a:tabLst>
                <a:tab pos="4745038" algn="r"/>
              </a:tabLst>
              <a:defRPr sz="2400">
                <a:solidFill>
                  <a:schemeClr val="tx1"/>
                </a:solidFill>
                <a:latin typeface="Arial Black" pitchFamily="34" charset="0"/>
              </a:defRPr>
            </a:lvl2pPr>
            <a:lvl3pPr marL="1143000" indent="-228600">
              <a:tabLst>
                <a:tab pos="4745038" algn="r"/>
              </a:tabLst>
              <a:defRPr sz="2400">
                <a:solidFill>
                  <a:schemeClr val="tx1"/>
                </a:solidFill>
                <a:latin typeface="Arial Black" pitchFamily="34" charset="0"/>
              </a:defRPr>
            </a:lvl3pPr>
            <a:lvl4pPr marL="1600200" indent="-228600">
              <a:tabLst>
                <a:tab pos="4745038" algn="r"/>
              </a:tabLst>
              <a:defRPr sz="2400">
                <a:solidFill>
                  <a:schemeClr val="tx1"/>
                </a:solidFill>
                <a:latin typeface="Arial Black" pitchFamily="34" charset="0"/>
              </a:defRPr>
            </a:lvl4pPr>
            <a:lvl5pPr marL="2057400" indent="-228600">
              <a:tabLst>
                <a:tab pos="4745038"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745038"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745038"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745038"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745038" algn="r"/>
              </a:tabLst>
              <a:defRPr sz="2400">
                <a:solidFill>
                  <a:schemeClr val="tx1"/>
                </a:solidFill>
                <a:latin typeface="Arial Black" pitchFamily="34" charset="0"/>
              </a:defRPr>
            </a:lvl9pPr>
          </a:lstStyle>
          <a:p>
            <a:pPr algn="l">
              <a:spcBef>
                <a:spcPct val="50000"/>
              </a:spcBef>
            </a:pPr>
            <a:r>
              <a:rPr lang="en-US" altLang="en-US" sz="2200" dirty="0">
                <a:latin typeface="Liberation Sans" panose="020B0604020202020204" pitchFamily="34" charset="0"/>
                <a:cs typeface="Arial" charset="0"/>
              </a:rPr>
              <a:t>Freight-Out	38</a:t>
            </a:r>
          </a:p>
        </p:txBody>
      </p:sp>
      <p:sp>
        <p:nvSpPr>
          <p:cNvPr id="915463" name="Text Box 7"/>
          <p:cNvSpPr txBox="1">
            <a:spLocks noChangeArrowheads="1"/>
          </p:cNvSpPr>
          <p:nvPr/>
        </p:nvSpPr>
        <p:spPr bwMode="auto">
          <a:xfrm>
            <a:off x="2217738" y="4772025"/>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400">
                <a:solidFill>
                  <a:schemeClr val="tx1"/>
                </a:solidFill>
                <a:latin typeface="Arial Black" pitchFamily="34" charset="0"/>
              </a:defRPr>
            </a:lvl1pPr>
            <a:lvl2pPr marL="742950" indent="-285750">
              <a:tabLst>
                <a:tab pos="4745038" algn="r"/>
              </a:tabLst>
              <a:defRPr sz="2400">
                <a:solidFill>
                  <a:schemeClr val="tx1"/>
                </a:solidFill>
                <a:latin typeface="Arial Black" pitchFamily="34" charset="0"/>
              </a:defRPr>
            </a:lvl2pPr>
            <a:lvl3pPr marL="1143000" indent="-228600">
              <a:tabLst>
                <a:tab pos="4745038" algn="r"/>
              </a:tabLst>
              <a:defRPr sz="2400">
                <a:solidFill>
                  <a:schemeClr val="tx1"/>
                </a:solidFill>
                <a:latin typeface="Arial Black" pitchFamily="34" charset="0"/>
              </a:defRPr>
            </a:lvl3pPr>
            <a:lvl4pPr marL="1600200" indent="-228600">
              <a:tabLst>
                <a:tab pos="4745038" algn="r"/>
              </a:tabLst>
              <a:defRPr sz="2400">
                <a:solidFill>
                  <a:schemeClr val="tx1"/>
                </a:solidFill>
                <a:latin typeface="Arial Black" pitchFamily="34" charset="0"/>
              </a:defRPr>
            </a:lvl4pPr>
            <a:lvl5pPr marL="2057400" indent="-228600">
              <a:tabLst>
                <a:tab pos="4745038"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745038"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745038"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745038"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745038" algn="r"/>
              </a:tabLst>
              <a:defRPr sz="2400">
                <a:solidFill>
                  <a:schemeClr val="tx1"/>
                </a:solidFill>
                <a:latin typeface="Arial Black" pitchFamily="34" charset="0"/>
              </a:defRPr>
            </a:lvl9pPr>
          </a:lstStyle>
          <a:p>
            <a:pPr algn="l">
              <a:spcBef>
                <a:spcPct val="50000"/>
              </a:spcBef>
            </a:pPr>
            <a:r>
              <a:rPr lang="en-US" altLang="en-US" sz="2200" dirty="0">
                <a:latin typeface="Liberation Sans" panose="020B0604020202020204" pitchFamily="34" charset="0"/>
                <a:cs typeface="Arial" charset="0"/>
              </a:rPr>
              <a:t>Miscellaneous Expense	5</a:t>
            </a:r>
          </a:p>
        </p:txBody>
      </p:sp>
      <p:sp>
        <p:nvSpPr>
          <p:cNvPr id="4301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3018" name="Rectangle 6"/>
          <p:cNvSpPr>
            <a:spLocks noChangeArrowheads="1"/>
          </p:cNvSpPr>
          <p:nvPr/>
        </p:nvSpPr>
        <p:spPr bwMode="auto">
          <a:xfrm>
            <a:off x="609600" y="1295400"/>
            <a:ext cx="73152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buSzPct val="80000"/>
            </a:pPr>
            <a:r>
              <a:rPr lang="en-US" altLang="en-US" sz="2800" b="1" dirty="0">
                <a:latin typeface="Liberation Sans" panose="020B0604020202020204" pitchFamily="34" charset="0"/>
              </a:rPr>
              <a:t>REPLENISHING THE PETTY CASH FUND</a:t>
            </a:r>
          </a:p>
        </p:txBody>
      </p:sp>
      <p:sp>
        <p:nvSpPr>
          <p:cNvPr id="4301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12" name="Rectangle 7"/>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3200" b="1" dirty="0" smtClean="0">
                <a:solidFill>
                  <a:schemeClr val="tx2">
                    <a:lumMod val="75000"/>
                  </a:schemeClr>
                </a:solidFill>
                <a:latin typeface="Liberation Sans" panose="020B0604020202020204" pitchFamily="34" charset="0"/>
              </a:rPr>
              <a:t>Petty Cash Fund</a:t>
            </a:r>
            <a:endParaRPr lang="en-US" altLang="en-US" sz="3200" b="1"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5459"/>
                                        </p:tgtEl>
                                        <p:attrNameLst>
                                          <p:attrName>style.visibility</p:attrName>
                                        </p:attrNameLst>
                                      </p:cBhvr>
                                      <p:to>
                                        <p:strVal val="visible"/>
                                      </p:to>
                                    </p:set>
                                    <p:animEffect transition="in" filter="wipe(left)">
                                      <p:cBhvr>
                                        <p:cTn id="7" dur="500"/>
                                        <p:tgtEl>
                                          <p:spTgt spid="915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5462"/>
                                        </p:tgtEl>
                                        <p:attrNameLst>
                                          <p:attrName>style.visibility</p:attrName>
                                        </p:attrNameLst>
                                      </p:cBhvr>
                                      <p:to>
                                        <p:strVal val="visible"/>
                                      </p:to>
                                    </p:set>
                                    <p:animEffect transition="in" filter="wipe(left)">
                                      <p:cBhvr>
                                        <p:cTn id="12" dur="500"/>
                                        <p:tgtEl>
                                          <p:spTgt spid="9154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15463"/>
                                        </p:tgtEl>
                                        <p:attrNameLst>
                                          <p:attrName>style.visibility</p:attrName>
                                        </p:attrNameLst>
                                      </p:cBhvr>
                                      <p:to>
                                        <p:strVal val="visible"/>
                                      </p:to>
                                    </p:set>
                                    <p:animEffect transition="in" filter="wipe(left)">
                                      <p:cBhvr>
                                        <p:cTn id="17" dur="500"/>
                                        <p:tgtEl>
                                          <p:spTgt spid="9154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15461"/>
                                        </p:tgtEl>
                                        <p:attrNameLst>
                                          <p:attrName>style.visibility</p:attrName>
                                        </p:attrNameLst>
                                      </p:cBhvr>
                                      <p:to>
                                        <p:strVal val="visible"/>
                                      </p:to>
                                    </p:set>
                                    <p:animEffect transition="in" filter="wipe(left)">
                                      <p:cBhvr>
                                        <p:cTn id="22" dur="500"/>
                                        <p:tgtEl>
                                          <p:spTgt spid="915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459" grpId="0" autoUpdateAnimBg="0"/>
      <p:bldP spid="915461" grpId="0" autoUpdateAnimBg="0"/>
      <p:bldP spid="915462" grpId="0" autoUpdateAnimBg="0"/>
      <p:bldP spid="91546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09600" y="1295400"/>
            <a:ext cx="8229600" cy="163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Lst>
              <a:defRPr sz="2400">
                <a:solidFill>
                  <a:schemeClr val="tx1"/>
                </a:solidFill>
                <a:latin typeface="Arial Black" pitchFamily="34" charset="0"/>
              </a:defRPr>
            </a:lvl1pPr>
            <a:lvl2pPr marL="742950" indent="-285750">
              <a:tabLst>
                <a:tab pos="457200" algn="l"/>
              </a:tabLst>
              <a:defRPr sz="2400">
                <a:solidFill>
                  <a:schemeClr val="tx1"/>
                </a:solidFill>
                <a:latin typeface="Arial Black" pitchFamily="34" charset="0"/>
              </a:defRPr>
            </a:lvl2pPr>
            <a:lvl3pPr marL="1143000" indent="-228600">
              <a:tabLst>
                <a:tab pos="457200" algn="l"/>
              </a:tabLst>
              <a:defRPr sz="2400">
                <a:solidFill>
                  <a:schemeClr val="tx1"/>
                </a:solidFill>
                <a:latin typeface="Arial Black" pitchFamily="34" charset="0"/>
              </a:defRPr>
            </a:lvl3pPr>
            <a:lvl4pPr marL="1600200" indent="-228600">
              <a:tabLst>
                <a:tab pos="457200" algn="l"/>
              </a:tabLst>
              <a:defRPr sz="2400">
                <a:solidFill>
                  <a:schemeClr val="tx1"/>
                </a:solidFill>
                <a:latin typeface="Arial Black" pitchFamily="34" charset="0"/>
              </a:defRPr>
            </a:lvl4pPr>
            <a:lvl5pPr marL="2057400" indent="-228600">
              <a:tabLst>
                <a:tab pos="457200" algn="l"/>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57200" algn="l"/>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57200" algn="l"/>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57200" algn="l"/>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57200" algn="l"/>
              </a:tabLst>
              <a:defRPr sz="2400">
                <a:solidFill>
                  <a:schemeClr val="tx1"/>
                </a:solidFill>
                <a:latin typeface="Arial Black" pitchFamily="34" charset="0"/>
              </a:defRPr>
            </a:lvl9pPr>
          </a:lstStyle>
          <a:p>
            <a:pPr algn="l">
              <a:lnSpc>
                <a:spcPct val="11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Assume in the preceding example that the custodian had </a:t>
            </a:r>
            <a:r>
              <a:rPr lang="en-US" altLang="en-US" sz="2200" b="1" dirty="0">
                <a:latin typeface="Liberation Sans" panose="020B0604020202020204" pitchFamily="34" charset="0"/>
              </a:rPr>
              <a:t>only $12 in cash</a:t>
            </a:r>
            <a:r>
              <a:rPr lang="en-US" altLang="en-US" sz="2200" dirty="0">
                <a:latin typeface="Liberation Sans" panose="020B0604020202020204" pitchFamily="34" charset="0"/>
              </a:rPr>
              <a:t> in the fund plus the receipts as listed.  The request for reimbursement would therefore be for $88, and Laird would make the following entry.</a:t>
            </a:r>
          </a:p>
        </p:txBody>
      </p:sp>
      <p:sp>
        <p:nvSpPr>
          <p:cNvPr id="917507" name="Text Box 3"/>
          <p:cNvSpPr txBox="1">
            <a:spLocks noChangeArrowheads="1"/>
          </p:cNvSpPr>
          <p:nvPr/>
        </p:nvSpPr>
        <p:spPr bwMode="auto">
          <a:xfrm>
            <a:off x="2209800" y="4667250"/>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tabLst>
                <a:tab pos="4745038" algn="r"/>
                <a:tab pos="6110288" algn="r"/>
              </a:tabLst>
              <a:defRPr sz="2400">
                <a:solidFill>
                  <a:schemeClr val="tx1"/>
                </a:solidFill>
                <a:latin typeface="Arial Black" pitchFamily="34" charset="0"/>
              </a:defRPr>
            </a:lvl1pPr>
            <a:lvl2pPr marL="742950" indent="-285750">
              <a:tabLst>
                <a:tab pos="4745038" algn="r"/>
                <a:tab pos="6110288" algn="r"/>
              </a:tabLst>
              <a:defRPr sz="2400">
                <a:solidFill>
                  <a:schemeClr val="tx1"/>
                </a:solidFill>
                <a:latin typeface="Arial Black" pitchFamily="34" charset="0"/>
              </a:defRPr>
            </a:lvl2pPr>
            <a:lvl3pPr marL="1143000" indent="-228600">
              <a:tabLst>
                <a:tab pos="4745038" algn="r"/>
                <a:tab pos="6110288" algn="r"/>
              </a:tabLst>
              <a:defRPr sz="2400">
                <a:solidFill>
                  <a:schemeClr val="tx1"/>
                </a:solidFill>
                <a:latin typeface="Arial Black" pitchFamily="34" charset="0"/>
              </a:defRPr>
            </a:lvl3pPr>
            <a:lvl4pPr marL="1600200" indent="-228600">
              <a:tabLst>
                <a:tab pos="4745038" algn="r"/>
                <a:tab pos="6110288" algn="r"/>
              </a:tabLst>
              <a:defRPr sz="2400">
                <a:solidFill>
                  <a:schemeClr val="tx1"/>
                </a:solidFill>
                <a:latin typeface="Arial Black" pitchFamily="34" charset="0"/>
              </a:defRPr>
            </a:lvl4pPr>
            <a:lvl5pPr marL="2057400" indent="-228600">
              <a:tabLst>
                <a:tab pos="4745038" algn="r"/>
                <a:tab pos="6110288"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745038" algn="r"/>
                <a:tab pos="6110288"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745038" algn="r"/>
                <a:tab pos="6110288"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745038" algn="r"/>
                <a:tab pos="6110288"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745038" algn="r"/>
                <a:tab pos="6110288" algn="r"/>
              </a:tabLst>
              <a:defRPr sz="2400">
                <a:solidFill>
                  <a:schemeClr val="tx1"/>
                </a:solidFill>
                <a:latin typeface="Arial Black" pitchFamily="34" charset="0"/>
              </a:defRPr>
            </a:lvl9pPr>
          </a:lstStyle>
          <a:p>
            <a:pPr algn="l">
              <a:spcBef>
                <a:spcPct val="50000"/>
              </a:spcBef>
            </a:pPr>
            <a:r>
              <a:rPr lang="en-US" altLang="en-US" sz="2200" dirty="0">
                <a:latin typeface="Liberation Sans" panose="020B0604020202020204" pitchFamily="34" charset="0"/>
                <a:cs typeface="Arial" charset="0"/>
              </a:rPr>
              <a:t>Cash Over and </a:t>
            </a:r>
            <a:r>
              <a:rPr lang="en-US" altLang="en-US" sz="2200" dirty="0" smtClean="0">
                <a:latin typeface="Liberation Sans" panose="020B0604020202020204" pitchFamily="34" charset="0"/>
                <a:cs typeface="Arial" charset="0"/>
              </a:rPr>
              <a:t>Short</a:t>
            </a:r>
            <a:r>
              <a:rPr lang="en-US" altLang="en-US" sz="2200" dirty="0">
                <a:latin typeface="Liberation Sans" panose="020B0604020202020204" pitchFamily="34" charset="0"/>
                <a:cs typeface="Arial" charset="0"/>
              </a:rPr>
              <a:t>	1</a:t>
            </a:r>
          </a:p>
        </p:txBody>
      </p:sp>
      <p:sp>
        <p:nvSpPr>
          <p:cNvPr id="917508" name="Text Box 4"/>
          <p:cNvSpPr txBox="1">
            <a:spLocks noChangeArrowheads="1"/>
          </p:cNvSpPr>
          <p:nvPr/>
        </p:nvSpPr>
        <p:spPr bwMode="auto">
          <a:xfrm>
            <a:off x="2209800" y="5153025"/>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400">
                <a:solidFill>
                  <a:schemeClr val="tx1"/>
                </a:solidFill>
                <a:latin typeface="Arial Black" pitchFamily="34" charset="0"/>
              </a:defRPr>
            </a:lvl1pPr>
            <a:lvl2pPr marL="742950" indent="-285750">
              <a:tabLst>
                <a:tab pos="4745038" algn="r"/>
                <a:tab pos="6110288" algn="r"/>
              </a:tabLst>
              <a:defRPr sz="2400">
                <a:solidFill>
                  <a:schemeClr val="tx1"/>
                </a:solidFill>
                <a:latin typeface="Arial Black" pitchFamily="34" charset="0"/>
              </a:defRPr>
            </a:lvl2pPr>
            <a:lvl3pPr marL="1143000" indent="-228600">
              <a:tabLst>
                <a:tab pos="4745038" algn="r"/>
                <a:tab pos="6110288" algn="r"/>
              </a:tabLst>
              <a:defRPr sz="2400">
                <a:solidFill>
                  <a:schemeClr val="tx1"/>
                </a:solidFill>
                <a:latin typeface="Arial Black" pitchFamily="34" charset="0"/>
              </a:defRPr>
            </a:lvl3pPr>
            <a:lvl4pPr marL="1600200" indent="-228600">
              <a:tabLst>
                <a:tab pos="4745038" algn="r"/>
                <a:tab pos="6110288" algn="r"/>
              </a:tabLst>
              <a:defRPr sz="2400">
                <a:solidFill>
                  <a:schemeClr val="tx1"/>
                </a:solidFill>
                <a:latin typeface="Arial Black" pitchFamily="34" charset="0"/>
              </a:defRPr>
            </a:lvl4pPr>
            <a:lvl5pPr marL="2057400" indent="-228600">
              <a:tabLst>
                <a:tab pos="4745038" algn="r"/>
                <a:tab pos="6110288"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745038" algn="r"/>
                <a:tab pos="6110288"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745038" algn="r"/>
                <a:tab pos="6110288"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745038" algn="r"/>
                <a:tab pos="6110288"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745038" algn="r"/>
                <a:tab pos="6110288" algn="r"/>
              </a:tabLst>
              <a:defRPr sz="2400">
                <a:solidFill>
                  <a:schemeClr val="tx1"/>
                </a:solidFill>
                <a:latin typeface="Arial Black" pitchFamily="34" charset="0"/>
              </a:defRPr>
            </a:lvl9pPr>
          </a:lstStyle>
          <a:p>
            <a:pPr algn="l">
              <a:spcBef>
                <a:spcPct val="50000"/>
              </a:spcBef>
            </a:pPr>
            <a:r>
              <a:rPr lang="en-US" altLang="en-US" sz="2200" dirty="0">
                <a:latin typeface="Liberation Sans" panose="020B0604020202020204" pitchFamily="34" charset="0"/>
                <a:cs typeface="Arial" charset="0"/>
              </a:rPr>
              <a:t>Cash		88</a:t>
            </a:r>
          </a:p>
        </p:txBody>
      </p:sp>
      <p:sp>
        <p:nvSpPr>
          <p:cNvPr id="44037" name="Text Box 7"/>
          <p:cNvSpPr txBox="1">
            <a:spLocks noChangeArrowheads="1"/>
          </p:cNvSpPr>
          <p:nvPr/>
        </p:nvSpPr>
        <p:spPr bwMode="auto">
          <a:xfrm>
            <a:off x="2209800" y="32178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400">
                <a:solidFill>
                  <a:schemeClr val="tx1"/>
                </a:solidFill>
                <a:latin typeface="Arial Black" pitchFamily="34" charset="0"/>
              </a:defRPr>
            </a:lvl1pPr>
            <a:lvl2pPr marL="742950" indent="-285750">
              <a:tabLst>
                <a:tab pos="4745038" algn="r"/>
              </a:tabLst>
              <a:defRPr sz="2400">
                <a:solidFill>
                  <a:schemeClr val="tx1"/>
                </a:solidFill>
                <a:latin typeface="Arial Black" pitchFamily="34" charset="0"/>
              </a:defRPr>
            </a:lvl2pPr>
            <a:lvl3pPr marL="1143000" indent="-228600">
              <a:tabLst>
                <a:tab pos="4745038" algn="r"/>
              </a:tabLst>
              <a:defRPr sz="2400">
                <a:solidFill>
                  <a:schemeClr val="tx1"/>
                </a:solidFill>
                <a:latin typeface="Arial Black" pitchFamily="34" charset="0"/>
              </a:defRPr>
            </a:lvl3pPr>
            <a:lvl4pPr marL="1600200" indent="-228600">
              <a:tabLst>
                <a:tab pos="4745038" algn="r"/>
              </a:tabLst>
              <a:defRPr sz="2400">
                <a:solidFill>
                  <a:schemeClr val="tx1"/>
                </a:solidFill>
                <a:latin typeface="Arial Black" pitchFamily="34" charset="0"/>
              </a:defRPr>
            </a:lvl4pPr>
            <a:lvl5pPr marL="2057400" indent="-228600">
              <a:tabLst>
                <a:tab pos="4745038"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745038"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745038"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745038"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745038" algn="r"/>
              </a:tabLst>
              <a:defRPr sz="2400">
                <a:solidFill>
                  <a:schemeClr val="tx1"/>
                </a:solidFill>
                <a:latin typeface="Arial Black" pitchFamily="34" charset="0"/>
              </a:defRPr>
            </a:lvl9pPr>
          </a:lstStyle>
          <a:p>
            <a:pPr algn="l">
              <a:spcBef>
                <a:spcPct val="50000"/>
              </a:spcBef>
            </a:pPr>
            <a:r>
              <a:rPr lang="en-US" altLang="en-US" sz="2200" dirty="0">
                <a:latin typeface="Liberation Sans" panose="020B0604020202020204" pitchFamily="34" charset="0"/>
                <a:cs typeface="Arial" charset="0"/>
              </a:rPr>
              <a:t>Postage Expense	44</a:t>
            </a:r>
          </a:p>
        </p:txBody>
      </p:sp>
      <p:sp>
        <p:nvSpPr>
          <p:cNvPr id="44038" name="Text Box 8"/>
          <p:cNvSpPr txBox="1">
            <a:spLocks noChangeArrowheads="1"/>
          </p:cNvSpPr>
          <p:nvPr/>
        </p:nvSpPr>
        <p:spPr bwMode="auto">
          <a:xfrm>
            <a:off x="609600" y="3217863"/>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400">
                <a:solidFill>
                  <a:schemeClr val="tx1"/>
                </a:solidFill>
                <a:latin typeface="Arial Black" pitchFamily="34" charset="0"/>
              </a:defRPr>
            </a:lvl1pPr>
            <a:lvl2pPr marL="742950" indent="-285750">
              <a:tabLst>
                <a:tab pos="4745038" algn="r"/>
              </a:tabLst>
              <a:defRPr sz="2400">
                <a:solidFill>
                  <a:schemeClr val="tx1"/>
                </a:solidFill>
                <a:latin typeface="Arial Black" pitchFamily="34" charset="0"/>
              </a:defRPr>
            </a:lvl2pPr>
            <a:lvl3pPr marL="1143000" indent="-228600">
              <a:tabLst>
                <a:tab pos="4745038" algn="r"/>
              </a:tabLst>
              <a:defRPr sz="2400">
                <a:solidFill>
                  <a:schemeClr val="tx1"/>
                </a:solidFill>
                <a:latin typeface="Arial Black" pitchFamily="34" charset="0"/>
              </a:defRPr>
            </a:lvl3pPr>
            <a:lvl4pPr marL="1600200" indent="-228600">
              <a:tabLst>
                <a:tab pos="4745038" algn="r"/>
              </a:tabLst>
              <a:defRPr sz="2400">
                <a:solidFill>
                  <a:schemeClr val="tx1"/>
                </a:solidFill>
                <a:latin typeface="Arial Black" pitchFamily="34" charset="0"/>
              </a:defRPr>
            </a:lvl4pPr>
            <a:lvl5pPr marL="2057400" indent="-228600">
              <a:tabLst>
                <a:tab pos="4745038"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745038"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745038"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745038"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745038" algn="r"/>
              </a:tabLst>
              <a:defRPr sz="2400">
                <a:solidFill>
                  <a:schemeClr val="tx1"/>
                </a:solidFill>
                <a:latin typeface="Arial Black" pitchFamily="34" charset="0"/>
              </a:defRPr>
            </a:lvl9pPr>
          </a:lstStyle>
          <a:p>
            <a:pPr algn="l">
              <a:spcBef>
                <a:spcPct val="50000"/>
              </a:spcBef>
            </a:pPr>
            <a:r>
              <a:rPr lang="en-US" altLang="en-US" sz="2200" dirty="0">
                <a:latin typeface="Liberation Sans" panose="020B0604020202020204" pitchFamily="34" charset="0"/>
                <a:cs typeface="Arial" charset="0"/>
              </a:rPr>
              <a:t>March 15</a:t>
            </a:r>
          </a:p>
        </p:txBody>
      </p:sp>
      <p:sp>
        <p:nvSpPr>
          <p:cNvPr id="44039" name="Text Box 9"/>
          <p:cNvSpPr txBox="1">
            <a:spLocks noChangeArrowheads="1"/>
          </p:cNvSpPr>
          <p:nvPr/>
        </p:nvSpPr>
        <p:spPr bwMode="auto">
          <a:xfrm>
            <a:off x="2209800" y="36750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400">
                <a:solidFill>
                  <a:schemeClr val="tx1"/>
                </a:solidFill>
                <a:latin typeface="Arial Black" pitchFamily="34" charset="0"/>
              </a:defRPr>
            </a:lvl1pPr>
            <a:lvl2pPr marL="742950" indent="-285750">
              <a:tabLst>
                <a:tab pos="4745038" algn="r"/>
              </a:tabLst>
              <a:defRPr sz="2400">
                <a:solidFill>
                  <a:schemeClr val="tx1"/>
                </a:solidFill>
                <a:latin typeface="Arial Black" pitchFamily="34" charset="0"/>
              </a:defRPr>
            </a:lvl2pPr>
            <a:lvl3pPr marL="1143000" indent="-228600">
              <a:tabLst>
                <a:tab pos="4745038" algn="r"/>
              </a:tabLst>
              <a:defRPr sz="2400">
                <a:solidFill>
                  <a:schemeClr val="tx1"/>
                </a:solidFill>
                <a:latin typeface="Arial Black" pitchFamily="34" charset="0"/>
              </a:defRPr>
            </a:lvl3pPr>
            <a:lvl4pPr marL="1600200" indent="-228600">
              <a:tabLst>
                <a:tab pos="4745038" algn="r"/>
              </a:tabLst>
              <a:defRPr sz="2400">
                <a:solidFill>
                  <a:schemeClr val="tx1"/>
                </a:solidFill>
                <a:latin typeface="Arial Black" pitchFamily="34" charset="0"/>
              </a:defRPr>
            </a:lvl4pPr>
            <a:lvl5pPr marL="2057400" indent="-228600">
              <a:tabLst>
                <a:tab pos="4745038"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745038"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745038"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745038"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745038" algn="r"/>
              </a:tabLst>
              <a:defRPr sz="2400">
                <a:solidFill>
                  <a:schemeClr val="tx1"/>
                </a:solidFill>
                <a:latin typeface="Arial Black" pitchFamily="34" charset="0"/>
              </a:defRPr>
            </a:lvl9pPr>
          </a:lstStyle>
          <a:p>
            <a:pPr algn="l">
              <a:spcBef>
                <a:spcPct val="50000"/>
              </a:spcBef>
            </a:pPr>
            <a:r>
              <a:rPr lang="en-US" altLang="en-US" sz="2200" dirty="0">
                <a:latin typeface="Liberation Sans" panose="020B0604020202020204" pitchFamily="34" charset="0"/>
                <a:cs typeface="Arial" charset="0"/>
              </a:rPr>
              <a:t>Freight-Out	38</a:t>
            </a:r>
          </a:p>
        </p:txBody>
      </p:sp>
      <p:sp>
        <p:nvSpPr>
          <p:cNvPr id="44040" name="Text Box 10"/>
          <p:cNvSpPr txBox="1">
            <a:spLocks noChangeArrowheads="1"/>
          </p:cNvSpPr>
          <p:nvPr/>
        </p:nvSpPr>
        <p:spPr bwMode="auto">
          <a:xfrm>
            <a:off x="2209800" y="4179888"/>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400">
                <a:solidFill>
                  <a:schemeClr val="tx1"/>
                </a:solidFill>
                <a:latin typeface="Arial Black" pitchFamily="34" charset="0"/>
              </a:defRPr>
            </a:lvl1pPr>
            <a:lvl2pPr marL="742950" indent="-285750">
              <a:tabLst>
                <a:tab pos="4745038" algn="r"/>
              </a:tabLst>
              <a:defRPr sz="2400">
                <a:solidFill>
                  <a:schemeClr val="tx1"/>
                </a:solidFill>
                <a:latin typeface="Arial Black" pitchFamily="34" charset="0"/>
              </a:defRPr>
            </a:lvl2pPr>
            <a:lvl3pPr marL="1143000" indent="-228600">
              <a:tabLst>
                <a:tab pos="4745038" algn="r"/>
              </a:tabLst>
              <a:defRPr sz="2400">
                <a:solidFill>
                  <a:schemeClr val="tx1"/>
                </a:solidFill>
                <a:latin typeface="Arial Black" pitchFamily="34" charset="0"/>
              </a:defRPr>
            </a:lvl3pPr>
            <a:lvl4pPr marL="1600200" indent="-228600">
              <a:tabLst>
                <a:tab pos="4745038" algn="r"/>
              </a:tabLst>
              <a:defRPr sz="2400">
                <a:solidFill>
                  <a:schemeClr val="tx1"/>
                </a:solidFill>
                <a:latin typeface="Arial Black" pitchFamily="34" charset="0"/>
              </a:defRPr>
            </a:lvl4pPr>
            <a:lvl5pPr marL="2057400" indent="-228600">
              <a:tabLst>
                <a:tab pos="4745038"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745038"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745038"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745038"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745038" algn="r"/>
              </a:tabLst>
              <a:defRPr sz="2400">
                <a:solidFill>
                  <a:schemeClr val="tx1"/>
                </a:solidFill>
                <a:latin typeface="Arial Black" pitchFamily="34" charset="0"/>
              </a:defRPr>
            </a:lvl9pPr>
          </a:lstStyle>
          <a:p>
            <a:pPr algn="l">
              <a:spcBef>
                <a:spcPct val="50000"/>
              </a:spcBef>
            </a:pPr>
            <a:r>
              <a:rPr lang="en-US" altLang="en-US" sz="2200" dirty="0">
                <a:latin typeface="Liberation Sans" panose="020B0604020202020204" pitchFamily="34" charset="0"/>
                <a:cs typeface="Arial" charset="0"/>
              </a:rPr>
              <a:t>Miscellaneous </a:t>
            </a:r>
            <a:r>
              <a:rPr lang="en-US" altLang="en-US" sz="2200" dirty="0" smtClean="0">
                <a:latin typeface="Liberation Sans" panose="020B0604020202020204" pitchFamily="34" charset="0"/>
                <a:cs typeface="Arial" charset="0"/>
              </a:rPr>
              <a:t>Expense</a:t>
            </a:r>
            <a:r>
              <a:rPr lang="en-US" altLang="en-US" sz="2200" dirty="0">
                <a:latin typeface="Liberation Sans" panose="020B0604020202020204" pitchFamily="34" charset="0"/>
                <a:cs typeface="Arial" charset="0"/>
              </a:rPr>
              <a:t>	5</a:t>
            </a:r>
          </a:p>
        </p:txBody>
      </p:sp>
      <p:sp>
        <p:nvSpPr>
          <p:cNvPr id="44042"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404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12" name="Rectangle 7"/>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3200" b="1" dirty="0" smtClean="0">
                <a:solidFill>
                  <a:schemeClr val="tx2">
                    <a:lumMod val="75000"/>
                  </a:schemeClr>
                </a:solidFill>
                <a:latin typeface="Liberation Sans" panose="020B0604020202020204" pitchFamily="34" charset="0"/>
              </a:rPr>
              <a:t>Petty Cash Fund</a:t>
            </a:r>
            <a:endParaRPr lang="en-US" altLang="en-US" sz="3200" b="1"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7507"/>
                                        </p:tgtEl>
                                        <p:attrNameLst>
                                          <p:attrName>style.visibility</p:attrName>
                                        </p:attrNameLst>
                                      </p:cBhvr>
                                      <p:to>
                                        <p:strVal val="visible"/>
                                      </p:to>
                                    </p:set>
                                    <p:animEffect transition="in" filter="wipe(left)">
                                      <p:cBhvr>
                                        <p:cTn id="7" dur="500"/>
                                        <p:tgtEl>
                                          <p:spTgt spid="917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7508"/>
                                        </p:tgtEl>
                                        <p:attrNameLst>
                                          <p:attrName>style.visibility</p:attrName>
                                        </p:attrNameLst>
                                      </p:cBhvr>
                                      <p:to>
                                        <p:strVal val="visible"/>
                                      </p:to>
                                    </p:set>
                                    <p:animEffect transition="in" filter="wipe(left)">
                                      <p:cBhvr>
                                        <p:cTn id="12" dur="500"/>
                                        <p:tgtEl>
                                          <p:spTgt spid="91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07" grpId="0" autoUpdateAnimBg="0"/>
      <p:bldP spid="91750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09600" y="1295400"/>
            <a:ext cx="8001000" cy="28530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Black" pitchFamily="34" charset="0"/>
              </a:defRPr>
            </a:lvl1pPr>
            <a:lvl2pPr marL="692150" indent="-515938">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0000"/>
              </a:lnSpc>
              <a:spcAft>
                <a:spcPct val="50000"/>
              </a:spcAft>
              <a:buClr>
                <a:srgbClr val="800000"/>
              </a:buClr>
            </a:pPr>
            <a:r>
              <a:rPr lang="en-US" altLang="en-US" b="1" dirty="0">
                <a:solidFill>
                  <a:schemeClr val="folHlink"/>
                </a:solidFill>
                <a:latin typeface="Liberation Sans" panose="020B0604020202020204" pitchFamily="34" charset="0"/>
              </a:rPr>
              <a:t>Methods and measures adopted to:</a:t>
            </a:r>
          </a:p>
          <a:p>
            <a:pPr marL="682625" lvl="1" indent="-450850" algn="l">
              <a:lnSpc>
                <a:spcPct val="120000"/>
              </a:lnSpc>
              <a:spcAft>
                <a:spcPct val="50000"/>
              </a:spcAft>
              <a:buFont typeface="Arial" panose="020B0604020202020204" pitchFamily="34" charset="0"/>
              <a:buChar char="●"/>
            </a:pPr>
            <a:r>
              <a:rPr lang="en-US" altLang="en-US" sz="2200" dirty="0">
                <a:solidFill>
                  <a:schemeClr val="folHlink"/>
                </a:solidFill>
                <a:latin typeface="Liberation Sans" panose="020B0604020202020204" pitchFamily="34" charset="0"/>
              </a:rPr>
              <a:t>Safeguard assets. </a:t>
            </a:r>
          </a:p>
          <a:p>
            <a:pPr marL="682625" lvl="1" indent="-450850" algn="l">
              <a:lnSpc>
                <a:spcPct val="120000"/>
              </a:lnSpc>
              <a:spcAft>
                <a:spcPct val="50000"/>
              </a:spcAft>
              <a:buFont typeface="Arial" panose="020B0604020202020204" pitchFamily="34" charset="0"/>
              <a:buChar char="●"/>
            </a:pPr>
            <a:r>
              <a:rPr lang="en-US" altLang="en-US" sz="2200" dirty="0">
                <a:solidFill>
                  <a:schemeClr val="folHlink"/>
                </a:solidFill>
                <a:latin typeface="Liberation Sans" panose="020B0604020202020204" pitchFamily="34" charset="0"/>
              </a:rPr>
              <a:t>Enhance the reliability of accounting records. </a:t>
            </a:r>
          </a:p>
          <a:p>
            <a:pPr marL="682625" lvl="1" indent="-450850" algn="l">
              <a:lnSpc>
                <a:spcPct val="120000"/>
              </a:lnSpc>
              <a:spcAft>
                <a:spcPct val="50000"/>
              </a:spcAft>
              <a:buFont typeface="Arial" panose="020B0604020202020204" pitchFamily="34" charset="0"/>
              <a:buChar char="●"/>
            </a:pPr>
            <a:r>
              <a:rPr lang="en-US" altLang="en-US" sz="2200" dirty="0">
                <a:latin typeface="Liberation Sans" panose="020B0604020202020204" pitchFamily="34" charset="0"/>
              </a:rPr>
              <a:t>Increase efficiency of operations.</a:t>
            </a:r>
          </a:p>
          <a:p>
            <a:pPr marL="682625" lvl="1" indent="-450850" algn="l">
              <a:lnSpc>
                <a:spcPct val="120000"/>
              </a:lnSpc>
              <a:spcAft>
                <a:spcPct val="50000"/>
              </a:spcAft>
              <a:buFont typeface="Arial" panose="020B0604020202020204" pitchFamily="34" charset="0"/>
              <a:buChar char="●"/>
            </a:pPr>
            <a:r>
              <a:rPr lang="en-US" altLang="en-US" sz="2200" dirty="0">
                <a:latin typeface="Liberation Sans" panose="020B0604020202020204" pitchFamily="34" charset="0"/>
              </a:rPr>
              <a:t>Ensure compliance with laws and regulations.</a:t>
            </a:r>
          </a:p>
        </p:txBody>
      </p:sp>
      <p:sp>
        <p:nvSpPr>
          <p:cNvPr id="7172" name="Rectangle 7"/>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3200" b="1" dirty="0" smtClean="0">
                <a:solidFill>
                  <a:schemeClr val="tx2">
                    <a:lumMod val="75000"/>
                  </a:schemeClr>
                </a:solidFill>
                <a:latin typeface="Liberation Sans" panose="020B0604020202020204" pitchFamily="34" charset="0"/>
              </a:rPr>
              <a:t>Internal </a:t>
            </a:r>
            <a:r>
              <a:rPr lang="en-US" altLang="en-US" sz="3200" b="1" dirty="0">
                <a:solidFill>
                  <a:schemeClr val="tx2">
                    <a:lumMod val="75000"/>
                  </a:schemeClr>
                </a:solidFill>
                <a:latin typeface="Liberation Sans" panose="020B0604020202020204" pitchFamily="34" charset="0"/>
              </a:rPr>
              <a:t>Control</a:t>
            </a:r>
          </a:p>
        </p:txBody>
      </p:sp>
      <p:sp>
        <p:nvSpPr>
          <p:cNvPr id="717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17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a:solidFill>
                  <a:schemeClr val="bg2"/>
                </a:solidFill>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86220"/>
            <a:ext cx="8305800" cy="5291898"/>
          </a:xfrm>
          <a:prstGeom prst="rect">
            <a:avLst/>
          </a:prstGeom>
          <a:ln w="28575">
            <a:noFill/>
          </a:ln>
        </p:spPr>
        <p:txBody>
          <a:bodyPr wrap="square" tIns="91440" bIns="91440">
            <a:spAutoFit/>
          </a:bodyPr>
          <a:lstStyle/>
          <a:p>
            <a:pPr algn="just">
              <a:lnSpc>
                <a:spcPct val="110000"/>
              </a:lnSpc>
              <a:spcBef>
                <a:spcPts val="600"/>
              </a:spcBef>
            </a:pPr>
            <a:r>
              <a:rPr lang="en-US" sz="1900" b="1" dirty="0" smtClean="0">
                <a:latin typeface="Liberation Sans" panose="020B0604020202020204" pitchFamily="34" charset="0"/>
              </a:rPr>
              <a:t>How Employees Steal</a:t>
            </a:r>
            <a:endParaRPr lang="en-US" sz="1900" b="1" dirty="0">
              <a:latin typeface="Liberation Sans" panose="020B0604020202020204" pitchFamily="34" charset="0"/>
            </a:endParaRPr>
          </a:p>
          <a:p>
            <a:pPr algn="just">
              <a:lnSpc>
                <a:spcPct val="110000"/>
              </a:lnSpc>
              <a:spcBef>
                <a:spcPts val="600"/>
              </a:spcBef>
            </a:pPr>
            <a:r>
              <a:rPr lang="en-US" sz="1900" dirty="0" smtClean="0">
                <a:latin typeface="Liberation Sans" panose="020B0604020202020204" pitchFamily="34" charset="0"/>
              </a:rPr>
              <a:t>Occupational </a:t>
            </a:r>
            <a:r>
              <a:rPr lang="en-US" sz="1900" dirty="0">
                <a:latin typeface="Liberation Sans" panose="020B0604020202020204" pitchFamily="34" charset="0"/>
              </a:rPr>
              <a:t>fraud is using your own occupation for personal gain through the misuse </a:t>
            </a:r>
            <a:r>
              <a:rPr lang="en-US" sz="1900" dirty="0" smtClean="0">
                <a:latin typeface="Liberation Sans" panose="020B0604020202020204" pitchFamily="34" charset="0"/>
              </a:rPr>
              <a:t>or misapplication </a:t>
            </a:r>
            <a:r>
              <a:rPr lang="en-US" sz="1900" dirty="0">
                <a:latin typeface="Liberation Sans" panose="020B0604020202020204" pitchFamily="34" charset="0"/>
              </a:rPr>
              <a:t>of the company’s resources or assets. This type of fraud is one of three </a:t>
            </a:r>
            <a:r>
              <a:rPr lang="en-US" sz="1900" dirty="0" smtClean="0">
                <a:latin typeface="Liberation Sans" panose="020B0604020202020204" pitchFamily="34" charset="0"/>
              </a:rPr>
              <a:t>types:</a:t>
            </a:r>
          </a:p>
          <a:p>
            <a:pPr marL="342900" indent="-342900" algn="just">
              <a:lnSpc>
                <a:spcPct val="110000"/>
              </a:lnSpc>
              <a:spcBef>
                <a:spcPts val="600"/>
              </a:spcBef>
              <a:buFont typeface="+mj-lt"/>
              <a:buAutoNum type="arabicPeriod"/>
            </a:pPr>
            <a:r>
              <a:rPr lang="en-US" sz="1900" dirty="0" smtClean="0">
                <a:latin typeface="Liberation Sans" panose="020B0604020202020204" pitchFamily="34" charset="0"/>
              </a:rPr>
              <a:t>Asset </a:t>
            </a:r>
            <a:r>
              <a:rPr lang="en-US" sz="1900" dirty="0">
                <a:latin typeface="Liberation Sans" panose="020B0604020202020204" pitchFamily="34" charset="0"/>
              </a:rPr>
              <a:t>misappropriation, such as theft of cash on hand, </a:t>
            </a:r>
            <a:r>
              <a:rPr lang="en-US" sz="1900" dirty="0" smtClean="0">
                <a:latin typeface="Liberation Sans" panose="020B0604020202020204" pitchFamily="34" charset="0"/>
              </a:rPr>
              <a:t>fraudulent disbursements</a:t>
            </a:r>
            <a:r>
              <a:rPr lang="en-US" sz="1900" dirty="0">
                <a:latin typeface="Liberation Sans" panose="020B0604020202020204" pitchFamily="34" charset="0"/>
              </a:rPr>
              <a:t>, </a:t>
            </a:r>
            <a:r>
              <a:rPr lang="en-US" sz="1900" dirty="0" smtClean="0">
                <a:latin typeface="Liberation Sans" panose="020B0604020202020204" pitchFamily="34" charset="0"/>
              </a:rPr>
              <a:t>false refunds</a:t>
            </a:r>
            <a:r>
              <a:rPr lang="en-US" sz="1900" dirty="0">
                <a:latin typeface="Liberation Sans" panose="020B0604020202020204" pitchFamily="34" charset="0"/>
              </a:rPr>
              <a:t>, ghost employees, personal purchases, and </a:t>
            </a:r>
            <a:r>
              <a:rPr lang="en-US" sz="1900" dirty="0" smtClean="0">
                <a:latin typeface="Liberation Sans" panose="020B0604020202020204" pitchFamily="34" charset="0"/>
              </a:rPr>
              <a:t>fictitious </a:t>
            </a:r>
            <a:r>
              <a:rPr lang="en-US" sz="1900" dirty="0">
                <a:latin typeface="Liberation Sans" panose="020B0604020202020204" pitchFamily="34" charset="0"/>
              </a:rPr>
              <a:t>employees. This fraud is </a:t>
            </a:r>
            <a:r>
              <a:rPr lang="en-US" sz="1900" dirty="0" smtClean="0">
                <a:latin typeface="Liberation Sans" panose="020B0604020202020204" pitchFamily="34" charset="0"/>
              </a:rPr>
              <a:t>the most </a:t>
            </a:r>
            <a:r>
              <a:rPr lang="en-US" sz="1900" dirty="0">
                <a:latin typeface="Liberation Sans" panose="020B0604020202020204" pitchFamily="34" charset="0"/>
              </a:rPr>
              <a:t>common but the least </a:t>
            </a:r>
            <a:r>
              <a:rPr lang="en-US" sz="1900" dirty="0" smtClean="0">
                <a:latin typeface="Liberation Sans" panose="020B0604020202020204" pitchFamily="34" charset="0"/>
              </a:rPr>
              <a:t>costly.</a:t>
            </a:r>
          </a:p>
          <a:p>
            <a:pPr marL="342900" indent="-342900" algn="just">
              <a:lnSpc>
                <a:spcPct val="110000"/>
              </a:lnSpc>
              <a:spcBef>
                <a:spcPts val="600"/>
              </a:spcBef>
              <a:buFont typeface="+mj-lt"/>
              <a:buAutoNum type="arabicPeriod"/>
            </a:pPr>
            <a:r>
              <a:rPr lang="en-US" sz="1900" dirty="0" smtClean="0">
                <a:latin typeface="Liberation Sans" panose="020B0604020202020204" pitchFamily="34" charset="0"/>
              </a:rPr>
              <a:t>Corruption</a:t>
            </a:r>
            <a:r>
              <a:rPr lang="en-US" sz="1900" dirty="0">
                <a:latin typeface="Liberation Sans" panose="020B0604020202020204" pitchFamily="34" charset="0"/>
              </a:rPr>
              <a:t>, such as bribery, illegal gratuities, and economic extortion. This fraud </a:t>
            </a:r>
            <a:r>
              <a:rPr lang="en-US" sz="1900" dirty="0" smtClean="0">
                <a:latin typeface="Liberation Sans" panose="020B0604020202020204" pitchFamily="34" charset="0"/>
              </a:rPr>
              <a:t>generally falls </a:t>
            </a:r>
            <a:r>
              <a:rPr lang="en-US" sz="1900" dirty="0">
                <a:latin typeface="Liberation Sans" panose="020B0604020202020204" pitchFamily="34" charset="0"/>
              </a:rPr>
              <a:t>in the middle between asset misappropriation and </a:t>
            </a:r>
            <a:r>
              <a:rPr lang="en-US" sz="1900" dirty="0" smtClean="0">
                <a:latin typeface="Liberation Sans" panose="020B0604020202020204" pitchFamily="34" charset="0"/>
              </a:rPr>
              <a:t>financial </a:t>
            </a:r>
            <a:r>
              <a:rPr lang="en-US" sz="1900" dirty="0">
                <a:latin typeface="Liberation Sans" panose="020B0604020202020204" pitchFamily="34" charset="0"/>
              </a:rPr>
              <a:t>statement fraud </a:t>
            </a:r>
            <a:r>
              <a:rPr lang="en-US" sz="1900" dirty="0" smtClean="0">
                <a:latin typeface="Liberation Sans" panose="020B0604020202020204" pitchFamily="34" charset="0"/>
              </a:rPr>
              <a:t>as regards </a:t>
            </a:r>
            <a:r>
              <a:rPr lang="en-US" sz="1900" dirty="0">
                <a:latin typeface="Liberation Sans" panose="020B0604020202020204" pitchFamily="34" charset="0"/>
              </a:rPr>
              <a:t>frequency and </a:t>
            </a:r>
            <a:r>
              <a:rPr lang="en-US" sz="1900" dirty="0" smtClean="0">
                <a:latin typeface="Liberation Sans" panose="020B0604020202020204" pitchFamily="34" charset="0"/>
              </a:rPr>
              <a:t>cost.</a:t>
            </a:r>
          </a:p>
          <a:p>
            <a:pPr marL="342900" indent="-342900" algn="just">
              <a:lnSpc>
                <a:spcPct val="110000"/>
              </a:lnSpc>
              <a:spcBef>
                <a:spcPts val="600"/>
              </a:spcBef>
              <a:buFont typeface="+mj-lt"/>
              <a:buAutoNum type="arabicPeriod"/>
            </a:pPr>
            <a:r>
              <a:rPr lang="en-US" sz="1900" dirty="0" smtClean="0">
                <a:latin typeface="Liberation Sans" panose="020B0604020202020204" pitchFamily="34" charset="0"/>
              </a:rPr>
              <a:t>Financial </a:t>
            </a:r>
            <a:r>
              <a:rPr lang="en-US" sz="1900" dirty="0">
                <a:latin typeface="Liberation Sans" panose="020B0604020202020204" pitchFamily="34" charset="0"/>
              </a:rPr>
              <a:t>statement fraud, such as </a:t>
            </a:r>
            <a:r>
              <a:rPr lang="en-US" sz="1900" dirty="0" smtClean="0">
                <a:latin typeface="Liberation Sans" panose="020B0604020202020204" pitchFamily="34" charset="0"/>
              </a:rPr>
              <a:t>fictitious </a:t>
            </a:r>
            <a:r>
              <a:rPr lang="en-US" sz="1900" dirty="0">
                <a:latin typeface="Liberation Sans" panose="020B0604020202020204" pitchFamily="34" charset="0"/>
              </a:rPr>
              <a:t>revenues, concealed liabilities and expenses</a:t>
            </a:r>
            <a:r>
              <a:rPr lang="en-US" sz="1900" dirty="0" smtClean="0">
                <a:latin typeface="Liberation Sans" panose="020B0604020202020204" pitchFamily="34" charset="0"/>
              </a:rPr>
              <a:t>, improper </a:t>
            </a:r>
            <a:r>
              <a:rPr lang="en-US" sz="1900" dirty="0">
                <a:latin typeface="Liberation Sans" panose="020B0604020202020204" pitchFamily="34" charset="0"/>
              </a:rPr>
              <a:t>disclosures, and improper asset values. This fraud occurs less frequently than </a:t>
            </a:r>
            <a:r>
              <a:rPr lang="en-US" sz="1900" dirty="0" smtClean="0">
                <a:latin typeface="Liberation Sans" panose="020B0604020202020204" pitchFamily="34" charset="0"/>
              </a:rPr>
              <a:t>other types </a:t>
            </a:r>
            <a:r>
              <a:rPr lang="en-US" sz="1900" dirty="0">
                <a:latin typeface="Liberation Sans" panose="020B0604020202020204" pitchFamily="34" charset="0"/>
              </a:rPr>
              <a:t>of fraud but it is the most costly</a:t>
            </a:r>
            <a:r>
              <a:rPr lang="en-US" sz="1900" dirty="0" smtClean="0">
                <a:latin typeface="Liberation Sans" panose="020B0604020202020204" pitchFamily="34" charset="0"/>
              </a:rPr>
              <a:t>.</a:t>
            </a:r>
            <a:endParaRPr lang="en-US" sz="1900" dirty="0">
              <a:latin typeface="Liberation Sans" panose="020B0604020202020204" pitchFamily="34" charset="0"/>
            </a:endParaRPr>
          </a:p>
        </p:txBody>
      </p:sp>
      <p:sp>
        <p:nvSpPr>
          <p:cNvPr id="3" name="Rectangle 2"/>
          <p:cNvSpPr/>
          <p:nvPr/>
        </p:nvSpPr>
        <p:spPr bwMode="auto">
          <a:xfrm>
            <a:off x="365760" y="457200"/>
            <a:ext cx="3291840" cy="729020"/>
          </a:xfrm>
          <a:prstGeom prst="rect">
            <a:avLst/>
          </a:prstGeom>
          <a:solidFill>
            <a:srgbClr val="92D050"/>
          </a:solidFill>
          <a:ln w="12700" cap="sq" cmpd="sng" algn="ctr">
            <a:noFill/>
            <a:prstDash val="solid"/>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53975" marR="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accent3"/>
                </a:solidFill>
                <a:effectLst>
                  <a:outerShdw blurRad="38100" dist="38100" dir="2700000" algn="tl">
                    <a:srgbClr val="000000">
                      <a:alpha val="43137"/>
                    </a:srgbClr>
                  </a:outerShdw>
                </a:effectLst>
                <a:latin typeface="Liberation Sans" panose="020B0604020202020204" pitchFamily="34" charset="0"/>
              </a:rPr>
              <a:t>Ethics</a:t>
            </a:r>
            <a:r>
              <a:rPr kumimoji="0" lang="en-US" sz="3200" b="1" i="0" u="none" strike="noStrike" cap="none" normalizeH="0" dirty="0" smtClean="0">
                <a:ln>
                  <a:noFill/>
                </a:ln>
                <a:solidFill>
                  <a:schemeClr val="accent3"/>
                </a:solidFill>
                <a:effectLst>
                  <a:outerShdw blurRad="38100" dist="38100" dir="2700000" algn="tl">
                    <a:srgbClr val="000000">
                      <a:alpha val="43137"/>
                    </a:srgbClr>
                  </a:outerShdw>
                </a:effectLst>
                <a:latin typeface="Liberation Sans" panose="020B0604020202020204" pitchFamily="34" charset="0"/>
              </a:rPr>
              <a:t> Insight</a:t>
            </a:r>
            <a:endParaRPr kumimoji="0" lang="en-US" sz="3200" b="1" i="0" u="none" strike="noStrike" cap="none" normalizeH="0" baseline="0" dirty="0" smtClean="0">
              <a:ln>
                <a:noFill/>
              </a:ln>
              <a:solidFill>
                <a:schemeClr val="accent3"/>
              </a:solidFill>
              <a:effectLst>
                <a:outerShdw blurRad="38100" dist="38100" dir="2700000" algn="tl">
                  <a:srgbClr val="000000">
                    <a:alpha val="43137"/>
                  </a:srgbClr>
                </a:outerShdw>
              </a:effectLst>
              <a:latin typeface="Liberation Sans" panose="020B0604020202020204" pitchFamily="34" charset="0"/>
            </a:endParaRPr>
          </a:p>
        </p:txBody>
      </p:sp>
      <p:sp>
        <p:nvSpPr>
          <p:cNvPr id="4" name="Rectangle 3"/>
          <p:cNvSpPr/>
          <p:nvPr/>
        </p:nvSpPr>
        <p:spPr bwMode="auto">
          <a:xfrm>
            <a:off x="3657600" y="533400"/>
            <a:ext cx="5029200" cy="576620"/>
          </a:xfrm>
          <a:prstGeom prst="rect">
            <a:avLst/>
          </a:prstGeom>
          <a:solidFill>
            <a:schemeClr val="bg1">
              <a:lumMod val="75000"/>
            </a:schemeClr>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2</a:t>
            </a:r>
            <a:endParaRPr lang="en-US" altLang="en-US" sz="1600" b="1"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653194947"/>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86220"/>
            <a:ext cx="8305800" cy="1226490"/>
          </a:xfrm>
          <a:prstGeom prst="rect">
            <a:avLst/>
          </a:prstGeom>
          <a:ln w="28575">
            <a:noFill/>
          </a:ln>
        </p:spPr>
        <p:txBody>
          <a:bodyPr wrap="square" tIns="91440" bIns="91440">
            <a:spAutoFit/>
          </a:bodyPr>
          <a:lstStyle/>
          <a:p>
            <a:pPr algn="just">
              <a:lnSpc>
                <a:spcPct val="110000"/>
              </a:lnSpc>
              <a:spcBef>
                <a:spcPts val="600"/>
              </a:spcBef>
            </a:pPr>
            <a:r>
              <a:rPr lang="en-US" sz="1900" b="1" dirty="0" smtClean="0">
                <a:latin typeface="Liberation Sans" panose="020B0604020202020204" pitchFamily="34" charset="0"/>
              </a:rPr>
              <a:t>How Employees Steal</a:t>
            </a:r>
            <a:endParaRPr lang="en-US" sz="1900" b="1" dirty="0">
              <a:latin typeface="Liberation Sans" panose="020B0604020202020204" pitchFamily="34" charset="0"/>
            </a:endParaRPr>
          </a:p>
          <a:p>
            <a:pPr algn="just">
              <a:lnSpc>
                <a:spcPct val="110000"/>
              </a:lnSpc>
              <a:spcBef>
                <a:spcPts val="600"/>
              </a:spcBef>
            </a:pPr>
            <a:r>
              <a:rPr lang="en-US" sz="1900" dirty="0" smtClean="0">
                <a:latin typeface="Liberation Sans" panose="020B0604020202020204" pitchFamily="34" charset="0"/>
              </a:rPr>
              <a:t>The </a:t>
            </a:r>
            <a:r>
              <a:rPr lang="en-US" sz="1900" dirty="0">
                <a:latin typeface="Liberation Sans" panose="020B0604020202020204" pitchFamily="34" charset="0"/>
              </a:rPr>
              <a:t>graph below shows the frequency and the median loss for each type of occupational fraud.</a:t>
            </a:r>
          </a:p>
        </p:txBody>
      </p:sp>
      <p:sp>
        <p:nvSpPr>
          <p:cNvPr id="3" name="Rectangle 2"/>
          <p:cNvSpPr/>
          <p:nvPr/>
        </p:nvSpPr>
        <p:spPr bwMode="auto">
          <a:xfrm>
            <a:off x="365760" y="457200"/>
            <a:ext cx="3291840" cy="729020"/>
          </a:xfrm>
          <a:prstGeom prst="rect">
            <a:avLst/>
          </a:prstGeom>
          <a:solidFill>
            <a:srgbClr val="92D050"/>
          </a:solidFill>
          <a:ln w="12700" cap="sq" cmpd="sng" algn="ctr">
            <a:noFill/>
            <a:prstDash val="solid"/>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53975" marR="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accent3"/>
                </a:solidFill>
                <a:effectLst>
                  <a:outerShdw blurRad="38100" dist="38100" dir="2700000" algn="tl">
                    <a:srgbClr val="000000">
                      <a:alpha val="43137"/>
                    </a:srgbClr>
                  </a:outerShdw>
                </a:effectLst>
                <a:latin typeface="Liberation Sans" panose="020B0604020202020204" pitchFamily="34" charset="0"/>
              </a:rPr>
              <a:t>Ethics</a:t>
            </a:r>
            <a:r>
              <a:rPr kumimoji="0" lang="en-US" sz="3200" b="1" i="0" u="none" strike="noStrike" cap="none" normalizeH="0" dirty="0" smtClean="0">
                <a:ln>
                  <a:noFill/>
                </a:ln>
                <a:solidFill>
                  <a:schemeClr val="accent3"/>
                </a:solidFill>
                <a:effectLst>
                  <a:outerShdw blurRad="38100" dist="38100" dir="2700000" algn="tl">
                    <a:srgbClr val="000000">
                      <a:alpha val="43137"/>
                    </a:srgbClr>
                  </a:outerShdw>
                </a:effectLst>
                <a:latin typeface="Liberation Sans" panose="020B0604020202020204" pitchFamily="34" charset="0"/>
              </a:rPr>
              <a:t> Insight</a:t>
            </a:r>
            <a:endParaRPr kumimoji="0" lang="en-US" sz="3200" b="1" i="0" u="none" strike="noStrike" cap="none" normalizeH="0" baseline="0" dirty="0" smtClean="0">
              <a:ln>
                <a:noFill/>
              </a:ln>
              <a:solidFill>
                <a:schemeClr val="accent3"/>
              </a:solidFill>
              <a:effectLst>
                <a:outerShdw blurRad="38100" dist="38100" dir="2700000" algn="tl">
                  <a:srgbClr val="000000">
                    <a:alpha val="43137"/>
                  </a:srgbClr>
                </a:outerShdw>
              </a:effectLst>
              <a:latin typeface="Liberation Sans" panose="020B0604020202020204" pitchFamily="34" charset="0"/>
            </a:endParaRPr>
          </a:p>
        </p:txBody>
      </p:sp>
      <p:sp>
        <p:nvSpPr>
          <p:cNvPr id="4" name="Rectangle 3"/>
          <p:cNvSpPr/>
          <p:nvPr/>
        </p:nvSpPr>
        <p:spPr bwMode="auto">
          <a:xfrm>
            <a:off x="3657600" y="533400"/>
            <a:ext cx="5029200" cy="576620"/>
          </a:xfrm>
          <a:prstGeom prst="rect">
            <a:avLst/>
          </a:prstGeom>
          <a:solidFill>
            <a:schemeClr val="bg1">
              <a:lumMod val="75000"/>
            </a:schemeClr>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2</a:t>
            </a:r>
            <a:endParaRPr lang="en-US" altLang="en-US" sz="1600" b="1" i="1" dirty="0">
              <a:solidFill>
                <a:schemeClr val="bg2"/>
              </a:solidFill>
              <a:latin typeface="Liberation Sans"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1" y="2506653"/>
            <a:ext cx="8321040" cy="2973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5495092"/>
            <a:ext cx="8305800" cy="677108"/>
          </a:xfrm>
          <a:prstGeom prst="rect">
            <a:avLst/>
          </a:prstGeom>
          <a:ln w="28575">
            <a:noFill/>
          </a:ln>
        </p:spPr>
        <p:txBody>
          <a:bodyPr wrap="square" tIns="91440" bIns="91440">
            <a:spAutoFit/>
          </a:bodyPr>
          <a:lstStyle/>
          <a:p>
            <a:pPr algn="just">
              <a:spcBef>
                <a:spcPts val="600"/>
              </a:spcBef>
            </a:pPr>
            <a:r>
              <a:rPr lang="en-US" sz="1600" dirty="0">
                <a:latin typeface="Liberation Sans" panose="020B0604020202020204" pitchFamily="34" charset="0"/>
              </a:rPr>
              <a:t>Source: 2014 Report to the Nations on Occupational Fraud and Abuse, Association of </a:t>
            </a:r>
            <a:r>
              <a:rPr lang="en-US" sz="1600" dirty="0" smtClean="0">
                <a:latin typeface="Liberation Sans" panose="020B0604020202020204" pitchFamily="34" charset="0"/>
              </a:rPr>
              <a:t>Certified Fraud Examiners</a:t>
            </a:r>
            <a:r>
              <a:rPr lang="en-US" sz="1600" dirty="0">
                <a:latin typeface="Liberation Sans" panose="020B0604020202020204" pitchFamily="34" charset="0"/>
              </a:rPr>
              <a:t>, pp. 10–12.</a:t>
            </a:r>
          </a:p>
        </p:txBody>
      </p:sp>
    </p:spTree>
    <p:extLst>
      <p:ext uri="{BB962C8B-B14F-4D97-AF65-F5344CB8AC3E}">
        <p14:creationId xmlns:p14="http://schemas.microsoft.com/office/powerpoint/2010/main" val="1518567149"/>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1" name="Rectangle 3"/>
          <p:cNvSpPr>
            <a:spLocks noChangeArrowheads="1"/>
          </p:cNvSpPr>
          <p:nvPr/>
        </p:nvSpPr>
        <p:spPr bwMode="auto">
          <a:xfrm>
            <a:off x="512928" y="1358900"/>
            <a:ext cx="8001000" cy="236988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43000" algn="l"/>
                <a:tab pos="7029450" algn="r"/>
              </a:tabLst>
              <a:defRPr sz="2400">
                <a:solidFill>
                  <a:schemeClr val="tx1"/>
                </a:solidFill>
                <a:latin typeface="Times New Roman" pitchFamily="18" charset="0"/>
              </a:defRPr>
            </a:lvl1pPr>
            <a:lvl2pPr marL="971550" indent="-457200" algn="l">
              <a:tabLst>
                <a:tab pos="1143000" algn="l"/>
                <a:tab pos="7029450" algn="r"/>
              </a:tabLst>
              <a:defRPr sz="2400">
                <a:solidFill>
                  <a:schemeClr val="tx1"/>
                </a:solidFill>
                <a:latin typeface="Times New Roman" pitchFamily="18" charset="0"/>
              </a:defRPr>
            </a:lvl2pPr>
            <a:lvl3pPr marL="1543050" indent="-457200" algn="l">
              <a:tabLst>
                <a:tab pos="1143000" algn="l"/>
                <a:tab pos="7029450" algn="r"/>
              </a:tabLst>
              <a:defRPr sz="2400">
                <a:solidFill>
                  <a:schemeClr val="tx1"/>
                </a:solidFill>
                <a:latin typeface="Times New Roman" pitchFamily="18" charset="0"/>
              </a:defRPr>
            </a:lvl3pPr>
            <a:lvl4pPr marL="2114550" indent="-457200" algn="l">
              <a:tabLst>
                <a:tab pos="1143000" algn="l"/>
                <a:tab pos="7029450" algn="r"/>
              </a:tabLst>
              <a:defRPr sz="2400">
                <a:solidFill>
                  <a:schemeClr val="tx1"/>
                </a:solidFill>
                <a:latin typeface="Times New Roman" pitchFamily="18" charset="0"/>
              </a:defRPr>
            </a:lvl4pPr>
            <a:lvl5pPr marL="2686050" indent="-457200" algn="l">
              <a:tabLst>
                <a:tab pos="1143000" algn="l"/>
                <a:tab pos="7029450" algn="r"/>
              </a:tabLst>
              <a:defRPr sz="2400">
                <a:solidFill>
                  <a:schemeClr val="tx1"/>
                </a:solidFill>
                <a:latin typeface="Times New Roman" pitchFamily="18" charset="0"/>
              </a:defRPr>
            </a:lvl5pPr>
            <a:lvl6pPr marL="31432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6pPr>
            <a:lvl7pPr marL="36004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7pPr>
            <a:lvl8pPr marL="40576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8pPr>
            <a:lvl9pPr marL="45148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9pPr>
          </a:lstStyle>
          <a:p>
            <a:pPr>
              <a:lnSpc>
                <a:spcPct val="115000"/>
              </a:lnSpc>
              <a:spcBef>
                <a:spcPct val="25000"/>
              </a:spcBef>
            </a:pPr>
            <a:r>
              <a:rPr lang="en-US" sz="2000" dirty="0" smtClean="0">
                <a:latin typeface="Liberation Sans" panose="020B0604020202020204" pitchFamily="34" charset="0"/>
              </a:rPr>
              <a:t>Bateer </a:t>
            </a:r>
            <a:r>
              <a:rPr lang="en-US" sz="2000" dirty="0">
                <a:latin typeface="Liberation Sans" panose="020B0604020202020204" pitchFamily="34" charset="0"/>
              </a:rPr>
              <a:t>Company established a $50 petty cash fund on July 1. On July 30, the fund </a:t>
            </a:r>
            <a:r>
              <a:rPr lang="en-US" sz="2000" dirty="0" smtClean="0">
                <a:latin typeface="Liberation Sans" panose="020B0604020202020204" pitchFamily="34" charset="0"/>
              </a:rPr>
              <a:t>had $</a:t>
            </a:r>
            <a:r>
              <a:rPr lang="en-US" sz="2000" dirty="0">
                <a:latin typeface="Liberation Sans" panose="020B0604020202020204" pitchFamily="34" charset="0"/>
              </a:rPr>
              <a:t>12 cash remaining and petty cash receipts for postage $14, </a:t>
            </a:r>
            <a:r>
              <a:rPr lang="en-US" sz="2000" dirty="0" smtClean="0">
                <a:latin typeface="Liberation Sans" panose="020B0604020202020204" pitchFamily="34" charset="0"/>
              </a:rPr>
              <a:t>office </a:t>
            </a:r>
            <a:r>
              <a:rPr lang="en-US" sz="2000" dirty="0">
                <a:latin typeface="Liberation Sans" panose="020B0604020202020204" pitchFamily="34" charset="0"/>
              </a:rPr>
              <a:t>supplies $10, and delivery expense $15. </a:t>
            </a:r>
            <a:r>
              <a:rPr lang="en-US" sz="2000" dirty="0" smtClean="0">
                <a:latin typeface="Liberation Sans" panose="020B0604020202020204" pitchFamily="34" charset="0"/>
              </a:rPr>
              <a:t>Prepare journal </a:t>
            </a:r>
            <a:r>
              <a:rPr lang="en-US" sz="2000" dirty="0">
                <a:latin typeface="Liberation Sans" panose="020B0604020202020204" pitchFamily="34" charset="0"/>
              </a:rPr>
              <a:t>entries to establish the fund on July 1 and to </a:t>
            </a:r>
            <a:r>
              <a:rPr lang="en-US" sz="2000" dirty="0" smtClean="0">
                <a:latin typeface="Liberation Sans" panose="020B0604020202020204" pitchFamily="34" charset="0"/>
              </a:rPr>
              <a:t>replenish the </a:t>
            </a:r>
            <a:r>
              <a:rPr lang="en-US" sz="2000" dirty="0">
                <a:latin typeface="Liberation Sans" panose="020B0604020202020204" pitchFamily="34" charset="0"/>
              </a:rPr>
              <a:t>fund on July 30.</a:t>
            </a:r>
          </a:p>
          <a:p>
            <a:pPr>
              <a:lnSpc>
                <a:spcPct val="115000"/>
              </a:lnSpc>
              <a:spcBef>
                <a:spcPts val="1200"/>
              </a:spcBef>
            </a:pPr>
            <a:r>
              <a:rPr lang="en-US" sz="2000" b="1" dirty="0" smtClean="0">
                <a:solidFill>
                  <a:srgbClr val="FF0000"/>
                </a:solidFill>
                <a:latin typeface="Liberation Sans" panose="020B0604020202020204" pitchFamily="34" charset="0"/>
              </a:rPr>
              <a:t>Solution</a:t>
            </a:r>
            <a:endParaRPr lang="en-US" sz="2000" b="1" dirty="0">
              <a:solidFill>
                <a:srgbClr val="FF0000"/>
              </a:solidFill>
              <a:latin typeface="Liberation Sans" panose="020B0604020202020204" pitchFamily="34" charset="0"/>
            </a:endParaRPr>
          </a:p>
        </p:txBody>
      </p:sp>
      <p:sp>
        <p:nvSpPr>
          <p:cNvPr id="1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23" name="TextBox 22"/>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24" name="TextBox 23"/>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marL="109538" algn="l"/>
            <a:r>
              <a:rPr lang="en-US" sz="3200" b="1" dirty="0" smtClean="0">
                <a:solidFill>
                  <a:schemeClr val="bg1"/>
                </a:solidFill>
                <a:latin typeface="Liberation Sans" panose="020B0604020202020204" pitchFamily="34" charset="0"/>
              </a:rPr>
              <a:t>Petty Cash Fund</a:t>
            </a:r>
            <a:endParaRPr lang="en-US" sz="3200" b="1" i="0" dirty="0">
              <a:solidFill>
                <a:schemeClr val="bg1"/>
              </a:solidFill>
              <a:latin typeface="Liberation Sans" panose="020B0604020202020204" pitchFamily="34" charset="0"/>
            </a:endParaRPr>
          </a:p>
        </p:txBody>
      </p:sp>
      <p:sp>
        <p:nvSpPr>
          <p:cNvPr id="25" name="Oval 24"/>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0" tIns="18288" rIns="0" bIns="45720" numCol="1" rtlCol="0" anchor="ctr" anchorCtr="0" compatLnSpc="1">
            <a:prstTxWarp prst="textNoShape">
              <a:avLst/>
            </a:prstTxWarp>
          </a:bodyPr>
          <a:lstStyle/>
          <a:p>
            <a:pPr algn="ctr"/>
            <a:r>
              <a:rPr lang="en-US" sz="2800" b="1" i="0" dirty="0" smtClean="0">
                <a:solidFill>
                  <a:srgbClr val="FF0000"/>
                </a:solidFill>
                <a:latin typeface="Liberation Sans" panose="020B0604020202020204" pitchFamily="34" charset="0"/>
              </a:rPr>
              <a:t>2b</a:t>
            </a:r>
            <a:endParaRPr lang="en-US" sz="2800" b="1" i="0" dirty="0">
              <a:solidFill>
                <a:srgbClr val="FF0000"/>
              </a:solidFill>
              <a:latin typeface="Liberation Sans" panose="020B0604020202020204" pitchFamily="34" charset="0"/>
            </a:endParaRPr>
          </a:p>
        </p:txBody>
      </p:sp>
      <p:sp>
        <p:nvSpPr>
          <p:cNvPr id="8" name="Rectangle 3"/>
          <p:cNvSpPr>
            <a:spLocks noChangeArrowheads="1"/>
          </p:cNvSpPr>
          <p:nvPr/>
        </p:nvSpPr>
        <p:spPr bwMode="auto">
          <a:xfrm>
            <a:off x="1981200" y="3808527"/>
            <a:ext cx="5943600" cy="259301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3550" indent="-463550" algn="l">
              <a:spcBef>
                <a:spcPts val="300"/>
              </a:spcBef>
              <a:tabLst>
                <a:tab pos="4518025" algn="r"/>
                <a:tab pos="5664200" algn="r"/>
                <a:tab pos="7029450" algn="r"/>
              </a:tabLst>
            </a:pPr>
            <a:r>
              <a:rPr lang="en-US" sz="2000" dirty="0">
                <a:latin typeface="Liberation Sans" panose="020B0604020202020204" pitchFamily="34" charset="0"/>
              </a:rPr>
              <a:t>Petty Cash </a:t>
            </a:r>
            <a:r>
              <a:rPr lang="en-US" sz="2000" dirty="0" smtClean="0">
                <a:latin typeface="Liberation Sans" panose="020B0604020202020204" pitchFamily="34" charset="0"/>
              </a:rPr>
              <a:t>	50</a:t>
            </a:r>
            <a:endParaRPr lang="en-US" sz="2000" dirty="0">
              <a:latin typeface="Liberation Sans" panose="020B0604020202020204" pitchFamily="34" charset="0"/>
            </a:endParaRPr>
          </a:p>
          <a:p>
            <a:pPr marL="463550" indent="-463550" algn="l">
              <a:spcBef>
                <a:spcPts val="300"/>
              </a:spcBef>
              <a:tabLst>
                <a:tab pos="4518025" algn="r"/>
                <a:tab pos="5664200" algn="r"/>
                <a:tab pos="7029450" algn="r"/>
              </a:tabLst>
            </a:pPr>
            <a:r>
              <a:rPr lang="en-US" sz="2000" dirty="0" smtClean="0">
                <a:latin typeface="Liberation Sans" panose="020B0604020202020204" pitchFamily="34" charset="0"/>
              </a:rPr>
              <a:t>	Cash 		50</a:t>
            </a:r>
            <a:endParaRPr lang="en-US" sz="2000" dirty="0">
              <a:latin typeface="Liberation Sans" panose="020B0604020202020204" pitchFamily="34" charset="0"/>
            </a:endParaRPr>
          </a:p>
          <a:p>
            <a:pPr marL="463550" indent="-463550" algn="l">
              <a:spcBef>
                <a:spcPts val="1200"/>
              </a:spcBef>
              <a:tabLst>
                <a:tab pos="4518025" algn="r"/>
                <a:tab pos="5664200" algn="r"/>
                <a:tab pos="7029450" algn="r"/>
              </a:tabLst>
            </a:pPr>
            <a:r>
              <a:rPr lang="en-US" sz="2000" dirty="0" smtClean="0">
                <a:latin typeface="Liberation Sans" panose="020B0604020202020204" pitchFamily="34" charset="0"/>
              </a:rPr>
              <a:t>Postage </a:t>
            </a:r>
            <a:r>
              <a:rPr lang="en-US" sz="2000" dirty="0">
                <a:latin typeface="Liberation Sans" panose="020B0604020202020204" pitchFamily="34" charset="0"/>
              </a:rPr>
              <a:t>Expense </a:t>
            </a:r>
            <a:r>
              <a:rPr lang="en-US" sz="2000" dirty="0" smtClean="0">
                <a:latin typeface="Liberation Sans" panose="020B0604020202020204" pitchFamily="34" charset="0"/>
              </a:rPr>
              <a:t>	14</a:t>
            </a:r>
            <a:endParaRPr lang="en-US" sz="2000" dirty="0">
              <a:latin typeface="Liberation Sans" panose="020B0604020202020204" pitchFamily="34" charset="0"/>
            </a:endParaRPr>
          </a:p>
          <a:p>
            <a:pPr marL="463550" indent="-463550" algn="l">
              <a:spcBef>
                <a:spcPts val="300"/>
              </a:spcBef>
              <a:tabLst>
                <a:tab pos="4518025" algn="r"/>
                <a:tab pos="5664200" algn="r"/>
                <a:tab pos="7029450" algn="r"/>
              </a:tabLst>
            </a:pPr>
            <a:r>
              <a:rPr lang="en-US" sz="2000" dirty="0">
                <a:latin typeface="Liberation Sans" panose="020B0604020202020204" pitchFamily="34" charset="0"/>
              </a:rPr>
              <a:t>Supplies </a:t>
            </a:r>
            <a:r>
              <a:rPr lang="en-US" sz="2000" dirty="0" smtClean="0">
                <a:latin typeface="Liberation Sans" panose="020B0604020202020204" pitchFamily="34" charset="0"/>
              </a:rPr>
              <a:t>	10</a:t>
            </a:r>
            <a:endParaRPr lang="en-US" sz="2000" dirty="0">
              <a:latin typeface="Liberation Sans" panose="020B0604020202020204" pitchFamily="34" charset="0"/>
            </a:endParaRPr>
          </a:p>
          <a:p>
            <a:pPr marL="463550" indent="-463550" algn="l">
              <a:spcBef>
                <a:spcPts val="300"/>
              </a:spcBef>
              <a:tabLst>
                <a:tab pos="4518025" algn="r"/>
                <a:tab pos="5664200" algn="r"/>
                <a:tab pos="7029450" algn="r"/>
              </a:tabLst>
            </a:pPr>
            <a:r>
              <a:rPr lang="en-US" sz="2000" dirty="0">
                <a:latin typeface="Liberation Sans" panose="020B0604020202020204" pitchFamily="34" charset="0"/>
              </a:rPr>
              <a:t>Delivery Expense </a:t>
            </a:r>
            <a:r>
              <a:rPr lang="en-US" sz="2000" dirty="0" smtClean="0">
                <a:latin typeface="Liberation Sans" panose="020B0604020202020204" pitchFamily="34" charset="0"/>
              </a:rPr>
              <a:t>	15</a:t>
            </a:r>
            <a:endParaRPr lang="en-US" sz="2000" dirty="0">
              <a:latin typeface="Liberation Sans" panose="020B0604020202020204" pitchFamily="34" charset="0"/>
            </a:endParaRPr>
          </a:p>
          <a:p>
            <a:pPr marL="463550" indent="-463550" algn="l">
              <a:spcBef>
                <a:spcPts val="300"/>
              </a:spcBef>
              <a:tabLst>
                <a:tab pos="4518025" algn="r"/>
                <a:tab pos="5664200" algn="r"/>
                <a:tab pos="7029450" algn="r"/>
              </a:tabLst>
            </a:pPr>
            <a:r>
              <a:rPr lang="en-US" sz="2000" dirty="0" smtClean="0">
                <a:latin typeface="Liberation Sans" panose="020B0604020202020204" pitchFamily="34" charset="0"/>
              </a:rPr>
              <a:t>	Cash </a:t>
            </a:r>
            <a:r>
              <a:rPr lang="en-US" sz="2000" dirty="0">
                <a:latin typeface="Liberation Sans" panose="020B0604020202020204" pitchFamily="34" charset="0"/>
              </a:rPr>
              <a:t>Over and Short </a:t>
            </a:r>
            <a:r>
              <a:rPr lang="en-US" sz="2000" dirty="0" smtClean="0">
                <a:latin typeface="Liberation Sans" panose="020B0604020202020204" pitchFamily="34" charset="0"/>
              </a:rPr>
              <a:t>		1</a:t>
            </a:r>
            <a:endParaRPr lang="en-US" sz="2000" dirty="0">
              <a:latin typeface="Liberation Sans" panose="020B0604020202020204" pitchFamily="34" charset="0"/>
            </a:endParaRPr>
          </a:p>
          <a:p>
            <a:pPr marL="463550" indent="-463550" algn="l">
              <a:spcBef>
                <a:spcPts val="300"/>
              </a:spcBef>
              <a:tabLst>
                <a:tab pos="4518025" algn="r"/>
                <a:tab pos="5664200" algn="r"/>
                <a:tab pos="7029450" algn="r"/>
              </a:tabLst>
            </a:pPr>
            <a:r>
              <a:rPr lang="en-US" sz="2000" dirty="0" smtClean="0">
                <a:latin typeface="Liberation Sans" panose="020B0604020202020204" pitchFamily="34" charset="0"/>
              </a:rPr>
              <a:t>	Cash 		38</a:t>
            </a:r>
            <a:endParaRPr lang="en-US" sz="2000" dirty="0">
              <a:latin typeface="Liberation Sans" panose="020B0604020202020204" pitchFamily="34" charset="0"/>
            </a:endParaRPr>
          </a:p>
        </p:txBody>
      </p:sp>
      <p:sp>
        <p:nvSpPr>
          <p:cNvPr id="9" name="Rectangle 3"/>
          <p:cNvSpPr>
            <a:spLocks noChangeArrowheads="1"/>
          </p:cNvSpPr>
          <p:nvPr/>
        </p:nvSpPr>
        <p:spPr bwMode="auto">
          <a:xfrm>
            <a:off x="457200" y="3808527"/>
            <a:ext cx="914400" cy="40011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3550" indent="-463550" algn="r">
              <a:spcBef>
                <a:spcPts val="300"/>
              </a:spcBef>
              <a:tabLst>
                <a:tab pos="4518025" algn="r"/>
                <a:tab pos="5664200" algn="r"/>
                <a:tab pos="7029450" algn="r"/>
              </a:tabLst>
            </a:pPr>
            <a:r>
              <a:rPr lang="en-US" sz="2000" dirty="0" smtClean="0">
                <a:latin typeface="Liberation Sans" panose="020B0604020202020204" pitchFamily="34" charset="0"/>
              </a:rPr>
              <a:t>July 1</a:t>
            </a:r>
            <a:endParaRPr lang="en-US" sz="2000" dirty="0">
              <a:latin typeface="Liberation Sans" panose="020B0604020202020204" pitchFamily="34" charset="0"/>
            </a:endParaRPr>
          </a:p>
        </p:txBody>
      </p:sp>
      <p:sp>
        <p:nvSpPr>
          <p:cNvPr id="10" name="Rectangle 3"/>
          <p:cNvSpPr>
            <a:spLocks noChangeArrowheads="1"/>
          </p:cNvSpPr>
          <p:nvPr/>
        </p:nvSpPr>
        <p:spPr bwMode="auto">
          <a:xfrm>
            <a:off x="457200" y="4629090"/>
            <a:ext cx="914400" cy="40011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3550" indent="-463550" algn="r">
              <a:spcBef>
                <a:spcPts val="300"/>
              </a:spcBef>
              <a:tabLst>
                <a:tab pos="4518025" algn="r"/>
                <a:tab pos="5664200" algn="r"/>
                <a:tab pos="7029450" algn="r"/>
              </a:tabLst>
            </a:pPr>
            <a:r>
              <a:rPr lang="en-US" sz="2000" dirty="0" smtClean="0">
                <a:latin typeface="Liberation Sans" panose="020B0604020202020204" pitchFamily="34" charset="0"/>
              </a:rPr>
              <a:t>30</a:t>
            </a:r>
            <a:endParaRPr lang="en-US" sz="2000" dirty="0">
              <a:latin typeface="Liberation Sans" panose="020B0604020202020204" pitchFamily="34" charset="0"/>
            </a:endParaRPr>
          </a:p>
        </p:txBody>
      </p:sp>
    </p:spTree>
    <p:extLst>
      <p:ext uri="{BB962C8B-B14F-4D97-AF65-F5344CB8AC3E}">
        <p14:creationId xmlns:p14="http://schemas.microsoft.com/office/powerpoint/2010/main" val="34632889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left)">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609600" y="1441450"/>
            <a:ext cx="8001000" cy="274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692150" indent="-45720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5000"/>
              </a:lnSpc>
              <a:spcBef>
                <a:spcPct val="60000"/>
              </a:spcBef>
              <a:buClr>
                <a:srgbClr val="800000"/>
              </a:buClr>
              <a:buSzPct val="80000"/>
            </a:pPr>
            <a:r>
              <a:rPr lang="en-US" altLang="en-US" sz="2300" b="1" dirty="0">
                <a:solidFill>
                  <a:srgbClr val="000000"/>
                </a:solidFill>
                <a:latin typeface="Liberation Sans" panose="020B0604020202020204" pitchFamily="34" charset="0"/>
              </a:rPr>
              <a:t>The use of a bank contributes significantly to good internal control over cash.</a:t>
            </a:r>
          </a:p>
          <a:p>
            <a:pPr lvl="1" algn="l">
              <a:lnSpc>
                <a:spcPct val="125000"/>
              </a:lnSpc>
              <a:spcBef>
                <a:spcPct val="60000"/>
              </a:spcBef>
              <a:buClr>
                <a:srgbClr val="800000"/>
              </a:buClr>
              <a:buSzPct val="80000"/>
              <a:buFont typeface="Wingdings" pitchFamily="2" charset="2"/>
              <a:buChar char="u"/>
            </a:pPr>
            <a:r>
              <a:rPr lang="en-US" altLang="en-US" sz="2100" dirty="0">
                <a:solidFill>
                  <a:srgbClr val="000000"/>
                </a:solidFill>
                <a:latin typeface="Liberation Sans" panose="020B0604020202020204" pitchFamily="34" charset="0"/>
              </a:rPr>
              <a:t>Minimizes the amount of currency on hand.</a:t>
            </a:r>
          </a:p>
          <a:p>
            <a:pPr lvl="1" algn="l">
              <a:lnSpc>
                <a:spcPct val="125000"/>
              </a:lnSpc>
              <a:spcBef>
                <a:spcPct val="60000"/>
              </a:spcBef>
              <a:buClr>
                <a:srgbClr val="800000"/>
              </a:buClr>
              <a:buSzPct val="80000"/>
              <a:buFont typeface="Wingdings" pitchFamily="2" charset="2"/>
              <a:buChar char="u"/>
            </a:pPr>
            <a:r>
              <a:rPr lang="en-US" altLang="en-US" sz="2100" dirty="0">
                <a:solidFill>
                  <a:srgbClr val="000000"/>
                </a:solidFill>
                <a:latin typeface="Liberation Sans" panose="020B0604020202020204" pitchFamily="34" charset="0"/>
              </a:rPr>
              <a:t>Creates a double record of bank transactions.</a:t>
            </a:r>
          </a:p>
          <a:p>
            <a:pPr lvl="1" algn="l">
              <a:lnSpc>
                <a:spcPct val="125000"/>
              </a:lnSpc>
              <a:spcBef>
                <a:spcPct val="60000"/>
              </a:spcBef>
              <a:buClr>
                <a:srgbClr val="800000"/>
              </a:buClr>
              <a:buSzPct val="80000"/>
              <a:buFont typeface="Wingdings" pitchFamily="2" charset="2"/>
              <a:buChar char="u"/>
            </a:pPr>
            <a:r>
              <a:rPr lang="en-US" altLang="en-US" sz="2100" dirty="0">
                <a:solidFill>
                  <a:srgbClr val="000000"/>
                </a:solidFill>
                <a:latin typeface="Liberation Sans" panose="020B0604020202020204" pitchFamily="34" charset="0"/>
              </a:rPr>
              <a:t>Bank reconciliation.</a:t>
            </a:r>
          </a:p>
        </p:txBody>
      </p:sp>
      <p:sp>
        <p:nvSpPr>
          <p:cNvPr id="47107" name="Rectangle 13"/>
          <p:cNvSpPr>
            <a:spLocks noChangeArrowheads="1"/>
          </p:cNvSpPr>
          <p:nvPr/>
        </p:nvSpPr>
        <p:spPr bwMode="auto">
          <a:xfrm>
            <a:off x="4953000" y="4114800"/>
            <a:ext cx="2590800" cy="1577975"/>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1600" b="1" dirty="0">
                <a:solidFill>
                  <a:srgbClr val="002060"/>
                </a:solidFill>
                <a:latin typeface="Liberation Sans" panose="020B0604020202020204" pitchFamily="34" charset="0"/>
              </a:rPr>
              <a:t>Helpful Hint</a:t>
            </a:r>
            <a:r>
              <a:rPr lang="en-US" altLang="en-US" sz="1600" dirty="0">
                <a:solidFill>
                  <a:srgbClr val="002060"/>
                </a:solidFill>
                <a:latin typeface="Liberation Sans" panose="020B0604020202020204" pitchFamily="34" charset="0"/>
              </a:rPr>
              <a:t> </a:t>
            </a:r>
          </a:p>
          <a:p>
            <a:pPr algn="l"/>
            <a:r>
              <a:rPr lang="en-US" altLang="en-US" sz="1600" dirty="0">
                <a:latin typeface="Liberation Sans" panose="020B0604020202020204" pitchFamily="34" charset="0"/>
              </a:rPr>
              <a:t>Essentially, the bank statement is a copy of the bank’s records sent to the customer (or available online) for review.</a:t>
            </a:r>
          </a:p>
        </p:txBody>
      </p:sp>
      <p:sp>
        <p:nvSpPr>
          <p:cNvPr id="4711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
        <p:nvSpPr>
          <p:cNvPr id="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2500" b="1" dirty="0" smtClean="0">
                <a:solidFill>
                  <a:schemeClr val="bg1"/>
                </a:solidFill>
                <a:latin typeface="Liberation Sans" panose="020B0604020202020204" pitchFamily="34" charset="0"/>
              </a:rPr>
              <a:t>Identify the control features of a bank account.</a:t>
            </a:r>
            <a:endParaRPr lang="en-US" sz="2500" b="1" dirty="0">
              <a:solidFill>
                <a:schemeClr val="bg1"/>
              </a:solidFill>
              <a:latin typeface="Liberation Sans" panose="020B0604020202020204" pitchFamily="34" charset="0"/>
            </a:endParaRPr>
          </a:p>
        </p:txBody>
      </p:sp>
      <p:sp>
        <p:nvSpPr>
          <p:cNvPr id="9" name="Oval 8"/>
          <p:cNvSpPr/>
          <p:nvPr/>
        </p:nvSpPr>
        <p:spPr bwMode="auto">
          <a:xfrm>
            <a:off x="1872343" y="48577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3</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656" y="1219200"/>
            <a:ext cx="7643344" cy="5112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48131" name="Text Box 2"/>
          <p:cNvSpPr txBox="1">
            <a:spLocks noChangeArrowheads="1"/>
          </p:cNvSpPr>
          <p:nvPr/>
        </p:nvSpPr>
        <p:spPr bwMode="auto">
          <a:xfrm>
            <a:off x="609600" y="1295400"/>
            <a:ext cx="2590800" cy="118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10000"/>
              </a:lnSpc>
              <a:spcBef>
                <a:spcPct val="20000"/>
              </a:spcBef>
              <a:buClr>
                <a:srgbClr val="800000"/>
              </a:buClr>
              <a:buSzPct val="80000"/>
            </a:pPr>
            <a:r>
              <a:rPr lang="en-US" altLang="en-US" sz="2200" dirty="0">
                <a:solidFill>
                  <a:srgbClr val="000000"/>
                </a:solidFill>
                <a:latin typeface="Liberation Sans" panose="020B0604020202020204" pitchFamily="34" charset="0"/>
              </a:rPr>
              <a:t>Authorized employee should make deposit.</a:t>
            </a:r>
          </a:p>
        </p:txBody>
      </p:sp>
      <p:sp>
        <p:nvSpPr>
          <p:cNvPr id="48132" name="Text Box 14"/>
          <p:cNvSpPr txBox="1">
            <a:spLocks noChangeArrowheads="1"/>
          </p:cNvSpPr>
          <p:nvPr/>
        </p:nvSpPr>
        <p:spPr bwMode="auto">
          <a:xfrm>
            <a:off x="4724400" y="1219200"/>
            <a:ext cx="1524000" cy="274638"/>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r>
              <a:rPr lang="en-US" altLang="en-US" sz="1200" b="1" dirty="0" smtClean="0">
                <a:latin typeface="Liberation Sans" panose="020B0604020202020204" pitchFamily="34" charset="0"/>
              </a:rPr>
              <a:t>Illustration 8-8</a:t>
            </a:r>
            <a:endParaRPr lang="en-US" altLang="en-US" sz="1200" b="1" dirty="0">
              <a:latin typeface="Liberation Sans" panose="020B0604020202020204" pitchFamily="34" charset="0"/>
            </a:endParaRPr>
          </a:p>
        </p:txBody>
      </p:sp>
      <p:sp>
        <p:nvSpPr>
          <p:cNvPr id="48133"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8135" name="Rectangle 17"/>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a:solidFill>
                  <a:schemeClr val="tx2">
                    <a:lumMod val="75000"/>
                  </a:schemeClr>
                </a:solidFill>
                <a:latin typeface="Liberation Sans" panose="020B0604020202020204" pitchFamily="34" charset="0"/>
              </a:rPr>
              <a:t>Making Bank Deposits</a:t>
            </a:r>
          </a:p>
        </p:txBody>
      </p:sp>
      <p:sp>
        <p:nvSpPr>
          <p:cNvPr id="48136"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09600" y="1295400"/>
            <a:ext cx="7848600"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10000"/>
              </a:lnSpc>
              <a:spcBef>
                <a:spcPct val="20000"/>
              </a:spcBef>
              <a:buClr>
                <a:srgbClr val="800000"/>
              </a:buClr>
              <a:buSzPct val="80000"/>
            </a:pPr>
            <a:r>
              <a:rPr lang="en-US" altLang="en-US" sz="2200" dirty="0">
                <a:solidFill>
                  <a:srgbClr val="000000"/>
                </a:solidFill>
                <a:latin typeface="Liberation Sans" panose="020B0604020202020204" pitchFamily="34" charset="0"/>
              </a:rPr>
              <a:t>Written order signed by depositor directing bank to pay a specified sum of money to a designated recipient.</a:t>
            </a:r>
          </a:p>
        </p:txBody>
      </p:sp>
      <p:sp>
        <p:nvSpPr>
          <p:cNvPr id="49155" name="Text Box 9"/>
          <p:cNvSpPr txBox="1">
            <a:spLocks noChangeArrowheads="1"/>
          </p:cNvSpPr>
          <p:nvPr/>
        </p:nvSpPr>
        <p:spPr bwMode="auto">
          <a:xfrm>
            <a:off x="381000" y="2722563"/>
            <a:ext cx="1219200" cy="427037"/>
          </a:xfrm>
          <a:prstGeom prst="rect">
            <a:avLst/>
          </a:prstGeom>
          <a:solidFill>
            <a:srgbClr val="8FD4FF"/>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spcBef>
                <a:spcPct val="50000"/>
              </a:spcBef>
            </a:pPr>
            <a:r>
              <a:rPr lang="en-US" altLang="en-US" sz="2200" dirty="0">
                <a:latin typeface="Liberation Sans" panose="020B0604020202020204" pitchFamily="34" charset="0"/>
              </a:rPr>
              <a:t>Maker</a:t>
            </a:r>
          </a:p>
        </p:txBody>
      </p:sp>
      <p:sp>
        <p:nvSpPr>
          <p:cNvPr id="49156" name="Text Box 10"/>
          <p:cNvSpPr txBox="1">
            <a:spLocks noChangeArrowheads="1"/>
          </p:cNvSpPr>
          <p:nvPr/>
        </p:nvSpPr>
        <p:spPr bwMode="auto">
          <a:xfrm>
            <a:off x="381000" y="3606800"/>
            <a:ext cx="1219200" cy="427038"/>
          </a:xfrm>
          <a:prstGeom prst="rect">
            <a:avLst/>
          </a:prstGeom>
          <a:solidFill>
            <a:srgbClr val="8FD4FF"/>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spcBef>
                <a:spcPct val="50000"/>
              </a:spcBef>
            </a:pPr>
            <a:r>
              <a:rPr lang="en-US" altLang="en-US" sz="2200" dirty="0">
                <a:latin typeface="Liberation Sans" panose="020B0604020202020204" pitchFamily="34" charset="0"/>
              </a:rPr>
              <a:t>Payee</a:t>
            </a:r>
          </a:p>
        </p:txBody>
      </p:sp>
      <p:sp>
        <p:nvSpPr>
          <p:cNvPr id="49158" name="Text Box 15"/>
          <p:cNvSpPr txBox="1">
            <a:spLocks noChangeArrowheads="1"/>
          </p:cNvSpPr>
          <p:nvPr/>
        </p:nvSpPr>
        <p:spPr bwMode="auto">
          <a:xfrm>
            <a:off x="381000" y="4551363"/>
            <a:ext cx="1219200" cy="427037"/>
          </a:xfrm>
          <a:prstGeom prst="rect">
            <a:avLst/>
          </a:prstGeom>
          <a:solidFill>
            <a:srgbClr val="8FD4FF"/>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spcBef>
                <a:spcPct val="50000"/>
              </a:spcBef>
            </a:pPr>
            <a:r>
              <a:rPr lang="en-US" altLang="en-US" sz="2200" dirty="0">
                <a:latin typeface="Liberation Sans" panose="020B0604020202020204" pitchFamily="34" charset="0"/>
              </a:rPr>
              <a:t>Payer</a:t>
            </a:r>
          </a:p>
        </p:txBody>
      </p:sp>
      <p:sp>
        <p:nvSpPr>
          <p:cNvPr id="49159"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916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
        <p:nvSpPr>
          <p:cNvPr id="12" name="Rectangle 17"/>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chemeClr val="tx2">
                    <a:lumMod val="75000"/>
                  </a:schemeClr>
                </a:solidFill>
                <a:latin typeface="Liberation Sans" panose="020B0604020202020204" pitchFamily="34" charset="0"/>
              </a:rPr>
              <a:t>Writing Checks</a:t>
            </a:r>
            <a:endParaRPr lang="en-US" sz="3200" b="1" dirty="0">
              <a:solidFill>
                <a:schemeClr val="tx2">
                  <a:lumMod val="75000"/>
                </a:schemeClr>
              </a:solidFill>
              <a:latin typeface="Liberation Sans" panose="020B0604020202020204" pitchFamily="34" charset="0"/>
            </a:endParaRPr>
          </a:p>
        </p:txBody>
      </p:sp>
      <p:pic>
        <p:nvPicPr>
          <p:cNvPr id="4916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458852"/>
            <a:ext cx="7239000" cy="317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 name="Rectangle 1"/>
          <p:cNvSpPr/>
          <p:nvPr/>
        </p:nvSpPr>
        <p:spPr>
          <a:xfrm>
            <a:off x="1828800" y="5715000"/>
            <a:ext cx="4572000" cy="461665"/>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200" b="1" dirty="0" smtClean="0">
                <a:latin typeface="Liberation Sans" panose="020B0604020202020204" pitchFamily="34" charset="0"/>
              </a:rPr>
              <a:t>Illustration 8-9</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Check</a:t>
            </a:r>
            <a:endParaRPr lang="en-US" sz="1200"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219200"/>
            <a:ext cx="5095875" cy="5131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50178" name="Text Box 13"/>
          <p:cNvSpPr txBox="1">
            <a:spLocks noChangeArrowheads="1"/>
          </p:cNvSpPr>
          <p:nvPr/>
        </p:nvSpPr>
        <p:spPr bwMode="auto">
          <a:xfrm>
            <a:off x="8153400" y="64452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
        <p:nvSpPr>
          <p:cNvPr id="50179" name="Text Box 2"/>
          <p:cNvSpPr txBox="1">
            <a:spLocks noChangeArrowheads="1"/>
          </p:cNvSpPr>
          <p:nvPr/>
        </p:nvSpPr>
        <p:spPr bwMode="auto">
          <a:xfrm>
            <a:off x="533400" y="1295400"/>
            <a:ext cx="3124200" cy="2296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Black" pitchFamily="34" charset="0"/>
              </a:defRPr>
            </a:lvl1pPr>
            <a:lvl2pPr marL="514350" indent="-34290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0000"/>
              </a:lnSpc>
              <a:spcBef>
                <a:spcPct val="40000"/>
              </a:spcBef>
              <a:buClr>
                <a:srgbClr val="800000"/>
              </a:buClr>
              <a:buSzPct val="80000"/>
            </a:pPr>
            <a:r>
              <a:rPr lang="en-US" altLang="en-US" sz="2300" b="1" dirty="0" smtClean="0">
                <a:latin typeface="Liberation Sans" panose="020B0604020202020204" pitchFamily="34" charset="0"/>
              </a:rPr>
              <a:t>DEBIT MEMORANDUM</a:t>
            </a:r>
          </a:p>
          <a:p>
            <a:pPr lvl="1" algn="l">
              <a:lnSpc>
                <a:spcPct val="120000"/>
              </a:lnSpc>
              <a:spcBef>
                <a:spcPct val="40000"/>
              </a:spcBef>
              <a:buClr>
                <a:srgbClr val="800000"/>
              </a:buClr>
              <a:buSzPct val="80000"/>
              <a:buFont typeface="Wingdings" pitchFamily="2" charset="2"/>
              <a:buChar char="u"/>
            </a:pPr>
            <a:r>
              <a:rPr lang="en-US" altLang="en-US" sz="2000" dirty="0" smtClean="0">
                <a:latin typeface="Liberation Sans" panose="020B0604020202020204" pitchFamily="34" charset="0"/>
              </a:rPr>
              <a:t>Bank </a:t>
            </a:r>
            <a:r>
              <a:rPr lang="en-US" altLang="en-US" sz="2000" dirty="0">
                <a:latin typeface="Liberation Sans" panose="020B0604020202020204" pitchFamily="34" charset="0"/>
              </a:rPr>
              <a:t>service charge.</a:t>
            </a:r>
          </a:p>
          <a:p>
            <a:pPr lvl="1" algn="l">
              <a:lnSpc>
                <a:spcPct val="120000"/>
              </a:lnSpc>
              <a:spcBef>
                <a:spcPct val="40000"/>
              </a:spcBef>
              <a:buClr>
                <a:srgbClr val="800000"/>
              </a:buClr>
              <a:buSzPct val="80000"/>
              <a:buFont typeface="Wingdings" pitchFamily="2" charset="2"/>
              <a:buChar char="u"/>
            </a:pPr>
            <a:r>
              <a:rPr lang="en-US" altLang="en-US" sz="2000" dirty="0">
                <a:latin typeface="Liberation Sans" panose="020B0604020202020204" pitchFamily="34" charset="0"/>
              </a:rPr>
              <a:t>NSF (not sufficient funds).</a:t>
            </a:r>
          </a:p>
        </p:txBody>
      </p:sp>
      <p:sp>
        <p:nvSpPr>
          <p:cNvPr id="50180" name="Text Box 8"/>
          <p:cNvSpPr txBox="1">
            <a:spLocks noChangeArrowheads="1"/>
          </p:cNvSpPr>
          <p:nvPr/>
        </p:nvSpPr>
        <p:spPr bwMode="auto">
          <a:xfrm>
            <a:off x="2095500" y="6096000"/>
            <a:ext cx="1524000" cy="274638"/>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r>
              <a:rPr lang="en-US" altLang="en-US" sz="1200" b="1" dirty="0" smtClean="0">
                <a:latin typeface="Liberation Sans" panose="020B0604020202020204" pitchFamily="34" charset="0"/>
              </a:rPr>
              <a:t>Illustration 8-10</a:t>
            </a:r>
            <a:endParaRPr lang="en-US" altLang="en-US" sz="1200" b="1" dirty="0">
              <a:latin typeface="Liberation Sans" panose="020B0604020202020204" pitchFamily="34" charset="0"/>
            </a:endParaRPr>
          </a:p>
        </p:txBody>
      </p:sp>
      <p:sp>
        <p:nvSpPr>
          <p:cNvPr id="50181" name="Text Box 11"/>
          <p:cNvSpPr txBox="1">
            <a:spLocks noChangeArrowheads="1"/>
          </p:cNvSpPr>
          <p:nvPr/>
        </p:nvSpPr>
        <p:spPr bwMode="auto">
          <a:xfrm>
            <a:off x="533400" y="3723787"/>
            <a:ext cx="3352800" cy="2296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Black" pitchFamily="34" charset="0"/>
              </a:defRPr>
            </a:lvl1pPr>
            <a:lvl2pPr marL="514350" indent="-34290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0000"/>
              </a:lnSpc>
              <a:spcBef>
                <a:spcPct val="40000"/>
              </a:spcBef>
              <a:buClr>
                <a:srgbClr val="800000"/>
              </a:buClr>
              <a:buSzPct val="80000"/>
            </a:pPr>
            <a:r>
              <a:rPr lang="en-US" altLang="en-US" sz="2300" b="1" dirty="0" smtClean="0">
                <a:latin typeface="Liberation Sans" panose="020B0604020202020204" pitchFamily="34" charset="0"/>
              </a:rPr>
              <a:t>CREDIT MEMORANDUM</a:t>
            </a:r>
          </a:p>
          <a:p>
            <a:pPr lvl="1" algn="l">
              <a:lnSpc>
                <a:spcPct val="120000"/>
              </a:lnSpc>
              <a:spcBef>
                <a:spcPct val="40000"/>
              </a:spcBef>
              <a:buClr>
                <a:srgbClr val="800000"/>
              </a:buClr>
              <a:buSzPct val="80000"/>
              <a:buFont typeface="Wingdings" pitchFamily="2" charset="2"/>
              <a:buChar char="u"/>
            </a:pPr>
            <a:r>
              <a:rPr lang="en-US" altLang="en-US" sz="2000" dirty="0" smtClean="0">
                <a:latin typeface="Liberation Sans" panose="020B0604020202020204" pitchFamily="34" charset="0"/>
              </a:rPr>
              <a:t>Collect </a:t>
            </a:r>
            <a:r>
              <a:rPr lang="en-US" altLang="en-US" sz="2000" dirty="0">
                <a:latin typeface="Liberation Sans" panose="020B0604020202020204" pitchFamily="34" charset="0"/>
              </a:rPr>
              <a:t>notes receivable.</a:t>
            </a:r>
          </a:p>
          <a:p>
            <a:pPr lvl="1" algn="l">
              <a:lnSpc>
                <a:spcPct val="120000"/>
              </a:lnSpc>
              <a:spcBef>
                <a:spcPct val="40000"/>
              </a:spcBef>
              <a:buClr>
                <a:srgbClr val="800000"/>
              </a:buClr>
              <a:buSzPct val="80000"/>
              <a:buFont typeface="Wingdings" pitchFamily="2" charset="2"/>
              <a:buChar char="u"/>
            </a:pPr>
            <a:r>
              <a:rPr lang="en-US" altLang="en-US" sz="2000" dirty="0">
                <a:latin typeface="Liberation Sans" panose="020B0604020202020204" pitchFamily="34" charset="0"/>
              </a:rPr>
              <a:t>Interest earned.</a:t>
            </a:r>
          </a:p>
        </p:txBody>
      </p:sp>
      <p:sp>
        <p:nvSpPr>
          <p:cNvPr id="50184"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Rectangle 17"/>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chemeClr val="tx2">
                    <a:lumMod val="75000"/>
                  </a:schemeClr>
                </a:solidFill>
                <a:latin typeface="Liberation Sans" panose="020B0604020202020204" pitchFamily="34" charset="0"/>
              </a:rPr>
              <a:t>Bank Statements</a:t>
            </a:r>
            <a:endParaRPr lang="en-US" sz="3200" b="1"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09600" y="1981200"/>
            <a:ext cx="8001000" cy="533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bIns="46038"/>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0000"/>
              </a:lnSpc>
              <a:spcBef>
                <a:spcPct val="50000"/>
              </a:spcBef>
              <a:buClr>
                <a:schemeClr val="tx1"/>
              </a:buClr>
              <a:buFont typeface="Wingdings" pitchFamily="2" charset="2"/>
              <a:buNone/>
            </a:pPr>
            <a:r>
              <a:rPr lang="en-US" altLang="en-US" sz="2200" dirty="0">
                <a:latin typeface="Liberation Sans" panose="020B0604020202020204" pitchFamily="34" charset="0"/>
              </a:rPr>
              <a:t>The control features of a bank account do </a:t>
            </a:r>
            <a:r>
              <a:rPr lang="en-US" altLang="en-US" sz="2200" b="1" i="1" dirty="0">
                <a:latin typeface="Liberation Sans" panose="020B0604020202020204" pitchFamily="34" charset="0"/>
              </a:rPr>
              <a:t>not</a:t>
            </a:r>
            <a:r>
              <a:rPr lang="en-US" altLang="en-US" sz="2200" i="1" dirty="0">
                <a:latin typeface="Liberation Sans" panose="020B0604020202020204" pitchFamily="34" charset="0"/>
              </a:rPr>
              <a:t> </a:t>
            </a:r>
            <a:r>
              <a:rPr lang="en-US" altLang="en-US" sz="2200" dirty="0">
                <a:latin typeface="Liberation Sans" panose="020B0604020202020204" pitchFamily="34" charset="0"/>
              </a:rPr>
              <a:t>include:</a:t>
            </a:r>
          </a:p>
        </p:txBody>
      </p:sp>
      <p:sp>
        <p:nvSpPr>
          <p:cNvPr id="51203" name="Rectangle 4"/>
          <p:cNvSpPr>
            <a:spLocks noChangeArrowheads="1"/>
          </p:cNvSpPr>
          <p:nvPr/>
        </p:nvSpPr>
        <p:spPr bwMode="auto">
          <a:xfrm>
            <a:off x="609600" y="1295400"/>
            <a:ext cx="5334000"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buSzPct val="80000"/>
            </a:pPr>
            <a:r>
              <a:rPr lang="en-US" altLang="en-US" sz="3000" b="1" dirty="0" smtClean="0">
                <a:solidFill>
                  <a:schemeClr val="tx2">
                    <a:lumMod val="75000"/>
                  </a:schemeClr>
                </a:solidFill>
                <a:latin typeface="Liberation Sans" panose="020B0604020202020204" pitchFamily="34" charset="0"/>
              </a:rPr>
              <a:t>Question</a:t>
            </a:r>
            <a:endParaRPr lang="en-US" altLang="en-US" sz="3000" b="1" dirty="0">
              <a:solidFill>
                <a:schemeClr val="tx2">
                  <a:lumMod val="75000"/>
                </a:schemeClr>
              </a:solidFill>
              <a:latin typeface="Liberation Sans" panose="020B0604020202020204" pitchFamily="34" charset="0"/>
            </a:endParaRPr>
          </a:p>
        </p:txBody>
      </p:sp>
      <p:sp>
        <p:nvSpPr>
          <p:cNvPr id="5120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1206" name="Rectangle 2"/>
          <p:cNvSpPr>
            <a:spLocks noChangeArrowheads="1"/>
          </p:cNvSpPr>
          <p:nvPr/>
        </p:nvSpPr>
        <p:spPr bwMode="auto">
          <a:xfrm>
            <a:off x="609600" y="2514600"/>
            <a:ext cx="8001000" cy="914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bIns="46038"/>
          <a:lstStyle>
            <a:lvl1pPr marL="342900" indent="-342900">
              <a:defRPr sz="2400">
                <a:solidFill>
                  <a:schemeClr val="tx1"/>
                </a:solidFill>
                <a:latin typeface="Arial Black" pitchFamily="34" charset="0"/>
              </a:defRPr>
            </a:lvl1pPr>
            <a:lvl2pPr marL="685800" indent="-45720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lvl="1" algn="l">
              <a:lnSpc>
                <a:spcPct val="120000"/>
              </a:lnSpc>
              <a:spcBef>
                <a:spcPct val="50000"/>
              </a:spcBef>
              <a:buClr>
                <a:schemeClr val="tx1"/>
              </a:buClr>
              <a:buFont typeface="Wingdings" pitchFamily="2" charset="2"/>
              <a:buAutoNum type="alphaLcPeriod"/>
            </a:pPr>
            <a:r>
              <a:rPr lang="en-US" altLang="en-US" sz="2200" dirty="0">
                <a:latin typeface="Liberation Sans" panose="020B0604020202020204" pitchFamily="34" charset="0"/>
              </a:rPr>
              <a:t>having bank auditors verify the correctness of the bank balance per books. </a:t>
            </a:r>
          </a:p>
        </p:txBody>
      </p:sp>
      <p:sp>
        <p:nvSpPr>
          <p:cNvPr id="51207" name="Rectangle 2"/>
          <p:cNvSpPr>
            <a:spLocks noChangeArrowheads="1"/>
          </p:cNvSpPr>
          <p:nvPr/>
        </p:nvSpPr>
        <p:spPr bwMode="auto">
          <a:xfrm>
            <a:off x="609600" y="3505200"/>
            <a:ext cx="8001000" cy="533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bIns="46038"/>
          <a:lstStyle>
            <a:lvl1pPr marL="342900" indent="-342900">
              <a:defRPr sz="2400">
                <a:solidFill>
                  <a:schemeClr val="tx1"/>
                </a:solidFill>
                <a:latin typeface="Arial Black" pitchFamily="34" charset="0"/>
              </a:defRPr>
            </a:lvl1pPr>
            <a:lvl2pPr marL="682625" indent="-454025">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lvl="1" algn="l">
              <a:lnSpc>
                <a:spcPct val="120000"/>
              </a:lnSpc>
              <a:spcBef>
                <a:spcPct val="50000"/>
              </a:spcBef>
              <a:buClr>
                <a:schemeClr val="tx1"/>
              </a:buClr>
            </a:pPr>
            <a:r>
              <a:rPr lang="en-US" altLang="en-US" sz="2200" dirty="0">
                <a:latin typeface="Liberation Sans" panose="020B0604020202020204" pitchFamily="34" charset="0"/>
              </a:rPr>
              <a:t>b.	minimizing the amount of cash that must be kept on hand.</a:t>
            </a:r>
          </a:p>
        </p:txBody>
      </p:sp>
      <p:sp>
        <p:nvSpPr>
          <p:cNvPr id="51208" name="Rectangle 2"/>
          <p:cNvSpPr>
            <a:spLocks noChangeArrowheads="1"/>
          </p:cNvSpPr>
          <p:nvPr/>
        </p:nvSpPr>
        <p:spPr bwMode="auto">
          <a:xfrm>
            <a:off x="609600" y="4495800"/>
            <a:ext cx="8001000" cy="533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bIns="46038"/>
          <a:lstStyle>
            <a:lvl1pPr marL="342900" indent="-342900">
              <a:defRPr sz="2400">
                <a:solidFill>
                  <a:schemeClr val="tx1"/>
                </a:solidFill>
                <a:latin typeface="Arial Black" pitchFamily="34" charset="0"/>
              </a:defRPr>
            </a:lvl1pPr>
            <a:lvl2pPr marL="685800" indent="-45720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lvl="1" algn="l">
              <a:lnSpc>
                <a:spcPct val="120000"/>
              </a:lnSpc>
              <a:spcBef>
                <a:spcPct val="50000"/>
              </a:spcBef>
              <a:buClr>
                <a:schemeClr val="tx1"/>
              </a:buClr>
              <a:buFontTx/>
              <a:buAutoNum type="alphaLcPeriod" startAt="3"/>
            </a:pPr>
            <a:r>
              <a:rPr lang="en-US" altLang="en-US" sz="2200" dirty="0">
                <a:latin typeface="Liberation Sans" panose="020B0604020202020204" pitchFamily="34" charset="0"/>
              </a:rPr>
              <a:t>providing a double record of all bank transactions.</a:t>
            </a:r>
          </a:p>
        </p:txBody>
      </p:sp>
      <p:sp>
        <p:nvSpPr>
          <p:cNvPr id="51209" name="Rectangle 2"/>
          <p:cNvSpPr>
            <a:spLocks noChangeArrowheads="1"/>
          </p:cNvSpPr>
          <p:nvPr/>
        </p:nvSpPr>
        <p:spPr bwMode="auto">
          <a:xfrm>
            <a:off x="609600" y="5105400"/>
            <a:ext cx="8001000" cy="533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bIns="46038"/>
          <a:lstStyle>
            <a:lvl1pPr marL="342900" indent="-342900">
              <a:defRPr sz="2400">
                <a:solidFill>
                  <a:schemeClr val="tx1"/>
                </a:solidFill>
                <a:latin typeface="Arial Black" pitchFamily="34" charset="0"/>
              </a:defRPr>
            </a:lvl1pPr>
            <a:lvl2pPr marL="682625" indent="-454025">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lvl="1" algn="l">
              <a:lnSpc>
                <a:spcPct val="120000"/>
              </a:lnSpc>
              <a:spcBef>
                <a:spcPct val="50000"/>
              </a:spcBef>
              <a:buClr>
                <a:schemeClr val="tx1"/>
              </a:buClr>
            </a:pPr>
            <a:r>
              <a:rPr lang="en-US" altLang="en-US" sz="2200" dirty="0">
                <a:latin typeface="Liberation Sans" panose="020B0604020202020204" pitchFamily="34" charset="0"/>
              </a:rPr>
              <a:t>d.	safeguarding cash by using a bank as a depository.</a:t>
            </a:r>
          </a:p>
        </p:txBody>
      </p:sp>
      <p:sp>
        <p:nvSpPr>
          <p:cNvPr id="12" name="Notched Right Arrow 11"/>
          <p:cNvSpPr/>
          <p:nvPr/>
        </p:nvSpPr>
        <p:spPr bwMode="auto">
          <a:xfrm>
            <a:off x="228600" y="2563504"/>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endParaRPr lang="en-US" altLang="en-US" dirty="0">
              <a:latin typeface="Liberation Sans" panose="020B0604020202020204" pitchFamily="34" charset="0"/>
            </a:endParaRPr>
          </a:p>
        </p:txBody>
      </p:sp>
      <p:sp>
        <p:nvSpPr>
          <p:cNvPr id="5121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
        <p:nvSpPr>
          <p:cNvPr id="13" name="Rectangle 17"/>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chemeClr val="tx2">
                    <a:lumMod val="75000"/>
                  </a:schemeClr>
                </a:solidFill>
                <a:latin typeface="Liberation Sans" panose="020B0604020202020204" pitchFamily="34" charset="0"/>
              </a:rPr>
              <a:t>Bank Statements</a:t>
            </a:r>
            <a:endParaRPr lang="en-US" sz="3200" b="1"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032"/>
          <p:cNvSpPr txBox="1">
            <a:spLocks noChangeArrowheads="1"/>
          </p:cNvSpPr>
          <p:nvPr/>
        </p:nvSpPr>
        <p:spPr bwMode="auto">
          <a:xfrm>
            <a:off x="609600" y="1295400"/>
            <a:ext cx="7620000" cy="3643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685800" indent="-45720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0000"/>
              </a:lnSpc>
              <a:spcBef>
                <a:spcPct val="50000"/>
              </a:spcBef>
              <a:buClr>
                <a:srgbClr val="800000"/>
              </a:buClr>
              <a:buSzPct val="80000"/>
            </a:pPr>
            <a:r>
              <a:rPr lang="en-US" altLang="en-US" sz="2200" dirty="0">
                <a:solidFill>
                  <a:srgbClr val="000000"/>
                </a:solidFill>
                <a:latin typeface="Liberation Sans" panose="020B0604020202020204" pitchFamily="34" charset="0"/>
              </a:rPr>
              <a:t>Reconcile balance per books and balance per bank to their “correct” or “true” balance.</a:t>
            </a:r>
          </a:p>
          <a:p>
            <a:pPr algn="l">
              <a:lnSpc>
                <a:spcPct val="120000"/>
              </a:lnSpc>
              <a:spcBef>
                <a:spcPct val="50000"/>
              </a:spcBef>
              <a:buClr>
                <a:srgbClr val="800000"/>
              </a:buClr>
              <a:buSzPct val="80000"/>
            </a:pPr>
            <a:r>
              <a:rPr lang="en-US" altLang="en-US" sz="2200" b="1" dirty="0">
                <a:solidFill>
                  <a:srgbClr val="000000"/>
                </a:solidFill>
                <a:latin typeface="Liberation Sans" panose="020B0604020202020204" pitchFamily="34" charset="0"/>
              </a:rPr>
              <a:t>Reconciling Items</a:t>
            </a:r>
            <a:r>
              <a:rPr lang="en-US" altLang="en-US" sz="2200" dirty="0">
                <a:solidFill>
                  <a:srgbClr val="000000"/>
                </a:solidFill>
                <a:latin typeface="Liberation Sans" panose="020B0604020202020204" pitchFamily="34" charset="0"/>
              </a:rPr>
              <a:t>:</a:t>
            </a:r>
          </a:p>
          <a:p>
            <a:pPr lvl="1" algn="l">
              <a:lnSpc>
                <a:spcPct val="120000"/>
              </a:lnSpc>
              <a:spcBef>
                <a:spcPct val="50000"/>
              </a:spcBef>
              <a:buClr>
                <a:schemeClr val="tx1"/>
              </a:buClr>
              <a:buFontTx/>
              <a:buAutoNum type="arabicPeriod"/>
            </a:pPr>
            <a:r>
              <a:rPr lang="en-US" altLang="en-US" sz="2100" dirty="0">
                <a:solidFill>
                  <a:srgbClr val="000000"/>
                </a:solidFill>
                <a:latin typeface="Liberation Sans" panose="020B0604020202020204" pitchFamily="34" charset="0"/>
              </a:rPr>
              <a:t>Deposits in transit.</a:t>
            </a:r>
          </a:p>
          <a:p>
            <a:pPr lvl="1" algn="l">
              <a:lnSpc>
                <a:spcPct val="120000"/>
              </a:lnSpc>
              <a:spcBef>
                <a:spcPct val="50000"/>
              </a:spcBef>
              <a:buClr>
                <a:schemeClr val="tx1"/>
              </a:buClr>
              <a:buFontTx/>
              <a:buAutoNum type="arabicPeriod"/>
            </a:pPr>
            <a:r>
              <a:rPr lang="en-US" altLang="en-US" sz="2100" dirty="0">
                <a:solidFill>
                  <a:srgbClr val="000000"/>
                </a:solidFill>
                <a:latin typeface="Liberation Sans" panose="020B0604020202020204" pitchFamily="34" charset="0"/>
              </a:rPr>
              <a:t>Outstanding checks.</a:t>
            </a:r>
          </a:p>
          <a:p>
            <a:pPr lvl="1" algn="l">
              <a:lnSpc>
                <a:spcPct val="120000"/>
              </a:lnSpc>
              <a:spcBef>
                <a:spcPct val="50000"/>
              </a:spcBef>
              <a:buClr>
                <a:schemeClr val="tx1"/>
              </a:buClr>
              <a:buFontTx/>
              <a:buAutoNum type="arabicPeriod"/>
            </a:pPr>
            <a:r>
              <a:rPr lang="en-US" altLang="en-US" sz="2100" dirty="0">
                <a:solidFill>
                  <a:srgbClr val="000000"/>
                </a:solidFill>
                <a:latin typeface="Liberation Sans" panose="020B0604020202020204" pitchFamily="34" charset="0"/>
              </a:rPr>
              <a:t>Bank memoranda.</a:t>
            </a:r>
          </a:p>
          <a:p>
            <a:pPr lvl="1" algn="l">
              <a:lnSpc>
                <a:spcPct val="120000"/>
              </a:lnSpc>
              <a:spcBef>
                <a:spcPct val="50000"/>
              </a:spcBef>
              <a:buClr>
                <a:schemeClr val="tx1"/>
              </a:buClr>
              <a:buFontTx/>
              <a:buAutoNum type="arabicPeriod"/>
            </a:pPr>
            <a:r>
              <a:rPr lang="en-US" altLang="en-US" sz="2100" dirty="0">
                <a:solidFill>
                  <a:srgbClr val="000000"/>
                </a:solidFill>
                <a:latin typeface="Liberation Sans" panose="020B0604020202020204" pitchFamily="34" charset="0"/>
              </a:rPr>
              <a:t>Errors.</a:t>
            </a:r>
          </a:p>
        </p:txBody>
      </p:sp>
      <p:sp>
        <p:nvSpPr>
          <p:cNvPr id="53251" name="Text Box 1035"/>
          <p:cNvSpPr txBox="1">
            <a:spLocks noChangeArrowheads="1"/>
          </p:cNvSpPr>
          <p:nvPr/>
        </p:nvSpPr>
        <p:spPr bwMode="auto">
          <a:xfrm>
            <a:off x="4800600" y="34290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spcBef>
                <a:spcPct val="50000"/>
              </a:spcBef>
            </a:pPr>
            <a:r>
              <a:rPr lang="en-US" altLang="en-US" b="1" dirty="0">
                <a:solidFill>
                  <a:srgbClr val="800000"/>
                </a:solidFill>
                <a:latin typeface="Liberation Sans" panose="020B0604020202020204" pitchFamily="34" charset="0"/>
              </a:rPr>
              <a:t>Time Lags</a:t>
            </a:r>
          </a:p>
        </p:txBody>
      </p:sp>
      <p:sp>
        <p:nvSpPr>
          <p:cNvPr id="53252" name="AutoShape 1036"/>
          <p:cNvSpPr>
            <a:spLocks/>
          </p:cNvSpPr>
          <p:nvPr/>
        </p:nvSpPr>
        <p:spPr bwMode="auto">
          <a:xfrm>
            <a:off x="4114800" y="2895600"/>
            <a:ext cx="381000" cy="1600200"/>
          </a:xfrm>
          <a:prstGeom prst="rightBrace">
            <a:avLst>
              <a:gd name="adj1" fmla="val 35000"/>
              <a:gd name="adj2" fmla="val 50000"/>
            </a:avLst>
          </a:prstGeom>
          <a:noFill/>
          <a:ln w="28575"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endParaRPr lang="en-US" altLang="en-US" dirty="0">
              <a:latin typeface="Liberation Sans" panose="020B0604020202020204" pitchFamily="34" charset="0"/>
            </a:endParaRPr>
          </a:p>
        </p:txBody>
      </p:sp>
      <p:sp>
        <p:nvSpPr>
          <p:cNvPr id="53254" name="Rectangle 8"/>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Reconciling the Bank Account</a:t>
            </a:r>
          </a:p>
        </p:txBody>
      </p:sp>
      <p:sp>
        <p:nvSpPr>
          <p:cNvPr id="5325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3256"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026"/>
          <p:cNvSpPr txBox="1">
            <a:spLocks noChangeArrowheads="1"/>
          </p:cNvSpPr>
          <p:nvPr/>
        </p:nvSpPr>
        <p:spPr bwMode="auto">
          <a:xfrm>
            <a:off x="609600" y="1295400"/>
            <a:ext cx="67818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en-US"/>
            </a:defPPr>
            <a:lvl1pPr algn="l">
              <a:buSzPct val="80000"/>
              <a:defRPr sz="28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RECONCILIATION PROCEDURES</a:t>
            </a:r>
          </a:p>
        </p:txBody>
      </p:sp>
      <p:sp>
        <p:nvSpPr>
          <p:cNvPr id="54275" name="Text Box 1030"/>
          <p:cNvSpPr txBox="1">
            <a:spLocks noChangeArrowheads="1"/>
          </p:cNvSpPr>
          <p:nvPr/>
        </p:nvSpPr>
        <p:spPr bwMode="auto">
          <a:xfrm>
            <a:off x="609600" y="3810000"/>
            <a:ext cx="28956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spcBef>
                <a:spcPct val="50000"/>
              </a:spcBef>
            </a:pPr>
            <a:r>
              <a:rPr lang="en-US" altLang="en-US" sz="1800" b="1" dirty="0">
                <a:latin typeface="Liberation Sans" panose="020B0604020202020204" pitchFamily="34" charset="0"/>
              </a:rPr>
              <a:t>+  	Deposit in Transit</a:t>
            </a:r>
          </a:p>
          <a:p>
            <a:pPr algn="l">
              <a:spcBef>
                <a:spcPct val="50000"/>
              </a:spcBef>
            </a:pPr>
            <a:r>
              <a:rPr lang="en-US" altLang="en-US" sz="1800" b="1" dirty="0">
                <a:latin typeface="Liberation Sans" panose="020B0604020202020204" pitchFamily="34" charset="0"/>
              </a:rPr>
              <a:t>-  	Outstanding Checks</a:t>
            </a:r>
          </a:p>
          <a:p>
            <a:pPr algn="l">
              <a:spcBef>
                <a:spcPct val="50000"/>
              </a:spcBef>
            </a:pPr>
            <a:r>
              <a:rPr lang="en-US" altLang="en-US" sz="1800" b="1" dirty="0">
                <a:latin typeface="Liberation Sans" panose="020B0604020202020204" pitchFamily="34" charset="0"/>
              </a:rPr>
              <a:t>+/- 	Bank Errors</a:t>
            </a:r>
          </a:p>
        </p:txBody>
      </p:sp>
      <p:sp>
        <p:nvSpPr>
          <p:cNvPr id="54276" name="Line 1031"/>
          <p:cNvSpPr>
            <a:spLocks noChangeShapeType="1"/>
          </p:cNvSpPr>
          <p:nvPr/>
        </p:nvSpPr>
        <p:spPr bwMode="auto">
          <a:xfrm>
            <a:off x="762000" y="5715000"/>
            <a:ext cx="27432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4277" name="Line 1032"/>
          <p:cNvSpPr>
            <a:spLocks noChangeShapeType="1"/>
          </p:cNvSpPr>
          <p:nvPr/>
        </p:nvSpPr>
        <p:spPr bwMode="auto">
          <a:xfrm>
            <a:off x="762000" y="6096000"/>
            <a:ext cx="27432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4278" name="Text Box 1033"/>
          <p:cNvSpPr txBox="1">
            <a:spLocks noChangeArrowheads="1"/>
          </p:cNvSpPr>
          <p:nvPr/>
        </p:nvSpPr>
        <p:spPr bwMode="auto">
          <a:xfrm>
            <a:off x="5486400" y="3810000"/>
            <a:ext cx="32766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spcBef>
                <a:spcPct val="50000"/>
              </a:spcBef>
              <a:buClr>
                <a:srgbClr val="800000"/>
              </a:buClr>
              <a:buFont typeface="Wingdings" pitchFamily="2" charset="2"/>
              <a:buNone/>
            </a:pPr>
            <a:r>
              <a:rPr lang="en-US" altLang="en-US" sz="1800" b="1" dirty="0">
                <a:latin typeface="Liberation Sans" panose="020B0604020202020204" pitchFamily="34" charset="0"/>
              </a:rPr>
              <a:t>+	Notes collected by bank</a:t>
            </a:r>
          </a:p>
          <a:p>
            <a:pPr algn="l">
              <a:spcBef>
                <a:spcPct val="50000"/>
              </a:spcBef>
            </a:pPr>
            <a:r>
              <a:rPr lang="en-US" altLang="en-US" sz="1800" b="1" dirty="0">
                <a:latin typeface="Liberation Sans" panose="020B0604020202020204" pitchFamily="34" charset="0"/>
              </a:rPr>
              <a:t>-	NSF (bounced) checks</a:t>
            </a:r>
          </a:p>
          <a:p>
            <a:pPr algn="l">
              <a:spcBef>
                <a:spcPct val="50000"/>
              </a:spcBef>
            </a:pPr>
            <a:r>
              <a:rPr lang="en-US" altLang="en-US" sz="1800" b="1" dirty="0">
                <a:latin typeface="Liberation Sans" panose="020B0604020202020204" pitchFamily="34" charset="0"/>
              </a:rPr>
              <a:t>-	Check printing or other service charges</a:t>
            </a:r>
          </a:p>
          <a:p>
            <a:pPr algn="l">
              <a:spcBef>
                <a:spcPct val="50000"/>
              </a:spcBef>
            </a:pPr>
            <a:r>
              <a:rPr lang="en-US" altLang="en-US" sz="1800" b="1" dirty="0">
                <a:latin typeface="Liberation Sans" panose="020B0604020202020204" pitchFamily="34" charset="0"/>
              </a:rPr>
              <a:t>+/-	Company Errors</a:t>
            </a:r>
          </a:p>
        </p:txBody>
      </p:sp>
      <p:sp>
        <p:nvSpPr>
          <p:cNvPr id="54279" name="Line 1034"/>
          <p:cNvSpPr>
            <a:spLocks noChangeShapeType="1"/>
          </p:cNvSpPr>
          <p:nvPr/>
        </p:nvSpPr>
        <p:spPr bwMode="auto">
          <a:xfrm>
            <a:off x="5638800" y="5715000"/>
            <a:ext cx="27432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4280" name="Line 1035"/>
          <p:cNvSpPr>
            <a:spLocks noChangeShapeType="1"/>
          </p:cNvSpPr>
          <p:nvPr/>
        </p:nvSpPr>
        <p:spPr bwMode="auto">
          <a:xfrm>
            <a:off x="5638800" y="6096000"/>
            <a:ext cx="27432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4281" name="Text Box 1036"/>
          <p:cNvSpPr txBox="1">
            <a:spLocks noChangeArrowheads="1"/>
          </p:cNvSpPr>
          <p:nvPr/>
        </p:nvSpPr>
        <p:spPr bwMode="auto">
          <a:xfrm>
            <a:off x="609600" y="5729288"/>
            <a:ext cx="2895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spcBef>
                <a:spcPct val="50000"/>
              </a:spcBef>
            </a:pPr>
            <a:r>
              <a:rPr lang="en-US" altLang="en-US" sz="1800" b="1" dirty="0">
                <a:latin typeface="Liberation Sans" panose="020B0604020202020204" pitchFamily="34" charset="0"/>
              </a:rPr>
              <a:t>CORRECT BALANCE</a:t>
            </a:r>
          </a:p>
        </p:txBody>
      </p:sp>
      <p:sp>
        <p:nvSpPr>
          <p:cNvPr id="54282" name="Text Box 1037"/>
          <p:cNvSpPr txBox="1">
            <a:spLocks noChangeArrowheads="1"/>
          </p:cNvSpPr>
          <p:nvPr/>
        </p:nvSpPr>
        <p:spPr bwMode="auto">
          <a:xfrm>
            <a:off x="5562600" y="5729288"/>
            <a:ext cx="2895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spcBef>
                <a:spcPct val="50000"/>
              </a:spcBef>
            </a:pPr>
            <a:r>
              <a:rPr lang="en-US" altLang="en-US" sz="1800" b="1" dirty="0">
                <a:latin typeface="Liberation Sans" panose="020B0604020202020204" pitchFamily="34" charset="0"/>
              </a:rPr>
              <a:t>CORRECT BALANCE</a:t>
            </a:r>
          </a:p>
        </p:txBody>
      </p:sp>
      <p:sp>
        <p:nvSpPr>
          <p:cNvPr id="54283" name="AutoShape 1039"/>
          <p:cNvSpPr>
            <a:spLocks noChangeArrowheads="1"/>
          </p:cNvSpPr>
          <p:nvPr/>
        </p:nvSpPr>
        <p:spPr bwMode="auto">
          <a:xfrm>
            <a:off x="3733800" y="5715000"/>
            <a:ext cx="1600200" cy="304800"/>
          </a:xfrm>
          <a:prstGeom prst="leftRightArrow">
            <a:avLst>
              <a:gd name="adj1" fmla="val 50000"/>
              <a:gd name="adj2" fmla="val 105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endParaRPr lang="en-US" altLang="en-US" dirty="0">
              <a:latin typeface="Liberation Sans" panose="020B0604020202020204" pitchFamily="34" charset="0"/>
            </a:endParaRPr>
          </a:p>
        </p:txBody>
      </p:sp>
      <p:sp>
        <p:nvSpPr>
          <p:cNvPr id="54284" name="Line 1040"/>
          <p:cNvSpPr>
            <a:spLocks noChangeShapeType="1"/>
          </p:cNvSpPr>
          <p:nvPr/>
        </p:nvSpPr>
        <p:spPr bwMode="auto">
          <a:xfrm>
            <a:off x="762000" y="3733800"/>
            <a:ext cx="27432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4285" name="Line 1041"/>
          <p:cNvSpPr>
            <a:spLocks noChangeShapeType="1"/>
          </p:cNvSpPr>
          <p:nvPr/>
        </p:nvSpPr>
        <p:spPr bwMode="auto">
          <a:xfrm>
            <a:off x="5638800" y="3733800"/>
            <a:ext cx="27432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54287" name="Picture 10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1922463"/>
            <a:ext cx="7343775"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89"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429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
        <p:nvSpPr>
          <p:cNvPr id="19" name="Rectangle 8"/>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Reconciling the Bank Account</a:t>
            </a:r>
          </a:p>
        </p:txBody>
      </p:sp>
      <p:sp>
        <p:nvSpPr>
          <p:cNvPr id="54286" name="Text Box 1043"/>
          <p:cNvSpPr txBox="1">
            <a:spLocks noChangeArrowheads="1"/>
          </p:cNvSpPr>
          <p:nvPr/>
        </p:nvSpPr>
        <p:spPr bwMode="auto">
          <a:xfrm>
            <a:off x="7086600" y="1447800"/>
            <a:ext cx="1524000" cy="646331"/>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1200" b="1" dirty="0" smtClean="0">
                <a:latin typeface="Liberation Sans" panose="020B0604020202020204" pitchFamily="34" charset="0"/>
              </a:rPr>
              <a:t>Illustration 8-11</a:t>
            </a:r>
          </a:p>
          <a:p>
            <a:pPr algn="l"/>
            <a:r>
              <a:rPr lang="en-US" altLang="en-US" sz="1200" dirty="0" smtClean="0">
                <a:latin typeface="Liberation Sans" panose="020B0604020202020204" pitchFamily="34" charset="0"/>
              </a:rPr>
              <a:t>Bank reconciliation adjustments</a:t>
            </a:r>
            <a:endParaRPr lang="en-US" altLang="en-US" sz="1200"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09600" y="1295400"/>
            <a:ext cx="8001000" cy="3428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Black" pitchFamily="34" charset="0"/>
              </a:defRPr>
            </a:lvl1pPr>
            <a:lvl2pPr marL="692150" indent="-515938">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0000"/>
              </a:lnSpc>
              <a:spcAft>
                <a:spcPct val="50000"/>
              </a:spcAft>
              <a:buClr>
                <a:srgbClr val="800000"/>
              </a:buClr>
            </a:pPr>
            <a:r>
              <a:rPr lang="en-US" altLang="en-US" b="1" dirty="0">
                <a:solidFill>
                  <a:schemeClr val="folHlink"/>
                </a:solidFill>
                <a:latin typeface="Liberation Sans" panose="020B0604020202020204" pitchFamily="34" charset="0"/>
              </a:rPr>
              <a:t>Five Primary Components:</a:t>
            </a:r>
          </a:p>
          <a:p>
            <a:pPr marL="682625" lvl="1" indent="-450850" algn="l">
              <a:lnSpc>
                <a:spcPct val="120000"/>
              </a:lnSpc>
              <a:spcAft>
                <a:spcPct val="50000"/>
              </a:spcAft>
              <a:buFont typeface="Arial" panose="020B0604020202020204" pitchFamily="34" charset="0"/>
              <a:buChar char="●"/>
            </a:pPr>
            <a:r>
              <a:rPr lang="en-US" altLang="en-US" sz="2200" dirty="0">
                <a:latin typeface="Liberation Sans" panose="020B0604020202020204" pitchFamily="34" charset="0"/>
              </a:rPr>
              <a:t>A control environment. </a:t>
            </a:r>
          </a:p>
          <a:p>
            <a:pPr marL="682625" lvl="1" indent="-450850" algn="l">
              <a:lnSpc>
                <a:spcPct val="120000"/>
              </a:lnSpc>
              <a:spcAft>
                <a:spcPct val="50000"/>
              </a:spcAft>
              <a:buFont typeface="Arial" panose="020B0604020202020204" pitchFamily="34" charset="0"/>
              <a:buChar char="●"/>
            </a:pPr>
            <a:r>
              <a:rPr lang="en-US" altLang="en-US" sz="2200" dirty="0">
                <a:latin typeface="Liberation Sans" panose="020B0604020202020204" pitchFamily="34" charset="0"/>
              </a:rPr>
              <a:t>Risk assessment. </a:t>
            </a:r>
          </a:p>
          <a:p>
            <a:pPr marL="682625" lvl="1" indent="-450850" algn="l">
              <a:lnSpc>
                <a:spcPct val="120000"/>
              </a:lnSpc>
              <a:spcAft>
                <a:spcPct val="50000"/>
              </a:spcAft>
              <a:buFont typeface="Arial" panose="020B0604020202020204" pitchFamily="34" charset="0"/>
              <a:buChar char="●"/>
            </a:pPr>
            <a:r>
              <a:rPr lang="en-US" altLang="en-US" sz="2200" dirty="0">
                <a:latin typeface="Liberation Sans" panose="020B0604020202020204" pitchFamily="34" charset="0"/>
              </a:rPr>
              <a:t>Control activities.</a:t>
            </a:r>
          </a:p>
          <a:p>
            <a:pPr marL="682625" lvl="1" indent="-450850" algn="l">
              <a:lnSpc>
                <a:spcPct val="120000"/>
              </a:lnSpc>
              <a:spcAft>
                <a:spcPct val="50000"/>
              </a:spcAft>
              <a:buFont typeface="Arial" panose="020B0604020202020204" pitchFamily="34" charset="0"/>
              <a:buChar char="●"/>
            </a:pPr>
            <a:r>
              <a:rPr lang="en-US" altLang="en-US" sz="2200" dirty="0">
                <a:latin typeface="Liberation Sans" panose="020B0604020202020204" pitchFamily="34" charset="0"/>
              </a:rPr>
              <a:t>Information and communication.</a:t>
            </a:r>
          </a:p>
          <a:p>
            <a:pPr marL="682625" lvl="1" indent="-450850" algn="l">
              <a:lnSpc>
                <a:spcPct val="120000"/>
              </a:lnSpc>
              <a:spcAft>
                <a:spcPct val="50000"/>
              </a:spcAft>
              <a:buFont typeface="Arial" panose="020B0604020202020204" pitchFamily="34" charset="0"/>
              <a:buChar char="●"/>
            </a:pPr>
            <a:r>
              <a:rPr lang="en-US" altLang="en-US" sz="2200" dirty="0">
                <a:latin typeface="Liberation Sans" panose="020B0604020202020204" pitchFamily="34" charset="0"/>
              </a:rPr>
              <a:t>Monitoring.</a:t>
            </a:r>
          </a:p>
        </p:txBody>
      </p:sp>
      <p:sp>
        <p:nvSpPr>
          <p:cNvPr id="819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19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a:solidFill>
                  <a:schemeClr val="bg2"/>
                </a:solidFill>
                <a:latin typeface="Liberation Sans" panose="020B0604020202020204" pitchFamily="34" charset="0"/>
              </a:rPr>
              <a:t>LO 1</a:t>
            </a:r>
          </a:p>
        </p:txBody>
      </p:sp>
      <p:sp>
        <p:nvSpPr>
          <p:cNvPr id="7" name="Rectangle 7"/>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3200" b="1" dirty="0" smtClean="0">
                <a:solidFill>
                  <a:schemeClr val="tx2">
                    <a:lumMod val="75000"/>
                  </a:schemeClr>
                </a:solidFill>
                <a:latin typeface="Liberation Sans" panose="020B0604020202020204" pitchFamily="34" charset="0"/>
              </a:rPr>
              <a:t>Internal </a:t>
            </a:r>
            <a:r>
              <a:rPr lang="en-US" altLang="en-US" sz="3200" b="1" dirty="0">
                <a:solidFill>
                  <a:schemeClr val="tx2">
                    <a:lumMod val="75000"/>
                  </a:schemeClr>
                </a:solidFill>
                <a:latin typeface="Liberation Sans" panose="020B0604020202020204" pitchFamily="34" charset="0"/>
              </a:rPr>
              <a:t>Control</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spcBef>
                <a:spcPct val="50000"/>
              </a:spcBef>
              <a:buClr>
                <a:srgbClr val="800000"/>
              </a:buClr>
              <a:buSzPct val="80000"/>
            </a:pPr>
            <a:r>
              <a:rPr lang="en-US" altLang="en-US" sz="3200" b="1" dirty="0" smtClean="0">
                <a:latin typeface="Liberation Sans" panose="020B0604020202020204" pitchFamily="34" charset="0"/>
              </a:rPr>
              <a:t>RECONCILIATION PROCEDURES</a:t>
            </a:r>
            <a:endParaRPr lang="en-US" altLang="en-US" sz="3200" b="1" dirty="0">
              <a:latin typeface="Liberation Sans" panose="020B0604020202020204" pitchFamily="34" charset="0"/>
            </a:endParaRPr>
          </a:p>
        </p:txBody>
      </p:sp>
      <p:sp>
        <p:nvSpPr>
          <p:cNvPr id="55299"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530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pic>
        <p:nvPicPr>
          <p:cNvPr id="553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09" y="1295400"/>
            <a:ext cx="8512791" cy="4987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 name="TextBox 1"/>
          <p:cNvSpPr txBox="1"/>
          <p:nvPr/>
        </p:nvSpPr>
        <p:spPr>
          <a:xfrm>
            <a:off x="4635977" y="1567442"/>
            <a:ext cx="1936244" cy="384721"/>
          </a:xfrm>
          <a:prstGeom prst="rect">
            <a:avLst/>
          </a:prstGeom>
          <a:solidFill>
            <a:schemeClr val="accent3"/>
          </a:solidFill>
        </p:spPr>
        <p:txBody>
          <a:bodyPr wrap="square" lIns="0" rIns="0" rtlCol="0">
            <a:spAutoFit/>
          </a:bodyPr>
          <a:lstStyle/>
          <a:p>
            <a:r>
              <a:rPr lang="en-US" sz="1900" dirty="0" smtClean="0">
                <a:latin typeface="Times New Roman" panose="02020603050405020304" pitchFamily="18" charset="0"/>
                <a:cs typeface="Times New Roman" panose="02020603050405020304" pitchFamily="18" charset="0"/>
              </a:rPr>
              <a:t>(Illustration 8-10)</a:t>
            </a:r>
            <a:endParaRPr lang="en-US" sz="1900" dirty="0">
              <a:latin typeface="Times New Roman" panose="02020603050405020304" pitchFamily="18" charset="0"/>
              <a:cs typeface="Times New Roman" panose="02020603050405020304" pitchFamily="18" charset="0"/>
            </a:endParaRP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609600" y="1295400"/>
            <a:ext cx="8458200" cy="43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05000"/>
              </a:lnSpc>
              <a:spcBef>
                <a:spcPct val="30000"/>
              </a:spcBef>
            </a:pPr>
            <a:r>
              <a:rPr lang="en-US" altLang="en-US" sz="2300" b="1" dirty="0">
                <a:latin typeface="Liberation Sans" panose="020B0604020202020204" pitchFamily="34" charset="0"/>
              </a:rPr>
              <a:t>Illustration:  Prepare a bank reconciliation at April 30.</a:t>
            </a:r>
          </a:p>
        </p:txBody>
      </p:sp>
      <p:sp>
        <p:nvSpPr>
          <p:cNvPr id="56323" name="Line 4"/>
          <p:cNvSpPr>
            <a:spLocks noChangeShapeType="1"/>
          </p:cNvSpPr>
          <p:nvPr/>
        </p:nvSpPr>
        <p:spPr bwMode="auto">
          <a:xfrm rot="10800000">
            <a:off x="8077200" y="3217863"/>
            <a:ext cx="457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cap="sq">
                <a:solidFill>
                  <a:srgbClr val="800000"/>
                </a:solidFill>
                <a:round/>
                <a:headEnd type="none" w="sm" len="sm"/>
                <a:tailEnd type="triangl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6324" name="Line 5"/>
          <p:cNvSpPr>
            <a:spLocks noChangeShapeType="1"/>
          </p:cNvSpPr>
          <p:nvPr/>
        </p:nvSpPr>
        <p:spPr bwMode="auto">
          <a:xfrm>
            <a:off x="8534400" y="3217863"/>
            <a:ext cx="0" cy="2286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cap="sq">
                <a:solidFill>
                  <a:srgbClr val="8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6325" name="Line 6"/>
          <p:cNvSpPr>
            <a:spLocks noChangeShapeType="1"/>
          </p:cNvSpPr>
          <p:nvPr/>
        </p:nvSpPr>
        <p:spPr bwMode="auto">
          <a:xfrm rot="10800000">
            <a:off x="8077200" y="5503863"/>
            <a:ext cx="457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cap="sq">
                <a:solidFill>
                  <a:srgbClr val="800000"/>
                </a:solidFill>
                <a:round/>
                <a:headEnd type="none" w="sm" len="sm"/>
                <a:tailEnd type="triangl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6326" name="Text Box 7"/>
          <p:cNvSpPr txBox="1">
            <a:spLocks noChangeArrowheads="1"/>
          </p:cNvSpPr>
          <p:nvPr/>
        </p:nvSpPr>
        <p:spPr bwMode="auto">
          <a:xfrm>
            <a:off x="838200" y="1917700"/>
            <a:ext cx="7620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858000" algn="r"/>
              </a:tabLst>
              <a:defRPr sz="2400">
                <a:solidFill>
                  <a:schemeClr val="tx1"/>
                </a:solidFill>
                <a:latin typeface="Arial Black" pitchFamily="34" charset="0"/>
              </a:defRPr>
            </a:lvl1pPr>
            <a:lvl2pPr marL="742950" indent="-285750">
              <a:tabLst>
                <a:tab pos="6858000" algn="r"/>
              </a:tabLst>
              <a:defRPr sz="2400">
                <a:solidFill>
                  <a:schemeClr val="tx1"/>
                </a:solidFill>
                <a:latin typeface="Arial Black" pitchFamily="34" charset="0"/>
              </a:defRPr>
            </a:lvl2pPr>
            <a:lvl3pPr marL="1143000" indent="-228600">
              <a:tabLst>
                <a:tab pos="6858000" algn="r"/>
              </a:tabLst>
              <a:defRPr sz="2400">
                <a:solidFill>
                  <a:schemeClr val="tx1"/>
                </a:solidFill>
                <a:latin typeface="Arial Black" pitchFamily="34" charset="0"/>
              </a:defRPr>
            </a:lvl3pPr>
            <a:lvl4pPr marL="1600200" indent="-228600">
              <a:tabLst>
                <a:tab pos="6858000" algn="r"/>
              </a:tabLst>
              <a:defRPr sz="2400">
                <a:solidFill>
                  <a:schemeClr val="tx1"/>
                </a:solidFill>
                <a:latin typeface="Arial Black" pitchFamily="34" charset="0"/>
              </a:defRPr>
            </a:lvl4pPr>
            <a:lvl5pPr marL="2057400" indent="-228600">
              <a:tabLst>
                <a:tab pos="6858000"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6858000"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6858000"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6858000"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6858000" algn="r"/>
              </a:tabLst>
              <a:defRPr sz="2400">
                <a:solidFill>
                  <a:schemeClr val="tx1"/>
                </a:solidFill>
                <a:latin typeface="Arial Black" pitchFamily="34" charset="0"/>
              </a:defRPr>
            </a:lvl9pPr>
          </a:lstStyle>
          <a:p>
            <a:pPr algn="l">
              <a:spcBef>
                <a:spcPct val="50000"/>
              </a:spcBef>
            </a:pPr>
            <a:r>
              <a:rPr lang="en-US" altLang="en-US" sz="2200" b="1" dirty="0">
                <a:solidFill>
                  <a:srgbClr val="800000"/>
                </a:solidFill>
                <a:latin typeface="Liberation Sans" panose="020B0604020202020204" pitchFamily="34" charset="0"/>
                <a:cs typeface="Arial" charset="0"/>
              </a:rPr>
              <a:t>Cash balance per bank statement</a:t>
            </a:r>
            <a:r>
              <a:rPr lang="en-US" altLang="en-US" sz="2000" b="1" dirty="0">
                <a:latin typeface="Liberation Sans" panose="020B0604020202020204" pitchFamily="34" charset="0"/>
                <a:cs typeface="Arial" charset="0"/>
              </a:rPr>
              <a:t>	$15,907.45</a:t>
            </a:r>
          </a:p>
        </p:txBody>
      </p:sp>
      <p:sp>
        <p:nvSpPr>
          <p:cNvPr id="735240" name="Text Box 8"/>
          <p:cNvSpPr txBox="1">
            <a:spLocks noChangeArrowheads="1"/>
          </p:cNvSpPr>
          <p:nvPr/>
        </p:nvSpPr>
        <p:spPr bwMode="auto">
          <a:xfrm>
            <a:off x="838200" y="2298700"/>
            <a:ext cx="762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149350" algn="l"/>
                <a:tab pos="6858000" algn="r"/>
              </a:tabLst>
              <a:defRPr sz="2400">
                <a:solidFill>
                  <a:schemeClr val="tx1"/>
                </a:solidFill>
                <a:latin typeface="Arial Black" pitchFamily="34" charset="0"/>
              </a:defRPr>
            </a:lvl1pPr>
            <a:lvl2pPr marL="742950" indent="-285750">
              <a:tabLst>
                <a:tab pos="1149350" algn="l"/>
                <a:tab pos="6858000" algn="r"/>
              </a:tabLst>
              <a:defRPr sz="2400">
                <a:solidFill>
                  <a:schemeClr val="tx1"/>
                </a:solidFill>
                <a:latin typeface="Arial Black" pitchFamily="34" charset="0"/>
              </a:defRPr>
            </a:lvl2pPr>
            <a:lvl3pPr marL="1143000" indent="-228600">
              <a:tabLst>
                <a:tab pos="1149350" algn="l"/>
                <a:tab pos="6858000" algn="r"/>
              </a:tabLst>
              <a:defRPr sz="2400">
                <a:solidFill>
                  <a:schemeClr val="tx1"/>
                </a:solidFill>
                <a:latin typeface="Arial Black" pitchFamily="34" charset="0"/>
              </a:defRPr>
            </a:lvl3pPr>
            <a:lvl4pPr marL="1600200" indent="-228600">
              <a:tabLst>
                <a:tab pos="1149350" algn="l"/>
                <a:tab pos="6858000" algn="r"/>
              </a:tabLst>
              <a:defRPr sz="2400">
                <a:solidFill>
                  <a:schemeClr val="tx1"/>
                </a:solidFill>
                <a:latin typeface="Arial Black" pitchFamily="34" charset="0"/>
              </a:defRPr>
            </a:lvl4pPr>
            <a:lvl5pPr marL="2057400" indent="-228600">
              <a:tabLst>
                <a:tab pos="1149350" algn="l"/>
                <a:tab pos="6858000"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1149350" algn="l"/>
                <a:tab pos="6858000"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1149350" algn="l"/>
                <a:tab pos="6858000"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1149350" algn="l"/>
                <a:tab pos="6858000"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1149350" algn="l"/>
                <a:tab pos="6858000" algn="r"/>
              </a:tabLst>
              <a:defRPr sz="2400">
                <a:solidFill>
                  <a:schemeClr val="tx1"/>
                </a:solidFill>
                <a:latin typeface="Arial Black" pitchFamily="34" charset="0"/>
              </a:defRPr>
            </a:lvl9pPr>
          </a:lstStyle>
          <a:p>
            <a:pPr algn="l">
              <a:spcBef>
                <a:spcPct val="50000"/>
              </a:spcBef>
            </a:pPr>
            <a:r>
              <a:rPr lang="en-US" altLang="en-US" sz="2000" b="1" dirty="0">
                <a:latin typeface="Liberation Sans" panose="020B0604020202020204" pitchFamily="34" charset="0"/>
                <a:cs typeface="Arial" charset="0"/>
              </a:rPr>
              <a:t>Deposit in transit	2,201.40</a:t>
            </a:r>
          </a:p>
        </p:txBody>
      </p:sp>
      <p:sp>
        <p:nvSpPr>
          <p:cNvPr id="735241" name="Text Box 9"/>
          <p:cNvSpPr txBox="1">
            <a:spLocks noChangeArrowheads="1"/>
          </p:cNvSpPr>
          <p:nvPr/>
        </p:nvSpPr>
        <p:spPr bwMode="auto">
          <a:xfrm>
            <a:off x="838200" y="2679700"/>
            <a:ext cx="762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149350" algn="l"/>
                <a:tab pos="6969125" algn="r"/>
              </a:tabLst>
              <a:defRPr sz="2400">
                <a:solidFill>
                  <a:schemeClr val="tx1"/>
                </a:solidFill>
                <a:latin typeface="Arial Black" pitchFamily="34" charset="0"/>
              </a:defRPr>
            </a:lvl1pPr>
            <a:lvl2pPr marL="742950" indent="-285750">
              <a:tabLst>
                <a:tab pos="1149350" algn="l"/>
                <a:tab pos="6969125" algn="r"/>
              </a:tabLst>
              <a:defRPr sz="2400">
                <a:solidFill>
                  <a:schemeClr val="tx1"/>
                </a:solidFill>
                <a:latin typeface="Arial Black" pitchFamily="34" charset="0"/>
              </a:defRPr>
            </a:lvl2pPr>
            <a:lvl3pPr marL="1143000" indent="-228600">
              <a:tabLst>
                <a:tab pos="1149350" algn="l"/>
                <a:tab pos="6969125" algn="r"/>
              </a:tabLst>
              <a:defRPr sz="2400">
                <a:solidFill>
                  <a:schemeClr val="tx1"/>
                </a:solidFill>
                <a:latin typeface="Arial Black" pitchFamily="34" charset="0"/>
              </a:defRPr>
            </a:lvl3pPr>
            <a:lvl4pPr marL="1600200" indent="-228600">
              <a:tabLst>
                <a:tab pos="1149350" algn="l"/>
                <a:tab pos="6969125" algn="r"/>
              </a:tabLst>
              <a:defRPr sz="2400">
                <a:solidFill>
                  <a:schemeClr val="tx1"/>
                </a:solidFill>
                <a:latin typeface="Arial Black" pitchFamily="34" charset="0"/>
              </a:defRPr>
            </a:lvl4pPr>
            <a:lvl5pPr marL="2057400" indent="-228600">
              <a:tabLst>
                <a:tab pos="1149350" algn="l"/>
                <a:tab pos="6969125"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1149350" algn="l"/>
                <a:tab pos="6969125"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1149350" algn="l"/>
                <a:tab pos="6969125"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1149350" algn="l"/>
                <a:tab pos="6969125"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1149350" algn="l"/>
                <a:tab pos="6969125" algn="r"/>
              </a:tabLst>
              <a:defRPr sz="2400">
                <a:solidFill>
                  <a:schemeClr val="tx1"/>
                </a:solidFill>
                <a:latin typeface="Arial Black" pitchFamily="34" charset="0"/>
              </a:defRPr>
            </a:lvl9pPr>
          </a:lstStyle>
          <a:p>
            <a:pPr algn="l">
              <a:spcBef>
                <a:spcPct val="50000"/>
              </a:spcBef>
            </a:pPr>
            <a:r>
              <a:rPr lang="en-US" altLang="en-US" sz="2000" b="1" dirty="0">
                <a:latin typeface="Liberation Sans" panose="020B0604020202020204" pitchFamily="34" charset="0"/>
                <a:cs typeface="Arial" charset="0"/>
              </a:rPr>
              <a:t>Outstanding checks	(5,904.00)</a:t>
            </a:r>
          </a:p>
        </p:txBody>
      </p:sp>
      <p:sp>
        <p:nvSpPr>
          <p:cNvPr id="735242" name="Text Box 10"/>
          <p:cNvSpPr txBox="1">
            <a:spLocks noChangeArrowheads="1"/>
          </p:cNvSpPr>
          <p:nvPr/>
        </p:nvSpPr>
        <p:spPr bwMode="auto">
          <a:xfrm>
            <a:off x="838200" y="3032125"/>
            <a:ext cx="762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858000" algn="r"/>
              </a:tabLst>
              <a:defRPr sz="2400">
                <a:solidFill>
                  <a:schemeClr val="tx1"/>
                </a:solidFill>
                <a:latin typeface="Arial Black" pitchFamily="34" charset="0"/>
              </a:defRPr>
            </a:lvl1pPr>
            <a:lvl2pPr marL="742950" indent="-285750">
              <a:tabLst>
                <a:tab pos="6858000" algn="r"/>
              </a:tabLst>
              <a:defRPr sz="2400">
                <a:solidFill>
                  <a:schemeClr val="tx1"/>
                </a:solidFill>
                <a:latin typeface="Arial Black" pitchFamily="34" charset="0"/>
              </a:defRPr>
            </a:lvl2pPr>
            <a:lvl3pPr marL="1143000" indent="-228600">
              <a:tabLst>
                <a:tab pos="6858000" algn="r"/>
              </a:tabLst>
              <a:defRPr sz="2400">
                <a:solidFill>
                  <a:schemeClr val="tx1"/>
                </a:solidFill>
                <a:latin typeface="Arial Black" pitchFamily="34" charset="0"/>
              </a:defRPr>
            </a:lvl3pPr>
            <a:lvl4pPr marL="1600200" indent="-228600">
              <a:tabLst>
                <a:tab pos="6858000" algn="r"/>
              </a:tabLst>
              <a:defRPr sz="2400">
                <a:solidFill>
                  <a:schemeClr val="tx1"/>
                </a:solidFill>
                <a:latin typeface="Arial Black" pitchFamily="34" charset="0"/>
              </a:defRPr>
            </a:lvl4pPr>
            <a:lvl5pPr marL="2057400" indent="-228600">
              <a:tabLst>
                <a:tab pos="6858000"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6858000"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6858000"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6858000"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6858000" algn="r"/>
              </a:tabLst>
              <a:defRPr sz="2400">
                <a:solidFill>
                  <a:schemeClr val="tx1"/>
                </a:solidFill>
                <a:latin typeface="Arial Black" pitchFamily="34" charset="0"/>
              </a:defRPr>
            </a:lvl9pPr>
          </a:lstStyle>
          <a:p>
            <a:pPr algn="l">
              <a:spcBef>
                <a:spcPct val="50000"/>
              </a:spcBef>
            </a:pPr>
            <a:r>
              <a:rPr lang="en-US" altLang="en-US" sz="2000" b="1" dirty="0">
                <a:latin typeface="Liberation Sans" panose="020B0604020202020204" pitchFamily="34" charset="0"/>
                <a:cs typeface="Arial" charset="0"/>
              </a:rPr>
              <a:t>Adjusted cash balance per bank</a:t>
            </a:r>
            <a:r>
              <a:rPr lang="en-US" altLang="en-US" sz="2000" dirty="0">
                <a:latin typeface="Liberation Sans" panose="020B0604020202020204" pitchFamily="34" charset="0"/>
                <a:cs typeface="Arial" charset="0"/>
              </a:rPr>
              <a:t>	</a:t>
            </a:r>
            <a:r>
              <a:rPr lang="en-US" altLang="en-US" sz="2000" b="1" dirty="0">
                <a:solidFill>
                  <a:srgbClr val="800000"/>
                </a:solidFill>
                <a:latin typeface="Liberation Sans" panose="020B0604020202020204" pitchFamily="34" charset="0"/>
                <a:cs typeface="Arial" charset="0"/>
              </a:rPr>
              <a:t>$12,204.85</a:t>
            </a:r>
          </a:p>
        </p:txBody>
      </p:sp>
      <p:sp>
        <p:nvSpPr>
          <p:cNvPr id="56330" name="Text Box 11"/>
          <p:cNvSpPr txBox="1">
            <a:spLocks noChangeArrowheads="1"/>
          </p:cNvSpPr>
          <p:nvPr/>
        </p:nvSpPr>
        <p:spPr bwMode="auto">
          <a:xfrm>
            <a:off x="838200" y="3717925"/>
            <a:ext cx="7620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858000" algn="r"/>
              </a:tabLst>
              <a:defRPr sz="2400">
                <a:solidFill>
                  <a:schemeClr val="tx1"/>
                </a:solidFill>
                <a:latin typeface="Arial Black" pitchFamily="34" charset="0"/>
              </a:defRPr>
            </a:lvl1pPr>
            <a:lvl2pPr marL="742950" indent="-285750">
              <a:tabLst>
                <a:tab pos="6858000" algn="r"/>
              </a:tabLst>
              <a:defRPr sz="2400">
                <a:solidFill>
                  <a:schemeClr val="tx1"/>
                </a:solidFill>
                <a:latin typeface="Arial Black" pitchFamily="34" charset="0"/>
              </a:defRPr>
            </a:lvl2pPr>
            <a:lvl3pPr marL="1143000" indent="-228600">
              <a:tabLst>
                <a:tab pos="6858000" algn="r"/>
              </a:tabLst>
              <a:defRPr sz="2400">
                <a:solidFill>
                  <a:schemeClr val="tx1"/>
                </a:solidFill>
                <a:latin typeface="Arial Black" pitchFamily="34" charset="0"/>
              </a:defRPr>
            </a:lvl3pPr>
            <a:lvl4pPr marL="1600200" indent="-228600">
              <a:tabLst>
                <a:tab pos="6858000" algn="r"/>
              </a:tabLst>
              <a:defRPr sz="2400">
                <a:solidFill>
                  <a:schemeClr val="tx1"/>
                </a:solidFill>
                <a:latin typeface="Arial Black" pitchFamily="34" charset="0"/>
              </a:defRPr>
            </a:lvl4pPr>
            <a:lvl5pPr marL="2057400" indent="-228600">
              <a:tabLst>
                <a:tab pos="6858000"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6858000"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6858000"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6858000"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6858000" algn="r"/>
              </a:tabLst>
              <a:defRPr sz="2400">
                <a:solidFill>
                  <a:schemeClr val="tx1"/>
                </a:solidFill>
                <a:latin typeface="Arial Black" pitchFamily="34" charset="0"/>
              </a:defRPr>
            </a:lvl9pPr>
          </a:lstStyle>
          <a:p>
            <a:pPr algn="l">
              <a:spcBef>
                <a:spcPct val="50000"/>
              </a:spcBef>
            </a:pPr>
            <a:r>
              <a:rPr lang="en-US" altLang="en-US" sz="2200" b="1" dirty="0">
                <a:solidFill>
                  <a:srgbClr val="800000"/>
                </a:solidFill>
                <a:latin typeface="Liberation Sans" panose="020B0604020202020204" pitchFamily="34" charset="0"/>
                <a:cs typeface="Arial" charset="0"/>
              </a:rPr>
              <a:t>Cash balance per books</a:t>
            </a:r>
            <a:r>
              <a:rPr lang="en-US" altLang="en-US" sz="2000" b="1" dirty="0">
                <a:latin typeface="Liberation Sans" panose="020B0604020202020204" pitchFamily="34" charset="0"/>
                <a:cs typeface="Arial" charset="0"/>
              </a:rPr>
              <a:t>	$11,589.45</a:t>
            </a:r>
          </a:p>
        </p:txBody>
      </p:sp>
      <p:sp>
        <p:nvSpPr>
          <p:cNvPr id="735244" name="Text Box 12"/>
          <p:cNvSpPr txBox="1">
            <a:spLocks noChangeArrowheads="1"/>
          </p:cNvSpPr>
          <p:nvPr/>
        </p:nvSpPr>
        <p:spPr bwMode="auto">
          <a:xfrm>
            <a:off x="838200" y="5257800"/>
            <a:ext cx="762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149350" algn="l"/>
                <a:tab pos="6858000" algn="r"/>
              </a:tabLst>
              <a:defRPr sz="2400">
                <a:solidFill>
                  <a:schemeClr val="tx1"/>
                </a:solidFill>
                <a:latin typeface="Arial Black" pitchFamily="34" charset="0"/>
              </a:defRPr>
            </a:lvl1pPr>
            <a:lvl2pPr marL="742950" indent="-285750">
              <a:tabLst>
                <a:tab pos="1149350" algn="l"/>
                <a:tab pos="6858000" algn="r"/>
              </a:tabLst>
              <a:defRPr sz="2400">
                <a:solidFill>
                  <a:schemeClr val="tx1"/>
                </a:solidFill>
                <a:latin typeface="Arial Black" pitchFamily="34" charset="0"/>
              </a:defRPr>
            </a:lvl2pPr>
            <a:lvl3pPr marL="1143000" indent="-228600">
              <a:tabLst>
                <a:tab pos="1149350" algn="l"/>
                <a:tab pos="6858000" algn="r"/>
              </a:tabLst>
              <a:defRPr sz="2400">
                <a:solidFill>
                  <a:schemeClr val="tx1"/>
                </a:solidFill>
                <a:latin typeface="Arial Black" pitchFamily="34" charset="0"/>
              </a:defRPr>
            </a:lvl3pPr>
            <a:lvl4pPr marL="1600200" indent="-228600">
              <a:tabLst>
                <a:tab pos="1149350" algn="l"/>
                <a:tab pos="6858000" algn="r"/>
              </a:tabLst>
              <a:defRPr sz="2400">
                <a:solidFill>
                  <a:schemeClr val="tx1"/>
                </a:solidFill>
                <a:latin typeface="Arial Black" pitchFamily="34" charset="0"/>
              </a:defRPr>
            </a:lvl4pPr>
            <a:lvl5pPr marL="2057400" indent="-228600">
              <a:tabLst>
                <a:tab pos="1149350" algn="l"/>
                <a:tab pos="6858000"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1149350" algn="l"/>
                <a:tab pos="6858000"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1149350" algn="l"/>
                <a:tab pos="6858000"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1149350" algn="l"/>
                <a:tab pos="6858000"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1149350" algn="l"/>
                <a:tab pos="6858000" algn="r"/>
              </a:tabLst>
              <a:defRPr sz="2400">
                <a:solidFill>
                  <a:schemeClr val="tx1"/>
                </a:solidFill>
                <a:latin typeface="Arial Black" pitchFamily="34" charset="0"/>
              </a:defRPr>
            </a:lvl9pPr>
          </a:lstStyle>
          <a:p>
            <a:pPr algn="l">
              <a:spcBef>
                <a:spcPct val="50000"/>
              </a:spcBef>
            </a:pPr>
            <a:r>
              <a:rPr lang="en-US" altLang="en-US" sz="2000" b="1" dirty="0">
                <a:latin typeface="Liberation Sans" panose="020B0604020202020204" pitchFamily="34" charset="0"/>
                <a:cs typeface="Arial" charset="0"/>
              </a:rPr>
              <a:t>Collection of notes receivable	1,035.00</a:t>
            </a:r>
          </a:p>
        </p:txBody>
      </p:sp>
      <p:sp>
        <p:nvSpPr>
          <p:cNvPr id="735245" name="Text Box 13"/>
          <p:cNvSpPr txBox="1">
            <a:spLocks noChangeArrowheads="1"/>
          </p:cNvSpPr>
          <p:nvPr/>
        </p:nvSpPr>
        <p:spPr bwMode="auto">
          <a:xfrm>
            <a:off x="838200" y="4114800"/>
            <a:ext cx="762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149350" algn="l"/>
                <a:tab pos="6858000" algn="r"/>
              </a:tabLst>
              <a:defRPr sz="2400">
                <a:solidFill>
                  <a:schemeClr val="tx1"/>
                </a:solidFill>
                <a:latin typeface="Arial Black" pitchFamily="34" charset="0"/>
              </a:defRPr>
            </a:lvl1pPr>
            <a:lvl2pPr marL="742950" indent="-285750">
              <a:tabLst>
                <a:tab pos="1149350" algn="l"/>
                <a:tab pos="6858000" algn="r"/>
              </a:tabLst>
              <a:defRPr sz="2400">
                <a:solidFill>
                  <a:schemeClr val="tx1"/>
                </a:solidFill>
                <a:latin typeface="Arial Black" pitchFamily="34" charset="0"/>
              </a:defRPr>
            </a:lvl2pPr>
            <a:lvl3pPr marL="1143000" indent="-228600">
              <a:tabLst>
                <a:tab pos="1149350" algn="l"/>
                <a:tab pos="6858000" algn="r"/>
              </a:tabLst>
              <a:defRPr sz="2400">
                <a:solidFill>
                  <a:schemeClr val="tx1"/>
                </a:solidFill>
                <a:latin typeface="Arial Black" pitchFamily="34" charset="0"/>
              </a:defRPr>
            </a:lvl3pPr>
            <a:lvl4pPr marL="1600200" indent="-228600">
              <a:tabLst>
                <a:tab pos="1149350" algn="l"/>
                <a:tab pos="6858000" algn="r"/>
              </a:tabLst>
              <a:defRPr sz="2400">
                <a:solidFill>
                  <a:schemeClr val="tx1"/>
                </a:solidFill>
                <a:latin typeface="Arial Black" pitchFamily="34" charset="0"/>
              </a:defRPr>
            </a:lvl4pPr>
            <a:lvl5pPr marL="2057400" indent="-228600">
              <a:tabLst>
                <a:tab pos="1149350" algn="l"/>
                <a:tab pos="6858000"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1149350" algn="l"/>
                <a:tab pos="6858000"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1149350" algn="l"/>
                <a:tab pos="6858000"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1149350" algn="l"/>
                <a:tab pos="6858000"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1149350" algn="l"/>
                <a:tab pos="6858000" algn="r"/>
              </a:tabLst>
              <a:defRPr sz="2400">
                <a:solidFill>
                  <a:schemeClr val="tx1"/>
                </a:solidFill>
                <a:latin typeface="Arial Black" pitchFamily="34" charset="0"/>
              </a:defRPr>
            </a:lvl9pPr>
          </a:lstStyle>
          <a:p>
            <a:pPr algn="l">
              <a:spcBef>
                <a:spcPct val="50000"/>
              </a:spcBef>
            </a:pPr>
            <a:r>
              <a:rPr lang="en-US" altLang="en-US" sz="2000" b="1" dirty="0">
                <a:latin typeface="Liberation Sans" panose="020B0604020202020204" pitchFamily="34" charset="0"/>
                <a:cs typeface="Arial" charset="0"/>
              </a:rPr>
              <a:t>Error in check No. 443	36.00</a:t>
            </a:r>
          </a:p>
        </p:txBody>
      </p:sp>
      <p:sp>
        <p:nvSpPr>
          <p:cNvPr id="735246" name="Text Box 14"/>
          <p:cNvSpPr txBox="1">
            <a:spLocks noChangeArrowheads="1"/>
          </p:cNvSpPr>
          <p:nvPr/>
        </p:nvSpPr>
        <p:spPr bwMode="auto">
          <a:xfrm>
            <a:off x="838200" y="4495800"/>
            <a:ext cx="762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149350" algn="l"/>
                <a:tab pos="6969125" algn="r"/>
              </a:tabLst>
              <a:defRPr sz="2400">
                <a:solidFill>
                  <a:schemeClr val="tx1"/>
                </a:solidFill>
                <a:latin typeface="Arial Black" pitchFamily="34" charset="0"/>
              </a:defRPr>
            </a:lvl1pPr>
            <a:lvl2pPr marL="742950" indent="-285750">
              <a:tabLst>
                <a:tab pos="1149350" algn="l"/>
                <a:tab pos="6969125" algn="r"/>
              </a:tabLst>
              <a:defRPr sz="2400">
                <a:solidFill>
                  <a:schemeClr val="tx1"/>
                </a:solidFill>
                <a:latin typeface="Arial Black" pitchFamily="34" charset="0"/>
              </a:defRPr>
            </a:lvl2pPr>
            <a:lvl3pPr marL="1143000" indent="-228600">
              <a:tabLst>
                <a:tab pos="1149350" algn="l"/>
                <a:tab pos="6969125" algn="r"/>
              </a:tabLst>
              <a:defRPr sz="2400">
                <a:solidFill>
                  <a:schemeClr val="tx1"/>
                </a:solidFill>
                <a:latin typeface="Arial Black" pitchFamily="34" charset="0"/>
              </a:defRPr>
            </a:lvl3pPr>
            <a:lvl4pPr marL="1600200" indent="-228600">
              <a:tabLst>
                <a:tab pos="1149350" algn="l"/>
                <a:tab pos="6969125" algn="r"/>
              </a:tabLst>
              <a:defRPr sz="2400">
                <a:solidFill>
                  <a:schemeClr val="tx1"/>
                </a:solidFill>
                <a:latin typeface="Arial Black" pitchFamily="34" charset="0"/>
              </a:defRPr>
            </a:lvl4pPr>
            <a:lvl5pPr marL="2057400" indent="-228600">
              <a:tabLst>
                <a:tab pos="1149350" algn="l"/>
                <a:tab pos="6969125"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1149350" algn="l"/>
                <a:tab pos="6969125"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1149350" algn="l"/>
                <a:tab pos="6969125"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1149350" algn="l"/>
                <a:tab pos="6969125"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1149350" algn="l"/>
                <a:tab pos="6969125" algn="r"/>
              </a:tabLst>
              <a:defRPr sz="2400">
                <a:solidFill>
                  <a:schemeClr val="tx1"/>
                </a:solidFill>
                <a:latin typeface="Arial Black" pitchFamily="34" charset="0"/>
              </a:defRPr>
            </a:lvl9pPr>
          </a:lstStyle>
          <a:p>
            <a:pPr algn="l">
              <a:spcBef>
                <a:spcPct val="50000"/>
              </a:spcBef>
            </a:pPr>
            <a:r>
              <a:rPr lang="en-US" altLang="en-US" sz="2000" b="1" dirty="0">
                <a:latin typeface="Liberation Sans" panose="020B0604020202020204" pitchFamily="34" charset="0"/>
                <a:cs typeface="Arial" charset="0"/>
              </a:rPr>
              <a:t>NSF check	(425.60)</a:t>
            </a:r>
          </a:p>
        </p:txBody>
      </p:sp>
      <p:sp>
        <p:nvSpPr>
          <p:cNvPr id="735247" name="Text Box 15"/>
          <p:cNvSpPr txBox="1">
            <a:spLocks noChangeArrowheads="1"/>
          </p:cNvSpPr>
          <p:nvPr/>
        </p:nvSpPr>
        <p:spPr bwMode="auto">
          <a:xfrm>
            <a:off x="838200" y="4876800"/>
            <a:ext cx="762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149350" algn="l"/>
                <a:tab pos="6969125" algn="r"/>
              </a:tabLst>
              <a:defRPr sz="2400">
                <a:solidFill>
                  <a:schemeClr val="tx1"/>
                </a:solidFill>
                <a:latin typeface="Arial Black" pitchFamily="34" charset="0"/>
              </a:defRPr>
            </a:lvl1pPr>
            <a:lvl2pPr marL="742950" indent="-285750">
              <a:tabLst>
                <a:tab pos="1149350" algn="l"/>
                <a:tab pos="6969125" algn="r"/>
              </a:tabLst>
              <a:defRPr sz="2400">
                <a:solidFill>
                  <a:schemeClr val="tx1"/>
                </a:solidFill>
                <a:latin typeface="Arial Black" pitchFamily="34" charset="0"/>
              </a:defRPr>
            </a:lvl2pPr>
            <a:lvl3pPr marL="1143000" indent="-228600">
              <a:tabLst>
                <a:tab pos="1149350" algn="l"/>
                <a:tab pos="6969125" algn="r"/>
              </a:tabLst>
              <a:defRPr sz="2400">
                <a:solidFill>
                  <a:schemeClr val="tx1"/>
                </a:solidFill>
                <a:latin typeface="Arial Black" pitchFamily="34" charset="0"/>
              </a:defRPr>
            </a:lvl3pPr>
            <a:lvl4pPr marL="1600200" indent="-228600">
              <a:tabLst>
                <a:tab pos="1149350" algn="l"/>
                <a:tab pos="6969125" algn="r"/>
              </a:tabLst>
              <a:defRPr sz="2400">
                <a:solidFill>
                  <a:schemeClr val="tx1"/>
                </a:solidFill>
                <a:latin typeface="Arial Black" pitchFamily="34" charset="0"/>
              </a:defRPr>
            </a:lvl4pPr>
            <a:lvl5pPr marL="2057400" indent="-228600">
              <a:tabLst>
                <a:tab pos="1149350" algn="l"/>
                <a:tab pos="6969125"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1149350" algn="l"/>
                <a:tab pos="6969125"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1149350" algn="l"/>
                <a:tab pos="6969125"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1149350" algn="l"/>
                <a:tab pos="6969125"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1149350" algn="l"/>
                <a:tab pos="6969125" algn="r"/>
              </a:tabLst>
              <a:defRPr sz="2400">
                <a:solidFill>
                  <a:schemeClr val="tx1"/>
                </a:solidFill>
                <a:latin typeface="Arial Black" pitchFamily="34" charset="0"/>
              </a:defRPr>
            </a:lvl9pPr>
          </a:lstStyle>
          <a:p>
            <a:pPr algn="l">
              <a:spcBef>
                <a:spcPct val="50000"/>
              </a:spcBef>
            </a:pPr>
            <a:r>
              <a:rPr lang="en-US" altLang="en-US" sz="2000" b="1" dirty="0">
                <a:latin typeface="Liberation Sans" panose="020B0604020202020204" pitchFamily="34" charset="0"/>
                <a:cs typeface="Arial" charset="0"/>
              </a:rPr>
              <a:t>Bank service charge	(30.00)</a:t>
            </a:r>
          </a:p>
        </p:txBody>
      </p:sp>
      <p:sp>
        <p:nvSpPr>
          <p:cNvPr id="735248" name="Text Box 16"/>
          <p:cNvSpPr txBox="1">
            <a:spLocks noChangeArrowheads="1"/>
          </p:cNvSpPr>
          <p:nvPr/>
        </p:nvSpPr>
        <p:spPr bwMode="auto">
          <a:xfrm>
            <a:off x="838200" y="5638800"/>
            <a:ext cx="762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858000" algn="r"/>
              </a:tabLst>
              <a:defRPr sz="2400">
                <a:solidFill>
                  <a:schemeClr val="tx1"/>
                </a:solidFill>
                <a:latin typeface="Arial Black" pitchFamily="34" charset="0"/>
              </a:defRPr>
            </a:lvl1pPr>
            <a:lvl2pPr marL="742950" indent="-285750">
              <a:tabLst>
                <a:tab pos="6858000" algn="r"/>
              </a:tabLst>
              <a:defRPr sz="2400">
                <a:solidFill>
                  <a:schemeClr val="tx1"/>
                </a:solidFill>
                <a:latin typeface="Arial Black" pitchFamily="34" charset="0"/>
              </a:defRPr>
            </a:lvl2pPr>
            <a:lvl3pPr marL="1143000" indent="-228600">
              <a:tabLst>
                <a:tab pos="6858000" algn="r"/>
              </a:tabLst>
              <a:defRPr sz="2400">
                <a:solidFill>
                  <a:schemeClr val="tx1"/>
                </a:solidFill>
                <a:latin typeface="Arial Black" pitchFamily="34" charset="0"/>
              </a:defRPr>
            </a:lvl3pPr>
            <a:lvl4pPr marL="1600200" indent="-228600">
              <a:tabLst>
                <a:tab pos="6858000" algn="r"/>
              </a:tabLst>
              <a:defRPr sz="2400">
                <a:solidFill>
                  <a:schemeClr val="tx1"/>
                </a:solidFill>
                <a:latin typeface="Arial Black" pitchFamily="34" charset="0"/>
              </a:defRPr>
            </a:lvl4pPr>
            <a:lvl5pPr marL="2057400" indent="-228600">
              <a:tabLst>
                <a:tab pos="6858000"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6858000"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6858000"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6858000"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6858000" algn="r"/>
              </a:tabLst>
              <a:defRPr sz="2400">
                <a:solidFill>
                  <a:schemeClr val="tx1"/>
                </a:solidFill>
                <a:latin typeface="Arial Black" pitchFamily="34" charset="0"/>
              </a:defRPr>
            </a:lvl9pPr>
          </a:lstStyle>
          <a:p>
            <a:pPr algn="l">
              <a:spcBef>
                <a:spcPct val="50000"/>
              </a:spcBef>
            </a:pPr>
            <a:r>
              <a:rPr lang="en-US" altLang="en-US" sz="2000" b="1" dirty="0">
                <a:latin typeface="Liberation Sans" panose="020B0604020202020204" pitchFamily="34" charset="0"/>
                <a:cs typeface="Arial" charset="0"/>
              </a:rPr>
              <a:t>Adjusted cash balance per books</a:t>
            </a:r>
            <a:r>
              <a:rPr lang="en-US" altLang="en-US" sz="2000" dirty="0">
                <a:latin typeface="Liberation Sans" panose="020B0604020202020204" pitchFamily="34" charset="0"/>
                <a:cs typeface="Arial" charset="0"/>
              </a:rPr>
              <a:t>	</a:t>
            </a:r>
            <a:r>
              <a:rPr lang="en-US" altLang="en-US" sz="2000" b="1" dirty="0">
                <a:solidFill>
                  <a:srgbClr val="800000"/>
                </a:solidFill>
                <a:latin typeface="Liberation Sans" panose="020B0604020202020204" pitchFamily="34" charset="0"/>
                <a:cs typeface="Arial" charset="0"/>
              </a:rPr>
              <a:t>$12,204.85</a:t>
            </a:r>
          </a:p>
        </p:txBody>
      </p:sp>
      <p:sp>
        <p:nvSpPr>
          <p:cNvPr id="56336" name="Freeform 17"/>
          <p:cNvSpPr>
            <a:spLocks/>
          </p:cNvSpPr>
          <p:nvPr/>
        </p:nvSpPr>
        <p:spPr bwMode="auto">
          <a:xfrm>
            <a:off x="6400800" y="3074988"/>
            <a:ext cx="1481138" cy="1587"/>
          </a:xfrm>
          <a:custGeom>
            <a:avLst/>
            <a:gdLst>
              <a:gd name="T0" fmla="*/ 0 w 672"/>
              <a:gd name="T1" fmla="*/ 0 h 1"/>
              <a:gd name="T2" fmla="*/ 2147483647 w 672"/>
              <a:gd name="T3" fmla="*/ 0 h 1"/>
              <a:gd name="T4" fmla="*/ 0 60000 65536"/>
              <a:gd name="T5" fmla="*/ 0 60000 65536"/>
            </a:gdLst>
            <a:ahLst/>
            <a:cxnLst>
              <a:cxn ang="T4">
                <a:pos x="T0" y="T1"/>
              </a:cxn>
              <a:cxn ang="T5">
                <a:pos x="T2" y="T3"/>
              </a:cxn>
            </a:cxnLst>
            <a:rect l="0" t="0" r="r" b="b"/>
            <a:pathLst>
              <a:path w="672" h="1">
                <a:moveTo>
                  <a:pt x="0" y="0"/>
                </a:moveTo>
                <a:lnTo>
                  <a:pt x="672"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6337" name="Freeform 18"/>
          <p:cNvSpPr>
            <a:spLocks/>
          </p:cNvSpPr>
          <p:nvPr/>
        </p:nvSpPr>
        <p:spPr bwMode="auto">
          <a:xfrm>
            <a:off x="6400800" y="3427413"/>
            <a:ext cx="1481138" cy="1587"/>
          </a:xfrm>
          <a:custGeom>
            <a:avLst/>
            <a:gdLst>
              <a:gd name="T0" fmla="*/ 0 w 672"/>
              <a:gd name="T1" fmla="*/ 0 h 1"/>
              <a:gd name="T2" fmla="*/ 2147483647 w 672"/>
              <a:gd name="T3" fmla="*/ 0 h 1"/>
              <a:gd name="T4" fmla="*/ 0 60000 65536"/>
              <a:gd name="T5" fmla="*/ 0 60000 65536"/>
            </a:gdLst>
            <a:ahLst/>
            <a:cxnLst>
              <a:cxn ang="T4">
                <a:pos x="T0" y="T1"/>
              </a:cxn>
              <a:cxn ang="T5">
                <a:pos x="T2" y="T3"/>
              </a:cxn>
            </a:cxnLst>
            <a:rect l="0" t="0" r="r" b="b"/>
            <a:pathLst>
              <a:path w="672" h="1">
                <a:moveTo>
                  <a:pt x="0" y="0"/>
                </a:moveTo>
                <a:lnTo>
                  <a:pt x="672"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6338" name="Freeform 19"/>
          <p:cNvSpPr>
            <a:spLocks/>
          </p:cNvSpPr>
          <p:nvPr/>
        </p:nvSpPr>
        <p:spPr bwMode="auto">
          <a:xfrm>
            <a:off x="6400800" y="5665788"/>
            <a:ext cx="1481138" cy="1587"/>
          </a:xfrm>
          <a:custGeom>
            <a:avLst/>
            <a:gdLst>
              <a:gd name="T0" fmla="*/ 0 w 672"/>
              <a:gd name="T1" fmla="*/ 0 h 1"/>
              <a:gd name="T2" fmla="*/ 2147483647 w 672"/>
              <a:gd name="T3" fmla="*/ 0 h 1"/>
              <a:gd name="T4" fmla="*/ 0 60000 65536"/>
              <a:gd name="T5" fmla="*/ 0 60000 65536"/>
            </a:gdLst>
            <a:ahLst/>
            <a:cxnLst>
              <a:cxn ang="T4">
                <a:pos x="T0" y="T1"/>
              </a:cxn>
              <a:cxn ang="T5">
                <a:pos x="T2" y="T3"/>
              </a:cxn>
            </a:cxnLst>
            <a:rect l="0" t="0" r="r" b="b"/>
            <a:pathLst>
              <a:path w="672" h="1">
                <a:moveTo>
                  <a:pt x="0" y="0"/>
                </a:moveTo>
                <a:lnTo>
                  <a:pt x="672"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6339" name="Freeform 20"/>
          <p:cNvSpPr>
            <a:spLocks/>
          </p:cNvSpPr>
          <p:nvPr/>
        </p:nvSpPr>
        <p:spPr bwMode="auto">
          <a:xfrm>
            <a:off x="6400800" y="6018213"/>
            <a:ext cx="1481138" cy="1587"/>
          </a:xfrm>
          <a:custGeom>
            <a:avLst/>
            <a:gdLst>
              <a:gd name="T0" fmla="*/ 0 w 672"/>
              <a:gd name="T1" fmla="*/ 0 h 1"/>
              <a:gd name="T2" fmla="*/ 2147483647 w 672"/>
              <a:gd name="T3" fmla="*/ 0 h 1"/>
              <a:gd name="T4" fmla="*/ 0 60000 65536"/>
              <a:gd name="T5" fmla="*/ 0 60000 65536"/>
            </a:gdLst>
            <a:ahLst/>
            <a:cxnLst>
              <a:cxn ang="T4">
                <a:pos x="T0" y="T1"/>
              </a:cxn>
              <a:cxn ang="T5">
                <a:pos x="T2" y="T3"/>
              </a:cxn>
            </a:cxnLst>
            <a:rect l="0" t="0" r="r" b="b"/>
            <a:pathLst>
              <a:path w="672" h="1">
                <a:moveTo>
                  <a:pt x="0" y="0"/>
                </a:moveTo>
                <a:lnTo>
                  <a:pt x="672"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6340" name="Freeform 27"/>
          <p:cNvSpPr>
            <a:spLocks/>
          </p:cNvSpPr>
          <p:nvPr/>
        </p:nvSpPr>
        <p:spPr bwMode="auto">
          <a:xfrm>
            <a:off x="6400800" y="3505200"/>
            <a:ext cx="1481138" cy="1588"/>
          </a:xfrm>
          <a:custGeom>
            <a:avLst/>
            <a:gdLst>
              <a:gd name="T0" fmla="*/ 0 w 672"/>
              <a:gd name="T1" fmla="*/ 0 h 1"/>
              <a:gd name="T2" fmla="*/ 2147483647 w 672"/>
              <a:gd name="T3" fmla="*/ 0 h 1"/>
              <a:gd name="T4" fmla="*/ 0 60000 65536"/>
              <a:gd name="T5" fmla="*/ 0 60000 65536"/>
            </a:gdLst>
            <a:ahLst/>
            <a:cxnLst>
              <a:cxn ang="T4">
                <a:pos x="T0" y="T1"/>
              </a:cxn>
              <a:cxn ang="T5">
                <a:pos x="T2" y="T3"/>
              </a:cxn>
            </a:cxnLst>
            <a:rect l="0" t="0" r="r" b="b"/>
            <a:pathLst>
              <a:path w="672" h="1">
                <a:moveTo>
                  <a:pt x="0" y="0"/>
                </a:moveTo>
                <a:lnTo>
                  <a:pt x="672"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6341" name="Freeform 28"/>
          <p:cNvSpPr>
            <a:spLocks/>
          </p:cNvSpPr>
          <p:nvPr/>
        </p:nvSpPr>
        <p:spPr bwMode="auto">
          <a:xfrm>
            <a:off x="6400800" y="6096000"/>
            <a:ext cx="1481138" cy="1588"/>
          </a:xfrm>
          <a:custGeom>
            <a:avLst/>
            <a:gdLst>
              <a:gd name="T0" fmla="*/ 0 w 672"/>
              <a:gd name="T1" fmla="*/ 0 h 1"/>
              <a:gd name="T2" fmla="*/ 2147483647 w 672"/>
              <a:gd name="T3" fmla="*/ 0 h 1"/>
              <a:gd name="T4" fmla="*/ 0 60000 65536"/>
              <a:gd name="T5" fmla="*/ 0 60000 65536"/>
            </a:gdLst>
            <a:ahLst/>
            <a:cxnLst>
              <a:cxn ang="T4">
                <a:pos x="T0" y="T1"/>
              </a:cxn>
              <a:cxn ang="T5">
                <a:pos x="T2" y="T3"/>
              </a:cxn>
            </a:cxnLst>
            <a:rect l="0" t="0" r="r" b="b"/>
            <a:pathLst>
              <a:path w="672" h="1">
                <a:moveTo>
                  <a:pt x="0" y="0"/>
                </a:moveTo>
                <a:lnTo>
                  <a:pt x="672"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6342" name="Rectangle 24"/>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spcBef>
                <a:spcPct val="50000"/>
              </a:spcBef>
              <a:buClr>
                <a:srgbClr val="800000"/>
              </a:buClr>
              <a:buSzPct val="80000"/>
            </a:pPr>
            <a:r>
              <a:rPr lang="en-US" altLang="en-US" sz="3200" b="1" dirty="0" smtClean="0">
                <a:latin typeface="Liberation Sans" panose="020B0604020202020204" pitchFamily="34" charset="0"/>
              </a:rPr>
              <a:t>RECONCILIATION PROCEDURES</a:t>
            </a:r>
            <a:endParaRPr lang="en-US" altLang="en-US" sz="3200" b="1" dirty="0">
              <a:latin typeface="Liberation Sans" panose="020B0604020202020204" pitchFamily="34" charset="0"/>
            </a:endParaRPr>
          </a:p>
        </p:txBody>
      </p:sp>
      <p:sp>
        <p:nvSpPr>
          <p:cNvPr id="5634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634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5240"/>
                                        </p:tgtEl>
                                        <p:attrNameLst>
                                          <p:attrName>style.visibility</p:attrName>
                                        </p:attrNameLst>
                                      </p:cBhvr>
                                      <p:to>
                                        <p:strVal val="visible"/>
                                      </p:to>
                                    </p:set>
                                    <p:animEffect transition="in" filter="wipe(left)">
                                      <p:cBhvr>
                                        <p:cTn id="7" dur="500"/>
                                        <p:tgtEl>
                                          <p:spTgt spid="7352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5241"/>
                                        </p:tgtEl>
                                        <p:attrNameLst>
                                          <p:attrName>style.visibility</p:attrName>
                                        </p:attrNameLst>
                                      </p:cBhvr>
                                      <p:to>
                                        <p:strVal val="visible"/>
                                      </p:to>
                                    </p:set>
                                    <p:animEffect transition="in" filter="wipe(left)">
                                      <p:cBhvr>
                                        <p:cTn id="12" dur="500"/>
                                        <p:tgtEl>
                                          <p:spTgt spid="7352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5245"/>
                                        </p:tgtEl>
                                        <p:attrNameLst>
                                          <p:attrName>style.visibility</p:attrName>
                                        </p:attrNameLst>
                                      </p:cBhvr>
                                      <p:to>
                                        <p:strVal val="visible"/>
                                      </p:to>
                                    </p:set>
                                    <p:animEffect transition="in" filter="wipe(left)">
                                      <p:cBhvr>
                                        <p:cTn id="17" dur="500"/>
                                        <p:tgtEl>
                                          <p:spTgt spid="7352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35246"/>
                                        </p:tgtEl>
                                        <p:attrNameLst>
                                          <p:attrName>style.visibility</p:attrName>
                                        </p:attrNameLst>
                                      </p:cBhvr>
                                      <p:to>
                                        <p:strVal val="visible"/>
                                      </p:to>
                                    </p:set>
                                    <p:animEffect transition="in" filter="wipe(left)">
                                      <p:cBhvr>
                                        <p:cTn id="22" dur="500"/>
                                        <p:tgtEl>
                                          <p:spTgt spid="7352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35247"/>
                                        </p:tgtEl>
                                        <p:attrNameLst>
                                          <p:attrName>style.visibility</p:attrName>
                                        </p:attrNameLst>
                                      </p:cBhvr>
                                      <p:to>
                                        <p:strVal val="visible"/>
                                      </p:to>
                                    </p:set>
                                    <p:animEffect transition="in" filter="wipe(left)">
                                      <p:cBhvr>
                                        <p:cTn id="27" dur="500"/>
                                        <p:tgtEl>
                                          <p:spTgt spid="73524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35244"/>
                                        </p:tgtEl>
                                        <p:attrNameLst>
                                          <p:attrName>style.visibility</p:attrName>
                                        </p:attrNameLst>
                                      </p:cBhvr>
                                      <p:to>
                                        <p:strVal val="visible"/>
                                      </p:to>
                                    </p:set>
                                    <p:animEffect transition="in" filter="wipe(left)">
                                      <p:cBhvr>
                                        <p:cTn id="32" dur="500"/>
                                        <p:tgtEl>
                                          <p:spTgt spid="73524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35242"/>
                                        </p:tgtEl>
                                        <p:attrNameLst>
                                          <p:attrName>style.visibility</p:attrName>
                                        </p:attrNameLst>
                                      </p:cBhvr>
                                      <p:to>
                                        <p:strVal val="visible"/>
                                      </p:to>
                                    </p:set>
                                    <p:animEffect transition="in" filter="wipe(left)">
                                      <p:cBhvr>
                                        <p:cTn id="37" dur="500"/>
                                        <p:tgtEl>
                                          <p:spTgt spid="73524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735248"/>
                                        </p:tgtEl>
                                        <p:attrNameLst>
                                          <p:attrName>style.visibility</p:attrName>
                                        </p:attrNameLst>
                                      </p:cBhvr>
                                      <p:to>
                                        <p:strVal val="visible"/>
                                      </p:to>
                                    </p:set>
                                    <p:animEffect transition="in" filter="wipe(left)">
                                      <p:cBhvr>
                                        <p:cTn id="40" dur="500"/>
                                        <p:tgtEl>
                                          <p:spTgt spid="735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40" grpId="0" autoUpdateAnimBg="0"/>
      <p:bldP spid="735241" grpId="0" autoUpdateAnimBg="0"/>
      <p:bldP spid="735242" grpId="0" autoUpdateAnimBg="0"/>
      <p:bldP spid="735244" grpId="0" autoUpdateAnimBg="0"/>
      <p:bldP spid="735245" grpId="0" autoUpdateAnimBg="0"/>
      <p:bldP spid="735246" grpId="0" autoUpdateAnimBg="0"/>
      <p:bldP spid="735247" grpId="0" autoUpdateAnimBg="0"/>
      <p:bldP spid="735248"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609600" y="1903413"/>
            <a:ext cx="8001000" cy="1296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457200" algn="l"/>
              </a:tabLst>
              <a:defRPr sz="2400">
                <a:solidFill>
                  <a:schemeClr val="tx1"/>
                </a:solidFill>
                <a:latin typeface="Arial Black" pitchFamily="34" charset="0"/>
              </a:defRPr>
            </a:lvl1pPr>
            <a:lvl2pPr marL="742950" indent="-285750">
              <a:tabLst>
                <a:tab pos="457200" algn="l"/>
              </a:tabLst>
              <a:defRPr sz="2400">
                <a:solidFill>
                  <a:schemeClr val="tx1"/>
                </a:solidFill>
                <a:latin typeface="Arial Black" pitchFamily="34" charset="0"/>
              </a:defRPr>
            </a:lvl2pPr>
            <a:lvl3pPr marL="1143000" indent="-228600">
              <a:tabLst>
                <a:tab pos="457200" algn="l"/>
              </a:tabLst>
              <a:defRPr sz="2400">
                <a:solidFill>
                  <a:schemeClr val="tx1"/>
                </a:solidFill>
                <a:latin typeface="Arial Black" pitchFamily="34" charset="0"/>
              </a:defRPr>
            </a:lvl3pPr>
            <a:lvl4pPr marL="1600200" indent="-228600">
              <a:tabLst>
                <a:tab pos="457200" algn="l"/>
              </a:tabLst>
              <a:defRPr sz="2400">
                <a:solidFill>
                  <a:schemeClr val="tx1"/>
                </a:solidFill>
                <a:latin typeface="Arial Black" pitchFamily="34" charset="0"/>
              </a:defRPr>
            </a:lvl4pPr>
            <a:lvl5pPr marL="2057400" indent="-228600">
              <a:tabLst>
                <a:tab pos="457200" algn="l"/>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57200" algn="l"/>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57200" algn="l"/>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57200" algn="l"/>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57200" algn="l"/>
              </a:tabLst>
              <a:defRPr sz="2400">
                <a:solidFill>
                  <a:schemeClr val="tx1"/>
                </a:solidFill>
                <a:latin typeface="Arial Black" pitchFamily="34" charset="0"/>
              </a:defRPr>
            </a:lvl9pPr>
          </a:lstStyle>
          <a:p>
            <a:pPr algn="l">
              <a:lnSpc>
                <a:spcPct val="125000"/>
              </a:lnSpc>
              <a:spcBef>
                <a:spcPct val="30000"/>
              </a:spcBef>
            </a:pPr>
            <a:r>
              <a:rPr lang="en-US" altLang="en-US" sz="2100" b="1" dirty="0" smtClean="0">
                <a:latin typeface="Liberation Sans" panose="020B0604020202020204" pitchFamily="34" charset="0"/>
              </a:rPr>
              <a:t>COLLECTION OF NOTE RECEIVABLE:</a:t>
            </a:r>
            <a:r>
              <a:rPr lang="en-US" altLang="en-US" sz="2100" dirty="0" smtClean="0">
                <a:latin typeface="Liberation Sans" panose="020B0604020202020204" pitchFamily="34" charset="0"/>
              </a:rPr>
              <a:t>  </a:t>
            </a:r>
            <a:r>
              <a:rPr lang="en-US" altLang="en-US" sz="2100" dirty="0">
                <a:latin typeface="Liberation Sans" panose="020B0604020202020204" pitchFamily="34" charset="0"/>
              </a:rPr>
              <a:t>Assuming interest of $50 has not been accrued and collection fee is charged to Miscellaneous Expense, the entry is:</a:t>
            </a:r>
          </a:p>
        </p:txBody>
      </p:sp>
      <p:sp>
        <p:nvSpPr>
          <p:cNvPr id="818180" name="Text Box 4"/>
          <p:cNvSpPr txBox="1">
            <a:spLocks noChangeArrowheads="1"/>
          </p:cNvSpPr>
          <p:nvPr/>
        </p:nvSpPr>
        <p:spPr bwMode="auto">
          <a:xfrm>
            <a:off x="1905000" y="3454400"/>
            <a:ext cx="67056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00600" algn="r"/>
              </a:tabLst>
              <a:defRPr sz="2400">
                <a:solidFill>
                  <a:schemeClr val="tx1"/>
                </a:solidFill>
                <a:latin typeface="Arial Black" pitchFamily="34" charset="0"/>
              </a:defRPr>
            </a:lvl1pPr>
            <a:lvl2pPr marL="742950" indent="-285750">
              <a:tabLst>
                <a:tab pos="4800600" algn="r"/>
              </a:tabLst>
              <a:defRPr sz="2400">
                <a:solidFill>
                  <a:schemeClr val="tx1"/>
                </a:solidFill>
                <a:latin typeface="Arial Black" pitchFamily="34" charset="0"/>
              </a:defRPr>
            </a:lvl2pPr>
            <a:lvl3pPr marL="1143000" indent="-228600">
              <a:tabLst>
                <a:tab pos="4800600" algn="r"/>
              </a:tabLst>
              <a:defRPr sz="2400">
                <a:solidFill>
                  <a:schemeClr val="tx1"/>
                </a:solidFill>
                <a:latin typeface="Arial Black" pitchFamily="34" charset="0"/>
              </a:defRPr>
            </a:lvl3pPr>
            <a:lvl4pPr marL="1600200" indent="-228600">
              <a:tabLst>
                <a:tab pos="4800600" algn="r"/>
              </a:tabLst>
              <a:defRPr sz="2400">
                <a:solidFill>
                  <a:schemeClr val="tx1"/>
                </a:solidFill>
                <a:latin typeface="Arial Black" pitchFamily="34" charset="0"/>
              </a:defRPr>
            </a:lvl4pPr>
            <a:lvl5pPr marL="2057400" indent="-228600">
              <a:tabLst>
                <a:tab pos="4800600"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800600"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800600"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800600"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800600" algn="r"/>
              </a:tabLst>
              <a:defRPr sz="2400">
                <a:solidFill>
                  <a:schemeClr val="tx1"/>
                </a:solidFill>
                <a:latin typeface="Arial Black" pitchFamily="34" charset="0"/>
              </a:defRPr>
            </a:lvl9pPr>
          </a:lstStyle>
          <a:p>
            <a:pPr algn="l">
              <a:spcBef>
                <a:spcPct val="50000"/>
              </a:spcBef>
            </a:pPr>
            <a:r>
              <a:rPr lang="en-US" altLang="en-US" sz="2100" dirty="0">
                <a:latin typeface="Liberation Sans" panose="020B0604020202020204" pitchFamily="34" charset="0"/>
                <a:cs typeface="Arial" charset="0"/>
              </a:rPr>
              <a:t>Cash 	1,035.00</a:t>
            </a:r>
          </a:p>
        </p:txBody>
      </p:sp>
      <p:sp>
        <p:nvSpPr>
          <p:cNvPr id="57348" name="Text Box 5"/>
          <p:cNvSpPr txBox="1">
            <a:spLocks noChangeArrowheads="1"/>
          </p:cNvSpPr>
          <p:nvPr/>
        </p:nvSpPr>
        <p:spPr bwMode="auto">
          <a:xfrm>
            <a:off x="609600" y="3454400"/>
            <a:ext cx="1219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00600" algn="r"/>
              </a:tabLst>
              <a:defRPr sz="2400">
                <a:solidFill>
                  <a:schemeClr val="tx1"/>
                </a:solidFill>
                <a:latin typeface="Arial Black" pitchFamily="34" charset="0"/>
              </a:defRPr>
            </a:lvl1pPr>
            <a:lvl2pPr marL="742950" indent="-285750">
              <a:tabLst>
                <a:tab pos="4800600" algn="r"/>
              </a:tabLst>
              <a:defRPr sz="2400">
                <a:solidFill>
                  <a:schemeClr val="tx1"/>
                </a:solidFill>
                <a:latin typeface="Arial Black" pitchFamily="34" charset="0"/>
              </a:defRPr>
            </a:lvl2pPr>
            <a:lvl3pPr marL="1143000" indent="-228600">
              <a:tabLst>
                <a:tab pos="4800600" algn="r"/>
              </a:tabLst>
              <a:defRPr sz="2400">
                <a:solidFill>
                  <a:schemeClr val="tx1"/>
                </a:solidFill>
                <a:latin typeface="Arial Black" pitchFamily="34" charset="0"/>
              </a:defRPr>
            </a:lvl3pPr>
            <a:lvl4pPr marL="1600200" indent="-228600">
              <a:tabLst>
                <a:tab pos="4800600" algn="r"/>
              </a:tabLst>
              <a:defRPr sz="2400">
                <a:solidFill>
                  <a:schemeClr val="tx1"/>
                </a:solidFill>
                <a:latin typeface="Arial Black" pitchFamily="34" charset="0"/>
              </a:defRPr>
            </a:lvl4pPr>
            <a:lvl5pPr marL="2057400" indent="-228600">
              <a:tabLst>
                <a:tab pos="4800600"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800600"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800600"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800600"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800600" algn="r"/>
              </a:tabLst>
              <a:defRPr sz="2400">
                <a:solidFill>
                  <a:schemeClr val="tx1"/>
                </a:solidFill>
                <a:latin typeface="Arial Black" pitchFamily="34" charset="0"/>
              </a:defRPr>
            </a:lvl9pPr>
          </a:lstStyle>
          <a:p>
            <a:pPr algn="l">
              <a:spcBef>
                <a:spcPct val="50000"/>
              </a:spcBef>
            </a:pPr>
            <a:r>
              <a:rPr lang="en-US" altLang="en-US" sz="2100" dirty="0">
                <a:latin typeface="Liberation Sans" panose="020B0604020202020204" pitchFamily="34" charset="0"/>
                <a:cs typeface="Arial" charset="0"/>
              </a:rPr>
              <a:t>Apr. 30</a:t>
            </a:r>
          </a:p>
        </p:txBody>
      </p:sp>
      <p:sp>
        <p:nvSpPr>
          <p:cNvPr id="818182" name="Text Box 6"/>
          <p:cNvSpPr txBox="1">
            <a:spLocks noChangeArrowheads="1"/>
          </p:cNvSpPr>
          <p:nvPr/>
        </p:nvSpPr>
        <p:spPr bwMode="auto">
          <a:xfrm>
            <a:off x="1905000" y="3929063"/>
            <a:ext cx="67056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00600" algn="r"/>
              </a:tabLst>
              <a:defRPr sz="2400">
                <a:solidFill>
                  <a:schemeClr val="tx1"/>
                </a:solidFill>
                <a:latin typeface="Arial Black" pitchFamily="34" charset="0"/>
              </a:defRPr>
            </a:lvl1pPr>
            <a:lvl2pPr marL="742950" indent="-285750">
              <a:tabLst>
                <a:tab pos="4800600" algn="r"/>
              </a:tabLst>
              <a:defRPr sz="2400">
                <a:solidFill>
                  <a:schemeClr val="tx1"/>
                </a:solidFill>
                <a:latin typeface="Arial Black" pitchFamily="34" charset="0"/>
              </a:defRPr>
            </a:lvl2pPr>
            <a:lvl3pPr marL="1143000" indent="-228600">
              <a:tabLst>
                <a:tab pos="4800600" algn="r"/>
              </a:tabLst>
              <a:defRPr sz="2400">
                <a:solidFill>
                  <a:schemeClr val="tx1"/>
                </a:solidFill>
                <a:latin typeface="Arial Black" pitchFamily="34" charset="0"/>
              </a:defRPr>
            </a:lvl3pPr>
            <a:lvl4pPr marL="1600200" indent="-228600">
              <a:tabLst>
                <a:tab pos="4800600" algn="r"/>
              </a:tabLst>
              <a:defRPr sz="2400">
                <a:solidFill>
                  <a:schemeClr val="tx1"/>
                </a:solidFill>
                <a:latin typeface="Arial Black" pitchFamily="34" charset="0"/>
              </a:defRPr>
            </a:lvl4pPr>
            <a:lvl5pPr marL="2057400" indent="-228600">
              <a:tabLst>
                <a:tab pos="4800600"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800600"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800600"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800600"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800600" algn="r"/>
              </a:tabLst>
              <a:defRPr sz="2400">
                <a:solidFill>
                  <a:schemeClr val="tx1"/>
                </a:solidFill>
                <a:latin typeface="Arial Black" pitchFamily="34" charset="0"/>
              </a:defRPr>
            </a:lvl9pPr>
          </a:lstStyle>
          <a:p>
            <a:pPr algn="l">
              <a:spcBef>
                <a:spcPct val="50000"/>
              </a:spcBef>
            </a:pPr>
            <a:r>
              <a:rPr lang="en-US" altLang="en-US" sz="2100" dirty="0">
                <a:latin typeface="Liberation Sans" panose="020B0604020202020204" pitchFamily="34" charset="0"/>
                <a:cs typeface="Arial" charset="0"/>
              </a:rPr>
              <a:t>Miscellaneous Expense	15.00</a:t>
            </a:r>
          </a:p>
        </p:txBody>
      </p:sp>
      <p:sp>
        <p:nvSpPr>
          <p:cNvPr id="818183" name="Text Box 7"/>
          <p:cNvSpPr txBox="1">
            <a:spLocks noChangeArrowheads="1"/>
          </p:cNvSpPr>
          <p:nvPr/>
        </p:nvSpPr>
        <p:spPr bwMode="auto">
          <a:xfrm>
            <a:off x="1905000" y="4386263"/>
            <a:ext cx="67056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00600" algn="r"/>
                <a:tab pos="6343650" algn="r"/>
              </a:tabLst>
              <a:defRPr sz="2400">
                <a:solidFill>
                  <a:schemeClr val="tx1"/>
                </a:solidFill>
                <a:latin typeface="Arial Black" pitchFamily="34" charset="0"/>
              </a:defRPr>
            </a:lvl1pPr>
            <a:lvl2pPr marL="742950" indent="-285750">
              <a:tabLst>
                <a:tab pos="4800600" algn="r"/>
                <a:tab pos="6343650" algn="r"/>
              </a:tabLst>
              <a:defRPr sz="2400">
                <a:solidFill>
                  <a:schemeClr val="tx1"/>
                </a:solidFill>
                <a:latin typeface="Arial Black" pitchFamily="34" charset="0"/>
              </a:defRPr>
            </a:lvl2pPr>
            <a:lvl3pPr marL="1143000" indent="-228600">
              <a:tabLst>
                <a:tab pos="4800600" algn="r"/>
                <a:tab pos="6343650" algn="r"/>
              </a:tabLst>
              <a:defRPr sz="2400">
                <a:solidFill>
                  <a:schemeClr val="tx1"/>
                </a:solidFill>
                <a:latin typeface="Arial Black" pitchFamily="34" charset="0"/>
              </a:defRPr>
            </a:lvl3pPr>
            <a:lvl4pPr marL="1600200" indent="-228600">
              <a:tabLst>
                <a:tab pos="4800600" algn="r"/>
                <a:tab pos="6343650" algn="r"/>
              </a:tabLst>
              <a:defRPr sz="2400">
                <a:solidFill>
                  <a:schemeClr val="tx1"/>
                </a:solidFill>
                <a:latin typeface="Arial Black" pitchFamily="34" charset="0"/>
              </a:defRPr>
            </a:lvl4pPr>
            <a:lvl5pPr marL="2057400" indent="-228600">
              <a:tabLst>
                <a:tab pos="4800600" algn="r"/>
                <a:tab pos="6343650"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800600" algn="r"/>
                <a:tab pos="6343650"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800600" algn="r"/>
                <a:tab pos="6343650"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800600" algn="r"/>
                <a:tab pos="6343650"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800600" algn="r"/>
                <a:tab pos="6343650" algn="r"/>
              </a:tabLst>
              <a:defRPr sz="2400">
                <a:solidFill>
                  <a:schemeClr val="tx1"/>
                </a:solidFill>
                <a:latin typeface="Arial Black" pitchFamily="34" charset="0"/>
              </a:defRPr>
            </a:lvl9pPr>
          </a:lstStyle>
          <a:p>
            <a:pPr algn="l">
              <a:spcBef>
                <a:spcPct val="50000"/>
              </a:spcBef>
            </a:pPr>
            <a:r>
              <a:rPr lang="en-US" altLang="en-US" sz="2100" dirty="0">
                <a:latin typeface="Liberation Sans" panose="020B0604020202020204" pitchFamily="34" charset="0"/>
                <a:cs typeface="Arial" charset="0"/>
              </a:rPr>
              <a:t>	Notes Receivable		1,000.00</a:t>
            </a:r>
          </a:p>
        </p:txBody>
      </p:sp>
      <p:sp>
        <p:nvSpPr>
          <p:cNvPr id="818184" name="Text Box 8"/>
          <p:cNvSpPr txBox="1">
            <a:spLocks noChangeArrowheads="1"/>
          </p:cNvSpPr>
          <p:nvPr/>
        </p:nvSpPr>
        <p:spPr bwMode="auto">
          <a:xfrm>
            <a:off x="1905000" y="4845050"/>
            <a:ext cx="67056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00600" algn="r"/>
                <a:tab pos="6343650" algn="r"/>
              </a:tabLst>
              <a:defRPr sz="2400">
                <a:solidFill>
                  <a:schemeClr val="tx1"/>
                </a:solidFill>
                <a:latin typeface="Arial Black" pitchFamily="34" charset="0"/>
              </a:defRPr>
            </a:lvl1pPr>
            <a:lvl2pPr marL="742950" indent="-285750">
              <a:tabLst>
                <a:tab pos="4800600" algn="r"/>
                <a:tab pos="6343650" algn="r"/>
              </a:tabLst>
              <a:defRPr sz="2400">
                <a:solidFill>
                  <a:schemeClr val="tx1"/>
                </a:solidFill>
                <a:latin typeface="Arial Black" pitchFamily="34" charset="0"/>
              </a:defRPr>
            </a:lvl2pPr>
            <a:lvl3pPr marL="1143000" indent="-228600">
              <a:tabLst>
                <a:tab pos="4800600" algn="r"/>
                <a:tab pos="6343650" algn="r"/>
              </a:tabLst>
              <a:defRPr sz="2400">
                <a:solidFill>
                  <a:schemeClr val="tx1"/>
                </a:solidFill>
                <a:latin typeface="Arial Black" pitchFamily="34" charset="0"/>
              </a:defRPr>
            </a:lvl3pPr>
            <a:lvl4pPr marL="1600200" indent="-228600">
              <a:tabLst>
                <a:tab pos="4800600" algn="r"/>
                <a:tab pos="6343650" algn="r"/>
              </a:tabLst>
              <a:defRPr sz="2400">
                <a:solidFill>
                  <a:schemeClr val="tx1"/>
                </a:solidFill>
                <a:latin typeface="Arial Black" pitchFamily="34" charset="0"/>
              </a:defRPr>
            </a:lvl4pPr>
            <a:lvl5pPr marL="2057400" indent="-228600">
              <a:tabLst>
                <a:tab pos="4800600" algn="r"/>
                <a:tab pos="6343650"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800600" algn="r"/>
                <a:tab pos="6343650"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800600" algn="r"/>
                <a:tab pos="6343650"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800600" algn="r"/>
                <a:tab pos="6343650"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800600" algn="r"/>
                <a:tab pos="6343650" algn="r"/>
              </a:tabLst>
              <a:defRPr sz="2400">
                <a:solidFill>
                  <a:schemeClr val="tx1"/>
                </a:solidFill>
                <a:latin typeface="Arial Black" pitchFamily="34" charset="0"/>
              </a:defRPr>
            </a:lvl9pPr>
          </a:lstStyle>
          <a:p>
            <a:pPr algn="l">
              <a:spcBef>
                <a:spcPct val="50000"/>
              </a:spcBef>
            </a:pPr>
            <a:r>
              <a:rPr lang="en-US" altLang="en-US" sz="2100" dirty="0">
                <a:latin typeface="Liberation Sans" panose="020B0604020202020204" pitchFamily="34" charset="0"/>
                <a:cs typeface="Arial" charset="0"/>
              </a:rPr>
              <a:t>	Interest Revenue		50.00</a:t>
            </a:r>
          </a:p>
        </p:txBody>
      </p:sp>
      <p:sp>
        <p:nvSpPr>
          <p:cNvPr id="57352" name="Text Box 2"/>
          <p:cNvSpPr txBox="1">
            <a:spLocks noChangeArrowheads="1"/>
          </p:cNvSpPr>
          <p:nvPr/>
        </p:nvSpPr>
        <p:spPr bwMode="auto">
          <a:xfrm>
            <a:off x="609600" y="1295400"/>
            <a:ext cx="83820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en-US"/>
            </a:defPPr>
            <a:lvl1pPr algn="l">
              <a:buSzPct val="80000"/>
              <a:defRPr sz="28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ENTRIES FROM BANK RECONCILIATION</a:t>
            </a:r>
          </a:p>
        </p:txBody>
      </p:sp>
      <p:sp>
        <p:nvSpPr>
          <p:cNvPr id="57354"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735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
        <p:nvSpPr>
          <p:cNvPr id="12" name="Rectangle 8"/>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Reconciling the Bank Account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8180"/>
                                        </p:tgtEl>
                                        <p:attrNameLst>
                                          <p:attrName>style.visibility</p:attrName>
                                        </p:attrNameLst>
                                      </p:cBhvr>
                                      <p:to>
                                        <p:strVal val="visible"/>
                                      </p:to>
                                    </p:set>
                                    <p:animEffect transition="in" filter="wipe(left)">
                                      <p:cBhvr>
                                        <p:cTn id="7" dur="500"/>
                                        <p:tgtEl>
                                          <p:spTgt spid="818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8182"/>
                                        </p:tgtEl>
                                        <p:attrNameLst>
                                          <p:attrName>style.visibility</p:attrName>
                                        </p:attrNameLst>
                                      </p:cBhvr>
                                      <p:to>
                                        <p:strVal val="visible"/>
                                      </p:to>
                                    </p:set>
                                    <p:animEffect transition="in" filter="wipe(left)">
                                      <p:cBhvr>
                                        <p:cTn id="12" dur="500"/>
                                        <p:tgtEl>
                                          <p:spTgt spid="8181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8183"/>
                                        </p:tgtEl>
                                        <p:attrNameLst>
                                          <p:attrName>style.visibility</p:attrName>
                                        </p:attrNameLst>
                                      </p:cBhvr>
                                      <p:to>
                                        <p:strVal val="visible"/>
                                      </p:to>
                                    </p:set>
                                    <p:animEffect transition="in" filter="wipe(left)">
                                      <p:cBhvr>
                                        <p:cTn id="17" dur="500"/>
                                        <p:tgtEl>
                                          <p:spTgt spid="8181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8184"/>
                                        </p:tgtEl>
                                        <p:attrNameLst>
                                          <p:attrName>style.visibility</p:attrName>
                                        </p:attrNameLst>
                                      </p:cBhvr>
                                      <p:to>
                                        <p:strVal val="visible"/>
                                      </p:to>
                                    </p:set>
                                    <p:animEffect transition="in" filter="wipe(left)">
                                      <p:cBhvr>
                                        <p:cTn id="22" dur="500"/>
                                        <p:tgtEl>
                                          <p:spTgt spid="818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80" grpId="0"/>
      <p:bldP spid="818182" grpId="0"/>
      <p:bldP spid="818183" grpId="0"/>
      <p:bldP spid="81818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609600" y="1308100"/>
            <a:ext cx="8001000" cy="1296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457200" algn="l"/>
              </a:tabLst>
              <a:defRPr sz="2400">
                <a:solidFill>
                  <a:schemeClr val="tx1"/>
                </a:solidFill>
                <a:latin typeface="Arial Black" pitchFamily="34" charset="0"/>
              </a:defRPr>
            </a:lvl1pPr>
            <a:lvl2pPr marL="742950" indent="-285750">
              <a:tabLst>
                <a:tab pos="457200" algn="l"/>
              </a:tabLst>
              <a:defRPr sz="2400">
                <a:solidFill>
                  <a:schemeClr val="tx1"/>
                </a:solidFill>
                <a:latin typeface="Arial Black" pitchFamily="34" charset="0"/>
              </a:defRPr>
            </a:lvl2pPr>
            <a:lvl3pPr marL="1143000" indent="-228600">
              <a:tabLst>
                <a:tab pos="457200" algn="l"/>
              </a:tabLst>
              <a:defRPr sz="2400">
                <a:solidFill>
                  <a:schemeClr val="tx1"/>
                </a:solidFill>
                <a:latin typeface="Arial Black" pitchFamily="34" charset="0"/>
              </a:defRPr>
            </a:lvl3pPr>
            <a:lvl4pPr marL="1600200" indent="-228600">
              <a:tabLst>
                <a:tab pos="457200" algn="l"/>
              </a:tabLst>
              <a:defRPr sz="2400">
                <a:solidFill>
                  <a:schemeClr val="tx1"/>
                </a:solidFill>
                <a:latin typeface="Arial Black" pitchFamily="34" charset="0"/>
              </a:defRPr>
            </a:lvl4pPr>
            <a:lvl5pPr marL="2057400" indent="-228600">
              <a:tabLst>
                <a:tab pos="457200" algn="l"/>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57200" algn="l"/>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57200" algn="l"/>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57200" algn="l"/>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57200" algn="l"/>
              </a:tabLst>
              <a:defRPr sz="2400">
                <a:solidFill>
                  <a:schemeClr val="tx1"/>
                </a:solidFill>
                <a:latin typeface="Arial Black" pitchFamily="34" charset="0"/>
              </a:defRPr>
            </a:lvl9pPr>
          </a:lstStyle>
          <a:p>
            <a:pPr algn="l">
              <a:lnSpc>
                <a:spcPct val="125000"/>
              </a:lnSpc>
              <a:spcBef>
                <a:spcPct val="50000"/>
              </a:spcBef>
            </a:pPr>
            <a:r>
              <a:rPr lang="en-US" altLang="en-US" sz="2100" b="1" dirty="0" smtClean="0">
                <a:latin typeface="Liberation Sans" panose="020B0604020202020204" pitchFamily="34" charset="0"/>
              </a:rPr>
              <a:t>BOOK ERROR: </a:t>
            </a:r>
            <a:r>
              <a:rPr lang="en-US" altLang="en-US" sz="2100" dirty="0" smtClean="0">
                <a:latin typeface="Liberation Sans" panose="020B0604020202020204" pitchFamily="34" charset="0"/>
              </a:rPr>
              <a:t> </a:t>
            </a:r>
            <a:r>
              <a:rPr lang="en-US" altLang="en-US" sz="2100" dirty="0">
                <a:latin typeface="Liberation Sans" panose="020B0604020202020204" pitchFamily="34" charset="0"/>
              </a:rPr>
              <a:t>The cash disbursements journal shows that check no. 443 was a payment on account to Andrea Company, a supplier.  The correcting entry is:</a:t>
            </a:r>
          </a:p>
        </p:txBody>
      </p:sp>
      <p:sp>
        <p:nvSpPr>
          <p:cNvPr id="820228" name="Text Box 4"/>
          <p:cNvSpPr txBox="1">
            <a:spLocks noChangeArrowheads="1"/>
          </p:cNvSpPr>
          <p:nvPr/>
        </p:nvSpPr>
        <p:spPr bwMode="auto">
          <a:xfrm>
            <a:off x="1905000" y="2819400"/>
            <a:ext cx="67056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00600" algn="r"/>
              </a:tabLst>
              <a:defRPr sz="2400">
                <a:solidFill>
                  <a:schemeClr val="tx1"/>
                </a:solidFill>
                <a:latin typeface="Arial Black" pitchFamily="34" charset="0"/>
              </a:defRPr>
            </a:lvl1pPr>
            <a:lvl2pPr marL="742950" indent="-285750">
              <a:tabLst>
                <a:tab pos="4800600" algn="r"/>
              </a:tabLst>
              <a:defRPr sz="2400">
                <a:solidFill>
                  <a:schemeClr val="tx1"/>
                </a:solidFill>
                <a:latin typeface="Arial Black" pitchFamily="34" charset="0"/>
              </a:defRPr>
            </a:lvl2pPr>
            <a:lvl3pPr marL="1143000" indent="-228600">
              <a:tabLst>
                <a:tab pos="4800600" algn="r"/>
              </a:tabLst>
              <a:defRPr sz="2400">
                <a:solidFill>
                  <a:schemeClr val="tx1"/>
                </a:solidFill>
                <a:latin typeface="Arial Black" pitchFamily="34" charset="0"/>
              </a:defRPr>
            </a:lvl3pPr>
            <a:lvl4pPr marL="1600200" indent="-228600">
              <a:tabLst>
                <a:tab pos="4800600" algn="r"/>
              </a:tabLst>
              <a:defRPr sz="2400">
                <a:solidFill>
                  <a:schemeClr val="tx1"/>
                </a:solidFill>
                <a:latin typeface="Arial Black" pitchFamily="34" charset="0"/>
              </a:defRPr>
            </a:lvl4pPr>
            <a:lvl5pPr marL="2057400" indent="-228600">
              <a:tabLst>
                <a:tab pos="4800600"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800600"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800600"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800600"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800600" algn="r"/>
              </a:tabLst>
              <a:defRPr sz="2400">
                <a:solidFill>
                  <a:schemeClr val="tx1"/>
                </a:solidFill>
                <a:latin typeface="Arial Black" pitchFamily="34" charset="0"/>
              </a:defRPr>
            </a:lvl9pPr>
          </a:lstStyle>
          <a:p>
            <a:pPr algn="l">
              <a:spcBef>
                <a:spcPct val="50000"/>
              </a:spcBef>
            </a:pPr>
            <a:r>
              <a:rPr lang="en-US" altLang="en-US" sz="2100" dirty="0">
                <a:latin typeface="Liberation Sans" panose="020B0604020202020204" pitchFamily="34" charset="0"/>
                <a:cs typeface="Arial" charset="0"/>
              </a:rPr>
              <a:t>Cash 	36.00</a:t>
            </a:r>
          </a:p>
        </p:txBody>
      </p:sp>
      <p:sp>
        <p:nvSpPr>
          <p:cNvPr id="58372" name="Text Box 5"/>
          <p:cNvSpPr txBox="1">
            <a:spLocks noChangeArrowheads="1"/>
          </p:cNvSpPr>
          <p:nvPr/>
        </p:nvSpPr>
        <p:spPr bwMode="auto">
          <a:xfrm>
            <a:off x="609600" y="2819400"/>
            <a:ext cx="1219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00600" algn="r"/>
              </a:tabLst>
              <a:defRPr sz="2400">
                <a:solidFill>
                  <a:schemeClr val="tx1"/>
                </a:solidFill>
                <a:latin typeface="Arial Black" pitchFamily="34" charset="0"/>
              </a:defRPr>
            </a:lvl1pPr>
            <a:lvl2pPr marL="742950" indent="-285750">
              <a:tabLst>
                <a:tab pos="4800600" algn="r"/>
              </a:tabLst>
              <a:defRPr sz="2400">
                <a:solidFill>
                  <a:schemeClr val="tx1"/>
                </a:solidFill>
                <a:latin typeface="Arial Black" pitchFamily="34" charset="0"/>
              </a:defRPr>
            </a:lvl2pPr>
            <a:lvl3pPr marL="1143000" indent="-228600">
              <a:tabLst>
                <a:tab pos="4800600" algn="r"/>
              </a:tabLst>
              <a:defRPr sz="2400">
                <a:solidFill>
                  <a:schemeClr val="tx1"/>
                </a:solidFill>
                <a:latin typeface="Arial Black" pitchFamily="34" charset="0"/>
              </a:defRPr>
            </a:lvl3pPr>
            <a:lvl4pPr marL="1600200" indent="-228600">
              <a:tabLst>
                <a:tab pos="4800600" algn="r"/>
              </a:tabLst>
              <a:defRPr sz="2400">
                <a:solidFill>
                  <a:schemeClr val="tx1"/>
                </a:solidFill>
                <a:latin typeface="Arial Black" pitchFamily="34" charset="0"/>
              </a:defRPr>
            </a:lvl4pPr>
            <a:lvl5pPr marL="2057400" indent="-228600">
              <a:tabLst>
                <a:tab pos="4800600"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800600"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800600"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800600"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800600" algn="r"/>
              </a:tabLst>
              <a:defRPr sz="2400">
                <a:solidFill>
                  <a:schemeClr val="tx1"/>
                </a:solidFill>
                <a:latin typeface="Arial Black" pitchFamily="34" charset="0"/>
              </a:defRPr>
            </a:lvl9pPr>
          </a:lstStyle>
          <a:p>
            <a:pPr algn="l">
              <a:spcBef>
                <a:spcPct val="50000"/>
              </a:spcBef>
            </a:pPr>
            <a:r>
              <a:rPr lang="en-US" altLang="en-US" sz="2100" dirty="0">
                <a:latin typeface="Liberation Sans" panose="020B0604020202020204" pitchFamily="34" charset="0"/>
                <a:cs typeface="Arial" charset="0"/>
              </a:rPr>
              <a:t>Apr. 30</a:t>
            </a:r>
          </a:p>
        </p:txBody>
      </p:sp>
      <p:sp>
        <p:nvSpPr>
          <p:cNvPr id="820230" name="Text Box 6"/>
          <p:cNvSpPr txBox="1">
            <a:spLocks noChangeArrowheads="1"/>
          </p:cNvSpPr>
          <p:nvPr/>
        </p:nvSpPr>
        <p:spPr bwMode="auto">
          <a:xfrm>
            <a:off x="1905000" y="3294063"/>
            <a:ext cx="67056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00600" algn="r"/>
                <a:tab pos="6343650" algn="r"/>
              </a:tabLst>
              <a:defRPr sz="2400">
                <a:solidFill>
                  <a:schemeClr val="tx1"/>
                </a:solidFill>
                <a:latin typeface="Arial Black" pitchFamily="34" charset="0"/>
              </a:defRPr>
            </a:lvl1pPr>
            <a:lvl2pPr marL="742950" indent="-285750">
              <a:tabLst>
                <a:tab pos="4800600" algn="r"/>
                <a:tab pos="6343650" algn="r"/>
              </a:tabLst>
              <a:defRPr sz="2400">
                <a:solidFill>
                  <a:schemeClr val="tx1"/>
                </a:solidFill>
                <a:latin typeface="Arial Black" pitchFamily="34" charset="0"/>
              </a:defRPr>
            </a:lvl2pPr>
            <a:lvl3pPr marL="1143000" indent="-228600">
              <a:tabLst>
                <a:tab pos="4800600" algn="r"/>
                <a:tab pos="6343650" algn="r"/>
              </a:tabLst>
              <a:defRPr sz="2400">
                <a:solidFill>
                  <a:schemeClr val="tx1"/>
                </a:solidFill>
                <a:latin typeface="Arial Black" pitchFamily="34" charset="0"/>
              </a:defRPr>
            </a:lvl3pPr>
            <a:lvl4pPr marL="1600200" indent="-228600">
              <a:tabLst>
                <a:tab pos="4800600" algn="r"/>
                <a:tab pos="6343650" algn="r"/>
              </a:tabLst>
              <a:defRPr sz="2400">
                <a:solidFill>
                  <a:schemeClr val="tx1"/>
                </a:solidFill>
                <a:latin typeface="Arial Black" pitchFamily="34" charset="0"/>
              </a:defRPr>
            </a:lvl4pPr>
            <a:lvl5pPr marL="2057400" indent="-228600">
              <a:tabLst>
                <a:tab pos="4800600" algn="r"/>
                <a:tab pos="6343650"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800600" algn="r"/>
                <a:tab pos="6343650"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800600" algn="r"/>
                <a:tab pos="6343650"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800600" algn="r"/>
                <a:tab pos="6343650"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800600" algn="r"/>
                <a:tab pos="6343650" algn="r"/>
              </a:tabLst>
              <a:defRPr sz="2400">
                <a:solidFill>
                  <a:schemeClr val="tx1"/>
                </a:solidFill>
                <a:latin typeface="Arial Black" pitchFamily="34" charset="0"/>
              </a:defRPr>
            </a:lvl9pPr>
          </a:lstStyle>
          <a:p>
            <a:pPr algn="l">
              <a:spcBef>
                <a:spcPct val="50000"/>
              </a:spcBef>
            </a:pPr>
            <a:r>
              <a:rPr lang="en-US" altLang="en-US" sz="2100" dirty="0">
                <a:latin typeface="Liberation Sans" panose="020B0604020202020204" pitchFamily="34" charset="0"/>
                <a:cs typeface="Arial" charset="0"/>
              </a:rPr>
              <a:t>	Accounts Payable		36.00</a:t>
            </a:r>
          </a:p>
        </p:txBody>
      </p:sp>
      <p:sp>
        <p:nvSpPr>
          <p:cNvPr id="58374" name="Line 11"/>
          <p:cNvSpPr>
            <a:spLocks noChangeShapeType="1"/>
          </p:cNvSpPr>
          <p:nvPr/>
        </p:nvSpPr>
        <p:spPr bwMode="auto">
          <a:xfrm>
            <a:off x="228600" y="3962400"/>
            <a:ext cx="8610600" cy="0"/>
          </a:xfrm>
          <a:prstGeom prst="line">
            <a:avLst/>
          </a:prstGeom>
          <a:noFill/>
          <a:ln w="28575" cap="sq">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8375" name="Text Box 2"/>
          <p:cNvSpPr txBox="1">
            <a:spLocks noChangeArrowheads="1"/>
          </p:cNvSpPr>
          <p:nvPr/>
        </p:nvSpPr>
        <p:spPr bwMode="auto">
          <a:xfrm>
            <a:off x="609600" y="4267200"/>
            <a:ext cx="8153400" cy="860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457200" algn="l"/>
              </a:tabLst>
              <a:defRPr sz="2400">
                <a:solidFill>
                  <a:schemeClr val="tx1"/>
                </a:solidFill>
                <a:latin typeface="Arial Black" pitchFamily="34" charset="0"/>
              </a:defRPr>
            </a:lvl1pPr>
            <a:lvl2pPr marL="742950" indent="-285750">
              <a:tabLst>
                <a:tab pos="457200" algn="l"/>
              </a:tabLst>
              <a:defRPr sz="2400">
                <a:solidFill>
                  <a:schemeClr val="tx1"/>
                </a:solidFill>
                <a:latin typeface="Arial Black" pitchFamily="34" charset="0"/>
              </a:defRPr>
            </a:lvl2pPr>
            <a:lvl3pPr marL="1143000" indent="-228600">
              <a:tabLst>
                <a:tab pos="457200" algn="l"/>
              </a:tabLst>
              <a:defRPr sz="2400">
                <a:solidFill>
                  <a:schemeClr val="tx1"/>
                </a:solidFill>
                <a:latin typeface="Arial Black" pitchFamily="34" charset="0"/>
              </a:defRPr>
            </a:lvl3pPr>
            <a:lvl4pPr marL="1600200" indent="-228600">
              <a:tabLst>
                <a:tab pos="457200" algn="l"/>
              </a:tabLst>
              <a:defRPr sz="2400">
                <a:solidFill>
                  <a:schemeClr val="tx1"/>
                </a:solidFill>
                <a:latin typeface="Arial Black" pitchFamily="34" charset="0"/>
              </a:defRPr>
            </a:lvl4pPr>
            <a:lvl5pPr marL="2057400" indent="-228600">
              <a:tabLst>
                <a:tab pos="457200" algn="l"/>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57200" algn="l"/>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57200" algn="l"/>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57200" algn="l"/>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57200" algn="l"/>
              </a:tabLst>
              <a:defRPr sz="2400">
                <a:solidFill>
                  <a:schemeClr val="tx1"/>
                </a:solidFill>
                <a:latin typeface="Arial Black" pitchFamily="34" charset="0"/>
              </a:defRPr>
            </a:lvl9pPr>
          </a:lstStyle>
          <a:p>
            <a:pPr algn="l">
              <a:lnSpc>
                <a:spcPct val="125000"/>
              </a:lnSpc>
              <a:spcBef>
                <a:spcPct val="50000"/>
              </a:spcBef>
            </a:pPr>
            <a:r>
              <a:rPr lang="en-US" altLang="en-US" sz="2100" b="1" dirty="0" smtClean="0">
                <a:latin typeface="Liberation Sans" panose="020B0604020202020204" pitchFamily="34" charset="0"/>
              </a:rPr>
              <a:t>NSF CHECK:</a:t>
            </a:r>
            <a:r>
              <a:rPr lang="en-US" altLang="en-US" sz="2100" dirty="0" smtClean="0">
                <a:latin typeface="Liberation Sans" panose="020B0604020202020204" pitchFamily="34" charset="0"/>
              </a:rPr>
              <a:t>  </a:t>
            </a:r>
            <a:r>
              <a:rPr lang="en-US" altLang="en-US" sz="2100" dirty="0">
                <a:latin typeface="Liberation Sans" panose="020B0604020202020204" pitchFamily="34" charset="0"/>
              </a:rPr>
              <a:t>As indicated earlier, an NSF check becomes an account receivable to the depositor.  The entry is:</a:t>
            </a:r>
          </a:p>
        </p:txBody>
      </p:sp>
      <p:sp>
        <p:nvSpPr>
          <p:cNvPr id="820237" name="Text Box 13"/>
          <p:cNvSpPr txBox="1">
            <a:spLocks noChangeArrowheads="1"/>
          </p:cNvSpPr>
          <p:nvPr/>
        </p:nvSpPr>
        <p:spPr bwMode="auto">
          <a:xfrm>
            <a:off x="1905000" y="5334000"/>
            <a:ext cx="67056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00600" algn="r"/>
              </a:tabLst>
              <a:defRPr sz="2400">
                <a:solidFill>
                  <a:schemeClr val="tx1"/>
                </a:solidFill>
                <a:latin typeface="Arial Black" pitchFamily="34" charset="0"/>
              </a:defRPr>
            </a:lvl1pPr>
            <a:lvl2pPr marL="742950" indent="-285750">
              <a:tabLst>
                <a:tab pos="4800600" algn="r"/>
              </a:tabLst>
              <a:defRPr sz="2400">
                <a:solidFill>
                  <a:schemeClr val="tx1"/>
                </a:solidFill>
                <a:latin typeface="Arial Black" pitchFamily="34" charset="0"/>
              </a:defRPr>
            </a:lvl2pPr>
            <a:lvl3pPr marL="1143000" indent="-228600">
              <a:tabLst>
                <a:tab pos="4800600" algn="r"/>
              </a:tabLst>
              <a:defRPr sz="2400">
                <a:solidFill>
                  <a:schemeClr val="tx1"/>
                </a:solidFill>
                <a:latin typeface="Arial Black" pitchFamily="34" charset="0"/>
              </a:defRPr>
            </a:lvl3pPr>
            <a:lvl4pPr marL="1600200" indent="-228600">
              <a:tabLst>
                <a:tab pos="4800600" algn="r"/>
              </a:tabLst>
              <a:defRPr sz="2400">
                <a:solidFill>
                  <a:schemeClr val="tx1"/>
                </a:solidFill>
                <a:latin typeface="Arial Black" pitchFamily="34" charset="0"/>
              </a:defRPr>
            </a:lvl4pPr>
            <a:lvl5pPr marL="2057400" indent="-228600">
              <a:tabLst>
                <a:tab pos="4800600"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800600"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800600"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800600"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800600" algn="r"/>
              </a:tabLst>
              <a:defRPr sz="2400">
                <a:solidFill>
                  <a:schemeClr val="tx1"/>
                </a:solidFill>
                <a:latin typeface="Arial Black" pitchFamily="34" charset="0"/>
              </a:defRPr>
            </a:lvl9pPr>
          </a:lstStyle>
          <a:p>
            <a:pPr algn="l">
              <a:spcBef>
                <a:spcPct val="50000"/>
              </a:spcBef>
            </a:pPr>
            <a:r>
              <a:rPr lang="en-US" altLang="en-US" sz="2100" dirty="0">
                <a:latin typeface="Liberation Sans" panose="020B0604020202020204" pitchFamily="34" charset="0"/>
                <a:cs typeface="Arial" charset="0"/>
              </a:rPr>
              <a:t>Accounts Receivable	425.60</a:t>
            </a:r>
          </a:p>
        </p:txBody>
      </p:sp>
      <p:sp>
        <p:nvSpPr>
          <p:cNvPr id="58377" name="Text Box 14"/>
          <p:cNvSpPr txBox="1">
            <a:spLocks noChangeArrowheads="1"/>
          </p:cNvSpPr>
          <p:nvPr/>
        </p:nvSpPr>
        <p:spPr bwMode="auto">
          <a:xfrm>
            <a:off x="609600" y="5334000"/>
            <a:ext cx="1219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00600" algn="r"/>
              </a:tabLst>
              <a:defRPr sz="2400">
                <a:solidFill>
                  <a:schemeClr val="tx1"/>
                </a:solidFill>
                <a:latin typeface="Arial Black" pitchFamily="34" charset="0"/>
              </a:defRPr>
            </a:lvl1pPr>
            <a:lvl2pPr marL="742950" indent="-285750">
              <a:tabLst>
                <a:tab pos="4800600" algn="r"/>
              </a:tabLst>
              <a:defRPr sz="2400">
                <a:solidFill>
                  <a:schemeClr val="tx1"/>
                </a:solidFill>
                <a:latin typeface="Arial Black" pitchFamily="34" charset="0"/>
              </a:defRPr>
            </a:lvl2pPr>
            <a:lvl3pPr marL="1143000" indent="-228600">
              <a:tabLst>
                <a:tab pos="4800600" algn="r"/>
              </a:tabLst>
              <a:defRPr sz="2400">
                <a:solidFill>
                  <a:schemeClr val="tx1"/>
                </a:solidFill>
                <a:latin typeface="Arial Black" pitchFamily="34" charset="0"/>
              </a:defRPr>
            </a:lvl3pPr>
            <a:lvl4pPr marL="1600200" indent="-228600">
              <a:tabLst>
                <a:tab pos="4800600" algn="r"/>
              </a:tabLst>
              <a:defRPr sz="2400">
                <a:solidFill>
                  <a:schemeClr val="tx1"/>
                </a:solidFill>
                <a:latin typeface="Arial Black" pitchFamily="34" charset="0"/>
              </a:defRPr>
            </a:lvl4pPr>
            <a:lvl5pPr marL="2057400" indent="-228600">
              <a:tabLst>
                <a:tab pos="4800600"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800600"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800600"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800600"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800600" algn="r"/>
              </a:tabLst>
              <a:defRPr sz="2400">
                <a:solidFill>
                  <a:schemeClr val="tx1"/>
                </a:solidFill>
                <a:latin typeface="Arial Black" pitchFamily="34" charset="0"/>
              </a:defRPr>
            </a:lvl9pPr>
          </a:lstStyle>
          <a:p>
            <a:pPr algn="l">
              <a:spcBef>
                <a:spcPct val="50000"/>
              </a:spcBef>
            </a:pPr>
            <a:r>
              <a:rPr lang="en-US" altLang="en-US" sz="2100" dirty="0">
                <a:latin typeface="Liberation Sans" panose="020B0604020202020204" pitchFamily="34" charset="0"/>
                <a:cs typeface="Arial" charset="0"/>
              </a:rPr>
              <a:t>Apr. 30</a:t>
            </a:r>
          </a:p>
        </p:txBody>
      </p:sp>
      <p:sp>
        <p:nvSpPr>
          <p:cNvPr id="820239" name="Text Box 15"/>
          <p:cNvSpPr txBox="1">
            <a:spLocks noChangeArrowheads="1"/>
          </p:cNvSpPr>
          <p:nvPr/>
        </p:nvSpPr>
        <p:spPr bwMode="auto">
          <a:xfrm>
            <a:off x="1905000" y="5808663"/>
            <a:ext cx="67056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00600" algn="r"/>
                <a:tab pos="6343650" algn="r"/>
              </a:tabLst>
              <a:defRPr sz="2400">
                <a:solidFill>
                  <a:schemeClr val="tx1"/>
                </a:solidFill>
                <a:latin typeface="Arial Black" pitchFamily="34" charset="0"/>
              </a:defRPr>
            </a:lvl1pPr>
            <a:lvl2pPr marL="742950" indent="-285750">
              <a:tabLst>
                <a:tab pos="4800600" algn="r"/>
                <a:tab pos="6343650" algn="r"/>
              </a:tabLst>
              <a:defRPr sz="2400">
                <a:solidFill>
                  <a:schemeClr val="tx1"/>
                </a:solidFill>
                <a:latin typeface="Arial Black" pitchFamily="34" charset="0"/>
              </a:defRPr>
            </a:lvl2pPr>
            <a:lvl3pPr marL="1143000" indent="-228600">
              <a:tabLst>
                <a:tab pos="4800600" algn="r"/>
                <a:tab pos="6343650" algn="r"/>
              </a:tabLst>
              <a:defRPr sz="2400">
                <a:solidFill>
                  <a:schemeClr val="tx1"/>
                </a:solidFill>
                <a:latin typeface="Arial Black" pitchFamily="34" charset="0"/>
              </a:defRPr>
            </a:lvl3pPr>
            <a:lvl4pPr marL="1600200" indent="-228600">
              <a:tabLst>
                <a:tab pos="4800600" algn="r"/>
                <a:tab pos="6343650" algn="r"/>
              </a:tabLst>
              <a:defRPr sz="2400">
                <a:solidFill>
                  <a:schemeClr val="tx1"/>
                </a:solidFill>
                <a:latin typeface="Arial Black" pitchFamily="34" charset="0"/>
              </a:defRPr>
            </a:lvl4pPr>
            <a:lvl5pPr marL="2057400" indent="-228600">
              <a:tabLst>
                <a:tab pos="4800600" algn="r"/>
                <a:tab pos="6343650"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800600" algn="r"/>
                <a:tab pos="6343650"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800600" algn="r"/>
                <a:tab pos="6343650"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800600" algn="r"/>
                <a:tab pos="6343650"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800600" algn="r"/>
                <a:tab pos="6343650" algn="r"/>
              </a:tabLst>
              <a:defRPr sz="2400">
                <a:solidFill>
                  <a:schemeClr val="tx1"/>
                </a:solidFill>
                <a:latin typeface="Arial Black" pitchFamily="34" charset="0"/>
              </a:defRPr>
            </a:lvl9pPr>
          </a:lstStyle>
          <a:p>
            <a:pPr algn="l">
              <a:spcBef>
                <a:spcPct val="50000"/>
              </a:spcBef>
            </a:pPr>
            <a:r>
              <a:rPr lang="en-US" altLang="en-US" sz="2100" dirty="0">
                <a:latin typeface="Liberation Sans" panose="020B0604020202020204" pitchFamily="34" charset="0"/>
                <a:cs typeface="Arial" charset="0"/>
              </a:rPr>
              <a:t>	Cash		425.60</a:t>
            </a:r>
          </a:p>
        </p:txBody>
      </p:sp>
      <p:sp>
        <p:nvSpPr>
          <p:cNvPr id="58379" name="Rectangle 13"/>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buSzPct val="80000"/>
            </a:pPr>
            <a:r>
              <a:rPr lang="en-US" altLang="en-US" sz="3200" b="1" dirty="0" smtClean="0">
                <a:latin typeface="Liberation Sans" panose="020B0604020202020204" pitchFamily="34" charset="0"/>
              </a:rPr>
              <a:t>ENTRIES FROM BANK RECONCILIATION</a:t>
            </a:r>
            <a:endParaRPr lang="en-US" altLang="en-US" sz="3200" b="1" dirty="0">
              <a:latin typeface="Liberation Sans" panose="020B0604020202020204" pitchFamily="34" charset="0"/>
            </a:endParaRPr>
          </a:p>
        </p:txBody>
      </p:sp>
      <p:sp>
        <p:nvSpPr>
          <p:cNvPr id="5838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838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0228"/>
                                        </p:tgtEl>
                                        <p:attrNameLst>
                                          <p:attrName>style.visibility</p:attrName>
                                        </p:attrNameLst>
                                      </p:cBhvr>
                                      <p:to>
                                        <p:strVal val="visible"/>
                                      </p:to>
                                    </p:set>
                                    <p:animEffect transition="in" filter="wipe(left)">
                                      <p:cBhvr>
                                        <p:cTn id="7" dur="500"/>
                                        <p:tgtEl>
                                          <p:spTgt spid="820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0230"/>
                                        </p:tgtEl>
                                        <p:attrNameLst>
                                          <p:attrName>style.visibility</p:attrName>
                                        </p:attrNameLst>
                                      </p:cBhvr>
                                      <p:to>
                                        <p:strVal val="visible"/>
                                      </p:to>
                                    </p:set>
                                    <p:animEffect transition="in" filter="wipe(left)">
                                      <p:cBhvr>
                                        <p:cTn id="12" dur="500"/>
                                        <p:tgtEl>
                                          <p:spTgt spid="8202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0237"/>
                                        </p:tgtEl>
                                        <p:attrNameLst>
                                          <p:attrName>style.visibility</p:attrName>
                                        </p:attrNameLst>
                                      </p:cBhvr>
                                      <p:to>
                                        <p:strVal val="visible"/>
                                      </p:to>
                                    </p:set>
                                    <p:animEffect transition="in" filter="wipe(left)">
                                      <p:cBhvr>
                                        <p:cTn id="17" dur="500"/>
                                        <p:tgtEl>
                                          <p:spTgt spid="8202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0239"/>
                                        </p:tgtEl>
                                        <p:attrNameLst>
                                          <p:attrName>style.visibility</p:attrName>
                                        </p:attrNameLst>
                                      </p:cBhvr>
                                      <p:to>
                                        <p:strVal val="visible"/>
                                      </p:to>
                                    </p:set>
                                    <p:animEffect transition="in" filter="wipe(left)">
                                      <p:cBhvr>
                                        <p:cTn id="22" dur="500"/>
                                        <p:tgtEl>
                                          <p:spTgt spid="820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8" grpId="0"/>
      <p:bldP spid="820230" grpId="0"/>
      <p:bldP spid="820237" grpId="0"/>
      <p:bldP spid="82023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419600"/>
            <a:ext cx="7999413" cy="1590675"/>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5" name="Text Box 2"/>
          <p:cNvSpPr txBox="1">
            <a:spLocks noChangeArrowheads="1"/>
          </p:cNvSpPr>
          <p:nvPr/>
        </p:nvSpPr>
        <p:spPr bwMode="auto">
          <a:xfrm>
            <a:off x="609600" y="1308100"/>
            <a:ext cx="8153400" cy="1296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457200" algn="l"/>
              </a:tabLst>
              <a:defRPr sz="2400">
                <a:solidFill>
                  <a:schemeClr val="tx1"/>
                </a:solidFill>
                <a:latin typeface="Arial Black" pitchFamily="34" charset="0"/>
              </a:defRPr>
            </a:lvl1pPr>
            <a:lvl2pPr marL="742950" indent="-285750">
              <a:tabLst>
                <a:tab pos="457200" algn="l"/>
              </a:tabLst>
              <a:defRPr sz="2400">
                <a:solidFill>
                  <a:schemeClr val="tx1"/>
                </a:solidFill>
                <a:latin typeface="Arial Black" pitchFamily="34" charset="0"/>
              </a:defRPr>
            </a:lvl2pPr>
            <a:lvl3pPr marL="1143000" indent="-228600">
              <a:tabLst>
                <a:tab pos="457200" algn="l"/>
              </a:tabLst>
              <a:defRPr sz="2400">
                <a:solidFill>
                  <a:schemeClr val="tx1"/>
                </a:solidFill>
                <a:latin typeface="Arial Black" pitchFamily="34" charset="0"/>
              </a:defRPr>
            </a:lvl3pPr>
            <a:lvl4pPr marL="1600200" indent="-228600">
              <a:tabLst>
                <a:tab pos="457200" algn="l"/>
              </a:tabLst>
              <a:defRPr sz="2400">
                <a:solidFill>
                  <a:schemeClr val="tx1"/>
                </a:solidFill>
                <a:latin typeface="Arial Black" pitchFamily="34" charset="0"/>
              </a:defRPr>
            </a:lvl4pPr>
            <a:lvl5pPr marL="2057400" indent="-228600">
              <a:tabLst>
                <a:tab pos="457200" algn="l"/>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57200" algn="l"/>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57200" algn="l"/>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57200" algn="l"/>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57200" algn="l"/>
              </a:tabLst>
              <a:defRPr sz="2400">
                <a:solidFill>
                  <a:schemeClr val="tx1"/>
                </a:solidFill>
                <a:latin typeface="Arial Black" pitchFamily="34" charset="0"/>
              </a:defRPr>
            </a:lvl9pPr>
          </a:lstStyle>
          <a:p>
            <a:pPr algn="l">
              <a:lnSpc>
                <a:spcPct val="125000"/>
              </a:lnSpc>
              <a:spcBef>
                <a:spcPct val="50000"/>
              </a:spcBef>
            </a:pPr>
            <a:r>
              <a:rPr lang="en-US" altLang="en-US" sz="2100" b="1" dirty="0" smtClean="0">
                <a:latin typeface="Liberation Sans" panose="020B0604020202020204" pitchFamily="34" charset="0"/>
              </a:rPr>
              <a:t>BANK SERVICE CHARGES: </a:t>
            </a:r>
            <a:r>
              <a:rPr lang="en-US" altLang="en-US" sz="2100" dirty="0" smtClean="0">
                <a:latin typeface="Liberation Sans" panose="020B0604020202020204" pitchFamily="34" charset="0"/>
              </a:rPr>
              <a:t> </a:t>
            </a:r>
            <a:r>
              <a:rPr lang="en-US" altLang="en-US" sz="2100" dirty="0">
                <a:latin typeface="Liberation Sans" panose="020B0604020202020204" pitchFamily="34" charset="0"/>
              </a:rPr>
              <a:t>Depositors debit check printing charges (DM) and other bank service charges (SC) to Miscellaneous Expense. The entry is:</a:t>
            </a:r>
          </a:p>
        </p:txBody>
      </p:sp>
      <p:sp>
        <p:nvSpPr>
          <p:cNvPr id="905219" name="Text Box 3"/>
          <p:cNvSpPr txBox="1">
            <a:spLocks noChangeArrowheads="1"/>
          </p:cNvSpPr>
          <p:nvPr/>
        </p:nvSpPr>
        <p:spPr bwMode="auto">
          <a:xfrm>
            <a:off x="1905000" y="2819400"/>
            <a:ext cx="67056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00600" algn="r"/>
              </a:tabLst>
              <a:defRPr sz="2400">
                <a:solidFill>
                  <a:schemeClr val="tx1"/>
                </a:solidFill>
                <a:latin typeface="Arial Black" pitchFamily="34" charset="0"/>
              </a:defRPr>
            </a:lvl1pPr>
            <a:lvl2pPr marL="742950" indent="-285750">
              <a:tabLst>
                <a:tab pos="4800600" algn="r"/>
              </a:tabLst>
              <a:defRPr sz="2400">
                <a:solidFill>
                  <a:schemeClr val="tx1"/>
                </a:solidFill>
                <a:latin typeface="Arial Black" pitchFamily="34" charset="0"/>
              </a:defRPr>
            </a:lvl2pPr>
            <a:lvl3pPr marL="1143000" indent="-228600">
              <a:tabLst>
                <a:tab pos="4800600" algn="r"/>
              </a:tabLst>
              <a:defRPr sz="2400">
                <a:solidFill>
                  <a:schemeClr val="tx1"/>
                </a:solidFill>
                <a:latin typeface="Arial Black" pitchFamily="34" charset="0"/>
              </a:defRPr>
            </a:lvl3pPr>
            <a:lvl4pPr marL="1600200" indent="-228600">
              <a:tabLst>
                <a:tab pos="4800600" algn="r"/>
              </a:tabLst>
              <a:defRPr sz="2400">
                <a:solidFill>
                  <a:schemeClr val="tx1"/>
                </a:solidFill>
                <a:latin typeface="Arial Black" pitchFamily="34" charset="0"/>
              </a:defRPr>
            </a:lvl4pPr>
            <a:lvl5pPr marL="2057400" indent="-228600">
              <a:tabLst>
                <a:tab pos="4800600"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800600"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800600"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800600"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800600" algn="r"/>
              </a:tabLst>
              <a:defRPr sz="2400">
                <a:solidFill>
                  <a:schemeClr val="tx1"/>
                </a:solidFill>
                <a:latin typeface="Arial Black" pitchFamily="34" charset="0"/>
              </a:defRPr>
            </a:lvl9pPr>
          </a:lstStyle>
          <a:p>
            <a:pPr algn="l">
              <a:spcBef>
                <a:spcPct val="50000"/>
              </a:spcBef>
            </a:pPr>
            <a:r>
              <a:rPr lang="en-US" altLang="en-US" sz="2100" dirty="0">
                <a:latin typeface="Liberation Sans" panose="020B0604020202020204" pitchFamily="34" charset="0"/>
                <a:cs typeface="Arial" charset="0"/>
              </a:rPr>
              <a:t>Miscellaneous Expense	30.00</a:t>
            </a:r>
          </a:p>
        </p:txBody>
      </p:sp>
      <p:sp>
        <p:nvSpPr>
          <p:cNvPr id="59397" name="Text Box 4"/>
          <p:cNvSpPr txBox="1">
            <a:spLocks noChangeArrowheads="1"/>
          </p:cNvSpPr>
          <p:nvPr/>
        </p:nvSpPr>
        <p:spPr bwMode="auto">
          <a:xfrm>
            <a:off x="609600" y="2819400"/>
            <a:ext cx="1219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00600" algn="r"/>
              </a:tabLst>
              <a:defRPr sz="2400">
                <a:solidFill>
                  <a:schemeClr val="tx1"/>
                </a:solidFill>
                <a:latin typeface="Arial Black" pitchFamily="34" charset="0"/>
              </a:defRPr>
            </a:lvl1pPr>
            <a:lvl2pPr marL="742950" indent="-285750">
              <a:tabLst>
                <a:tab pos="4800600" algn="r"/>
              </a:tabLst>
              <a:defRPr sz="2400">
                <a:solidFill>
                  <a:schemeClr val="tx1"/>
                </a:solidFill>
                <a:latin typeface="Arial Black" pitchFamily="34" charset="0"/>
              </a:defRPr>
            </a:lvl2pPr>
            <a:lvl3pPr marL="1143000" indent="-228600">
              <a:tabLst>
                <a:tab pos="4800600" algn="r"/>
              </a:tabLst>
              <a:defRPr sz="2400">
                <a:solidFill>
                  <a:schemeClr val="tx1"/>
                </a:solidFill>
                <a:latin typeface="Arial Black" pitchFamily="34" charset="0"/>
              </a:defRPr>
            </a:lvl3pPr>
            <a:lvl4pPr marL="1600200" indent="-228600">
              <a:tabLst>
                <a:tab pos="4800600" algn="r"/>
              </a:tabLst>
              <a:defRPr sz="2400">
                <a:solidFill>
                  <a:schemeClr val="tx1"/>
                </a:solidFill>
                <a:latin typeface="Arial Black" pitchFamily="34" charset="0"/>
              </a:defRPr>
            </a:lvl4pPr>
            <a:lvl5pPr marL="2057400" indent="-228600">
              <a:tabLst>
                <a:tab pos="4800600"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800600"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800600"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800600"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800600" algn="r"/>
              </a:tabLst>
              <a:defRPr sz="2400">
                <a:solidFill>
                  <a:schemeClr val="tx1"/>
                </a:solidFill>
                <a:latin typeface="Arial Black" pitchFamily="34" charset="0"/>
              </a:defRPr>
            </a:lvl9pPr>
          </a:lstStyle>
          <a:p>
            <a:pPr algn="l">
              <a:spcBef>
                <a:spcPct val="50000"/>
              </a:spcBef>
            </a:pPr>
            <a:r>
              <a:rPr lang="en-US" altLang="en-US" sz="2100" dirty="0">
                <a:latin typeface="Liberation Sans" panose="020B0604020202020204" pitchFamily="34" charset="0"/>
                <a:cs typeface="Arial" charset="0"/>
              </a:rPr>
              <a:t>Apr. 30</a:t>
            </a:r>
          </a:p>
        </p:txBody>
      </p:sp>
      <p:sp>
        <p:nvSpPr>
          <p:cNvPr id="905221" name="Text Box 5"/>
          <p:cNvSpPr txBox="1">
            <a:spLocks noChangeArrowheads="1"/>
          </p:cNvSpPr>
          <p:nvPr/>
        </p:nvSpPr>
        <p:spPr bwMode="auto">
          <a:xfrm>
            <a:off x="1905000" y="3294063"/>
            <a:ext cx="67056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00600" algn="r"/>
                <a:tab pos="6343650" algn="r"/>
              </a:tabLst>
              <a:defRPr sz="2400">
                <a:solidFill>
                  <a:schemeClr val="tx1"/>
                </a:solidFill>
                <a:latin typeface="Arial Black" pitchFamily="34" charset="0"/>
              </a:defRPr>
            </a:lvl1pPr>
            <a:lvl2pPr marL="742950" indent="-285750">
              <a:tabLst>
                <a:tab pos="4800600" algn="r"/>
                <a:tab pos="6343650" algn="r"/>
              </a:tabLst>
              <a:defRPr sz="2400">
                <a:solidFill>
                  <a:schemeClr val="tx1"/>
                </a:solidFill>
                <a:latin typeface="Arial Black" pitchFamily="34" charset="0"/>
              </a:defRPr>
            </a:lvl2pPr>
            <a:lvl3pPr marL="1143000" indent="-228600">
              <a:tabLst>
                <a:tab pos="4800600" algn="r"/>
                <a:tab pos="6343650" algn="r"/>
              </a:tabLst>
              <a:defRPr sz="2400">
                <a:solidFill>
                  <a:schemeClr val="tx1"/>
                </a:solidFill>
                <a:latin typeface="Arial Black" pitchFamily="34" charset="0"/>
              </a:defRPr>
            </a:lvl3pPr>
            <a:lvl4pPr marL="1600200" indent="-228600">
              <a:tabLst>
                <a:tab pos="4800600" algn="r"/>
                <a:tab pos="6343650" algn="r"/>
              </a:tabLst>
              <a:defRPr sz="2400">
                <a:solidFill>
                  <a:schemeClr val="tx1"/>
                </a:solidFill>
                <a:latin typeface="Arial Black" pitchFamily="34" charset="0"/>
              </a:defRPr>
            </a:lvl4pPr>
            <a:lvl5pPr marL="2057400" indent="-228600">
              <a:tabLst>
                <a:tab pos="4800600" algn="r"/>
                <a:tab pos="6343650" algn="r"/>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4800600" algn="r"/>
                <a:tab pos="6343650" algn="r"/>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4800600" algn="r"/>
                <a:tab pos="6343650" algn="r"/>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4800600" algn="r"/>
                <a:tab pos="6343650" algn="r"/>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4800600" algn="r"/>
                <a:tab pos="6343650" algn="r"/>
              </a:tabLst>
              <a:defRPr sz="2400">
                <a:solidFill>
                  <a:schemeClr val="tx1"/>
                </a:solidFill>
                <a:latin typeface="Arial Black" pitchFamily="34" charset="0"/>
              </a:defRPr>
            </a:lvl9pPr>
          </a:lstStyle>
          <a:p>
            <a:pPr algn="l">
              <a:spcBef>
                <a:spcPct val="50000"/>
              </a:spcBef>
            </a:pPr>
            <a:r>
              <a:rPr lang="en-US" altLang="en-US" sz="2100" dirty="0">
                <a:latin typeface="Liberation Sans" panose="020B0604020202020204" pitchFamily="34" charset="0"/>
                <a:cs typeface="Arial" charset="0"/>
              </a:rPr>
              <a:t>	Cash		30.00</a:t>
            </a:r>
          </a:p>
        </p:txBody>
      </p:sp>
      <p:sp>
        <p:nvSpPr>
          <p:cNvPr id="59399" name="Line 7"/>
          <p:cNvSpPr>
            <a:spLocks noChangeShapeType="1"/>
          </p:cNvSpPr>
          <p:nvPr/>
        </p:nvSpPr>
        <p:spPr bwMode="auto">
          <a:xfrm>
            <a:off x="228600" y="3962400"/>
            <a:ext cx="8610600" cy="0"/>
          </a:xfrm>
          <a:prstGeom prst="line">
            <a:avLst/>
          </a:prstGeom>
          <a:noFill/>
          <a:ln w="28575" cap="sq">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9400" name="Text Box 15"/>
          <p:cNvSpPr txBox="1">
            <a:spLocks noChangeArrowheads="1"/>
          </p:cNvSpPr>
          <p:nvPr/>
        </p:nvSpPr>
        <p:spPr bwMode="auto">
          <a:xfrm>
            <a:off x="7086600" y="4068763"/>
            <a:ext cx="15240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r>
              <a:rPr lang="en-US" altLang="en-US" sz="1200" b="1" dirty="0" smtClean="0">
                <a:latin typeface="Liberation Sans" panose="020B0604020202020204" pitchFamily="34" charset="0"/>
              </a:rPr>
              <a:t>Illustration 8-13</a:t>
            </a:r>
            <a:endParaRPr lang="en-US" altLang="en-US" sz="1200" b="1" dirty="0">
              <a:latin typeface="Liberation Sans" panose="020B0604020202020204" pitchFamily="34" charset="0"/>
            </a:endParaRPr>
          </a:p>
        </p:txBody>
      </p:sp>
      <p:sp>
        <p:nvSpPr>
          <p:cNvPr id="59401" name="Rectangle 11"/>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buSzPct val="80000"/>
            </a:pPr>
            <a:r>
              <a:rPr lang="en-US" altLang="en-US" sz="3200" b="1" dirty="0" smtClean="0">
                <a:latin typeface="Liberation Sans" panose="020B0604020202020204" pitchFamily="34" charset="0"/>
              </a:rPr>
              <a:t>ENTRIES FROM BANK RECONCILIATION</a:t>
            </a:r>
            <a:endParaRPr lang="en-US" altLang="en-US" sz="3200" b="1" dirty="0">
              <a:latin typeface="Liberation Sans" panose="020B0604020202020204" pitchFamily="34" charset="0"/>
            </a:endParaRPr>
          </a:p>
        </p:txBody>
      </p:sp>
      <p:sp>
        <p:nvSpPr>
          <p:cNvPr id="59402"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940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5219"/>
                                        </p:tgtEl>
                                        <p:attrNameLst>
                                          <p:attrName>style.visibility</p:attrName>
                                        </p:attrNameLst>
                                      </p:cBhvr>
                                      <p:to>
                                        <p:strVal val="visible"/>
                                      </p:to>
                                    </p:set>
                                    <p:animEffect transition="in" filter="wipe(left)">
                                      <p:cBhvr>
                                        <p:cTn id="7" dur="500"/>
                                        <p:tgtEl>
                                          <p:spTgt spid="905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5221"/>
                                        </p:tgtEl>
                                        <p:attrNameLst>
                                          <p:attrName>style.visibility</p:attrName>
                                        </p:attrNameLst>
                                      </p:cBhvr>
                                      <p:to>
                                        <p:strVal val="visible"/>
                                      </p:to>
                                    </p:set>
                                    <p:animEffect transition="in" filter="wipe(left)">
                                      <p:cBhvr>
                                        <p:cTn id="12" dur="500"/>
                                        <p:tgtEl>
                                          <p:spTgt spid="905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19" grpId="0"/>
      <p:bldP spid="90522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533400" y="1905000"/>
            <a:ext cx="8001000" cy="90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62" tIns="46038" rIns="182562" bIns="46038">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0000"/>
              </a:lnSpc>
              <a:spcBef>
                <a:spcPct val="60000"/>
              </a:spcBef>
              <a:buClr>
                <a:schemeClr val="tx1"/>
              </a:buClr>
              <a:buFont typeface="Wingdings" pitchFamily="2" charset="2"/>
              <a:buNone/>
            </a:pPr>
            <a:r>
              <a:rPr lang="en-US" altLang="en-US" sz="2200" dirty="0">
                <a:latin typeface="Liberation Sans" panose="020B0604020202020204" pitchFamily="34" charset="0"/>
              </a:rPr>
              <a:t>The reconciling item in a bank reconciliation that will result in an adjusting entry by the depositor is:</a:t>
            </a:r>
          </a:p>
        </p:txBody>
      </p:sp>
      <p:sp>
        <p:nvSpPr>
          <p:cNvPr id="60419" name="Rectangle 4"/>
          <p:cNvSpPr>
            <a:spLocks noChangeArrowheads="1"/>
          </p:cNvSpPr>
          <p:nvPr/>
        </p:nvSpPr>
        <p:spPr bwMode="auto">
          <a:xfrm>
            <a:off x="609600" y="1295400"/>
            <a:ext cx="5334000"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buSzPct val="80000"/>
            </a:pPr>
            <a:r>
              <a:rPr lang="en-US" altLang="en-US" sz="3000" b="1" dirty="0" smtClean="0">
                <a:solidFill>
                  <a:schemeClr val="tx2">
                    <a:lumMod val="75000"/>
                  </a:schemeClr>
                </a:solidFill>
                <a:latin typeface="Liberation Sans" panose="020B0604020202020204" pitchFamily="34" charset="0"/>
              </a:rPr>
              <a:t>Question</a:t>
            </a:r>
            <a:endParaRPr lang="en-US" altLang="en-US" sz="3000" b="1" dirty="0">
              <a:solidFill>
                <a:schemeClr val="tx2">
                  <a:lumMod val="75000"/>
                </a:schemeClr>
              </a:solidFill>
              <a:latin typeface="Liberation Sans" panose="020B0604020202020204" pitchFamily="34" charset="0"/>
            </a:endParaRPr>
          </a:p>
        </p:txBody>
      </p:sp>
      <p:sp>
        <p:nvSpPr>
          <p:cNvPr id="6042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0422" name="Rectangle 2"/>
          <p:cNvSpPr>
            <a:spLocks noChangeArrowheads="1"/>
          </p:cNvSpPr>
          <p:nvPr/>
        </p:nvSpPr>
        <p:spPr bwMode="auto">
          <a:xfrm>
            <a:off x="533400" y="2895600"/>
            <a:ext cx="800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62" tIns="46038" rIns="182562" bIns="46038"/>
          <a:lstStyle>
            <a:lvl1pPr marL="342900" indent="-342900">
              <a:defRPr sz="2400">
                <a:solidFill>
                  <a:schemeClr val="tx1"/>
                </a:solidFill>
                <a:latin typeface="Arial Black" pitchFamily="34" charset="0"/>
              </a:defRPr>
            </a:lvl1pPr>
            <a:lvl2pPr marL="685800" indent="-45720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lvl="1" algn="l">
              <a:lnSpc>
                <a:spcPct val="120000"/>
              </a:lnSpc>
              <a:spcBef>
                <a:spcPct val="60000"/>
              </a:spcBef>
              <a:buClr>
                <a:schemeClr val="tx1"/>
              </a:buClr>
              <a:buFont typeface="Wingdings" pitchFamily="2" charset="2"/>
              <a:buAutoNum type="alphaLcPeriod"/>
            </a:pPr>
            <a:r>
              <a:rPr lang="en-US" altLang="en-US" sz="2200" dirty="0">
                <a:latin typeface="Liberation Sans" panose="020B0604020202020204" pitchFamily="34" charset="0"/>
              </a:rPr>
              <a:t>outstanding checks.</a:t>
            </a:r>
          </a:p>
        </p:txBody>
      </p:sp>
      <p:sp>
        <p:nvSpPr>
          <p:cNvPr id="60423" name="Rectangle 2"/>
          <p:cNvSpPr>
            <a:spLocks noChangeArrowheads="1"/>
          </p:cNvSpPr>
          <p:nvPr/>
        </p:nvSpPr>
        <p:spPr bwMode="auto">
          <a:xfrm>
            <a:off x="533400" y="3505200"/>
            <a:ext cx="8001000" cy="49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62" tIns="46038" rIns="182562" bIns="46038">
            <a:spAutoFit/>
          </a:bodyPr>
          <a:lstStyle>
            <a:lvl1pPr marL="342900" indent="-342900">
              <a:defRPr sz="2400">
                <a:solidFill>
                  <a:schemeClr val="tx1"/>
                </a:solidFill>
                <a:latin typeface="Arial Black" pitchFamily="34" charset="0"/>
              </a:defRPr>
            </a:lvl1pPr>
            <a:lvl2pPr marL="682625" indent="-454025">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lvl="1" algn="l">
              <a:lnSpc>
                <a:spcPct val="120000"/>
              </a:lnSpc>
              <a:spcBef>
                <a:spcPct val="60000"/>
              </a:spcBef>
              <a:buClr>
                <a:schemeClr val="tx1"/>
              </a:buClr>
            </a:pPr>
            <a:r>
              <a:rPr lang="en-US" altLang="en-US" sz="2200" dirty="0">
                <a:latin typeface="Liberation Sans" panose="020B0604020202020204" pitchFamily="34" charset="0"/>
              </a:rPr>
              <a:t>b.	deposit in transit.</a:t>
            </a:r>
          </a:p>
        </p:txBody>
      </p:sp>
      <p:sp>
        <p:nvSpPr>
          <p:cNvPr id="60424" name="Rectangle 2"/>
          <p:cNvSpPr>
            <a:spLocks noChangeArrowheads="1"/>
          </p:cNvSpPr>
          <p:nvPr/>
        </p:nvSpPr>
        <p:spPr bwMode="auto">
          <a:xfrm>
            <a:off x="533400" y="4110038"/>
            <a:ext cx="8001000" cy="49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62" tIns="46038" rIns="182562" bIns="46038">
            <a:spAutoFit/>
          </a:bodyPr>
          <a:lstStyle>
            <a:lvl1pPr marL="342900" indent="-342900">
              <a:defRPr sz="2400">
                <a:solidFill>
                  <a:schemeClr val="tx1"/>
                </a:solidFill>
                <a:latin typeface="Arial Black" pitchFamily="34" charset="0"/>
              </a:defRPr>
            </a:lvl1pPr>
            <a:lvl2pPr marL="682625" indent="-454025">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lvl="1" algn="l">
              <a:lnSpc>
                <a:spcPct val="120000"/>
              </a:lnSpc>
              <a:spcBef>
                <a:spcPct val="60000"/>
              </a:spcBef>
              <a:buClr>
                <a:schemeClr val="tx1"/>
              </a:buClr>
            </a:pPr>
            <a:r>
              <a:rPr lang="en-US" altLang="en-US" sz="2200" dirty="0">
                <a:latin typeface="Liberation Sans" panose="020B0604020202020204" pitchFamily="34" charset="0"/>
              </a:rPr>
              <a:t>c.	a bank error.</a:t>
            </a:r>
          </a:p>
        </p:txBody>
      </p:sp>
      <p:sp>
        <p:nvSpPr>
          <p:cNvPr id="60425" name="Rectangle 2"/>
          <p:cNvSpPr>
            <a:spLocks noChangeArrowheads="1"/>
          </p:cNvSpPr>
          <p:nvPr/>
        </p:nvSpPr>
        <p:spPr bwMode="auto">
          <a:xfrm>
            <a:off x="533400" y="4719638"/>
            <a:ext cx="80010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62" tIns="46038" rIns="182562" bIns="46038">
            <a:spAutoFit/>
          </a:bodyPr>
          <a:lstStyle>
            <a:lvl1pPr marL="342900" indent="-342900">
              <a:defRPr sz="2400">
                <a:solidFill>
                  <a:schemeClr val="tx1"/>
                </a:solidFill>
                <a:latin typeface="Arial Black" pitchFamily="34" charset="0"/>
              </a:defRPr>
            </a:lvl1pPr>
            <a:lvl2pPr marL="682625" indent="-454025">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lvl="1" algn="l">
              <a:lnSpc>
                <a:spcPct val="120000"/>
              </a:lnSpc>
              <a:spcBef>
                <a:spcPct val="60000"/>
              </a:spcBef>
              <a:buClr>
                <a:schemeClr val="tx1"/>
              </a:buClr>
            </a:pPr>
            <a:r>
              <a:rPr lang="en-US" altLang="en-US" sz="2200" dirty="0">
                <a:latin typeface="Liberation Sans" panose="020B0604020202020204" pitchFamily="34" charset="0"/>
              </a:rPr>
              <a:t>d.	bank service charges.</a:t>
            </a:r>
          </a:p>
        </p:txBody>
      </p:sp>
      <p:sp>
        <p:nvSpPr>
          <p:cNvPr id="12" name="Notched Right Arrow 11"/>
          <p:cNvSpPr/>
          <p:nvPr/>
        </p:nvSpPr>
        <p:spPr bwMode="auto">
          <a:xfrm>
            <a:off x="228600" y="4738048"/>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endParaRPr lang="en-US" altLang="en-US" dirty="0">
              <a:latin typeface="Liberation Sans" panose="020B0604020202020204" pitchFamily="34" charset="0"/>
            </a:endParaRPr>
          </a:p>
        </p:txBody>
      </p:sp>
      <p:sp>
        <p:nvSpPr>
          <p:cNvPr id="6042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
        <p:nvSpPr>
          <p:cNvPr id="13" name="Rectangle 8"/>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Reconciling the Bank Account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09600" y="1295400"/>
            <a:ext cx="7696200" cy="294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685800" indent="-45720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lvl="1" algn="l">
              <a:lnSpc>
                <a:spcPct val="125000"/>
              </a:lnSpc>
              <a:spcBef>
                <a:spcPct val="70000"/>
              </a:spcBef>
              <a:buClr>
                <a:srgbClr val="800000"/>
              </a:buClr>
              <a:buSzPct val="80000"/>
              <a:buFont typeface="Wingdings" pitchFamily="2" charset="2"/>
              <a:buChar char="u"/>
            </a:pPr>
            <a:r>
              <a:rPr lang="en-US" altLang="en-US" sz="2100" dirty="0">
                <a:latin typeface="Liberation Sans" panose="020B0604020202020204" pitchFamily="34" charset="0"/>
              </a:rPr>
              <a:t>Disbursement systems that uses </a:t>
            </a:r>
            <a:r>
              <a:rPr lang="en-US" altLang="en-US" sz="2100" b="1" dirty="0">
                <a:latin typeface="Liberation Sans" panose="020B0604020202020204" pitchFamily="34" charset="0"/>
              </a:rPr>
              <a:t>wire, telephone, or computers</a:t>
            </a:r>
            <a:r>
              <a:rPr lang="en-US" altLang="en-US" sz="2100" dirty="0">
                <a:latin typeface="Liberation Sans" panose="020B0604020202020204" pitchFamily="34" charset="0"/>
              </a:rPr>
              <a:t> to transfer cash balances between locations.</a:t>
            </a:r>
          </a:p>
          <a:p>
            <a:pPr lvl="1" algn="l">
              <a:lnSpc>
                <a:spcPct val="125000"/>
              </a:lnSpc>
              <a:spcBef>
                <a:spcPct val="70000"/>
              </a:spcBef>
              <a:buClr>
                <a:srgbClr val="800000"/>
              </a:buClr>
              <a:buSzPct val="80000"/>
              <a:buFont typeface="Wingdings" pitchFamily="2" charset="2"/>
              <a:buChar char="u"/>
            </a:pPr>
            <a:r>
              <a:rPr lang="en-US" altLang="en-US" sz="2100" b="1" dirty="0">
                <a:solidFill>
                  <a:schemeClr val="hlink"/>
                </a:solidFill>
                <a:latin typeface="Liberation Sans" panose="020B0604020202020204" pitchFamily="34" charset="0"/>
              </a:rPr>
              <a:t>EFT</a:t>
            </a:r>
            <a:r>
              <a:rPr lang="en-US" altLang="en-US" sz="2100" dirty="0">
                <a:latin typeface="Liberation Sans" panose="020B0604020202020204" pitchFamily="34" charset="0"/>
              </a:rPr>
              <a:t> transfers normally result in </a:t>
            </a:r>
            <a:r>
              <a:rPr lang="en-US" altLang="en-US" sz="2100" b="1" dirty="0">
                <a:latin typeface="Liberation Sans" panose="020B0604020202020204" pitchFamily="34" charset="0"/>
              </a:rPr>
              <a:t>better internal control</a:t>
            </a:r>
            <a:r>
              <a:rPr lang="en-US" altLang="en-US" sz="2100" dirty="0">
                <a:latin typeface="Liberation Sans" panose="020B0604020202020204" pitchFamily="34" charset="0"/>
              </a:rPr>
              <a:t> since no cash or checks are handled by company employees.</a:t>
            </a:r>
          </a:p>
          <a:p>
            <a:pPr algn="l">
              <a:lnSpc>
                <a:spcPct val="125000"/>
              </a:lnSpc>
              <a:spcBef>
                <a:spcPct val="70000"/>
              </a:spcBef>
              <a:buClr>
                <a:srgbClr val="800000"/>
              </a:buClr>
              <a:buSzPct val="80000"/>
            </a:pPr>
            <a:endParaRPr lang="en-US" altLang="en-US" sz="2100" dirty="0">
              <a:latin typeface="Liberation Sans" panose="020B0604020202020204" pitchFamily="34" charset="0"/>
            </a:endParaRPr>
          </a:p>
        </p:txBody>
      </p:sp>
      <p:sp>
        <p:nvSpPr>
          <p:cNvPr id="61444" name="Rectangle 6"/>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Electronic Funds Transfer (EFT) System</a:t>
            </a:r>
            <a:endParaRPr lang="en-US" altLang="en-US" sz="3200" b="1" dirty="0">
              <a:solidFill>
                <a:schemeClr val="tx2">
                  <a:lumMod val="75000"/>
                </a:schemeClr>
              </a:solidFill>
              <a:latin typeface="Liberation Sans" panose="020B0604020202020204" pitchFamily="34" charset="0"/>
            </a:endParaRPr>
          </a:p>
        </p:txBody>
      </p:sp>
      <p:sp>
        <p:nvSpPr>
          <p:cNvPr id="6144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446"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33820"/>
            <a:ext cx="8305800" cy="5441490"/>
          </a:xfrm>
          <a:prstGeom prst="rect">
            <a:avLst/>
          </a:prstGeom>
          <a:ln w="28575">
            <a:noFill/>
          </a:ln>
        </p:spPr>
        <p:txBody>
          <a:bodyPr wrap="square" tIns="91440" bIns="91440">
            <a:spAutoFit/>
          </a:bodyPr>
          <a:lstStyle/>
          <a:p>
            <a:pPr algn="just">
              <a:lnSpc>
                <a:spcPct val="110000"/>
              </a:lnSpc>
              <a:spcBef>
                <a:spcPts val="600"/>
              </a:spcBef>
            </a:pPr>
            <a:r>
              <a:rPr lang="en-US" sz="1700" b="1" dirty="0" smtClean="0">
                <a:latin typeface="Liberation Sans" panose="020B0604020202020204" pitchFamily="34" charset="0"/>
              </a:rPr>
              <a:t>Madoff’s Ponzi Scheme</a:t>
            </a:r>
            <a:endParaRPr lang="en-US" sz="1700" b="1" dirty="0">
              <a:latin typeface="Liberation Sans" panose="020B0604020202020204" pitchFamily="34" charset="0"/>
            </a:endParaRPr>
          </a:p>
          <a:p>
            <a:pPr algn="just">
              <a:lnSpc>
                <a:spcPct val="110000"/>
              </a:lnSpc>
              <a:spcBef>
                <a:spcPts val="600"/>
              </a:spcBef>
            </a:pPr>
            <a:r>
              <a:rPr lang="en-US" sz="1700" dirty="0" smtClean="0">
                <a:latin typeface="Liberation Sans" panose="020B0604020202020204" pitchFamily="34" charset="0"/>
              </a:rPr>
              <a:t>No </a:t>
            </a:r>
            <a:r>
              <a:rPr lang="en-US" sz="1700" dirty="0">
                <a:latin typeface="Liberation Sans" panose="020B0604020202020204" pitchFamily="34" charset="0"/>
              </a:rPr>
              <a:t>recent fraud has </a:t>
            </a:r>
            <a:r>
              <a:rPr lang="en-US" sz="1700" dirty="0" smtClean="0">
                <a:latin typeface="Liberation Sans" panose="020B0604020202020204" pitchFamily="34" charset="0"/>
              </a:rPr>
              <a:t>generated more </a:t>
            </a:r>
            <a:r>
              <a:rPr lang="en-US" sz="1700" dirty="0">
                <a:latin typeface="Liberation Sans" panose="020B0604020202020204" pitchFamily="34" charset="0"/>
              </a:rPr>
              <a:t>interest and rage than </a:t>
            </a:r>
            <a:r>
              <a:rPr lang="en-US" sz="1700" dirty="0" smtClean="0">
                <a:latin typeface="Liberation Sans" panose="020B0604020202020204" pitchFamily="34" charset="0"/>
              </a:rPr>
              <a:t>the one </a:t>
            </a:r>
            <a:r>
              <a:rPr lang="en-US" sz="1700" dirty="0">
                <a:latin typeface="Liberation Sans" panose="020B0604020202020204" pitchFamily="34" charset="0"/>
              </a:rPr>
              <a:t>perpetrated by </a:t>
            </a:r>
            <a:r>
              <a:rPr lang="en-US" sz="1700" dirty="0" smtClean="0">
                <a:latin typeface="Liberation Sans" panose="020B0604020202020204" pitchFamily="34" charset="0"/>
              </a:rPr>
              <a:t>Bernard Madoff</a:t>
            </a:r>
            <a:r>
              <a:rPr lang="en-US" sz="1700" dirty="0">
                <a:latin typeface="Liberation Sans" panose="020B0604020202020204" pitchFamily="34" charset="0"/>
              </a:rPr>
              <a:t>. Madoff was an </a:t>
            </a:r>
            <a:r>
              <a:rPr lang="en-US" sz="1700" dirty="0" smtClean="0">
                <a:latin typeface="Liberation Sans" panose="020B0604020202020204" pitchFamily="34" charset="0"/>
              </a:rPr>
              <a:t>elite New </a:t>
            </a:r>
            <a:r>
              <a:rPr lang="en-US" sz="1700" dirty="0">
                <a:latin typeface="Liberation Sans" panose="020B0604020202020204" pitchFamily="34" charset="0"/>
              </a:rPr>
              <a:t>York investment </a:t>
            </a:r>
            <a:r>
              <a:rPr lang="en-US" sz="1700" dirty="0" smtClean="0">
                <a:latin typeface="Liberation Sans" panose="020B0604020202020204" pitchFamily="34" charset="0"/>
              </a:rPr>
              <a:t>fund manager </a:t>
            </a:r>
            <a:r>
              <a:rPr lang="en-US" sz="1700" dirty="0">
                <a:latin typeface="Liberation Sans" panose="020B0604020202020204" pitchFamily="34" charset="0"/>
              </a:rPr>
              <a:t>who was </a:t>
            </a:r>
            <a:r>
              <a:rPr lang="en-US" sz="1700" dirty="0" smtClean="0">
                <a:latin typeface="Liberation Sans" panose="020B0604020202020204" pitchFamily="34" charset="0"/>
              </a:rPr>
              <a:t>highly regarded </a:t>
            </a:r>
            <a:r>
              <a:rPr lang="en-US" sz="1700" dirty="0">
                <a:latin typeface="Liberation Sans" panose="020B0604020202020204" pitchFamily="34" charset="0"/>
              </a:rPr>
              <a:t>by securities regulators</a:t>
            </a:r>
            <a:r>
              <a:rPr lang="en-US" sz="1700" dirty="0" smtClean="0">
                <a:latin typeface="Liberation Sans" panose="020B0604020202020204" pitchFamily="34" charset="0"/>
              </a:rPr>
              <a:t>. Investors flocked </a:t>
            </a:r>
            <a:r>
              <a:rPr lang="en-US" sz="1700" dirty="0">
                <a:latin typeface="Liberation Sans" panose="020B0604020202020204" pitchFamily="34" charset="0"/>
              </a:rPr>
              <a:t>to </a:t>
            </a:r>
            <a:r>
              <a:rPr lang="en-US" sz="1700" dirty="0" smtClean="0">
                <a:latin typeface="Liberation Sans" panose="020B0604020202020204" pitchFamily="34" charset="0"/>
              </a:rPr>
              <a:t>him because </a:t>
            </a:r>
            <a:r>
              <a:rPr lang="en-US" sz="1700" dirty="0">
                <a:latin typeface="Liberation Sans" panose="020B0604020202020204" pitchFamily="34" charset="0"/>
              </a:rPr>
              <a:t>he delivered </a:t>
            </a:r>
            <a:r>
              <a:rPr lang="en-US" sz="1700" dirty="0" smtClean="0">
                <a:latin typeface="Liberation Sans" panose="020B0604020202020204" pitchFamily="34" charset="0"/>
              </a:rPr>
              <a:t>very steady </a:t>
            </a:r>
            <a:r>
              <a:rPr lang="en-US" sz="1700" dirty="0">
                <a:latin typeface="Liberation Sans" panose="020B0604020202020204" pitchFamily="34" charset="0"/>
              </a:rPr>
              <a:t>returns of </a:t>
            </a:r>
            <a:r>
              <a:rPr lang="en-US" sz="1700" dirty="0" smtClean="0">
                <a:latin typeface="Liberation Sans" panose="020B0604020202020204" pitchFamily="34" charset="0"/>
              </a:rPr>
              <a:t>between 10</a:t>
            </a:r>
            <a:r>
              <a:rPr lang="en-US" sz="1700" dirty="0">
                <a:latin typeface="Liberation Sans" panose="020B0604020202020204" pitchFamily="34" charset="0"/>
              </a:rPr>
              <a:t>% and 15%, no </a:t>
            </a:r>
            <a:r>
              <a:rPr lang="en-US" sz="1700" dirty="0" smtClean="0">
                <a:latin typeface="Liberation Sans" panose="020B0604020202020204" pitchFamily="34" charset="0"/>
              </a:rPr>
              <a:t>matter whether </a:t>
            </a:r>
            <a:r>
              <a:rPr lang="en-US" sz="1700" dirty="0">
                <a:latin typeface="Liberation Sans" panose="020B0604020202020204" pitchFamily="34" charset="0"/>
              </a:rPr>
              <a:t>the market was </a:t>
            </a:r>
            <a:r>
              <a:rPr lang="en-US" sz="1700" dirty="0" smtClean="0">
                <a:latin typeface="Liberation Sans" panose="020B0604020202020204" pitchFamily="34" charset="0"/>
              </a:rPr>
              <a:t>going up </a:t>
            </a:r>
            <a:r>
              <a:rPr lang="en-US" sz="1700" dirty="0">
                <a:latin typeface="Liberation Sans" panose="020B0604020202020204" pitchFamily="34" charset="0"/>
              </a:rPr>
              <a:t>or going down. However</a:t>
            </a:r>
            <a:r>
              <a:rPr lang="en-US" sz="1700" dirty="0" smtClean="0">
                <a:latin typeface="Liberation Sans" panose="020B0604020202020204" pitchFamily="34" charset="0"/>
              </a:rPr>
              <a:t>, for </a:t>
            </a:r>
            <a:r>
              <a:rPr lang="en-US" sz="1700" dirty="0">
                <a:latin typeface="Liberation Sans" panose="020B0604020202020204" pitchFamily="34" charset="0"/>
              </a:rPr>
              <a:t>many years, Madoff did </a:t>
            </a:r>
            <a:r>
              <a:rPr lang="en-US" sz="1700" dirty="0" smtClean="0">
                <a:latin typeface="Liberation Sans" panose="020B0604020202020204" pitchFamily="34" charset="0"/>
              </a:rPr>
              <a:t>not actually </a:t>
            </a:r>
            <a:r>
              <a:rPr lang="en-US" sz="1700" dirty="0">
                <a:latin typeface="Liberation Sans" panose="020B0604020202020204" pitchFamily="34" charset="0"/>
              </a:rPr>
              <a:t>invest the cash </a:t>
            </a:r>
            <a:r>
              <a:rPr lang="en-US" sz="1700" dirty="0" smtClean="0">
                <a:latin typeface="Liberation Sans" panose="020B0604020202020204" pitchFamily="34" charset="0"/>
              </a:rPr>
              <a:t>that people </a:t>
            </a:r>
            <a:r>
              <a:rPr lang="en-US" sz="1700" dirty="0">
                <a:latin typeface="Liberation Sans" panose="020B0604020202020204" pitchFamily="34" charset="0"/>
              </a:rPr>
              <a:t>gave to him. Instead, he was running a </a:t>
            </a:r>
            <a:r>
              <a:rPr lang="en-US" sz="1700" dirty="0" smtClean="0">
                <a:latin typeface="Liberation Sans" panose="020B0604020202020204" pitchFamily="34" charset="0"/>
              </a:rPr>
              <a:t>Ponzi scheme</a:t>
            </a:r>
            <a:r>
              <a:rPr lang="en-US" sz="1700" dirty="0">
                <a:latin typeface="Liberation Sans" panose="020B0604020202020204" pitchFamily="34" charset="0"/>
              </a:rPr>
              <a:t>: He paid returns to existing investors using </a:t>
            </a:r>
            <a:r>
              <a:rPr lang="en-US" sz="1700" dirty="0" smtClean="0">
                <a:latin typeface="Liberation Sans" panose="020B0604020202020204" pitchFamily="34" charset="0"/>
              </a:rPr>
              <a:t>cash received </a:t>
            </a:r>
            <a:r>
              <a:rPr lang="en-US" sz="1700" dirty="0">
                <a:latin typeface="Liberation Sans" panose="020B0604020202020204" pitchFamily="34" charset="0"/>
              </a:rPr>
              <a:t>from new investors. As long as the size of </a:t>
            </a:r>
            <a:r>
              <a:rPr lang="en-US" sz="1700" dirty="0" smtClean="0">
                <a:latin typeface="Liberation Sans" panose="020B0604020202020204" pitchFamily="34" charset="0"/>
              </a:rPr>
              <a:t>his investment </a:t>
            </a:r>
            <a:r>
              <a:rPr lang="en-US" sz="1700" dirty="0">
                <a:latin typeface="Liberation Sans" panose="020B0604020202020204" pitchFamily="34" charset="0"/>
              </a:rPr>
              <a:t>fund continued to grow from new </a:t>
            </a:r>
            <a:r>
              <a:rPr lang="en-US" sz="1700" dirty="0" smtClean="0">
                <a:latin typeface="Liberation Sans" panose="020B0604020202020204" pitchFamily="34" charset="0"/>
              </a:rPr>
              <a:t>investments at </a:t>
            </a:r>
            <a:r>
              <a:rPr lang="en-US" sz="1700" dirty="0">
                <a:latin typeface="Liberation Sans" panose="020B0604020202020204" pitchFamily="34" charset="0"/>
              </a:rPr>
              <a:t>a rate that exceeded the amounts that he needed to </a:t>
            </a:r>
            <a:r>
              <a:rPr lang="en-US" sz="1700" dirty="0" smtClean="0">
                <a:latin typeface="Liberation Sans" panose="020B0604020202020204" pitchFamily="34" charset="0"/>
              </a:rPr>
              <a:t>pay out </a:t>
            </a:r>
            <a:r>
              <a:rPr lang="en-US" sz="1700" dirty="0">
                <a:latin typeface="Liberation Sans" panose="020B0604020202020204" pitchFamily="34" charset="0"/>
              </a:rPr>
              <a:t>in returns, Madoff was able to operate his </a:t>
            </a:r>
            <a:r>
              <a:rPr lang="en-US" sz="1700" dirty="0" smtClean="0">
                <a:latin typeface="Liberation Sans" panose="020B0604020202020204" pitchFamily="34" charset="0"/>
              </a:rPr>
              <a:t>fraud smoothly. To </a:t>
            </a:r>
            <a:r>
              <a:rPr lang="en-US" sz="1700" dirty="0">
                <a:latin typeface="Liberation Sans" panose="020B0604020202020204" pitchFamily="34" charset="0"/>
              </a:rPr>
              <a:t>conceal his misdeeds, Madoff fabricated false </a:t>
            </a:r>
            <a:r>
              <a:rPr lang="en-US" sz="1700" dirty="0" smtClean="0">
                <a:latin typeface="Liberation Sans" panose="020B0604020202020204" pitchFamily="34" charset="0"/>
              </a:rPr>
              <a:t>investment statements </a:t>
            </a:r>
            <a:r>
              <a:rPr lang="en-US" sz="1700" dirty="0">
                <a:latin typeface="Liberation Sans" panose="020B0604020202020204" pitchFamily="34" charset="0"/>
              </a:rPr>
              <a:t>that were provided to investors. In addition</a:t>
            </a:r>
            <a:r>
              <a:rPr lang="en-US" sz="1700" dirty="0" smtClean="0">
                <a:latin typeface="Liberation Sans" panose="020B0604020202020204" pitchFamily="34" charset="0"/>
              </a:rPr>
              <a:t>, Madoff </a:t>
            </a:r>
            <a:r>
              <a:rPr lang="en-US" sz="1700" dirty="0">
                <a:latin typeface="Liberation Sans" panose="020B0604020202020204" pitchFamily="34" charset="0"/>
              </a:rPr>
              <a:t>hired an auditor that never </a:t>
            </a:r>
            <a:r>
              <a:rPr lang="en-US" sz="1700" dirty="0" smtClean="0">
                <a:latin typeface="Liberation Sans" panose="020B0604020202020204" pitchFamily="34" charset="0"/>
              </a:rPr>
              <a:t>verified the accuracy </a:t>
            </a:r>
            <a:r>
              <a:rPr lang="en-US" sz="1700" dirty="0">
                <a:latin typeface="Liberation Sans" panose="020B0604020202020204" pitchFamily="34" charset="0"/>
              </a:rPr>
              <a:t>of the investment records but </a:t>
            </a:r>
            <a:r>
              <a:rPr lang="en-US" sz="1700" dirty="0" smtClean="0">
                <a:latin typeface="Liberation Sans" panose="020B0604020202020204" pitchFamily="34" charset="0"/>
              </a:rPr>
              <a:t>automatically issued unqualified </a:t>
            </a:r>
            <a:r>
              <a:rPr lang="en-US" sz="1700" dirty="0">
                <a:latin typeface="Liberation Sans" panose="020B0604020202020204" pitchFamily="34" charset="0"/>
              </a:rPr>
              <a:t>opinions each year. Although a </a:t>
            </a:r>
            <a:r>
              <a:rPr lang="en-US" sz="1700" dirty="0" smtClean="0">
                <a:latin typeface="Liberation Sans" panose="020B0604020202020204" pitchFamily="34" charset="0"/>
              </a:rPr>
              <a:t>competing fund </a:t>
            </a:r>
            <a:r>
              <a:rPr lang="en-US" sz="1700" dirty="0">
                <a:latin typeface="Liberation Sans" panose="020B0604020202020204" pitchFamily="34" charset="0"/>
              </a:rPr>
              <a:t>manager warned the SEC a number of times </a:t>
            </a:r>
            <a:r>
              <a:rPr lang="en-US" sz="1700" dirty="0" smtClean="0">
                <a:latin typeface="Liberation Sans" panose="020B0604020202020204" pitchFamily="34" charset="0"/>
              </a:rPr>
              <a:t>over a </a:t>
            </a:r>
            <a:r>
              <a:rPr lang="en-US" sz="1700" dirty="0">
                <a:latin typeface="Liberation Sans" panose="020B0604020202020204" pitchFamily="34" charset="0"/>
              </a:rPr>
              <a:t>nearly 10-year period that he thought Madoff </a:t>
            </a:r>
            <a:r>
              <a:rPr lang="en-US" sz="1700" dirty="0" smtClean="0">
                <a:latin typeface="Liberation Sans" panose="020B0604020202020204" pitchFamily="34" charset="0"/>
              </a:rPr>
              <a:t>was engaged </a:t>
            </a:r>
            <a:r>
              <a:rPr lang="en-US" sz="1700" dirty="0">
                <a:latin typeface="Liberation Sans" panose="020B0604020202020204" pitchFamily="34" charset="0"/>
              </a:rPr>
              <a:t>in fraud, the SEC never aggressively </a:t>
            </a:r>
            <a:r>
              <a:rPr lang="en-US" sz="1700" dirty="0" smtClean="0">
                <a:latin typeface="Liberation Sans" panose="020B0604020202020204" pitchFamily="34" charset="0"/>
              </a:rPr>
              <a:t>investigated the </a:t>
            </a:r>
            <a:r>
              <a:rPr lang="en-US" sz="1700" dirty="0">
                <a:latin typeface="Liberation Sans" panose="020B0604020202020204" pitchFamily="34" charset="0"/>
              </a:rPr>
              <a:t>allegations. Investors, many of which were </a:t>
            </a:r>
            <a:r>
              <a:rPr lang="en-US" sz="1700" dirty="0" smtClean="0">
                <a:latin typeface="Liberation Sans" panose="020B0604020202020204" pitchFamily="34" charset="0"/>
              </a:rPr>
              <a:t>charitable organizations</a:t>
            </a:r>
            <a:r>
              <a:rPr lang="en-US" sz="1700" dirty="0">
                <a:latin typeface="Liberation Sans" panose="020B0604020202020204" pitchFamily="34" charset="0"/>
              </a:rPr>
              <a:t>, lost more than $18 billion. Madoff was </a:t>
            </a:r>
            <a:r>
              <a:rPr lang="en-US" sz="1700" dirty="0" smtClean="0">
                <a:latin typeface="Liberation Sans" panose="020B0604020202020204" pitchFamily="34" charset="0"/>
              </a:rPr>
              <a:t>sentenced to </a:t>
            </a:r>
            <a:r>
              <a:rPr lang="en-US" sz="1700" dirty="0">
                <a:latin typeface="Liberation Sans" panose="020B0604020202020204" pitchFamily="34" charset="0"/>
              </a:rPr>
              <a:t>a jail term of 150 years.</a:t>
            </a:r>
          </a:p>
        </p:txBody>
      </p:sp>
      <p:sp>
        <p:nvSpPr>
          <p:cNvPr id="3" name="Rectangle 2"/>
          <p:cNvSpPr/>
          <p:nvPr/>
        </p:nvSpPr>
        <p:spPr bwMode="auto">
          <a:xfrm>
            <a:off x="365760" y="304800"/>
            <a:ext cx="3444240" cy="729020"/>
          </a:xfrm>
          <a:prstGeom prst="rect">
            <a:avLst/>
          </a:prstGeom>
          <a:solidFill>
            <a:schemeClr val="tx2">
              <a:lumMod val="60000"/>
              <a:lumOff val="40000"/>
            </a:schemeClr>
          </a:solidFill>
          <a:ln w="12700" cap="sq" cmpd="sng" algn="ctr">
            <a:noFill/>
            <a:prstDash val="solid"/>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53975" marR="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accent3"/>
                </a:solidFill>
                <a:effectLst>
                  <a:outerShdw blurRad="38100" dist="38100" dir="2700000" algn="tl">
                    <a:srgbClr val="000000">
                      <a:alpha val="43137"/>
                    </a:srgbClr>
                  </a:outerShdw>
                </a:effectLst>
                <a:latin typeface="Liberation Sans" panose="020B0604020202020204" pitchFamily="34" charset="0"/>
              </a:rPr>
              <a:t>Investor</a:t>
            </a:r>
            <a:r>
              <a:rPr kumimoji="0" lang="en-US" sz="3200" b="1" i="0" u="none" strike="noStrike" cap="none" normalizeH="0" dirty="0" smtClean="0">
                <a:ln>
                  <a:noFill/>
                </a:ln>
                <a:solidFill>
                  <a:schemeClr val="accent3"/>
                </a:solidFill>
                <a:effectLst>
                  <a:outerShdw blurRad="38100" dist="38100" dir="2700000" algn="tl">
                    <a:srgbClr val="000000">
                      <a:alpha val="43137"/>
                    </a:srgbClr>
                  </a:outerShdw>
                </a:effectLst>
                <a:latin typeface="Liberation Sans" panose="020B0604020202020204" pitchFamily="34" charset="0"/>
              </a:rPr>
              <a:t> Insight</a:t>
            </a:r>
            <a:endParaRPr kumimoji="0" lang="en-US" sz="3200" b="1" i="0" u="none" strike="noStrike" cap="none" normalizeH="0" baseline="0" dirty="0" smtClean="0">
              <a:ln>
                <a:noFill/>
              </a:ln>
              <a:solidFill>
                <a:schemeClr val="accent3"/>
              </a:solidFill>
              <a:effectLst>
                <a:outerShdw blurRad="38100" dist="38100" dir="2700000" algn="tl">
                  <a:srgbClr val="000000">
                    <a:alpha val="43137"/>
                  </a:srgbClr>
                </a:outerShdw>
              </a:effectLst>
              <a:latin typeface="Liberation Sans" panose="020B0604020202020204" pitchFamily="34" charset="0"/>
            </a:endParaRPr>
          </a:p>
        </p:txBody>
      </p:sp>
      <p:sp>
        <p:nvSpPr>
          <p:cNvPr id="4" name="Rectangle 3"/>
          <p:cNvSpPr/>
          <p:nvPr/>
        </p:nvSpPr>
        <p:spPr bwMode="auto">
          <a:xfrm>
            <a:off x="3810000" y="381000"/>
            <a:ext cx="4876800" cy="576620"/>
          </a:xfrm>
          <a:prstGeom prst="rect">
            <a:avLst/>
          </a:prstGeom>
          <a:solidFill>
            <a:schemeClr val="bg1">
              <a:lumMod val="75000"/>
            </a:schemeClr>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3</a:t>
            </a:r>
            <a:endParaRPr lang="en-US" altLang="en-US" sz="1600" b="1"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758056486"/>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533400" y="1331655"/>
            <a:ext cx="8001000" cy="19389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0000"/>
              </a:lnSpc>
              <a:spcBef>
                <a:spcPct val="50000"/>
              </a:spcBef>
            </a:pPr>
            <a:r>
              <a:rPr lang="en-US" altLang="en-US" sz="2000" dirty="0">
                <a:latin typeface="Liberation Sans" panose="020B0604020202020204" pitchFamily="34" charset="0"/>
              </a:rPr>
              <a:t>Sally Kist owns Linen Kist Fabrics. Sally asks you to explain how she should treat the following reconciling items when reconciling the company’s bank account: (1) a debit memorandum for an NSF check, (2) a credit memorandum for a note collected by the bank, (3) outstanding checks, and (4) a deposit in transit.</a:t>
            </a:r>
          </a:p>
        </p:txBody>
      </p:sp>
      <p:sp>
        <p:nvSpPr>
          <p:cNvPr id="63491" name="Rectangle 10"/>
          <p:cNvSpPr>
            <a:spLocks noChangeArrowheads="1"/>
          </p:cNvSpPr>
          <p:nvPr/>
        </p:nvSpPr>
        <p:spPr bwMode="auto">
          <a:xfrm>
            <a:off x="533400" y="3846255"/>
            <a:ext cx="6553200" cy="2554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400">
                <a:solidFill>
                  <a:schemeClr val="tx1"/>
                </a:solidFill>
                <a:latin typeface="Arial Black" pitchFamily="34" charset="0"/>
              </a:defRPr>
            </a:lvl1pPr>
            <a:lvl2pPr marL="742950" indent="-285750">
              <a:tabLst>
                <a:tab pos="2057400" algn="l"/>
              </a:tabLst>
              <a:defRPr sz="2400">
                <a:solidFill>
                  <a:schemeClr val="tx1"/>
                </a:solidFill>
                <a:latin typeface="Arial Black" pitchFamily="34" charset="0"/>
              </a:defRPr>
            </a:lvl2pPr>
            <a:lvl3pPr marL="1143000" indent="-228600">
              <a:tabLst>
                <a:tab pos="2057400" algn="l"/>
              </a:tabLst>
              <a:defRPr sz="2400">
                <a:solidFill>
                  <a:schemeClr val="tx1"/>
                </a:solidFill>
                <a:latin typeface="Arial Black" pitchFamily="34" charset="0"/>
              </a:defRPr>
            </a:lvl3pPr>
            <a:lvl4pPr marL="1600200" indent="-228600">
              <a:tabLst>
                <a:tab pos="2057400" algn="l"/>
              </a:tabLst>
              <a:defRPr sz="2400">
                <a:solidFill>
                  <a:schemeClr val="tx1"/>
                </a:solidFill>
                <a:latin typeface="Arial Black" pitchFamily="34" charset="0"/>
              </a:defRPr>
            </a:lvl4pPr>
            <a:lvl5pPr marL="2057400" indent="-228600">
              <a:tabLst>
                <a:tab pos="2057400" algn="l"/>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2057400" algn="l"/>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2057400" algn="l"/>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2057400" algn="l"/>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2057400" algn="l"/>
              </a:tabLst>
              <a:defRPr sz="2400">
                <a:solidFill>
                  <a:schemeClr val="tx1"/>
                </a:solidFill>
                <a:latin typeface="Arial Black" pitchFamily="34" charset="0"/>
              </a:defRPr>
            </a:lvl9pPr>
          </a:lstStyle>
          <a:p>
            <a:pPr algn="l">
              <a:lnSpc>
                <a:spcPct val="120000"/>
              </a:lnSpc>
              <a:spcBef>
                <a:spcPct val="50000"/>
              </a:spcBef>
            </a:pPr>
            <a:r>
              <a:rPr lang="en-US" altLang="en-US" sz="2000" dirty="0">
                <a:latin typeface="Liberation Sans" panose="020B0604020202020204" pitchFamily="34" charset="0"/>
              </a:rPr>
              <a:t>Sally should treat the reconciling items as follows.</a:t>
            </a:r>
          </a:p>
          <a:p>
            <a:pPr algn="l">
              <a:lnSpc>
                <a:spcPct val="120000"/>
              </a:lnSpc>
              <a:spcBef>
                <a:spcPct val="50000"/>
              </a:spcBef>
            </a:pPr>
            <a:r>
              <a:rPr lang="en-US" altLang="en-US" sz="2000" dirty="0">
                <a:latin typeface="Liberation Sans" panose="020B0604020202020204" pitchFamily="34" charset="0"/>
              </a:rPr>
              <a:t>(1) NSF check:  Deduct from balance per books.</a:t>
            </a:r>
          </a:p>
          <a:p>
            <a:pPr algn="l">
              <a:lnSpc>
                <a:spcPct val="120000"/>
              </a:lnSpc>
              <a:spcBef>
                <a:spcPct val="50000"/>
              </a:spcBef>
            </a:pPr>
            <a:r>
              <a:rPr lang="en-US" altLang="en-US" sz="2000" dirty="0">
                <a:latin typeface="Liberation Sans" panose="020B0604020202020204" pitchFamily="34" charset="0"/>
              </a:rPr>
              <a:t>(2) Collection of note:  Add to balance per books.</a:t>
            </a:r>
          </a:p>
          <a:p>
            <a:pPr algn="l">
              <a:lnSpc>
                <a:spcPct val="120000"/>
              </a:lnSpc>
              <a:spcBef>
                <a:spcPct val="50000"/>
              </a:spcBef>
            </a:pPr>
            <a:r>
              <a:rPr lang="en-US" altLang="en-US" sz="2000" dirty="0">
                <a:latin typeface="Liberation Sans" panose="020B0604020202020204" pitchFamily="34" charset="0"/>
              </a:rPr>
              <a:t>(3) Outstanding checks:  Deduct from balance per bank.</a:t>
            </a:r>
          </a:p>
          <a:p>
            <a:pPr algn="l">
              <a:lnSpc>
                <a:spcPct val="120000"/>
              </a:lnSpc>
              <a:spcBef>
                <a:spcPct val="50000"/>
              </a:spcBef>
            </a:pPr>
            <a:r>
              <a:rPr lang="en-US" altLang="en-US" sz="2000" dirty="0">
                <a:latin typeface="Liberation Sans" panose="020B0604020202020204" pitchFamily="34" charset="0"/>
              </a:rPr>
              <a:t>(4) Deposit in transit:  Add to balance per bank.</a:t>
            </a:r>
          </a:p>
        </p:txBody>
      </p:sp>
      <p:sp>
        <p:nvSpPr>
          <p:cNvPr id="63492" name="Rectangle 12"/>
          <p:cNvSpPr>
            <a:spLocks noChangeArrowheads="1"/>
          </p:cNvSpPr>
          <p:nvPr/>
        </p:nvSpPr>
        <p:spPr bwMode="auto">
          <a:xfrm>
            <a:off x="533400" y="3357305"/>
            <a:ext cx="1555750" cy="412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400">
                <a:solidFill>
                  <a:schemeClr val="tx1"/>
                </a:solidFill>
                <a:latin typeface="Arial Black" pitchFamily="34" charset="0"/>
              </a:defRPr>
            </a:lvl1pPr>
            <a:lvl2pPr marL="742950" indent="-285750">
              <a:tabLst>
                <a:tab pos="2057400" algn="l"/>
              </a:tabLst>
              <a:defRPr sz="2400">
                <a:solidFill>
                  <a:schemeClr val="tx1"/>
                </a:solidFill>
                <a:latin typeface="Arial Black" pitchFamily="34" charset="0"/>
              </a:defRPr>
            </a:lvl2pPr>
            <a:lvl3pPr marL="1143000" indent="-228600">
              <a:tabLst>
                <a:tab pos="2057400" algn="l"/>
              </a:tabLst>
              <a:defRPr sz="2400">
                <a:solidFill>
                  <a:schemeClr val="tx1"/>
                </a:solidFill>
                <a:latin typeface="Arial Black" pitchFamily="34" charset="0"/>
              </a:defRPr>
            </a:lvl3pPr>
            <a:lvl4pPr marL="1600200" indent="-228600">
              <a:tabLst>
                <a:tab pos="2057400" algn="l"/>
              </a:tabLst>
              <a:defRPr sz="2400">
                <a:solidFill>
                  <a:schemeClr val="tx1"/>
                </a:solidFill>
                <a:latin typeface="Arial Black" pitchFamily="34" charset="0"/>
              </a:defRPr>
            </a:lvl4pPr>
            <a:lvl5pPr marL="2057400" indent="-228600">
              <a:tabLst>
                <a:tab pos="2057400" algn="l"/>
              </a:tabLst>
              <a:defRPr sz="2400">
                <a:solidFill>
                  <a:schemeClr val="tx1"/>
                </a:solidFill>
                <a:latin typeface="Arial Black" pitchFamily="34" charset="0"/>
              </a:defRPr>
            </a:lvl5pPr>
            <a:lvl6pPr marL="2514600" indent="-228600" algn="ctr" eaLnBrk="0" fontAlgn="base" hangingPunct="0">
              <a:spcBef>
                <a:spcPct val="0"/>
              </a:spcBef>
              <a:spcAft>
                <a:spcPct val="0"/>
              </a:spcAft>
              <a:tabLst>
                <a:tab pos="2057400" algn="l"/>
              </a:tabLst>
              <a:defRPr sz="2400">
                <a:solidFill>
                  <a:schemeClr val="tx1"/>
                </a:solidFill>
                <a:latin typeface="Arial Black" pitchFamily="34" charset="0"/>
              </a:defRPr>
            </a:lvl6pPr>
            <a:lvl7pPr marL="2971800" indent="-228600" algn="ctr" eaLnBrk="0" fontAlgn="base" hangingPunct="0">
              <a:spcBef>
                <a:spcPct val="0"/>
              </a:spcBef>
              <a:spcAft>
                <a:spcPct val="0"/>
              </a:spcAft>
              <a:tabLst>
                <a:tab pos="2057400" algn="l"/>
              </a:tabLst>
              <a:defRPr sz="2400">
                <a:solidFill>
                  <a:schemeClr val="tx1"/>
                </a:solidFill>
                <a:latin typeface="Arial Black" pitchFamily="34" charset="0"/>
              </a:defRPr>
            </a:lvl7pPr>
            <a:lvl8pPr marL="3429000" indent="-228600" algn="ctr" eaLnBrk="0" fontAlgn="base" hangingPunct="0">
              <a:spcBef>
                <a:spcPct val="0"/>
              </a:spcBef>
              <a:spcAft>
                <a:spcPct val="0"/>
              </a:spcAft>
              <a:tabLst>
                <a:tab pos="2057400" algn="l"/>
              </a:tabLst>
              <a:defRPr sz="2400">
                <a:solidFill>
                  <a:schemeClr val="tx1"/>
                </a:solidFill>
                <a:latin typeface="Arial Black" pitchFamily="34" charset="0"/>
              </a:defRPr>
            </a:lvl8pPr>
            <a:lvl9pPr marL="3886200" indent="-228600" algn="ctr" eaLnBrk="0" fontAlgn="base" hangingPunct="0">
              <a:spcBef>
                <a:spcPct val="0"/>
              </a:spcBef>
              <a:spcAft>
                <a:spcPct val="0"/>
              </a:spcAft>
              <a:tabLst>
                <a:tab pos="2057400" algn="l"/>
              </a:tabLst>
              <a:defRPr sz="2400">
                <a:solidFill>
                  <a:schemeClr val="tx1"/>
                </a:solidFill>
                <a:latin typeface="Arial Black" pitchFamily="34" charset="0"/>
              </a:defRPr>
            </a:lvl9pPr>
          </a:lstStyle>
          <a:p>
            <a:pPr algn="l">
              <a:spcBef>
                <a:spcPct val="50000"/>
              </a:spcBef>
            </a:pPr>
            <a:r>
              <a:rPr lang="en-US" altLang="en-US" sz="2100" b="1" dirty="0">
                <a:solidFill>
                  <a:srgbClr val="FF0000"/>
                </a:solidFill>
                <a:latin typeface="Liberation Sans" panose="020B0604020202020204" pitchFamily="34" charset="0"/>
              </a:rPr>
              <a:t>Solution</a:t>
            </a:r>
          </a:p>
        </p:txBody>
      </p:sp>
      <p:sp>
        <p:nvSpPr>
          <p:cNvPr id="856077" name="Rectangle 13"/>
          <p:cNvSpPr>
            <a:spLocks noChangeArrowheads="1"/>
          </p:cNvSpPr>
          <p:nvPr/>
        </p:nvSpPr>
        <p:spPr bwMode="auto">
          <a:xfrm>
            <a:off x="2438400" y="4433630"/>
            <a:ext cx="4648200" cy="381000"/>
          </a:xfrm>
          <a:prstGeom prst="rect">
            <a:avLst/>
          </a:prstGeom>
          <a:solidFill>
            <a:schemeClr val="bg1"/>
          </a:solidFill>
          <a:ln>
            <a:noFill/>
          </a:ln>
          <a:effectLst/>
          <a:extLst>
            <a:ext uri="{91240B29-F687-4F45-9708-019B960494DF}">
              <a14:hiddenLine xmlns:a14="http://schemas.microsoft.com/office/drawing/2010/main" w="1905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endParaRPr lang="en-US" altLang="en-US" dirty="0">
              <a:latin typeface="Liberation Sans" panose="020B0604020202020204" pitchFamily="34" charset="0"/>
            </a:endParaRPr>
          </a:p>
        </p:txBody>
      </p:sp>
      <p:sp>
        <p:nvSpPr>
          <p:cNvPr id="856078" name="Rectangle 14"/>
          <p:cNvSpPr>
            <a:spLocks noChangeArrowheads="1"/>
          </p:cNvSpPr>
          <p:nvPr/>
        </p:nvSpPr>
        <p:spPr bwMode="auto">
          <a:xfrm>
            <a:off x="3124200" y="4944805"/>
            <a:ext cx="3962400" cy="381000"/>
          </a:xfrm>
          <a:prstGeom prst="rect">
            <a:avLst/>
          </a:prstGeom>
          <a:solidFill>
            <a:schemeClr val="bg1"/>
          </a:solidFill>
          <a:ln>
            <a:noFill/>
          </a:ln>
          <a:effectLst/>
          <a:extLst>
            <a:ext uri="{91240B29-F687-4F45-9708-019B960494DF}">
              <a14:hiddenLine xmlns:a14="http://schemas.microsoft.com/office/drawing/2010/main" w="1905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endParaRPr lang="en-US" altLang="en-US" dirty="0">
              <a:latin typeface="Liberation Sans" panose="020B0604020202020204" pitchFamily="34" charset="0"/>
            </a:endParaRPr>
          </a:p>
        </p:txBody>
      </p:sp>
      <p:sp>
        <p:nvSpPr>
          <p:cNvPr id="856079" name="Rectangle 15"/>
          <p:cNvSpPr>
            <a:spLocks noChangeArrowheads="1"/>
          </p:cNvSpPr>
          <p:nvPr/>
        </p:nvSpPr>
        <p:spPr bwMode="auto">
          <a:xfrm>
            <a:off x="3429000" y="5459155"/>
            <a:ext cx="3657600" cy="381000"/>
          </a:xfrm>
          <a:prstGeom prst="rect">
            <a:avLst/>
          </a:prstGeom>
          <a:solidFill>
            <a:schemeClr val="bg1"/>
          </a:solidFill>
          <a:ln>
            <a:noFill/>
          </a:ln>
          <a:effectLst/>
          <a:extLst>
            <a:ext uri="{91240B29-F687-4F45-9708-019B960494DF}">
              <a14:hiddenLine xmlns:a14="http://schemas.microsoft.com/office/drawing/2010/main" w="1905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endParaRPr lang="en-US" altLang="en-US" dirty="0">
              <a:latin typeface="Liberation Sans" panose="020B0604020202020204" pitchFamily="34" charset="0"/>
            </a:endParaRPr>
          </a:p>
        </p:txBody>
      </p:sp>
      <p:sp>
        <p:nvSpPr>
          <p:cNvPr id="856080" name="Rectangle 16"/>
          <p:cNvSpPr>
            <a:spLocks noChangeArrowheads="1"/>
          </p:cNvSpPr>
          <p:nvPr/>
        </p:nvSpPr>
        <p:spPr bwMode="auto">
          <a:xfrm>
            <a:off x="3048000" y="5992555"/>
            <a:ext cx="4038600" cy="381000"/>
          </a:xfrm>
          <a:prstGeom prst="rect">
            <a:avLst/>
          </a:prstGeom>
          <a:solidFill>
            <a:schemeClr val="bg1"/>
          </a:solidFill>
          <a:ln>
            <a:noFill/>
          </a:ln>
          <a:effectLst/>
          <a:extLst>
            <a:ext uri="{91240B29-F687-4F45-9708-019B960494DF}">
              <a14:hiddenLine xmlns:a14="http://schemas.microsoft.com/office/drawing/2010/main" w="1905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endParaRPr lang="en-US" altLang="en-US" dirty="0">
              <a:latin typeface="Liberation Sans" panose="020B0604020202020204" pitchFamily="34" charset="0"/>
            </a:endParaRPr>
          </a:p>
        </p:txBody>
      </p:sp>
      <p:sp>
        <p:nvSpPr>
          <p:cNvPr id="6349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
        <p:nvSpPr>
          <p:cNvPr id="12" name="TextBox 11"/>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13" name="TextBox 12"/>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marL="109538" algn="l"/>
            <a:r>
              <a:rPr lang="en-US" sz="2800" b="1" dirty="0" smtClean="0">
                <a:solidFill>
                  <a:schemeClr val="bg1"/>
                </a:solidFill>
                <a:latin typeface="Liberation Sans" panose="020B0604020202020204" pitchFamily="34" charset="0"/>
              </a:rPr>
              <a:t>Bank Reconciliation</a:t>
            </a:r>
            <a:endParaRPr lang="en-US" sz="2800" b="1" i="0" dirty="0">
              <a:solidFill>
                <a:schemeClr val="bg1"/>
              </a:solidFill>
              <a:latin typeface="Liberation Sans" panose="020B0604020202020204" pitchFamily="34" charset="0"/>
            </a:endParaRPr>
          </a:p>
        </p:txBody>
      </p:sp>
      <p:sp>
        <p:nvSpPr>
          <p:cNvPr id="14" name="Oval 13"/>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200" b="1" i="0" dirty="0" smtClean="0">
                <a:solidFill>
                  <a:srgbClr val="FF0000"/>
                </a:solidFill>
                <a:latin typeface="Liberation Sans" panose="020B0604020202020204" pitchFamily="34" charset="0"/>
              </a:rPr>
              <a:t>3</a:t>
            </a:r>
            <a:endParaRPr lang="en-US" sz="4200" b="1" i="0" dirty="0">
              <a:solidFill>
                <a:srgbClr val="FF0000"/>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856077"/>
                                        </p:tgtEl>
                                      </p:cBhvr>
                                    </p:animEffect>
                                    <p:set>
                                      <p:cBhvr>
                                        <p:cTn id="7" dur="1" fill="hold">
                                          <p:stCondLst>
                                            <p:cond delay="499"/>
                                          </p:stCondLst>
                                        </p:cTn>
                                        <p:tgtEl>
                                          <p:spTgt spid="85607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856078"/>
                                        </p:tgtEl>
                                      </p:cBhvr>
                                    </p:animEffect>
                                    <p:set>
                                      <p:cBhvr>
                                        <p:cTn id="12" dur="1" fill="hold">
                                          <p:stCondLst>
                                            <p:cond delay="499"/>
                                          </p:stCondLst>
                                        </p:cTn>
                                        <p:tgtEl>
                                          <p:spTgt spid="85607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856079"/>
                                        </p:tgtEl>
                                      </p:cBhvr>
                                    </p:animEffect>
                                    <p:set>
                                      <p:cBhvr>
                                        <p:cTn id="17" dur="1" fill="hold">
                                          <p:stCondLst>
                                            <p:cond delay="499"/>
                                          </p:stCondLst>
                                        </p:cTn>
                                        <p:tgtEl>
                                          <p:spTgt spid="856079"/>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856080"/>
                                        </p:tgtEl>
                                      </p:cBhvr>
                                    </p:animEffect>
                                    <p:set>
                                      <p:cBhvr>
                                        <p:cTn id="22" dur="1" fill="hold">
                                          <p:stCondLst>
                                            <p:cond delay="499"/>
                                          </p:stCondLst>
                                        </p:cTn>
                                        <p:tgtEl>
                                          <p:spTgt spid="8560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077" grpId="0" animBg="1"/>
      <p:bldP spid="856078" grpId="0" animBg="1"/>
      <p:bldP spid="856079" grpId="0" animBg="1"/>
      <p:bldP spid="85608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5"/>
          <p:cNvSpPr txBox="1">
            <a:spLocks noChangeArrowheads="1"/>
          </p:cNvSpPr>
          <p:nvPr/>
        </p:nvSpPr>
        <p:spPr bwMode="auto">
          <a:xfrm>
            <a:off x="609600" y="2076450"/>
            <a:ext cx="7620000" cy="23206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685800" indent="-45720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0000"/>
              </a:lnSpc>
              <a:spcBef>
                <a:spcPct val="50000"/>
              </a:spcBef>
              <a:buClr>
                <a:srgbClr val="800000"/>
              </a:buClr>
              <a:buSzPct val="80000"/>
            </a:pPr>
            <a:r>
              <a:rPr lang="en-US" altLang="en-US" sz="2200" b="1" dirty="0">
                <a:solidFill>
                  <a:schemeClr val="tx2">
                    <a:lumMod val="75000"/>
                  </a:schemeClr>
                </a:solidFill>
                <a:latin typeface="Liberation Sans" panose="020B0604020202020204" pitchFamily="34" charset="0"/>
              </a:rPr>
              <a:t>Cash equivalents</a:t>
            </a:r>
            <a:r>
              <a:rPr lang="en-US" altLang="en-US" sz="2200" dirty="0">
                <a:solidFill>
                  <a:schemeClr val="tx2">
                    <a:lumMod val="75000"/>
                  </a:schemeClr>
                </a:solidFill>
                <a:latin typeface="Liberation Sans" panose="020B0604020202020204" pitchFamily="34" charset="0"/>
              </a:rPr>
              <a:t> </a:t>
            </a:r>
            <a:r>
              <a:rPr lang="en-US" altLang="en-US" sz="2200" dirty="0">
                <a:solidFill>
                  <a:srgbClr val="000000"/>
                </a:solidFill>
                <a:latin typeface="Liberation Sans" panose="020B0604020202020204" pitchFamily="34" charset="0"/>
              </a:rPr>
              <a:t>are short-term, highly liquid investments that are both:</a:t>
            </a:r>
          </a:p>
          <a:p>
            <a:pPr lvl="1" algn="l">
              <a:lnSpc>
                <a:spcPct val="120000"/>
              </a:lnSpc>
              <a:spcBef>
                <a:spcPct val="50000"/>
              </a:spcBef>
              <a:buClr>
                <a:schemeClr val="bg2"/>
              </a:buClr>
              <a:buFontTx/>
              <a:buAutoNum type="arabicPeriod"/>
            </a:pPr>
            <a:r>
              <a:rPr lang="en-US" altLang="en-US" sz="2000" dirty="0">
                <a:solidFill>
                  <a:srgbClr val="000000"/>
                </a:solidFill>
                <a:latin typeface="Liberation Sans" panose="020B0604020202020204" pitchFamily="34" charset="0"/>
              </a:rPr>
              <a:t>Readily convertible to known amounts of cash, and</a:t>
            </a:r>
          </a:p>
          <a:p>
            <a:pPr lvl="1" algn="l">
              <a:lnSpc>
                <a:spcPct val="120000"/>
              </a:lnSpc>
              <a:spcBef>
                <a:spcPct val="50000"/>
              </a:spcBef>
              <a:buClr>
                <a:schemeClr val="bg2"/>
              </a:buClr>
              <a:buFontTx/>
              <a:buAutoNum type="arabicPeriod"/>
            </a:pPr>
            <a:r>
              <a:rPr lang="en-US" altLang="en-US" sz="2000" dirty="0">
                <a:solidFill>
                  <a:srgbClr val="000000"/>
                </a:solidFill>
                <a:latin typeface="Liberation Sans" panose="020B0604020202020204" pitchFamily="34" charset="0"/>
              </a:rPr>
              <a:t>So near their maturity that their market value is relatively insensitive to changes in interest rates.</a:t>
            </a:r>
          </a:p>
        </p:txBody>
      </p:sp>
      <p:sp>
        <p:nvSpPr>
          <p:cNvPr id="65539" name="Text Box 22"/>
          <p:cNvSpPr txBox="1">
            <a:spLocks noChangeArrowheads="1"/>
          </p:cNvSpPr>
          <p:nvPr/>
        </p:nvSpPr>
        <p:spPr bwMode="auto">
          <a:xfrm>
            <a:off x="609600" y="1473200"/>
            <a:ext cx="594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buSzPct val="80000"/>
            </a:pPr>
            <a:r>
              <a:rPr lang="en-US" altLang="en-US" sz="2800" b="1" dirty="0">
                <a:solidFill>
                  <a:schemeClr val="tx2">
                    <a:lumMod val="75000"/>
                  </a:schemeClr>
                </a:solidFill>
                <a:latin typeface="Liberation Sans" panose="020B0604020202020204" pitchFamily="34" charset="0"/>
              </a:rPr>
              <a:t>Cash Equivalents</a:t>
            </a:r>
          </a:p>
        </p:txBody>
      </p:sp>
      <p:sp>
        <p:nvSpPr>
          <p:cNvPr id="65540" name="Text Box 23"/>
          <p:cNvSpPr txBox="1">
            <a:spLocks noChangeArrowheads="1"/>
          </p:cNvSpPr>
          <p:nvPr/>
        </p:nvSpPr>
        <p:spPr bwMode="auto">
          <a:xfrm>
            <a:off x="609600" y="5200650"/>
            <a:ext cx="7620000" cy="9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0000"/>
              </a:lnSpc>
              <a:spcBef>
                <a:spcPct val="50000"/>
              </a:spcBef>
              <a:buClr>
                <a:srgbClr val="800000"/>
              </a:buClr>
              <a:buSzPct val="80000"/>
            </a:pPr>
            <a:r>
              <a:rPr lang="en-US" altLang="en-US" sz="2200" dirty="0">
                <a:solidFill>
                  <a:srgbClr val="000000"/>
                </a:solidFill>
                <a:latin typeface="Liberation Sans" panose="020B0604020202020204" pitchFamily="34" charset="0"/>
              </a:rPr>
              <a:t>Cash that is not available for general use but rather is restricted for a special purpose.</a:t>
            </a:r>
          </a:p>
        </p:txBody>
      </p:sp>
      <p:sp>
        <p:nvSpPr>
          <p:cNvPr id="65541" name="Text Box 24"/>
          <p:cNvSpPr txBox="1">
            <a:spLocks noChangeArrowheads="1"/>
          </p:cNvSpPr>
          <p:nvPr/>
        </p:nvSpPr>
        <p:spPr bwMode="auto">
          <a:xfrm>
            <a:off x="609600" y="4597400"/>
            <a:ext cx="594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buSzPct val="80000"/>
            </a:pPr>
            <a:r>
              <a:rPr lang="en-US" altLang="en-US" sz="2800" b="1" dirty="0">
                <a:solidFill>
                  <a:schemeClr val="tx2">
                    <a:lumMod val="75000"/>
                  </a:schemeClr>
                </a:solidFill>
                <a:latin typeface="Liberation Sans" panose="020B0604020202020204" pitchFamily="34" charset="0"/>
              </a:rPr>
              <a:t>Restricted Cash</a:t>
            </a:r>
          </a:p>
        </p:txBody>
      </p:sp>
      <p:sp>
        <p:nvSpPr>
          <p:cNvPr id="6554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4</a:t>
            </a:r>
            <a:endParaRPr lang="en-US" altLang="en-US" sz="1600" b="1" i="1" dirty="0">
              <a:solidFill>
                <a:schemeClr val="bg2"/>
              </a:solidFill>
              <a:latin typeface="Liberation Sans" panose="020B0604020202020204" pitchFamily="34" charset="0"/>
            </a:endParaRPr>
          </a:p>
        </p:txBody>
      </p:sp>
      <p:sp>
        <p:nvSpPr>
          <p:cNvPr id="9" name="Rectangle 8"/>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10"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2800" b="1" dirty="0" smtClean="0">
                <a:solidFill>
                  <a:schemeClr val="bg1"/>
                </a:solidFill>
                <a:latin typeface="Liberation Sans" panose="020B0604020202020204" pitchFamily="34" charset="0"/>
              </a:rPr>
              <a:t>Explain the reporting of cash.</a:t>
            </a:r>
            <a:endParaRPr lang="en-US" sz="2800" b="1" dirty="0">
              <a:solidFill>
                <a:schemeClr val="bg1"/>
              </a:solidFill>
              <a:latin typeface="Liberation Sans" panose="020B0604020202020204" pitchFamily="34" charset="0"/>
            </a:endParaRPr>
          </a:p>
        </p:txBody>
      </p:sp>
      <p:sp>
        <p:nvSpPr>
          <p:cNvPr id="11" name="Oval 10"/>
          <p:cNvSpPr/>
          <p:nvPr/>
        </p:nvSpPr>
        <p:spPr bwMode="auto">
          <a:xfrm>
            <a:off x="1872343" y="48577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4</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86220"/>
            <a:ext cx="8305800" cy="4924425"/>
          </a:xfrm>
          <a:prstGeom prst="rect">
            <a:avLst/>
          </a:prstGeom>
          <a:ln w="28575">
            <a:solidFill>
              <a:schemeClr val="tx1"/>
            </a:solidFill>
          </a:ln>
        </p:spPr>
        <p:txBody>
          <a:bodyPr wrap="square" tIns="91440" bIns="91440">
            <a:spAutoFit/>
          </a:bodyPr>
          <a:lstStyle/>
          <a:p>
            <a:pPr algn="l">
              <a:spcBef>
                <a:spcPts val="1200"/>
              </a:spcBef>
            </a:pPr>
            <a:r>
              <a:rPr lang="en-US" sz="1800" b="1" dirty="0" smtClean="0">
                <a:latin typeface="Liberation Sans" panose="020B0604020202020204" pitchFamily="34" charset="0"/>
              </a:rPr>
              <a:t>And </a:t>
            </a:r>
            <a:r>
              <a:rPr lang="en-US" sz="1800" b="1" dirty="0">
                <a:latin typeface="Liberation Sans" panose="020B0604020202020204" pitchFamily="34" charset="0"/>
              </a:rPr>
              <a:t>the Controls Are . . .</a:t>
            </a:r>
          </a:p>
          <a:p>
            <a:pPr algn="l">
              <a:spcBef>
                <a:spcPts val="1200"/>
              </a:spcBef>
            </a:pPr>
            <a:r>
              <a:rPr lang="en-US" sz="1800" dirty="0" smtClean="0">
                <a:latin typeface="Liberation Sans" panose="020B0604020202020204" pitchFamily="34" charset="0"/>
              </a:rPr>
              <a:t>Internal </a:t>
            </a:r>
            <a:r>
              <a:rPr lang="en-US" sz="1800" dirty="0">
                <a:latin typeface="Liberation Sans" panose="020B0604020202020204" pitchFamily="34" charset="0"/>
              </a:rPr>
              <a:t>controls are </a:t>
            </a:r>
            <a:r>
              <a:rPr lang="en-US" sz="1800" dirty="0" smtClean="0">
                <a:latin typeface="Liberation Sans" panose="020B0604020202020204" pitchFamily="34" charset="0"/>
              </a:rPr>
              <a:t>important for </a:t>
            </a:r>
            <a:r>
              <a:rPr lang="en-US" sz="1800" dirty="0">
                <a:latin typeface="Liberation Sans" panose="020B0604020202020204" pitchFamily="34" charset="0"/>
              </a:rPr>
              <a:t>an effective </a:t>
            </a:r>
            <a:r>
              <a:rPr lang="en-US" sz="1800" dirty="0" smtClean="0">
                <a:latin typeface="Liberation Sans" panose="020B0604020202020204" pitchFamily="34" charset="0"/>
              </a:rPr>
              <a:t>financial reporting </a:t>
            </a:r>
            <a:r>
              <a:rPr lang="en-US" sz="1800" dirty="0">
                <a:latin typeface="Liberation Sans" panose="020B0604020202020204" pitchFamily="34" charset="0"/>
              </a:rPr>
              <a:t>system. The same </a:t>
            </a:r>
            <a:r>
              <a:rPr lang="en-US" sz="1800" dirty="0" smtClean="0">
                <a:latin typeface="Liberation Sans" panose="020B0604020202020204" pitchFamily="34" charset="0"/>
              </a:rPr>
              <a:t>is true </a:t>
            </a:r>
            <a:r>
              <a:rPr lang="en-US" sz="1800" dirty="0">
                <a:latin typeface="Liberation Sans" panose="020B0604020202020204" pitchFamily="34" charset="0"/>
              </a:rPr>
              <a:t>for sustainability reporting</a:t>
            </a:r>
            <a:r>
              <a:rPr lang="en-US" sz="1800" dirty="0" smtClean="0">
                <a:latin typeface="Liberation Sans" panose="020B0604020202020204" pitchFamily="34" charset="0"/>
              </a:rPr>
              <a:t>. An </a:t>
            </a:r>
            <a:r>
              <a:rPr lang="en-US" sz="1800" dirty="0">
                <a:latin typeface="Liberation Sans" panose="020B0604020202020204" pitchFamily="34" charset="0"/>
              </a:rPr>
              <a:t>effective system </a:t>
            </a:r>
            <a:r>
              <a:rPr lang="en-US" sz="1800" dirty="0" smtClean="0">
                <a:latin typeface="Liberation Sans" panose="020B0604020202020204" pitchFamily="34" charset="0"/>
              </a:rPr>
              <a:t>of internal </a:t>
            </a:r>
            <a:r>
              <a:rPr lang="en-US" sz="1800" dirty="0">
                <a:latin typeface="Liberation Sans" panose="020B0604020202020204" pitchFamily="34" charset="0"/>
              </a:rPr>
              <a:t>controls for </a:t>
            </a:r>
            <a:r>
              <a:rPr lang="en-US" sz="1800" dirty="0" smtClean="0">
                <a:latin typeface="Liberation Sans" panose="020B0604020202020204" pitchFamily="34" charset="0"/>
              </a:rPr>
              <a:t>sustainability reporting </a:t>
            </a:r>
            <a:r>
              <a:rPr lang="en-US" sz="1800" dirty="0">
                <a:latin typeface="Liberation Sans" panose="020B0604020202020204" pitchFamily="34" charset="0"/>
              </a:rPr>
              <a:t>will help </a:t>
            </a:r>
            <a:r>
              <a:rPr lang="en-US" sz="1800" dirty="0" smtClean="0">
                <a:latin typeface="Liberation Sans" panose="020B0604020202020204" pitchFamily="34" charset="0"/>
              </a:rPr>
              <a:t>in the </a:t>
            </a:r>
            <a:r>
              <a:rPr lang="en-US" sz="1800" dirty="0">
                <a:latin typeface="Liberation Sans" panose="020B0604020202020204" pitchFamily="34" charset="0"/>
              </a:rPr>
              <a:t>following ways: (1) </a:t>
            </a:r>
            <a:r>
              <a:rPr lang="en-US" sz="1800" dirty="0" smtClean="0">
                <a:latin typeface="Liberation Sans" panose="020B0604020202020204" pitchFamily="34" charset="0"/>
              </a:rPr>
              <a:t>prevent the </a:t>
            </a:r>
            <a:r>
              <a:rPr lang="en-US" sz="1800" dirty="0">
                <a:latin typeface="Liberation Sans" panose="020B0604020202020204" pitchFamily="34" charset="0"/>
              </a:rPr>
              <a:t>unauthorized use </a:t>
            </a:r>
            <a:r>
              <a:rPr lang="en-US" sz="1800" dirty="0" smtClean="0">
                <a:latin typeface="Liberation Sans" panose="020B0604020202020204" pitchFamily="34" charset="0"/>
              </a:rPr>
              <a:t>of data</a:t>
            </a:r>
            <a:r>
              <a:rPr lang="en-US" sz="1800" dirty="0">
                <a:latin typeface="Liberation Sans" panose="020B0604020202020204" pitchFamily="34" charset="0"/>
              </a:rPr>
              <a:t>; (2) provide </a:t>
            </a:r>
            <a:r>
              <a:rPr lang="en-US" sz="1800" dirty="0" smtClean="0">
                <a:latin typeface="Liberation Sans" panose="020B0604020202020204" pitchFamily="34" charset="0"/>
              </a:rPr>
              <a:t>reasonable assurance </a:t>
            </a:r>
            <a:r>
              <a:rPr lang="en-US" sz="1800" dirty="0">
                <a:latin typeface="Liberation Sans" panose="020B0604020202020204" pitchFamily="34" charset="0"/>
              </a:rPr>
              <a:t>that the </a:t>
            </a:r>
            <a:r>
              <a:rPr lang="en-US" sz="1800" dirty="0" smtClean="0">
                <a:latin typeface="Liberation Sans" panose="020B0604020202020204" pitchFamily="34" charset="0"/>
              </a:rPr>
              <a:t>information is </a:t>
            </a:r>
            <a:r>
              <a:rPr lang="en-US" sz="1800" dirty="0">
                <a:latin typeface="Liberation Sans" panose="020B0604020202020204" pitchFamily="34" charset="0"/>
              </a:rPr>
              <a:t>accurate, valid, and complete; and (3) report </a:t>
            </a:r>
            <a:r>
              <a:rPr lang="en-US" sz="1800" dirty="0" smtClean="0">
                <a:latin typeface="Liberation Sans" panose="020B0604020202020204" pitchFamily="34" charset="0"/>
              </a:rPr>
              <a:t>information that </a:t>
            </a:r>
            <a:r>
              <a:rPr lang="en-US" sz="1800" dirty="0">
                <a:latin typeface="Liberation Sans" panose="020B0604020202020204" pitchFamily="34" charset="0"/>
              </a:rPr>
              <a:t>is consistent with overall </a:t>
            </a:r>
            <a:r>
              <a:rPr lang="en-US" sz="1800" dirty="0" smtClean="0">
                <a:latin typeface="Liberation Sans" panose="020B0604020202020204" pitchFamily="34" charset="0"/>
              </a:rPr>
              <a:t>sustainability accounting </a:t>
            </a:r>
            <a:r>
              <a:rPr lang="en-US" sz="1800" dirty="0">
                <a:latin typeface="Liberation Sans" panose="020B0604020202020204" pitchFamily="34" charset="0"/>
              </a:rPr>
              <a:t>policies. With these types of controls, users </a:t>
            </a:r>
            <a:r>
              <a:rPr lang="en-US" sz="1800" dirty="0" smtClean="0">
                <a:latin typeface="Liberation Sans" panose="020B0604020202020204" pitchFamily="34" charset="0"/>
              </a:rPr>
              <a:t>will have </a:t>
            </a:r>
            <a:r>
              <a:rPr lang="en-US" sz="1800" dirty="0">
                <a:latin typeface="Liberation Sans" panose="020B0604020202020204" pitchFamily="34" charset="0"/>
              </a:rPr>
              <a:t>the </a:t>
            </a:r>
            <a:r>
              <a:rPr lang="en-US" sz="1800" dirty="0" smtClean="0">
                <a:latin typeface="Liberation Sans" panose="020B0604020202020204" pitchFamily="34" charset="0"/>
              </a:rPr>
              <a:t>confidence </a:t>
            </a:r>
            <a:r>
              <a:rPr lang="en-US" sz="1800" dirty="0">
                <a:latin typeface="Liberation Sans" panose="020B0604020202020204" pitchFamily="34" charset="0"/>
              </a:rPr>
              <a:t>that they can use the </a:t>
            </a:r>
            <a:r>
              <a:rPr lang="en-US" sz="1800" dirty="0" smtClean="0">
                <a:latin typeface="Liberation Sans" panose="020B0604020202020204" pitchFamily="34" charset="0"/>
              </a:rPr>
              <a:t>sustainability information </a:t>
            </a:r>
            <a:r>
              <a:rPr lang="en-US" sz="1800" dirty="0">
                <a:latin typeface="Liberation Sans" panose="020B0604020202020204" pitchFamily="34" charset="0"/>
              </a:rPr>
              <a:t>effectively</a:t>
            </a:r>
            <a:r>
              <a:rPr lang="en-US" sz="1800" dirty="0" smtClean="0">
                <a:latin typeface="Liberation Sans" panose="020B0604020202020204" pitchFamily="34" charset="0"/>
              </a:rPr>
              <a:t>. Some </a:t>
            </a:r>
            <a:r>
              <a:rPr lang="en-US" sz="1800" dirty="0">
                <a:latin typeface="Liberation Sans" panose="020B0604020202020204" pitchFamily="34" charset="0"/>
              </a:rPr>
              <a:t>regulators are calling for even more </a:t>
            </a:r>
            <a:r>
              <a:rPr lang="en-US" sz="1800" dirty="0" smtClean="0">
                <a:latin typeface="Liberation Sans" panose="020B0604020202020204" pitchFamily="34" charset="0"/>
              </a:rPr>
              <a:t>assurance through </a:t>
            </a:r>
            <a:r>
              <a:rPr lang="en-US" sz="1800" dirty="0">
                <a:latin typeface="Liberation Sans" panose="020B0604020202020204" pitchFamily="34" charset="0"/>
              </a:rPr>
              <a:t>audits of this information. Companies </a:t>
            </a:r>
            <a:r>
              <a:rPr lang="en-US" sz="1800" dirty="0" smtClean="0">
                <a:latin typeface="Liberation Sans" panose="020B0604020202020204" pitchFamily="34" charset="0"/>
              </a:rPr>
              <a:t>that potentially </a:t>
            </a:r>
            <a:r>
              <a:rPr lang="en-US" sz="1800" dirty="0">
                <a:latin typeface="Liberation Sans" panose="020B0604020202020204" pitchFamily="34" charset="0"/>
              </a:rPr>
              <a:t>can cause environmental damage </a:t>
            </a:r>
            <a:r>
              <a:rPr lang="en-US" sz="1800" dirty="0" smtClean="0">
                <a:latin typeface="Liberation Sans" panose="020B0604020202020204" pitchFamily="34" charset="0"/>
              </a:rPr>
              <a:t>through greenhouse </a:t>
            </a:r>
            <a:r>
              <a:rPr lang="en-US" sz="1800" dirty="0">
                <a:latin typeface="Liberation Sans" panose="020B0604020202020204" pitchFamily="34" charset="0"/>
              </a:rPr>
              <a:t>gases, as well as companies in the mining </a:t>
            </a:r>
            <a:r>
              <a:rPr lang="en-US" sz="1800" dirty="0" smtClean="0">
                <a:latin typeface="Liberation Sans" panose="020B0604020202020204" pitchFamily="34" charset="0"/>
              </a:rPr>
              <a:t>and extractive </a:t>
            </a:r>
            <a:r>
              <a:rPr lang="en-US" sz="1800" dirty="0">
                <a:latin typeface="Liberation Sans" panose="020B0604020202020204" pitchFamily="34" charset="0"/>
              </a:rPr>
              <a:t>industries, are subject to reporting requirements</a:t>
            </a:r>
            <a:r>
              <a:rPr lang="en-US" sz="1800" dirty="0" smtClean="0">
                <a:latin typeface="Liberation Sans" panose="020B0604020202020204" pitchFamily="34" charset="0"/>
              </a:rPr>
              <a:t>. And</a:t>
            </a:r>
            <a:r>
              <a:rPr lang="en-US" sz="1800" dirty="0">
                <a:latin typeface="Liberation Sans" panose="020B0604020202020204" pitchFamily="34" charset="0"/>
              </a:rPr>
              <a:t>, as demand for more information in the </a:t>
            </a:r>
            <a:r>
              <a:rPr lang="en-US" sz="1800" dirty="0" smtClean="0">
                <a:latin typeface="Liberation Sans" panose="020B0604020202020204" pitchFamily="34" charset="0"/>
              </a:rPr>
              <a:t>sustainability area </a:t>
            </a:r>
            <a:r>
              <a:rPr lang="en-US" sz="1800" dirty="0">
                <a:latin typeface="Liberation Sans" panose="020B0604020202020204" pitchFamily="34" charset="0"/>
              </a:rPr>
              <a:t>expands, the need for audits of this information </a:t>
            </a:r>
            <a:r>
              <a:rPr lang="en-US" sz="1800" dirty="0" smtClean="0">
                <a:latin typeface="Liberation Sans" panose="020B0604020202020204" pitchFamily="34" charset="0"/>
              </a:rPr>
              <a:t>will grow.</a:t>
            </a:r>
          </a:p>
          <a:p>
            <a:pPr algn="l">
              <a:spcBef>
                <a:spcPts val="1200"/>
              </a:spcBef>
            </a:pPr>
            <a:r>
              <a:rPr lang="en-US" sz="1800" dirty="0" smtClean="0">
                <a:solidFill>
                  <a:schemeClr val="tx2">
                    <a:lumMod val="75000"/>
                  </a:schemeClr>
                </a:solidFill>
                <a:latin typeface="Liberation Sans" panose="020B0604020202020204" pitchFamily="34" charset="0"/>
              </a:rPr>
              <a:t>Why </a:t>
            </a:r>
            <a:r>
              <a:rPr lang="en-US" sz="1800" dirty="0">
                <a:solidFill>
                  <a:schemeClr val="tx2">
                    <a:lumMod val="75000"/>
                  </a:schemeClr>
                </a:solidFill>
                <a:latin typeface="Liberation Sans" panose="020B0604020202020204" pitchFamily="34" charset="0"/>
              </a:rPr>
              <a:t>is sustainability information important to investors</a:t>
            </a:r>
            <a:r>
              <a:rPr lang="en-US" sz="1800" dirty="0" smtClean="0">
                <a:solidFill>
                  <a:schemeClr val="tx2">
                    <a:lumMod val="75000"/>
                  </a:schemeClr>
                </a:solidFill>
                <a:latin typeface="Liberation Sans" panose="020B0604020202020204" pitchFamily="34" charset="0"/>
              </a:rPr>
              <a:t>? (</a:t>
            </a:r>
            <a:r>
              <a:rPr lang="en-US" sz="1800" dirty="0">
                <a:solidFill>
                  <a:schemeClr val="tx2">
                    <a:lumMod val="75000"/>
                  </a:schemeClr>
                </a:solidFill>
                <a:latin typeface="Liberation Sans" panose="020B0604020202020204" pitchFamily="34" charset="0"/>
              </a:rPr>
              <a:t>Go to WileyPLUS for this answer and additional questions.)</a:t>
            </a:r>
          </a:p>
        </p:txBody>
      </p:sp>
      <p:sp>
        <p:nvSpPr>
          <p:cNvPr id="3" name="Rectangle 2"/>
          <p:cNvSpPr/>
          <p:nvPr/>
        </p:nvSpPr>
        <p:spPr bwMode="auto">
          <a:xfrm>
            <a:off x="365760" y="457200"/>
            <a:ext cx="6797040" cy="729020"/>
          </a:xfrm>
          <a:prstGeom prst="rect">
            <a:avLst/>
          </a:prstGeom>
          <a:solidFill>
            <a:srgbClr val="00B0F0"/>
          </a:solidFill>
          <a:ln w="12700" cap="sq" cmpd="sng" algn="ctr">
            <a:noFill/>
            <a:prstDash val="solid"/>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53975" marR="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accent3"/>
                </a:solidFill>
                <a:effectLst>
                  <a:outerShdw blurRad="38100" dist="38100" dir="2700000" algn="tl">
                    <a:srgbClr val="000000">
                      <a:alpha val="43137"/>
                    </a:srgbClr>
                  </a:outerShdw>
                </a:effectLst>
                <a:latin typeface="Liberation Sans" panose="020B0604020202020204" pitchFamily="34" charset="0"/>
              </a:rPr>
              <a:t>People, Planet,</a:t>
            </a:r>
            <a:r>
              <a:rPr kumimoji="0" lang="en-US" sz="3200" b="1" i="0" u="none" strike="noStrike" cap="none" normalizeH="0" dirty="0" smtClean="0">
                <a:ln>
                  <a:noFill/>
                </a:ln>
                <a:solidFill>
                  <a:schemeClr val="accent3"/>
                </a:solidFill>
                <a:effectLst>
                  <a:outerShdw blurRad="38100" dist="38100" dir="2700000" algn="tl">
                    <a:srgbClr val="000000">
                      <a:alpha val="43137"/>
                    </a:srgbClr>
                  </a:outerShdw>
                </a:effectLst>
                <a:latin typeface="Liberation Sans" panose="020B0604020202020204" pitchFamily="34" charset="0"/>
              </a:rPr>
              <a:t> and Profit Insight</a:t>
            </a:r>
            <a:endParaRPr kumimoji="0" lang="en-US" sz="3200" b="1" i="0" u="none" strike="noStrike" cap="none" normalizeH="0" baseline="0" dirty="0" smtClean="0">
              <a:ln>
                <a:noFill/>
              </a:ln>
              <a:solidFill>
                <a:schemeClr val="accent3"/>
              </a:solidFill>
              <a:effectLst>
                <a:outerShdw blurRad="38100" dist="38100" dir="2700000" algn="tl">
                  <a:srgbClr val="000000">
                    <a:alpha val="43137"/>
                  </a:srgbClr>
                </a:outerShdw>
              </a:effectLst>
              <a:latin typeface="Liberation Sans" panose="020B0604020202020204" pitchFamily="34" charset="0"/>
            </a:endParaRPr>
          </a:p>
        </p:txBody>
      </p:sp>
      <p:sp>
        <p:nvSpPr>
          <p:cNvPr id="4" name="Rectangle 3"/>
          <p:cNvSpPr/>
          <p:nvPr/>
        </p:nvSpPr>
        <p:spPr bwMode="auto">
          <a:xfrm>
            <a:off x="7162800" y="533400"/>
            <a:ext cx="1524000" cy="576620"/>
          </a:xfrm>
          <a:prstGeom prst="rect">
            <a:avLst/>
          </a:prstGeom>
          <a:solidFill>
            <a:schemeClr val="bg1">
              <a:lumMod val="75000"/>
            </a:schemeClr>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1</a:t>
            </a:r>
          </a:p>
        </p:txBody>
      </p:sp>
    </p:spTree>
    <p:extLst>
      <p:ext uri="{BB962C8B-B14F-4D97-AF65-F5344CB8AC3E}">
        <p14:creationId xmlns:p14="http://schemas.microsoft.com/office/powerpoint/2010/main" val="2480695461"/>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6"/>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3200" b="1" dirty="0">
                <a:latin typeface="Liberation Sans" panose="020B0604020202020204" pitchFamily="34" charset="0"/>
              </a:rPr>
              <a:t>Reporting Cash</a:t>
            </a:r>
          </a:p>
        </p:txBody>
      </p:sp>
      <p:sp>
        <p:nvSpPr>
          <p:cNvPr id="66564"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656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4</a:t>
            </a:r>
            <a:endParaRPr lang="en-US" altLang="en-US" sz="1600" b="1" i="1" dirty="0">
              <a:solidFill>
                <a:schemeClr val="bg2"/>
              </a:solidFill>
              <a:latin typeface="Liberation Sans" panose="020B0604020202020204" pitchFamily="34" charset="0"/>
            </a:endParaRPr>
          </a:p>
        </p:txBody>
      </p:sp>
      <p:pic>
        <p:nvPicPr>
          <p:cNvPr id="665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532813" cy="2463651"/>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28600" y="3962400"/>
            <a:ext cx="4572000" cy="646331"/>
          </a:xfrm>
          <a:prstGeom prst="rect">
            <a:avLst/>
          </a:prstGeom>
        </p:spPr>
        <p:txBody>
          <a:bodyPr>
            <a:spAutoFit/>
          </a:bodyPr>
          <a:lstStyle/>
          <a:p>
            <a:pPr algn="l"/>
            <a:r>
              <a:rPr lang="en-US" sz="1200" b="1" dirty="0" smtClean="0">
                <a:latin typeface="Liberation Sans" panose="020B0604020202020204" pitchFamily="34" charset="0"/>
              </a:rPr>
              <a:t>Illustration 8-14</a:t>
            </a:r>
            <a:endParaRPr lang="en-US" sz="1200" b="1" dirty="0">
              <a:latin typeface="Liberation Sans" panose="020B0604020202020204" pitchFamily="34" charset="0"/>
            </a:endParaRPr>
          </a:p>
          <a:p>
            <a:pPr algn="l"/>
            <a:r>
              <a:rPr lang="en-US" sz="1200" dirty="0">
                <a:latin typeface="Liberation Sans" panose="020B0604020202020204" pitchFamily="34" charset="0"/>
              </a:rPr>
              <a:t>Balance sheet presentation</a:t>
            </a:r>
          </a:p>
          <a:p>
            <a:pPr algn="l"/>
            <a:r>
              <a:rPr lang="en-US" sz="1200" dirty="0">
                <a:latin typeface="Liberation Sans" panose="020B0604020202020204" pitchFamily="34" charset="0"/>
              </a:rPr>
              <a:t>of cash</a:t>
            </a: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3200" b="1" dirty="0">
                <a:latin typeface="Liberation Sans" panose="020B0604020202020204" pitchFamily="34" charset="0"/>
              </a:rPr>
              <a:t>Reporting Cash</a:t>
            </a:r>
          </a:p>
        </p:txBody>
      </p:sp>
      <p:sp>
        <p:nvSpPr>
          <p:cNvPr id="6758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7588" name="Rectangle 4"/>
          <p:cNvSpPr>
            <a:spLocks noChangeArrowheads="1"/>
          </p:cNvSpPr>
          <p:nvPr/>
        </p:nvSpPr>
        <p:spPr bwMode="auto">
          <a:xfrm>
            <a:off x="609600" y="1295400"/>
            <a:ext cx="5334000"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buSzPct val="80000"/>
            </a:pPr>
            <a:r>
              <a:rPr lang="en-US" altLang="en-US" sz="3000" b="1" dirty="0" smtClean="0">
                <a:solidFill>
                  <a:schemeClr val="tx2">
                    <a:lumMod val="75000"/>
                  </a:schemeClr>
                </a:solidFill>
                <a:latin typeface="Liberation Sans" panose="020B0604020202020204" pitchFamily="34" charset="0"/>
              </a:rPr>
              <a:t>Question</a:t>
            </a:r>
            <a:endParaRPr lang="en-US" altLang="en-US" sz="3000" b="1" dirty="0">
              <a:solidFill>
                <a:schemeClr val="tx2">
                  <a:lumMod val="75000"/>
                </a:schemeClr>
              </a:solidFill>
              <a:latin typeface="Liberation Sans" panose="020B0604020202020204" pitchFamily="34" charset="0"/>
            </a:endParaRPr>
          </a:p>
        </p:txBody>
      </p:sp>
      <p:sp>
        <p:nvSpPr>
          <p:cNvPr id="67589" name="Rectangle 2"/>
          <p:cNvSpPr>
            <a:spLocks noChangeArrowheads="1"/>
          </p:cNvSpPr>
          <p:nvPr/>
        </p:nvSpPr>
        <p:spPr bwMode="auto">
          <a:xfrm>
            <a:off x="533400" y="1905000"/>
            <a:ext cx="8001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62" tIns="46038" rIns="182562" bIns="46038">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lnSpc>
                <a:spcPct val="120000"/>
              </a:lnSpc>
              <a:spcBef>
                <a:spcPct val="60000"/>
              </a:spcBef>
              <a:buClr>
                <a:schemeClr val="tx1"/>
              </a:buClr>
              <a:buFont typeface="Wingdings" pitchFamily="2" charset="2"/>
              <a:buNone/>
            </a:pPr>
            <a:r>
              <a:rPr lang="en-US" altLang="en-US" sz="2200" dirty="0">
                <a:latin typeface="Liberation Sans" panose="020B0604020202020204" pitchFamily="34" charset="0"/>
              </a:rPr>
              <a:t>Which of the following statements correctly describes the reporting of cash?</a:t>
            </a:r>
          </a:p>
        </p:txBody>
      </p:sp>
      <p:sp>
        <p:nvSpPr>
          <p:cNvPr id="67590" name="Rectangle 2"/>
          <p:cNvSpPr>
            <a:spLocks noChangeArrowheads="1"/>
          </p:cNvSpPr>
          <p:nvPr/>
        </p:nvSpPr>
        <p:spPr bwMode="auto">
          <a:xfrm>
            <a:off x="533400" y="2895600"/>
            <a:ext cx="800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62" tIns="46038" rIns="182562" bIns="46038"/>
          <a:lstStyle>
            <a:lvl1pPr marL="342900" indent="-342900">
              <a:defRPr sz="2400">
                <a:solidFill>
                  <a:schemeClr val="tx1"/>
                </a:solidFill>
                <a:latin typeface="Arial Black" pitchFamily="34" charset="0"/>
              </a:defRPr>
            </a:lvl1pPr>
            <a:lvl2pPr marL="685800" indent="-45720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lvl="1" algn="l">
              <a:lnSpc>
                <a:spcPct val="120000"/>
              </a:lnSpc>
              <a:spcBef>
                <a:spcPct val="60000"/>
              </a:spcBef>
              <a:buClr>
                <a:schemeClr val="tx1"/>
              </a:buClr>
              <a:buFont typeface="Wingdings" pitchFamily="2" charset="2"/>
              <a:buAutoNum type="alphaLcPeriod"/>
            </a:pPr>
            <a:r>
              <a:rPr lang="en-US" altLang="en-US" sz="2200" dirty="0">
                <a:latin typeface="Liberation Sans" panose="020B0604020202020204" pitchFamily="34" charset="0"/>
              </a:rPr>
              <a:t>Cash cannot be combined with cash equivalents.</a:t>
            </a:r>
          </a:p>
        </p:txBody>
      </p:sp>
      <p:sp>
        <p:nvSpPr>
          <p:cNvPr id="67591" name="Rectangle 2"/>
          <p:cNvSpPr>
            <a:spLocks noChangeArrowheads="1"/>
          </p:cNvSpPr>
          <p:nvPr/>
        </p:nvSpPr>
        <p:spPr bwMode="auto">
          <a:xfrm>
            <a:off x="533400" y="3505200"/>
            <a:ext cx="8001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62" tIns="46038" rIns="182562" bIns="46038">
            <a:spAutoFit/>
          </a:bodyPr>
          <a:lstStyle>
            <a:lvl1pPr marL="342900" indent="-342900">
              <a:defRPr sz="2400">
                <a:solidFill>
                  <a:schemeClr val="tx1"/>
                </a:solidFill>
                <a:latin typeface="Arial Black" pitchFamily="34" charset="0"/>
              </a:defRPr>
            </a:lvl1pPr>
            <a:lvl2pPr marL="682625" indent="-454025">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lvl="1" algn="l">
              <a:lnSpc>
                <a:spcPct val="120000"/>
              </a:lnSpc>
              <a:spcBef>
                <a:spcPct val="60000"/>
              </a:spcBef>
              <a:buClr>
                <a:schemeClr val="tx1"/>
              </a:buClr>
            </a:pPr>
            <a:r>
              <a:rPr lang="en-US" altLang="en-US" sz="2200" dirty="0">
                <a:latin typeface="Liberation Sans" panose="020B0604020202020204" pitchFamily="34" charset="0"/>
              </a:rPr>
              <a:t>b.	Restricted cash fund may be combined with Cash.</a:t>
            </a:r>
          </a:p>
        </p:txBody>
      </p:sp>
      <p:sp>
        <p:nvSpPr>
          <p:cNvPr id="67592" name="Rectangle 2"/>
          <p:cNvSpPr>
            <a:spLocks noChangeArrowheads="1"/>
          </p:cNvSpPr>
          <p:nvPr/>
        </p:nvSpPr>
        <p:spPr bwMode="auto">
          <a:xfrm>
            <a:off x="533400" y="4110038"/>
            <a:ext cx="8001000" cy="49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62" tIns="46038" rIns="182562" bIns="46038">
            <a:spAutoFit/>
          </a:bodyPr>
          <a:lstStyle>
            <a:lvl1pPr marL="342900" indent="-342900">
              <a:defRPr sz="2400">
                <a:solidFill>
                  <a:schemeClr val="tx1"/>
                </a:solidFill>
                <a:latin typeface="Arial Black" pitchFamily="34" charset="0"/>
              </a:defRPr>
            </a:lvl1pPr>
            <a:lvl2pPr marL="682625" indent="-454025">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lvl="1" algn="l">
              <a:lnSpc>
                <a:spcPct val="120000"/>
              </a:lnSpc>
              <a:spcBef>
                <a:spcPct val="60000"/>
              </a:spcBef>
              <a:buClr>
                <a:schemeClr val="tx1"/>
              </a:buClr>
            </a:pPr>
            <a:r>
              <a:rPr lang="en-US" altLang="en-US" sz="2200" dirty="0">
                <a:latin typeface="Liberation Sans" panose="020B0604020202020204" pitchFamily="34" charset="0"/>
              </a:rPr>
              <a:t>c.	Cash is listed first in the current assets section.</a:t>
            </a:r>
          </a:p>
        </p:txBody>
      </p:sp>
      <p:sp>
        <p:nvSpPr>
          <p:cNvPr id="67593" name="Rectangle 2"/>
          <p:cNvSpPr>
            <a:spLocks noChangeArrowheads="1"/>
          </p:cNvSpPr>
          <p:nvPr/>
        </p:nvSpPr>
        <p:spPr bwMode="auto">
          <a:xfrm>
            <a:off x="533400" y="4719638"/>
            <a:ext cx="8001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62" tIns="46038" rIns="182562" bIns="46038">
            <a:spAutoFit/>
          </a:bodyPr>
          <a:lstStyle>
            <a:lvl1pPr marL="342900" indent="-342900">
              <a:defRPr sz="2400">
                <a:solidFill>
                  <a:schemeClr val="tx1"/>
                </a:solidFill>
                <a:latin typeface="Arial Black" pitchFamily="34" charset="0"/>
              </a:defRPr>
            </a:lvl1pPr>
            <a:lvl2pPr marL="682625" indent="-454025">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lvl="1" algn="l">
              <a:lnSpc>
                <a:spcPct val="120000"/>
              </a:lnSpc>
              <a:spcBef>
                <a:spcPct val="60000"/>
              </a:spcBef>
              <a:buClr>
                <a:schemeClr val="tx1"/>
              </a:buClr>
            </a:pPr>
            <a:r>
              <a:rPr lang="en-US" altLang="en-US" sz="2200" dirty="0">
                <a:latin typeface="Liberation Sans" panose="020B0604020202020204" pitchFamily="34" charset="0"/>
              </a:rPr>
              <a:t>d.	Restricted cash funds cannot be reported as a current asset.</a:t>
            </a:r>
          </a:p>
        </p:txBody>
      </p:sp>
      <p:sp>
        <p:nvSpPr>
          <p:cNvPr id="12" name="Notched Right Arrow 11"/>
          <p:cNvSpPr/>
          <p:nvPr/>
        </p:nvSpPr>
        <p:spPr bwMode="auto">
          <a:xfrm>
            <a:off x="228600" y="4161146"/>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endParaRPr lang="en-US" altLang="en-US" dirty="0">
              <a:latin typeface="Liberation Sans" panose="020B0604020202020204" pitchFamily="34" charset="0"/>
            </a:endParaRPr>
          </a:p>
        </p:txBody>
      </p:sp>
      <p:sp>
        <p:nvSpPr>
          <p:cNvPr id="6759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4</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1" name="Rectangle 3"/>
          <p:cNvSpPr>
            <a:spLocks noChangeArrowheads="1"/>
          </p:cNvSpPr>
          <p:nvPr/>
        </p:nvSpPr>
        <p:spPr bwMode="auto">
          <a:xfrm>
            <a:off x="381000" y="1358900"/>
            <a:ext cx="7086600" cy="497129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143000" algn="l"/>
                <a:tab pos="7029450" algn="r"/>
              </a:tabLst>
              <a:defRPr sz="2400">
                <a:solidFill>
                  <a:schemeClr val="tx1"/>
                </a:solidFill>
                <a:latin typeface="Times New Roman" pitchFamily="18" charset="0"/>
              </a:defRPr>
            </a:lvl1pPr>
            <a:lvl2pPr marL="971550" indent="-457200" algn="l">
              <a:tabLst>
                <a:tab pos="1143000" algn="l"/>
                <a:tab pos="7029450" algn="r"/>
              </a:tabLst>
              <a:defRPr sz="2400">
                <a:solidFill>
                  <a:schemeClr val="tx1"/>
                </a:solidFill>
                <a:latin typeface="Times New Roman" pitchFamily="18" charset="0"/>
              </a:defRPr>
            </a:lvl2pPr>
            <a:lvl3pPr marL="1543050" indent="-457200" algn="l">
              <a:tabLst>
                <a:tab pos="1143000" algn="l"/>
                <a:tab pos="7029450" algn="r"/>
              </a:tabLst>
              <a:defRPr sz="2400">
                <a:solidFill>
                  <a:schemeClr val="tx1"/>
                </a:solidFill>
                <a:latin typeface="Times New Roman" pitchFamily="18" charset="0"/>
              </a:defRPr>
            </a:lvl3pPr>
            <a:lvl4pPr marL="2114550" indent="-457200" algn="l">
              <a:tabLst>
                <a:tab pos="1143000" algn="l"/>
                <a:tab pos="7029450" algn="r"/>
              </a:tabLst>
              <a:defRPr sz="2400">
                <a:solidFill>
                  <a:schemeClr val="tx1"/>
                </a:solidFill>
                <a:latin typeface="Times New Roman" pitchFamily="18" charset="0"/>
              </a:defRPr>
            </a:lvl4pPr>
            <a:lvl5pPr marL="2686050" indent="-457200" algn="l">
              <a:tabLst>
                <a:tab pos="1143000" algn="l"/>
                <a:tab pos="7029450" algn="r"/>
              </a:tabLst>
              <a:defRPr sz="2400">
                <a:solidFill>
                  <a:schemeClr val="tx1"/>
                </a:solidFill>
                <a:latin typeface="Times New Roman" pitchFamily="18" charset="0"/>
              </a:defRPr>
            </a:lvl5pPr>
            <a:lvl6pPr marL="31432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6pPr>
            <a:lvl7pPr marL="36004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7pPr>
            <a:lvl8pPr marL="40576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8pPr>
            <a:lvl9pPr marL="45148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9pPr>
          </a:lstStyle>
          <a:p>
            <a:pPr>
              <a:lnSpc>
                <a:spcPct val="115000"/>
              </a:lnSpc>
              <a:spcBef>
                <a:spcPct val="25000"/>
              </a:spcBef>
            </a:pPr>
            <a:r>
              <a:rPr lang="en-US" sz="2000" dirty="0" smtClean="0">
                <a:latin typeface="Liberation Sans" panose="020B0604020202020204" pitchFamily="34" charset="0"/>
              </a:rPr>
              <a:t>Indicate </a:t>
            </a:r>
            <a:r>
              <a:rPr lang="en-US" sz="2000" dirty="0">
                <a:latin typeface="Liberation Sans" panose="020B0604020202020204" pitchFamily="34" charset="0"/>
              </a:rPr>
              <a:t>whether each of the following </a:t>
            </a:r>
            <a:r>
              <a:rPr lang="en-US" sz="2000" dirty="0" smtClean="0">
                <a:latin typeface="Liberation Sans" panose="020B0604020202020204" pitchFamily="34" charset="0"/>
              </a:rPr>
              <a:t>is </a:t>
            </a:r>
            <a:r>
              <a:rPr lang="en-US" sz="2000" dirty="0">
                <a:latin typeface="Liberation Sans" panose="020B0604020202020204" pitchFamily="34" charset="0"/>
              </a:rPr>
              <a:t>true or </a:t>
            </a:r>
            <a:r>
              <a:rPr lang="en-US" sz="2000" dirty="0" smtClean="0">
                <a:latin typeface="Liberation Sans" panose="020B0604020202020204" pitchFamily="34" charset="0"/>
              </a:rPr>
              <a:t>false.</a:t>
            </a:r>
          </a:p>
          <a:p>
            <a:pPr marL="457200" indent="-457200">
              <a:lnSpc>
                <a:spcPct val="115000"/>
              </a:lnSpc>
              <a:spcBef>
                <a:spcPct val="25000"/>
              </a:spcBef>
              <a:buAutoNum type="arabicPeriod"/>
            </a:pPr>
            <a:r>
              <a:rPr lang="en-US" sz="2000" dirty="0" smtClean="0">
                <a:latin typeface="Liberation Sans" panose="020B0604020202020204" pitchFamily="34" charset="0"/>
              </a:rPr>
              <a:t>Cash </a:t>
            </a:r>
            <a:r>
              <a:rPr lang="en-US" sz="2000" dirty="0">
                <a:latin typeface="Liberation Sans" panose="020B0604020202020204" pitchFamily="34" charset="0"/>
              </a:rPr>
              <a:t>and cash equivalents are comprised of coins, currency (paper money), </a:t>
            </a:r>
            <a:r>
              <a:rPr lang="en-US" sz="2000" dirty="0" smtClean="0">
                <a:latin typeface="Liberation Sans" panose="020B0604020202020204" pitchFamily="34" charset="0"/>
              </a:rPr>
              <a:t>money  orders</a:t>
            </a:r>
            <a:r>
              <a:rPr lang="en-US" sz="2000" dirty="0">
                <a:latin typeface="Liberation Sans" panose="020B0604020202020204" pitchFamily="34" charset="0"/>
              </a:rPr>
              <a:t>, and NSF </a:t>
            </a:r>
            <a:r>
              <a:rPr lang="en-US" sz="2000" dirty="0" smtClean="0">
                <a:latin typeface="Liberation Sans" panose="020B0604020202020204" pitchFamily="34" charset="0"/>
              </a:rPr>
              <a:t>checks.</a:t>
            </a:r>
          </a:p>
          <a:p>
            <a:pPr marL="457200" indent="-457200">
              <a:lnSpc>
                <a:spcPct val="115000"/>
              </a:lnSpc>
              <a:spcBef>
                <a:spcPct val="25000"/>
              </a:spcBef>
              <a:buAutoNum type="arabicPeriod"/>
            </a:pPr>
            <a:r>
              <a:rPr lang="en-US" sz="2000" dirty="0" smtClean="0">
                <a:latin typeface="Liberation Sans" panose="020B0604020202020204" pitchFamily="34" charset="0"/>
              </a:rPr>
              <a:t>Restricted </a:t>
            </a:r>
            <a:r>
              <a:rPr lang="en-US" sz="2000" dirty="0">
                <a:latin typeface="Liberation Sans" panose="020B0604020202020204" pitchFamily="34" charset="0"/>
              </a:rPr>
              <a:t>cash is </a:t>
            </a:r>
            <a:r>
              <a:rPr lang="en-US" sz="2000" dirty="0" smtClean="0">
                <a:latin typeface="Liberation Sans" panose="020B0604020202020204" pitchFamily="34" charset="0"/>
              </a:rPr>
              <a:t>classified </a:t>
            </a:r>
            <a:r>
              <a:rPr lang="en-US" sz="2000" dirty="0">
                <a:latin typeface="Liberation Sans" panose="020B0604020202020204" pitchFamily="34" charset="0"/>
              </a:rPr>
              <a:t>as either a current asset or noncurrent asset, </a:t>
            </a:r>
            <a:r>
              <a:rPr lang="en-US" sz="2000" dirty="0" smtClean="0">
                <a:latin typeface="Liberation Sans" panose="020B0604020202020204" pitchFamily="34" charset="0"/>
              </a:rPr>
              <a:t>depending on </a:t>
            </a:r>
            <a:r>
              <a:rPr lang="en-US" sz="2000" dirty="0">
                <a:latin typeface="Liberation Sans" panose="020B0604020202020204" pitchFamily="34" charset="0"/>
              </a:rPr>
              <a:t>the </a:t>
            </a:r>
            <a:r>
              <a:rPr lang="en-US" sz="2000" dirty="0" smtClean="0">
                <a:latin typeface="Liberation Sans" panose="020B0604020202020204" pitchFamily="34" charset="0"/>
              </a:rPr>
              <a:t>circumstances.</a:t>
            </a:r>
          </a:p>
          <a:p>
            <a:pPr marL="457200" indent="-457200">
              <a:lnSpc>
                <a:spcPct val="115000"/>
              </a:lnSpc>
              <a:spcBef>
                <a:spcPct val="25000"/>
              </a:spcBef>
              <a:buAutoNum type="arabicPeriod"/>
            </a:pPr>
            <a:r>
              <a:rPr lang="en-US" sz="2000" dirty="0" smtClean="0">
                <a:latin typeface="Liberation Sans" panose="020B0604020202020204" pitchFamily="34" charset="0"/>
              </a:rPr>
              <a:t>A </a:t>
            </a:r>
            <a:r>
              <a:rPr lang="en-US" sz="2000" dirty="0">
                <a:latin typeface="Liberation Sans" panose="020B0604020202020204" pitchFamily="34" charset="0"/>
              </a:rPr>
              <a:t>company may have a negative balance in its bank account. In this case, it </a:t>
            </a:r>
            <a:r>
              <a:rPr lang="en-US" sz="2000" dirty="0" smtClean="0">
                <a:latin typeface="Liberation Sans" panose="020B0604020202020204" pitchFamily="34" charset="0"/>
              </a:rPr>
              <a:t>should offset </a:t>
            </a:r>
            <a:r>
              <a:rPr lang="en-US" sz="2000" dirty="0">
                <a:latin typeface="Liberation Sans" panose="020B0604020202020204" pitchFamily="34" charset="0"/>
              </a:rPr>
              <a:t>this negative balance against cash and cash equivalents on the balance </a:t>
            </a:r>
            <a:r>
              <a:rPr lang="en-US" sz="2000" dirty="0" smtClean="0">
                <a:latin typeface="Liberation Sans" panose="020B0604020202020204" pitchFamily="34" charset="0"/>
              </a:rPr>
              <a:t>sheet.</a:t>
            </a:r>
          </a:p>
          <a:p>
            <a:pPr marL="457200" indent="-457200">
              <a:lnSpc>
                <a:spcPct val="115000"/>
              </a:lnSpc>
              <a:spcBef>
                <a:spcPct val="25000"/>
              </a:spcBef>
              <a:buAutoNum type="arabicPeriod"/>
            </a:pPr>
            <a:r>
              <a:rPr lang="en-US" sz="2000" dirty="0" smtClean="0">
                <a:latin typeface="Liberation Sans" panose="020B0604020202020204" pitchFamily="34" charset="0"/>
              </a:rPr>
              <a:t>Because </a:t>
            </a:r>
            <a:r>
              <a:rPr lang="en-US" sz="2000" dirty="0">
                <a:latin typeface="Liberation Sans" panose="020B0604020202020204" pitchFamily="34" charset="0"/>
              </a:rPr>
              <a:t>cash and cash equivalents often include short-term investments, </a:t>
            </a:r>
            <a:r>
              <a:rPr lang="en-US" sz="2000" dirty="0" smtClean="0">
                <a:latin typeface="Liberation Sans" panose="020B0604020202020204" pitchFamily="34" charset="0"/>
              </a:rPr>
              <a:t>accounts receivable </a:t>
            </a:r>
            <a:r>
              <a:rPr lang="en-US" sz="2000" dirty="0">
                <a:latin typeface="Liberation Sans" panose="020B0604020202020204" pitchFamily="34" charset="0"/>
              </a:rPr>
              <a:t>should be reported as the </a:t>
            </a:r>
            <a:r>
              <a:rPr lang="en-US" sz="2000" dirty="0" smtClean="0">
                <a:latin typeface="Liberation Sans" panose="020B0604020202020204" pitchFamily="34" charset="0"/>
              </a:rPr>
              <a:t>first </a:t>
            </a:r>
            <a:r>
              <a:rPr lang="en-US" sz="2000" dirty="0">
                <a:latin typeface="Liberation Sans" panose="020B0604020202020204" pitchFamily="34" charset="0"/>
              </a:rPr>
              <a:t>item on the balance sheet</a:t>
            </a:r>
            <a:r>
              <a:rPr lang="en-US" sz="2000" dirty="0" smtClean="0">
                <a:latin typeface="Liberation Sans" panose="020B0604020202020204" pitchFamily="34" charset="0"/>
              </a:rPr>
              <a:t>.</a:t>
            </a:r>
            <a:endParaRPr lang="en-US" sz="2000" dirty="0">
              <a:latin typeface="Liberation Sans" panose="020B0604020202020204" pitchFamily="34" charset="0"/>
            </a:endParaRPr>
          </a:p>
        </p:txBody>
      </p:sp>
      <p:sp>
        <p:nvSpPr>
          <p:cNvPr id="1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4</a:t>
            </a:r>
            <a:endParaRPr lang="en-US" altLang="en-US" sz="1600" b="1" i="1" dirty="0">
              <a:solidFill>
                <a:schemeClr val="bg2"/>
              </a:solidFill>
              <a:latin typeface="Liberation Sans" panose="020B0604020202020204" pitchFamily="34" charset="0"/>
            </a:endParaRPr>
          </a:p>
        </p:txBody>
      </p:sp>
      <p:sp>
        <p:nvSpPr>
          <p:cNvPr id="23" name="TextBox 22"/>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24" name="TextBox 23"/>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marL="109538" algn="l"/>
            <a:r>
              <a:rPr lang="en-US" sz="3200" b="1" dirty="0" smtClean="0">
                <a:solidFill>
                  <a:schemeClr val="bg1"/>
                </a:solidFill>
                <a:latin typeface="Liberation Sans" panose="020B0604020202020204" pitchFamily="34" charset="0"/>
              </a:rPr>
              <a:t>Reporting Cash</a:t>
            </a:r>
            <a:endParaRPr lang="en-US" sz="3200" b="1" i="0" dirty="0">
              <a:solidFill>
                <a:schemeClr val="bg1"/>
              </a:solidFill>
              <a:latin typeface="Liberation Sans" panose="020B0604020202020204" pitchFamily="34" charset="0"/>
            </a:endParaRPr>
          </a:p>
        </p:txBody>
      </p:sp>
      <p:sp>
        <p:nvSpPr>
          <p:cNvPr id="25" name="Oval 24"/>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200" b="1" i="0" dirty="0" smtClean="0">
                <a:solidFill>
                  <a:srgbClr val="FF0000"/>
                </a:solidFill>
                <a:latin typeface="Liberation Sans" panose="020B0604020202020204" pitchFamily="34" charset="0"/>
              </a:rPr>
              <a:t>4</a:t>
            </a:r>
            <a:endParaRPr lang="en-US" sz="4200" b="1" i="0" dirty="0">
              <a:solidFill>
                <a:srgbClr val="FF0000"/>
              </a:solidFill>
              <a:latin typeface="Liberation Sans" panose="020B0604020202020204" pitchFamily="34" charset="0"/>
            </a:endParaRPr>
          </a:p>
        </p:txBody>
      </p:sp>
      <p:sp>
        <p:nvSpPr>
          <p:cNvPr id="2" name="Rectangle 1"/>
          <p:cNvSpPr/>
          <p:nvPr/>
        </p:nvSpPr>
        <p:spPr bwMode="auto">
          <a:xfrm>
            <a:off x="7467600" y="1676400"/>
            <a:ext cx="1371600" cy="609600"/>
          </a:xfrm>
          <a:prstGeom prst="rect">
            <a:avLst/>
          </a:prstGeom>
          <a:solidFill>
            <a:schemeClr val="accent3"/>
          </a:solidFill>
          <a:ln w="12700" cap="sq" cmpd="sng" algn="ctr">
            <a:solidFill>
              <a:schemeClr val="tx1"/>
            </a:solidFill>
            <a:prstDash val="solid"/>
            <a:round/>
            <a:headEnd type="none" w="sm" len="sm"/>
            <a:tailEnd type="none" w="sm" len="sm"/>
          </a:ln>
          <a:effectLst>
            <a:innerShdw blurRad="114300">
              <a:prstClr val="black"/>
            </a:innerShdw>
          </a:effectLst>
          <a:extLst/>
        </p:spPr>
        <p:txBody>
          <a:bodyPr vert="horz" wrap="square" lIns="91440" tIns="18288"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iberation Sans" panose="020B0604020202020204" pitchFamily="34" charset="0"/>
              </a:rPr>
              <a:t>False</a:t>
            </a:r>
          </a:p>
        </p:txBody>
      </p:sp>
      <p:sp>
        <p:nvSpPr>
          <p:cNvPr id="9" name="Rectangle 8"/>
          <p:cNvSpPr/>
          <p:nvPr/>
        </p:nvSpPr>
        <p:spPr bwMode="auto">
          <a:xfrm>
            <a:off x="7467600" y="2971800"/>
            <a:ext cx="1371600" cy="609600"/>
          </a:xfrm>
          <a:prstGeom prst="rect">
            <a:avLst/>
          </a:prstGeom>
          <a:solidFill>
            <a:schemeClr val="accent3"/>
          </a:solidFill>
          <a:ln w="12700" cap="sq" cmpd="sng" algn="ctr">
            <a:solidFill>
              <a:schemeClr val="tx1"/>
            </a:solidFill>
            <a:prstDash val="solid"/>
            <a:round/>
            <a:headEnd type="none" w="sm" len="sm"/>
            <a:tailEnd type="none" w="sm" len="sm"/>
          </a:ln>
          <a:effectLst>
            <a:innerShdw blurRad="114300">
              <a:prstClr val="black"/>
            </a:innerShdw>
          </a:effectLst>
          <a:extLst/>
        </p:spPr>
        <p:txBody>
          <a:bodyPr vert="horz" wrap="square" lIns="91440" tIns="18288"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iberation Sans" panose="020B0604020202020204" pitchFamily="34" charset="0"/>
              </a:rPr>
              <a:t>True</a:t>
            </a:r>
          </a:p>
        </p:txBody>
      </p:sp>
      <p:sp>
        <p:nvSpPr>
          <p:cNvPr id="10" name="Rectangle 9"/>
          <p:cNvSpPr/>
          <p:nvPr/>
        </p:nvSpPr>
        <p:spPr bwMode="auto">
          <a:xfrm>
            <a:off x="7467600" y="4038600"/>
            <a:ext cx="1371600" cy="609600"/>
          </a:xfrm>
          <a:prstGeom prst="rect">
            <a:avLst/>
          </a:prstGeom>
          <a:solidFill>
            <a:schemeClr val="accent3"/>
          </a:solidFill>
          <a:ln w="12700" cap="sq" cmpd="sng" algn="ctr">
            <a:solidFill>
              <a:schemeClr val="tx1"/>
            </a:solidFill>
            <a:prstDash val="solid"/>
            <a:round/>
            <a:headEnd type="none" w="sm" len="sm"/>
            <a:tailEnd type="none" w="sm" len="sm"/>
          </a:ln>
          <a:effectLst>
            <a:innerShdw blurRad="114300">
              <a:prstClr val="black"/>
            </a:innerShdw>
          </a:effectLst>
          <a:extLst/>
        </p:spPr>
        <p:txBody>
          <a:bodyPr vert="horz" wrap="square" lIns="91440" tIns="18288"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iberation Sans" panose="020B0604020202020204" pitchFamily="34" charset="0"/>
              </a:rPr>
              <a:t>False</a:t>
            </a:r>
          </a:p>
        </p:txBody>
      </p:sp>
      <p:sp>
        <p:nvSpPr>
          <p:cNvPr id="11" name="Rectangle 10"/>
          <p:cNvSpPr/>
          <p:nvPr/>
        </p:nvSpPr>
        <p:spPr bwMode="auto">
          <a:xfrm>
            <a:off x="7467600" y="5467064"/>
            <a:ext cx="1371600" cy="609600"/>
          </a:xfrm>
          <a:prstGeom prst="rect">
            <a:avLst/>
          </a:prstGeom>
          <a:solidFill>
            <a:schemeClr val="accent3"/>
          </a:solidFill>
          <a:ln w="12700" cap="sq" cmpd="sng" algn="ctr">
            <a:solidFill>
              <a:schemeClr val="tx1"/>
            </a:solidFill>
            <a:prstDash val="solid"/>
            <a:round/>
            <a:headEnd type="none" w="sm" len="sm"/>
            <a:tailEnd type="none" w="sm" len="sm"/>
          </a:ln>
          <a:effectLst>
            <a:innerShdw blurRad="114300">
              <a:prstClr val="black"/>
            </a:innerShdw>
          </a:effectLst>
          <a:extLst/>
        </p:spPr>
        <p:txBody>
          <a:bodyPr vert="horz" wrap="square" lIns="91440" tIns="18288"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iberation Sans" panose="020B0604020202020204" pitchFamily="34" charset="0"/>
              </a:rPr>
              <a:t>False</a:t>
            </a:r>
          </a:p>
        </p:txBody>
      </p:sp>
    </p:spTree>
    <p:extLst>
      <p:ext uri="{BB962C8B-B14F-4D97-AF65-F5344CB8AC3E}">
        <p14:creationId xmlns:p14="http://schemas.microsoft.com/office/powerpoint/2010/main" val="9586473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533400" y="3048000"/>
            <a:ext cx="8229600" cy="30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0" lvl="1" indent="0" algn="l">
              <a:lnSpc>
                <a:spcPct val="115000"/>
              </a:lnSpc>
              <a:spcBef>
                <a:spcPct val="50000"/>
              </a:spcBef>
              <a:buClr>
                <a:srgbClr val="800000"/>
              </a:buClr>
              <a:buSzPct val="80000"/>
            </a:pPr>
            <a:r>
              <a:rPr lang="en-US" altLang="en-US" sz="1900" b="1" dirty="0" smtClean="0">
                <a:latin typeface="Liberation Sans" panose="020B0604020202020204" pitchFamily="34" charset="0"/>
              </a:rPr>
              <a:t>Similarities</a:t>
            </a: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The </a:t>
            </a:r>
            <a:r>
              <a:rPr lang="en-US" sz="1900" dirty="0">
                <a:latin typeface="Liberation Sans" panose="020B0604020202020204" pitchFamily="34" charset="0"/>
              </a:rPr>
              <a:t>fraud triangle discussed in this chapter is applicable to all international companies. Some </a:t>
            </a:r>
            <a:r>
              <a:rPr lang="en-US" sz="1900" dirty="0" smtClean="0">
                <a:latin typeface="Liberation Sans" panose="020B0604020202020204" pitchFamily="34" charset="0"/>
              </a:rPr>
              <a:t>of the </a:t>
            </a:r>
            <a:r>
              <a:rPr lang="en-US" sz="1900" dirty="0">
                <a:latin typeface="Liberation Sans" panose="020B0604020202020204" pitchFamily="34" charset="0"/>
              </a:rPr>
              <a:t>major frauds on an international basis are </a:t>
            </a:r>
            <a:r>
              <a:rPr lang="en-US" sz="1900" b="1" dirty="0">
                <a:solidFill>
                  <a:schemeClr val="accent6">
                    <a:lumMod val="75000"/>
                  </a:schemeClr>
                </a:solidFill>
                <a:latin typeface="Liberation Sans" panose="020B0604020202020204" pitchFamily="34" charset="0"/>
              </a:rPr>
              <a:t>Parmalat</a:t>
            </a:r>
            <a:r>
              <a:rPr lang="en-US" sz="1900" dirty="0">
                <a:latin typeface="Liberation Sans" panose="020B0604020202020204" pitchFamily="34" charset="0"/>
              </a:rPr>
              <a:t> (Italy), </a:t>
            </a:r>
            <a:r>
              <a:rPr lang="en-US" sz="1900" b="1" dirty="0">
                <a:solidFill>
                  <a:schemeClr val="accent6">
                    <a:lumMod val="75000"/>
                  </a:schemeClr>
                </a:solidFill>
                <a:latin typeface="Liberation Sans" panose="020B0604020202020204" pitchFamily="34" charset="0"/>
              </a:rPr>
              <a:t>Royal</a:t>
            </a:r>
            <a:r>
              <a:rPr lang="en-US" sz="1900" dirty="0">
                <a:latin typeface="Liberation Sans" panose="020B0604020202020204" pitchFamily="34" charset="0"/>
              </a:rPr>
              <a:t> </a:t>
            </a:r>
            <a:r>
              <a:rPr lang="en-US" sz="1900" b="1" dirty="0">
                <a:solidFill>
                  <a:schemeClr val="accent6">
                    <a:lumMod val="75000"/>
                  </a:schemeClr>
                </a:solidFill>
                <a:latin typeface="Liberation Sans" panose="020B0604020202020204" pitchFamily="34" charset="0"/>
              </a:rPr>
              <a:t>Ahold</a:t>
            </a:r>
            <a:r>
              <a:rPr lang="en-US" sz="1900" dirty="0">
                <a:latin typeface="Liberation Sans" panose="020B0604020202020204" pitchFamily="34" charset="0"/>
              </a:rPr>
              <a:t> (the Netherlands), </a:t>
            </a:r>
            <a:r>
              <a:rPr lang="en-US" sz="1900" dirty="0" smtClean="0">
                <a:latin typeface="Liberation Sans" panose="020B0604020202020204" pitchFamily="34" charset="0"/>
              </a:rPr>
              <a:t>and </a:t>
            </a:r>
            <a:r>
              <a:rPr lang="en-US" sz="1900" b="1" dirty="0">
                <a:solidFill>
                  <a:schemeClr val="accent6">
                    <a:lumMod val="75000"/>
                  </a:schemeClr>
                </a:solidFill>
                <a:latin typeface="Liberation Sans" panose="020B0604020202020204" pitchFamily="34" charset="0"/>
              </a:rPr>
              <a:t>Satyam</a:t>
            </a:r>
            <a:r>
              <a:rPr lang="en-US" sz="1900" dirty="0" smtClean="0">
                <a:latin typeface="Liberation Sans" panose="020B0604020202020204" pitchFamily="34" charset="0"/>
              </a:rPr>
              <a:t> </a:t>
            </a:r>
            <a:r>
              <a:rPr lang="en-US" sz="1900" b="1" dirty="0">
                <a:solidFill>
                  <a:schemeClr val="accent6">
                    <a:lumMod val="75000"/>
                  </a:schemeClr>
                </a:solidFill>
                <a:latin typeface="Liberation Sans" panose="020B0604020202020204" pitchFamily="34" charset="0"/>
              </a:rPr>
              <a:t>Computer</a:t>
            </a:r>
            <a:r>
              <a:rPr lang="en-US" sz="1900" dirty="0">
                <a:latin typeface="Liberation Sans" panose="020B0604020202020204" pitchFamily="34" charset="0"/>
              </a:rPr>
              <a:t> </a:t>
            </a:r>
            <a:r>
              <a:rPr lang="en-US" sz="1900" b="1" dirty="0">
                <a:solidFill>
                  <a:schemeClr val="accent6">
                    <a:lumMod val="75000"/>
                  </a:schemeClr>
                </a:solidFill>
                <a:latin typeface="Liberation Sans" panose="020B0604020202020204" pitchFamily="34" charset="0"/>
              </a:rPr>
              <a:t>Services</a:t>
            </a:r>
            <a:r>
              <a:rPr lang="en-US" sz="1900" dirty="0">
                <a:latin typeface="Liberation Sans" panose="020B0604020202020204" pitchFamily="34" charset="0"/>
              </a:rPr>
              <a:t> (India</a:t>
            </a:r>
            <a:r>
              <a:rPr lang="en-US" sz="1900" dirty="0" smtClean="0">
                <a:latin typeface="Liberation Sans" panose="020B0604020202020204" pitchFamily="34" charset="0"/>
              </a:rPr>
              <a:t>).</a:t>
            </a: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Rising </a:t>
            </a:r>
            <a:r>
              <a:rPr lang="en-US" sz="1900" dirty="0">
                <a:latin typeface="Liberation Sans" panose="020B0604020202020204" pitchFamily="34" charset="0"/>
              </a:rPr>
              <a:t>economic crime poses a growing threat to companies, with </a:t>
            </a:r>
            <a:r>
              <a:rPr lang="en-US" sz="1900" dirty="0" smtClean="0">
                <a:latin typeface="Liberation Sans" panose="020B0604020202020204" pitchFamily="34" charset="0"/>
              </a:rPr>
              <a:t>nearly one-third </a:t>
            </a:r>
            <a:r>
              <a:rPr lang="en-US" sz="1900" dirty="0">
                <a:latin typeface="Liberation Sans" panose="020B0604020202020204" pitchFamily="34" charset="0"/>
              </a:rPr>
              <a:t>of all organizations </a:t>
            </a:r>
            <a:r>
              <a:rPr lang="en-US" sz="1900" dirty="0" smtClean="0">
                <a:latin typeface="Liberation Sans" panose="020B0604020202020204" pitchFamily="34" charset="0"/>
              </a:rPr>
              <a:t>worldwide being </a:t>
            </a:r>
            <a:r>
              <a:rPr lang="en-US" sz="1900" dirty="0">
                <a:latin typeface="Liberation Sans" panose="020B0604020202020204" pitchFamily="34" charset="0"/>
              </a:rPr>
              <a:t>victims of fraud in a recent 12-month period.</a:t>
            </a:r>
          </a:p>
        </p:txBody>
      </p:sp>
      <p:sp>
        <p:nvSpPr>
          <p:cNvPr id="70660" name="Rectangle 2"/>
          <p:cNvSpPr>
            <a:spLocks noChangeArrowheads="1"/>
          </p:cNvSpPr>
          <p:nvPr/>
        </p:nvSpPr>
        <p:spPr bwMode="auto">
          <a:xfrm>
            <a:off x="533400" y="25146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defRPr/>
            </a:pPr>
            <a:r>
              <a:rPr lang="en-US" altLang="en-US" b="1" dirty="0" smtClean="0">
                <a:solidFill>
                  <a:schemeClr val="accent6">
                    <a:lumMod val="75000"/>
                  </a:schemeClr>
                </a:solidFill>
                <a:latin typeface="Liberation Sans" panose="020B0604020202020204" pitchFamily="34" charset="0"/>
              </a:rPr>
              <a:t>Relevant Facts</a:t>
            </a:r>
            <a:endParaRPr lang="en-US" altLang="en-US" b="1" dirty="0">
              <a:solidFill>
                <a:schemeClr val="accent6">
                  <a:lumMod val="75000"/>
                </a:schemeClr>
              </a:solidFill>
              <a:latin typeface="Liberation Sans" panose="020B0604020202020204" pitchFamily="34" charset="0"/>
            </a:endParaRPr>
          </a:p>
        </p:txBody>
      </p:sp>
      <p:sp>
        <p:nvSpPr>
          <p:cNvPr id="6" name="Rectangle 5"/>
          <p:cNvSpPr>
            <a:spLocks noChangeArrowheads="1"/>
          </p:cNvSpPr>
          <p:nvPr/>
        </p:nvSpPr>
        <p:spPr bwMode="auto">
          <a:xfrm>
            <a:off x="290286" y="157924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7" name="Rectangle 5"/>
          <p:cNvSpPr>
            <a:spLocks noChangeArrowheads="1"/>
          </p:cNvSpPr>
          <p:nvPr/>
        </p:nvSpPr>
        <p:spPr bwMode="auto">
          <a:xfrm>
            <a:off x="2540000" y="1447800"/>
            <a:ext cx="6241143" cy="928688"/>
          </a:xfrm>
          <a:prstGeom prst="rect">
            <a:avLst/>
          </a:prstGeom>
          <a:solidFill>
            <a:srgbClr val="0027A4"/>
          </a:solidFill>
          <a:ln>
            <a:noFill/>
          </a:ln>
          <a:effectLst/>
        </p:spPr>
        <p:txBody>
          <a:bodyPr wrap="square" lIns="86493" tIns="27432" rIns="86493" bIns="43247" anchor="ctr"/>
          <a:lstStyle/>
          <a:p>
            <a:pPr marL="109538" algn="l"/>
            <a:r>
              <a:rPr lang="en-US" sz="1900" b="1" dirty="0" smtClean="0">
                <a:solidFill>
                  <a:schemeClr val="bg1"/>
                </a:solidFill>
                <a:latin typeface="Liberation Sans" panose="020B0604020202020204" pitchFamily="34" charset="0"/>
              </a:rPr>
              <a:t>Compare </a:t>
            </a:r>
            <a:r>
              <a:rPr lang="en-US" sz="1900" b="1" dirty="0">
                <a:solidFill>
                  <a:schemeClr val="bg1"/>
                </a:solidFill>
                <a:latin typeface="Liberation Sans" panose="020B0604020202020204" pitchFamily="34" charset="0"/>
              </a:rPr>
              <a:t>the accounting for </a:t>
            </a:r>
            <a:r>
              <a:rPr lang="en-US" sz="1900" b="1" dirty="0" smtClean="0">
                <a:solidFill>
                  <a:schemeClr val="bg1"/>
                </a:solidFill>
                <a:latin typeface="Liberation Sans" panose="020B0604020202020204" pitchFamily="34" charset="0"/>
              </a:rPr>
              <a:t>fraud, internal control, and cash </a:t>
            </a:r>
            <a:r>
              <a:rPr lang="en-US" sz="1900" b="1" dirty="0">
                <a:solidFill>
                  <a:schemeClr val="bg1"/>
                </a:solidFill>
                <a:latin typeface="Liberation Sans" panose="020B0604020202020204" pitchFamily="34" charset="0"/>
              </a:rPr>
              <a:t>under GAAP and IFRS.</a:t>
            </a:r>
          </a:p>
        </p:txBody>
      </p:sp>
      <p:sp>
        <p:nvSpPr>
          <p:cNvPr id="8" name="Oval 7"/>
          <p:cNvSpPr/>
          <p:nvPr/>
        </p:nvSpPr>
        <p:spPr bwMode="auto">
          <a:xfrm>
            <a:off x="1872343" y="165925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5</a:t>
            </a:r>
          </a:p>
        </p:txBody>
      </p:sp>
      <p:sp>
        <p:nvSpPr>
          <p:cNvPr id="9"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5</a:t>
            </a:r>
            <a:endParaRPr lang="en-US" altLang="en-US" sz="1600" b="1" i="1" dirty="0">
              <a:solidFill>
                <a:schemeClr val="bg2"/>
              </a:solidFill>
              <a:latin typeface="Liberation Sans" panose="020B0604020202020204" pitchFamily="34" charset="0"/>
            </a:endParaRPr>
          </a:p>
        </p:txBody>
      </p:sp>
      <p:sp>
        <p:nvSpPr>
          <p:cNvPr id="10"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1"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12"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pic>
        <p:nvPicPr>
          <p:cNvPr id="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Tree>
    <p:extLst>
      <p:ext uri="{BB962C8B-B14F-4D97-AF65-F5344CB8AC3E}">
        <p14:creationId xmlns:p14="http://schemas.microsoft.com/office/powerpoint/2010/main" val="1387438577"/>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533400" y="1981200"/>
            <a:ext cx="8229600" cy="456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0" lvl="1" indent="0" algn="l">
              <a:lnSpc>
                <a:spcPct val="115000"/>
              </a:lnSpc>
              <a:spcBef>
                <a:spcPct val="50000"/>
              </a:spcBef>
              <a:buClr>
                <a:srgbClr val="800000"/>
              </a:buClr>
              <a:buSzPct val="80000"/>
            </a:pPr>
            <a:r>
              <a:rPr lang="en-US" altLang="en-US" sz="1900" b="1" dirty="0" smtClean="0">
                <a:latin typeface="Liberation Sans" panose="020B0604020202020204" pitchFamily="34" charset="0"/>
              </a:rPr>
              <a:t>Similarities</a:t>
            </a:r>
            <a:endParaRPr lang="en-US" sz="1900" dirty="0" smtClean="0">
              <a:latin typeface="Liberation Sans" panose="020B0604020202020204" pitchFamily="34" charset="0"/>
            </a:endParaRP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Accounting </a:t>
            </a:r>
            <a:r>
              <a:rPr lang="en-US" sz="1900" dirty="0">
                <a:latin typeface="Liberation Sans" panose="020B0604020202020204" pitchFamily="34" charset="0"/>
              </a:rPr>
              <a:t>scandals both in the United States and internationally have re-ignited the debate </a:t>
            </a:r>
            <a:r>
              <a:rPr lang="en-US" sz="1900" dirty="0" smtClean="0">
                <a:latin typeface="Liberation Sans" panose="020B0604020202020204" pitchFamily="34" charset="0"/>
              </a:rPr>
              <a:t>over the </a:t>
            </a:r>
            <a:r>
              <a:rPr lang="en-US" sz="1900" dirty="0">
                <a:latin typeface="Liberation Sans" panose="020B0604020202020204" pitchFamily="34" charset="0"/>
              </a:rPr>
              <a:t>relative merits of GAAP, which takes a “rules-based” approach to accounting, versus IFRS</a:t>
            </a:r>
            <a:r>
              <a:rPr lang="en-US" sz="1900" dirty="0" smtClean="0">
                <a:latin typeface="Liberation Sans" panose="020B0604020202020204" pitchFamily="34" charset="0"/>
              </a:rPr>
              <a:t>, which </a:t>
            </a:r>
            <a:r>
              <a:rPr lang="en-US" sz="1900" dirty="0">
                <a:latin typeface="Liberation Sans" panose="020B0604020202020204" pitchFamily="34" charset="0"/>
              </a:rPr>
              <a:t>takes a “principles-based” approach. The FASB announced that it intends to introduce </a:t>
            </a:r>
            <a:r>
              <a:rPr lang="en-US" sz="1900" dirty="0" smtClean="0">
                <a:latin typeface="Liberation Sans" panose="020B0604020202020204" pitchFamily="34" charset="0"/>
              </a:rPr>
              <a:t>more </a:t>
            </a:r>
            <a:r>
              <a:rPr lang="en-US" sz="1900" dirty="0">
                <a:latin typeface="Liberation Sans" panose="020B0604020202020204" pitchFamily="34" charset="0"/>
              </a:rPr>
              <a:t>principles-based standards</a:t>
            </a:r>
            <a:r>
              <a:rPr lang="en-US" sz="1900" dirty="0" smtClean="0">
                <a:latin typeface="Liberation Sans" panose="020B0604020202020204" pitchFamily="34" charset="0"/>
              </a:rPr>
              <a:t>.</a:t>
            </a:r>
          </a:p>
          <a:p>
            <a:pPr lvl="1" algn="l">
              <a:lnSpc>
                <a:spcPct val="115000"/>
              </a:lnSpc>
              <a:spcBef>
                <a:spcPct val="50000"/>
              </a:spcBef>
              <a:buClr>
                <a:srgbClr val="800000"/>
              </a:buClr>
              <a:buSzPct val="80000"/>
              <a:buFont typeface="Wingdings" pitchFamily="2" charset="2"/>
              <a:buChar char="u"/>
            </a:pPr>
            <a:r>
              <a:rPr lang="en-US" sz="1900" dirty="0">
                <a:latin typeface="Liberation Sans" panose="020B0604020202020204" pitchFamily="34" charset="0"/>
              </a:rPr>
              <a:t>The accounting and internal control procedures related to cash are essentially the same under both IFRS and this textbook. In addition, the definition used for cash equivalents is the same.</a:t>
            </a:r>
          </a:p>
          <a:p>
            <a:pPr lvl="1" algn="l">
              <a:lnSpc>
                <a:spcPct val="115000"/>
              </a:lnSpc>
              <a:spcBef>
                <a:spcPct val="50000"/>
              </a:spcBef>
              <a:buClr>
                <a:srgbClr val="800000"/>
              </a:buClr>
              <a:buSzPct val="80000"/>
              <a:buFont typeface="Wingdings" pitchFamily="2" charset="2"/>
              <a:buChar char="u"/>
            </a:pPr>
            <a:r>
              <a:rPr lang="en-US" sz="1900" dirty="0">
                <a:latin typeface="Liberation Sans" panose="020B0604020202020204" pitchFamily="34" charset="0"/>
              </a:rPr>
              <a:t>Most companies report cash and cash equivalents together under IFRS, as shown in this textbook. In addition, IFRS follows the same accounting policies related to the reporting of restricted cash</a:t>
            </a:r>
            <a:r>
              <a:rPr lang="en-US" sz="1900" dirty="0" smtClean="0">
                <a:latin typeface="Liberation Sans" panose="020B0604020202020204" pitchFamily="34" charset="0"/>
              </a:rPr>
              <a:t>.</a:t>
            </a:r>
            <a:endParaRPr lang="en-US" sz="1900" dirty="0">
              <a:latin typeface="Liberation Sans" panose="020B0604020202020204" pitchFamily="34" charset="0"/>
            </a:endParaRPr>
          </a:p>
        </p:txBody>
      </p:sp>
      <p:sp>
        <p:nvSpPr>
          <p:cNvPr id="71684" name="Rectangle 2"/>
          <p:cNvSpPr>
            <a:spLocks noChangeArrowheads="1"/>
          </p:cNvSpPr>
          <p:nvPr/>
        </p:nvSpPr>
        <p:spPr bwMode="auto">
          <a:xfrm>
            <a:off x="533400" y="1447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b="1" dirty="0">
                <a:solidFill>
                  <a:schemeClr val="accent6">
                    <a:lumMod val="75000"/>
                  </a:schemeClr>
                </a:solidFill>
                <a:latin typeface="Liberation Sans" panose="020B0604020202020204" pitchFamily="34" charset="0"/>
              </a:rPr>
              <a:t>Relevant Facts</a:t>
            </a:r>
          </a:p>
        </p:txBody>
      </p:sp>
      <p:sp>
        <p:nvSpPr>
          <p:cNvPr id="6"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5</a:t>
            </a:r>
            <a:endParaRPr lang="en-US" altLang="en-US" sz="1600" b="1" i="1" dirty="0">
              <a:solidFill>
                <a:schemeClr val="bg2"/>
              </a:solidFill>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9"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Tree>
    <p:extLst>
      <p:ext uri="{BB962C8B-B14F-4D97-AF65-F5344CB8AC3E}">
        <p14:creationId xmlns:p14="http://schemas.microsoft.com/office/powerpoint/2010/main" val="3144870653"/>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533400" y="1981200"/>
            <a:ext cx="8229600" cy="1583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0" lvl="1" indent="0" algn="l">
              <a:lnSpc>
                <a:spcPct val="115000"/>
              </a:lnSpc>
              <a:spcBef>
                <a:spcPct val="50000"/>
              </a:spcBef>
              <a:buClr>
                <a:srgbClr val="800000"/>
              </a:buClr>
              <a:buSzPct val="80000"/>
            </a:pPr>
            <a:r>
              <a:rPr lang="en-US" altLang="en-US" sz="1900" b="1" dirty="0" smtClean="0">
                <a:latin typeface="Liberation Sans" panose="020B0604020202020204" pitchFamily="34" charset="0"/>
              </a:rPr>
              <a:t>Differences</a:t>
            </a:r>
            <a:endParaRPr lang="en-US" altLang="en-US" sz="1900" b="1" dirty="0">
              <a:latin typeface="Liberation Sans" panose="020B0604020202020204" pitchFamily="34" charset="0"/>
            </a:endParaRP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The </a:t>
            </a:r>
            <a:r>
              <a:rPr lang="en-US" sz="1900" dirty="0">
                <a:latin typeface="Liberation Sans" panose="020B0604020202020204" pitchFamily="34" charset="0"/>
              </a:rPr>
              <a:t>SOX internal control standards apply only to companies listed on U.S. exchanges. There </a:t>
            </a:r>
            <a:r>
              <a:rPr lang="en-US" sz="1900" dirty="0" smtClean="0">
                <a:latin typeface="Liberation Sans" panose="020B0604020202020204" pitchFamily="34" charset="0"/>
              </a:rPr>
              <a:t>is continuing </a:t>
            </a:r>
            <a:r>
              <a:rPr lang="en-US" sz="1900" dirty="0">
                <a:latin typeface="Liberation Sans" panose="020B0604020202020204" pitchFamily="34" charset="0"/>
              </a:rPr>
              <a:t>debate over whether foreign issuers should have to comply with this extra layer </a:t>
            </a:r>
            <a:r>
              <a:rPr lang="en-US" sz="1900" dirty="0" smtClean="0">
                <a:latin typeface="Liberation Sans" panose="020B0604020202020204" pitchFamily="34" charset="0"/>
              </a:rPr>
              <a:t>of regulation</a:t>
            </a:r>
            <a:r>
              <a:rPr lang="en-US" sz="1900" dirty="0">
                <a:latin typeface="Liberation Sans" panose="020B0604020202020204" pitchFamily="34" charset="0"/>
              </a:rPr>
              <a:t>.</a:t>
            </a:r>
            <a:endParaRPr lang="en-US" altLang="en-US" sz="1900" dirty="0">
              <a:latin typeface="Liberation Sans" panose="020B0604020202020204" pitchFamily="34" charset="0"/>
            </a:endParaRPr>
          </a:p>
        </p:txBody>
      </p:sp>
      <p:sp>
        <p:nvSpPr>
          <p:cNvPr id="6"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5</a:t>
            </a:r>
            <a:endParaRPr lang="en-US" altLang="en-US" sz="1600" b="1" i="1" dirty="0">
              <a:solidFill>
                <a:schemeClr val="bg2"/>
              </a:solidFill>
              <a:latin typeface="Liberation Sans" panose="020B0604020202020204" pitchFamily="34" charset="0"/>
            </a:endParaRPr>
          </a:p>
        </p:txBody>
      </p:sp>
      <p:sp>
        <p:nvSpPr>
          <p:cNvPr id="7" name="Rectangle 2"/>
          <p:cNvSpPr>
            <a:spLocks noChangeArrowheads="1"/>
          </p:cNvSpPr>
          <p:nvPr/>
        </p:nvSpPr>
        <p:spPr bwMode="auto">
          <a:xfrm>
            <a:off x="533400" y="1447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b="1" dirty="0">
                <a:solidFill>
                  <a:schemeClr val="accent6">
                    <a:lumMod val="75000"/>
                  </a:schemeClr>
                </a:solidFill>
                <a:latin typeface="Liberation Sans" panose="020B0604020202020204" pitchFamily="34" charset="0"/>
              </a:rPr>
              <a:t>Relevant Facts</a:t>
            </a:r>
          </a:p>
        </p:txBody>
      </p:sp>
      <p:sp>
        <p:nvSpPr>
          <p:cNvPr id="8"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10"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Tree>
    <p:extLst>
      <p:ext uri="{BB962C8B-B14F-4D97-AF65-F5344CB8AC3E}">
        <p14:creationId xmlns:p14="http://schemas.microsoft.com/office/powerpoint/2010/main" val="1156763908"/>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533400" y="1981200"/>
            <a:ext cx="7924800" cy="430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4000"/>
              </a:lnSpc>
              <a:spcBef>
                <a:spcPct val="50000"/>
              </a:spcBef>
              <a:buClr>
                <a:srgbClr val="800000"/>
              </a:buClr>
              <a:buSzPct val="80000"/>
              <a:buFont typeface="Wingdings" pitchFamily="2" charset="2"/>
              <a:buNone/>
            </a:pPr>
            <a:r>
              <a:rPr lang="en-US" sz="1800" dirty="0" smtClean="0">
                <a:latin typeface="Liberation Sans" panose="020B0604020202020204" pitchFamily="34" charset="0"/>
              </a:rPr>
              <a:t>Ethics </a:t>
            </a:r>
            <a:r>
              <a:rPr lang="en-US" sz="1800" dirty="0">
                <a:latin typeface="Liberation Sans" panose="020B0604020202020204" pitchFamily="34" charset="0"/>
              </a:rPr>
              <a:t>has become a very important aspect of reporting. Different cultures have different </a:t>
            </a:r>
            <a:r>
              <a:rPr lang="en-US" sz="1800" dirty="0" smtClean="0">
                <a:latin typeface="Liberation Sans" panose="020B0604020202020204" pitchFamily="34" charset="0"/>
              </a:rPr>
              <a:t>perspectives on </a:t>
            </a:r>
            <a:r>
              <a:rPr lang="en-US" sz="1800" dirty="0">
                <a:latin typeface="Liberation Sans" panose="020B0604020202020204" pitchFamily="34" charset="0"/>
              </a:rPr>
              <a:t>bribery and other questionable activities, and consequently penalties for engaging in such </a:t>
            </a:r>
            <a:r>
              <a:rPr lang="en-US" sz="1800" dirty="0" smtClean="0">
                <a:latin typeface="Liberation Sans" panose="020B0604020202020204" pitchFamily="34" charset="0"/>
              </a:rPr>
              <a:t>activities vary </a:t>
            </a:r>
            <a:r>
              <a:rPr lang="en-US" sz="1800" dirty="0">
                <a:latin typeface="Liberation Sans" panose="020B0604020202020204" pitchFamily="34" charset="0"/>
              </a:rPr>
              <a:t>considerably across countries</a:t>
            </a:r>
            <a:r>
              <a:rPr lang="en-US" sz="1800" dirty="0" smtClean="0">
                <a:latin typeface="Liberation Sans" panose="020B0604020202020204" pitchFamily="34" charset="0"/>
              </a:rPr>
              <a:t>. </a:t>
            </a:r>
          </a:p>
          <a:p>
            <a:pPr algn="l">
              <a:lnSpc>
                <a:spcPct val="114000"/>
              </a:lnSpc>
              <a:spcBef>
                <a:spcPct val="50000"/>
              </a:spcBef>
              <a:buClr>
                <a:srgbClr val="800000"/>
              </a:buClr>
              <a:buSzPct val="80000"/>
              <a:buFont typeface="Wingdings" pitchFamily="2" charset="2"/>
              <a:buNone/>
            </a:pPr>
            <a:r>
              <a:rPr lang="en-US" sz="1800" dirty="0" smtClean="0">
                <a:latin typeface="Liberation Sans" panose="020B0604020202020204" pitchFamily="34" charset="0"/>
              </a:rPr>
              <a:t>High-quality </a:t>
            </a:r>
            <a:r>
              <a:rPr lang="en-US" sz="1800" dirty="0">
                <a:latin typeface="Liberation Sans" panose="020B0604020202020204" pitchFamily="34" charset="0"/>
              </a:rPr>
              <a:t>international accounting requires both high-quality accounting standards </a:t>
            </a:r>
            <a:r>
              <a:rPr lang="en-US" sz="1800" dirty="0" smtClean="0">
                <a:latin typeface="Liberation Sans" panose="020B0604020202020204" pitchFamily="34" charset="0"/>
              </a:rPr>
              <a:t>and high-quality </a:t>
            </a:r>
            <a:r>
              <a:rPr lang="en-US" sz="1800" dirty="0">
                <a:latin typeface="Liberation Sans" panose="020B0604020202020204" pitchFamily="34" charset="0"/>
              </a:rPr>
              <a:t>auditing. Similar to the convergence of GAAP and IFRS, there is movement to </a:t>
            </a:r>
            <a:r>
              <a:rPr lang="en-US" sz="1800" dirty="0" smtClean="0">
                <a:latin typeface="Liberation Sans" panose="020B0604020202020204" pitchFamily="34" charset="0"/>
              </a:rPr>
              <a:t>improve international </a:t>
            </a:r>
            <a:r>
              <a:rPr lang="en-US" sz="1800" dirty="0">
                <a:latin typeface="Liberation Sans" panose="020B0604020202020204" pitchFamily="34" charset="0"/>
              </a:rPr>
              <a:t>auditing standards. The International Auditing and Assurance Standards Board (IAASB</a:t>
            </a:r>
            <a:r>
              <a:rPr lang="en-US" sz="1800" dirty="0" smtClean="0">
                <a:latin typeface="Liberation Sans" panose="020B0604020202020204" pitchFamily="34" charset="0"/>
              </a:rPr>
              <a:t>) functions </a:t>
            </a:r>
            <a:r>
              <a:rPr lang="en-US" sz="1800" dirty="0">
                <a:latin typeface="Liberation Sans" panose="020B0604020202020204" pitchFamily="34" charset="0"/>
              </a:rPr>
              <a:t>as an independent standard-setting body. It works to establish high-quality auditing </a:t>
            </a:r>
            <a:r>
              <a:rPr lang="en-US" sz="1800" dirty="0" smtClean="0">
                <a:latin typeface="Liberation Sans" panose="020B0604020202020204" pitchFamily="34" charset="0"/>
              </a:rPr>
              <a:t>and assurance </a:t>
            </a:r>
            <a:r>
              <a:rPr lang="en-US" sz="1800" dirty="0">
                <a:latin typeface="Liberation Sans" panose="020B0604020202020204" pitchFamily="34" charset="0"/>
              </a:rPr>
              <a:t>and quality-control standards throughout the world. Whether the IAASB adopts </a:t>
            </a:r>
            <a:r>
              <a:rPr lang="en-US" sz="1800" dirty="0" smtClean="0">
                <a:latin typeface="Liberation Sans" panose="020B0604020202020204" pitchFamily="34" charset="0"/>
              </a:rPr>
              <a:t>internal control </a:t>
            </a:r>
            <a:r>
              <a:rPr lang="en-US" sz="1800" dirty="0">
                <a:latin typeface="Liberation Sans" panose="020B0604020202020204" pitchFamily="34" charset="0"/>
              </a:rPr>
              <a:t>provisions similar to those in SOX remains to be seen</a:t>
            </a:r>
            <a:r>
              <a:rPr lang="en-US" sz="1800" dirty="0" smtClean="0">
                <a:latin typeface="Liberation Sans" panose="020B0604020202020204" pitchFamily="34" charset="0"/>
              </a:rPr>
              <a:t>. You can follow developments in the </a:t>
            </a:r>
            <a:r>
              <a:rPr lang="nn-NO" sz="1800" dirty="0" smtClean="0">
                <a:latin typeface="Liberation Sans" panose="020B0604020202020204" pitchFamily="34" charset="0"/>
              </a:rPr>
              <a:t>international audit arena at http://www.ifac.org/iaasb/.</a:t>
            </a:r>
            <a:endParaRPr lang="en-US" altLang="en-US" sz="1800" dirty="0">
              <a:latin typeface="Liberation Sans" panose="020B0604020202020204" pitchFamily="34" charset="0"/>
            </a:endParaRPr>
          </a:p>
        </p:txBody>
      </p:sp>
      <p:sp>
        <p:nvSpPr>
          <p:cNvPr id="72708" name="Rectangle 2"/>
          <p:cNvSpPr>
            <a:spLocks noChangeArrowheads="1"/>
          </p:cNvSpPr>
          <p:nvPr/>
        </p:nvSpPr>
        <p:spPr bwMode="auto">
          <a:xfrm>
            <a:off x="533400" y="14478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b="1" dirty="0">
                <a:solidFill>
                  <a:schemeClr val="accent6">
                    <a:lumMod val="75000"/>
                  </a:schemeClr>
                </a:solidFill>
                <a:latin typeface="Liberation Sans" panose="020B0604020202020204" pitchFamily="34" charset="0"/>
              </a:rPr>
              <a:t>Looking to the Future</a:t>
            </a:r>
          </a:p>
        </p:txBody>
      </p:sp>
      <p:sp>
        <p:nvSpPr>
          <p:cNvPr id="6"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5</a:t>
            </a:r>
            <a:endParaRPr lang="en-US" altLang="en-US" sz="1600" b="1" i="1" dirty="0">
              <a:solidFill>
                <a:schemeClr val="bg2"/>
              </a:solidFill>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9"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Tree>
    <p:extLst>
      <p:ext uri="{BB962C8B-B14F-4D97-AF65-F5344CB8AC3E}">
        <p14:creationId xmlns:p14="http://schemas.microsoft.com/office/powerpoint/2010/main" val="3358508113"/>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533400" y="2035175"/>
            <a:ext cx="7924800" cy="356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50000"/>
              </a:spcBef>
              <a:buSzPct val="100000"/>
            </a:pPr>
            <a:r>
              <a:rPr lang="en-US" sz="2100" dirty="0" smtClean="0">
                <a:latin typeface="Liberation Sans" panose="020B0604020202020204" pitchFamily="34" charset="0"/>
              </a:rPr>
              <a:t>Non-U.S </a:t>
            </a:r>
            <a:r>
              <a:rPr lang="en-US" sz="2100" dirty="0">
                <a:latin typeface="Liberation Sans" panose="020B0604020202020204" pitchFamily="34" charset="0"/>
              </a:rPr>
              <a:t>companies that follow IFRS</a:t>
            </a:r>
            <a:r>
              <a:rPr lang="en-US" sz="2100" dirty="0" smtClean="0">
                <a:latin typeface="Liberation Sans" panose="020B0604020202020204" pitchFamily="34" charset="0"/>
              </a:rPr>
              <a:t>:</a:t>
            </a:r>
          </a:p>
          <a:p>
            <a:pPr marL="811213" indent="-457200" algn="l">
              <a:lnSpc>
                <a:spcPct val="125000"/>
              </a:lnSpc>
              <a:spcBef>
                <a:spcPct val="50000"/>
              </a:spcBef>
              <a:buSzPct val="100000"/>
              <a:buFont typeface="+mj-lt"/>
              <a:buAutoNum type="alphaLcPeriod"/>
            </a:pPr>
            <a:r>
              <a:rPr lang="en-US" sz="2100" dirty="0" smtClean="0">
                <a:latin typeface="Liberation Sans" panose="020B0604020202020204" pitchFamily="34" charset="0"/>
              </a:rPr>
              <a:t>do </a:t>
            </a:r>
            <a:r>
              <a:rPr lang="en-US" sz="2100" dirty="0">
                <a:latin typeface="Liberation Sans" panose="020B0604020202020204" pitchFamily="34" charset="0"/>
              </a:rPr>
              <a:t>not normally use the principles of internal control activities described in this textbook</a:t>
            </a:r>
            <a:r>
              <a:rPr lang="en-US" sz="2100" dirty="0" smtClean="0">
                <a:latin typeface="Liberation Sans" panose="020B0604020202020204" pitchFamily="34" charset="0"/>
              </a:rPr>
              <a:t>.</a:t>
            </a:r>
          </a:p>
          <a:p>
            <a:pPr marL="811213" indent="-457200" algn="l">
              <a:lnSpc>
                <a:spcPct val="125000"/>
              </a:lnSpc>
              <a:spcBef>
                <a:spcPct val="50000"/>
              </a:spcBef>
              <a:buSzPct val="100000"/>
              <a:buFont typeface="+mj-lt"/>
              <a:buAutoNum type="alphaLcPeriod"/>
            </a:pPr>
            <a:r>
              <a:rPr lang="en-US" sz="2100" dirty="0" smtClean="0">
                <a:latin typeface="Liberation Sans" panose="020B0604020202020204" pitchFamily="34" charset="0"/>
              </a:rPr>
              <a:t>often </a:t>
            </a:r>
            <a:r>
              <a:rPr lang="en-US" sz="2100" dirty="0">
                <a:latin typeface="Liberation Sans" panose="020B0604020202020204" pitchFamily="34" charset="0"/>
              </a:rPr>
              <a:t>offset cash with accounts payable on the balance sheet</a:t>
            </a:r>
            <a:r>
              <a:rPr lang="en-US" sz="2100" dirty="0" smtClean="0">
                <a:latin typeface="Liberation Sans" panose="020B0604020202020204" pitchFamily="34" charset="0"/>
              </a:rPr>
              <a:t>.</a:t>
            </a:r>
          </a:p>
          <a:p>
            <a:pPr marL="811213" indent="-457200" algn="l">
              <a:lnSpc>
                <a:spcPct val="125000"/>
              </a:lnSpc>
              <a:spcBef>
                <a:spcPct val="50000"/>
              </a:spcBef>
              <a:buSzPct val="100000"/>
              <a:buFont typeface="+mj-lt"/>
              <a:buAutoNum type="alphaLcPeriod"/>
            </a:pPr>
            <a:r>
              <a:rPr lang="en-US" sz="2100" dirty="0" smtClean="0">
                <a:latin typeface="Liberation Sans" panose="020B0604020202020204" pitchFamily="34" charset="0"/>
              </a:rPr>
              <a:t>are </a:t>
            </a:r>
            <a:r>
              <a:rPr lang="en-US" sz="2100" dirty="0">
                <a:latin typeface="Liberation Sans" panose="020B0604020202020204" pitchFamily="34" charset="0"/>
              </a:rPr>
              <a:t>not required to follow SOX</a:t>
            </a:r>
            <a:r>
              <a:rPr lang="en-US" sz="2100" dirty="0" smtClean="0">
                <a:latin typeface="Liberation Sans" panose="020B0604020202020204" pitchFamily="34" charset="0"/>
              </a:rPr>
              <a:t>.</a:t>
            </a:r>
          </a:p>
          <a:p>
            <a:pPr marL="811213" indent="-457200" algn="l">
              <a:lnSpc>
                <a:spcPct val="125000"/>
              </a:lnSpc>
              <a:spcBef>
                <a:spcPct val="50000"/>
              </a:spcBef>
              <a:buSzPct val="100000"/>
              <a:buFont typeface="+mj-lt"/>
              <a:buAutoNum type="alphaLcPeriod"/>
            </a:pPr>
            <a:r>
              <a:rPr lang="en-US" sz="2100" dirty="0" smtClean="0">
                <a:latin typeface="Liberation Sans" panose="020B0604020202020204" pitchFamily="34" charset="0"/>
              </a:rPr>
              <a:t>None </a:t>
            </a:r>
            <a:r>
              <a:rPr lang="en-US" sz="2100" dirty="0">
                <a:latin typeface="Liberation Sans" panose="020B0604020202020204" pitchFamily="34" charset="0"/>
              </a:rPr>
              <a:t>of the </a:t>
            </a:r>
            <a:r>
              <a:rPr lang="en-US" sz="2100" dirty="0" smtClean="0">
                <a:latin typeface="Liberation Sans" panose="020B0604020202020204" pitchFamily="34" charset="0"/>
              </a:rPr>
              <a:t>above.</a:t>
            </a:r>
            <a:endParaRPr lang="en-US" altLang="en-US" sz="2100" dirty="0">
              <a:latin typeface="Liberation Sans" panose="020B0604020202020204" pitchFamily="34" charset="0"/>
            </a:endParaRPr>
          </a:p>
        </p:txBody>
      </p:sp>
      <p:sp>
        <p:nvSpPr>
          <p:cNvPr id="73732" name="Rectangle 2"/>
          <p:cNvSpPr>
            <a:spLocks noChangeArrowheads="1"/>
          </p:cNvSpPr>
          <p:nvPr/>
        </p:nvSpPr>
        <p:spPr bwMode="auto">
          <a:xfrm>
            <a:off x="533400" y="14478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defRPr/>
            </a:pPr>
            <a:r>
              <a:rPr lang="en-US" altLang="en-US" b="1" dirty="0">
                <a:solidFill>
                  <a:schemeClr val="tx1">
                    <a:lumMod val="75000"/>
                    <a:lumOff val="25000"/>
                  </a:schemeClr>
                </a:solidFill>
                <a:latin typeface="Liberation Sans" panose="020B0604020202020204" pitchFamily="34" charset="0"/>
              </a:rPr>
              <a:t>IFRS Self-Test Questions</a:t>
            </a:r>
          </a:p>
        </p:txBody>
      </p:sp>
      <p:sp>
        <p:nvSpPr>
          <p:cNvPr id="16" name="Notched Right Arrow 15"/>
          <p:cNvSpPr/>
          <p:nvPr/>
        </p:nvSpPr>
        <p:spPr bwMode="auto">
          <a:xfrm>
            <a:off x="228600" y="4544704"/>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1"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5</a:t>
            </a:r>
            <a:endParaRPr lang="en-US" altLang="en-US" sz="1600" b="1" i="1" dirty="0">
              <a:solidFill>
                <a:schemeClr val="bg2"/>
              </a:solidFill>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9"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Tree>
    <p:extLst>
      <p:ext uri="{BB962C8B-B14F-4D97-AF65-F5344CB8AC3E}">
        <p14:creationId xmlns:p14="http://schemas.microsoft.com/office/powerpoint/2010/main" val="26592628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533400" y="2035175"/>
            <a:ext cx="7924800" cy="316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50000"/>
              </a:spcBef>
              <a:buSzPct val="100000"/>
            </a:pPr>
            <a:r>
              <a:rPr lang="en-US" sz="2100" dirty="0" smtClean="0">
                <a:latin typeface="Liberation Sans" panose="020B0604020202020204" pitchFamily="34" charset="0"/>
              </a:rPr>
              <a:t>The </a:t>
            </a:r>
            <a:r>
              <a:rPr lang="en-US" sz="2100" dirty="0">
                <a:latin typeface="Liberation Sans" panose="020B0604020202020204" pitchFamily="34" charset="0"/>
              </a:rPr>
              <a:t>Sarbanes-Oxley Act applies to</a:t>
            </a:r>
            <a:r>
              <a:rPr lang="en-US" sz="2100" dirty="0" smtClean="0">
                <a:latin typeface="Liberation Sans" panose="020B0604020202020204" pitchFamily="34" charset="0"/>
              </a:rPr>
              <a:t>:</a:t>
            </a:r>
          </a:p>
          <a:p>
            <a:pPr marL="811213" indent="-469900" algn="l">
              <a:lnSpc>
                <a:spcPct val="125000"/>
              </a:lnSpc>
              <a:spcBef>
                <a:spcPct val="50000"/>
              </a:spcBef>
              <a:buSzPct val="100000"/>
              <a:buFont typeface="+mj-lt"/>
              <a:buAutoNum type="alphaLcPeriod"/>
            </a:pPr>
            <a:r>
              <a:rPr lang="en-US" sz="2100" dirty="0" smtClean="0">
                <a:latin typeface="Liberation Sans" panose="020B0604020202020204" pitchFamily="34" charset="0"/>
              </a:rPr>
              <a:t>all </a:t>
            </a:r>
            <a:r>
              <a:rPr lang="en-US" sz="2100" dirty="0">
                <a:latin typeface="Liberation Sans" panose="020B0604020202020204" pitchFamily="34" charset="0"/>
              </a:rPr>
              <a:t>U.S. companies listed on U.S. exchanges</a:t>
            </a:r>
            <a:r>
              <a:rPr lang="en-US" sz="2100" dirty="0" smtClean="0">
                <a:latin typeface="Liberation Sans" panose="020B0604020202020204" pitchFamily="34" charset="0"/>
              </a:rPr>
              <a:t>.</a:t>
            </a:r>
          </a:p>
          <a:p>
            <a:pPr marL="811213" indent="-469900" algn="l">
              <a:lnSpc>
                <a:spcPct val="125000"/>
              </a:lnSpc>
              <a:spcBef>
                <a:spcPct val="50000"/>
              </a:spcBef>
              <a:buSzPct val="100000"/>
              <a:buFont typeface="+mj-lt"/>
              <a:buAutoNum type="alphaLcPeriod"/>
            </a:pPr>
            <a:r>
              <a:rPr lang="en-US" sz="2100" dirty="0" smtClean="0">
                <a:latin typeface="Liberation Sans" panose="020B0604020202020204" pitchFamily="34" charset="0"/>
              </a:rPr>
              <a:t>all </a:t>
            </a:r>
            <a:r>
              <a:rPr lang="en-US" sz="2100" dirty="0">
                <a:latin typeface="Liberation Sans" panose="020B0604020202020204" pitchFamily="34" charset="0"/>
              </a:rPr>
              <a:t>companies that list stock on any stock exchange in any country</a:t>
            </a:r>
            <a:r>
              <a:rPr lang="en-US" sz="2100" dirty="0" smtClean="0">
                <a:latin typeface="Liberation Sans" panose="020B0604020202020204" pitchFamily="34" charset="0"/>
              </a:rPr>
              <a:t>.</a:t>
            </a:r>
          </a:p>
          <a:p>
            <a:pPr marL="811213" indent="-469900" algn="l">
              <a:lnSpc>
                <a:spcPct val="125000"/>
              </a:lnSpc>
              <a:spcBef>
                <a:spcPct val="50000"/>
              </a:spcBef>
              <a:buSzPct val="100000"/>
              <a:buFont typeface="+mj-lt"/>
              <a:buAutoNum type="alphaLcPeriod"/>
            </a:pPr>
            <a:r>
              <a:rPr lang="en-US" sz="2100" dirty="0" smtClean="0">
                <a:latin typeface="Liberation Sans" panose="020B0604020202020204" pitchFamily="34" charset="0"/>
              </a:rPr>
              <a:t>all </a:t>
            </a:r>
            <a:r>
              <a:rPr lang="en-US" sz="2100" dirty="0">
                <a:latin typeface="Liberation Sans" panose="020B0604020202020204" pitchFamily="34" charset="0"/>
              </a:rPr>
              <a:t>European companies listed on European exchanges</a:t>
            </a:r>
            <a:r>
              <a:rPr lang="en-US" sz="2100" dirty="0" smtClean="0">
                <a:latin typeface="Liberation Sans" panose="020B0604020202020204" pitchFamily="34" charset="0"/>
              </a:rPr>
              <a:t>.</a:t>
            </a:r>
          </a:p>
          <a:p>
            <a:pPr marL="811213" indent="-469900" algn="l">
              <a:lnSpc>
                <a:spcPct val="125000"/>
              </a:lnSpc>
              <a:spcBef>
                <a:spcPct val="50000"/>
              </a:spcBef>
              <a:buSzPct val="100000"/>
              <a:buFont typeface="+mj-lt"/>
              <a:buAutoNum type="alphaLcPeriod"/>
            </a:pPr>
            <a:r>
              <a:rPr lang="en-US" sz="2100" dirty="0" smtClean="0">
                <a:latin typeface="Liberation Sans" panose="020B0604020202020204" pitchFamily="34" charset="0"/>
              </a:rPr>
              <a:t>Both </a:t>
            </a:r>
            <a:r>
              <a:rPr lang="en-US" sz="2100" dirty="0">
                <a:latin typeface="Liberation Sans" panose="020B0604020202020204" pitchFamily="34" charset="0"/>
              </a:rPr>
              <a:t>(a) and (c).</a:t>
            </a:r>
            <a:endParaRPr lang="en-US" altLang="en-US" sz="2100" dirty="0">
              <a:latin typeface="Liberation Sans" panose="020B0604020202020204" pitchFamily="34" charset="0"/>
            </a:endParaRPr>
          </a:p>
        </p:txBody>
      </p:sp>
      <p:sp>
        <p:nvSpPr>
          <p:cNvPr id="74756" name="Rectangle 2"/>
          <p:cNvSpPr>
            <a:spLocks noChangeArrowheads="1"/>
          </p:cNvSpPr>
          <p:nvPr/>
        </p:nvSpPr>
        <p:spPr bwMode="auto">
          <a:xfrm>
            <a:off x="533400" y="14478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defRPr/>
            </a:pPr>
            <a:r>
              <a:rPr lang="en-US" altLang="en-US" b="1" dirty="0">
                <a:solidFill>
                  <a:schemeClr val="tx1">
                    <a:lumMod val="75000"/>
                    <a:lumOff val="25000"/>
                  </a:schemeClr>
                </a:solidFill>
                <a:latin typeface="Liberation Sans" panose="020B0604020202020204" pitchFamily="34" charset="0"/>
              </a:rPr>
              <a:t>IFRS Self-Test Questions</a:t>
            </a:r>
          </a:p>
        </p:txBody>
      </p:sp>
      <p:sp>
        <p:nvSpPr>
          <p:cNvPr id="16" name="Notched Right Arrow 15"/>
          <p:cNvSpPr/>
          <p:nvPr/>
        </p:nvSpPr>
        <p:spPr bwMode="auto">
          <a:xfrm>
            <a:off x="228600" y="2639704"/>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1"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5</a:t>
            </a:r>
            <a:endParaRPr lang="en-US" altLang="en-US" sz="1600" b="1" i="1" dirty="0">
              <a:solidFill>
                <a:schemeClr val="bg2"/>
              </a:solidFill>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9"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Tree>
    <p:extLst>
      <p:ext uri="{BB962C8B-B14F-4D97-AF65-F5344CB8AC3E}">
        <p14:creationId xmlns:p14="http://schemas.microsoft.com/office/powerpoint/2010/main" val="23234126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33400" y="2035175"/>
            <a:ext cx="7924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50000"/>
              </a:spcBef>
              <a:buSzPct val="100000"/>
            </a:pPr>
            <a:r>
              <a:rPr lang="en-US" sz="2100" dirty="0" smtClean="0">
                <a:latin typeface="Liberation Sans" panose="020B0604020202020204" pitchFamily="34" charset="0"/>
              </a:rPr>
              <a:t>High-quality </a:t>
            </a:r>
            <a:r>
              <a:rPr lang="en-US" sz="2100" dirty="0">
                <a:latin typeface="Liberation Sans" panose="020B0604020202020204" pitchFamily="34" charset="0"/>
              </a:rPr>
              <a:t>international accounting requires both high-quality accounting standards and</a:t>
            </a:r>
            <a:r>
              <a:rPr lang="en-US" sz="2100" dirty="0" smtClean="0">
                <a:latin typeface="Liberation Sans" panose="020B0604020202020204" pitchFamily="34" charset="0"/>
              </a:rPr>
              <a:t>:</a:t>
            </a:r>
          </a:p>
          <a:p>
            <a:pPr marL="811213" indent="-469900" algn="l">
              <a:lnSpc>
                <a:spcPct val="125000"/>
              </a:lnSpc>
              <a:spcBef>
                <a:spcPct val="50000"/>
              </a:spcBef>
              <a:buSzPct val="100000"/>
              <a:buFont typeface="+mj-lt"/>
              <a:buAutoNum type="alphaLcPeriod"/>
            </a:pPr>
            <a:r>
              <a:rPr lang="en-US" sz="2100" dirty="0" smtClean="0">
                <a:latin typeface="Liberation Sans" panose="020B0604020202020204" pitchFamily="34" charset="0"/>
              </a:rPr>
              <a:t>a </a:t>
            </a:r>
            <a:r>
              <a:rPr lang="en-US" sz="2100" dirty="0">
                <a:latin typeface="Liberation Sans" panose="020B0604020202020204" pitchFamily="34" charset="0"/>
              </a:rPr>
              <a:t>reconsideration of SOX to make it less onerous</a:t>
            </a:r>
            <a:r>
              <a:rPr lang="en-US" sz="2100" dirty="0" smtClean="0">
                <a:latin typeface="Liberation Sans" panose="020B0604020202020204" pitchFamily="34" charset="0"/>
              </a:rPr>
              <a:t>.</a:t>
            </a:r>
          </a:p>
          <a:p>
            <a:pPr marL="811213" indent="-469900" algn="l">
              <a:lnSpc>
                <a:spcPct val="125000"/>
              </a:lnSpc>
              <a:spcBef>
                <a:spcPct val="50000"/>
              </a:spcBef>
              <a:buSzPct val="100000"/>
              <a:buFont typeface="+mj-lt"/>
              <a:buAutoNum type="alphaLcPeriod"/>
            </a:pPr>
            <a:r>
              <a:rPr lang="en-US" sz="2100" dirty="0" smtClean="0">
                <a:latin typeface="Liberation Sans" panose="020B0604020202020204" pitchFamily="34" charset="0"/>
              </a:rPr>
              <a:t>high-quality </a:t>
            </a:r>
            <a:r>
              <a:rPr lang="en-US" sz="2100" dirty="0">
                <a:latin typeface="Liberation Sans" panose="020B0604020202020204" pitchFamily="34" charset="0"/>
              </a:rPr>
              <a:t>auditing standards</a:t>
            </a:r>
            <a:r>
              <a:rPr lang="en-US" sz="2100" dirty="0" smtClean="0">
                <a:latin typeface="Liberation Sans" panose="020B0604020202020204" pitchFamily="34" charset="0"/>
              </a:rPr>
              <a:t>.</a:t>
            </a:r>
          </a:p>
          <a:p>
            <a:pPr marL="811213" indent="-469900" algn="l">
              <a:lnSpc>
                <a:spcPct val="125000"/>
              </a:lnSpc>
              <a:spcBef>
                <a:spcPct val="50000"/>
              </a:spcBef>
              <a:buSzPct val="100000"/>
              <a:buFont typeface="+mj-lt"/>
              <a:buAutoNum type="alphaLcPeriod"/>
            </a:pPr>
            <a:r>
              <a:rPr lang="en-US" sz="2100" dirty="0" smtClean="0">
                <a:latin typeface="Liberation Sans" panose="020B0604020202020204" pitchFamily="34" charset="0"/>
              </a:rPr>
              <a:t>government </a:t>
            </a:r>
            <a:r>
              <a:rPr lang="en-US" sz="2100" dirty="0">
                <a:latin typeface="Liberation Sans" panose="020B0604020202020204" pitchFamily="34" charset="0"/>
              </a:rPr>
              <a:t>intervention to ensure that the public interest is protected</a:t>
            </a:r>
            <a:r>
              <a:rPr lang="en-US" sz="2100" dirty="0" smtClean="0">
                <a:latin typeface="Liberation Sans" panose="020B0604020202020204" pitchFamily="34" charset="0"/>
              </a:rPr>
              <a:t>.</a:t>
            </a:r>
          </a:p>
          <a:p>
            <a:pPr marL="811213" indent="-469900" algn="l">
              <a:lnSpc>
                <a:spcPct val="125000"/>
              </a:lnSpc>
              <a:spcBef>
                <a:spcPct val="50000"/>
              </a:spcBef>
              <a:buSzPct val="100000"/>
              <a:buFont typeface="+mj-lt"/>
              <a:buAutoNum type="alphaLcPeriod"/>
            </a:pPr>
            <a:r>
              <a:rPr lang="en-US" sz="2100" dirty="0" smtClean="0">
                <a:latin typeface="Liberation Sans" panose="020B0604020202020204" pitchFamily="34" charset="0"/>
              </a:rPr>
              <a:t>the </a:t>
            </a:r>
            <a:r>
              <a:rPr lang="en-US" sz="2100" dirty="0">
                <a:latin typeface="Liberation Sans" panose="020B0604020202020204" pitchFamily="34" charset="0"/>
              </a:rPr>
              <a:t>development of new principles of internal control activities.</a:t>
            </a:r>
            <a:endParaRPr lang="en-US" altLang="en-US" sz="2100" dirty="0">
              <a:latin typeface="Liberation Sans" panose="020B0604020202020204" pitchFamily="34" charset="0"/>
            </a:endParaRPr>
          </a:p>
        </p:txBody>
      </p:sp>
      <p:sp>
        <p:nvSpPr>
          <p:cNvPr id="75780" name="Rectangle 2"/>
          <p:cNvSpPr>
            <a:spLocks noChangeArrowheads="1"/>
          </p:cNvSpPr>
          <p:nvPr/>
        </p:nvSpPr>
        <p:spPr bwMode="auto">
          <a:xfrm>
            <a:off x="533400" y="14478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defRPr/>
            </a:pPr>
            <a:r>
              <a:rPr lang="en-US" altLang="en-US" b="1" dirty="0">
                <a:solidFill>
                  <a:schemeClr val="tx1">
                    <a:lumMod val="75000"/>
                    <a:lumOff val="25000"/>
                  </a:schemeClr>
                </a:solidFill>
                <a:latin typeface="Liberation Sans" panose="020B0604020202020204" pitchFamily="34" charset="0"/>
              </a:rPr>
              <a:t>IFRS Self-Test Questions</a:t>
            </a:r>
          </a:p>
        </p:txBody>
      </p:sp>
      <p:sp>
        <p:nvSpPr>
          <p:cNvPr id="16" name="Notched Right Arrow 15"/>
          <p:cNvSpPr/>
          <p:nvPr/>
        </p:nvSpPr>
        <p:spPr bwMode="auto">
          <a:xfrm>
            <a:off x="228600" y="35814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1"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5</a:t>
            </a:r>
            <a:endParaRPr lang="en-US" altLang="en-US" sz="1600" b="1" i="1" dirty="0">
              <a:solidFill>
                <a:schemeClr val="bg2"/>
              </a:solidFill>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9"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Tree>
    <p:extLst>
      <p:ext uri="{BB962C8B-B14F-4D97-AF65-F5344CB8AC3E}">
        <p14:creationId xmlns:p14="http://schemas.microsoft.com/office/powerpoint/2010/main" val="26769343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09600" y="1905000"/>
            <a:ext cx="4991100" cy="3033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628650" indent="-45720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lvl="1" algn="l">
              <a:lnSpc>
                <a:spcPct val="120000"/>
              </a:lnSpc>
              <a:spcBef>
                <a:spcPct val="70000"/>
              </a:spcBef>
              <a:buClr>
                <a:srgbClr val="800000"/>
              </a:buClr>
              <a:buSzPct val="85000"/>
              <a:buFont typeface="Wingdings" pitchFamily="2" charset="2"/>
              <a:buChar char="u"/>
            </a:pPr>
            <a:r>
              <a:rPr lang="en-US" altLang="en-US" sz="2100" dirty="0" smtClean="0">
                <a:latin typeface="Liberation Sans" panose="020B0604020202020204" pitchFamily="34" charset="0"/>
              </a:rPr>
              <a:t>Control </a:t>
            </a:r>
            <a:r>
              <a:rPr lang="en-US" altLang="en-US" sz="2100" dirty="0">
                <a:latin typeface="Liberation Sans" panose="020B0604020202020204" pitchFamily="34" charset="0"/>
              </a:rPr>
              <a:t>is most effective when only one person is responsible for a given task.</a:t>
            </a:r>
          </a:p>
          <a:p>
            <a:pPr lvl="1" algn="l">
              <a:lnSpc>
                <a:spcPct val="120000"/>
              </a:lnSpc>
              <a:spcBef>
                <a:spcPct val="70000"/>
              </a:spcBef>
              <a:buClr>
                <a:srgbClr val="800000"/>
              </a:buClr>
              <a:buSzPct val="85000"/>
              <a:buFont typeface="Wingdings" pitchFamily="2" charset="2"/>
              <a:buChar char="u"/>
            </a:pPr>
            <a:r>
              <a:rPr lang="en-US" altLang="en-US" sz="2100" dirty="0">
                <a:latin typeface="Liberation Sans" panose="020B0604020202020204" pitchFamily="34" charset="0"/>
              </a:rPr>
              <a:t>Establishing responsibility often requires limiting access only to authorized personnel, and then identifying those personnel.</a:t>
            </a:r>
          </a:p>
        </p:txBody>
      </p:sp>
      <p:pic>
        <p:nvPicPr>
          <p:cNvPr id="1126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057400"/>
            <a:ext cx="2116138"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Rectangle 7"/>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Principles of Internal Control Activities</a:t>
            </a:r>
          </a:p>
        </p:txBody>
      </p:sp>
      <p:sp>
        <p:nvSpPr>
          <p:cNvPr id="1127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27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1</a:t>
            </a:r>
            <a:endParaRPr lang="en-US" altLang="en-US" sz="1600" b="1" i="1" dirty="0">
              <a:solidFill>
                <a:schemeClr val="bg2"/>
              </a:solidFill>
              <a:latin typeface="Liberation Sans" panose="020B0604020202020204" pitchFamily="34" charset="0"/>
            </a:endParaRPr>
          </a:p>
        </p:txBody>
      </p:sp>
      <p:sp>
        <p:nvSpPr>
          <p:cNvPr id="8" name="Text Box 3"/>
          <p:cNvSpPr txBox="1">
            <a:spLocks noChangeArrowheads="1"/>
          </p:cNvSpPr>
          <p:nvPr/>
        </p:nvSpPr>
        <p:spPr bwMode="auto">
          <a:xfrm>
            <a:off x="609600" y="1295400"/>
            <a:ext cx="76200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latin typeface="Liberation Sans" panose="020B0604020202020204" pitchFamily="34" charset="0"/>
              </a:rPr>
              <a:t>ESTABLISHMENT OF RESPONSIBILITY</a:t>
            </a:r>
            <a:endParaRPr lang="en-US" altLang="en-US" sz="26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38200" y="1371600"/>
            <a:ext cx="77724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30000"/>
              </a:lnSpc>
            </a:pPr>
            <a:r>
              <a:rPr lang="en-US" altLang="en-US" sz="2000" dirty="0">
                <a:latin typeface="Liberation Sans" panose="020B0604020202020204" pitchFamily="34" charset="0"/>
              </a:rPr>
              <a:t>“Copyright © </a:t>
            </a:r>
            <a:r>
              <a:rPr lang="en-US" altLang="en-US" sz="2000" dirty="0" smtClean="0">
                <a:latin typeface="Liberation Sans" panose="020B0604020202020204" pitchFamily="34" charset="0"/>
              </a:rPr>
              <a:t>2015 </a:t>
            </a:r>
            <a:r>
              <a:rPr lang="en-US" altLang="en-US" sz="2000" dirty="0">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4275"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Copyright</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182614099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ChangeArrowheads="1"/>
          </p:cNvSpPr>
          <p:nvPr/>
        </p:nvSpPr>
        <p:spPr bwMode="auto">
          <a:xfrm>
            <a:off x="457200" y="4405313"/>
            <a:ext cx="8229600" cy="1520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1800" b="1" dirty="0">
                <a:latin typeface="Liberation Sans" panose="020B0604020202020204" pitchFamily="34" charset="0"/>
              </a:rPr>
              <a:t>The Missing Control</a:t>
            </a:r>
          </a:p>
          <a:p>
            <a:pPr algn="l">
              <a:spcBef>
                <a:spcPct val="20000"/>
              </a:spcBef>
            </a:pPr>
            <a:r>
              <a:rPr lang="en-US" altLang="en-US" sz="1800" b="1" i="1" dirty="0">
                <a:solidFill>
                  <a:schemeClr val="hlink"/>
                </a:solidFill>
                <a:latin typeface="Liberation Sans" panose="020B0604020202020204" pitchFamily="34" charset="0"/>
              </a:rPr>
              <a:t>Establishment of responsibility.</a:t>
            </a:r>
            <a:r>
              <a:rPr lang="en-US" altLang="en-US" sz="1800" dirty="0">
                <a:latin typeface="Liberation Sans" panose="020B0604020202020204" pitchFamily="34" charset="0"/>
              </a:rPr>
              <a:t> The healthcare company did not adequately restrict the responsibility for authoring and approving claims transactions. The training supervisor should not have been authorized to create claims in the company’s “live” system.</a:t>
            </a:r>
          </a:p>
        </p:txBody>
      </p:sp>
      <p:sp>
        <p:nvSpPr>
          <p:cNvPr id="843784" name="Rectangle 8"/>
          <p:cNvSpPr>
            <a:spLocks noChangeArrowheads="1"/>
          </p:cNvSpPr>
          <p:nvPr/>
        </p:nvSpPr>
        <p:spPr bwMode="auto">
          <a:xfrm>
            <a:off x="381000" y="3860800"/>
            <a:ext cx="8410575" cy="411163"/>
          </a:xfrm>
          <a:prstGeom prst="rect">
            <a:avLst/>
          </a:prstGeom>
          <a:solidFill>
            <a:schemeClr val="tx1">
              <a:lumMod val="65000"/>
              <a:lumOff val="35000"/>
            </a:schemeClr>
          </a:solidFill>
          <a:ln w="12700" cap="sq">
            <a:solidFill>
              <a:schemeClr val="tx1"/>
            </a:solidFill>
            <a:miter lim="800000"/>
            <a:headEnd type="none" w="sm" len="sm"/>
            <a:tailEnd type="none" w="sm" len="sm"/>
          </a:ln>
          <a:effectLst/>
        </p:spPr>
        <p:txBody>
          <a:bodyPr wrap="none" anchor="ctr"/>
          <a:lstStyle/>
          <a:p>
            <a:pPr marL="114300" algn="l">
              <a:defRPr/>
            </a:pPr>
            <a:r>
              <a:rPr lang="en-US" sz="1800" b="1" dirty="0">
                <a:solidFill>
                  <a:schemeClr val="bg1"/>
                </a:solidFill>
                <a:latin typeface="Liberation Sans" panose="020B0604020202020204" pitchFamily="34" charset="0"/>
              </a:rPr>
              <a:t>Total take: $11 million</a:t>
            </a:r>
          </a:p>
        </p:txBody>
      </p:sp>
      <p:sp>
        <p:nvSpPr>
          <p:cNvPr id="12292" name="Rectangle 6"/>
          <p:cNvSpPr>
            <a:spLocks noChangeArrowheads="1"/>
          </p:cNvSpPr>
          <p:nvPr/>
        </p:nvSpPr>
        <p:spPr bwMode="auto">
          <a:xfrm>
            <a:off x="381000" y="614363"/>
            <a:ext cx="8410575" cy="411162"/>
          </a:xfrm>
          <a:prstGeom prst="rect">
            <a:avLst/>
          </a:prstGeom>
          <a:solidFill>
            <a:srgbClr val="AD0000"/>
          </a:solidFill>
          <a:ln w="12700" cap="sq">
            <a:solidFill>
              <a:schemeClr val="tx1"/>
            </a:solidFill>
            <a:miter lim="800000"/>
            <a:headEnd type="none" w="sm" len="sm"/>
            <a:tailEnd type="none" w="sm" len="sm"/>
          </a:ln>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r>
              <a:rPr lang="en-US" altLang="en-US" sz="1800" b="1" dirty="0">
                <a:solidFill>
                  <a:schemeClr val="bg1"/>
                </a:solidFill>
                <a:latin typeface="Liberation Sans" panose="020B0604020202020204" pitchFamily="34" charset="0"/>
              </a:rPr>
              <a:t>ANATOMY OF A FRAUD</a:t>
            </a:r>
          </a:p>
        </p:txBody>
      </p:sp>
      <p:sp>
        <p:nvSpPr>
          <p:cNvPr id="12293" name="Rectangle 7"/>
          <p:cNvSpPr>
            <a:spLocks noChangeArrowheads="1"/>
          </p:cNvSpPr>
          <p:nvPr/>
        </p:nvSpPr>
        <p:spPr bwMode="auto">
          <a:xfrm>
            <a:off x="457200" y="1147763"/>
            <a:ext cx="8229600" cy="256381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r>
              <a:rPr lang="en-US" altLang="en-US" sz="1800" dirty="0">
                <a:latin typeface="Liberation Sans" panose="020B0604020202020204" pitchFamily="34" charset="0"/>
              </a:rPr>
              <a:t>Maureen Frugali was a training supervisor for claims processing at Colossal Healthcare. As a standard part of the claims processing training program, Maureen created fictitious claims for use by trainees. These fictitious claims were then sent to the accounts payable department. After the training claims had been processed, she was to notify Accounts Payable of all fictitious claims, so that they would not be paid. However, she did not inform Accounts Payable about every fictitious claim. She created some fictitious claims for entities that she controlled (that is, she would receive the payment), and she let Accounts Payable pay her.</a:t>
            </a:r>
          </a:p>
        </p:txBody>
      </p:sp>
      <p:sp>
        <p:nvSpPr>
          <p:cNvPr id="843780" name="Rectangle 4"/>
          <p:cNvSpPr>
            <a:spLocks noChangeArrowheads="1"/>
          </p:cNvSpPr>
          <p:nvPr/>
        </p:nvSpPr>
        <p:spPr bwMode="auto">
          <a:xfrm>
            <a:off x="381000" y="4816475"/>
            <a:ext cx="8410575" cy="1203325"/>
          </a:xfrm>
          <a:prstGeom prst="rect">
            <a:avLst/>
          </a:prstGeom>
          <a:solidFill>
            <a:schemeClr val="bg1"/>
          </a:solidFill>
          <a:ln>
            <a:noFill/>
          </a:ln>
          <a:effectLst/>
          <a:extLst>
            <a:ext uri="{91240B29-F687-4F45-9708-019B960494DF}">
              <a14:hiddenLine xmlns:a14="http://schemas.microsoft.com/office/drawing/2010/main" w="1905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endParaRPr lang="en-US" altLang="en-US" dirty="0">
              <a:latin typeface="Liberation Sans" panose="020B0604020202020204" pitchFamily="34" charset="0"/>
            </a:endParaRPr>
          </a:p>
        </p:txBody>
      </p:sp>
      <p:sp>
        <p:nvSpPr>
          <p:cNvPr id="12296"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1</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843780"/>
                                        </p:tgtEl>
                                      </p:cBhvr>
                                    </p:animEffect>
                                    <p:set>
                                      <p:cBhvr>
                                        <p:cTn id="7" dur="1" fill="hold">
                                          <p:stCondLst>
                                            <p:cond delay="499"/>
                                          </p:stCondLst>
                                        </p:cTn>
                                        <p:tgtEl>
                                          <p:spTgt spid="8437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8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19200"/>
            <a:ext cx="2286001" cy="498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Text Box 2"/>
          <p:cNvSpPr txBox="1">
            <a:spLocks noChangeArrowheads="1"/>
          </p:cNvSpPr>
          <p:nvPr/>
        </p:nvSpPr>
        <p:spPr bwMode="auto">
          <a:xfrm>
            <a:off x="609600" y="1905000"/>
            <a:ext cx="4724400" cy="2645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Black" pitchFamily="34" charset="0"/>
              </a:defRPr>
            </a:lvl1pPr>
            <a:lvl2pPr marL="628650" indent="-45720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lvl="1" algn="l">
              <a:lnSpc>
                <a:spcPct val="120000"/>
              </a:lnSpc>
              <a:spcBef>
                <a:spcPct val="70000"/>
              </a:spcBef>
              <a:buClr>
                <a:srgbClr val="800000"/>
              </a:buClr>
              <a:buSzPct val="85000"/>
              <a:buFont typeface="Wingdings" pitchFamily="2" charset="2"/>
              <a:buChar char="u"/>
            </a:pPr>
            <a:r>
              <a:rPr lang="en-US" altLang="en-US" sz="2100" dirty="0" smtClean="0">
                <a:latin typeface="Liberation Sans" panose="020B0604020202020204" pitchFamily="34" charset="0"/>
              </a:rPr>
              <a:t>Different </a:t>
            </a:r>
            <a:r>
              <a:rPr lang="en-US" altLang="en-US" sz="2100" dirty="0">
                <a:latin typeface="Liberation Sans" panose="020B0604020202020204" pitchFamily="34" charset="0"/>
              </a:rPr>
              <a:t>individuals should be responsible for related activities.</a:t>
            </a:r>
          </a:p>
          <a:p>
            <a:pPr lvl="1" algn="l">
              <a:lnSpc>
                <a:spcPct val="120000"/>
              </a:lnSpc>
              <a:spcBef>
                <a:spcPct val="70000"/>
              </a:spcBef>
              <a:buClr>
                <a:srgbClr val="800000"/>
              </a:buClr>
              <a:buSzPct val="85000"/>
              <a:buFont typeface="Wingdings" pitchFamily="2" charset="2"/>
              <a:buChar char="u"/>
            </a:pPr>
            <a:r>
              <a:rPr lang="en-US" altLang="en-US" sz="2100" dirty="0">
                <a:latin typeface="Liberation Sans" panose="020B0604020202020204" pitchFamily="34" charset="0"/>
              </a:rPr>
              <a:t>The responsibility for record-keeping for an asset should be separate from the physical custody of that asset.</a:t>
            </a:r>
          </a:p>
        </p:txBody>
      </p:sp>
      <p:sp>
        <p:nvSpPr>
          <p:cNvPr id="1331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1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r">
              <a:spcBef>
                <a:spcPct val="50000"/>
              </a:spcBef>
            </a:pPr>
            <a:r>
              <a:rPr lang="en-US" altLang="en-US" sz="1600" b="1" i="1" dirty="0" smtClean="0">
                <a:solidFill>
                  <a:schemeClr val="bg2"/>
                </a:solidFill>
                <a:latin typeface="Liberation Sans" panose="020B0604020202020204" pitchFamily="34" charset="0"/>
              </a:rPr>
              <a:t>LO 1</a:t>
            </a:r>
            <a:endParaRPr lang="en-US" altLang="en-US" sz="1600" b="1" i="1" dirty="0">
              <a:solidFill>
                <a:schemeClr val="bg2"/>
              </a:solidFill>
              <a:latin typeface="Liberation Sans" panose="020B0604020202020204" pitchFamily="34" charset="0"/>
            </a:endParaRPr>
          </a:p>
        </p:txBody>
      </p:sp>
      <p:sp>
        <p:nvSpPr>
          <p:cNvPr id="8" name="Rectangle 7"/>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Principles of Internal Control Activities</a:t>
            </a:r>
          </a:p>
        </p:txBody>
      </p:sp>
      <p:sp>
        <p:nvSpPr>
          <p:cNvPr id="9" name="Text Box 3"/>
          <p:cNvSpPr txBox="1">
            <a:spLocks noChangeArrowheads="1"/>
          </p:cNvSpPr>
          <p:nvPr/>
        </p:nvSpPr>
        <p:spPr bwMode="auto">
          <a:xfrm>
            <a:off x="609600" y="1295400"/>
            <a:ext cx="51816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latin typeface="Liberation Sans" panose="020B0604020202020204" pitchFamily="34" charset="0"/>
              </a:rPr>
              <a:t>SEGREGATION OF DUTIES</a:t>
            </a:r>
            <a:endParaRPr lang="en-US" altLang="en-US" sz="26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10593</TotalTime>
  <Pages>43</Pages>
  <Words>5287</Words>
  <Application>Microsoft Office PowerPoint</Application>
  <PresentationFormat>On-screen Show (4:3)</PresentationFormat>
  <Paragraphs>510</Paragraphs>
  <Slides>70</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Arial Black</vt:lpstr>
      <vt:lpstr>Comic Sans MS</vt:lpstr>
      <vt:lpstr>Liberation Sans</vt:lpstr>
      <vt:lpstr>Times New Roman</vt:lpstr>
      <vt:lpstr>Wingdings</vt:lpstr>
      <vt:lpstr>movnglnc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Bashar Qara</cp:lastModifiedBy>
  <cp:revision>1884</cp:revision>
  <cp:lastPrinted>1999-09-16T17:08:20Z</cp:lastPrinted>
  <dcterms:created xsi:type="dcterms:W3CDTF">1997-03-28T18:03:02Z</dcterms:created>
  <dcterms:modified xsi:type="dcterms:W3CDTF">2017-07-02T16:30:37Z</dcterms:modified>
</cp:coreProperties>
</file>