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heme/themeOverride1.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handoutMasterIdLst>
    <p:handoutMasterId r:id="rId90"/>
  </p:handoutMasterIdLst>
  <p:sldIdLst>
    <p:sldId id="594" r:id="rId2"/>
    <p:sldId id="563" r:id="rId3"/>
    <p:sldId id="512" r:id="rId4"/>
    <p:sldId id="469" r:id="rId5"/>
    <p:sldId id="449" r:id="rId6"/>
    <p:sldId id="513" r:id="rId7"/>
    <p:sldId id="589" r:id="rId8"/>
    <p:sldId id="595" r:id="rId9"/>
    <p:sldId id="514" r:id="rId10"/>
    <p:sldId id="470" r:id="rId11"/>
    <p:sldId id="485" r:id="rId12"/>
    <p:sldId id="454" r:id="rId13"/>
    <p:sldId id="471" r:id="rId14"/>
    <p:sldId id="515" r:id="rId15"/>
    <p:sldId id="516" r:id="rId16"/>
    <p:sldId id="596" r:id="rId17"/>
    <p:sldId id="590" r:id="rId18"/>
    <p:sldId id="517" r:id="rId19"/>
    <p:sldId id="518" r:id="rId20"/>
    <p:sldId id="489" r:id="rId21"/>
    <p:sldId id="521" r:id="rId22"/>
    <p:sldId id="522" r:id="rId23"/>
    <p:sldId id="523" r:id="rId24"/>
    <p:sldId id="457" r:id="rId25"/>
    <p:sldId id="524" r:id="rId26"/>
    <p:sldId id="525" r:id="rId27"/>
    <p:sldId id="526" r:id="rId28"/>
    <p:sldId id="493" r:id="rId29"/>
    <p:sldId id="527" r:id="rId30"/>
    <p:sldId id="528" r:id="rId31"/>
    <p:sldId id="529" r:id="rId32"/>
    <p:sldId id="530" r:id="rId33"/>
    <p:sldId id="531" r:id="rId34"/>
    <p:sldId id="487" r:id="rId35"/>
    <p:sldId id="597" r:id="rId36"/>
    <p:sldId id="598" r:id="rId37"/>
    <p:sldId id="599" r:id="rId38"/>
    <p:sldId id="600" r:id="rId39"/>
    <p:sldId id="601" r:id="rId40"/>
    <p:sldId id="532" r:id="rId41"/>
    <p:sldId id="533" r:id="rId42"/>
    <p:sldId id="534" r:id="rId43"/>
    <p:sldId id="535" r:id="rId44"/>
    <p:sldId id="536" r:id="rId45"/>
    <p:sldId id="537" r:id="rId46"/>
    <p:sldId id="538" r:id="rId47"/>
    <p:sldId id="539" r:id="rId48"/>
    <p:sldId id="540" r:id="rId49"/>
    <p:sldId id="541" r:id="rId50"/>
    <p:sldId id="543" r:id="rId51"/>
    <p:sldId id="544" r:id="rId52"/>
    <p:sldId id="545" r:id="rId53"/>
    <p:sldId id="566" r:id="rId54"/>
    <p:sldId id="546" r:id="rId55"/>
    <p:sldId id="602" r:id="rId56"/>
    <p:sldId id="603" r:id="rId57"/>
    <p:sldId id="430" r:id="rId58"/>
    <p:sldId id="502" r:id="rId59"/>
    <p:sldId id="472" r:id="rId60"/>
    <p:sldId id="429" r:id="rId61"/>
    <p:sldId id="441" r:id="rId62"/>
    <p:sldId id="442" r:id="rId63"/>
    <p:sldId id="604" r:id="rId64"/>
    <p:sldId id="605" r:id="rId65"/>
    <p:sldId id="606" r:id="rId66"/>
    <p:sldId id="607" r:id="rId67"/>
    <p:sldId id="479" r:id="rId68"/>
    <p:sldId id="503" r:id="rId69"/>
    <p:sldId id="547" r:id="rId70"/>
    <p:sldId id="484" r:id="rId71"/>
    <p:sldId id="609" r:id="rId72"/>
    <p:sldId id="608" r:id="rId73"/>
    <p:sldId id="587" r:id="rId74"/>
    <p:sldId id="581" r:id="rId75"/>
    <p:sldId id="582" r:id="rId76"/>
    <p:sldId id="583" r:id="rId77"/>
    <p:sldId id="588" r:id="rId78"/>
    <p:sldId id="584" r:id="rId79"/>
    <p:sldId id="573" r:id="rId80"/>
    <p:sldId id="574" r:id="rId81"/>
    <p:sldId id="575" r:id="rId82"/>
    <p:sldId id="610" r:id="rId83"/>
    <p:sldId id="576" r:id="rId84"/>
    <p:sldId id="577" r:id="rId85"/>
    <p:sldId id="578" r:id="rId86"/>
    <p:sldId id="579" r:id="rId87"/>
    <p:sldId id="580" r:id="rId88"/>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0021"/>
    <a:srgbClr val="B0B0B0"/>
    <a:srgbClr val="ADADAD"/>
    <a:srgbClr val="B2B2B2"/>
    <a:srgbClr val="C0C0C0"/>
    <a:srgbClr val="003366"/>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8632"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974" y="-84"/>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86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3"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713751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extLst>
      <p:ext uri="{BB962C8B-B14F-4D97-AF65-F5344CB8AC3E}">
        <p14:creationId xmlns:p14="http://schemas.microsoft.com/office/powerpoint/2010/main" val="350353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4471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2121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3732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3263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1466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45701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45327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92622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1129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38634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9343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1852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1877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7647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8538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99477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7125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677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1173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94512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12640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0136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93072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783162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3066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98405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43619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6767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47883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08054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008068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5280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60524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8436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00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69776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85280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54874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08561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70850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880995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71365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0343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28891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64180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85674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86586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19036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3265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1516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357589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34220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168871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3509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78758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303752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32184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00559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880325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681142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766901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13184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5172530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827342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89930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924929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345262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98698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1466212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31532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906932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015859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507464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297450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7009802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8560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365969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1021092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776386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054953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8073494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37518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065581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246155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260475" y="722313"/>
            <a:ext cx="4794250" cy="3595687"/>
          </a:xfrm>
          <a:ln cap="flat"/>
        </p:spPr>
      </p:sp>
      <p:sp>
        <p:nvSpPr>
          <p:cNvPr id="160771"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44" tIns="48523" rIns="97044" bIns="48523"/>
          <a:lstStyle/>
          <a:p>
            <a:endParaRPr lang="en-US" altLang="en-US" dirty="0" smtClean="0"/>
          </a:p>
        </p:txBody>
      </p:sp>
    </p:spTree>
    <p:extLst>
      <p:ext uri="{BB962C8B-B14F-4D97-AF65-F5344CB8AC3E}">
        <p14:creationId xmlns:p14="http://schemas.microsoft.com/office/powerpoint/2010/main" val="4287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79359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934526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64485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313846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54711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82765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9069849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53552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1377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07322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6880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59572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14119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1200" dirty="0">
                <a:solidFill>
                  <a:schemeClr val="tx1"/>
                </a:solidFill>
              </a:rPr>
              <a:t>3-</a:t>
            </a:r>
            <a:fld id="{D5C9B5E3-89D2-4CDA-8347-2C5610B8E4FC}" type="slidenum">
              <a:rPr lang="en-US" altLang="en-US" sz="1200">
                <a:solidFill>
                  <a:schemeClr val="tx1"/>
                </a:solidFill>
              </a:rPr>
              <a:pPr algn="ctr">
                <a:spcBef>
                  <a:spcPct val="50000"/>
                </a:spcBef>
              </a:pPr>
              <a:t>‹#›</a:t>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4.png"/></Relationships>
</file>

<file path=ppt/slides/_rels/slide6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5.png"/><Relationship Id="rId4" Type="http://schemas.openxmlformats.org/officeDocument/2006/relationships/image" Target="../media/image8.png"/><Relationship Id="rId9" Type="http://schemas.openxmlformats.org/officeDocument/2006/relationships/image" Target="../media/image4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228600"/>
            <a:ext cx="9144000" cy="1752600"/>
          </a:xfrm>
          <a:prstGeom prst="rect">
            <a:avLst/>
          </a:prstGeom>
          <a:solidFill>
            <a:srgbClr val="C5C5FF"/>
          </a:solidFill>
          <a:ln>
            <a:noFill/>
          </a:ln>
          <a:effectLst/>
        </p:spPr>
        <p:txBody>
          <a:bodyPr wrap="none" anchor="ctr"/>
          <a:lstStyle/>
          <a:p>
            <a:endParaRPr lang="en-US" dirty="0">
              <a:latin typeface="Liberation Sans" panose="020B0604020202020204" pitchFamily="34" charset="0"/>
            </a:endParaRPr>
          </a:p>
        </p:txBody>
      </p:sp>
      <p:sp>
        <p:nvSpPr>
          <p:cNvPr id="8" name="Rectangle 6"/>
          <p:cNvSpPr>
            <a:spLocks noChangeArrowheads="1"/>
          </p:cNvSpPr>
          <p:nvPr/>
        </p:nvSpPr>
        <p:spPr bwMode="auto">
          <a:xfrm>
            <a:off x="0" y="685800"/>
            <a:ext cx="2514600" cy="914400"/>
          </a:xfrm>
          <a:prstGeom prst="rect">
            <a:avLst/>
          </a:prstGeom>
          <a:solidFill>
            <a:schemeClr val="bg1">
              <a:lumMod val="6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9" name="Rectangle 8"/>
          <p:cNvSpPr txBox="1">
            <a:spLocks noChangeArrowheads="1"/>
          </p:cNvSpPr>
          <p:nvPr/>
        </p:nvSpPr>
        <p:spPr>
          <a:xfrm>
            <a:off x="2514600" y="533400"/>
            <a:ext cx="5943600" cy="1200329"/>
          </a:xfrm>
          <a:prstGeom prst="rect">
            <a:avLst/>
          </a:prstGeom>
          <a:solidFill>
            <a:schemeClr val="bg1"/>
          </a:solidFill>
          <a:ln w="28575" cap="flat" cmpd="sng" algn="ctr">
            <a:solidFill>
              <a:schemeClr val="bg1">
                <a:lumMod val="65000"/>
              </a:schemeClr>
            </a:solidFill>
            <a:prstDash val="solid"/>
            <a:miter lim="800000"/>
            <a:headEnd/>
            <a:tailEnd/>
          </a:ln>
        </p:spPr>
        <p:txBody>
          <a:bodyPr wrap="square" lIns="91440" tIns="45720" rIns="91440" bIns="45720" anchor="ctr" anchorCtr="0">
            <a:noAutofit/>
          </a:bodyPr>
          <a:lst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a:lstStyle>
          <a:p>
            <a:pPr marL="58738" indent="0">
              <a:spcBef>
                <a:spcPct val="50000"/>
              </a:spcBef>
              <a:buSzTx/>
              <a:buFontTx/>
              <a:buNone/>
            </a:pPr>
            <a:r>
              <a:rPr lang="en-US" altLang="en-US" sz="3800" kern="0" dirty="0" smtClean="0">
                <a:solidFill>
                  <a:srgbClr val="CC0000"/>
                </a:solidFill>
                <a:effectLst/>
                <a:latin typeface="Liberation Sans" panose="020B0604020202020204" pitchFamily="34" charset="0"/>
              </a:rPr>
              <a:t>Adjusting The Accounts</a:t>
            </a:r>
            <a:endParaRPr lang="en-US" altLang="en-US" sz="3800" kern="0" dirty="0">
              <a:solidFill>
                <a:srgbClr val="CC0000"/>
              </a:solidFill>
              <a:effectLst/>
              <a:latin typeface="Liberation Sans" panose="020B0604020202020204" pitchFamily="34" charset="0"/>
            </a:endParaRPr>
          </a:p>
        </p:txBody>
      </p:sp>
      <p:sp>
        <p:nvSpPr>
          <p:cNvPr id="10" name="Oval 9"/>
          <p:cNvSpPr/>
          <p:nvPr/>
        </p:nvSpPr>
        <p:spPr bwMode="auto">
          <a:xfrm>
            <a:off x="762000" y="381000"/>
            <a:ext cx="1447800" cy="1447800"/>
          </a:xfrm>
          <a:prstGeom prst="ellipse">
            <a:avLst/>
          </a:prstGeom>
          <a:solidFill>
            <a:srgbClr val="0027A4"/>
          </a:solidFill>
          <a:ln w="12700" cap="flat" cmpd="sng" algn="ctr">
            <a:no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bodyPr>
          <a:lstStyle/>
          <a:p>
            <a:pPr algn="ctr"/>
            <a:r>
              <a:rPr lang="en-US" sz="10000" dirty="0" smtClean="0">
                <a:solidFill>
                  <a:schemeClr val="bg1"/>
                </a:solidFill>
                <a:latin typeface="Liberation Sans" panose="020B0604020202020204" pitchFamily="34" charset="0"/>
              </a:rPr>
              <a:t>3</a:t>
            </a:r>
            <a:endParaRPr lang="en-US" sz="10000" dirty="0">
              <a:solidFill>
                <a:schemeClr val="bg1"/>
              </a:solidFill>
              <a:latin typeface="Liberation Sans" panose="020B0604020202020204" pitchFamily="34" charset="0"/>
            </a:endParaRPr>
          </a:p>
        </p:txBody>
      </p:sp>
      <p:sp>
        <p:nvSpPr>
          <p:cNvPr id="11" name="Rectangle 6"/>
          <p:cNvSpPr>
            <a:spLocks noChangeArrowheads="1"/>
          </p:cNvSpPr>
          <p:nvPr/>
        </p:nvSpPr>
        <p:spPr bwMode="auto">
          <a:xfrm>
            <a:off x="0" y="37734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2" name="Rectangle 6"/>
          <p:cNvSpPr>
            <a:spLocks noChangeArrowheads="1"/>
          </p:cNvSpPr>
          <p:nvPr/>
        </p:nvSpPr>
        <p:spPr bwMode="auto">
          <a:xfrm>
            <a:off x="0" y="2846832"/>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3" name="Rectangle 10"/>
          <p:cNvSpPr>
            <a:spLocks noChangeArrowheads="1"/>
          </p:cNvSpPr>
          <p:nvPr/>
        </p:nvSpPr>
        <p:spPr bwMode="auto">
          <a:xfrm>
            <a:off x="457200" y="2133600"/>
            <a:ext cx="4419600" cy="523220"/>
          </a:xfrm>
          <a:prstGeom prst="rect">
            <a:avLst/>
          </a:prstGeom>
          <a:noFill/>
          <a:ln>
            <a:noFill/>
          </a:ln>
          <a:effectLst/>
        </p:spPr>
        <p:txBody>
          <a:bodyPr wrap="square">
            <a:spAutoFit/>
          </a:bodyPr>
          <a:lstStyle/>
          <a:p>
            <a:pPr algn="l" eaLnBrk="1" hangingPunct="1">
              <a:spcBef>
                <a:spcPct val="30000"/>
              </a:spcBef>
            </a:pPr>
            <a:r>
              <a:rPr lang="en-US" altLang="en-US" sz="2800" b="1" dirty="0">
                <a:solidFill>
                  <a:schemeClr val="tx1"/>
                </a:solidFill>
                <a:latin typeface="Liberation Sans" panose="020B0604020202020204" pitchFamily="34" charset="0"/>
              </a:rPr>
              <a:t>Learning Objectives</a:t>
            </a:r>
          </a:p>
        </p:txBody>
      </p:sp>
      <p:sp>
        <p:nvSpPr>
          <p:cNvPr id="14" name="Rectangle 5"/>
          <p:cNvSpPr>
            <a:spLocks noChangeArrowheads="1"/>
          </p:cNvSpPr>
          <p:nvPr/>
        </p:nvSpPr>
        <p:spPr bwMode="auto">
          <a:xfrm>
            <a:off x="1447800" y="2782824"/>
            <a:ext cx="7696200" cy="850392"/>
          </a:xfrm>
          <a:prstGeom prst="rect">
            <a:avLst/>
          </a:prstGeom>
          <a:solidFill>
            <a:srgbClr val="0027A4"/>
          </a:solidFill>
          <a:ln>
            <a:noFill/>
          </a:ln>
          <a:effectLst/>
        </p:spPr>
        <p:txBody>
          <a:bodyPr wrap="square" tIns="27432" anchor="ctr"/>
          <a:lstStyle/>
          <a:p>
            <a:pPr marL="117475"/>
            <a:r>
              <a:rPr lang="en-US" sz="2000" dirty="0">
                <a:latin typeface="Liberation Sans" panose="020B0604020202020204" pitchFamily="34" charset="0"/>
              </a:rPr>
              <a:t>Explain the accrual basis of </a:t>
            </a:r>
            <a:r>
              <a:rPr lang="en-US" sz="2000" dirty="0" smtClean="0">
                <a:latin typeface="Liberation Sans" panose="020B0604020202020204" pitchFamily="34" charset="0"/>
              </a:rPr>
              <a:t>accounting and </a:t>
            </a:r>
            <a:r>
              <a:rPr lang="en-US" sz="2000" dirty="0">
                <a:latin typeface="Liberation Sans" panose="020B0604020202020204" pitchFamily="34" charset="0"/>
              </a:rPr>
              <a:t>the </a:t>
            </a:r>
            <a:endParaRPr lang="en-US" sz="2000" dirty="0" smtClean="0">
              <a:latin typeface="Liberation Sans" panose="020B0604020202020204" pitchFamily="34" charset="0"/>
            </a:endParaRPr>
          </a:p>
          <a:p>
            <a:pPr marL="117475"/>
            <a:r>
              <a:rPr lang="en-US" sz="2000" dirty="0" smtClean="0">
                <a:latin typeface="Liberation Sans" panose="020B0604020202020204" pitchFamily="34" charset="0"/>
              </a:rPr>
              <a:t>reasons </a:t>
            </a:r>
            <a:r>
              <a:rPr lang="en-US" sz="2000" dirty="0">
                <a:latin typeface="Liberation Sans" panose="020B0604020202020204" pitchFamily="34" charset="0"/>
              </a:rPr>
              <a:t>for adjusting entries.</a:t>
            </a:r>
          </a:p>
        </p:txBody>
      </p:sp>
      <p:sp>
        <p:nvSpPr>
          <p:cNvPr id="15" name="Rectangle 5"/>
          <p:cNvSpPr>
            <a:spLocks noChangeArrowheads="1"/>
          </p:cNvSpPr>
          <p:nvPr/>
        </p:nvSpPr>
        <p:spPr bwMode="auto">
          <a:xfrm>
            <a:off x="1447800" y="3773424"/>
            <a:ext cx="7696200" cy="722376"/>
          </a:xfrm>
          <a:prstGeom prst="rect">
            <a:avLst/>
          </a:prstGeom>
          <a:solidFill>
            <a:srgbClr val="0027A4"/>
          </a:solidFill>
          <a:ln>
            <a:noFill/>
          </a:ln>
          <a:effectLst/>
        </p:spPr>
        <p:txBody>
          <a:bodyPr wrap="square" tIns="27432" anchor="ctr"/>
          <a:lstStyle/>
          <a:p>
            <a:pPr marL="117475"/>
            <a:r>
              <a:rPr lang="en-US" sz="2000" dirty="0"/>
              <a:t>Prepare adjusting entries for deferrals.</a:t>
            </a:r>
            <a:endParaRPr lang="en-US" sz="2000" b="1" dirty="0">
              <a:solidFill>
                <a:schemeClr val="bg1"/>
              </a:solidFill>
              <a:latin typeface="Liberation Sans" panose="020B0604020202020204" pitchFamily="34" charset="0"/>
            </a:endParaRPr>
          </a:p>
        </p:txBody>
      </p:sp>
      <p:sp>
        <p:nvSpPr>
          <p:cNvPr id="16" name="Rectangle 6"/>
          <p:cNvSpPr>
            <a:spLocks noChangeArrowheads="1"/>
          </p:cNvSpPr>
          <p:nvPr/>
        </p:nvSpPr>
        <p:spPr bwMode="auto">
          <a:xfrm>
            <a:off x="0" y="4648200"/>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17" name="Rectangle 5"/>
          <p:cNvSpPr>
            <a:spLocks noChangeArrowheads="1"/>
          </p:cNvSpPr>
          <p:nvPr/>
        </p:nvSpPr>
        <p:spPr bwMode="auto">
          <a:xfrm>
            <a:off x="1447800" y="4648200"/>
            <a:ext cx="7696200" cy="722376"/>
          </a:xfrm>
          <a:prstGeom prst="rect">
            <a:avLst/>
          </a:prstGeom>
          <a:solidFill>
            <a:srgbClr val="0027A4"/>
          </a:solidFill>
          <a:ln>
            <a:noFill/>
          </a:ln>
          <a:effectLst/>
        </p:spPr>
        <p:txBody>
          <a:bodyPr wrap="square" tIns="27432" anchor="ctr"/>
          <a:lstStyle/>
          <a:p>
            <a:pPr marL="117475"/>
            <a:r>
              <a:rPr lang="en-US" sz="2000" dirty="0"/>
              <a:t>Prepare adjusting entries </a:t>
            </a:r>
            <a:r>
              <a:rPr lang="en-US" sz="2000" dirty="0" smtClean="0"/>
              <a:t>for accruals</a:t>
            </a:r>
            <a:r>
              <a:rPr lang="en-US" sz="2000" dirty="0"/>
              <a:t>.</a:t>
            </a:r>
          </a:p>
        </p:txBody>
      </p:sp>
      <p:sp>
        <p:nvSpPr>
          <p:cNvPr id="18" name="Oval 17"/>
          <p:cNvSpPr/>
          <p:nvPr/>
        </p:nvSpPr>
        <p:spPr bwMode="auto">
          <a:xfrm>
            <a:off x="685800" y="4733544"/>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3</a:t>
            </a:r>
          </a:p>
        </p:txBody>
      </p:sp>
      <p:sp>
        <p:nvSpPr>
          <p:cNvPr id="19" name="Rectangle 5"/>
          <p:cNvSpPr>
            <a:spLocks noChangeArrowheads="1"/>
          </p:cNvSpPr>
          <p:nvPr/>
        </p:nvSpPr>
        <p:spPr bwMode="auto">
          <a:xfrm>
            <a:off x="1447800" y="5526024"/>
            <a:ext cx="7696200" cy="874776"/>
          </a:xfrm>
          <a:prstGeom prst="rect">
            <a:avLst/>
          </a:prstGeom>
          <a:solidFill>
            <a:srgbClr val="0027A4"/>
          </a:solidFill>
          <a:ln>
            <a:noFill/>
          </a:ln>
          <a:effectLst/>
        </p:spPr>
        <p:txBody>
          <a:bodyPr wrap="square" tIns="27432" anchor="ctr"/>
          <a:lstStyle/>
          <a:p>
            <a:pPr marL="117475"/>
            <a:r>
              <a:rPr lang="en-US" sz="2000" dirty="0"/>
              <a:t>Describe the nature and purpose </a:t>
            </a:r>
            <a:r>
              <a:rPr lang="en-US" sz="2000" dirty="0" smtClean="0"/>
              <a:t>of an </a:t>
            </a:r>
            <a:r>
              <a:rPr lang="en-US" sz="2000" dirty="0"/>
              <a:t>adjusted </a:t>
            </a:r>
            <a:endParaRPr lang="en-US" sz="2000" dirty="0" smtClean="0"/>
          </a:p>
          <a:p>
            <a:pPr marL="117475"/>
            <a:r>
              <a:rPr lang="en-US" sz="2000" dirty="0" smtClean="0"/>
              <a:t>trial </a:t>
            </a:r>
            <a:r>
              <a:rPr lang="en-US" sz="2000" dirty="0"/>
              <a:t>balance.</a:t>
            </a:r>
          </a:p>
        </p:txBody>
      </p:sp>
      <p:sp>
        <p:nvSpPr>
          <p:cNvPr id="20" name="Oval 19"/>
          <p:cNvSpPr/>
          <p:nvPr/>
        </p:nvSpPr>
        <p:spPr bwMode="auto">
          <a:xfrm>
            <a:off x="685800" y="38709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2</a:t>
            </a:r>
          </a:p>
        </p:txBody>
      </p:sp>
      <p:sp>
        <p:nvSpPr>
          <p:cNvPr id="21" name="Oval 20"/>
          <p:cNvSpPr/>
          <p:nvPr/>
        </p:nvSpPr>
        <p:spPr bwMode="auto">
          <a:xfrm>
            <a:off x="685800" y="2932176"/>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r>
              <a:rPr lang="en-US" sz="2500" b="1" dirty="0" smtClean="0">
                <a:solidFill>
                  <a:schemeClr val="bg1"/>
                </a:solidFill>
                <a:latin typeface="Liberation Sans" panose="020B0604020202020204" pitchFamily="34" charset="0"/>
              </a:rPr>
              <a:t>1</a:t>
            </a:r>
            <a:endParaRPr lang="en-US" sz="2500" b="1" dirty="0">
              <a:solidFill>
                <a:schemeClr val="bg1"/>
              </a:solidFill>
              <a:latin typeface="Liberation Sans" panose="020B0604020202020204" pitchFamily="34" charset="0"/>
            </a:endParaRPr>
          </a:p>
        </p:txBody>
      </p:sp>
      <p:sp>
        <p:nvSpPr>
          <p:cNvPr id="22" name="Rectangle 6"/>
          <p:cNvSpPr>
            <a:spLocks noChangeArrowheads="1"/>
          </p:cNvSpPr>
          <p:nvPr/>
        </p:nvSpPr>
        <p:spPr bwMode="auto">
          <a:xfrm>
            <a:off x="0" y="5602224"/>
            <a:ext cx="1447800" cy="722376"/>
          </a:xfrm>
          <a:prstGeom prst="rect">
            <a:avLst/>
          </a:prstGeom>
          <a:solidFill>
            <a:schemeClr val="bg1">
              <a:lumMod val="75000"/>
            </a:schemeClr>
          </a:solidFill>
          <a:ln>
            <a:noFill/>
          </a:ln>
          <a:effectLst/>
        </p:spPr>
        <p:txBody>
          <a:bodyPr wrap="none" anchor="ctr"/>
          <a:lstStyle/>
          <a:p>
            <a:pPr algn="ctr"/>
            <a:endParaRPr lang="en-US" altLang="en-US" dirty="0">
              <a:latin typeface="Liberation Sans" panose="020B0604020202020204" pitchFamily="34" charset="0"/>
            </a:endParaRPr>
          </a:p>
        </p:txBody>
      </p:sp>
      <p:sp>
        <p:nvSpPr>
          <p:cNvPr id="23" name="Oval 22"/>
          <p:cNvSpPr/>
          <p:nvPr/>
        </p:nvSpPr>
        <p:spPr bwMode="auto">
          <a:xfrm>
            <a:off x="685800" y="5699760"/>
            <a:ext cx="548640" cy="54864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r>
              <a:rPr lang="en-US" sz="2500" b="1" dirty="0">
                <a:solidFill>
                  <a:schemeClr val="bg1"/>
                </a:solidFill>
                <a:latin typeface="Liberation Sans" panose="020B0604020202020204" pitchFamily="34" charset="0"/>
              </a:rPr>
              <a:t>4</a:t>
            </a:r>
          </a:p>
        </p:txBody>
      </p:sp>
    </p:spTree>
    <p:extLst>
      <p:ext uri="{BB962C8B-B14F-4D97-AF65-F5344CB8AC3E}">
        <p14:creationId xmlns:p14="http://schemas.microsoft.com/office/powerpoint/2010/main" val="139970732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3400" y="1860550"/>
            <a:ext cx="8382000" cy="4419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40000"/>
              </a:spcBef>
              <a:buClr>
                <a:schemeClr val="tx1"/>
              </a:buClr>
              <a:buFont typeface="Wingdings" pitchFamily="2" charset="2"/>
              <a:buNone/>
            </a:pPr>
            <a:r>
              <a:rPr lang="en-US" altLang="en-US" sz="2100" b="0" dirty="0">
                <a:solidFill>
                  <a:schemeClr val="tx1"/>
                </a:solidFill>
                <a:latin typeface="Liberation Sans" panose="020B0604020202020204" pitchFamily="34" charset="0"/>
              </a:rPr>
              <a:t>One of the following statements about the accrual basis of accounting is </a:t>
            </a:r>
            <a:r>
              <a:rPr lang="en-US" altLang="en-US" sz="2100" b="0" i="1" dirty="0">
                <a:solidFill>
                  <a:schemeClr val="tx1"/>
                </a:solidFill>
                <a:latin typeface="Liberation Sans" panose="020B0604020202020204" pitchFamily="34" charset="0"/>
              </a:rPr>
              <a:t>false?</a:t>
            </a:r>
            <a:r>
              <a:rPr lang="en-US" altLang="en-US" sz="2100" b="0" dirty="0">
                <a:solidFill>
                  <a:schemeClr val="tx1"/>
                </a:solidFill>
                <a:latin typeface="Liberation Sans" panose="020B0604020202020204" pitchFamily="34" charset="0"/>
              </a:rPr>
              <a:t>  That statement is:	</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Events that change a company’s financial statements are recorded in the periods in which the events occur.</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Revenue is recognized in the period in which the performance obligation is satisfied.</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The accrual basis of accounting is in accord with generally accepted accounting principles.</a:t>
            </a:r>
          </a:p>
          <a:p>
            <a:pPr lvl="1">
              <a:lnSpc>
                <a:spcPct val="120000"/>
              </a:lnSpc>
              <a:spcBef>
                <a:spcPct val="40000"/>
              </a:spcBef>
              <a:buClr>
                <a:schemeClr val="tx1"/>
              </a:buClr>
              <a:buFont typeface="Wingdings" pitchFamily="2" charset="2"/>
              <a:buAutoNum type="alphaLcPeriod"/>
            </a:pPr>
            <a:r>
              <a:rPr lang="en-US" altLang="en-US" sz="2100" b="0" dirty="0">
                <a:solidFill>
                  <a:schemeClr val="tx1"/>
                </a:solidFill>
                <a:latin typeface="Liberation Sans" panose="020B0604020202020204" pitchFamily="34" charset="0"/>
              </a:rPr>
              <a:t>Revenue is recorded only when cash is received, and expenses are recorded only when cash is paid.</a:t>
            </a:r>
          </a:p>
        </p:txBody>
      </p:sp>
      <p:sp>
        <p:nvSpPr>
          <p:cNvPr id="14349"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228600" y="54864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4"/>
          <p:cNvSpPr>
            <a:spLocks noChangeArrowheads="1"/>
          </p:cNvSpPr>
          <p:nvPr/>
        </p:nvSpPr>
        <p:spPr bwMode="auto">
          <a:xfrm>
            <a:off x="6172200" y="4167188"/>
            <a:ext cx="1828800" cy="2286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47738"/>
            <a:ext cx="8458199" cy="3875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298575"/>
            <a:ext cx="7848600" cy="4907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buClr>
                <a:srgbClr val="800000"/>
              </a:buClr>
              <a:buSzPct val="80000"/>
              <a:buFont typeface="Wingdings" pitchFamily="2" charset="2"/>
              <a:buNone/>
            </a:pPr>
            <a:r>
              <a:rPr lang="en-US" altLang="en-US" dirty="0">
                <a:solidFill>
                  <a:schemeClr val="tx2">
                    <a:lumMod val="75000"/>
                  </a:schemeClr>
                </a:solidFill>
                <a:latin typeface="Liberation Sans" panose="020B0604020202020204" pitchFamily="34" charset="0"/>
              </a:rPr>
              <a:t>Adjusting Entries</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Ensure that the </a:t>
            </a:r>
            <a:r>
              <a:rPr lang="en-US" altLang="en-US" sz="2100" dirty="0">
                <a:solidFill>
                  <a:schemeClr val="tx1"/>
                </a:solidFill>
                <a:latin typeface="Liberation Sans" panose="020B0604020202020204" pitchFamily="34" charset="0"/>
              </a:rPr>
              <a:t>revenue recognition</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expense recognition</a:t>
            </a:r>
            <a:r>
              <a:rPr lang="en-US" altLang="en-US" sz="2100" b="0" dirty="0">
                <a:solidFill>
                  <a:schemeClr val="tx1"/>
                </a:solidFill>
                <a:latin typeface="Liberation Sans" panose="020B0604020202020204" pitchFamily="34" charset="0"/>
              </a:rPr>
              <a:t> principles are followed.</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Necessary because the </a:t>
            </a:r>
            <a:r>
              <a:rPr lang="en-US" altLang="en-US" sz="2100" dirty="0">
                <a:solidFill>
                  <a:schemeClr val="tx1"/>
                </a:solidFill>
                <a:latin typeface="Liberation Sans" panose="020B0604020202020204" pitchFamily="34" charset="0"/>
              </a:rPr>
              <a:t>trial balance may not contain up-to-date</a:t>
            </a:r>
            <a:r>
              <a:rPr lang="en-US" altLang="en-US" sz="2100" b="0" dirty="0">
                <a:solidFill>
                  <a:schemeClr val="tx1"/>
                </a:solidFill>
                <a:latin typeface="Liberation Sans" panose="020B0604020202020204" pitchFamily="34" charset="0"/>
              </a:rPr>
              <a:t> and complete data.</a:t>
            </a:r>
          </a:p>
          <a:p>
            <a:pPr lvl="1">
              <a:lnSpc>
                <a:spcPct val="120000"/>
              </a:lnSpc>
              <a:spcBef>
                <a:spcPct val="50000"/>
              </a:spcBef>
              <a:buClr>
                <a:srgbClr val="800000"/>
              </a:buClr>
              <a:buSzPct val="80000"/>
              <a:buFont typeface="Wingdings" pitchFamily="2" charset="2"/>
              <a:buChar char="u"/>
            </a:pPr>
            <a:r>
              <a:rPr lang="en-US" altLang="en-US" sz="2100" dirty="0">
                <a:solidFill>
                  <a:schemeClr val="tx1"/>
                </a:solidFill>
                <a:latin typeface="Liberation Sans" panose="020B0604020202020204" pitchFamily="34" charset="0"/>
              </a:rPr>
              <a:t>Required</a:t>
            </a:r>
            <a:r>
              <a:rPr lang="en-US" altLang="en-US" sz="2100" b="0" dirty="0">
                <a:solidFill>
                  <a:schemeClr val="tx1"/>
                </a:solidFill>
                <a:latin typeface="Liberation Sans" panose="020B0604020202020204" pitchFamily="34" charset="0"/>
              </a:rPr>
              <a:t> every time a company prepares financial statements.</a:t>
            </a:r>
          </a:p>
          <a:p>
            <a:pPr lvl="1">
              <a:lnSpc>
                <a:spcPct val="120000"/>
              </a:lnSpc>
              <a:spcBef>
                <a:spcPct val="50000"/>
              </a:spcBef>
              <a:buClr>
                <a:srgbClr val="800000"/>
              </a:buClr>
              <a:buSzPct val="80000"/>
              <a:buFont typeface="Wingdings" pitchFamily="2" charset="2"/>
              <a:buChar char="u"/>
            </a:pPr>
            <a:r>
              <a:rPr lang="en-US" altLang="en-US" sz="2100" b="0" dirty="0">
                <a:solidFill>
                  <a:schemeClr val="tx1"/>
                </a:solidFill>
                <a:latin typeface="Liberation Sans" panose="020B0604020202020204" pitchFamily="34" charset="0"/>
              </a:rPr>
              <a:t>Will include </a:t>
            </a:r>
            <a:r>
              <a:rPr lang="en-US" altLang="en-US" sz="2100" dirty="0">
                <a:solidFill>
                  <a:schemeClr val="tx1"/>
                </a:solidFill>
                <a:latin typeface="Liberation Sans" panose="020B0604020202020204" pitchFamily="34" charset="0"/>
              </a:rPr>
              <a:t>one income statement account</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one balance sheet account</a:t>
            </a:r>
            <a:r>
              <a:rPr lang="en-US" altLang="en-US" sz="2100" b="0" dirty="0" smtClean="0">
                <a:solidFill>
                  <a:schemeClr val="tx1"/>
                </a:solidFill>
                <a:latin typeface="Liberation Sans" panose="020B0604020202020204" pitchFamily="34" charset="0"/>
              </a:rPr>
              <a:t>.</a:t>
            </a:r>
          </a:p>
          <a:p>
            <a:pPr lvl="1">
              <a:lnSpc>
                <a:spcPct val="120000"/>
              </a:lnSpc>
              <a:spcBef>
                <a:spcPct val="50000"/>
              </a:spcBef>
              <a:buClr>
                <a:srgbClr val="800000"/>
              </a:buClr>
              <a:buSzPct val="80000"/>
              <a:buFont typeface="Wingdings" pitchFamily="2" charset="2"/>
              <a:buChar char="u"/>
            </a:pPr>
            <a:r>
              <a:rPr lang="en-US" altLang="en-US" sz="2100" b="0" dirty="0" smtClean="0">
                <a:solidFill>
                  <a:schemeClr val="tx1"/>
                </a:solidFill>
                <a:latin typeface="Liberation Sans" panose="020B0604020202020204" pitchFamily="34" charset="0"/>
              </a:rPr>
              <a:t>Does Not include a cash account.</a:t>
            </a:r>
            <a:endParaRPr lang="en-US" altLang="en-US" sz="2100" b="0" dirty="0">
              <a:solidFill>
                <a:schemeClr val="tx1"/>
              </a:solidFill>
              <a:latin typeface="Liberation Sans" panose="020B0604020202020204" pitchFamily="34" charset="0"/>
            </a:endParaRPr>
          </a:p>
        </p:txBody>
      </p:sp>
      <p:sp>
        <p:nvSpPr>
          <p:cNvPr id="15372"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The Need for Adjusting Entries</a:t>
            </a:r>
            <a:endParaRPr lang="en-US" altLang="en-US" sz="3200"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33400" y="1905000"/>
            <a:ext cx="7696200" cy="403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0000"/>
              </a:lnSpc>
              <a:spcBef>
                <a:spcPct val="40000"/>
              </a:spcBef>
              <a:buClr>
                <a:schemeClr val="accent2"/>
              </a:buClr>
              <a:buSzPct val="75000"/>
              <a:buFont typeface="Wingdings" pitchFamily="2" charset="2"/>
              <a:buNone/>
            </a:pPr>
            <a:r>
              <a:rPr lang="en-US" altLang="en-US" sz="2300" b="0" dirty="0">
                <a:solidFill>
                  <a:schemeClr val="tx1"/>
                </a:solidFill>
                <a:latin typeface="Liberation Sans" panose="020B0604020202020204" pitchFamily="34" charset="0"/>
              </a:rPr>
              <a:t>Adjusting entries are made to ensure that:</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expenses are recognized in the period in which they are incurred.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revenues are recorded in the period in which services are performed.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balance sheet and income statement accounts have correct balances at the end of an accounting period.</a:t>
            </a:r>
          </a:p>
          <a:p>
            <a:pPr lvl="1">
              <a:lnSpc>
                <a:spcPct val="110000"/>
              </a:lnSpc>
              <a:spcBef>
                <a:spcPct val="40000"/>
              </a:spcBef>
              <a:buClr>
                <a:schemeClr val="tx1"/>
              </a:buClr>
              <a:buFont typeface="Wingdings" pitchFamily="2" charset="2"/>
              <a:buAutoNum type="alphaLcPeriod"/>
            </a:pPr>
            <a:r>
              <a:rPr lang="en-US" altLang="en-US" sz="2300" b="0" dirty="0">
                <a:solidFill>
                  <a:schemeClr val="tx1"/>
                </a:solidFill>
                <a:latin typeface="Liberation Sans" panose="020B0604020202020204" pitchFamily="34" charset="0"/>
              </a:rPr>
              <a:t>all of the above.</a:t>
            </a:r>
          </a:p>
        </p:txBody>
      </p:sp>
      <p:sp>
        <p:nvSpPr>
          <p:cNvPr id="16391"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The Need for Adjusting Entries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228600" y="5562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ChangeArrowheads="1"/>
          </p:cNvSpPr>
          <p:nvPr/>
        </p:nvSpPr>
        <p:spPr bwMode="auto">
          <a:xfrm>
            <a:off x="6400800" y="1143000"/>
            <a:ext cx="2514600" cy="457200"/>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a:t>
            </a:r>
          </a:p>
          <a:p>
            <a:r>
              <a:rPr lang="en-US" altLang="en-US" sz="1200" dirty="0">
                <a:solidFill>
                  <a:schemeClr val="tx1"/>
                </a:solidFill>
                <a:latin typeface="Liberation Sans" panose="020B0604020202020204" pitchFamily="34" charset="0"/>
              </a:rPr>
              <a:t>Categories of adjusting entries</a:t>
            </a:r>
            <a:endParaRPr lang="en-US" altLang="en-US" sz="1200" dirty="0">
              <a:solidFill>
                <a:srgbClr val="B00000"/>
              </a:solidFill>
              <a:latin typeface="Liberation Sans" panose="020B0604020202020204" pitchFamily="34" charset="0"/>
            </a:endParaRPr>
          </a:p>
        </p:txBody>
      </p:sp>
      <p:sp>
        <p:nvSpPr>
          <p:cNvPr id="17420"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438" name="Rectangle 15"/>
          <p:cNvSpPr>
            <a:spLocks noChangeArrowheads="1"/>
          </p:cNvSpPr>
          <p:nvPr/>
        </p:nvSpPr>
        <p:spPr bwMode="auto">
          <a:xfrm>
            <a:off x="457200" y="1676400"/>
            <a:ext cx="8305800" cy="3810000"/>
          </a:xfrm>
          <a:prstGeom prst="rect">
            <a:avLst/>
          </a:prstGeom>
          <a:solidFill>
            <a:srgbClr val="F9EFA9"/>
          </a:solidFill>
          <a:ln w="28575"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311301" name="Rectangle 5"/>
          <p:cNvSpPr>
            <a:spLocks noChangeArrowheads="1"/>
          </p:cNvSpPr>
          <p:nvPr/>
        </p:nvSpPr>
        <p:spPr bwMode="auto">
          <a:xfrm>
            <a:off x="609600" y="2362200"/>
            <a:ext cx="3810000" cy="1600200"/>
          </a:xfrm>
          <a:prstGeom prst="rect">
            <a:avLst/>
          </a:prstGeom>
          <a:noFill/>
          <a:ln w="28575" cap="sq">
            <a:noFill/>
            <a:miter lim="800000"/>
            <a:headEnd type="none" w="sm" len="sm"/>
            <a:tailEnd type="none" w="sm" len="sm"/>
          </a:ln>
          <a:effectLst/>
        </p:spPr>
        <p:txBody>
          <a:bodyPr tIns="137160"/>
          <a:lstStyle/>
          <a:p>
            <a:pPr marL="346075" indent="-346075">
              <a:lnSpc>
                <a:spcPct val="115000"/>
              </a:lnSpc>
              <a:defRPr/>
            </a:pPr>
            <a:r>
              <a:rPr lang="en-US" sz="2000" b="0" dirty="0">
                <a:solidFill>
                  <a:schemeClr val="tx1"/>
                </a:solidFill>
                <a:latin typeface="Liberation Sans" panose="020B0604020202020204" pitchFamily="34" charset="0"/>
              </a:rPr>
              <a:t>1.</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2000" dirty="0">
                <a:solidFill>
                  <a:srgbClr val="990000"/>
                </a:solidFill>
                <a:latin typeface="Liberation Sans" panose="020B0604020202020204" pitchFamily="34" charset="0"/>
              </a:rPr>
              <a:t>Prepaid Expenses.</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1900" b="0" dirty="0">
                <a:solidFill>
                  <a:schemeClr val="tx1"/>
                </a:solidFill>
                <a:latin typeface="Liberation Sans" panose="020B0604020202020204" pitchFamily="34" charset="0"/>
              </a:rPr>
              <a:t>Expenses paid in cash before they are used or consumed.</a:t>
            </a:r>
          </a:p>
        </p:txBody>
      </p:sp>
      <p:sp>
        <p:nvSpPr>
          <p:cNvPr id="18440" name="Rectangle 7"/>
          <p:cNvSpPr>
            <a:spLocks noChangeArrowheads="1"/>
          </p:cNvSpPr>
          <p:nvPr/>
        </p:nvSpPr>
        <p:spPr bwMode="auto">
          <a:xfrm>
            <a:off x="609600" y="175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Deferrals</a:t>
            </a:r>
          </a:p>
        </p:txBody>
      </p:sp>
      <p:sp>
        <p:nvSpPr>
          <p:cNvPr id="18441" name="Rectangle 8"/>
          <p:cNvSpPr>
            <a:spLocks noChangeArrowheads="1"/>
          </p:cNvSpPr>
          <p:nvPr/>
        </p:nvSpPr>
        <p:spPr bwMode="auto">
          <a:xfrm>
            <a:off x="4800600" y="2362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1. 	</a:t>
            </a:r>
            <a:r>
              <a:rPr lang="en-US" altLang="en-US" sz="2000" dirty="0">
                <a:solidFill>
                  <a:srgbClr val="990000"/>
                </a:solidFill>
                <a:latin typeface="Liberation Sans" panose="020B0604020202020204" pitchFamily="34" charset="0"/>
              </a:rPr>
              <a:t>Accrued Revenues.</a:t>
            </a: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Revenues for services performed but not yet received in cash or recorded.</a:t>
            </a:r>
            <a:r>
              <a:rPr lang="en-US" altLang="en-US" sz="2000" b="0" dirty="0">
                <a:solidFill>
                  <a:schemeClr val="tx1"/>
                </a:solidFill>
                <a:latin typeface="Liberation Sans" panose="020B0604020202020204" pitchFamily="34" charset="0"/>
              </a:rPr>
              <a:t> </a:t>
            </a:r>
          </a:p>
        </p:txBody>
      </p:sp>
      <p:sp>
        <p:nvSpPr>
          <p:cNvPr id="18442" name="Rectangle 10"/>
          <p:cNvSpPr>
            <a:spLocks noChangeArrowheads="1"/>
          </p:cNvSpPr>
          <p:nvPr/>
        </p:nvSpPr>
        <p:spPr bwMode="auto">
          <a:xfrm>
            <a:off x="4800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2. 	</a:t>
            </a:r>
            <a:r>
              <a:rPr lang="en-US" altLang="en-US" sz="2000" dirty="0">
                <a:solidFill>
                  <a:srgbClr val="990000"/>
                </a:solidFill>
                <a:latin typeface="Liberation Sans" panose="020B0604020202020204" pitchFamily="34" charset="0"/>
              </a:rPr>
              <a:t>Accrued Expenses.</a:t>
            </a: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Expenses incurred but not yet paid in cash or recorded.</a:t>
            </a:r>
          </a:p>
        </p:txBody>
      </p:sp>
      <p:sp>
        <p:nvSpPr>
          <p:cNvPr id="18443" name="Rectangle 11"/>
          <p:cNvSpPr>
            <a:spLocks noChangeArrowheads="1"/>
          </p:cNvSpPr>
          <p:nvPr/>
        </p:nvSpPr>
        <p:spPr bwMode="auto">
          <a:xfrm>
            <a:off x="609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2900" indent="-3429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pPr>
            <a:r>
              <a:rPr lang="en-US" altLang="en-US" sz="2000" b="0" dirty="0">
                <a:solidFill>
                  <a:schemeClr val="tx1"/>
                </a:solidFill>
                <a:latin typeface="Liberation Sans" panose="020B0604020202020204" pitchFamily="34" charset="0"/>
              </a:rPr>
              <a:t>2.</a:t>
            </a:r>
            <a:r>
              <a:rPr lang="en-US" altLang="en-US" sz="2000" dirty="0">
                <a:solidFill>
                  <a:srgbClr val="990000"/>
                </a:solidFill>
                <a:latin typeface="Liberation Sans" panose="020B0604020202020204" pitchFamily="34" charset="0"/>
              </a:rPr>
              <a:t>  Unearned Revenues.</a:t>
            </a:r>
            <a:r>
              <a:rPr lang="en-US" altLang="en-US" sz="2000" b="0" dirty="0">
                <a:solidFill>
                  <a:schemeClr val="tx1"/>
                </a:solidFill>
                <a:latin typeface="Liberation Sans" panose="020B0604020202020204" pitchFamily="34" charset="0"/>
              </a:rPr>
              <a:t>  </a:t>
            </a:r>
          </a:p>
          <a:p>
            <a:pPr>
              <a:lnSpc>
                <a:spcPct val="115000"/>
              </a:lnSpc>
            </a:pPr>
            <a:r>
              <a:rPr lang="en-US" altLang="en-US" sz="2000" b="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Cash received before services are performed.</a:t>
            </a:r>
          </a:p>
        </p:txBody>
      </p:sp>
      <p:sp>
        <p:nvSpPr>
          <p:cNvPr id="18444" name="Rectangle 12"/>
          <p:cNvSpPr>
            <a:spLocks noChangeArrowheads="1"/>
          </p:cNvSpPr>
          <p:nvPr/>
        </p:nvSpPr>
        <p:spPr bwMode="auto">
          <a:xfrm>
            <a:off x="4800600" y="1752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Accruals</a:t>
            </a:r>
          </a:p>
        </p:txBody>
      </p:sp>
      <p:sp>
        <p:nvSpPr>
          <p:cNvPr id="17431" name="Line 14"/>
          <p:cNvSpPr>
            <a:spLocks noChangeShapeType="1"/>
          </p:cNvSpPr>
          <p:nvPr/>
        </p:nvSpPr>
        <p:spPr bwMode="auto">
          <a:xfrm>
            <a:off x="685800" y="2286000"/>
            <a:ext cx="7848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Types of Adjusting Entries</a:t>
            </a:r>
            <a:endParaRPr lang="en-US" altLang="en-US" sz="3200" dirty="0">
              <a:solidFill>
                <a:schemeClr val="tx2">
                  <a:lumMod val="75000"/>
                </a:schemeClr>
              </a:solidFill>
              <a:latin typeface="Liberation Sans" panose="020B0604020202020204" pitchFamily="34" charset="0"/>
            </a:endParaRPr>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609600" y="1219200"/>
            <a:ext cx="8001000" cy="89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ct val="50000"/>
              </a:spcBef>
            </a:pPr>
            <a:r>
              <a:rPr lang="en-US" altLang="en-US" sz="2200" dirty="0">
                <a:solidFill>
                  <a:schemeClr val="tx1"/>
                </a:solidFill>
                <a:latin typeface="Liberation Sans" panose="020B0604020202020204" pitchFamily="34" charset="0"/>
                <a:cs typeface="Arial" charset="0"/>
              </a:rPr>
              <a:t>Trial Balance</a:t>
            </a:r>
            <a:r>
              <a:rPr lang="en-US" altLang="en-US" sz="2200" b="0" dirty="0">
                <a:solidFill>
                  <a:schemeClr val="tx1"/>
                </a:solidFill>
                <a:latin typeface="Liberation Sans" panose="020B0604020202020204" pitchFamily="34" charset="0"/>
                <a:cs typeface="Arial" charset="0"/>
              </a:rPr>
              <a:t> – </a:t>
            </a:r>
            <a:r>
              <a:rPr lang="en-US" altLang="en-US" sz="2200" b="0" dirty="0">
                <a:solidFill>
                  <a:schemeClr val="tx1"/>
                </a:solidFill>
                <a:latin typeface="Liberation Sans" panose="020B0604020202020204" pitchFamily="34" charset="0"/>
              </a:rPr>
              <a:t>Each account is analyzed to determine whether it is complete and up-to-date.</a:t>
            </a:r>
            <a:endParaRPr lang="en-US" altLang="en-US" sz="2200" b="0" dirty="0">
              <a:solidFill>
                <a:schemeClr val="tx1"/>
              </a:solidFill>
              <a:latin typeface="Liberation Sans" panose="020B0604020202020204" pitchFamily="34" charset="0"/>
              <a:cs typeface="Arial" charset="0"/>
            </a:endParaRPr>
          </a:p>
        </p:txBody>
      </p:sp>
      <p:sp>
        <p:nvSpPr>
          <p:cNvPr id="19459" name="Rectangle 7"/>
          <p:cNvSpPr>
            <a:spLocks noChangeArrowheads="1"/>
          </p:cNvSpPr>
          <p:nvPr/>
        </p:nvSpPr>
        <p:spPr bwMode="auto">
          <a:xfrm>
            <a:off x="6172200" y="20113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3-3</a:t>
            </a:r>
          </a:p>
        </p:txBody>
      </p:sp>
      <p:sp>
        <p:nvSpPr>
          <p:cNvPr id="18438" name="Line 1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Types of Adjusting Entries</a:t>
            </a:r>
            <a:endParaRPr lang="en-US" altLang="en-US" sz="3200" dirty="0">
              <a:solidFill>
                <a:schemeClr val="tx2">
                  <a:lumMod val="75000"/>
                </a:schemeClr>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6390507" cy="4267729"/>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04" y="2404872"/>
            <a:ext cx="438150" cy="70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Oval 2"/>
          <p:cNvSpPr>
            <a:spLocks noChangeArrowheads="1"/>
          </p:cNvSpPr>
          <p:nvPr/>
        </p:nvSpPr>
        <p:spPr bwMode="auto">
          <a:xfrm>
            <a:off x="4191000" y="5164138"/>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63" name="Rectangle 3"/>
          <p:cNvSpPr>
            <a:spLocks noChangeArrowheads="1"/>
          </p:cNvSpPr>
          <p:nvPr/>
        </p:nvSpPr>
        <p:spPr bwMode="auto">
          <a:xfrm>
            <a:off x="4114800" y="2524125"/>
            <a:ext cx="4495800" cy="395287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Monthly and quarterly time periods.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Efforts (expenses) should be matched with results (revenues).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Accountants divide the economic life of a business into artificial time periods.</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Companies record revenues when they receive cash and record expenses when they pay out cash.</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An accounting time period that starts on January 1 and ends on December 31.</a:t>
            </a:r>
          </a:p>
          <a:p>
            <a:pPr>
              <a:lnSpc>
                <a:spcPct val="120000"/>
              </a:lnSpc>
              <a:spcBef>
                <a:spcPct val="10000"/>
              </a:spcBef>
              <a:buFontTx/>
              <a:buAutoNum type="alphaLcParenBoth"/>
            </a:pPr>
            <a:r>
              <a:rPr lang="en-US" altLang="en-US" sz="1700" b="0" dirty="0">
                <a:solidFill>
                  <a:schemeClr val="tx1"/>
                </a:solidFill>
                <a:latin typeface="Liberation Sans" panose="020B0604020202020204" pitchFamily="34" charset="0"/>
              </a:rPr>
              <a:t>Companies record transactions in the period in which the events occur.</a:t>
            </a:r>
          </a:p>
        </p:txBody>
      </p:sp>
      <p:sp>
        <p:nvSpPr>
          <p:cNvPr id="15364" name="Rectangle 4"/>
          <p:cNvSpPr>
            <a:spLocks noChangeArrowheads="1"/>
          </p:cNvSpPr>
          <p:nvPr/>
        </p:nvSpPr>
        <p:spPr bwMode="auto">
          <a:xfrm>
            <a:off x="609600" y="1381125"/>
            <a:ext cx="8001000" cy="10255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pPr>
            <a:r>
              <a:rPr lang="en-US" altLang="en-US" sz="1700" b="0" dirty="0">
                <a:solidFill>
                  <a:schemeClr val="tx1"/>
                </a:solidFill>
                <a:latin typeface="Liberation Sans" panose="020B0604020202020204" pitchFamily="34" charset="0"/>
              </a:rPr>
              <a:t>A list of concepts is provided in the left column below, with a description of the concept in the right column below. There are more descriptions provided than concepts. Match the description of the concept to the concept.</a:t>
            </a:r>
          </a:p>
        </p:txBody>
      </p:sp>
      <p:sp>
        <p:nvSpPr>
          <p:cNvPr id="158729" name="Oval 9"/>
          <p:cNvSpPr>
            <a:spLocks noChangeArrowheads="1"/>
          </p:cNvSpPr>
          <p:nvPr/>
        </p:nvSpPr>
        <p:spPr bwMode="auto">
          <a:xfrm>
            <a:off x="2438400" y="2971800"/>
            <a:ext cx="76200" cy="76200"/>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5370" name="Rectangle 10"/>
          <p:cNvSpPr>
            <a:spLocks noChangeArrowheads="1"/>
          </p:cNvSpPr>
          <p:nvPr/>
        </p:nvSpPr>
        <p:spPr bwMode="auto">
          <a:xfrm>
            <a:off x="609600" y="2524125"/>
            <a:ext cx="3352800" cy="2101850"/>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5000"/>
              </a:lnSpc>
              <a:spcBef>
                <a:spcPct val="50000"/>
              </a:spcBef>
            </a:pPr>
            <a:r>
              <a:rPr lang="en-US" altLang="en-US" sz="1700" b="0" dirty="0">
                <a:solidFill>
                  <a:schemeClr val="tx1"/>
                </a:solidFill>
                <a:latin typeface="Liberation Sans" panose="020B0604020202020204" pitchFamily="34" charset="0"/>
              </a:rPr>
              <a:t>1. ___ Accrual-basis accounting.</a:t>
            </a:r>
          </a:p>
          <a:p>
            <a:pPr>
              <a:lnSpc>
                <a:spcPct val="125000"/>
              </a:lnSpc>
              <a:spcBef>
                <a:spcPct val="50000"/>
              </a:spcBef>
            </a:pPr>
            <a:r>
              <a:rPr lang="en-US" altLang="en-US" sz="1700" b="0" dirty="0">
                <a:solidFill>
                  <a:schemeClr val="tx1"/>
                </a:solidFill>
                <a:latin typeface="Liberation Sans" panose="020B0604020202020204" pitchFamily="34" charset="0"/>
              </a:rPr>
              <a:t>2. ___	Calendar year.</a:t>
            </a:r>
          </a:p>
          <a:p>
            <a:pPr>
              <a:lnSpc>
                <a:spcPct val="125000"/>
              </a:lnSpc>
              <a:spcBef>
                <a:spcPct val="50000"/>
              </a:spcBef>
            </a:pPr>
            <a:r>
              <a:rPr lang="en-US" altLang="en-US" sz="1700" b="0" dirty="0">
                <a:solidFill>
                  <a:schemeClr val="tx1"/>
                </a:solidFill>
                <a:latin typeface="Liberation Sans" panose="020B0604020202020204" pitchFamily="34" charset="0"/>
              </a:rPr>
              <a:t>3. ___	Time period assumption.</a:t>
            </a:r>
          </a:p>
          <a:p>
            <a:pPr>
              <a:lnSpc>
                <a:spcPct val="125000"/>
              </a:lnSpc>
              <a:spcBef>
                <a:spcPct val="50000"/>
              </a:spcBef>
            </a:pPr>
            <a:r>
              <a:rPr lang="en-US" altLang="en-US" sz="1700" b="0" dirty="0">
                <a:solidFill>
                  <a:schemeClr val="tx1"/>
                </a:solidFill>
                <a:latin typeface="Liberation Sans" panose="020B0604020202020204" pitchFamily="34" charset="0"/>
              </a:rPr>
              <a:t>4. ___	Expense recognition principle.</a:t>
            </a:r>
          </a:p>
        </p:txBody>
      </p:sp>
      <p:sp>
        <p:nvSpPr>
          <p:cNvPr id="158738" name="Text Box 18"/>
          <p:cNvSpPr txBox="1">
            <a:spLocks noChangeArrowheads="1"/>
          </p:cNvSpPr>
          <p:nvPr/>
        </p:nvSpPr>
        <p:spPr bwMode="auto">
          <a:xfrm>
            <a:off x="914400" y="25241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f</a:t>
            </a:r>
          </a:p>
        </p:txBody>
      </p:sp>
      <p:sp>
        <p:nvSpPr>
          <p:cNvPr id="158739" name="Text Box 19"/>
          <p:cNvSpPr txBox="1">
            <a:spLocks noChangeArrowheads="1"/>
          </p:cNvSpPr>
          <p:nvPr/>
        </p:nvSpPr>
        <p:spPr bwMode="auto">
          <a:xfrm>
            <a:off x="914400" y="29813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e</a:t>
            </a:r>
          </a:p>
        </p:txBody>
      </p:sp>
      <p:sp>
        <p:nvSpPr>
          <p:cNvPr id="158740" name="Text Box 20"/>
          <p:cNvSpPr txBox="1">
            <a:spLocks noChangeArrowheads="1"/>
          </p:cNvSpPr>
          <p:nvPr/>
        </p:nvSpPr>
        <p:spPr bwMode="auto">
          <a:xfrm>
            <a:off x="914400" y="34385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c</a:t>
            </a:r>
          </a:p>
        </p:txBody>
      </p:sp>
      <p:sp>
        <p:nvSpPr>
          <p:cNvPr id="158741" name="Text Box 21"/>
          <p:cNvSpPr txBox="1">
            <a:spLocks noChangeArrowheads="1"/>
          </p:cNvSpPr>
          <p:nvPr/>
        </p:nvSpPr>
        <p:spPr bwMode="auto">
          <a:xfrm>
            <a:off x="914400" y="3895725"/>
            <a:ext cx="3810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85800" indent="-685800">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gn="ctr"/>
            <a:r>
              <a:rPr lang="en-US" altLang="en-US" sz="1900" dirty="0">
                <a:solidFill>
                  <a:srgbClr val="800000"/>
                </a:solidFill>
                <a:latin typeface="Liberation Sans" panose="020B0604020202020204" pitchFamily="34" charset="0"/>
              </a:rPr>
              <a:t>b</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a:solidFill>
                  <a:srgbClr val="FF9900"/>
                </a:solidFill>
                <a:latin typeface="Liberation Sans" panose="020B0604020202020204" pitchFamily="34" charset="0"/>
              </a:rPr>
              <a:t>1</a:t>
            </a: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Timing Concepts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371479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38"/>
                                        </p:tgtEl>
                                        <p:attrNameLst>
                                          <p:attrName>style.visibility</p:attrName>
                                        </p:attrNameLst>
                                      </p:cBhvr>
                                      <p:to>
                                        <p:strVal val="visible"/>
                                      </p:to>
                                    </p:set>
                                    <p:animEffect transition="in" filter="wipe(left)">
                                      <p:cBhvr>
                                        <p:cTn id="7" dur="500"/>
                                        <p:tgtEl>
                                          <p:spTgt spid="158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39"/>
                                        </p:tgtEl>
                                        <p:attrNameLst>
                                          <p:attrName>style.visibility</p:attrName>
                                        </p:attrNameLst>
                                      </p:cBhvr>
                                      <p:to>
                                        <p:strVal val="visible"/>
                                      </p:to>
                                    </p:set>
                                    <p:animEffect transition="in" filter="wipe(left)">
                                      <p:cBhvr>
                                        <p:cTn id="12" dur="500"/>
                                        <p:tgtEl>
                                          <p:spTgt spid="1587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40"/>
                                        </p:tgtEl>
                                        <p:attrNameLst>
                                          <p:attrName>style.visibility</p:attrName>
                                        </p:attrNameLst>
                                      </p:cBhvr>
                                      <p:to>
                                        <p:strVal val="visible"/>
                                      </p:to>
                                    </p:set>
                                    <p:animEffect transition="in" filter="wipe(left)">
                                      <p:cBhvr>
                                        <p:cTn id="17" dur="500"/>
                                        <p:tgtEl>
                                          <p:spTgt spid="1587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741"/>
                                        </p:tgtEl>
                                        <p:attrNameLst>
                                          <p:attrName>style.visibility</p:attrName>
                                        </p:attrNameLst>
                                      </p:cBhvr>
                                      <p:to>
                                        <p:strVal val="visible"/>
                                      </p:to>
                                    </p:set>
                                    <p:animEffect transition="in" filter="wipe(left)">
                                      <p:cBhvr>
                                        <p:cTn id="22"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8" grpId="0"/>
      <p:bldP spid="158739" grpId="0"/>
      <p:bldP spid="158740" grpId="0"/>
      <p:bldP spid="1587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599" y="1524000"/>
            <a:ext cx="8171543" cy="27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70000"/>
              </a:spcBef>
              <a:buSzPct val="80000"/>
            </a:pPr>
            <a:r>
              <a:rPr lang="en-US" altLang="en-US" sz="2400" dirty="0">
                <a:solidFill>
                  <a:schemeClr val="tx1"/>
                </a:solidFill>
                <a:latin typeface="Liberation Sans" panose="020B0604020202020204" pitchFamily="34" charset="0"/>
              </a:rPr>
              <a:t>Deferrals </a:t>
            </a:r>
            <a:r>
              <a:rPr lang="en-US" altLang="en-US" sz="2400" b="0" dirty="0">
                <a:solidFill>
                  <a:schemeClr val="tx1"/>
                </a:solidFill>
                <a:latin typeface="Liberation Sans" panose="020B0604020202020204" pitchFamily="34" charset="0"/>
              </a:rPr>
              <a:t>are </a:t>
            </a:r>
            <a:r>
              <a:rPr lang="en-US" altLang="en-US" sz="2400" dirty="0">
                <a:solidFill>
                  <a:schemeClr val="tx1"/>
                </a:solidFill>
                <a:latin typeface="Liberation Sans" panose="020B0604020202020204" pitchFamily="34" charset="0"/>
              </a:rPr>
              <a:t>expenses or revenues</a:t>
            </a:r>
            <a:r>
              <a:rPr lang="en-US" altLang="en-US" sz="2400" b="0" dirty="0">
                <a:solidFill>
                  <a:schemeClr val="tx1"/>
                </a:solidFill>
                <a:latin typeface="Liberation Sans" panose="020B0604020202020204" pitchFamily="34" charset="0"/>
              </a:rPr>
              <a:t> that are recognized at a date later than the point when cash was originally exchanged.  There are </a:t>
            </a:r>
            <a:r>
              <a:rPr lang="en-US" altLang="en-US" sz="2400" dirty="0">
                <a:solidFill>
                  <a:schemeClr val="tx1"/>
                </a:solidFill>
                <a:latin typeface="Liberation Sans" panose="020B0604020202020204" pitchFamily="34" charset="0"/>
              </a:rPr>
              <a:t>two types</a:t>
            </a:r>
            <a:r>
              <a:rPr lang="en-US" altLang="en-US" sz="2400" b="0" dirty="0">
                <a:solidFill>
                  <a:schemeClr val="tx1"/>
                </a:solidFill>
                <a:latin typeface="Liberation Sans" panose="020B0604020202020204" pitchFamily="34" charset="0"/>
              </a:rPr>
              <a:t>:</a:t>
            </a:r>
          </a:p>
          <a:p>
            <a:pPr lvl="1">
              <a:lnSpc>
                <a:spcPct val="120000"/>
              </a:lnSpc>
              <a:spcBef>
                <a:spcPct val="7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Prepaid </a:t>
            </a:r>
            <a:r>
              <a:rPr lang="en-US" altLang="en-US" sz="2300" dirty="0" smtClean="0">
                <a:solidFill>
                  <a:schemeClr val="tx1"/>
                </a:solidFill>
                <a:latin typeface="Liberation Sans" panose="020B0604020202020204" pitchFamily="34" charset="0"/>
              </a:rPr>
              <a:t>expenses</a:t>
            </a:r>
            <a:endParaRPr lang="en-US" altLang="en-US" sz="2300" i="1" dirty="0">
              <a:solidFill>
                <a:srgbClr val="CC0000"/>
              </a:solidFill>
              <a:latin typeface="Liberation Sans" panose="020B0604020202020204" pitchFamily="34" charset="0"/>
            </a:endParaRPr>
          </a:p>
          <a:p>
            <a:pPr lvl="1">
              <a:lnSpc>
                <a:spcPct val="120000"/>
              </a:lnSpc>
              <a:spcBef>
                <a:spcPct val="7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Unearned </a:t>
            </a:r>
            <a:r>
              <a:rPr lang="en-US" altLang="en-US" sz="2300" dirty="0" smtClean="0">
                <a:solidFill>
                  <a:schemeClr val="tx1"/>
                </a:solidFill>
                <a:latin typeface="Liberation Sans" panose="020B0604020202020204" pitchFamily="34" charset="0"/>
              </a:rPr>
              <a:t>revenues</a:t>
            </a:r>
            <a:endParaRPr lang="en-US" altLang="en-US" sz="2300" b="0" dirty="0">
              <a:solidFill>
                <a:schemeClr val="tx1"/>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500" dirty="0" smtClean="0">
                <a:latin typeface="Liberation Sans" panose="020B0604020202020204" pitchFamily="34" charset="0"/>
              </a:rPr>
              <a:t>Prepare adjusting entries for deferrals.</a:t>
            </a:r>
            <a:endParaRPr lang="en-US" sz="2500" dirty="0">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2</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Payment of cash, that is recorded as an asset to show   the service or benefit the company will receive in the future.</a:t>
            </a:r>
          </a:p>
        </p:txBody>
      </p:sp>
      <p:sp>
        <p:nvSpPr>
          <p:cNvPr id="21507" name="Rectangle 6"/>
          <p:cNvSpPr>
            <a:spLocks noChangeArrowheads="1"/>
          </p:cNvSpPr>
          <p:nvPr/>
        </p:nvSpPr>
        <p:spPr bwMode="auto">
          <a:xfrm>
            <a:off x="762000" y="4223028"/>
            <a:ext cx="24384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defRPr sz="2800" b="1">
                <a:solidFill>
                  <a:schemeClr val="bg1"/>
                </a:solidFill>
                <a:latin typeface="Arial" charset="0"/>
              </a:defRPr>
            </a:lvl1pPr>
            <a:lvl2pPr marL="5715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insurance</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supplies</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advertising</a:t>
            </a:r>
          </a:p>
        </p:txBody>
      </p:sp>
      <p:sp>
        <p:nvSpPr>
          <p:cNvPr id="21508" name="Text Box 8"/>
          <p:cNvSpPr txBox="1">
            <a:spLocks noChangeArrowheads="1"/>
          </p:cNvSpPr>
          <p:nvPr/>
        </p:nvSpPr>
        <p:spPr bwMode="auto">
          <a:xfrm>
            <a:off x="1066800" y="2862540"/>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21509" name="Text Box 9"/>
          <p:cNvSpPr txBox="1">
            <a:spLocks noChangeArrowheads="1"/>
          </p:cNvSpPr>
          <p:nvPr/>
        </p:nvSpPr>
        <p:spPr bwMode="auto">
          <a:xfrm>
            <a:off x="5170488" y="2862540"/>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21510" name="Text Box 10"/>
          <p:cNvSpPr txBox="1">
            <a:spLocks noChangeArrowheads="1"/>
          </p:cNvSpPr>
          <p:nvPr/>
        </p:nvSpPr>
        <p:spPr bwMode="auto">
          <a:xfrm>
            <a:off x="3276600" y="2862540"/>
            <a:ext cx="2133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21511" name="Rectangle 12"/>
          <p:cNvSpPr>
            <a:spLocks noChangeArrowheads="1"/>
          </p:cNvSpPr>
          <p:nvPr/>
        </p:nvSpPr>
        <p:spPr bwMode="auto">
          <a:xfrm>
            <a:off x="3352800" y="4202390"/>
            <a:ext cx="2438400" cy="1415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bg1"/>
                </a:solidFill>
                <a:latin typeface="Arial" charset="0"/>
              </a:defRPr>
            </a:lvl1pPr>
            <a:lvl2pPr marL="5715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equipment</a:t>
            </a:r>
          </a:p>
          <a:p>
            <a:pPr lvl="1">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buildings</a:t>
            </a:r>
          </a:p>
        </p:txBody>
      </p:sp>
      <p:sp>
        <p:nvSpPr>
          <p:cNvPr id="21512" name="Rectangle 13"/>
          <p:cNvSpPr>
            <a:spLocks noChangeArrowheads="1"/>
          </p:cNvSpPr>
          <p:nvPr/>
        </p:nvSpPr>
        <p:spPr bwMode="auto">
          <a:xfrm>
            <a:off x="609600" y="370074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Prepayments</a:t>
            </a:r>
            <a:r>
              <a:rPr lang="en-US" altLang="en-US" sz="2300" b="0" dirty="0">
                <a:solidFill>
                  <a:schemeClr val="bg2"/>
                </a:solidFill>
                <a:latin typeface="Liberation Sans" panose="020B0604020202020204" pitchFamily="34" charset="0"/>
              </a:rPr>
              <a:t> often occur in regard to:</a:t>
            </a:r>
          </a:p>
        </p:txBody>
      </p:sp>
      <p:sp>
        <p:nvSpPr>
          <p:cNvPr id="20491"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050"/>
          <p:cNvSpPr txBox="1">
            <a:spLocks noChangeArrowheads="1"/>
          </p:cNvSpPr>
          <p:nvPr/>
        </p:nvSpPr>
        <p:spPr bwMode="auto">
          <a:xfrm>
            <a:off x="609600" y="1295400"/>
            <a:ext cx="8001000" cy="232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685800" indent="-457200">
              <a:defRPr sz="2800" b="1">
                <a:solidFill>
                  <a:schemeClr val="bg1"/>
                </a:solidFill>
                <a:latin typeface="Arial" charset="0"/>
              </a:defRPr>
            </a:lvl1pPr>
            <a:lvl2pPr marL="1314450" indent="-4000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Expire either with the passage of time or through use.</a:t>
            </a:r>
          </a:p>
          <a:p>
            <a:pPr>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a:t>
            </a:r>
          </a:p>
          <a:p>
            <a:pPr lvl="1">
              <a:lnSpc>
                <a:spcPct val="120000"/>
              </a:lnSpc>
              <a:spcBef>
                <a:spcPct val="5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(debit) to an </a:t>
            </a:r>
            <a:r>
              <a:rPr lang="en-US" altLang="en-US" sz="2200" dirty="0">
                <a:solidFill>
                  <a:schemeClr val="tx1"/>
                </a:solidFill>
                <a:latin typeface="Liberation Sans" panose="020B0604020202020204" pitchFamily="34" charset="0"/>
              </a:rPr>
              <a:t>expense account</a:t>
            </a:r>
            <a:r>
              <a:rPr lang="en-US" altLang="en-US" sz="2200" b="0" dirty="0">
                <a:solidFill>
                  <a:schemeClr val="tx1"/>
                </a:solidFill>
                <a:latin typeface="Liberation Sans" panose="020B0604020202020204" pitchFamily="34" charset="0"/>
              </a:rPr>
              <a:t> and </a:t>
            </a:r>
          </a:p>
          <a:p>
            <a:pPr lvl="1">
              <a:lnSpc>
                <a:spcPct val="120000"/>
              </a:lnSpc>
              <a:spcBef>
                <a:spcPct val="5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Decrease</a:t>
            </a:r>
            <a:r>
              <a:rPr lang="en-US" altLang="en-US" sz="2200" b="0" dirty="0">
                <a:solidFill>
                  <a:schemeClr val="tx1"/>
                </a:solidFill>
                <a:latin typeface="Liberation Sans" panose="020B0604020202020204" pitchFamily="34" charset="0"/>
              </a:rPr>
              <a:t> (credit) to an </a:t>
            </a:r>
            <a:r>
              <a:rPr lang="en-US" altLang="en-US" sz="2200" dirty="0">
                <a:solidFill>
                  <a:schemeClr val="tx1"/>
                </a:solidFill>
                <a:latin typeface="Liberation Sans" panose="020B0604020202020204" pitchFamily="34" charset="0"/>
              </a:rPr>
              <a:t>asset </a:t>
            </a:r>
            <a:r>
              <a:rPr lang="en-US" altLang="en-US" sz="2200" dirty="0" smtClean="0">
                <a:solidFill>
                  <a:schemeClr val="tx1"/>
                </a:solidFill>
                <a:latin typeface="Liberation Sans" panose="020B0604020202020204" pitchFamily="34" charset="0"/>
              </a:rPr>
              <a:t>account</a:t>
            </a:r>
            <a:r>
              <a:rPr lang="en-US" alt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2150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028" y="3906837"/>
            <a:ext cx="6764772"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2535" name="Rectangle 10"/>
          <p:cNvSpPr>
            <a:spLocks noChangeArrowheads="1"/>
          </p:cNvSpPr>
          <p:nvPr/>
        </p:nvSpPr>
        <p:spPr bwMode="auto">
          <a:xfrm>
            <a:off x="7086600" y="38401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3-4</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914400" y="4191000"/>
            <a:ext cx="3733800" cy="198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Clr>
                <a:srgbClr val="800000"/>
              </a:buClr>
              <a:buSzPct val="80000"/>
              <a:buFont typeface="Wingdings" pitchFamily="2" charset="2"/>
              <a:buNone/>
            </a:pPr>
            <a:r>
              <a:rPr lang="en-US" altLang="en-US" sz="2200" b="0" dirty="0">
                <a:solidFill>
                  <a:schemeClr val="tx1"/>
                </a:solidFill>
                <a:latin typeface="Liberation Sans" panose="020B0604020202020204" pitchFamily="34" charset="0"/>
              </a:rPr>
              <a:t>Generally a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month</a:t>
            </a:r>
            <a:r>
              <a:rPr lang="en-US" altLang="en-US" sz="2200" b="0" dirty="0">
                <a:solidFill>
                  <a:schemeClr val="tx1"/>
                </a:solidFill>
                <a:latin typeface="Liberation Sans" panose="020B0604020202020204" pitchFamily="34" charset="0"/>
              </a:rPr>
              <a:t>,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quarter</a:t>
            </a:r>
            <a:r>
              <a:rPr lang="en-US" altLang="en-US" sz="2200" b="0" dirty="0">
                <a:solidFill>
                  <a:schemeClr val="tx1"/>
                </a:solidFill>
                <a:latin typeface="Liberation Sans" panose="020B0604020202020204" pitchFamily="34" charset="0"/>
              </a:rPr>
              <a:t>, or </a:t>
            </a:r>
          </a:p>
          <a:p>
            <a:pPr lvl="1">
              <a:lnSpc>
                <a:spcPct val="120000"/>
              </a:lnSpc>
              <a:spcBef>
                <a:spcPct val="300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year</a:t>
            </a:r>
            <a:r>
              <a:rPr lang="en-US" altLang="en-US" sz="2200" b="0" dirty="0">
                <a:solidFill>
                  <a:schemeClr val="tx1"/>
                </a:solidFill>
                <a:latin typeface="Liberation Sans" panose="020B0604020202020204" pitchFamily="34" charset="0"/>
              </a:rPr>
              <a:t>.</a:t>
            </a:r>
          </a:p>
        </p:txBody>
      </p:sp>
      <p:sp>
        <p:nvSpPr>
          <p:cNvPr id="5123" name="Text Box 8"/>
          <p:cNvSpPr txBox="1">
            <a:spLocks noChangeArrowheads="1"/>
          </p:cNvSpPr>
          <p:nvPr/>
        </p:nvSpPr>
        <p:spPr bwMode="auto">
          <a:xfrm>
            <a:off x="609600" y="1447800"/>
            <a:ext cx="77724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SzPct val="80000"/>
            </a:pPr>
            <a:r>
              <a:rPr lang="en-US" altLang="en-US" sz="2200" b="0" dirty="0">
                <a:solidFill>
                  <a:schemeClr val="tx1"/>
                </a:solidFill>
                <a:latin typeface="Liberation Sans" panose="020B0604020202020204" pitchFamily="34" charset="0"/>
              </a:rPr>
              <a:t>Accountants divide the economic life of a business into artificial time periods </a:t>
            </a:r>
            <a:r>
              <a:rPr lang="en-US" altLang="en-US" sz="2200" b="0" dirty="0" smtClean="0">
                <a:solidFill>
                  <a:schemeClr val="tx1"/>
                </a:solidFill>
                <a:latin typeface="Liberation Sans" panose="020B0604020202020204" pitchFamily="34" charset="0"/>
              </a:rPr>
              <a:t>(</a:t>
            </a:r>
            <a:r>
              <a:rPr lang="en-US" altLang="en-US" sz="2200" dirty="0">
                <a:solidFill>
                  <a:schemeClr val="tx2">
                    <a:lumMod val="75000"/>
                  </a:schemeClr>
                </a:solidFill>
                <a:latin typeface="Liberation Sans" panose="020B0604020202020204" pitchFamily="34" charset="0"/>
              </a:rPr>
              <a:t>Time Period Assumption</a:t>
            </a:r>
            <a:r>
              <a:rPr lang="en-US" altLang="en-US" sz="2200" b="0" dirty="0">
                <a:solidFill>
                  <a:schemeClr val="tx1"/>
                </a:solidFill>
                <a:latin typeface="Liberation Sans" panose="020B0604020202020204" pitchFamily="34" charset="0"/>
              </a:rPr>
              <a:t>).</a:t>
            </a:r>
          </a:p>
        </p:txBody>
      </p:sp>
      <p:sp>
        <p:nvSpPr>
          <p:cNvPr id="154630" name="Freeform 11"/>
          <p:cNvSpPr>
            <a:spLocks/>
          </p:cNvSpPr>
          <p:nvPr/>
        </p:nvSpPr>
        <p:spPr bwMode="auto">
          <a:xfrm>
            <a:off x="792163" y="2794000"/>
            <a:ext cx="7285037" cy="4763"/>
          </a:xfrm>
          <a:custGeom>
            <a:avLst/>
            <a:gdLst>
              <a:gd name="T0" fmla="*/ 0 w 4589"/>
              <a:gd name="T1" fmla="*/ 0 h 3"/>
              <a:gd name="T2" fmla="*/ 2147483647 w 4589"/>
              <a:gd name="T3" fmla="*/ 7562057 h 3"/>
              <a:gd name="T4" fmla="*/ 0 60000 65536"/>
              <a:gd name="T5" fmla="*/ 0 60000 65536"/>
              <a:gd name="T6" fmla="*/ 0 w 4589"/>
              <a:gd name="T7" fmla="*/ 0 h 3"/>
              <a:gd name="T8" fmla="*/ 4589 w 4589"/>
              <a:gd name="T9" fmla="*/ 3 h 3"/>
            </a:gdLst>
            <a:ahLst/>
            <a:cxnLst>
              <a:cxn ang="T4">
                <a:pos x="T0" y="T1"/>
              </a:cxn>
              <a:cxn ang="T5">
                <a:pos x="T2" y="T3"/>
              </a:cxn>
            </a:cxnLst>
            <a:rect l="T6" t="T7" r="T8" b="T9"/>
            <a:pathLst>
              <a:path w="4589" h="3">
                <a:moveTo>
                  <a:pt x="0" y="0"/>
                </a:moveTo>
                <a:lnTo>
                  <a:pt x="4589" y="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31" name="Line 12"/>
          <p:cNvSpPr>
            <a:spLocks noChangeShapeType="1"/>
          </p:cNvSpPr>
          <p:nvPr/>
        </p:nvSpPr>
        <p:spPr bwMode="auto">
          <a:xfrm>
            <a:off x="766763"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32" name="Line 13"/>
          <p:cNvSpPr>
            <a:spLocks noChangeShapeType="1"/>
          </p:cNvSpPr>
          <p:nvPr/>
        </p:nvSpPr>
        <p:spPr bwMode="auto">
          <a:xfrm>
            <a:off x="1905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8" name="Rectangle 14"/>
          <p:cNvSpPr>
            <a:spLocks noChangeArrowheads="1"/>
          </p:cNvSpPr>
          <p:nvPr/>
        </p:nvSpPr>
        <p:spPr bwMode="auto">
          <a:xfrm>
            <a:off x="828675" y="2806700"/>
            <a:ext cx="9239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Jan.</a:t>
            </a:r>
          </a:p>
        </p:txBody>
      </p:sp>
      <p:sp>
        <p:nvSpPr>
          <p:cNvPr id="5129" name="Rectangle 15"/>
          <p:cNvSpPr>
            <a:spLocks noChangeArrowheads="1"/>
          </p:cNvSpPr>
          <p:nvPr/>
        </p:nvSpPr>
        <p:spPr bwMode="auto">
          <a:xfrm>
            <a:off x="2047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Feb.</a:t>
            </a:r>
          </a:p>
        </p:txBody>
      </p:sp>
      <p:sp>
        <p:nvSpPr>
          <p:cNvPr id="5130" name="Rectangle 16"/>
          <p:cNvSpPr>
            <a:spLocks noChangeArrowheads="1"/>
          </p:cNvSpPr>
          <p:nvPr/>
        </p:nvSpPr>
        <p:spPr bwMode="auto">
          <a:xfrm>
            <a:off x="3190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Mar.</a:t>
            </a:r>
          </a:p>
        </p:txBody>
      </p:sp>
      <p:sp>
        <p:nvSpPr>
          <p:cNvPr id="5131" name="Rectangle 17"/>
          <p:cNvSpPr>
            <a:spLocks noChangeArrowheads="1"/>
          </p:cNvSpPr>
          <p:nvPr/>
        </p:nvSpPr>
        <p:spPr bwMode="auto">
          <a:xfrm>
            <a:off x="43338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Apr.</a:t>
            </a:r>
          </a:p>
        </p:txBody>
      </p:sp>
      <p:sp>
        <p:nvSpPr>
          <p:cNvPr id="154637" name="Line 19"/>
          <p:cNvSpPr>
            <a:spLocks noChangeShapeType="1"/>
          </p:cNvSpPr>
          <p:nvPr/>
        </p:nvSpPr>
        <p:spPr bwMode="auto">
          <a:xfrm>
            <a:off x="5324475"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3" name="Rectangle 20"/>
          <p:cNvSpPr>
            <a:spLocks noChangeArrowheads="1"/>
          </p:cNvSpPr>
          <p:nvPr/>
        </p:nvSpPr>
        <p:spPr bwMode="auto">
          <a:xfrm>
            <a:off x="7153275" y="2806700"/>
            <a:ext cx="77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000" dirty="0">
                <a:solidFill>
                  <a:schemeClr val="tx1"/>
                </a:solidFill>
                <a:latin typeface="Liberation Sans" panose="020B0604020202020204" pitchFamily="34" charset="0"/>
              </a:rPr>
              <a:t>Dec.</a:t>
            </a:r>
          </a:p>
        </p:txBody>
      </p:sp>
      <p:sp>
        <p:nvSpPr>
          <p:cNvPr id="154639" name="Line 21"/>
          <p:cNvSpPr>
            <a:spLocks noChangeShapeType="1"/>
          </p:cNvSpPr>
          <p:nvPr/>
        </p:nvSpPr>
        <p:spPr bwMode="auto">
          <a:xfrm>
            <a:off x="8067675"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5" name="Rectangle 23"/>
          <p:cNvSpPr>
            <a:spLocks noChangeArrowheads="1"/>
          </p:cNvSpPr>
          <p:nvPr/>
        </p:nvSpPr>
        <p:spPr bwMode="auto">
          <a:xfrm>
            <a:off x="5562600" y="2667000"/>
            <a:ext cx="11430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5000"/>
              </a:lnSpc>
            </a:pPr>
            <a:r>
              <a:rPr lang="en-US" altLang="en-US" dirty="0">
                <a:solidFill>
                  <a:schemeClr val="tx1"/>
                </a:solidFill>
                <a:latin typeface="Liberation Sans" panose="020B0604020202020204" pitchFamily="34" charset="0"/>
              </a:rPr>
              <a:t>. . . . .</a:t>
            </a:r>
          </a:p>
        </p:txBody>
      </p:sp>
      <p:sp>
        <p:nvSpPr>
          <p:cNvPr id="154641" name="Line 24"/>
          <p:cNvSpPr>
            <a:spLocks noChangeShapeType="1"/>
          </p:cNvSpPr>
          <p:nvPr/>
        </p:nvSpPr>
        <p:spPr bwMode="auto">
          <a:xfrm>
            <a:off x="3048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42" name="Line 25"/>
          <p:cNvSpPr>
            <a:spLocks noChangeShapeType="1"/>
          </p:cNvSpPr>
          <p:nvPr/>
        </p:nvSpPr>
        <p:spPr bwMode="auto">
          <a:xfrm>
            <a:off x="41910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4643" name="Line 26"/>
          <p:cNvSpPr>
            <a:spLocks noChangeShapeType="1"/>
          </p:cNvSpPr>
          <p:nvPr/>
        </p:nvSpPr>
        <p:spPr bwMode="auto">
          <a:xfrm>
            <a:off x="6934200" y="2667000"/>
            <a:ext cx="0" cy="2540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39" name="AutoShape 27"/>
          <p:cNvSpPr>
            <a:spLocks/>
          </p:cNvSpPr>
          <p:nvPr/>
        </p:nvSpPr>
        <p:spPr bwMode="auto">
          <a:xfrm rot="-5400000">
            <a:off x="1143000" y="2743200"/>
            <a:ext cx="381000" cy="1143000"/>
          </a:xfrm>
          <a:prstGeom prst="leftBrace">
            <a:avLst>
              <a:gd name="adj1" fmla="val 2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0" name="AutoShape 28"/>
          <p:cNvSpPr>
            <a:spLocks/>
          </p:cNvSpPr>
          <p:nvPr/>
        </p:nvSpPr>
        <p:spPr bwMode="auto">
          <a:xfrm rot="-5400000">
            <a:off x="2286000" y="1905000"/>
            <a:ext cx="381000" cy="3429000"/>
          </a:xfrm>
          <a:prstGeom prst="leftBrace">
            <a:avLst>
              <a:gd name="adj1" fmla="val 75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1" name="AutoShape 29"/>
          <p:cNvSpPr>
            <a:spLocks/>
          </p:cNvSpPr>
          <p:nvPr/>
        </p:nvSpPr>
        <p:spPr bwMode="auto">
          <a:xfrm rot="-5400000">
            <a:off x="4229100" y="266700"/>
            <a:ext cx="381000" cy="7315200"/>
          </a:xfrm>
          <a:prstGeom prst="leftBrace">
            <a:avLst>
              <a:gd name="adj1" fmla="val 160000"/>
              <a:gd name="adj2" fmla="val 50000"/>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142" name="Rectangle 24"/>
          <p:cNvSpPr>
            <a:spLocks noChangeArrowheads="1"/>
          </p:cNvSpPr>
          <p:nvPr/>
        </p:nvSpPr>
        <p:spPr bwMode="auto">
          <a:xfrm>
            <a:off x="4876800" y="4495800"/>
            <a:ext cx="3124200" cy="1274195"/>
          </a:xfrm>
          <a:prstGeom prst="rect">
            <a:avLst/>
          </a:prstGeom>
          <a:solidFill>
            <a:srgbClr val="FFFFCC"/>
          </a:solidFill>
          <a:ln w="19050" algn="ctr">
            <a:solidFill>
              <a:schemeClr val="tx1"/>
            </a:solidFill>
            <a:miter lim="800000"/>
            <a:headEnd/>
            <a:tailEnd/>
          </a:ln>
          <a:effectLst>
            <a:innerShdw blurRad="114300">
              <a:prstClr val="black"/>
            </a:innerShdw>
          </a:effectLst>
        </p:spPr>
        <p:txBody>
          <a:bodyPr lIns="90488" tIns="73152" rIns="90488" bIns="91440">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800" dirty="0">
                <a:solidFill>
                  <a:schemeClr val="tx2">
                    <a:lumMod val="75000"/>
                  </a:schemeClr>
                </a:solidFill>
                <a:latin typeface="Liberation Sans" panose="020B0604020202020204" pitchFamily="34" charset="0"/>
              </a:rPr>
              <a:t>Alternative Terminology</a:t>
            </a:r>
          </a:p>
          <a:p>
            <a:r>
              <a:rPr lang="en-US" altLang="en-US" sz="1800" b="0" dirty="0">
                <a:solidFill>
                  <a:schemeClr val="tx1"/>
                </a:solidFill>
                <a:latin typeface="Liberation Sans" panose="020B0604020202020204" pitchFamily="34" charset="0"/>
              </a:rPr>
              <a:t>The time period assumption</a:t>
            </a:r>
          </a:p>
          <a:p>
            <a:r>
              <a:rPr lang="en-US" altLang="en-US" sz="1800" b="0" dirty="0">
                <a:solidFill>
                  <a:schemeClr val="tx1"/>
                </a:solidFill>
                <a:latin typeface="Liberation Sans" panose="020B0604020202020204" pitchFamily="34" charset="0"/>
              </a:rPr>
              <a:t>is also called the</a:t>
            </a:r>
          </a:p>
          <a:p>
            <a:r>
              <a:rPr lang="en-US" altLang="en-US" sz="1800" b="0" i="1" dirty="0">
                <a:solidFill>
                  <a:schemeClr val="tx1"/>
                </a:solidFill>
                <a:latin typeface="Liberation Sans" panose="020B0604020202020204" pitchFamily="34" charset="0"/>
              </a:rPr>
              <a:t>periodicity assumption</a:t>
            </a:r>
            <a:r>
              <a:rPr lang="en-US" altLang="en-US" sz="1800" b="0" dirty="0">
                <a:solidFill>
                  <a:schemeClr val="tx1"/>
                </a:solidFill>
                <a:latin typeface="Liberation Sans" panose="020B0604020202020204" pitchFamily="34" charset="0"/>
              </a:rPr>
              <a:t>.</a:t>
            </a:r>
          </a:p>
        </p:txBody>
      </p:sp>
      <p:sp>
        <p:nvSpPr>
          <p:cNvPr id="25"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26"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100" dirty="0" smtClean="0">
                <a:latin typeface="Liberation Sans" panose="020B0604020202020204" pitchFamily="34" charset="0"/>
              </a:rPr>
              <a:t>Explain the accrual basis of accounting</a:t>
            </a:r>
          </a:p>
          <a:p>
            <a:pPr marL="117475"/>
            <a:r>
              <a:rPr lang="en-US" sz="2100" dirty="0" smtClean="0">
                <a:latin typeface="Liberation Sans" panose="020B0604020202020204" pitchFamily="34" charset="0"/>
              </a:rPr>
              <a:t>and the reasons for adjusting entries.</a:t>
            </a:r>
            <a:endParaRPr lang="en-US" sz="2100" dirty="0">
              <a:latin typeface="Liberation Sans" panose="020B0604020202020204" pitchFamily="34" charset="0"/>
            </a:endParaRPr>
          </a:p>
        </p:txBody>
      </p:sp>
      <p:sp>
        <p:nvSpPr>
          <p:cNvPr id="27" name="Oval 26"/>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a:latin typeface="Liberation Sans" panose="020B0604020202020204" pitchFamily="34" charset="0"/>
              </a:rPr>
              <a:t>1</a:t>
            </a:r>
          </a:p>
        </p:txBody>
      </p:sp>
      <p:sp>
        <p:nvSpPr>
          <p:cNvPr id="2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0"/>
          <p:cNvSpPr txBox="1">
            <a:spLocks noChangeArrowheads="1"/>
          </p:cNvSpPr>
          <p:nvPr/>
        </p:nvSpPr>
        <p:spPr bwMode="auto">
          <a:xfrm>
            <a:off x="609600" y="1250950"/>
            <a:ext cx="5105400" cy="370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Pioneer </a:t>
            </a:r>
            <a:r>
              <a:rPr lang="en-US" altLang="en-US" sz="2100" b="0" dirty="0" smtClean="0">
                <a:solidFill>
                  <a:schemeClr val="tx1"/>
                </a:solidFill>
                <a:latin typeface="Liberation Sans" panose="020B0604020202020204" pitchFamily="34" charset="0"/>
              </a:rPr>
              <a:t>Advertising purchased </a:t>
            </a:r>
            <a:r>
              <a:rPr lang="en-US" altLang="en-US" sz="2100" b="0" dirty="0">
                <a:solidFill>
                  <a:schemeClr val="tx1"/>
                </a:solidFill>
                <a:latin typeface="Liberation Sans" panose="020B0604020202020204" pitchFamily="34" charset="0"/>
              </a:rPr>
              <a:t>supplies costing $2,500 on October 5. Pioneer recorded the payment by increasing (debiting) the asset Supplies. This account shows a balance of $2,500 in the October 31 trial balance. An inventory count at the close of business on October 31 reveals that $1,000 of supplies are still on hand.</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Supplies</a:t>
            </a:r>
          </a:p>
        </p:txBody>
      </p:sp>
      <p:sp>
        <p:nvSpPr>
          <p:cNvPr id="315432" name="Text Box 40"/>
          <p:cNvSpPr txBox="1">
            <a:spLocks noChangeArrowheads="1"/>
          </p:cNvSpPr>
          <p:nvPr/>
        </p:nvSpPr>
        <p:spPr bwMode="auto">
          <a:xfrm>
            <a:off x="58674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1,500</a:t>
            </a:r>
          </a:p>
        </p:txBody>
      </p:sp>
      <p:sp>
        <p:nvSpPr>
          <p:cNvPr id="315433" name="Text Box 41"/>
          <p:cNvSpPr txBox="1">
            <a:spLocks noChangeArrowheads="1"/>
          </p:cNvSpPr>
          <p:nvPr/>
        </p:nvSpPr>
        <p:spPr bwMode="auto">
          <a:xfrm>
            <a:off x="2057400" y="51482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Supplies Expense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48768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1,500</a:t>
            </a:r>
          </a:p>
        </p:txBody>
      </p:sp>
      <p:sp>
        <p:nvSpPr>
          <p:cNvPr id="23559"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2538" name="Line 1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356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88" y="914400"/>
            <a:ext cx="2271712" cy="40386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Supplies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8839200" cy="50688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355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4581" name="Rectangle 6"/>
          <p:cNvSpPr>
            <a:spLocks noChangeArrowheads="1"/>
          </p:cNvSpPr>
          <p:nvPr/>
        </p:nvSpPr>
        <p:spPr bwMode="auto">
          <a:xfrm>
            <a:off x="7086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3-5</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Supplies</a:t>
            </a:r>
            <a:endParaRPr lang="en-US" altLang="en-US" sz="3200" dirty="0">
              <a:solidFill>
                <a:schemeClr val="tx2">
                  <a:lumMod val="75000"/>
                </a:schemeClr>
              </a:solidFill>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0"/>
          <p:cNvSpPr txBox="1">
            <a:spLocks noChangeArrowheads="1"/>
          </p:cNvSpPr>
          <p:nvPr/>
        </p:nvSpPr>
        <p:spPr bwMode="auto">
          <a:xfrm>
            <a:off x="609600" y="1250950"/>
            <a:ext cx="56388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a:t>
            </a:r>
            <a:r>
              <a:rPr lang="en-US" altLang="en-US" sz="2100" b="0" dirty="0">
                <a:solidFill>
                  <a:schemeClr val="tx1"/>
                </a:solidFill>
                <a:latin typeface="Liberation Sans" panose="020B0604020202020204" pitchFamily="34" charset="0"/>
              </a:rPr>
              <a:t>  On October 4, Pioneer Advertising </a:t>
            </a:r>
            <a:r>
              <a:rPr lang="en-US" altLang="en-US" sz="2100" b="0" dirty="0" smtClean="0">
                <a:solidFill>
                  <a:schemeClr val="tx1"/>
                </a:solidFill>
                <a:latin typeface="Liberation Sans" panose="020B0604020202020204" pitchFamily="34" charset="0"/>
              </a:rPr>
              <a:t>paid </a:t>
            </a:r>
            <a:r>
              <a:rPr lang="en-US" altLang="en-US" sz="2100" b="0" dirty="0">
                <a:solidFill>
                  <a:schemeClr val="tx1"/>
                </a:solidFill>
                <a:latin typeface="Liberation Sans" panose="020B0604020202020204" pitchFamily="34" charset="0"/>
              </a:rPr>
              <a:t>$600 for a one-year fire insurance policy. Coverage began on October 1. Pioneer recorded the payment by increasing (debiting) Prepaid Insurance. This account shows a balance of $600 in the October 31 trial balance.  Insurance of $50 ($600 </a:t>
            </a:r>
            <a:r>
              <a:rPr lang="en-US" altLang="en-US" sz="2100" b="0" dirty="0">
                <a:solidFill>
                  <a:schemeClr val="tx1"/>
                </a:solidFill>
                <a:latin typeface="Liberation Sans" panose="020B0604020202020204" pitchFamily="34" charset="0"/>
                <a:cs typeface="Arial" charset="0"/>
              </a:rPr>
              <a:t>÷</a:t>
            </a:r>
            <a:r>
              <a:rPr lang="en-US" altLang="en-US" sz="2100" b="0" dirty="0">
                <a:solidFill>
                  <a:schemeClr val="tx1"/>
                </a:solidFill>
                <a:latin typeface="Liberation Sans" panose="020B0604020202020204" pitchFamily="34" charset="0"/>
              </a:rPr>
              <a:t> 12) expires each month.</a:t>
            </a:r>
          </a:p>
        </p:txBody>
      </p:sp>
      <p:sp>
        <p:nvSpPr>
          <p:cNvPr id="315429" name="Text Box 37"/>
          <p:cNvSpPr txBox="1">
            <a:spLocks noChangeArrowheads="1"/>
          </p:cNvSpPr>
          <p:nvPr/>
        </p:nvSpPr>
        <p:spPr bwMode="auto">
          <a:xfrm>
            <a:off x="1981200" y="56070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Prepaid Insurance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5791200" y="56070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148263"/>
            <a:ext cx="2971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Insurance Expense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4800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25607" name="Text Box 48"/>
          <p:cNvSpPr txBox="1">
            <a:spLocks noChangeArrowheads="1"/>
          </p:cNvSpPr>
          <p:nvPr/>
        </p:nvSpPr>
        <p:spPr bwMode="auto">
          <a:xfrm>
            <a:off x="609600" y="51482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4586"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561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963" y="1066800"/>
            <a:ext cx="2001837" cy="4191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Insurance</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266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3975"/>
            <a:ext cx="8686800" cy="5140325"/>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5604"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6629" name="Rectangle 5"/>
          <p:cNvSpPr>
            <a:spLocks noChangeArrowheads="1"/>
          </p:cNvSpPr>
          <p:nvPr/>
        </p:nvSpPr>
        <p:spPr bwMode="auto">
          <a:xfrm>
            <a:off x="7086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3-6</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Insurance</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7653" name="Text Box 2"/>
          <p:cNvSpPr txBox="1">
            <a:spLocks noChangeArrowheads="1"/>
          </p:cNvSpPr>
          <p:nvPr/>
        </p:nvSpPr>
        <p:spPr bwMode="auto">
          <a:xfrm>
            <a:off x="609600" y="1311142"/>
            <a:ext cx="7620000" cy="465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lnSpc>
                <a:spcPct val="120000"/>
              </a:lnSpc>
              <a:spcBef>
                <a:spcPct val="70000"/>
              </a:spcBef>
              <a:buClr>
                <a:srgbClr val="800000"/>
              </a:buClr>
              <a:buSzPct val="80000"/>
              <a:buFont typeface="Wingdings" pitchFamily="2" charset="2"/>
              <a:buChar char="u"/>
            </a:pPr>
            <a:r>
              <a:rPr lang="en-US" altLang="en-US" sz="2300" dirty="0" smtClean="0">
                <a:solidFill>
                  <a:schemeClr val="tx1"/>
                </a:solidFill>
                <a:latin typeface="Liberation Sans" panose="020B0604020202020204" pitchFamily="34" charset="0"/>
              </a:rPr>
              <a:t>Buildings</a:t>
            </a:r>
            <a:r>
              <a:rPr lang="en-US" altLang="en-US" sz="2300" b="0" dirty="0">
                <a:solidFill>
                  <a:schemeClr val="tx1"/>
                </a:solidFill>
                <a:latin typeface="Liberation Sans" panose="020B0604020202020204" pitchFamily="34" charset="0"/>
              </a:rPr>
              <a:t>, </a:t>
            </a:r>
            <a:r>
              <a:rPr lang="en-US" altLang="en-US" sz="2300" dirty="0">
                <a:solidFill>
                  <a:schemeClr val="tx1"/>
                </a:solidFill>
                <a:latin typeface="Liberation Sans" panose="020B0604020202020204" pitchFamily="34" charset="0"/>
              </a:rPr>
              <a:t>equipment</a:t>
            </a:r>
            <a:r>
              <a:rPr lang="en-US" altLang="en-US" sz="2300" b="0" dirty="0">
                <a:solidFill>
                  <a:schemeClr val="tx1"/>
                </a:solidFill>
                <a:latin typeface="Liberation Sans" panose="020B0604020202020204" pitchFamily="34" charset="0"/>
              </a:rPr>
              <a:t>, and </a:t>
            </a:r>
            <a:r>
              <a:rPr lang="en-US" altLang="en-US" sz="2300" dirty="0">
                <a:solidFill>
                  <a:schemeClr val="tx1"/>
                </a:solidFill>
                <a:latin typeface="Liberation Sans" panose="020B0604020202020204" pitchFamily="34" charset="0"/>
              </a:rPr>
              <a:t>motor vehicles</a:t>
            </a:r>
            <a:r>
              <a:rPr lang="en-US" altLang="en-US" sz="2300" b="0" dirty="0">
                <a:solidFill>
                  <a:schemeClr val="tx1"/>
                </a:solidFill>
                <a:latin typeface="Liberation Sans" panose="020B0604020202020204" pitchFamily="34" charset="0"/>
              </a:rPr>
              <a:t> (assets that provide service for many years) are </a:t>
            </a:r>
            <a:r>
              <a:rPr lang="en-US" altLang="en-US" sz="2300" dirty="0">
                <a:solidFill>
                  <a:schemeClr val="tx1"/>
                </a:solidFill>
                <a:latin typeface="Liberation Sans" panose="020B0604020202020204" pitchFamily="34" charset="0"/>
              </a:rPr>
              <a:t>recorded as assets</a:t>
            </a:r>
            <a:r>
              <a:rPr lang="en-US" altLang="en-US" sz="2300" b="0" dirty="0">
                <a:solidFill>
                  <a:schemeClr val="tx1"/>
                </a:solidFill>
                <a:latin typeface="Liberation Sans" panose="020B0604020202020204" pitchFamily="34" charset="0"/>
              </a:rPr>
              <a:t>, rather than an expense, </a:t>
            </a:r>
            <a:r>
              <a:rPr lang="en-US" altLang="en-US" sz="2300" b="0" dirty="0" smtClean="0">
                <a:solidFill>
                  <a:schemeClr val="tx1"/>
                </a:solidFill>
                <a:latin typeface="Liberation Sans" panose="020B0604020202020204" pitchFamily="34" charset="0"/>
              </a:rPr>
              <a:t>on the date acquired.</a:t>
            </a:r>
            <a:endParaRPr lang="en-US" altLang="en-US" sz="2300" b="0" dirty="0">
              <a:solidFill>
                <a:schemeClr val="tx1"/>
              </a:solidFill>
              <a:latin typeface="Liberation Sans" panose="020B0604020202020204" pitchFamily="34" charset="0"/>
            </a:endParaRPr>
          </a:p>
          <a:p>
            <a:pPr lvl="1">
              <a:lnSpc>
                <a:spcPct val="120000"/>
              </a:lnSpc>
              <a:spcBef>
                <a:spcPct val="70000"/>
              </a:spcBef>
              <a:buClr>
                <a:srgbClr val="800000"/>
              </a:buClr>
              <a:buSzPct val="80000"/>
              <a:buFont typeface="Wingdings" pitchFamily="2" charset="2"/>
              <a:buChar char="u"/>
            </a:pPr>
            <a:r>
              <a:rPr lang="en-US" altLang="en-US" sz="2300" dirty="0">
                <a:solidFill>
                  <a:schemeClr val="hlink"/>
                </a:solidFill>
                <a:latin typeface="Liberation Sans" panose="020B0604020202020204" pitchFamily="34" charset="0"/>
              </a:rPr>
              <a:t>Depreciation</a:t>
            </a:r>
            <a:r>
              <a:rPr lang="en-US" altLang="en-US" sz="2300" b="0" dirty="0">
                <a:solidFill>
                  <a:schemeClr val="tx1"/>
                </a:solidFill>
                <a:latin typeface="Liberation Sans" panose="020B0604020202020204" pitchFamily="34" charset="0"/>
              </a:rPr>
              <a:t> is the process of </a:t>
            </a:r>
            <a:r>
              <a:rPr lang="en-US" altLang="en-US" sz="2300" dirty="0">
                <a:solidFill>
                  <a:schemeClr val="tx1"/>
                </a:solidFill>
                <a:latin typeface="Liberation Sans" panose="020B0604020202020204" pitchFamily="34" charset="0"/>
              </a:rPr>
              <a:t>allocating the cost of an asset to expense </a:t>
            </a:r>
            <a:r>
              <a:rPr lang="en-US" altLang="en-US" sz="2300" b="0" dirty="0">
                <a:solidFill>
                  <a:schemeClr val="tx1"/>
                </a:solidFill>
                <a:latin typeface="Liberation Sans" panose="020B0604020202020204" pitchFamily="34" charset="0"/>
              </a:rPr>
              <a:t>over its </a:t>
            </a:r>
            <a:r>
              <a:rPr lang="en-US" altLang="en-US" sz="2300" dirty="0">
                <a:solidFill>
                  <a:schemeClr val="hlink"/>
                </a:solidFill>
                <a:latin typeface="Liberation Sans" panose="020B0604020202020204" pitchFamily="34" charset="0"/>
              </a:rPr>
              <a:t>useful life</a:t>
            </a:r>
            <a:r>
              <a:rPr lang="en-US" altLang="en-US" sz="2300" b="0" dirty="0">
                <a:solidFill>
                  <a:schemeClr val="tx1"/>
                </a:solidFill>
                <a:latin typeface="Liberation Sans" panose="020B0604020202020204" pitchFamily="34" charset="0"/>
              </a:rPr>
              <a:t>.</a:t>
            </a:r>
          </a:p>
          <a:p>
            <a:pPr lvl="1">
              <a:lnSpc>
                <a:spcPct val="120000"/>
              </a:lnSpc>
              <a:spcBef>
                <a:spcPct val="7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Depreciation</a:t>
            </a:r>
            <a:r>
              <a:rPr lang="en-US" altLang="en-US" sz="2300" dirty="0">
                <a:solidFill>
                  <a:schemeClr val="tx1"/>
                </a:solidFill>
                <a:latin typeface="Liberation Sans" panose="020B0604020202020204" pitchFamily="34" charset="0"/>
              </a:rPr>
              <a:t> does not attempt</a:t>
            </a:r>
            <a:r>
              <a:rPr lang="en-US" altLang="en-US" sz="2300" b="0" dirty="0">
                <a:solidFill>
                  <a:schemeClr val="tx1"/>
                </a:solidFill>
                <a:latin typeface="Liberation Sans" panose="020B0604020202020204" pitchFamily="34" charset="0"/>
              </a:rPr>
              <a:t> to report the actual change in the </a:t>
            </a:r>
            <a:r>
              <a:rPr lang="en-US" altLang="en-US" sz="2300" dirty="0">
                <a:solidFill>
                  <a:schemeClr val="tx1"/>
                </a:solidFill>
                <a:latin typeface="Liberation Sans" panose="020B0604020202020204" pitchFamily="34" charset="0"/>
              </a:rPr>
              <a:t>value of the </a:t>
            </a:r>
            <a:r>
              <a:rPr lang="en-US" altLang="en-US" sz="2300" dirty="0" smtClean="0">
                <a:solidFill>
                  <a:schemeClr val="tx1"/>
                </a:solidFill>
                <a:latin typeface="Liberation Sans" panose="020B0604020202020204" pitchFamily="34" charset="0"/>
              </a:rPr>
              <a:t>asset</a:t>
            </a:r>
            <a:r>
              <a:rPr lang="en-US" altLang="en-US" sz="2300" b="0" dirty="0" smtClean="0">
                <a:solidFill>
                  <a:schemeClr val="tx1"/>
                </a:solidFill>
                <a:latin typeface="Liberation Sans" panose="020B0604020202020204" pitchFamily="34" charset="0"/>
              </a:rPr>
              <a:t>.</a:t>
            </a:r>
          </a:p>
          <a:p>
            <a:pPr marL="1371600" lvl="2" indent="-457200">
              <a:lnSpc>
                <a:spcPct val="120000"/>
              </a:lnSpc>
              <a:spcBef>
                <a:spcPct val="70000"/>
              </a:spcBef>
              <a:buClr>
                <a:srgbClr val="800000"/>
              </a:buClr>
              <a:buSzPct val="80000"/>
              <a:buFont typeface="Arial" panose="020B0604020202020204" pitchFamily="34" charset="0"/>
              <a:buChar char="►"/>
            </a:pPr>
            <a:r>
              <a:rPr lang="en-US" sz="2200" dirty="0" smtClean="0">
                <a:solidFill>
                  <a:schemeClr val="tx1"/>
                </a:solidFill>
                <a:latin typeface="Liberation Sans" panose="020B0604020202020204" pitchFamily="34" charset="0"/>
              </a:rPr>
              <a:t>Allocation</a:t>
            </a:r>
            <a:r>
              <a:rPr lang="en-US" sz="2300" dirty="0" smtClean="0">
                <a:solidFill>
                  <a:schemeClr val="tx1"/>
                </a:solidFill>
                <a:latin typeface="Liberation Sans" panose="020B0604020202020204" pitchFamily="34" charset="0"/>
              </a:rPr>
              <a:t> </a:t>
            </a:r>
            <a:r>
              <a:rPr lang="en-US" sz="2300" dirty="0">
                <a:solidFill>
                  <a:schemeClr val="tx1"/>
                </a:solidFill>
                <a:latin typeface="Liberation Sans" panose="020B0604020202020204" pitchFamily="34" charset="0"/>
              </a:rPr>
              <a:t>concept</a:t>
            </a:r>
            <a:r>
              <a:rPr lang="en-US" sz="2300" b="0" dirty="0">
                <a:solidFill>
                  <a:schemeClr val="tx1"/>
                </a:solidFill>
                <a:latin typeface="Liberation Sans" panose="020B0604020202020204" pitchFamily="34" charset="0"/>
              </a:rPr>
              <a:t>, not a </a:t>
            </a:r>
            <a:r>
              <a:rPr lang="en-US" sz="2300" b="0" dirty="0" smtClean="0">
                <a:solidFill>
                  <a:schemeClr val="tx1"/>
                </a:solidFill>
                <a:latin typeface="Liberation Sans" panose="020B0604020202020204" pitchFamily="34" charset="0"/>
              </a:rPr>
              <a:t>valuation concept.</a:t>
            </a:r>
            <a:endParaRPr lang="en-US" altLang="en-US" sz="2300" b="0" dirty="0">
              <a:solidFill>
                <a:schemeClr val="tx1"/>
              </a:solidFill>
              <a:latin typeface="Liberation Sans" panose="020B0604020202020204" pitchFamily="34" charset="0"/>
            </a:endParaRPr>
          </a:p>
        </p:txBody>
      </p:sp>
      <p:sp>
        <p:nvSpPr>
          <p:cNvPr id="6"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34" name="Text Box 42"/>
          <p:cNvSpPr txBox="1">
            <a:spLocks noChangeArrowheads="1"/>
          </p:cNvSpPr>
          <p:nvPr/>
        </p:nvSpPr>
        <p:spPr bwMode="auto">
          <a:xfrm>
            <a:off x="3810000" y="34290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a:t>
            </a:r>
          </a:p>
        </p:txBody>
      </p:sp>
      <p:sp>
        <p:nvSpPr>
          <p:cNvPr id="28675" name="Text Box 20"/>
          <p:cNvSpPr txBox="1">
            <a:spLocks noChangeArrowheads="1"/>
          </p:cNvSpPr>
          <p:nvPr/>
        </p:nvSpPr>
        <p:spPr bwMode="auto">
          <a:xfrm>
            <a:off x="609600" y="1295400"/>
            <a:ext cx="56388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For Pioneer Advertising, assume that depreciation on the equipment is $480 a year, or $40 per month.</a:t>
            </a:r>
          </a:p>
        </p:txBody>
      </p:sp>
      <p:sp>
        <p:nvSpPr>
          <p:cNvPr id="315429" name="Text Box 37"/>
          <p:cNvSpPr txBox="1">
            <a:spLocks noChangeArrowheads="1"/>
          </p:cNvSpPr>
          <p:nvPr/>
        </p:nvSpPr>
        <p:spPr bwMode="auto">
          <a:xfrm>
            <a:off x="609600" y="38877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Accumulated depreciation</a:t>
            </a:r>
          </a:p>
        </p:txBody>
      </p:sp>
      <p:sp>
        <p:nvSpPr>
          <p:cNvPr id="315432" name="Text Box 40"/>
          <p:cNvSpPr txBox="1">
            <a:spLocks noChangeArrowheads="1"/>
          </p:cNvSpPr>
          <p:nvPr/>
        </p:nvSpPr>
        <p:spPr bwMode="auto">
          <a:xfrm>
            <a:off x="4800600" y="38877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a:t>
            </a:r>
          </a:p>
        </p:txBody>
      </p:sp>
      <p:sp>
        <p:nvSpPr>
          <p:cNvPr id="315433" name="Text Box 41"/>
          <p:cNvSpPr txBox="1">
            <a:spLocks noChangeArrowheads="1"/>
          </p:cNvSpPr>
          <p:nvPr/>
        </p:nvSpPr>
        <p:spPr bwMode="auto">
          <a:xfrm>
            <a:off x="609600" y="34290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Depreciation expense</a:t>
            </a:r>
          </a:p>
        </p:txBody>
      </p:sp>
      <p:sp>
        <p:nvSpPr>
          <p:cNvPr id="28679" name="Text Box 48"/>
          <p:cNvSpPr txBox="1">
            <a:spLocks noChangeArrowheads="1"/>
          </p:cNvSpPr>
          <p:nvPr/>
        </p:nvSpPr>
        <p:spPr bwMode="auto">
          <a:xfrm>
            <a:off x="609600" y="28956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27658"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8683" name="Text Box 20"/>
          <p:cNvSpPr txBox="1">
            <a:spLocks noChangeArrowheads="1"/>
          </p:cNvSpPr>
          <p:nvPr/>
        </p:nvSpPr>
        <p:spPr bwMode="auto">
          <a:xfrm>
            <a:off x="609600" y="4800600"/>
            <a:ext cx="472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Accumulated Depreciation</a:t>
            </a:r>
            <a:r>
              <a:rPr lang="en-US" altLang="en-US" sz="2100" b="0" dirty="0">
                <a:solidFill>
                  <a:schemeClr val="tx1"/>
                </a:solidFill>
                <a:latin typeface="Liberation Sans" panose="020B0604020202020204" pitchFamily="34" charset="0"/>
              </a:rPr>
              <a:t> is called a </a:t>
            </a:r>
            <a:r>
              <a:rPr lang="en-US" altLang="en-US" sz="2100" dirty="0">
                <a:solidFill>
                  <a:schemeClr val="hlink"/>
                </a:solidFill>
                <a:latin typeface="Liberation Sans" panose="020B0604020202020204" pitchFamily="34" charset="0"/>
              </a:rPr>
              <a:t>contra asset account</a:t>
            </a:r>
            <a:r>
              <a:rPr lang="en-US" altLang="en-US" sz="2100" b="0" dirty="0">
                <a:solidFill>
                  <a:schemeClr val="tx1"/>
                </a:solidFill>
                <a:latin typeface="Liberation Sans" panose="020B0604020202020204" pitchFamily="34" charset="0"/>
              </a:rPr>
              <a:t>.</a:t>
            </a:r>
          </a:p>
        </p:txBody>
      </p:sp>
      <p:pic>
        <p:nvPicPr>
          <p:cNvPr id="286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371600"/>
            <a:ext cx="2143125" cy="4495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4" grpId="0" autoUpdateAnimBg="0"/>
      <p:bldP spid="315429" grpId="0" autoUpdateAnimBg="0"/>
      <p:bldP spid="315432" grpId="0" autoUpdateAnimBg="0"/>
      <p:bldP spid="31543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2867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296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18698"/>
            <a:ext cx="7772400" cy="588210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29702" name="Rectangle 5"/>
          <p:cNvSpPr>
            <a:spLocks noChangeArrowheads="1"/>
          </p:cNvSpPr>
          <p:nvPr/>
        </p:nvSpPr>
        <p:spPr bwMode="auto">
          <a:xfrm>
            <a:off x="6781800" y="396461"/>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3-7</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33925"/>
            <a:ext cx="7696200" cy="1285875"/>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0726" name="Text Box 9"/>
          <p:cNvSpPr txBox="1">
            <a:spLocks noChangeArrowheads="1"/>
          </p:cNvSpPr>
          <p:nvPr/>
        </p:nvSpPr>
        <p:spPr bwMode="auto">
          <a:xfrm>
            <a:off x="7239000" y="4373563"/>
            <a:ext cx="13716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3-8</a:t>
            </a:r>
          </a:p>
        </p:txBody>
      </p:sp>
      <p:sp>
        <p:nvSpPr>
          <p:cNvPr id="30727" name="Text Box 2"/>
          <p:cNvSpPr txBox="1">
            <a:spLocks noChangeArrowheads="1"/>
          </p:cNvSpPr>
          <p:nvPr/>
        </p:nvSpPr>
        <p:spPr bwMode="auto">
          <a:xfrm>
            <a:off x="609600" y="1295400"/>
            <a:ext cx="7620000" cy="298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STATEMENT PRESENTATION</a:t>
            </a:r>
            <a:endParaRPr lang="en-US" altLang="en-US" sz="2500" b="0" dirty="0" smtClean="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Accumulated </a:t>
            </a:r>
            <a:r>
              <a:rPr lang="en-US" altLang="en-US" sz="2200" b="0" dirty="0">
                <a:solidFill>
                  <a:schemeClr val="tx1"/>
                </a:solidFill>
                <a:latin typeface="Liberation Sans" panose="020B0604020202020204" pitchFamily="34" charset="0"/>
              </a:rPr>
              <a:t>Depreciation is a </a:t>
            </a:r>
            <a:r>
              <a:rPr lang="en-US" altLang="en-US" sz="2200" dirty="0">
                <a:solidFill>
                  <a:schemeClr val="tx1"/>
                </a:solidFill>
                <a:latin typeface="Liberation Sans" panose="020B0604020202020204" pitchFamily="34" charset="0"/>
              </a:rPr>
              <a:t>contra asset account </a:t>
            </a:r>
            <a:r>
              <a:rPr lang="en-US" altLang="en-US" sz="2200" b="0" dirty="0">
                <a:solidFill>
                  <a:schemeClr val="tx1"/>
                </a:solidFill>
                <a:latin typeface="Liberation Sans" panose="020B0604020202020204" pitchFamily="34" charset="0"/>
              </a:rPr>
              <a:t>(credit). </a:t>
            </a:r>
          </a:p>
          <a:p>
            <a:pPr lvl="1">
              <a:lnSpc>
                <a:spcPct val="115000"/>
              </a:lnSpc>
              <a:spcBef>
                <a:spcPct val="50000"/>
              </a:spcBef>
              <a:buClr>
                <a:srgbClr val="800000"/>
              </a:buClr>
              <a:buSzPct val="80000"/>
              <a:buFont typeface="Wingdings" pitchFamily="2" charset="2"/>
              <a:buChar char="u"/>
            </a:pPr>
            <a:r>
              <a:rPr lang="en-US" altLang="en-US" sz="2200" dirty="0" smtClean="0">
                <a:solidFill>
                  <a:schemeClr val="tx1"/>
                </a:solidFill>
                <a:latin typeface="Liberation Sans" panose="020B0604020202020204" pitchFamily="34" charset="0"/>
              </a:rPr>
              <a:t>Offsets related </a:t>
            </a:r>
            <a:r>
              <a:rPr lang="en-US" altLang="en-US" sz="2200" dirty="0">
                <a:solidFill>
                  <a:schemeClr val="tx1"/>
                </a:solidFill>
                <a:latin typeface="Liberation Sans" panose="020B0604020202020204" pitchFamily="34" charset="0"/>
              </a:rPr>
              <a:t>asset account </a:t>
            </a:r>
            <a:r>
              <a:rPr lang="en-US" altLang="en-US" sz="2200" b="0" dirty="0" smtClean="0">
                <a:solidFill>
                  <a:schemeClr val="tx1"/>
                </a:solidFill>
                <a:latin typeface="Liberation Sans" panose="020B0604020202020204" pitchFamily="34" charset="0"/>
              </a:rPr>
              <a:t>on </a:t>
            </a:r>
            <a:r>
              <a:rPr lang="en-US" altLang="en-US" sz="2200" b="0" dirty="0">
                <a:solidFill>
                  <a:schemeClr val="tx1"/>
                </a:solidFill>
                <a:latin typeface="Liberation Sans" panose="020B0604020202020204" pitchFamily="34" charset="0"/>
              </a:rPr>
              <a:t>the balance sheet. </a:t>
            </a:r>
          </a:p>
          <a:p>
            <a:pPr lvl="1">
              <a:lnSpc>
                <a:spcPct val="115000"/>
              </a:lnSpc>
              <a:spcBef>
                <a:spcPct val="500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Book value</a:t>
            </a:r>
            <a:r>
              <a:rPr lang="en-US" altLang="en-US" sz="2200" b="0" dirty="0">
                <a:solidFill>
                  <a:schemeClr val="tx1"/>
                </a:solidFill>
                <a:latin typeface="Liberation Sans" panose="020B0604020202020204" pitchFamily="34" charset="0"/>
              </a:rPr>
              <a:t> is the difference between the cost of any depreciable asset and its accumulated depreciation.</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Depreciation</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8534400" cy="2196406"/>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80219" y="4262735"/>
            <a:ext cx="2514600" cy="461665"/>
          </a:xfrm>
          <a:prstGeom prst="rect">
            <a:avLst/>
          </a:prstGeom>
        </p:spPr>
        <p:txBody>
          <a:bodyPr wrap="square">
            <a:spAutoFit/>
          </a:bodyPr>
          <a:lstStyle/>
          <a:p>
            <a:r>
              <a:rPr lang="en-US" sz="1200" dirty="0">
                <a:solidFill>
                  <a:schemeClr val="tx1"/>
                </a:solidFill>
                <a:latin typeface="Liberation Sans" panose="020B0604020202020204" pitchFamily="34" charset="0"/>
              </a:rPr>
              <a:t>Illustration 3-9</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prepaid expenses</a:t>
            </a:r>
            <a:endParaRPr lang="en-US" sz="1200" dirty="0">
              <a:solidFill>
                <a:schemeClr val="tx1"/>
              </a:solidFill>
              <a:latin typeface="Liberation Sans" panose="020B0604020202020204" pitchFamily="34" charset="0"/>
            </a:endParaRPr>
          </a:p>
        </p:txBody>
      </p:sp>
      <p:sp>
        <p:nvSpPr>
          <p:cNvPr id="10"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prepaid expenses.</a:t>
            </a:r>
            <a:endParaRPr lang="en-US" altLang="en-US" sz="23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20000"/>
              </a:lnSpc>
              <a:buClr>
                <a:srgbClr val="006666"/>
              </a:buClr>
              <a:buSzTx/>
              <a:buFont typeface="Monotype Sorts" pitchFamily="2" charset="2"/>
              <a:buNone/>
            </a:pPr>
            <a:r>
              <a:rPr lang="en-US" altLang="en-US" sz="2300" dirty="0" smtClean="0">
                <a:effectLst/>
                <a:latin typeface="Liberation Sans" panose="020B0604020202020204" pitchFamily="34" charset="0"/>
              </a:rPr>
              <a:t>Receipt of cash that is recorded as a liability because the service has not been performed.</a:t>
            </a:r>
          </a:p>
        </p:txBody>
      </p:sp>
      <p:sp>
        <p:nvSpPr>
          <p:cNvPr id="32771" name="Rectangle 6"/>
          <p:cNvSpPr>
            <a:spLocks noChangeArrowheads="1"/>
          </p:cNvSpPr>
          <p:nvPr/>
        </p:nvSpPr>
        <p:spPr bwMode="auto">
          <a:xfrm>
            <a:off x="838200" y="4029670"/>
            <a:ext cx="2743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Airline tickets</a:t>
            </a:r>
          </a:p>
        </p:txBody>
      </p:sp>
      <p:sp>
        <p:nvSpPr>
          <p:cNvPr id="32772" name="Text Box 8"/>
          <p:cNvSpPr txBox="1">
            <a:spLocks noChangeArrowheads="1"/>
          </p:cNvSpPr>
          <p:nvPr/>
        </p:nvSpPr>
        <p:spPr bwMode="auto">
          <a:xfrm>
            <a:off x="838200" y="259595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32773" name="Text Box 9"/>
          <p:cNvSpPr txBox="1">
            <a:spLocks noChangeArrowheads="1"/>
          </p:cNvSpPr>
          <p:nvPr/>
        </p:nvSpPr>
        <p:spPr bwMode="auto">
          <a:xfrm>
            <a:off x="5094288" y="2544763"/>
            <a:ext cx="3135312"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32774" name="Text Box 10"/>
          <p:cNvSpPr txBox="1">
            <a:spLocks noChangeArrowheads="1"/>
          </p:cNvSpPr>
          <p:nvPr/>
        </p:nvSpPr>
        <p:spPr bwMode="auto">
          <a:xfrm>
            <a:off x="3200400" y="2578608"/>
            <a:ext cx="21336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32775" name="Rectangle 12"/>
          <p:cNvSpPr>
            <a:spLocks noChangeArrowheads="1"/>
          </p:cNvSpPr>
          <p:nvPr/>
        </p:nvSpPr>
        <p:spPr bwMode="auto">
          <a:xfrm>
            <a:off x="3886200" y="4009032"/>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Magazine subscriptions</a:t>
            </a:r>
          </a:p>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Customer deposits</a:t>
            </a:r>
          </a:p>
        </p:txBody>
      </p:sp>
      <p:sp>
        <p:nvSpPr>
          <p:cNvPr id="32776" name="Rectangle 13"/>
          <p:cNvSpPr>
            <a:spLocks noChangeArrowheads="1"/>
          </p:cNvSpPr>
          <p:nvPr/>
        </p:nvSpPr>
        <p:spPr bwMode="auto">
          <a:xfrm>
            <a:off x="609600" y="34290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Unearned revenues </a:t>
            </a:r>
            <a:r>
              <a:rPr lang="en-US" altLang="en-US" sz="2300" b="0" dirty="0">
                <a:solidFill>
                  <a:schemeClr val="bg2"/>
                </a:solidFill>
                <a:latin typeface="Liberation Sans" panose="020B0604020202020204" pitchFamily="34" charset="0"/>
              </a:rPr>
              <a:t>often occur in regard to:</a:t>
            </a:r>
          </a:p>
        </p:txBody>
      </p:sp>
      <p:sp>
        <p:nvSpPr>
          <p:cNvPr id="31755"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09600" y="1295400"/>
            <a:ext cx="7772400" cy="35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Monthly and quarterly time periods are called </a:t>
            </a:r>
            <a:r>
              <a:rPr lang="en-US" altLang="en-US" sz="2200" dirty="0">
                <a:solidFill>
                  <a:schemeClr val="hlink"/>
                </a:solidFill>
                <a:latin typeface="Liberation Sans" panose="020B0604020202020204" pitchFamily="34" charset="0"/>
              </a:rPr>
              <a:t>interim periods</a:t>
            </a:r>
            <a:r>
              <a:rPr lang="en-US" altLang="en-US" sz="2200" b="0" dirty="0">
                <a:solidFill>
                  <a:schemeClr val="tx1"/>
                </a:solidFill>
                <a:latin typeface="Liberation Sans" panose="020B0604020202020204" pitchFamily="34" charset="0"/>
              </a:rPr>
              <a:t>. </a:t>
            </a:r>
          </a:p>
          <a:p>
            <a:pPr marL="693738">
              <a:lnSpc>
                <a:spcPct val="125000"/>
              </a:lnSpc>
              <a:spcBef>
                <a:spcPts val="1200"/>
              </a:spcBef>
              <a:buClr>
                <a:srgbClr val="800000"/>
              </a:buClr>
              <a:buSzPct val="80000"/>
              <a:buFont typeface="Wingdings" pitchFamily="2" charset="2"/>
              <a:buChar char="u"/>
            </a:pPr>
            <a:r>
              <a:rPr lang="en-US" altLang="en-US" sz="2200" b="0" dirty="0" smtClean="0">
                <a:solidFill>
                  <a:schemeClr val="tx1"/>
                </a:solidFill>
                <a:latin typeface="Liberation Sans" panose="020B0604020202020204" pitchFamily="34" charset="0"/>
              </a:rPr>
              <a:t>Most large companies </a:t>
            </a:r>
            <a:r>
              <a:rPr lang="en-US" altLang="en-US" sz="2200" b="0" dirty="0">
                <a:solidFill>
                  <a:schemeClr val="tx1"/>
                </a:solidFill>
                <a:latin typeface="Liberation Sans" panose="020B0604020202020204" pitchFamily="34" charset="0"/>
              </a:rPr>
              <a:t>must prepare both </a:t>
            </a:r>
            <a:r>
              <a:rPr lang="en-US" altLang="en-US" sz="2200" dirty="0">
                <a:solidFill>
                  <a:schemeClr val="tx1"/>
                </a:solidFill>
                <a:latin typeface="Liberation Sans" panose="020B0604020202020204" pitchFamily="34" charset="0"/>
              </a:rPr>
              <a:t>quarterly </a:t>
            </a:r>
            <a:r>
              <a:rPr lang="en-US" altLang="en-US" sz="2200" b="0" dirty="0">
                <a:solidFill>
                  <a:schemeClr val="tx1"/>
                </a:solidFill>
                <a:latin typeface="Liberation Sans" panose="020B0604020202020204" pitchFamily="34" charset="0"/>
              </a:rPr>
              <a:t>and</a:t>
            </a:r>
            <a:r>
              <a:rPr lang="en-US" altLang="en-US" sz="2200" dirty="0">
                <a:solidFill>
                  <a:schemeClr val="tx1"/>
                </a:solidFill>
                <a:latin typeface="Liberation Sans" panose="020B0604020202020204" pitchFamily="34" charset="0"/>
              </a:rPr>
              <a:t> annual</a:t>
            </a:r>
            <a:r>
              <a:rPr lang="en-US" altLang="en-US" sz="2200" b="0" dirty="0">
                <a:solidFill>
                  <a:schemeClr val="tx1"/>
                </a:solidFill>
                <a:latin typeface="Liberation Sans" panose="020B0604020202020204" pitchFamily="34" charset="0"/>
              </a:rPr>
              <a:t> financial statements.</a:t>
            </a:r>
          </a:p>
          <a:p>
            <a:pPr marL="693738">
              <a:lnSpc>
                <a:spcPct val="125000"/>
              </a:lnSpc>
              <a:spcBef>
                <a:spcPts val="12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Fiscal Year</a:t>
            </a:r>
            <a:r>
              <a:rPr lang="en-US" altLang="en-US" sz="2200" b="0" dirty="0">
                <a:solidFill>
                  <a:schemeClr val="tx1"/>
                </a:solidFill>
                <a:latin typeface="Liberation Sans" panose="020B0604020202020204" pitchFamily="34" charset="0"/>
              </a:rPr>
              <a:t> = Accounting time period that is </a:t>
            </a:r>
            <a:r>
              <a:rPr lang="en-US" altLang="en-US" sz="2200" dirty="0">
                <a:solidFill>
                  <a:schemeClr val="tx1"/>
                </a:solidFill>
                <a:latin typeface="Liberation Sans" panose="020B0604020202020204" pitchFamily="34" charset="0"/>
              </a:rPr>
              <a:t>one year</a:t>
            </a:r>
            <a:r>
              <a:rPr lang="en-US" altLang="en-US" sz="2200" b="0" dirty="0">
                <a:solidFill>
                  <a:schemeClr val="tx1"/>
                </a:solidFill>
                <a:latin typeface="Liberation Sans" panose="020B0604020202020204" pitchFamily="34" charset="0"/>
              </a:rPr>
              <a:t> in length.</a:t>
            </a:r>
          </a:p>
          <a:p>
            <a:pPr marL="693738">
              <a:lnSpc>
                <a:spcPct val="125000"/>
              </a:lnSpc>
              <a:spcBef>
                <a:spcPts val="1200"/>
              </a:spcBef>
              <a:buClr>
                <a:srgbClr val="800000"/>
              </a:buClr>
              <a:buSzPct val="80000"/>
              <a:buFont typeface="Wingdings" pitchFamily="2" charset="2"/>
              <a:buChar char="u"/>
            </a:pPr>
            <a:r>
              <a:rPr lang="en-US" altLang="en-US" sz="2200" dirty="0">
                <a:solidFill>
                  <a:schemeClr val="hlink"/>
                </a:solidFill>
                <a:latin typeface="Liberation Sans" panose="020B0604020202020204" pitchFamily="34" charset="0"/>
              </a:rPr>
              <a:t>Calendar Year</a:t>
            </a:r>
            <a:r>
              <a:rPr lang="en-US" altLang="en-US" sz="2200" b="0" dirty="0">
                <a:solidFill>
                  <a:schemeClr val="tx1"/>
                </a:solidFill>
                <a:latin typeface="Liberation Sans" panose="020B0604020202020204" pitchFamily="34" charset="0"/>
              </a:rPr>
              <a:t> = January 1 to December 31.</a:t>
            </a:r>
          </a:p>
        </p:txBody>
      </p:sp>
      <p:sp>
        <p:nvSpPr>
          <p:cNvPr id="615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Fiscal and Calendar Years</a:t>
            </a:r>
            <a:endParaRPr lang="en-US" altLang="en-US" sz="3200" b="1" dirty="0">
              <a:solidFill>
                <a:schemeClr val="tx2">
                  <a:lumMod val="75000"/>
                </a:schemeClr>
              </a:solidFill>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12" y="3962400"/>
            <a:ext cx="62888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2773"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3797" name="Rectangle 8"/>
          <p:cNvSpPr>
            <a:spLocks noChangeArrowheads="1"/>
          </p:cNvSpPr>
          <p:nvPr/>
        </p:nvSpPr>
        <p:spPr bwMode="auto">
          <a:xfrm>
            <a:off x="7086600" y="3916362"/>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3-10</a:t>
            </a:r>
          </a:p>
        </p:txBody>
      </p:sp>
      <p:sp>
        <p:nvSpPr>
          <p:cNvPr id="33799" name="Text Box 2050"/>
          <p:cNvSpPr txBox="1">
            <a:spLocks noChangeArrowheads="1"/>
          </p:cNvSpPr>
          <p:nvPr/>
        </p:nvSpPr>
        <p:spPr bwMode="auto">
          <a:xfrm>
            <a:off x="609600" y="1295400"/>
            <a:ext cx="7772400" cy="2446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lvl="1">
              <a:lnSpc>
                <a:spcPct val="120000"/>
              </a:lnSpc>
              <a:spcBef>
                <a:spcPts val="18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is made to </a:t>
            </a:r>
            <a:r>
              <a:rPr lang="en-US" altLang="en-US" sz="2300" dirty="0">
                <a:solidFill>
                  <a:schemeClr val="tx1"/>
                </a:solidFill>
                <a:latin typeface="Liberation Sans" panose="020B0604020202020204" pitchFamily="34" charset="0"/>
              </a:rPr>
              <a:t>record the revenue</a:t>
            </a:r>
            <a:r>
              <a:rPr lang="en-US" altLang="en-US" sz="2300" b="0" dirty="0">
                <a:solidFill>
                  <a:schemeClr val="tx1"/>
                </a:solidFill>
                <a:latin typeface="Liberation Sans" panose="020B0604020202020204" pitchFamily="34" charset="0"/>
              </a:rPr>
              <a:t> for services performed during the period and to show the liability that remains at the end of the period.</a:t>
            </a:r>
          </a:p>
          <a:p>
            <a:pPr lvl="1">
              <a:lnSpc>
                <a:spcPct val="120000"/>
              </a:lnSpc>
              <a:spcBef>
                <a:spcPts val="18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Results in a </a:t>
            </a:r>
            <a:r>
              <a:rPr lang="en-US" altLang="en-US" sz="2300" dirty="0">
                <a:solidFill>
                  <a:schemeClr val="tx1"/>
                </a:solidFill>
                <a:latin typeface="Liberation Sans" panose="020B0604020202020204" pitchFamily="34" charset="0"/>
              </a:rPr>
              <a:t>decrease</a:t>
            </a:r>
            <a:r>
              <a:rPr lang="en-US" altLang="en-US" sz="2300" b="0" dirty="0">
                <a:solidFill>
                  <a:schemeClr val="tx1"/>
                </a:solidFill>
                <a:latin typeface="Liberation Sans" panose="020B0604020202020204" pitchFamily="34" charset="0"/>
              </a:rPr>
              <a:t> (debit) to a </a:t>
            </a:r>
            <a:r>
              <a:rPr lang="en-US" altLang="en-US" sz="2300" dirty="0">
                <a:solidFill>
                  <a:schemeClr val="tx1"/>
                </a:solidFill>
                <a:latin typeface="Liberation Sans" panose="020B0604020202020204" pitchFamily="34" charset="0"/>
              </a:rPr>
              <a:t>liability account</a:t>
            </a:r>
            <a:r>
              <a:rPr lang="en-US" altLang="en-US" sz="2300" b="0" dirty="0">
                <a:solidFill>
                  <a:schemeClr val="tx1"/>
                </a:solidFill>
                <a:latin typeface="Liberation Sans" panose="020B0604020202020204" pitchFamily="34" charset="0"/>
              </a:rPr>
              <a:t> and an </a:t>
            </a:r>
            <a:r>
              <a:rPr lang="en-US" altLang="en-US" sz="2300" dirty="0">
                <a:solidFill>
                  <a:schemeClr val="tx1"/>
                </a:solidFill>
                <a:latin typeface="Liberation Sans" panose="020B0604020202020204" pitchFamily="34" charset="0"/>
              </a:rPr>
              <a:t>increase</a:t>
            </a:r>
            <a:r>
              <a:rPr lang="en-US" altLang="en-US" sz="2300" b="0" dirty="0">
                <a:solidFill>
                  <a:schemeClr val="tx1"/>
                </a:solidFill>
                <a:latin typeface="Liberation Sans" panose="020B0604020202020204" pitchFamily="34" charset="0"/>
              </a:rPr>
              <a:t> (credit) to a </a:t>
            </a:r>
            <a:r>
              <a:rPr lang="en-US" altLang="en-US" sz="2300" dirty="0">
                <a:solidFill>
                  <a:schemeClr val="tx1"/>
                </a:solidFill>
                <a:latin typeface="Liberation Sans" panose="020B0604020202020204" pitchFamily="34" charset="0"/>
              </a:rPr>
              <a:t>revenue account</a:t>
            </a:r>
            <a:r>
              <a:rPr lang="en-US" altLang="en-US" sz="2300" b="0" dirty="0">
                <a:solidFill>
                  <a:schemeClr val="tx1"/>
                </a:solidFill>
                <a:latin typeface="Liberation Sans" panose="020B0604020202020204" pitchFamily="34" charset="0"/>
              </a:rPr>
              <a:t>.</a:t>
            </a:r>
          </a:p>
        </p:txBody>
      </p:sp>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0"/>
          <p:cNvSpPr txBox="1">
            <a:spLocks noChangeArrowheads="1"/>
          </p:cNvSpPr>
          <p:nvPr/>
        </p:nvSpPr>
        <p:spPr bwMode="auto">
          <a:xfrm>
            <a:off x="609600" y="1295400"/>
            <a:ext cx="5562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Advertising </a:t>
            </a:r>
            <a:r>
              <a:rPr lang="en-US" altLang="en-US" sz="2100" b="0" dirty="0" smtClean="0">
                <a:solidFill>
                  <a:schemeClr val="tx1"/>
                </a:solidFill>
                <a:latin typeface="Liberation Sans" panose="020B0604020202020204" pitchFamily="34" charset="0"/>
              </a:rPr>
              <a:t>received </a:t>
            </a:r>
            <a:r>
              <a:rPr lang="en-US" altLang="en-US" sz="2100" b="0" dirty="0">
                <a:solidFill>
                  <a:schemeClr val="tx1"/>
                </a:solidFill>
                <a:latin typeface="Liberation Sans" panose="020B0604020202020204" pitchFamily="34" charset="0"/>
              </a:rPr>
              <a:t>$1,200 on October 2 from R. Knox for advertising services expected to be completed by December 31.  Unearned Service Revenue shows a balance of $1,200 in the October 31 trial balance. Analysis reveals that the company performed $400 of services in October.</a:t>
            </a:r>
          </a:p>
        </p:txBody>
      </p:sp>
      <p:sp>
        <p:nvSpPr>
          <p:cNvPr id="315429" name="Text Box 37"/>
          <p:cNvSpPr txBox="1">
            <a:spLocks noChangeArrowheads="1"/>
          </p:cNvSpPr>
          <p:nvPr/>
        </p:nvSpPr>
        <p:spPr bwMode="auto">
          <a:xfrm>
            <a:off x="1981200" y="56832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Service Revenue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6934200" y="56832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400</a:t>
            </a:r>
          </a:p>
        </p:txBody>
      </p:sp>
      <p:sp>
        <p:nvSpPr>
          <p:cNvPr id="315433" name="Text Box 41"/>
          <p:cNvSpPr txBox="1">
            <a:spLocks noChangeArrowheads="1"/>
          </p:cNvSpPr>
          <p:nvPr/>
        </p:nvSpPr>
        <p:spPr bwMode="auto">
          <a:xfrm>
            <a:off x="1981200" y="5224462"/>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Unearned Service Revenue</a:t>
            </a:r>
            <a:endParaRPr lang="en-US" altLang="en-US" sz="2100" b="0" dirty="0">
              <a:solidFill>
                <a:schemeClr val="tx1"/>
              </a:solidFill>
              <a:latin typeface="Liberation Sans" panose="020B0604020202020204" pitchFamily="34" charset="0"/>
              <a:cs typeface="Arial" charset="0"/>
            </a:endParaRPr>
          </a:p>
        </p:txBody>
      </p:sp>
      <p:sp>
        <p:nvSpPr>
          <p:cNvPr id="315434" name="Text Box 42"/>
          <p:cNvSpPr txBox="1">
            <a:spLocks noChangeArrowheads="1"/>
          </p:cNvSpPr>
          <p:nvPr/>
        </p:nvSpPr>
        <p:spPr bwMode="auto">
          <a:xfrm>
            <a:off x="5943600" y="5224462"/>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400</a:t>
            </a:r>
          </a:p>
        </p:txBody>
      </p:sp>
      <p:sp>
        <p:nvSpPr>
          <p:cNvPr id="34823" name="Text Box 48"/>
          <p:cNvSpPr txBox="1">
            <a:spLocks noChangeArrowheads="1"/>
          </p:cNvSpPr>
          <p:nvPr/>
        </p:nvSpPr>
        <p:spPr bwMode="auto">
          <a:xfrm>
            <a:off x="609600" y="5224462"/>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33802"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
            <a:ext cx="2128377" cy="467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7700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3584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3975"/>
            <a:ext cx="8153400" cy="51625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34819"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5846" name="Rectangle 5"/>
          <p:cNvSpPr>
            <a:spLocks noChangeArrowheads="1"/>
          </p:cNvSpPr>
          <p:nvPr/>
        </p:nvSpPr>
        <p:spPr bwMode="auto">
          <a:xfrm>
            <a:off x="67056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3-11</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9"/>
          <p:cNvSpPr txBox="1">
            <a:spLocks noChangeArrowheads="1"/>
          </p:cNvSpPr>
          <p:nvPr/>
        </p:nvSpPr>
        <p:spPr bwMode="auto">
          <a:xfrm>
            <a:off x="7543800" y="1782763"/>
            <a:ext cx="13716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3-12</a:t>
            </a:r>
          </a:p>
        </p:txBody>
      </p:sp>
      <p:sp>
        <p:nvSpPr>
          <p:cNvPr id="35845"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8" name="Text Box 2"/>
          <p:cNvSpPr txBox="1">
            <a:spLocks noChangeArrowheads="1"/>
          </p:cNvSpPr>
          <p:nvPr/>
        </p:nvSpPr>
        <p:spPr bwMode="auto">
          <a:xfrm>
            <a:off x="609600" y="1295400"/>
            <a:ext cx="7620000"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unearned revenues.</a:t>
            </a:r>
            <a:endParaRPr lang="en-US" altLang="en-US" sz="2300" b="0" dirty="0">
              <a:solidFill>
                <a:schemeClr val="tx1"/>
              </a:solidFill>
              <a:latin typeface="Liberation Sans"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133600"/>
            <a:ext cx="8534400" cy="270411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ChangeArrowheads="1"/>
          </p:cNvSpPr>
          <p:nvPr/>
        </p:nvSpPr>
        <p:spPr bwMode="auto">
          <a:xfrm>
            <a:off x="3505200" y="4648200"/>
            <a:ext cx="1295400" cy="304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762001"/>
            <a:ext cx="8263434" cy="373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496443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An analysis of the accounts shows the following.</a:t>
            </a:r>
          </a:p>
          <a:p>
            <a:pPr marL="342900" indent="-342900">
              <a:lnSpc>
                <a:spcPct val="120000"/>
              </a:lnSpc>
              <a:spcBef>
                <a:spcPts val="600"/>
              </a:spcBef>
              <a:buFont typeface="+mj-lt"/>
              <a:buAutoNum type="arabicPeriod"/>
            </a:pPr>
            <a:r>
              <a:rPr lang="en-US" sz="1800" dirty="0" smtClean="0">
                <a:solidFill>
                  <a:schemeClr val="tx1"/>
                </a:solidFill>
                <a:latin typeface="Liberation Sans" panose="020B0604020202020204" pitchFamily="34" charset="0"/>
              </a:rPr>
              <a:t>Insurance </a:t>
            </a:r>
            <a:r>
              <a:rPr lang="en-US" sz="1800" dirty="0">
                <a:solidFill>
                  <a:schemeClr val="tx1"/>
                </a:solidFill>
                <a:latin typeface="Liberation Sans" panose="020B0604020202020204" pitchFamily="34" charset="0"/>
              </a:rPr>
              <a:t>expires at the rate of $100 per </a:t>
            </a:r>
            <a:r>
              <a:rPr lang="en-US" sz="18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Supplies </a:t>
            </a:r>
            <a:r>
              <a:rPr lang="en-US" sz="1800" dirty="0">
                <a:solidFill>
                  <a:schemeClr val="tx1"/>
                </a:solidFill>
                <a:latin typeface="Liberation Sans" panose="020B0604020202020204" pitchFamily="34" charset="0"/>
              </a:rPr>
              <a:t>on hand total $</a:t>
            </a:r>
            <a:r>
              <a:rPr lang="en-US" sz="1800" dirty="0" smtClean="0">
                <a:solidFill>
                  <a:schemeClr val="tx1"/>
                </a:solidFill>
                <a:latin typeface="Liberation Sans" panose="020B0604020202020204" pitchFamily="34" charset="0"/>
              </a:rPr>
              <a:t>800.</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The </a:t>
            </a:r>
            <a:r>
              <a:rPr lang="en-US" sz="1800" dirty="0">
                <a:solidFill>
                  <a:schemeClr val="tx1"/>
                </a:solidFill>
                <a:latin typeface="Liberation Sans" panose="020B0604020202020204" pitchFamily="34" charset="0"/>
              </a:rPr>
              <a:t>equipment depreciates $200 a </a:t>
            </a:r>
            <a:r>
              <a:rPr lang="en-US" sz="1800" dirty="0" smtClean="0">
                <a:solidFill>
                  <a:schemeClr val="tx1"/>
                </a:solidFill>
                <a:latin typeface="Liberation Sans" panose="020B0604020202020204" pitchFamily="34" charset="0"/>
              </a:rPr>
              <a:t>month.</a:t>
            </a:r>
          </a:p>
          <a:p>
            <a:pPr marL="342900" indent="-342900">
              <a:spcBef>
                <a:spcPts val="0"/>
              </a:spcBef>
              <a:buFont typeface="+mj-lt"/>
              <a:buAutoNum type="arabicPeriod"/>
            </a:pPr>
            <a:r>
              <a:rPr lang="en-US" sz="1800" dirty="0" smtClean="0">
                <a:solidFill>
                  <a:schemeClr val="tx1"/>
                </a:solidFill>
                <a:latin typeface="Liberation Sans" panose="020B0604020202020204" pitchFamily="34" charset="0"/>
              </a:rPr>
              <a:t>During </a:t>
            </a:r>
            <a:r>
              <a:rPr lang="en-US" sz="1800" dirty="0">
                <a:solidFill>
                  <a:schemeClr val="tx1"/>
                </a:solidFill>
                <a:latin typeface="Liberation Sans" panose="020B0604020202020204" pitchFamily="34" charset="0"/>
              </a:rPr>
              <a:t>March, services were performed for one-half of the unearned service revenue.</a:t>
            </a: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58926329"/>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5240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a:pPr>
            <a:r>
              <a:rPr lang="en-US" sz="1800" dirty="0" smtClean="0">
                <a:solidFill>
                  <a:schemeClr val="tx1"/>
                </a:solidFill>
                <a:latin typeface="Liberation Sans" panose="020B0604020202020204" pitchFamily="34" charset="0"/>
              </a:rPr>
              <a:t>Insurance </a:t>
            </a:r>
            <a:r>
              <a:rPr lang="en-US" sz="1800" dirty="0">
                <a:solidFill>
                  <a:schemeClr val="tx1"/>
                </a:solidFill>
                <a:latin typeface="Liberation Sans" panose="020B0604020202020204" pitchFamily="34" charset="0"/>
              </a:rPr>
              <a:t>expires at the rate of $100 per </a:t>
            </a:r>
            <a:r>
              <a:rPr lang="en-US" sz="1800" dirty="0" smtClean="0">
                <a:solidFill>
                  <a:schemeClr val="tx1"/>
                </a:solidFill>
                <a:latin typeface="Liberation Sans" panose="020B0604020202020204" pitchFamily="34" charset="0"/>
              </a:rPr>
              <a:t>month.</a:t>
            </a: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a:solidFill>
                  <a:schemeClr val="tx1"/>
                </a:solidFill>
                <a:latin typeface="Liberation Sans" panose="020B0604020202020204" pitchFamily="34" charset="0"/>
              </a:rPr>
              <a:t>Insurance Expense </a:t>
            </a:r>
            <a:r>
              <a:rPr lang="en-US" sz="1800" dirty="0" smtClean="0">
                <a:solidFill>
                  <a:schemeClr val="tx1"/>
                </a:solidFill>
                <a:latin typeface="Liberation Sans" panose="020B0604020202020204" pitchFamily="34" charset="0"/>
              </a:rPr>
              <a:t>	100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Prepaid </a:t>
            </a:r>
            <a:r>
              <a:rPr lang="en-US" sz="1800" dirty="0">
                <a:solidFill>
                  <a:schemeClr val="tx1"/>
                </a:solidFill>
                <a:latin typeface="Liberation Sans" panose="020B0604020202020204" pitchFamily="34" charset="0"/>
              </a:rPr>
              <a:t>Insurance </a:t>
            </a:r>
            <a:r>
              <a:rPr lang="en-US" sz="1800" dirty="0" smtClean="0">
                <a:solidFill>
                  <a:schemeClr val="tx1"/>
                </a:solidFill>
                <a:latin typeface="Liberation Sans" panose="020B0604020202020204" pitchFamily="34" charset="0"/>
              </a:rPr>
              <a:t>		100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462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9333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2"/>
            </a:pPr>
            <a:r>
              <a:rPr lang="en-US" sz="1800" dirty="0">
                <a:solidFill>
                  <a:schemeClr val="tx1"/>
                </a:solidFill>
                <a:latin typeface="Liberation Sans" panose="020B0604020202020204" pitchFamily="34" charset="0"/>
              </a:rPr>
              <a:t>Supplies</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on hand total $800.</a:t>
            </a:r>
          </a:p>
          <a:p>
            <a:pPr marL="342900" indent="-342900">
              <a:lnSpc>
                <a:spcPct val="120000"/>
              </a:lnSpc>
              <a:spcBef>
                <a:spcPts val="600"/>
              </a:spcBef>
              <a:buFont typeface="+mj-lt"/>
              <a:buAutoNum type="arabicPeriod" startAt="2"/>
            </a:pP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Supplies Expense 	2,000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Supplies 		2,000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257430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93338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3"/>
            </a:pPr>
            <a:r>
              <a:rPr lang="en-US" sz="1800" dirty="0" smtClean="0">
                <a:solidFill>
                  <a:schemeClr val="tx1"/>
                </a:solidFill>
                <a:latin typeface="Liberation Sans" panose="020B0604020202020204" pitchFamily="34" charset="0"/>
              </a:rPr>
              <a:t>The equipment depreciates $200 a month.</a:t>
            </a:r>
            <a:endParaRPr lang="en-US" sz="1800" dirty="0">
              <a:solidFill>
                <a:schemeClr val="tx1"/>
              </a:solidFill>
              <a:latin typeface="Liberation Sans" panose="020B0604020202020204" pitchFamily="34" charset="0"/>
            </a:endParaRPr>
          </a:p>
          <a:p>
            <a:pPr marL="342900" indent="-342900">
              <a:lnSpc>
                <a:spcPct val="120000"/>
              </a:lnSpc>
              <a:spcBef>
                <a:spcPts val="600"/>
              </a:spcBef>
              <a:buFont typeface="+mj-lt"/>
              <a:buAutoNum type="arabicPeriod" startAt="3"/>
            </a:pPr>
            <a:endParaRPr lang="en-US" sz="180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0333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Depreciation Expense 	200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Accumulated </a:t>
            </a:r>
            <a:r>
              <a:rPr lang="en-US" sz="1800" dirty="0">
                <a:solidFill>
                  <a:schemeClr val="tx1"/>
                </a:solidFill>
                <a:latin typeface="Liberation Sans" panose="020B0604020202020204" pitchFamily="34" charset="0"/>
              </a:rPr>
              <a:t>Depreciation—Equipment 	</a:t>
            </a:r>
            <a:r>
              <a:rPr lang="en-US" sz="1800" dirty="0" smtClean="0">
                <a:solidFill>
                  <a:schemeClr val="tx1"/>
                </a:solidFill>
                <a:latin typeface="Liberation Sans" panose="020B0604020202020204" pitchFamily="34" charset="0"/>
              </a:rPr>
              <a:t>	200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768269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85644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0000"/>
              </a:lnSpc>
              <a:spcBef>
                <a:spcPts val="600"/>
              </a:spcBef>
            </a:pPr>
            <a:r>
              <a:rPr lang="en-US" sz="1800" dirty="0">
                <a:solidFill>
                  <a:schemeClr val="tx1"/>
                </a:solidFill>
                <a:latin typeface="Liberation Sans" panose="020B0604020202020204" pitchFamily="34" charset="0"/>
              </a:rPr>
              <a:t>The ledger of Hammond Company, on March 31, 2017, includes these selected </a:t>
            </a:r>
            <a:r>
              <a:rPr lang="en-US" sz="1800" dirty="0" smtClean="0">
                <a:solidFill>
                  <a:schemeClr val="tx1"/>
                </a:solidFill>
                <a:latin typeface="Liberation Sans" panose="020B0604020202020204" pitchFamily="34" charset="0"/>
              </a:rPr>
              <a:t>accounts before </a:t>
            </a:r>
            <a:r>
              <a:rPr lang="en-US" sz="1800" dirty="0">
                <a:solidFill>
                  <a:schemeClr val="tx1"/>
                </a:solidFill>
                <a:latin typeface="Liberation Sans" panose="020B0604020202020204" pitchFamily="34" charset="0"/>
              </a:rPr>
              <a:t>adjusting entries are prepared.</a:t>
            </a:r>
          </a:p>
          <a:p>
            <a:pPr>
              <a:lnSpc>
                <a:spcPct val="120000"/>
              </a:lnSpc>
              <a:spcBef>
                <a:spcPts val="600"/>
              </a:spcBef>
              <a:tabLst>
                <a:tab pos="5545138" algn="ctr"/>
                <a:tab pos="6740525" algn="ctr"/>
              </a:tabLst>
            </a:pPr>
            <a:r>
              <a:rPr lang="en-US" sz="1800" dirty="0" smtClean="0">
                <a:solidFill>
                  <a:schemeClr val="tx1"/>
                </a:solidFill>
                <a:latin typeface="Liberation Sans" panose="020B0604020202020204" pitchFamily="34" charset="0"/>
              </a:rPr>
              <a:t>	Debit 	Credit</a:t>
            </a:r>
            <a:endParaRPr lang="en-US" sz="1800" dirty="0">
              <a:solidFill>
                <a:schemeClr val="tx1"/>
              </a:solidFill>
              <a:latin typeface="Liberation Sans" panose="020B0604020202020204" pitchFamily="34" charset="0"/>
            </a:endParaRPr>
          </a:p>
          <a:p>
            <a:pPr indent="457200">
              <a:spcBef>
                <a:spcPts val="600"/>
              </a:spcBef>
              <a:tabLst>
                <a:tab pos="2057400" algn="l"/>
                <a:tab pos="5943600" algn="r"/>
                <a:tab pos="7094538" algn="r"/>
              </a:tabLst>
            </a:pPr>
            <a:r>
              <a:rPr lang="en-US" sz="1800" dirty="0">
                <a:solidFill>
                  <a:schemeClr val="tx1"/>
                </a:solidFill>
                <a:latin typeface="Liberation Sans" panose="020B0604020202020204" pitchFamily="34" charset="0"/>
              </a:rPr>
              <a:t>Prepaid Insurance </a:t>
            </a:r>
            <a:r>
              <a:rPr lang="en-US" sz="1800" dirty="0" smtClean="0">
                <a:solidFill>
                  <a:schemeClr val="tx1"/>
                </a:solidFill>
                <a:latin typeface="Liberation Sans" panose="020B0604020202020204" pitchFamily="34" charset="0"/>
              </a:rPr>
              <a:t>	$ </a:t>
            </a:r>
            <a:r>
              <a:rPr lang="en-US" sz="1800" dirty="0">
                <a:solidFill>
                  <a:schemeClr val="tx1"/>
                </a:solidFill>
                <a:latin typeface="Liberation Sans" panose="020B0604020202020204" pitchFamily="34" charset="0"/>
              </a:rPr>
              <a:t>3,600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Supplies </a:t>
            </a:r>
            <a:r>
              <a:rPr lang="en-US" sz="1800" dirty="0" smtClean="0">
                <a:solidFill>
                  <a:schemeClr val="tx1"/>
                </a:solidFill>
                <a:latin typeface="Liberation Sans" panose="020B0604020202020204" pitchFamily="34" charset="0"/>
              </a:rPr>
              <a:t>		2,800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Equipment </a:t>
            </a:r>
            <a:r>
              <a:rPr lang="en-US" sz="1800" dirty="0" smtClean="0">
                <a:solidFill>
                  <a:schemeClr val="tx1"/>
                </a:solidFill>
                <a:latin typeface="Liberation Sans" panose="020B0604020202020204" pitchFamily="34" charset="0"/>
              </a:rPr>
              <a:t>		25,000</a:t>
            </a:r>
            <a:endParaRPr lang="en-US" sz="1800" dirty="0">
              <a:solidFill>
                <a:schemeClr val="tx1"/>
              </a:solidFill>
              <a:latin typeface="Liberation Sans" panose="020B0604020202020204" pitchFamily="34" charset="0"/>
            </a:endParaRP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Accumulated Depreciation—Equipment </a:t>
            </a:r>
            <a:r>
              <a:rPr lang="en-US" sz="1800" dirty="0" smtClean="0">
                <a:solidFill>
                  <a:schemeClr val="tx1"/>
                </a:solidFill>
                <a:latin typeface="Liberation Sans" panose="020B0604020202020204" pitchFamily="34" charset="0"/>
              </a:rPr>
              <a:t>		$</a:t>
            </a:r>
            <a:r>
              <a:rPr lang="en-US" sz="1800" dirty="0">
                <a:solidFill>
                  <a:schemeClr val="tx1"/>
                </a:solidFill>
                <a:latin typeface="Liberation Sans" panose="020B0604020202020204" pitchFamily="34" charset="0"/>
              </a:rPr>
              <a:t>5,000</a:t>
            </a:r>
          </a:p>
          <a:p>
            <a:pPr indent="457200">
              <a:spcBef>
                <a:spcPts val="0"/>
              </a:spcBef>
              <a:tabLst>
                <a:tab pos="2057400" algn="l"/>
                <a:tab pos="5943600" algn="r"/>
                <a:tab pos="7094538" algn="r"/>
              </a:tabLst>
            </a:pPr>
            <a:r>
              <a:rPr lang="en-US" sz="1800" dirty="0">
                <a:solidFill>
                  <a:schemeClr val="tx1"/>
                </a:solidFill>
                <a:latin typeface="Liberation Sans" panose="020B0604020202020204" pitchFamily="34" charset="0"/>
              </a:rPr>
              <a:t>Unearned Service Revenue </a:t>
            </a:r>
            <a:r>
              <a:rPr lang="en-US" sz="1800" dirty="0" smtClean="0">
                <a:solidFill>
                  <a:schemeClr val="tx1"/>
                </a:solidFill>
                <a:latin typeface="Liberation Sans" panose="020B0604020202020204" pitchFamily="34" charset="0"/>
              </a:rPr>
              <a:t>		9,200</a:t>
            </a:r>
            <a:endParaRPr lang="en-US" sz="1800" dirty="0">
              <a:solidFill>
                <a:schemeClr val="tx1"/>
              </a:solidFill>
              <a:latin typeface="Liberation Sans" panose="020B0604020202020204" pitchFamily="34" charset="0"/>
            </a:endParaRPr>
          </a:p>
          <a:p>
            <a:pPr>
              <a:lnSpc>
                <a:spcPct val="120000"/>
              </a:lnSpc>
              <a:spcBef>
                <a:spcPts val="600"/>
              </a:spcBef>
            </a:pPr>
            <a:r>
              <a:rPr lang="en-US" sz="1800" dirty="0">
                <a:solidFill>
                  <a:schemeClr val="tx1"/>
                </a:solidFill>
                <a:latin typeface="Liberation Sans" panose="020B0604020202020204" pitchFamily="34" charset="0"/>
              </a:rPr>
              <a:t>Prepare the adjusting entries for the month of March.</a:t>
            </a:r>
            <a:endParaRPr lang="en-US" altLang="en-US" sz="1700" dirty="0">
              <a:solidFill>
                <a:schemeClr val="tx1"/>
              </a:solidFill>
              <a:latin typeface="Liberation Sans" panose="020B0604020202020204" pitchFamily="34" charset="0"/>
            </a:endParaRPr>
          </a:p>
          <a:p>
            <a:pPr marL="342900" indent="-342900">
              <a:lnSpc>
                <a:spcPct val="120000"/>
              </a:lnSpc>
              <a:spcBef>
                <a:spcPts val="1200"/>
              </a:spcBef>
              <a:buFont typeface="+mj-lt"/>
              <a:buAutoNum type="arabicPeriod" startAt="4"/>
            </a:pPr>
            <a:r>
              <a:rPr lang="en-US" sz="1800" dirty="0" smtClean="0">
                <a:solidFill>
                  <a:schemeClr val="tx1"/>
                </a:solidFill>
                <a:latin typeface="Liberation Sans" panose="020B0604020202020204" pitchFamily="34" charset="0"/>
              </a:rPr>
              <a:t>During </a:t>
            </a:r>
            <a:r>
              <a:rPr lang="en-US" sz="1800" dirty="0">
                <a:solidFill>
                  <a:schemeClr val="tx1"/>
                </a:solidFill>
                <a:latin typeface="Liberation Sans" panose="020B0604020202020204" pitchFamily="34" charset="0"/>
              </a:rPr>
              <a:t>March, services were performed for one-half of the unearned service revenue.</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2</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Deferrals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cxnSp>
        <p:nvCxnSpPr>
          <p:cNvPr id="3" name="Straight Connector 2"/>
          <p:cNvCxnSpPr/>
          <p:nvPr/>
        </p:nvCxnSpPr>
        <p:spPr bwMode="auto">
          <a:xfrm>
            <a:off x="7010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a:off x="5867400" y="2496312"/>
            <a:ext cx="838200" cy="0"/>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 name="Rectangle 1"/>
          <p:cNvSpPr/>
          <p:nvPr/>
        </p:nvSpPr>
        <p:spPr>
          <a:xfrm>
            <a:off x="1219200" y="5338126"/>
            <a:ext cx="7239000" cy="83407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nSpc>
                <a:spcPct val="120000"/>
              </a:lnSpc>
              <a:spcBef>
                <a:spcPts val="600"/>
              </a:spcBef>
              <a:tabLst>
                <a:tab pos="5310188" algn="r"/>
                <a:tab pos="6518275" algn="r"/>
              </a:tabLst>
            </a:pPr>
            <a:r>
              <a:rPr lang="en-US" sz="1800" dirty="0" smtClean="0">
                <a:solidFill>
                  <a:schemeClr val="tx1"/>
                </a:solidFill>
                <a:latin typeface="Liberation Sans" panose="020B0604020202020204" pitchFamily="34" charset="0"/>
              </a:rPr>
              <a:t>Unearned Service Revenue	4,600</a:t>
            </a:r>
            <a:endParaRPr lang="en-US" sz="1800" dirty="0">
              <a:solidFill>
                <a:schemeClr val="tx1"/>
              </a:solidFill>
              <a:latin typeface="Liberation Sans" panose="020B0604020202020204" pitchFamily="34" charset="0"/>
            </a:endParaRPr>
          </a:p>
          <a:p>
            <a:pPr marL="457200" indent="-457200">
              <a:lnSpc>
                <a:spcPct val="120000"/>
              </a:lnSpc>
              <a:spcBef>
                <a:spcPts val="600"/>
              </a:spcBef>
              <a:tabLst>
                <a:tab pos="5146675" algn="r"/>
                <a:tab pos="6459538" algn="r"/>
              </a:tabLst>
            </a:pPr>
            <a:r>
              <a:rPr lang="en-US" sz="1800" dirty="0" smtClean="0">
                <a:solidFill>
                  <a:schemeClr val="tx1"/>
                </a:solidFill>
                <a:latin typeface="Liberation Sans" panose="020B0604020202020204" pitchFamily="34" charset="0"/>
              </a:rPr>
              <a:t>	Service Revenue		4,600</a:t>
            </a:r>
            <a:endParaRPr lang="en-US" sz="1800" dirty="0">
              <a:solidFill>
                <a:schemeClr val="tx1"/>
              </a:solidFill>
              <a:latin typeface="Liberation Sans" panose="020B0604020202020204" pitchFamily="34" charset="0"/>
            </a:endParaRPr>
          </a:p>
        </p:txBody>
      </p:sp>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526243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09600" y="1905000"/>
            <a:ext cx="7696200" cy="41179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40" tIns="46038" rIns="182562" bIns="46038">
            <a:spAutoFit/>
          </a:bodyPr>
          <a:lstStyle>
            <a:lvl1pPr marL="517525" indent="-517525">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ct val="50000"/>
              </a:spcBef>
              <a:buClr>
                <a:schemeClr val="accent2"/>
              </a:buClr>
              <a:buSzPct val="75000"/>
              <a:buFont typeface="Wingdings" pitchFamily="2" charset="2"/>
              <a:buNone/>
            </a:pPr>
            <a:r>
              <a:rPr lang="en-US" altLang="en-US" sz="2200" b="0" dirty="0">
                <a:solidFill>
                  <a:schemeClr val="bg2"/>
                </a:solidFill>
                <a:latin typeface="Liberation Sans" panose="020B0604020202020204" pitchFamily="34" charset="0"/>
              </a:rPr>
              <a:t>The time period assumption states that:</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revenue should be recognized in the accounting period in which it is earned.</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expenses should be matched with revenues.</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the economic life of a business can be divided into artificial time periods.</a:t>
            </a:r>
          </a:p>
          <a:p>
            <a:pPr lvl="1">
              <a:lnSpc>
                <a:spcPct val="125000"/>
              </a:lnSpc>
              <a:spcBef>
                <a:spcPct val="50000"/>
              </a:spcBef>
              <a:buClr>
                <a:schemeClr val="tx1"/>
              </a:buClr>
              <a:buFont typeface="Wingdings" pitchFamily="2" charset="2"/>
              <a:buAutoNum type="alphaLcPeriod"/>
            </a:pPr>
            <a:r>
              <a:rPr lang="en-US" altLang="en-US" sz="2200" b="0" dirty="0">
                <a:solidFill>
                  <a:schemeClr val="tx1"/>
                </a:solidFill>
                <a:latin typeface="Liberation Sans" panose="020B0604020202020204" pitchFamily="34" charset="0"/>
              </a:rPr>
              <a:t>the fiscal year should correspond with the calendar year.</a:t>
            </a:r>
          </a:p>
        </p:txBody>
      </p:sp>
      <p:sp>
        <p:nvSpPr>
          <p:cNvPr id="718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800000"/>
                </a:solidFill>
                <a:latin typeface="Liberation Sans" panose="020B0604020202020204" pitchFamily="34" charset="0"/>
              </a:rPr>
              <a:t>Question</a:t>
            </a:r>
          </a:p>
        </p:txBody>
      </p:sp>
      <p:sp>
        <p:nvSpPr>
          <p:cNvPr id="9" name="Rectangle 7"/>
          <p:cNvSpPr>
            <a:spLocks noChangeArrowheads="1"/>
          </p:cNvSpPr>
          <p:nvPr/>
        </p:nvSpPr>
        <p:spPr bwMode="auto">
          <a:xfrm>
            <a:off x="6096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75000"/>
                  </a:schemeClr>
                </a:solidFill>
                <a:latin typeface="Liberation Sans" panose="020B0604020202020204" pitchFamily="34" charset="0"/>
              </a:rPr>
              <a:t>Fiscal and Calendar Years</a:t>
            </a:r>
            <a:endParaRPr lang="en-US" altLang="en-US" sz="3200" b="1"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457200" y="41148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0" y="1520825"/>
            <a:ext cx="77724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tabLst>
                <a:tab pos="1371600" algn="l"/>
              </a:tabLst>
              <a:defRPr sz="2800" b="1">
                <a:solidFill>
                  <a:schemeClr val="bg1"/>
                </a:solidFill>
                <a:latin typeface="Arial" charset="0"/>
              </a:defRPr>
            </a:lvl1pPr>
            <a:lvl2pPr marL="685800" indent="-457200">
              <a:tabLst>
                <a:tab pos="1371600" algn="l"/>
              </a:tabLst>
              <a:defRPr sz="2800" b="1">
                <a:solidFill>
                  <a:schemeClr val="bg1"/>
                </a:solidFill>
                <a:latin typeface="Arial" charset="0"/>
              </a:defRPr>
            </a:lvl2pPr>
            <a:lvl3pPr marL="1143000" indent="-228600">
              <a:tabLst>
                <a:tab pos="1371600" algn="l"/>
              </a:tabLst>
              <a:defRPr sz="2800" b="1">
                <a:solidFill>
                  <a:schemeClr val="bg1"/>
                </a:solidFill>
                <a:latin typeface="Arial" charset="0"/>
              </a:defRPr>
            </a:lvl3pPr>
            <a:lvl4pPr marL="1600200" indent="-228600">
              <a:tabLst>
                <a:tab pos="1371600" algn="l"/>
              </a:tabLst>
              <a:defRPr sz="2800" b="1">
                <a:solidFill>
                  <a:schemeClr val="bg1"/>
                </a:solidFill>
                <a:latin typeface="Arial" charset="0"/>
              </a:defRPr>
            </a:lvl4pPr>
            <a:lvl5pPr marL="2057400" indent="-228600">
              <a:tabLst>
                <a:tab pos="1371600" algn="l"/>
              </a:tabLst>
              <a:defRPr sz="2800" b="1">
                <a:solidFill>
                  <a:schemeClr val="bg1"/>
                </a:solidFill>
                <a:latin typeface="Arial" charset="0"/>
              </a:defRPr>
            </a:lvl5pPr>
            <a:lvl6pPr marL="2514600" indent="-228600" eaLnBrk="0" fontAlgn="base" hangingPunct="0">
              <a:spcBef>
                <a:spcPct val="0"/>
              </a:spcBef>
              <a:spcAft>
                <a:spcPct val="0"/>
              </a:spcAft>
              <a:tabLst>
                <a:tab pos="1371600" algn="l"/>
              </a:tabLst>
              <a:defRPr sz="2800" b="1">
                <a:solidFill>
                  <a:schemeClr val="bg1"/>
                </a:solidFill>
                <a:latin typeface="Arial" charset="0"/>
              </a:defRPr>
            </a:lvl6pPr>
            <a:lvl7pPr marL="2971800" indent="-228600" eaLnBrk="0" fontAlgn="base" hangingPunct="0">
              <a:spcBef>
                <a:spcPct val="0"/>
              </a:spcBef>
              <a:spcAft>
                <a:spcPct val="0"/>
              </a:spcAft>
              <a:tabLst>
                <a:tab pos="1371600" algn="l"/>
              </a:tabLst>
              <a:defRPr sz="2800" b="1">
                <a:solidFill>
                  <a:schemeClr val="bg1"/>
                </a:solidFill>
                <a:latin typeface="Arial" charset="0"/>
              </a:defRPr>
            </a:lvl7pPr>
            <a:lvl8pPr marL="3429000" indent="-228600" eaLnBrk="0" fontAlgn="base" hangingPunct="0">
              <a:spcBef>
                <a:spcPct val="0"/>
              </a:spcBef>
              <a:spcAft>
                <a:spcPct val="0"/>
              </a:spcAft>
              <a:tabLst>
                <a:tab pos="1371600" algn="l"/>
              </a:tabLst>
              <a:defRPr sz="2800" b="1">
                <a:solidFill>
                  <a:schemeClr val="bg1"/>
                </a:solidFill>
                <a:latin typeface="Arial" charset="0"/>
              </a:defRPr>
            </a:lvl8pPr>
            <a:lvl9pPr marL="3886200" indent="-228600" eaLnBrk="0" fontAlgn="base" hangingPunct="0">
              <a:spcBef>
                <a:spcPct val="0"/>
              </a:spcBef>
              <a:spcAft>
                <a:spcPct val="0"/>
              </a:spcAft>
              <a:tabLst>
                <a:tab pos="1371600" algn="l"/>
              </a:tabLst>
              <a:defRPr sz="2800" b="1">
                <a:solidFill>
                  <a:schemeClr val="bg1"/>
                </a:solidFill>
                <a:latin typeface="Arial" charset="0"/>
              </a:defRPr>
            </a:lvl9pPr>
          </a:lstStyle>
          <a:p>
            <a:pPr>
              <a:lnSpc>
                <a:spcPct val="115000"/>
              </a:lnSpc>
              <a:spcBef>
                <a:spcPct val="40000"/>
              </a:spcBef>
              <a:buSzPct val="80000"/>
            </a:pPr>
            <a:r>
              <a:rPr lang="en-US" altLang="en-US" sz="2400" dirty="0">
                <a:solidFill>
                  <a:schemeClr val="tx1"/>
                </a:solidFill>
                <a:latin typeface="Liberation Sans" panose="020B0604020202020204" pitchFamily="34" charset="0"/>
              </a:rPr>
              <a:t>Accruals </a:t>
            </a:r>
            <a:r>
              <a:rPr lang="en-US" altLang="en-US" sz="2400" b="0" dirty="0">
                <a:solidFill>
                  <a:schemeClr val="tx1"/>
                </a:solidFill>
                <a:latin typeface="Liberation Sans" panose="020B0604020202020204" pitchFamily="34" charset="0"/>
              </a:rPr>
              <a:t>are made to record </a:t>
            </a:r>
          </a:p>
          <a:p>
            <a:pPr lvl="1">
              <a:lnSpc>
                <a:spcPct val="115000"/>
              </a:lnSpc>
              <a:spcBef>
                <a:spcPct val="60000"/>
              </a:spcBef>
              <a:buClr>
                <a:srgbClr val="800000"/>
              </a:buClr>
              <a:buSzPct val="80000"/>
              <a:buFont typeface="Wingdings" pitchFamily="2" charset="2"/>
              <a:buChar char="u"/>
            </a:pPr>
            <a:r>
              <a:rPr lang="en-US" altLang="en-US" sz="2300" dirty="0">
                <a:solidFill>
                  <a:schemeClr val="tx1"/>
                </a:solidFill>
                <a:latin typeface="Liberation Sans" panose="020B0604020202020204" pitchFamily="34" charset="0"/>
              </a:rPr>
              <a:t>Revenues</a:t>
            </a:r>
            <a:r>
              <a:rPr lang="en-US" altLang="en-US" sz="2300" b="0" dirty="0">
                <a:solidFill>
                  <a:schemeClr val="tx1"/>
                </a:solidFill>
                <a:latin typeface="Liberation Sans" panose="020B0604020202020204" pitchFamily="34" charset="0"/>
              </a:rPr>
              <a:t> </a:t>
            </a:r>
            <a:r>
              <a:rPr lang="en-US" sz="2300" b="0" dirty="0" smtClean="0">
                <a:solidFill>
                  <a:schemeClr val="tx1"/>
                </a:solidFill>
                <a:latin typeface="Liberation Sans" panose="020B0604020202020204" pitchFamily="34" charset="0"/>
              </a:rPr>
              <a:t>for </a:t>
            </a:r>
            <a:r>
              <a:rPr lang="en-US" sz="2300" b="0" dirty="0">
                <a:solidFill>
                  <a:schemeClr val="tx1"/>
                </a:solidFill>
                <a:latin typeface="Liberation Sans" panose="020B0604020202020204" pitchFamily="34" charset="0"/>
              </a:rPr>
              <a:t>services performed but not yet recorded at the statement </a:t>
            </a:r>
            <a:r>
              <a:rPr lang="en-US" sz="2300" b="0" dirty="0" smtClean="0">
                <a:solidFill>
                  <a:schemeClr val="tx1"/>
                </a:solidFill>
                <a:latin typeface="Liberation Sans" panose="020B0604020202020204" pitchFamily="34" charset="0"/>
              </a:rPr>
              <a:t>date.</a:t>
            </a:r>
            <a:r>
              <a:rPr lang="en-US" altLang="en-US" sz="2300" i="1" dirty="0" smtClean="0">
                <a:solidFill>
                  <a:srgbClr val="800000"/>
                </a:solidFill>
                <a:latin typeface="Liberation Sans" panose="020B0604020202020204" pitchFamily="34" charset="0"/>
              </a:rPr>
              <a:t> </a:t>
            </a:r>
            <a:endParaRPr lang="en-US" altLang="en-US" sz="2300" i="1" dirty="0">
              <a:solidFill>
                <a:srgbClr val="800000"/>
              </a:solidFill>
              <a:latin typeface="Liberation Sans" panose="020B0604020202020204" pitchFamily="34" charset="0"/>
            </a:endParaRPr>
          </a:p>
          <a:p>
            <a:pPr lvl="1">
              <a:lnSpc>
                <a:spcPct val="115000"/>
              </a:lnSpc>
              <a:spcBef>
                <a:spcPct val="60000"/>
              </a:spcBef>
              <a:buClr>
                <a:srgbClr val="800000"/>
              </a:buClr>
              <a:buSzPct val="80000"/>
              <a:buFont typeface="Wingdings" pitchFamily="2" charset="2"/>
              <a:buChar char="u"/>
            </a:pPr>
            <a:r>
              <a:rPr lang="en-US" sz="2300" dirty="0">
                <a:solidFill>
                  <a:schemeClr val="tx1"/>
                </a:solidFill>
                <a:latin typeface="Liberation Sans" panose="020B0604020202020204" pitchFamily="34" charset="0"/>
              </a:rPr>
              <a:t>Expenses</a:t>
            </a:r>
            <a:r>
              <a:rPr lang="en-US" sz="2300" b="0" dirty="0" smtClean="0">
                <a:solidFill>
                  <a:schemeClr val="tx1"/>
                </a:solidFill>
                <a:latin typeface="Liberation Sans" panose="020B0604020202020204" pitchFamily="34" charset="0"/>
              </a:rPr>
              <a:t> </a:t>
            </a:r>
            <a:r>
              <a:rPr lang="en-US" sz="2300" b="0" dirty="0">
                <a:solidFill>
                  <a:schemeClr val="tx1"/>
                </a:solidFill>
                <a:latin typeface="Liberation Sans" panose="020B0604020202020204" pitchFamily="34" charset="0"/>
              </a:rPr>
              <a:t>incurred but not yet paid or recorded at the statement </a:t>
            </a:r>
            <a:r>
              <a:rPr lang="en-US" sz="2300" b="0" dirty="0" smtClean="0">
                <a:solidFill>
                  <a:schemeClr val="tx1"/>
                </a:solidFill>
                <a:latin typeface="Liberation Sans" panose="020B0604020202020204" pitchFamily="34" charset="0"/>
              </a:rPr>
              <a:t>date.</a:t>
            </a:r>
            <a:endParaRPr lang="en-US" altLang="en-US" sz="2300" b="0" dirty="0">
              <a:solidFill>
                <a:schemeClr val="tx1"/>
              </a:solidFill>
              <a:latin typeface="Liberation Sans" panose="020B0604020202020204" pitchFamily="34" charset="0"/>
            </a:endParaRPr>
          </a:p>
        </p:txBody>
      </p:sp>
      <p:sp>
        <p:nvSpPr>
          <p:cNvPr id="7" name="Rectangle 6"/>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8"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500" dirty="0" smtClean="0">
                <a:latin typeface="Liberation Sans" panose="020B0604020202020204" pitchFamily="34" charset="0"/>
              </a:rPr>
              <a:t>Prepare adjusting entries for accruals.</a:t>
            </a:r>
            <a:endParaRPr lang="en-US" sz="2500" dirty="0">
              <a:latin typeface="Liberation Sans" panose="020B0604020202020204" pitchFamily="34" charset="0"/>
            </a:endParaRPr>
          </a:p>
        </p:txBody>
      </p:sp>
      <p:sp>
        <p:nvSpPr>
          <p:cNvPr id="9" name="Oval 8"/>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3</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4572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Revenues for services performed but not yet received in cash or recorded.</a:t>
            </a:r>
          </a:p>
        </p:txBody>
      </p:sp>
      <p:sp>
        <p:nvSpPr>
          <p:cNvPr id="39939" name="Rectangle 6"/>
          <p:cNvSpPr>
            <a:spLocks noChangeArrowheads="1"/>
          </p:cNvSpPr>
          <p:nvPr/>
        </p:nvSpPr>
        <p:spPr bwMode="auto">
          <a:xfrm>
            <a:off x="685800" y="3951288"/>
            <a:ext cx="3048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571500"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Rent</a:t>
            </a:r>
          </a:p>
          <a:p>
            <a:pPr marL="571500"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Interest</a:t>
            </a:r>
          </a:p>
          <a:p>
            <a:pPr marL="571500"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Services</a:t>
            </a:r>
            <a:endParaRPr lang="en-US" altLang="en-US" sz="2200" b="0" dirty="0">
              <a:solidFill>
                <a:schemeClr val="bg2"/>
              </a:solidFill>
              <a:latin typeface="Liberation Sans" panose="020B0604020202020204" pitchFamily="34" charset="0"/>
            </a:endParaRPr>
          </a:p>
        </p:txBody>
      </p:sp>
      <p:sp>
        <p:nvSpPr>
          <p:cNvPr id="39941" name="Rectangle 13"/>
          <p:cNvSpPr>
            <a:spLocks noChangeArrowheads="1"/>
          </p:cNvSpPr>
          <p:nvPr/>
        </p:nvSpPr>
        <p:spPr bwMode="auto">
          <a:xfrm>
            <a:off x="533400" y="34290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Accrued revenues </a:t>
            </a:r>
            <a:r>
              <a:rPr lang="en-US" altLang="en-US" sz="2300" b="0" dirty="0">
                <a:solidFill>
                  <a:schemeClr val="bg2"/>
                </a:solidFill>
                <a:latin typeface="Liberation Sans" panose="020B0604020202020204" pitchFamily="34" charset="0"/>
              </a:rPr>
              <a:t>often occur in regard to:</a:t>
            </a:r>
          </a:p>
        </p:txBody>
      </p:sp>
      <p:sp>
        <p:nvSpPr>
          <p:cNvPr id="3891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39946" name="Text Box 7"/>
          <p:cNvSpPr txBox="1">
            <a:spLocks noChangeArrowheads="1"/>
          </p:cNvSpPr>
          <p:nvPr/>
        </p:nvSpPr>
        <p:spPr bwMode="auto">
          <a:xfrm>
            <a:off x="4038600" y="2505456"/>
            <a:ext cx="144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defPPr>
              <a:defRPr lang="en-US"/>
            </a:defPPr>
            <a:lvl1pPr marL="457200" indent="-457200" algn="ctr">
              <a:spcBef>
                <a:spcPct val="50000"/>
              </a:spcBef>
              <a:defRPr sz="2300">
                <a:solidFill>
                  <a:srgbClr val="800000"/>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BEFORE</a:t>
            </a:r>
          </a:p>
        </p:txBody>
      </p:sp>
      <p:sp>
        <p:nvSpPr>
          <p:cNvPr id="39947" name="Text Box 11"/>
          <p:cNvSpPr txBox="1">
            <a:spLocks noChangeArrowheads="1"/>
          </p:cNvSpPr>
          <p:nvPr/>
        </p:nvSpPr>
        <p:spPr bwMode="auto">
          <a:xfrm>
            <a:off x="5562600" y="248602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39948" name="Text Box 12"/>
          <p:cNvSpPr txBox="1">
            <a:spLocks noChangeArrowheads="1"/>
          </p:cNvSpPr>
          <p:nvPr/>
        </p:nvSpPr>
        <p:spPr bwMode="auto">
          <a:xfrm>
            <a:off x="838200" y="24860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050"/>
          <p:cNvSpPr txBox="1">
            <a:spLocks noChangeArrowheads="1"/>
          </p:cNvSpPr>
          <p:nvPr/>
        </p:nvSpPr>
        <p:spPr bwMode="auto">
          <a:xfrm>
            <a:off x="609600" y="1295400"/>
            <a:ext cx="8001000" cy="2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shows the </a:t>
            </a:r>
            <a:r>
              <a:rPr lang="en-US" altLang="en-US" sz="2300" dirty="0">
                <a:solidFill>
                  <a:schemeClr val="tx1"/>
                </a:solidFill>
                <a:latin typeface="Liberation Sans" panose="020B0604020202020204" pitchFamily="34" charset="0"/>
              </a:rPr>
              <a:t>receivable</a:t>
            </a:r>
            <a:r>
              <a:rPr lang="en-US" altLang="en-US" sz="2300" b="0" dirty="0">
                <a:solidFill>
                  <a:schemeClr val="tx1"/>
                </a:solidFill>
                <a:latin typeface="Liberation Sans" panose="020B0604020202020204" pitchFamily="34" charset="0"/>
              </a:rPr>
              <a:t> that exists and records the </a:t>
            </a:r>
            <a:r>
              <a:rPr lang="en-US" altLang="en-US" sz="2300" dirty="0">
                <a:solidFill>
                  <a:schemeClr val="tx1"/>
                </a:solidFill>
                <a:latin typeface="Liberation Sans" panose="020B0604020202020204" pitchFamily="34" charset="0"/>
              </a:rPr>
              <a:t>revenues for services performed</a:t>
            </a:r>
            <a:r>
              <a:rPr lang="en-US" altLang="en-US" sz="2300" b="0" dirty="0">
                <a:solidFill>
                  <a:schemeClr val="tx1"/>
                </a:solidFill>
                <a:latin typeface="Liberation Sans" panose="020B0604020202020204" pitchFamily="34" charset="0"/>
              </a:rPr>
              <a:t>.</a:t>
            </a:r>
          </a:p>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a:t>
            </a:r>
          </a:p>
          <a:p>
            <a:pPr marL="1430338"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Increases</a:t>
            </a:r>
            <a:r>
              <a:rPr lang="en-US" altLang="en-US" sz="2200" b="0" dirty="0">
                <a:solidFill>
                  <a:schemeClr val="tx1"/>
                </a:solidFill>
                <a:latin typeface="Liberation Sans" panose="020B0604020202020204" pitchFamily="34" charset="0"/>
              </a:rPr>
              <a:t> (debits) an </a:t>
            </a:r>
            <a:r>
              <a:rPr lang="en-US" altLang="en-US" sz="2200" dirty="0">
                <a:solidFill>
                  <a:schemeClr val="tx1"/>
                </a:solidFill>
                <a:latin typeface="Liberation Sans" panose="020B0604020202020204" pitchFamily="34" charset="0"/>
              </a:rPr>
              <a:t>asset account</a:t>
            </a:r>
            <a:r>
              <a:rPr lang="en-US" altLang="en-US" sz="2200" b="0" dirty="0">
                <a:solidFill>
                  <a:schemeClr val="tx1"/>
                </a:solidFill>
                <a:latin typeface="Liberation Sans" panose="020B0604020202020204" pitchFamily="34" charset="0"/>
              </a:rPr>
              <a:t> and </a:t>
            </a:r>
          </a:p>
          <a:p>
            <a:pPr marL="1430338"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Increases</a:t>
            </a:r>
            <a:r>
              <a:rPr lang="en-US" altLang="en-US" sz="2200" b="0" dirty="0">
                <a:solidFill>
                  <a:schemeClr val="tx1"/>
                </a:solidFill>
                <a:latin typeface="Liberation Sans" panose="020B0604020202020204" pitchFamily="34" charset="0"/>
              </a:rPr>
              <a:t> (credits) a </a:t>
            </a:r>
            <a:r>
              <a:rPr lang="en-US" altLang="en-US" sz="2200" dirty="0">
                <a:solidFill>
                  <a:schemeClr val="tx1"/>
                </a:solidFill>
                <a:latin typeface="Liberation Sans" panose="020B0604020202020204" pitchFamily="34" charset="0"/>
              </a:rPr>
              <a:t>revenue account</a:t>
            </a:r>
            <a:r>
              <a:rPr lang="en-US" altLang="en-US" sz="2200" b="0" dirty="0">
                <a:solidFill>
                  <a:schemeClr val="tx1"/>
                </a:solidFill>
                <a:latin typeface="Liberation Sans" panose="020B0604020202020204" pitchFamily="34" charset="0"/>
              </a:rPr>
              <a:t>.</a:t>
            </a:r>
          </a:p>
        </p:txBody>
      </p:sp>
      <p:sp>
        <p:nvSpPr>
          <p:cNvPr id="39940"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0967"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945" y="4014787"/>
            <a:ext cx="664165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40965" name="Rectangle 8"/>
          <p:cNvSpPr>
            <a:spLocks noChangeArrowheads="1"/>
          </p:cNvSpPr>
          <p:nvPr/>
        </p:nvSpPr>
        <p:spPr bwMode="auto">
          <a:xfrm>
            <a:off x="7162800" y="4038600"/>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3-13</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0"/>
          <p:cNvSpPr txBox="1">
            <a:spLocks noChangeArrowheads="1"/>
          </p:cNvSpPr>
          <p:nvPr/>
        </p:nvSpPr>
        <p:spPr bwMode="auto">
          <a:xfrm>
            <a:off x="609600" y="1295400"/>
            <a:ext cx="5715000"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In October Pioneer </a:t>
            </a:r>
            <a:r>
              <a:rPr lang="en-US" altLang="en-US" sz="2100" b="0" dirty="0" smtClean="0">
                <a:solidFill>
                  <a:schemeClr val="tx1"/>
                </a:solidFill>
                <a:latin typeface="Liberation Sans" panose="020B0604020202020204" pitchFamily="34" charset="0"/>
              </a:rPr>
              <a:t>Advertising performed services worth $</a:t>
            </a:r>
            <a:r>
              <a:rPr lang="en-US" altLang="en-US" sz="2100" b="0" dirty="0">
                <a:solidFill>
                  <a:schemeClr val="tx1"/>
                </a:solidFill>
                <a:latin typeface="Liberation Sans" panose="020B0604020202020204" pitchFamily="34" charset="0"/>
              </a:rPr>
              <a:t>200 </a:t>
            </a:r>
            <a:r>
              <a:rPr lang="en-US" altLang="en-US" sz="2100" b="0" dirty="0" smtClean="0">
                <a:solidFill>
                  <a:schemeClr val="tx1"/>
                </a:solidFill>
                <a:latin typeface="Liberation Sans" panose="020B0604020202020204" pitchFamily="34" charset="0"/>
              </a:rPr>
              <a:t>that were not billed to clients on or before October 31. </a:t>
            </a:r>
            <a:endParaRPr lang="en-US" altLang="en-US" sz="2100" b="0" dirty="0">
              <a:solidFill>
                <a:schemeClr val="tx1"/>
              </a:solidFill>
              <a:latin typeface="Liberation Sans" panose="020B0604020202020204" pitchFamily="34" charset="0"/>
            </a:endParaRPr>
          </a:p>
        </p:txBody>
      </p:sp>
      <p:sp>
        <p:nvSpPr>
          <p:cNvPr id="315429" name="Text Box 37"/>
          <p:cNvSpPr txBox="1">
            <a:spLocks noChangeArrowheads="1"/>
          </p:cNvSpPr>
          <p:nvPr/>
        </p:nvSpPr>
        <p:spPr bwMode="auto">
          <a:xfrm>
            <a:off x="1981200" y="58356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Accounts Receivable</a:t>
            </a:r>
            <a:endParaRPr lang="en-US" altLang="en-US" sz="2100" b="0" dirty="0">
              <a:solidFill>
                <a:schemeClr val="tx1"/>
              </a:solidFill>
              <a:latin typeface="Liberation Sans" panose="020B0604020202020204" pitchFamily="34" charset="0"/>
              <a:cs typeface="Arial" charset="0"/>
            </a:endParaRPr>
          </a:p>
        </p:txBody>
      </p:sp>
      <p:sp>
        <p:nvSpPr>
          <p:cNvPr id="315432" name="Text Box 40"/>
          <p:cNvSpPr txBox="1">
            <a:spLocks noChangeArrowheads="1"/>
          </p:cNvSpPr>
          <p:nvPr/>
        </p:nvSpPr>
        <p:spPr bwMode="auto">
          <a:xfrm>
            <a:off x="6096000" y="58356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315433" name="Text Box 41"/>
          <p:cNvSpPr txBox="1">
            <a:spLocks noChangeArrowheads="1"/>
          </p:cNvSpPr>
          <p:nvPr/>
        </p:nvSpPr>
        <p:spPr bwMode="auto">
          <a:xfrm>
            <a:off x="1981200" y="53768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Cash</a:t>
            </a:r>
          </a:p>
        </p:txBody>
      </p:sp>
      <p:sp>
        <p:nvSpPr>
          <p:cNvPr id="315434" name="Text Box 42"/>
          <p:cNvSpPr txBox="1">
            <a:spLocks noChangeArrowheads="1"/>
          </p:cNvSpPr>
          <p:nvPr/>
        </p:nvSpPr>
        <p:spPr bwMode="auto">
          <a:xfrm>
            <a:off x="51054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41991" name="Text Box 48"/>
          <p:cNvSpPr txBox="1">
            <a:spLocks noChangeArrowheads="1"/>
          </p:cNvSpPr>
          <p:nvPr/>
        </p:nvSpPr>
        <p:spPr bwMode="auto">
          <a:xfrm>
            <a:off x="6096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Nov. 10</a:t>
            </a:r>
          </a:p>
        </p:txBody>
      </p:sp>
      <p:sp>
        <p:nvSpPr>
          <p:cNvPr id="409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Text Box 42"/>
          <p:cNvSpPr txBox="1">
            <a:spLocks noChangeArrowheads="1"/>
          </p:cNvSpPr>
          <p:nvPr/>
        </p:nvSpPr>
        <p:spPr bwMode="auto">
          <a:xfrm>
            <a:off x="3810000" y="32766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3" name="Text Box 37"/>
          <p:cNvSpPr txBox="1">
            <a:spLocks noChangeArrowheads="1"/>
          </p:cNvSpPr>
          <p:nvPr/>
        </p:nvSpPr>
        <p:spPr bwMode="auto">
          <a:xfrm>
            <a:off x="609600" y="37353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Service Revenue</a:t>
            </a:r>
            <a:endParaRPr lang="en-US" altLang="en-US" sz="2100" b="0" dirty="0">
              <a:solidFill>
                <a:schemeClr val="tx1"/>
              </a:solidFill>
              <a:latin typeface="Liberation Sans" panose="020B0604020202020204" pitchFamily="34" charset="0"/>
              <a:cs typeface="Arial" charset="0"/>
            </a:endParaRPr>
          </a:p>
        </p:txBody>
      </p:sp>
      <p:sp>
        <p:nvSpPr>
          <p:cNvPr id="4" name="Text Box 40"/>
          <p:cNvSpPr txBox="1">
            <a:spLocks noChangeArrowheads="1"/>
          </p:cNvSpPr>
          <p:nvPr/>
        </p:nvSpPr>
        <p:spPr bwMode="auto">
          <a:xfrm>
            <a:off x="4800600" y="37353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200</a:t>
            </a:r>
          </a:p>
        </p:txBody>
      </p:sp>
      <p:sp>
        <p:nvSpPr>
          <p:cNvPr id="5" name="Text Box 41"/>
          <p:cNvSpPr txBox="1">
            <a:spLocks noChangeArrowheads="1"/>
          </p:cNvSpPr>
          <p:nvPr/>
        </p:nvSpPr>
        <p:spPr bwMode="auto">
          <a:xfrm>
            <a:off x="609600" y="32766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smtClean="0">
                <a:solidFill>
                  <a:schemeClr val="tx1"/>
                </a:solidFill>
                <a:latin typeface="Liberation Sans" panose="020B0604020202020204" pitchFamily="34" charset="0"/>
                <a:cs typeface="Arial" charset="0"/>
              </a:rPr>
              <a:t>Accounts Receivable</a:t>
            </a:r>
            <a:endParaRPr lang="en-US" altLang="en-US" sz="2100" b="0" dirty="0">
              <a:solidFill>
                <a:schemeClr val="tx1"/>
              </a:solidFill>
              <a:latin typeface="Liberation Sans" panose="020B0604020202020204" pitchFamily="34" charset="0"/>
              <a:cs typeface="Arial" charset="0"/>
            </a:endParaRPr>
          </a:p>
        </p:txBody>
      </p:sp>
      <p:sp>
        <p:nvSpPr>
          <p:cNvPr id="41999" name="Text Box 48"/>
          <p:cNvSpPr txBox="1">
            <a:spLocks noChangeArrowheads="1"/>
          </p:cNvSpPr>
          <p:nvPr/>
        </p:nvSpPr>
        <p:spPr bwMode="auto">
          <a:xfrm>
            <a:off x="603160" y="267931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42000" name="Text Box 20"/>
          <p:cNvSpPr txBox="1">
            <a:spLocks noChangeArrowheads="1"/>
          </p:cNvSpPr>
          <p:nvPr/>
        </p:nvSpPr>
        <p:spPr bwMode="auto">
          <a:xfrm>
            <a:off x="624625" y="4267200"/>
            <a:ext cx="79248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b="0" dirty="0">
                <a:solidFill>
                  <a:schemeClr val="tx1"/>
                </a:solidFill>
                <a:latin typeface="Liberation Sans" panose="020B0604020202020204" pitchFamily="34" charset="0"/>
              </a:rPr>
              <a:t>On November 10, Pioneer receives cash of $200 for the services performed.</a:t>
            </a:r>
          </a:p>
        </p:txBody>
      </p:sp>
      <p:pic>
        <p:nvPicPr>
          <p:cNvPr id="4200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47800"/>
            <a:ext cx="2106613" cy="24907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5433"/>
                                        </p:tgtEl>
                                        <p:attrNameLst>
                                          <p:attrName>style.visibility</p:attrName>
                                        </p:attrNameLst>
                                      </p:cBhvr>
                                      <p:to>
                                        <p:strVal val="visible"/>
                                      </p:to>
                                    </p:set>
                                    <p:animEffect transition="in" filter="wipe(left)">
                                      <p:cBhvr>
                                        <p:cTn id="25" dur="500"/>
                                        <p:tgtEl>
                                          <p:spTgt spid="3154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5434"/>
                                        </p:tgtEl>
                                        <p:attrNameLst>
                                          <p:attrName>style.visibility</p:attrName>
                                        </p:attrNameLst>
                                      </p:cBhvr>
                                      <p:to>
                                        <p:strVal val="visible"/>
                                      </p:to>
                                    </p:set>
                                    <p:animEffect transition="in" filter="wipe(left)">
                                      <p:cBhvr>
                                        <p:cTn id="29" dur="500"/>
                                        <p:tgtEl>
                                          <p:spTgt spid="3154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5429"/>
                                        </p:tgtEl>
                                        <p:attrNameLst>
                                          <p:attrName>style.visibility</p:attrName>
                                        </p:attrNameLst>
                                      </p:cBhvr>
                                      <p:to>
                                        <p:strVal val="visible"/>
                                      </p:to>
                                    </p:set>
                                    <p:animEffect transition="in" filter="wipe(left)">
                                      <p:cBhvr>
                                        <p:cTn id="34" dur="500"/>
                                        <p:tgtEl>
                                          <p:spTgt spid="31542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15432"/>
                                        </p:tgtEl>
                                        <p:attrNameLst>
                                          <p:attrName>style.visibility</p:attrName>
                                        </p:attrNameLst>
                                      </p:cBhvr>
                                      <p:to>
                                        <p:strVal val="visible"/>
                                      </p:to>
                                    </p:set>
                                    <p:animEffect transition="in" filter="wipe(left)">
                                      <p:cBhvr>
                                        <p:cTn id="38"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2" grpId="0" autoUpdateAnimBg="0"/>
      <p:bldP spid="3" grpId="0" autoUpdateAnimBg="0"/>
      <p:bldP spid="4" grpId="0" autoUpdateAnimBg="0"/>
      <p:bldP spid="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4301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772400" cy="51641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1988"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3013" name="Rectangle 5"/>
          <p:cNvSpPr>
            <a:spLocks noChangeArrowheads="1"/>
          </p:cNvSpPr>
          <p:nvPr/>
        </p:nvSpPr>
        <p:spPr bwMode="auto">
          <a:xfrm>
            <a:off x="6553200" y="1173163"/>
            <a:ext cx="1524000" cy="274637"/>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3-14</a:t>
            </a: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9"/>
          <p:cNvSpPr txBox="1">
            <a:spLocks noChangeArrowheads="1"/>
          </p:cNvSpPr>
          <p:nvPr/>
        </p:nvSpPr>
        <p:spPr bwMode="auto">
          <a:xfrm>
            <a:off x="7543800" y="1727200"/>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3-15</a:t>
            </a:r>
          </a:p>
        </p:txBody>
      </p:sp>
      <p:sp>
        <p:nvSpPr>
          <p:cNvPr id="43012"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Revenues</a:t>
            </a:r>
            <a:endParaRPr lang="en-US" altLang="en-US" sz="3200"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accrued revenues.</a:t>
            </a:r>
            <a:endParaRPr lang="en-US" altLang="en-US" sz="2300" b="0" dirty="0">
              <a:solidFill>
                <a:schemeClr val="tx1"/>
              </a:solidFill>
              <a:latin typeface="Liberation Sans"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4400" cy="2212357"/>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533400" y="1295400"/>
            <a:ext cx="8305800" cy="533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300" dirty="0" smtClean="0">
                <a:effectLst/>
                <a:latin typeface="Liberation Sans" panose="020B0604020202020204" pitchFamily="34" charset="0"/>
              </a:rPr>
              <a:t>Expenses incurred but not yet paid in cash or recorded.</a:t>
            </a:r>
          </a:p>
        </p:txBody>
      </p:sp>
      <p:sp>
        <p:nvSpPr>
          <p:cNvPr id="45059" name="Rectangle 6"/>
          <p:cNvSpPr>
            <a:spLocks noChangeArrowheads="1"/>
          </p:cNvSpPr>
          <p:nvPr/>
        </p:nvSpPr>
        <p:spPr bwMode="auto">
          <a:xfrm>
            <a:off x="609600" y="3711575"/>
            <a:ext cx="3048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93738"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Rent</a:t>
            </a:r>
          </a:p>
          <a:p>
            <a:pPr marL="693738" lvl="1" indent="-457200">
              <a:spcBef>
                <a:spcPts val="1200"/>
              </a:spcBef>
              <a:spcAft>
                <a:spcPts val="0"/>
              </a:spcAft>
              <a:buClr>
                <a:srgbClr val="800000"/>
              </a:buClr>
              <a:buSzPct val="80000"/>
              <a:buFont typeface="Wingdings" pitchFamily="2" charset="2"/>
              <a:buChar char="u"/>
            </a:pPr>
            <a:r>
              <a:rPr lang="en-US" altLang="en-US" sz="2200" b="0" dirty="0" smtClean="0">
                <a:solidFill>
                  <a:schemeClr val="bg2"/>
                </a:solidFill>
                <a:latin typeface="Liberation Sans" panose="020B0604020202020204" pitchFamily="34" charset="0"/>
              </a:rPr>
              <a:t>Interest</a:t>
            </a:r>
            <a:endParaRPr lang="en-US" altLang="en-US" sz="2200" b="0" dirty="0">
              <a:solidFill>
                <a:schemeClr val="bg2"/>
              </a:solidFill>
              <a:latin typeface="Liberation Sans" panose="020B0604020202020204" pitchFamily="34" charset="0"/>
            </a:endParaRPr>
          </a:p>
        </p:txBody>
      </p:sp>
      <p:sp>
        <p:nvSpPr>
          <p:cNvPr id="45060" name="Rectangle 12"/>
          <p:cNvSpPr>
            <a:spLocks noChangeArrowheads="1"/>
          </p:cNvSpPr>
          <p:nvPr/>
        </p:nvSpPr>
        <p:spPr bwMode="auto">
          <a:xfrm>
            <a:off x="3276600" y="3690938"/>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p>
            <a:pPr marL="693738"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Taxes</a:t>
            </a:r>
          </a:p>
          <a:p>
            <a:pPr marL="693738" lvl="1" indent="-457200">
              <a:spcBef>
                <a:spcPts val="1200"/>
              </a:spcBef>
              <a:spcAft>
                <a:spcPts val="0"/>
              </a:spcAft>
              <a:buClr>
                <a:srgbClr val="800000"/>
              </a:buClr>
              <a:buSzPct val="80000"/>
              <a:buFont typeface="Wingdings" pitchFamily="2" charset="2"/>
              <a:buChar char="u"/>
            </a:pPr>
            <a:r>
              <a:rPr lang="en-US" altLang="en-US" sz="2200" b="0" dirty="0">
                <a:solidFill>
                  <a:schemeClr val="bg2"/>
                </a:solidFill>
                <a:latin typeface="Liberation Sans" panose="020B0604020202020204" pitchFamily="34" charset="0"/>
              </a:rPr>
              <a:t>Salaries</a:t>
            </a:r>
          </a:p>
        </p:txBody>
      </p:sp>
      <p:sp>
        <p:nvSpPr>
          <p:cNvPr id="45061" name="Rectangle 13"/>
          <p:cNvSpPr>
            <a:spLocks noChangeArrowheads="1"/>
          </p:cNvSpPr>
          <p:nvPr/>
        </p:nvSpPr>
        <p:spPr bwMode="auto">
          <a:xfrm>
            <a:off x="609600" y="3124200"/>
            <a:ext cx="63246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Aft>
                <a:spcPct val="20000"/>
              </a:spcAft>
              <a:buSzPct val="80000"/>
            </a:pPr>
            <a:r>
              <a:rPr lang="en-US" altLang="en-US" sz="2300" dirty="0">
                <a:solidFill>
                  <a:schemeClr val="bg2"/>
                </a:solidFill>
                <a:latin typeface="Liberation Sans" panose="020B0604020202020204" pitchFamily="34" charset="0"/>
              </a:rPr>
              <a:t>Accrued expenses </a:t>
            </a:r>
            <a:r>
              <a:rPr lang="en-US" altLang="en-US" sz="2300" b="0" dirty="0">
                <a:solidFill>
                  <a:schemeClr val="bg2"/>
                </a:solidFill>
                <a:latin typeface="Liberation Sans" panose="020B0604020202020204" pitchFamily="34" charset="0"/>
              </a:rPr>
              <a:t>often occur in regard to:</a:t>
            </a:r>
          </a:p>
        </p:txBody>
      </p:sp>
      <p:sp>
        <p:nvSpPr>
          <p:cNvPr id="4403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5064" name="Text Box 5"/>
          <p:cNvSpPr txBox="1">
            <a:spLocks noChangeArrowheads="1"/>
          </p:cNvSpPr>
          <p:nvPr/>
        </p:nvSpPr>
        <p:spPr bwMode="auto">
          <a:xfrm>
            <a:off x="4038600" y="2209800"/>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800000"/>
                </a:solidFill>
                <a:latin typeface="Liberation Sans" panose="020B0604020202020204" pitchFamily="34" charset="0"/>
                <a:cs typeface="Arial" charset="0"/>
              </a:rPr>
              <a:t>BEFORE</a:t>
            </a:r>
          </a:p>
        </p:txBody>
      </p:sp>
      <p:sp>
        <p:nvSpPr>
          <p:cNvPr id="45065" name="Text Box 8"/>
          <p:cNvSpPr txBox="1">
            <a:spLocks noChangeArrowheads="1"/>
          </p:cNvSpPr>
          <p:nvPr/>
        </p:nvSpPr>
        <p:spPr bwMode="auto">
          <a:xfrm>
            <a:off x="5638800" y="2209800"/>
            <a:ext cx="26670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45066" name="Text Box 9"/>
          <p:cNvSpPr txBox="1">
            <a:spLocks noChangeArrowheads="1"/>
          </p:cNvSpPr>
          <p:nvPr/>
        </p:nvSpPr>
        <p:spPr bwMode="auto">
          <a:xfrm>
            <a:off x="762000" y="2209800"/>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2" name="Rectangle 11"/>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50"/>
          <p:cNvSpPr txBox="1">
            <a:spLocks noChangeArrowheads="1"/>
          </p:cNvSpPr>
          <p:nvPr/>
        </p:nvSpPr>
        <p:spPr bwMode="auto">
          <a:xfrm>
            <a:off x="609600" y="1295400"/>
            <a:ext cx="8001000" cy="25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9144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records the obligation and recognizes the expense.</a:t>
            </a:r>
          </a:p>
          <a:p>
            <a:pPr marL="693738">
              <a:lnSpc>
                <a:spcPct val="120000"/>
              </a:lnSpc>
              <a:spcBef>
                <a:spcPct val="50000"/>
              </a:spcBef>
              <a:buClr>
                <a:srgbClr val="800000"/>
              </a:buClr>
              <a:buSzPct val="80000"/>
              <a:buFont typeface="Wingdings" pitchFamily="2" charset="2"/>
              <a:buChar char="u"/>
            </a:pPr>
            <a:r>
              <a:rPr lang="en-US" altLang="en-US" sz="2300" b="0" dirty="0">
                <a:solidFill>
                  <a:schemeClr val="tx1"/>
                </a:solidFill>
                <a:latin typeface="Liberation Sans" panose="020B0604020202020204" pitchFamily="34" charset="0"/>
              </a:rPr>
              <a:t>Adjusting entry: </a:t>
            </a:r>
          </a:p>
          <a:p>
            <a:pPr marL="1371600"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(debit) an </a:t>
            </a:r>
            <a:r>
              <a:rPr lang="en-US" altLang="en-US" sz="2200" dirty="0">
                <a:solidFill>
                  <a:schemeClr val="tx1"/>
                </a:solidFill>
                <a:latin typeface="Liberation Sans" panose="020B0604020202020204" pitchFamily="34" charset="0"/>
              </a:rPr>
              <a:t>expense account</a:t>
            </a:r>
            <a:r>
              <a:rPr lang="en-US" altLang="en-US" sz="2200" b="0" dirty="0">
                <a:solidFill>
                  <a:schemeClr val="tx1"/>
                </a:solidFill>
                <a:latin typeface="Liberation Sans" panose="020B0604020202020204" pitchFamily="34" charset="0"/>
              </a:rPr>
              <a:t> and </a:t>
            </a:r>
          </a:p>
          <a:p>
            <a:pPr marL="1371600" lvl="1">
              <a:lnSpc>
                <a:spcPct val="120000"/>
              </a:lnSpc>
              <a:spcBef>
                <a:spcPct val="30000"/>
              </a:spcBef>
              <a:buClr>
                <a:srgbClr val="800000"/>
              </a:buClr>
              <a:buSzPct val="80000"/>
              <a:buFont typeface="Arial" charset="0"/>
              <a:buChar char="►"/>
            </a:pPr>
            <a:r>
              <a:rPr lang="en-US" altLang="en-US" sz="2200" dirty="0">
                <a:solidFill>
                  <a:schemeClr val="tx1"/>
                </a:solidFill>
                <a:latin typeface="Liberation Sans" panose="020B0604020202020204" pitchFamily="34" charset="0"/>
              </a:rPr>
              <a:t>Increase</a:t>
            </a:r>
            <a:r>
              <a:rPr lang="en-US" altLang="en-US" sz="2200" b="0" dirty="0">
                <a:solidFill>
                  <a:schemeClr val="tx1"/>
                </a:solidFill>
                <a:latin typeface="Liberation Sans" panose="020B0604020202020204" pitchFamily="34" charset="0"/>
              </a:rPr>
              <a:t> (credit) a </a:t>
            </a:r>
            <a:r>
              <a:rPr lang="en-US" altLang="en-US" sz="2200" dirty="0">
                <a:solidFill>
                  <a:schemeClr val="tx1"/>
                </a:solidFill>
                <a:latin typeface="Liberation Sans" panose="020B0604020202020204" pitchFamily="34" charset="0"/>
              </a:rPr>
              <a:t>liability account</a:t>
            </a:r>
            <a:r>
              <a:rPr lang="en-US" altLang="en-US" sz="2200" b="0" dirty="0">
                <a:solidFill>
                  <a:schemeClr val="tx1"/>
                </a:solidFill>
                <a:latin typeface="Liberation Sans" panose="020B0604020202020204" pitchFamily="34" charset="0"/>
              </a:rPr>
              <a:t>.</a:t>
            </a:r>
          </a:p>
        </p:txBody>
      </p:sp>
      <p:sp>
        <p:nvSpPr>
          <p:cNvPr id="4506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60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038600"/>
            <a:ext cx="619880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46086" name="Rectangle 8"/>
          <p:cNvSpPr>
            <a:spLocks noChangeArrowheads="1"/>
          </p:cNvSpPr>
          <p:nvPr/>
        </p:nvSpPr>
        <p:spPr bwMode="auto">
          <a:xfrm>
            <a:off x="6934200" y="4038600"/>
            <a:ext cx="1524000" cy="274637"/>
          </a:xfrm>
          <a:prstGeom prst="rect">
            <a:avLst/>
          </a:prstGeom>
          <a:noFill/>
          <a:ln>
            <a:noFill/>
          </a:ln>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3-16</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72591"/>
            <a:ext cx="7924800" cy="131603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7107" name="Text Box 20"/>
          <p:cNvSpPr txBox="1">
            <a:spLocks noChangeArrowheads="1"/>
          </p:cNvSpPr>
          <p:nvPr/>
        </p:nvSpPr>
        <p:spPr bwMode="auto">
          <a:xfrm>
            <a:off x="609600" y="1905000"/>
            <a:ext cx="8077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t>
            </a:r>
            <a:r>
              <a:rPr lang="en-US" altLang="en-US" sz="2100" b="0" dirty="0" smtClean="0">
                <a:solidFill>
                  <a:schemeClr val="tx1"/>
                </a:solidFill>
                <a:latin typeface="Liberation Sans" panose="020B0604020202020204" pitchFamily="34" charset="0"/>
              </a:rPr>
              <a:t>Advertising </a:t>
            </a:r>
            <a:r>
              <a:rPr lang="en-US" altLang="en-US" sz="2100" b="0" dirty="0">
                <a:solidFill>
                  <a:schemeClr val="tx1"/>
                </a:solidFill>
                <a:latin typeface="Liberation Sans" panose="020B0604020202020204" pitchFamily="34" charset="0"/>
              </a:rPr>
              <a:t>signed a three-month note payable in the amount of $5,000 on October 1. The note requires Pioneer to pay interest at an annual rate of 12%.</a:t>
            </a:r>
          </a:p>
        </p:txBody>
      </p:sp>
      <p:sp>
        <p:nvSpPr>
          <p:cNvPr id="315429" name="Text Box 37"/>
          <p:cNvSpPr txBox="1">
            <a:spLocks noChangeArrowheads="1"/>
          </p:cNvSpPr>
          <p:nvPr/>
        </p:nvSpPr>
        <p:spPr bwMode="auto">
          <a:xfrm>
            <a:off x="1981200" y="57165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Interest payable</a:t>
            </a:r>
          </a:p>
        </p:txBody>
      </p:sp>
      <p:sp>
        <p:nvSpPr>
          <p:cNvPr id="315432" name="Text Box 40"/>
          <p:cNvSpPr txBox="1">
            <a:spLocks noChangeArrowheads="1"/>
          </p:cNvSpPr>
          <p:nvPr/>
        </p:nvSpPr>
        <p:spPr bwMode="auto">
          <a:xfrm>
            <a:off x="6324600" y="57165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52578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Interest expense</a:t>
            </a:r>
          </a:p>
        </p:txBody>
      </p:sp>
      <p:sp>
        <p:nvSpPr>
          <p:cNvPr id="315434" name="Text Box 42"/>
          <p:cNvSpPr txBox="1">
            <a:spLocks noChangeArrowheads="1"/>
          </p:cNvSpPr>
          <p:nvPr/>
        </p:nvSpPr>
        <p:spPr bwMode="auto">
          <a:xfrm>
            <a:off x="5334000" y="5257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spcBef>
                <a:spcPct val="50000"/>
              </a:spcBef>
            </a:pPr>
            <a:r>
              <a:rPr lang="en-US" altLang="en-US" sz="2100" b="0" dirty="0">
                <a:solidFill>
                  <a:schemeClr val="tx1"/>
                </a:solidFill>
                <a:latin typeface="Liberation Sans" panose="020B0604020202020204" pitchFamily="34" charset="0"/>
                <a:cs typeface="Arial" charset="0"/>
              </a:rPr>
              <a:t>50</a:t>
            </a:r>
          </a:p>
        </p:txBody>
      </p:sp>
      <p:sp>
        <p:nvSpPr>
          <p:cNvPr id="47112" name="Text Box 48"/>
          <p:cNvSpPr txBox="1">
            <a:spLocks noChangeArrowheads="1"/>
          </p:cNvSpPr>
          <p:nvPr/>
        </p:nvSpPr>
        <p:spPr bwMode="auto">
          <a:xfrm>
            <a:off x="609600" y="52578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2100" b="0" dirty="0">
                <a:solidFill>
                  <a:schemeClr val="tx1"/>
                </a:solidFill>
                <a:latin typeface="Liberation Sans" panose="020B0604020202020204" pitchFamily="34" charset="0"/>
                <a:cs typeface="Arial" charset="0"/>
              </a:rPr>
              <a:t>Oct. 31</a:t>
            </a:r>
          </a:p>
        </p:txBody>
      </p:sp>
      <p:sp>
        <p:nvSpPr>
          <p:cNvPr id="460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7116" name="Rectangle 8"/>
          <p:cNvSpPr>
            <a:spLocks noChangeArrowheads="1"/>
          </p:cNvSpPr>
          <p:nvPr/>
        </p:nvSpPr>
        <p:spPr bwMode="auto">
          <a:xfrm>
            <a:off x="7239000" y="3276600"/>
            <a:ext cx="1524000" cy="274638"/>
          </a:xfrm>
          <a:prstGeom prst="rect">
            <a:avLst/>
          </a:prstGeom>
          <a:noFill/>
          <a:ln>
            <a:noFill/>
          </a:ln>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3-17</a:t>
            </a:r>
          </a:p>
        </p:txBody>
      </p:sp>
      <p:sp>
        <p:nvSpPr>
          <p:cNvPr id="13" name="Rectangle 12"/>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14" name="Text Box 2"/>
          <p:cNvSpPr txBox="1">
            <a:spLocks noChangeArrowheads="1"/>
          </p:cNvSpPr>
          <p:nvPr/>
        </p:nvSpPr>
        <p:spPr bwMode="auto">
          <a:xfrm>
            <a:off x="609600" y="1295400"/>
            <a:ext cx="7620000" cy="4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ACCRUED INTEREST</a:t>
            </a:r>
            <a:endParaRPr lang="en-US" altLang="en-US" sz="2500"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481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3975"/>
            <a:ext cx="8382000" cy="5103813"/>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47108" name="Line 3"/>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48133" name="Rectangle 5"/>
          <p:cNvSpPr>
            <a:spLocks noChangeArrowheads="1"/>
          </p:cNvSpPr>
          <p:nvPr/>
        </p:nvSpPr>
        <p:spPr bwMode="auto">
          <a:xfrm>
            <a:off x="68580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3-18</a:t>
            </a: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295400"/>
            <a:ext cx="7620000" cy="459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buClr>
                <a:srgbClr val="800000"/>
              </a:buClr>
              <a:buSzPct val="80000"/>
              <a:buFont typeface="Wingdings" pitchFamily="2" charset="2"/>
              <a:buNone/>
            </a:pPr>
            <a:r>
              <a:rPr lang="en-US" altLang="en-US" sz="2600" dirty="0">
                <a:solidFill>
                  <a:schemeClr val="tx2">
                    <a:lumMod val="75000"/>
                  </a:schemeClr>
                </a:solidFill>
                <a:latin typeface="Liberation Sans" panose="020B0604020202020204" pitchFamily="34" charset="0"/>
              </a:rPr>
              <a:t>Accrual-Basis Accounting</a:t>
            </a:r>
          </a:p>
          <a:p>
            <a:pPr lvl="1">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Transactions recorded in the </a:t>
            </a:r>
            <a:r>
              <a:rPr lang="en-US" altLang="en-US" sz="2200" dirty="0">
                <a:solidFill>
                  <a:schemeClr val="tx1"/>
                </a:solidFill>
                <a:latin typeface="Liberation Sans" panose="020B0604020202020204" pitchFamily="34" charset="0"/>
              </a:rPr>
              <a:t>periods in which the events occur</a:t>
            </a:r>
            <a:r>
              <a:rPr lang="en-US" altLang="en-US" sz="2200" b="0" dirty="0">
                <a:solidFill>
                  <a:schemeClr val="tx1"/>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rPr>
              <a:t>Companies </a:t>
            </a: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revenues when they</a:t>
            </a:r>
            <a:r>
              <a:rPr lang="en-US" altLang="en-US" sz="2200" b="0" dirty="0">
                <a:solidFill>
                  <a:schemeClr val="tx1"/>
                </a:solidFill>
                <a:latin typeface="Liberation Sans" panose="020B0604020202020204" pitchFamily="34" charset="0"/>
              </a:rPr>
              <a:t> </a:t>
            </a:r>
            <a:r>
              <a:rPr lang="en-US" altLang="en-US" sz="2200" dirty="0">
                <a:solidFill>
                  <a:schemeClr val="tx1"/>
                </a:solidFill>
                <a:latin typeface="Liberation Sans" panose="020B0604020202020204" pitchFamily="34" charset="0"/>
              </a:rPr>
              <a:t>perform services</a:t>
            </a:r>
            <a:r>
              <a:rPr lang="en-US" altLang="en-US" sz="2200" b="0" dirty="0">
                <a:solidFill>
                  <a:schemeClr val="tx1"/>
                </a:solidFill>
                <a:latin typeface="Liberation Sans" panose="020B0604020202020204" pitchFamily="34" charset="0"/>
              </a:rPr>
              <a:t> (rather than when </a:t>
            </a:r>
            <a:r>
              <a:rPr lang="en-US" altLang="en-US" sz="2200" b="0" dirty="0" smtClean="0">
                <a:solidFill>
                  <a:schemeClr val="tx1"/>
                </a:solidFill>
                <a:latin typeface="Liberation Sans" panose="020B0604020202020204" pitchFamily="34" charset="0"/>
              </a:rPr>
              <a:t>they receive cash). </a:t>
            </a:r>
            <a:endParaRPr lang="en-US" altLang="en-US" sz="2200" b="0" dirty="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200" dirty="0">
                <a:solidFill>
                  <a:schemeClr val="tx1"/>
                </a:solidFill>
                <a:latin typeface="Liberation Sans" panose="020B0604020202020204" pitchFamily="34" charset="0"/>
              </a:rPr>
              <a:t>Expenses</a:t>
            </a:r>
            <a:r>
              <a:rPr lang="en-US" altLang="en-US" sz="2200" b="0" dirty="0">
                <a:solidFill>
                  <a:schemeClr val="tx1"/>
                </a:solidFill>
                <a:latin typeface="Liberation Sans" panose="020B0604020202020204" pitchFamily="34" charset="0"/>
              </a:rPr>
              <a:t> are recognized when </a:t>
            </a:r>
            <a:r>
              <a:rPr lang="en-US" altLang="en-US" sz="2200" dirty="0">
                <a:solidFill>
                  <a:schemeClr val="tx1"/>
                </a:solidFill>
                <a:latin typeface="Liberation Sans" panose="020B0604020202020204" pitchFamily="34" charset="0"/>
              </a:rPr>
              <a:t>incurred </a:t>
            </a:r>
            <a:r>
              <a:rPr lang="en-US" altLang="en-US" sz="2200" b="0" dirty="0">
                <a:solidFill>
                  <a:schemeClr val="tx1"/>
                </a:solidFill>
                <a:latin typeface="Liberation Sans" panose="020B0604020202020204" pitchFamily="34" charset="0"/>
              </a:rPr>
              <a:t>(rather than when paid</a:t>
            </a:r>
            <a:r>
              <a:rPr lang="en-US" altLang="en-US" sz="2200" b="0" dirty="0" smtClean="0">
                <a:solidFill>
                  <a:schemeClr val="tx1"/>
                </a:solidFill>
                <a:latin typeface="Liberation Sans" panose="020B0604020202020204" pitchFamily="34" charset="0"/>
              </a:rPr>
              <a:t>).</a:t>
            </a:r>
          </a:p>
          <a:p>
            <a:pPr lvl="1">
              <a:lnSpc>
                <a:spcPct val="125000"/>
              </a:lnSpc>
              <a:spcBef>
                <a:spcPts val="1200"/>
              </a:spcBef>
              <a:buClr>
                <a:srgbClr val="800000"/>
              </a:buClr>
              <a:buSzPct val="80000"/>
              <a:buFont typeface="Wingdings" pitchFamily="2" charset="2"/>
              <a:buChar char="u"/>
            </a:pPr>
            <a:r>
              <a:rPr lang="en-US" sz="2200" b="0" dirty="0" smtClean="0">
                <a:solidFill>
                  <a:schemeClr val="tx1"/>
                </a:solidFill>
                <a:latin typeface="Liberation Sans" panose="020B0604020202020204" pitchFamily="34" charset="0"/>
              </a:rPr>
              <a:t>In </a:t>
            </a:r>
            <a:r>
              <a:rPr lang="en-US" sz="2200" b="0" dirty="0">
                <a:solidFill>
                  <a:schemeClr val="tx1"/>
                </a:solidFill>
                <a:latin typeface="Liberation Sans" panose="020B0604020202020204" pitchFamily="34" charset="0"/>
              </a:rPr>
              <a:t>accordance with </a:t>
            </a:r>
            <a:r>
              <a:rPr lang="en-US" sz="2200" dirty="0" smtClean="0">
                <a:solidFill>
                  <a:schemeClr val="tx1"/>
                </a:solidFill>
                <a:latin typeface="Liberation Sans" panose="020B0604020202020204" pitchFamily="34" charset="0"/>
              </a:rPr>
              <a:t>generally accepted </a:t>
            </a:r>
            <a:r>
              <a:rPr lang="en-US" sz="2200" dirty="0">
                <a:solidFill>
                  <a:schemeClr val="tx1"/>
                </a:solidFill>
                <a:latin typeface="Liberation Sans" panose="020B0604020202020204" pitchFamily="34" charset="0"/>
              </a:rPr>
              <a:t>accounting principles (GAAP</a:t>
            </a:r>
            <a:r>
              <a:rPr lang="en-US" sz="2200" dirty="0" smtClean="0">
                <a:solidFill>
                  <a:schemeClr val="tx1"/>
                </a:solidFill>
                <a:latin typeface="Liberation Sans" panose="020B0604020202020204" pitchFamily="34" charset="0"/>
              </a:rPr>
              <a:t>)</a:t>
            </a:r>
            <a:r>
              <a:rPr lang="en-US" sz="2200" b="0" dirty="0" smtClean="0">
                <a:solidFill>
                  <a:schemeClr val="tx1"/>
                </a:solidFill>
                <a:latin typeface="Liberation Sans" panose="020B0604020202020204" pitchFamily="34" charset="0"/>
              </a:rPr>
              <a:t>.</a:t>
            </a:r>
            <a:endParaRPr lang="en-US" altLang="en-US" sz="2200" b="0" dirty="0">
              <a:solidFill>
                <a:schemeClr val="tx1"/>
              </a:solidFill>
              <a:latin typeface="Liberation Sans" panose="020B0604020202020204" pitchFamily="34" charset="0"/>
            </a:endParaRPr>
          </a:p>
        </p:txBody>
      </p:sp>
      <p:sp>
        <p:nvSpPr>
          <p:cNvPr id="819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Accrual- versus Cash-Basis Accounting</a:t>
            </a:r>
          </a:p>
        </p:txBody>
      </p:sp>
      <p:sp>
        <p:nvSpPr>
          <p:cNvPr id="820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86187"/>
            <a:ext cx="60960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0179" name="Text Box 20"/>
          <p:cNvSpPr txBox="1">
            <a:spLocks noChangeArrowheads="1"/>
          </p:cNvSpPr>
          <p:nvPr/>
        </p:nvSpPr>
        <p:spPr bwMode="auto">
          <a:xfrm>
            <a:off x="609600" y="1905000"/>
            <a:ext cx="80772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Pioneer </a:t>
            </a:r>
            <a:r>
              <a:rPr lang="en-US" altLang="en-US" sz="2100" b="0" dirty="0" smtClean="0">
                <a:solidFill>
                  <a:schemeClr val="tx1"/>
                </a:solidFill>
                <a:latin typeface="Liberation Sans" panose="020B0604020202020204" pitchFamily="34" charset="0"/>
              </a:rPr>
              <a:t>Advertising paid salaries and wages </a:t>
            </a:r>
            <a:r>
              <a:rPr lang="en-US" altLang="en-US" sz="2100" b="0" dirty="0">
                <a:solidFill>
                  <a:schemeClr val="tx1"/>
                </a:solidFill>
                <a:latin typeface="Liberation Sans" panose="020B0604020202020204" pitchFamily="34" charset="0"/>
              </a:rPr>
              <a:t>on October 26; the next payment of salaries will not occur until November 9. The employees receive total salaries of $2,000 for a five-day work week, or $400 per day. </a:t>
            </a:r>
          </a:p>
        </p:txBody>
      </p:sp>
      <p:sp>
        <p:nvSpPr>
          <p:cNvPr id="4915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0183" name="Rectangle 14"/>
          <p:cNvSpPr>
            <a:spLocks noChangeArrowheads="1"/>
          </p:cNvSpPr>
          <p:nvPr/>
        </p:nvSpPr>
        <p:spPr bwMode="auto">
          <a:xfrm>
            <a:off x="6248400" y="3481387"/>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3-19</a:t>
            </a:r>
          </a:p>
        </p:txBody>
      </p:sp>
      <p:sp>
        <p:nvSpPr>
          <p:cNvPr id="8"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
        <p:nvSpPr>
          <p:cNvPr id="9" name="Text Box 2"/>
          <p:cNvSpPr txBox="1">
            <a:spLocks noChangeArrowheads="1"/>
          </p:cNvSpPr>
          <p:nvPr/>
        </p:nvSpPr>
        <p:spPr bwMode="auto">
          <a:xfrm>
            <a:off x="609600" y="1295400"/>
            <a:ext cx="7620000" cy="113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500" dirty="0" smtClean="0">
                <a:solidFill>
                  <a:schemeClr val="tx1"/>
                </a:solidFill>
                <a:latin typeface="Liberation Sans" panose="020B0604020202020204" pitchFamily="34" charset="0"/>
              </a:rPr>
              <a:t>ACCRUED </a:t>
            </a:r>
            <a:r>
              <a:rPr lang="en-US" altLang="en-US" sz="2500" dirty="0" smtClean="0">
                <a:solidFill>
                  <a:schemeClr val="tx1"/>
                </a:solidFill>
                <a:latin typeface="Liberation Sans" panose="020B0604020202020204" pitchFamily="34" charset="0"/>
              </a:rPr>
              <a:t>salaries</a:t>
            </a:r>
          </a:p>
          <a:p>
            <a:pPr>
              <a:lnSpc>
                <a:spcPct val="115000"/>
              </a:lnSpc>
              <a:spcBef>
                <a:spcPct val="50000"/>
              </a:spcBef>
              <a:buSzPct val="80000"/>
            </a:pPr>
            <a:endParaRPr lang="en-US" altLang="en-US" sz="250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pic>
        <p:nvPicPr>
          <p:cNvPr id="5120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9383"/>
            <a:ext cx="8229600" cy="513238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5018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05" name="Rectangle 5"/>
          <p:cNvSpPr>
            <a:spLocks noChangeArrowheads="1"/>
          </p:cNvSpPr>
          <p:nvPr/>
        </p:nvSpPr>
        <p:spPr bwMode="auto">
          <a:xfrm>
            <a:off x="6781800" y="1219200"/>
            <a:ext cx="1524000" cy="274638"/>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200" dirty="0">
                <a:solidFill>
                  <a:schemeClr val="tx1"/>
                </a:solidFill>
                <a:latin typeface="Liberation Sans" panose="020B0604020202020204" pitchFamily="34" charset="0"/>
              </a:rPr>
              <a:t>Illustration 3-20</a:t>
            </a: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9"/>
          <p:cNvSpPr txBox="1">
            <a:spLocks noChangeArrowheads="1"/>
          </p:cNvSpPr>
          <p:nvPr/>
        </p:nvSpPr>
        <p:spPr bwMode="auto">
          <a:xfrm>
            <a:off x="7543800" y="1863866"/>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rPr>
              <a:t>Illustration 3-21</a:t>
            </a:r>
          </a:p>
        </p:txBody>
      </p:sp>
      <p:sp>
        <p:nvSpPr>
          <p:cNvPr id="5120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Accrued Expenses</a:t>
            </a:r>
            <a:endParaRPr lang="en-US" altLang="en-US" sz="3200" dirty="0">
              <a:solidFill>
                <a:schemeClr val="tx2">
                  <a:lumMod val="75000"/>
                </a:schemeClr>
              </a:solidFill>
              <a:latin typeface="Liberation Sans"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244866"/>
            <a:ext cx="8534400" cy="2174734"/>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9" name="Text Box 2"/>
          <p:cNvSpPr txBox="1">
            <a:spLocks noChangeArrowheads="1"/>
          </p:cNvSpPr>
          <p:nvPr/>
        </p:nvSpPr>
        <p:spPr bwMode="auto">
          <a:xfrm>
            <a:off x="609600" y="1295400"/>
            <a:ext cx="7620000" cy="4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SzPct val="80000"/>
            </a:pPr>
            <a:r>
              <a:rPr lang="en-US" altLang="en-US" sz="2300" b="0" dirty="0" smtClean="0">
                <a:solidFill>
                  <a:schemeClr val="tx1"/>
                </a:solidFill>
                <a:latin typeface="Liberation Sans" panose="020B0604020202020204" pitchFamily="34" charset="0"/>
              </a:rPr>
              <a:t>Summary of the accounting for accrued expenses.</a:t>
            </a:r>
            <a:endParaRPr lang="en-US" altLang="en-US" sz="2300" b="0" dirty="0">
              <a:solidFill>
                <a:schemeClr val="tx1"/>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6" name="Rectangle 8"/>
          <p:cNvSpPr>
            <a:spLocks noChangeArrowheads="1"/>
          </p:cNvSpPr>
          <p:nvPr/>
        </p:nvSpPr>
        <p:spPr bwMode="auto">
          <a:xfrm>
            <a:off x="5715000" y="3962400"/>
            <a:ext cx="18288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76931"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427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22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80" name="Text Box 9"/>
          <p:cNvSpPr txBox="1">
            <a:spLocks noChangeArrowheads="1"/>
          </p:cNvSpPr>
          <p:nvPr/>
        </p:nvSpPr>
        <p:spPr bwMode="auto">
          <a:xfrm>
            <a:off x="7543800" y="1295400"/>
            <a:ext cx="13716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3-22</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8300"/>
            <a:ext cx="8534400" cy="3010471"/>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Summary </a:t>
            </a:r>
            <a:r>
              <a:rPr lang="en-US" altLang="en-US" sz="3200" dirty="0">
                <a:solidFill>
                  <a:schemeClr val="tx2">
                    <a:lumMod val="75000"/>
                  </a:schemeClr>
                </a:solidFill>
                <a:latin typeface="Liberation Sans" panose="020B0604020202020204" pitchFamily="34" charset="0"/>
              </a:rPr>
              <a:t>of Basic </a:t>
            </a:r>
            <a:r>
              <a:rPr lang="en-US" altLang="en-US" sz="3200" dirty="0" smtClean="0">
                <a:solidFill>
                  <a:schemeClr val="tx2">
                    <a:lumMod val="75000"/>
                  </a:schemeClr>
                </a:solidFill>
                <a:latin typeface="Liberation Sans" panose="020B0604020202020204" pitchFamily="34" charset="0"/>
              </a:rPr>
              <a:t>Relationships</a:t>
            </a:r>
            <a:endParaRPr lang="en-US" altLang="en-US" sz="3200" dirty="0">
              <a:solidFill>
                <a:schemeClr val="tx2">
                  <a:lumMod val="75000"/>
                </a:schemeClr>
              </a:solidFill>
              <a:latin typeface="Liberation Sans" panose="020B0604020202020204" pitchFamily="34" charset="0"/>
            </a:endParaRPr>
          </a:p>
        </p:txBody>
      </p:sp>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378565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b="0" dirty="0" smtClean="0">
                <a:solidFill>
                  <a:schemeClr val="tx1"/>
                </a:solidFill>
                <a:latin typeface="Liberation Sans" panose="020B0604020202020204" pitchFamily="34" charset="0"/>
              </a:rPr>
              <a:t>Micro </a:t>
            </a:r>
            <a:r>
              <a:rPr lang="en-US" sz="2000" b="0" dirty="0">
                <a:solidFill>
                  <a:schemeClr val="tx1"/>
                </a:solidFill>
                <a:latin typeface="Liberation Sans" panose="020B0604020202020204" pitchFamily="34" charset="0"/>
              </a:rPr>
              <a:t>Computer Services began operations on August 1, 2017. At the end of August 2017</a:t>
            </a:r>
            <a:r>
              <a:rPr lang="en-US" sz="2000" b="0" dirty="0" smtClean="0">
                <a:solidFill>
                  <a:schemeClr val="tx1"/>
                </a:solidFill>
                <a:latin typeface="Liberation Sans" panose="020B0604020202020204" pitchFamily="34" charset="0"/>
              </a:rPr>
              <a:t>, management </a:t>
            </a:r>
            <a:r>
              <a:rPr lang="en-US" sz="2000" b="0" dirty="0">
                <a:solidFill>
                  <a:schemeClr val="tx1"/>
                </a:solidFill>
                <a:latin typeface="Liberation Sans" panose="020B0604020202020204" pitchFamily="34" charset="0"/>
              </a:rPr>
              <a:t>prepares monthly </a:t>
            </a:r>
            <a:r>
              <a:rPr lang="en-US" sz="2000" b="0" dirty="0" smtClean="0">
                <a:solidFill>
                  <a:schemeClr val="tx1"/>
                </a:solidFill>
                <a:latin typeface="Liberation Sans" panose="020B0604020202020204" pitchFamily="34" charset="0"/>
              </a:rPr>
              <a:t>financial </a:t>
            </a:r>
            <a:r>
              <a:rPr lang="en-US" sz="2000" b="0" dirty="0">
                <a:solidFill>
                  <a:schemeClr val="tx1"/>
                </a:solidFill>
                <a:latin typeface="Liberation Sans" panose="020B0604020202020204" pitchFamily="34" charset="0"/>
              </a:rPr>
              <a:t>statements. The following information </a:t>
            </a:r>
            <a:r>
              <a:rPr lang="en-US" sz="2000" b="0" dirty="0" smtClean="0">
                <a:solidFill>
                  <a:schemeClr val="tx1"/>
                </a:solidFill>
                <a:latin typeface="Liberation Sans" panose="020B0604020202020204" pitchFamily="34" charset="0"/>
              </a:rPr>
              <a:t>relates to </a:t>
            </a:r>
            <a:r>
              <a:rPr lang="en-US" sz="2000" b="0" dirty="0">
                <a:solidFill>
                  <a:schemeClr val="tx1"/>
                </a:solidFill>
                <a:latin typeface="Liberation Sans" panose="020B0604020202020204" pitchFamily="34" charset="0"/>
              </a:rPr>
              <a:t>August.</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$800 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$30,000 from a local bank on a 15-year mortgage</a:t>
            </a:r>
            <a:r>
              <a:rPr lang="en-US" sz="2000" b="0" dirty="0" smtClean="0">
                <a:solidFill>
                  <a:schemeClr val="tx1"/>
                </a:solidFill>
                <a:latin typeface="Liberation Sans" panose="020B0604020202020204" pitchFamily="34" charset="0"/>
              </a:rPr>
              <a:t>. The </a:t>
            </a:r>
            <a:r>
              <a:rPr lang="en-US" sz="2000" b="0" dirty="0">
                <a:solidFill>
                  <a:schemeClr val="tx1"/>
                </a:solidFill>
                <a:latin typeface="Liberation Sans" panose="020B0604020202020204" pitchFamily="34" charset="0"/>
              </a:rPr>
              <a:t>annual interest rate is 10</a:t>
            </a:r>
            <a:r>
              <a:rPr lang="en-US" sz="2000" b="0" dirty="0" smtClean="0">
                <a:solidFill>
                  <a:schemeClr val="tx1"/>
                </a:solidFill>
                <a:latin typeface="Liberation Sans" panose="020B0604020202020204" pitchFamily="34" charset="0"/>
              </a:rPr>
              <a:t>%.</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Revenue </a:t>
            </a:r>
            <a:r>
              <a:rPr lang="en-US" sz="2000" b="0" dirty="0">
                <a:solidFill>
                  <a:schemeClr val="tx1"/>
                </a:solidFill>
                <a:latin typeface="Liberation Sans" panose="020B0604020202020204" pitchFamily="34" charset="0"/>
              </a:rPr>
              <a:t>for services performed but unrecorded for August totaled $1,100.</a:t>
            </a:r>
          </a:p>
          <a:p>
            <a:pPr>
              <a:lnSpc>
                <a:spcPct val="110000"/>
              </a:lnSpc>
              <a:spcBef>
                <a:spcPts val="600"/>
              </a:spcBef>
            </a:pPr>
            <a:r>
              <a:rPr lang="en-US" sz="2000" b="0" dirty="0">
                <a:solidFill>
                  <a:schemeClr val="tx1"/>
                </a:solidFill>
                <a:latin typeface="Liberation Sans" panose="020B0604020202020204" pitchFamily="34" charset="0"/>
              </a:rPr>
              <a:t>Prepare the adjusting entries needed at August 31, 2017.</a:t>
            </a: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dirty="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Accruals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3642768506"/>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81125"/>
            <a:ext cx="8001000" cy="438581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dirty="0">
                <a:solidFill>
                  <a:schemeClr val="tx1"/>
                </a:solidFill>
                <a:latin typeface="Liberation Sans" panose="020B0604020202020204" pitchFamily="34" charset="0"/>
              </a:rPr>
              <a:t>Prepare the adjusting entries needed at August 31, 2017.</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$800 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72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$30,000 from a local bank on a 15-year mortgage. The annual interest rate is 10%.</a:t>
            </a:r>
          </a:p>
          <a:p>
            <a:pPr marL="693738" indent="-457200">
              <a:lnSpc>
                <a:spcPct val="110000"/>
              </a:lnSpc>
              <a:spcBef>
                <a:spcPts val="7200"/>
              </a:spcBef>
              <a:buFont typeface="+mj-lt"/>
              <a:buAutoNum type="arabicPeriod"/>
            </a:pPr>
            <a:r>
              <a:rPr lang="en-US" sz="2000" b="0" dirty="0">
                <a:solidFill>
                  <a:schemeClr val="tx1"/>
                </a:solidFill>
                <a:latin typeface="Liberation Sans" panose="020B0604020202020204" pitchFamily="34" charset="0"/>
              </a:rPr>
              <a:t>Revenue for services performed but unrecorded for August totaled $1,100</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dirty="0">
                <a:solidFill>
                  <a:srgbClr val="FF9900"/>
                </a:solidFill>
                <a:latin typeface="Liberation Sans" panose="020B0604020202020204" pitchFamily="34" charset="0"/>
              </a:rPr>
              <a:t>3</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Adjusting Entries for Accruals</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sp>
        <p:nvSpPr>
          <p:cNvPr id="2" name="Rectangle 1"/>
          <p:cNvSpPr/>
          <p:nvPr/>
        </p:nvSpPr>
        <p:spPr>
          <a:xfrm>
            <a:off x="1600200" y="259080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Salaries and Wages Expense	800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Salaries and Wages Payable		800</a:t>
            </a:r>
            <a:endParaRPr lang="en-US" sz="1900" dirty="0">
              <a:solidFill>
                <a:schemeClr val="tx1"/>
              </a:solidFill>
              <a:latin typeface="Liberation Sans" panose="020B0604020202020204" pitchFamily="34" charset="0"/>
            </a:endParaRPr>
          </a:p>
        </p:txBody>
      </p:sp>
      <p:sp>
        <p:nvSpPr>
          <p:cNvPr id="13" name="Rectangle 12"/>
          <p:cNvSpPr/>
          <p:nvPr/>
        </p:nvSpPr>
        <p:spPr>
          <a:xfrm>
            <a:off x="1600200" y="4161219"/>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Interest Expense	250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Interest Payable		250</a:t>
            </a:r>
            <a:endParaRPr lang="en-US" sz="1900" dirty="0">
              <a:solidFill>
                <a:schemeClr val="tx1"/>
              </a:solidFill>
              <a:latin typeface="Liberation Sans" panose="020B0604020202020204" pitchFamily="34" charset="0"/>
            </a:endParaRPr>
          </a:p>
        </p:txBody>
      </p:sp>
      <p:sp>
        <p:nvSpPr>
          <p:cNvPr id="14" name="Rectangle 13"/>
          <p:cNvSpPr/>
          <p:nvPr/>
        </p:nvSpPr>
        <p:spPr>
          <a:xfrm>
            <a:off x="1600200" y="5761419"/>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Accounts Receivable	1,100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Service Revenue		1,100</a:t>
            </a:r>
            <a:endParaRPr lang="en-US" sz="1900" dirty="0">
              <a:solidFill>
                <a:schemeClr val="tx1"/>
              </a:solidFill>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3</a:t>
            </a:r>
          </a:p>
        </p:txBody>
      </p:sp>
    </p:spTree>
    <p:extLst>
      <p:ext uri="{BB962C8B-B14F-4D97-AF65-F5344CB8AC3E}">
        <p14:creationId xmlns:p14="http://schemas.microsoft.com/office/powerpoint/2010/main" val="40153752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lef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3" grpId="0" build="p" bldLvl="2"/>
      <p:bldP spid="14"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7"/>
          <p:cNvSpPr txBox="1">
            <a:spLocks noChangeArrowheads="1"/>
          </p:cNvSpPr>
          <p:nvPr/>
        </p:nvSpPr>
        <p:spPr bwMode="auto">
          <a:xfrm>
            <a:off x="609600" y="1504950"/>
            <a:ext cx="7924800" cy="433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70000"/>
              </a:spcBef>
            </a:pPr>
            <a:r>
              <a:rPr lang="en-US" altLang="en-US" dirty="0">
                <a:solidFill>
                  <a:schemeClr val="tx1"/>
                </a:solidFill>
                <a:latin typeface="Liberation Sans" panose="020B0604020202020204" pitchFamily="34" charset="0"/>
                <a:cs typeface="Arial" charset="0"/>
              </a:rPr>
              <a:t>Adjusted Trial Balance</a:t>
            </a:r>
            <a:endParaRPr lang="en-US" altLang="en-US" b="0" dirty="0">
              <a:solidFill>
                <a:schemeClr val="tx1"/>
              </a:solidFill>
              <a:latin typeface="Liberation Sans" panose="020B0604020202020204" pitchFamily="34" charset="0"/>
              <a:cs typeface="Arial" charset="0"/>
            </a:endParaRP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Prepared </a:t>
            </a:r>
            <a:r>
              <a:rPr lang="en-US" altLang="en-US" sz="2200" dirty="0">
                <a:solidFill>
                  <a:schemeClr val="tx1"/>
                </a:solidFill>
                <a:latin typeface="Liberation Sans" panose="020B0604020202020204" pitchFamily="34" charset="0"/>
                <a:cs typeface="Arial" charset="0"/>
              </a:rPr>
              <a:t>after all adjusting entries</a:t>
            </a:r>
            <a:r>
              <a:rPr lang="en-US" altLang="en-US" sz="2200" b="0" dirty="0">
                <a:solidFill>
                  <a:schemeClr val="tx1"/>
                </a:solidFill>
                <a:latin typeface="Liberation Sans" panose="020B0604020202020204" pitchFamily="34" charset="0"/>
                <a:cs typeface="Arial" charset="0"/>
              </a:rPr>
              <a:t> are journalized and posted.</a:t>
            </a: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Purpose is to </a:t>
            </a:r>
            <a:r>
              <a:rPr lang="en-US" altLang="en-US" sz="2200" dirty="0">
                <a:solidFill>
                  <a:schemeClr val="tx1"/>
                </a:solidFill>
                <a:latin typeface="Liberation Sans" panose="020B0604020202020204" pitchFamily="34" charset="0"/>
                <a:cs typeface="Arial" charset="0"/>
              </a:rPr>
              <a:t>prove the equality</a:t>
            </a:r>
            <a:r>
              <a:rPr lang="en-US" altLang="en-US" sz="2200" b="0" dirty="0">
                <a:solidFill>
                  <a:schemeClr val="tx1"/>
                </a:solidFill>
                <a:latin typeface="Liberation Sans" panose="020B0604020202020204" pitchFamily="34" charset="0"/>
                <a:cs typeface="Arial" charset="0"/>
              </a:rPr>
              <a:t> of debit balances and credit balances in the ledger. </a:t>
            </a:r>
          </a:p>
          <a:p>
            <a:pPr lvl="1">
              <a:lnSpc>
                <a:spcPct val="120000"/>
              </a:lnSpc>
              <a:spcBef>
                <a:spcPct val="70000"/>
              </a:spcBef>
              <a:buClr>
                <a:srgbClr val="800000"/>
              </a:buClr>
              <a:buSzPct val="80000"/>
              <a:buFont typeface="Wingdings" pitchFamily="2" charset="2"/>
              <a:buChar char="u"/>
            </a:pPr>
            <a:r>
              <a:rPr lang="en-US" altLang="en-US" sz="2200" b="0" dirty="0">
                <a:solidFill>
                  <a:schemeClr val="tx1"/>
                </a:solidFill>
                <a:latin typeface="Liberation Sans" panose="020B0604020202020204" pitchFamily="34" charset="0"/>
                <a:cs typeface="Arial" charset="0"/>
              </a:rPr>
              <a:t>Is the </a:t>
            </a:r>
            <a:r>
              <a:rPr lang="en-US" altLang="en-US" sz="2200" dirty="0">
                <a:solidFill>
                  <a:schemeClr val="tx1"/>
                </a:solidFill>
                <a:latin typeface="Liberation Sans" panose="020B0604020202020204" pitchFamily="34" charset="0"/>
                <a:cs typeface="Arial" charset="0"/>
              </a:rPr>
              <a:t>primary basis for the preparation of financial statements</a:t>
            </a:r>
            <a:r>
              <a:rPr lang="en-US" altLang="en-US" sz="2200" b="0" dirty="0">
                <a:solidFill>
                  <a:schemeClr val="tx1"/>
                </a:solidFill>
                <a:latin typeface="Liberation Sans" panose="020B0604020202020204" pitchFamily="34" charset="0"/>
                <a:cs typeface="Arial" charset="0"/>
              </a:rPr>
              <a:t>.</a:t>
            </a:r>
          </a:p>
          <a:p>
            <a:pPr lvl="1">
              <a:lnSpc>
                <a:spcPct val="120000"/>
              </a:lnSpc>
              <a:spcBef>
                <a:spcPct val="70000"/>
              </a:spcBef>
              <a:buClr>
                <a:srgbClr val="800000"/>
              </a:buClr>
              <a:buSzPct val="80000"/>
              <a:buFont typeface="Wingdings" pitchFamily="2" charset="2"/>
              <a:buChar char="u"/>
            </a:pPr>
            <a:endParaRPr lang="en-US" altLang="en-US" sz="2100" b="0" dirty="0">
              <a:solidFill>
                <a:schemeClr val="tx1"/>
              </a:solidFill>
              <a:latin typeface="Liberation Sans" panose="020B0604020202020204" pitchFamily="34" charset="0"/>
              <a:cs typeface="Arial" charset="0"/>
            </a:endParaRP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117475"/>
            <a:r>
              <a:rPr lang="en-US" sz="2400" dirty="0">
                <a:latin typeface="Liberation Sans" panose="020B0604020202020204" pitchFamily="34" charset="0"/>
              </a:rPr>
              <a:t>Describe the nature and purpose of an adjusted trial balance</a:t>
            </a:r>
            <a:r>
              <a:rPr lang="en-US" sz="2500" dirty="0" smtClean="0">
                <a:latin typeface="Liberation Sans" panose="020B0604020202020204" pitchFamily="34" charset="0"/>
              </a:rPr>
              <a:t>.</a:t>
            </a:r>
            <a:endParaRPr lang="en-US" sz="2500" dirty="0">
              <a:latin typeface="Liberation Sans" panose="020B0604020202020204" pitchFamily="34" charset="0"/>
            </a:endParaRP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4</a:t>
            </a:r>
            <a:endParaRPr lang="en-US" sz="2400"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9400"/>
            <a:ext cx="6837994" cy="6350000"/>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6324" name="Text Box 9"/>
          <p:cNvSpPr txBox="1">
            <a:spLocks noChangeArrowheads="1"/>
          </p:cNvSpPr>
          <p:nvPr/>
        </p:nvSpPr>
        <p:spPr bwMode="auto">
          <a:xfrm>
            <a:off x="6553200" y="322263"/>
            <a:ext cx="1371600" cy="287337"/>
          </a:xfrm>
          <a:prstGeom prst="rect">
            <a:avLst/>
          </a:prstGeom>
          <a:noFill/>
          <a:ln w="12700" cap="sq" algn="ctr">
            <a:noFill/>
            <a:miter lim="800000"/>
            <a:headEnd type="none" w="sm" len="sm"/>
            <a:tailEnd type="none" w="sm" len="sm"/>
          </a:ln>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latin typeface="Liberation Sans" panose="020B0604020202020204" pitchFamily="34" charset="0"/>
              </a:rPr>
              <a:t>Illustration 3-25</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
            <a:ext cx="609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533400" y="1905000"/>
            <a:ext cx="7924800" cy="4343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defRPr sz="2800" b="1">
                <a:solidFill>
                  <a:schemeClr val="bg1"/>
                </a:solidFill>
                <a:latin typeface="Arial" charset="0"/>
              </a:defRPr>
            </a:lvl1pPr>
            <a:lvl2pPr marL="623888" indent="-388938">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buClr>
                <a:schemeClr val="accent2"/>
              </a:buClr>
              <a:buSzPct val="75000"/>
              <a:buFont typeface="Wingdings" pitchFamily="2" charset="2"/>
              <a:buNone/>
            </a:pPr>
            <a:r>
              <a:rPr lang="en-US" altLang="en-US" sz="1900" b="0" dirty="0">
                <a:solidFill>
                  <a:schemeClr val="tx1"/>
                </a:solidFill>
                <a:latin typeface="Liberation Sans" panose="020B0604020202020204" pitchFamily="34" charset="0"/>
              </a:rPr>
              <a:t>Which of the following statements is </a:t>
            </a:r>
            <a:r>
              <a:rPr lang="en-US" altLang="en-US" sz="1900" b="0" i="1" dirty="0">
                <a:solidFill>
                  <a:schemeClr val="tx1"/>
                </a:solidFill>
                <a:latin typeface="Liberation Sans" panose="020B0604020202020204" pitchFamily="34" charset="0"/>
              </a:rPr>
              <a:t>incorrect </a:t>
            </a:r>
            <a:r>
              <a:rPr lang="en-US" altLang="en-US" sz="1900" b="0" dirty="0">
                <a:solidFill>
                  <a:schemeClr val="tx1"/>
                </a:solidFill>
                <a:latin typeface="Liberation Sans" panose="020B0604020202020204" pitchFamily="34" charset="0"/>
              </a:rPr>
              <a:t>concerning the adjusted trial balance?</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An adjusted trial balance proves the equality of the  total debit balances and the total credit balances in the ledger after all adjustments are made.</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provides the primary basis for the preparation of financial statements. </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lists the account balances segregated by assets and liabilities. </a:t>
            </a:r>
          </a:p>
          <a:p>
            <a:pPr lvl="1">
              <a:lnSpc>
                <a:spcPct val="120000"/>
              </a:lnSpc>
              <a:spcBef>
                <a:spcPct val="30000"/>
              </a:spcBef>
              <a:buClr>
                <a:schemeClr val="tx1"/>
              </a:buClr>
              <a:buFont typeface="Wingdings" pitchFamily="2" charset="2"/>
              <a:buAutoNum type="alphaLcPeriod"/>
            </a:pPr>
            <a:r>
              <a:rPr lang="en-US" altLang="en-US" sz="1900" b="0" dirty="0">
                <a:solidFill>
                  <a:schemeClr val="tx1"/>
                </a:solidFill>
                <a:latin typeface="Liberation Sans" panose="020B0604020202020204" pitchFamily="34" charset="0"/>
              </a:rPr>
              <a:t>The adjusted trial balance is prepared after the adjusting entries have been journalized and posted.</a:t>
            </a:r>
          </a:p>
        </p:txBody>
      </p:sp>
      <p:sp>
        <p:nvSpPr>
          <p:cNvPr id="5530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8" name="Rectangle 4"/>
          <p:cNvSpPr>
            <a:spLocks noChangeArrowheads="1"/>
          </p:cNvSpPr>
          <p:nvPr/>
        </p:nvSpPr>
        <p:spPr bwMode="auto">
          <a:xfrm>
            <a:off x="6096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buSzPct val="80000"/>
            </a:pPr>
            <a:r>
              <a:rPr lang="en-US" altLang="en-US" sz="3000" dirty="0">
                <a:solidFill>
                  <a:srgbClr val="800000"/>
                </a:solidFill>
                <a:latin typeface="Liberation Sans" panose="020B0604020202020204" pitchFamily="34" charset="0"/>
              </a:rPr>
              <a:t>Question</a:t>
            </a: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Adjusted Trial Balance</a:t>
            </a:r>
            <a:endParaRPr lang="en-US" altLang="en-US" sz="3200" dirty="0">
              <a:solidFill>
                <a:schemeClr val="tx2">
                  <a:lumMod val="75000"/>
                </a:schemeClr>
              </a:solidFill>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
        <p:nvSpPr>
          <p:cNvPr id="11" name="Notched Right Arrow 10"/>
          <p:cNvSpPr/>
          <p:nvPr/>
        </p:nvSpPr>
        <p:spPr bwMode="auto">
          <a:xfrm>
            <a:off x="228600" y="45720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295400"/>
            <a:ext cx="7620000" cy="274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defPPr>
              <a:defRPr lang="en-US"/>
            </a:defPPr>
            <a:lvl1pPr>
              <a:lnSpc>
                <a:spcPct val="125000"/>
              </a:lnSpc>
              <a:spcBef>
                <a:spcPts val="1200"/>
              </a:spcBef>
              <a:buClr>
                <a:srgbClr val="800000"/>
              </a:buClr>
              <a:buSzPct val="80000"/>
              <a:buFont typeface="Wingdings" pitchFamily="2" charset="2"/>
              <a:buNone/>
              <a:defRPr sz="2600">
                <a:solidFill>
                  <a:schemeClr val="tx2">
                    <a:lumMod val="75000"/>
                  </a:schemeClr>
                </a:solidFill>
                <a:latin typeface="Liberation Sans" panose="020B0604020202020204" pitchFamily="34" charset="0"/>
              </a:defRPr>
            </a:lvl1pPr>
            <a:lvl2pPr marL="685800" lvl="1" indent="-457200">
              <a:lnSpc>
                <a:spcPct val="125000"/>
              </a:lnSpc>
              <a:spcBef>
                <a:spcPts val="1200"/>
              </a:spcBef>
              <a:buClr>
                <a:srgbClr val="800000"/>
              </a:buClr>
              <a:buSzPct val="80000"/>
              <a:buFont typeface="Wingdings" pitchFamily="2" charset="2"/>
              <a:buChar char="u"/>
              <a:defRPr sz="2200" b="0">
                <a:solidFill>
                  <a:schemeClr val="tx1"/>
                </a:solidFill>
                <a:latin typeface="Liberation Sans" panose="020B0604020202020204" pitchFamily="34" charset="0"/>
              </a:defRPr>
            </a:lvl2pPr>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Cash-Basis Accounting</a:t>
            </a:r>
          </a:p>
          <a:p>
            <a:pPr lvl="1"/>
            <a:r>
              <a:rPr lang="en-US" altLang="en-US" b="1" dirty="0"/>
              <a:t>Revenues</a:t>
            </a:r>
            <a:r>
              <a:rPr lang="en-US" altLang="en-US" dirty="0"/>
              <a:t> recognized when </a:t>
            </a:r>
            <a:r>
              <a:rPr lang="en-US" altLang="en-US" b="1" dirty="0"/>
              <a:t>cash is received</a:t>
            </a:r>
            <a:r>
              <a:rPr lang="en-US" altLang="en-US" dirty="0"/>
              <a:t>.</a:t>
            </a:r>
          </a:p>
          <a:p>
            <a:pPr lvl="1"/>
            <a:r>
              <a:rPr lang="en-US" altLang="en-US" b="1" dirty="0"/>
              <a:t>Expenses</a:t>
            </a:r>
            <a:r>
              <a:rPr lang="en-US" altLang="en-US" dirty="0"/>
              <a:t> recognized when </a:t>
            </a:r>
            <a:r>
              <a:rPr lang="en-US" altLang="en-US" b="1" dirty="0"/>
              <a:t>cash is paid</a:t>
            </a:r>
            <a:r>
              <a:rPr lang="en-US" altLang="en-US" dirty="0"/>
              <a:t>.  </a:t>
            </a:r>
          </a:p>
          <a:p>
            <a:pPr lvl="1"/>
            <a:r>
              <a:rPr lang="en-US" altLang="en-US" dirty="0"/>
              <a:t>Cash-basis accounting is </a:t>
            </a:r>
            <a:r>
              <a:rPr lang="en-US" altLang="en-US" b="1" dirty="0"/>
              <a:t>not in accordance with generally accepted accounting principles (GAAP)</a:t>
            </a:r>
            <a:r>
              <a:rPr lang="en-US" altLang="en-US" dirty="0"/>
              <a:t>.</a:t>
            </a:r>
          </a:p>
        </p:txBody>
      </p:sp>
      <p:sp>
        <p:nvSpPr>
          <p:cNvPr id="9228"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Accrual- versus Cash-Basis Accounting</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11"/>
          <p:cNvSpPr>
            <a:spLocks noChangeArrowheads="1"/>
          </p:cNvSpPr>
          <p:nvPr/>
        </p:nvSpPr>
        <p:spPr bwMode="auto">
          <a:xfrm>
            <a:off x="36576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Owner’s Equity Statement </a:t>
            </a:r>
          </a:p>
        </p:txBody>
      </p:sp>
      <p:sp>
        <p:nvSpPr>
          <p:cNvPr id="58371" name="Text Box 6"/>
          <p:cNvSpPr txBox="1">
            <a:spLocks noChangeArrowheads="1"/>
          </p:cNvSpPr>
          <p:nvPr/>
        </p:nvSpPr>
        <p:spPr bwMode="auto">
          <a:xfrm>
            <a:off x="685800" y="1524000"/>
            <a:ext cx="7772400" cy="822325"/>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b="0" dirty="0">
                <a:solidFill>
                  <a:schemeClr val="tx1"/>
                </a:solidFill>
                <a:latin typeface="Liberation Sans" panose="020B0604020202020204" pitchFamily="34" charset="0"/>
                <a:cs typeface="Arial" charset="0"/>
              </a:rPr>
              <a:t>Financial Statements are prepared directly from the </a:t>
            </a:r>
            <a:r>
              <a:rPr lang="en-US" altLang="en-US" sz="2300" dirty="0">
                <a:solidFill>
                  <a:schemeClr val="tx1"/>
                </a:solidFill>
                <a:latin typeface="Liberation Sans" panose="020B0604020202020204" pitchFamily="34" charset="0"/>
                <a:cs typeface="Arial" charset="0"/>
              </a:rPr>
              <a:t>Adjusted Trial Balance</a:t>
            </a:r>
            <a:r>
              <a:rPr lang="en-US" altLang="en-US" sz="2300" b="0" dirty="0">
                <a:solidFill>
                  <a:schemeClr val="tx1"/>
                </a:solidFill>
                <a:latin typeface="Liberation Sans" panose="020B0604020202020204" pitchFamily="34" charset="0"/>
                <a:cs typeface="Arial" charset="0"/>
              </a:rPr>
              <a:t>.  </a:t>
            </a:r>
            <a:endParaRPr lang="en-US" altLang="en-US" sz="2300" dirty="0">
              <a:solidFill>
                <a:schemeClr val="tx1"/>
              </a:solidFill>
              <a:latin typeface="Liberation Sans" panose="020B0604020202020204" pitchFamily="34" charset="0"/>
              <a:cs typeface="Arial" charset="0"/>
            </a:endParaRPr>
          </a:p>
        </p:txBody>
      </p:sp>
      <p:sp>
        <p:nvSpPr>
          <p:cNvPr id="58372" name="AutoShape 8"/>
          <p:cNvSpPr>
            <a:spLocks noChangeArrowheads="1"/>
          </p:cNvSpPr>
          <p:nvPr/>
        </p:nvSpPr>
        <p:spPr bwMode="auto">
          <a:xfrm>
            <a:off x="9144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Income Statement</a:t>
            </a:r>
          </a:p>
        </p:txBody>
      </p:sp>
      <p:sp>
        <p:nvSpPr>
          <p:cNvPr id="58373" name="AutoShape 9"/>
          <p:cNvSpPr>
            <a:spLocks noChangeArrowheads="1"/>
          </p:cNvSpPr>
          <p:nvPr/>
        </p:nvSpPr>
        <p:spPr bwMode="auto">
          <a:xfrm>
            <a:off x="6400800" y="3336925"/>
            <a:ext cx="175260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300" dirty="0">
                <a:solidFill>
                  <a:schemeClr val="tx1"/>
                </a:solidFill>
                <a:latin typeface="Liberation Sans" panose="020B0604020202020204" pitchFamily="34" charset="0"/>
              </a:rPr>
              <a:t>Balance Sheet</a:t>
            </a:r>
          </a:p>
        </p:txBody>
      </p:sp>
      <p:sp>
        <p:nvSpPr>
          <p:cNvPr id="58374" name="AutoShape 13"/>
          <p:cNvSpPr>
            <a:spLocks noChangeArrowheads="1"/>
          </p:cNvSpPr>
          <p:nvPr/>
        </p:nvSpPr>
        <p:spPr bwMode="auto">
          <a:xfrm>
            <a:off x="44196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5" name="AutoShape 15"/>
          <p:cNvSpPr>
            <a:spLocks noChangeArrowheads="1"/>
          </p:cNvSpPr>
          <p:nvPr/>
        </p:nvSpPr>
        <p:spPr bwMode="auto">
          <a:xfrm>
            <a:off x="16764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6" name="AutoShape 16"/>
          <p:cNvSpPr>
            <a:spLocks noChangeArrowheads="1"/>
          </p:cNvSpPr>
          <p:nvPr/>
        </p:nvSpPr>
        <p:spPr bwMode="auto">
          <a:xfrm>
            <a:off x="7162800" y="2498725"/>
            <a:ext cx="228600" cy="762000"/>
          </a:xfrm>
          <a:prstGeom prst="downArrow">
            <a:avLst>
              <a:gd name="adj1" fmla="val 50000"/>
              <a:gd name="adj2" fmla="val 83333"/>
            </a:avLst>
          </a:prstGeom>
          <a:solidFill>
            <a:schemeClr val="hlink"/>
          </a:solidFill>
          <a:ln w="12700" cap="sq">
            <a:solidFill>
              <a:schemeClr val="tx1"/>
            </a:solidFill>
            <a:miter lim="800000"/>
            <a:headEnd type="none" w="sm" len="sm"/>
            <a:tailEnd type="none" w="sm" len="sm"/>
          </a:ln>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8378" name="Rectangle 7"/>
          <p:cNvSpPr>
            <a:spLocks noChangeArrowheads="1"/>
          </p:cNvSpPr>
          <p:nvPr/>
        </p:nvSpPr>
        <p:spPr bwMode="auto">
          <a:xfrm>
            <a:off x="609600" y="304800"/>
            <a:ext cx="8229600" cy="560388"/>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Preparing Financial Statements</a:t>
            </a:r>
          </a:p>
        </p:txBody>
      </p:sp>
      <p:sp>
        <p:nvSpPr>
          <p:cNvPr id="5633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7856538" cy="636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7" name="Rectangle 16"/>
          <p:cNvSpPr>
            <a:spLocks noChangeArrowheads="1"/>
          </p:cNvSpPr>
          <p:nvPr/>
        </p:nvSpPr>
        <p:spPr bwMode="auto">
          <a:xfrm>
            <a:off x="8382000" y="1905000"/>
            <a:ext cx="228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endParaRPr lang="en-US" altLang="en-US" sz="2400" b="0" dirty="0">
              <a:solidFill>
                <a:schemeClr val="tx1"/>
              </a:solidFill>
              <a:latin typeface="Liberation Sans" panose="020B0604020202020204" pitchFamily="34" charset="0"/>
            </a:endParaRPr>
          </a:p>
        </p:txBody>
      </p:sp>
      <p:sp>
        <p:nvSpPr>
          <p:cNvPr id="59398" name="Rectangle 12"/>
          <p:cNvSpPr>
            <a:spLocks noChangeArrowheads="1"/>
          </p:cNvSpPr>
          <p:nvPr/>
        </p:nvSpPr>
        <p:spPr bwMode="auto">
          <a:xfrm>
            <a:off x="762000" y="5913437"/>
            <a:ext cx="3733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3-26  </a:t>
            </a:r>
          </a:p>
          <a:p>
            <a:r>
              <a:rPr lang="en-US" altLang="en-US" sz="1200" b="0" dirty="0">
                <a:solidFill>
                  <a:schemeClr val="tx1"/>
                </a:solidFill>
                <a:latin typeface="Liberation Sans" panose="020B0604020202020204" pitchFamily="34" charset="0"/>
              </a:rPr>
              <a:t>Preparation of the income statement and owner’s equity statement from the adjusted trial balance</a:t>
            </a:r>
          </a:p>
        </p:txBody>
      </p:sp>
      <p:sp>
        <p:nvSpPr>
          <p:cNvPr id="2" name="Rectangle 1"/>
          <p:cNvSpPr/>
          <p:nvPr/>
        </p:nvSpPr>
        <p:spPr bwMode="auto">
          <a:xfrm>
            <a:off x="990600" y="292608"/>
            <a:ext cx="609600" cy="6096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229600" cy="564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376" name="Rectangle 8"/>
          <p:cNvSpPr>
            <a:spLocks noChangeArrowheads="1"/>
          </p:cNvSpPr>
          <p:nvPr/>
        </p:nvSpPr>
        <p:spPr bwMode="auto">
          <a:xfrm>
            <a:off x="457200" y="539496"/>
            <a:ext cx="762000" cy="609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90488" tIns="44450" rIns="90488" bIns="44450"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60422" name="Rectangle 11"/>
          <p:cNvSpPr>
            <a:spLocks noChangeArrowheads="1"/>
          </p:cNvSpPr>
          <p:nvPr/>
        </p:nvSpPr>
        <p:spPr bwMode="auto">
          <a:xfrm>
            <a:off x="533400" y="5678269"/>
            <a:ext cx="2971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3-27  </a:t>
            </a:r>
          </a:p>
          <a:p>
            <a:r>
              <a:rPr lang="en-US" altLang="en-US" sz="1200" b="0" dirty="0">
                <a:solidFill>
                  <a:schemeClr val="tx1"/>
                </a:solidFill>
                <a:latin typeface="Liberation Sans" panose="020B0604020202020204" pitchFamily="34" charset="0"/>
              </a:rPr>
              <a:t>Preparation of the balance sheet from the adjusted trial balance</a:t>
            </a:r>
          </a:p>
        </p:txBody>
      </p:sp>
      <p:sp>
        <p:nvSpPr>
          <p:cNvPr id="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1" y="1259300"/>
            <a:ext cx="8621486" cy="45319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838199" y="5791200"/>
            <a:ext cx="8015515" cy="883832"/>
          </a:xfrm>
          <a:prstGeom prst="rect">
            <a:avLst/>
          </a:prstGeom>
        </p:spPr>
        <p:txBody>
          <a:bodyPr wrap="square">
            <a:spAutoFit/>
          </a:bodyPr>
          <a:lstStyle/>
          <a:p>
            <a:pPr>
              <a:lnSpc>
                <a:spcPct val="110000"/>
              </a:lnSpc>
            </a:pPr>
            <a:r>
              <a:rPr lang="en-US" sz="1600" b="0" dirty="0">
                <a:solidFill>
                  <a:schemeClr val="tx1"/>
                </a:solidFill>
                <a:latin typeface="Liberation Sans" panose="020B0604020202020204" pitchFamily="34" charset="0"/>
              </a:rPr>
              <a:t>(a) Determine the net income for the quarter April 1 to June 30.</a:t>
            </a:r>
          </a:p>
          <a:p>
            <a:pPr>
              <a:lnSpc>
                <a:spcPct val="110000"/>
              </a:lnSpc>
            </a:pPr>
            <a:r>
              <a:rPr lang="en-US" sz="1600" b="0" dirty="0">
                <a:solidFill>
                  <a:schemeClr val="tx1"/>
                </a:solidFill>
                <a:latin typeface="Liberation Sans" panose="020B0604020202020204" pitchFamily="34" charset="0"/>
              </a:rPr>
              <a:t>(b) Determine the total assets and total liabilities at June 30, 2017, for Skolnick Co.</a:t>
            </a:r>
          </a:p>
          <a:p>
            <a:pPr>
              <a:lnSpc>
                <a:spcPct val="110000"/>
              </a:lnSpc>
            </a:pPr>
            <a:r>
              <a:rPr lang="en-US" sz="1600" b="0" dirty="0">
                <a:solidFill>
                  <a:schemeClr val="tx1"/>
                </a:solidFill>
                <a:latin typeface="Liberation Sans" panose="020B0604020202020204" pitchFamily="34" charset="0"/>
              </a:rPr>
              <a:t>(c) Determine the amount of owner’s capital at June 30, 2017.</a:t>
            </a:r>
            <a:endParaRPr lang="en-US" sz="1600" dirty="0">
              <a:solidFill>
                <a:schemeClr val="tx1"/>
              </a:solidFill>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0782270"/>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154701840"/>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4648200"/>
            <a:ext cx="8221154" cy="1600200"/>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 y="1828800"/>
            <a:ext cx="8266874" cy="32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600377356"/>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29"/>
          <p:cNvSpPr>
            <a:spLocks noChangeShapeType="1"/>
          </p:cNvSpPr>
          <p:nvPr/>
        </p:nvSpPr>
        <p:spPr bwMode="auto">
          <a:xfrm>
            <a:off x="290286" y="784324"/>
            <a:ext cx="8636000" cy="1489"/>
          </a:xfrm>
          <a:prstGeom prst="line">
            <a:avLst/>
          </a:prstGeom>
          <a:noFill/>
          <a:ln w="571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85593" tIns="42045" rIns="85593" bIns="42045"/>
          <a:lstStyle/>
          <a:p>
            <a:endParaRPr lang="en-US" dirty="0">
              <a:latin typeface="Liberation Sans" panose="020B0604020202020204" pitchFamily="34" charset="0"/>
            </a:endParaRPr>
          </a:p>
        </p:txBody>
      </p:sp>
      <p:pic>
        <p:nvPicPr>
          <p:cNvPr id="16"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 y="395883"/>
            <a:ext cx="1669143" cy="6042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pic>
        <p:nvPicPr>
          <p:cNvPr id="1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86" y="357188"/>
            <a:ext cx="8636000" cy="823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8"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57" y="586815"/>
            <a:ext cx="3144567" cy="41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9"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472" y="571501"/>
            <a:ext cx="409385" cy="34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20" name="TextBox 19"/>
          <p:cNvSpPr txBox="1"/>
          <p:nvPr/>
        </p:nvSpPr>
        <p:spPr>
          <a:xfrm>
            <a:off x="2467428" y="428625"/>
            <a:ext cx="435429" cy="641336"/>
          </a:xfrm>
          <a:prstGeom prst="rect">
            <a:avLst/>
          </a:prstGeom>
          <a:noFill/>
        </p:spPr>
        <p:txBody>
          <a:bodyPr wrap="square" lIns="86493" tIns="43247" rIns="86493" bIns="43247" rtlCol="0">
            <a:spAutoFit/>
          </a:bodyPr>
          <a:lstStyle/>
          <a:p>
            <a:r>
              <a:rPr lang="en-US" sz="3600" b="1" dirty="0" smtClean="0">
                <a:solidFill>
                  <a:srgbClr val="FF9900"/>
                </a:solidFill>
                <a:latin typeface="Liberation Sans" panose="020B0604020202020204" pitchFamily="34" charset="0"/>
              </a:rPr>
              <a:t>4</a:t>
            </a:r>
            <a:endParaRPr lang="en-US" sz="3600" b="1" dirty="0">
              <a:solidFill>
                <a:srgbClr val="FF9900"/>
              </a:solidFill>
              <a:latin typeface="Liberation Sans" panose="020B0604020202020204" pitchFamily="34" charset="0"/>
            </a:endParaRPr>
          </a:p>
        </p:txBody>
      </p:sp>
      <p:sp>
        <p:nvSpPr>
          <p:cNvPr id="21" name="TextBox 20"/>
          <p:cNvSpPr txBox="1"/>
          <p:nvPr/>
        </p:nvSpPr>
        <p:spPr>
          <a:xfrm>
            <a:off x="3338286" y="508909"/>
            <a:ext cx="5515429" cy="519373"/>
          </a:xfrm>
          <a:prstGeom prst="rect">
            <a:avLst/>
          </a:prstGeom>
          <a:noFill/>
        </p:spPr>
        <p:txBody>
          <a:bodyPr wrap="square" lIns="86493" tIns="43247" rIns="86493" bIns="43247" rtlCol="0">
            <a:spAutoFit/>
          </a:bodyPr>
          <a:lstStyle/>
          <a:p>
            <a:pPr marL="111120" algn="l"/>
            <a:r>
              <a:rPr lang="en-US" sz="2800" b="1" dirty="0" smtClean="0">
                <a:solidFill>
                  <a:schemeClr val="bg1"/>
                </a:solidFill>
                <a:latin typeface="Liberation Sans" panose="020B0604020202020204" pitchFamily="34" charset="0"/>
              </a:rPr>
              <a:t>Trial Balance</a:t>
            </a:r>
            <a:endParaRPr lang="en-US" sz="2800" b="1" dirty="0">
              <a:solidFill>
                <a:schemeClr val="bg1"/>
              </a:solidFill>
              <a:latin typeface="Liberation Sans"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57200" y="501930"/>
            <a:ext cx="1600200" cy="56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5" name="TextBox 24"/>
          <p:cNvSpPr txBox="1"/>
          <p:nvPr/>
        </p:nvSpPr>
        <p:spPr>
          <a:xfrm>
            <a:off x="304800" y="381000"/>
            <a:ext cx="2209800" cy="738664"/>
          </a:xfrm>
          <a:prstGeom prst="rect">
            <a:avLst/>
          </a:prstGeom>
          <a:noFill/>
        </p:spPr>
        <p:txBody>
          <a:bodyPr wrap="square" rtlCol="0">
            <a:spAutoFit/>
          </a:bodyPr>
          <a:lstStyle/>
          <a:p>
            <a:r>
              <a:rPr lang="en-US" sz="4200" b="1" dirty="0" smtClean="0">
                <a:solidFill>
                  <a:srgbClr val="FF9900"/>
                </a:solidFill>
                <a:effectLst>
                  <a:outerShdw blurRad="38100" dist="38100" dir="2700000" algn="tl">
                    <a:srgbClr val="000000">
                      <a:alpha val="43137"/>
                    </a:srgbClr>
                  </a:outerShdw>
                </a:effectLst>
                <a:latin typeface="Liberation Sans" panose="020B0604020202020204" pitchFamily="34" charset="0"/>
              </a:rPr>
              <a:t>DO IT!</a:t>
            </a:r>
            <a:endParaRPr lang="en-US" sz="4200" b="1" dirty="0">
              <a:solidFill>
                <a:srgbClr val="FF9900"/>
              </a:solidFill>
              <a:effectLst>
                <a:outerShdw blurRad="38100" dist="38100" dir="2700000" algn="tl">
                  <a:srgbClr val="000000">
                    <a:alpha val="43137"/>
                  </a:srgbClr>
                </a:outerShdw>
              </a:effectLst>
              <a:latin typeface="Liberation Sans" panose="020B060402020202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9" y="1371600"/>
            <a:ext cx="85753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 y="1828800"/>
            <a:ext cx="8266874" cy="327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056" y="1810512"/>
            <a:ext cx="8221154" cy="1538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57200" y="3348804"/>
            <a:ext cx="8221154" cy="2899596"/>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Liberation Sans" panose="020B0604020202020204" pitchFamily="34" charset="0"/>
            </a:endParaRPr>
          </a:p>
        </p:txBody>
      </p:sp>
      <p:sp>
        <p:nvSpPr>
          <p:cNvPr id="2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23929373"/>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2133600"/>
            <a:ext cx="7620000"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688975">
              <a:lnSpc>
                <a:spcPct val="120000"/>
              </a:lnSpc>
              <a:spcBef>
                <a:spcPct val="70000"/>
              </a:spcBef>
              <a:buSzPct val="100000"/>
              <a:buFont typeface="+mj-lt"/>
              <a:buAutoNum type="arabicPeriod"/>
            </a:pPr>
            <a:r>
              <a:rPr lang="en-US" altLang="en-US" sz="2200" b="0" dirty="0">
                <a:solidFill>
                  <a:schemeClr val="tx1"/>
                </a:solidFill>
                <a:latin typeface="Liberation Sans" panose="020B0604020202020204" pitchFamily="34" charset="0"/>
              </a:rPr>
              <a:t>When a company prepays an expense, it </a:t>
            </a:r>
            <a:r>
              <a:rPr lang="en-US" altLang="en-US" sz="2200" dirty="0">
                <a:solidFill>
                  <a:schemeClr val="tx1"/>
                </a:solidFill>
                <a:latin typeface="Liberation Sans" panose="020B0604020202020204" pitchFamily="34" charset="0"/>
              </a:rPr>
              <a:t>debits</a:t>
            </a:r>
            <a:r>
              <a:rPr lang="en-US" altLang="en-US" sz="2200" b="0" dirty="0">
                <a:solidFill>
                  <a:schemeClr val="tx1"/>
                </a:solidFill>
                <a:latin typeface="Liberation Sans" panose="020B0604020202020204" pitchFamily="34" charset="0"/>
              </a:rPr>
              <a:t> that amount to </a:t>
            </a:r>
            <a:r>
              <a:rPr lang="en-US" altLang="en-US" sz="2200" dirty="0">
                <a:solidFill>
                  <a:schemeClr val="tx1"/>
                </a:solidFill>
                <a:latin typeface="Liberation Sans" panose="020B0604020202020204" pitchFamily="34" charset="0"/>
              </a:rPr>
              <a:t>an expense account</a:t>
            </a:r>
            <a:r>
              <a:rPr lang="en-US" altLang="en-US" sz="2200" b="0" dirty="0">
                <a:solidFill>
                  <a:schemeClr val="tx1"/>
                </a:solidFill>
                <a:latin typeface="Liberation Sans" panose="020B0604020202020204" pitchFamily="34" charset="0"/>
              </a:rPr>
              <a:t>.</a:t>
            </a:r>
          </a:p>
          <a:p>
            <a:pPr marL="688975">
              <a:lnSpc>
                <a:spcPct val="120000"/>
              </a:lnSpc>
              <a:spcBef>
                <a:spcPct val="70000"/>
              </a:spcBef>
              <a:buSzPct val="100000"/>
              <a:buFont typeface="+mj-lt"/>
              <a:buAutoNum type="arabicPeriod"/>
            </a:pPr>
            <a:r>
              <a:rPr lang="en-US" altLang="en-US" sz="2200" b="0" dirty="0">
                <a:solidFill>
                  <a:schemeClr val="tx1"/>
                </a:solidFill>
                <a:latin typeface="Liberation Sans" panose="020B0604020202020204" pitchFamily="34" charset="0"/>
              </a:rPr>
              <a:t>When it receives payment for future services, it </a:t>
            </a:r>
            <a:r>
              <a:rPr lang="en-US" altLang="en-US" sz="2200" dirty="0">
                <a:solidFill>
                  <a:schemeClr val="tx1"/>
                </a:solidFill>
                <a:latin typeface="Liberation Sans" panose="020B0604020202020204" pitchFamily="34" charset="0"/>
              </a:rPr>
              <a:t>credits</a:t>
            </a:r>
            <a:r>
              <a:rPr lang="en-US" altLang="en-US" sz="2200" b="0" dirty="0">
                <a:solidFill>
                  <a:schemeClr val="tx1"/>
                </a:solidFill>
                <a:latin typeface="Liberation Sans" panose="020B0604020202020204" pitchFamily="34" charset="0"/>
              </a:rPr>
              <a:t> the amount to </a:t>
            </a:r>
            <a:r>
              <a:rPr lang="en-US" altLang="en-US" sz="2200" dirty="0">
                <a:solidFill>
                  <a:schemeClr val="tx1"/>
                </a:solidFill>
                <a:latin typeface="Liberation Sans" panose="020B0604020202020204" pitchFamily="34" charset="0"/>
              </a:rPr>
              <a:t>a revenue account</a:t>
            </a:r>
            <a:r>
              <a:rPr lang="en-US" altLang="en-US" sz="2200" b="0" dirty="0">
                <a:solidFill>
                  <a:schemeClr val="tx1"/>
                </a:solidFill>
                <a:latin typeface="Liberation Sans" panose="020B0604020202020204" pitchFamily="34" charset="0"/>
              </a:rPr>
              <a:t>.</a:t>
            </a:r>
          </a:p>
        </p:txBody>
      </p:sp>
      <p:sp>
        <p:nvSpPr>
          <p:cNvPr id="8" name="Rectangle 7"/>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9"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APPENDIX 3A: Prepare </a:t>
            </a:r>
            <a:r>
              <a:rPr lang="en-US" altLang="en-US" sz="2300" dirty="0">
                <a:latin typeface="Liberation Sans" panose="020B0604020202020204" pitchFamily="34" charset="0"/>
              </a:rPr>
              <a:t>adjusting entries for the alternative treatment of deferrals.</a:t>
            </a:r>
          </a:p>
        </p:txBody>
      </p:sp>
      <p:sp>
        <p:nvSpPr>
          <p:cNvPr id="10" name="Oval 9"/>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5</a:t>
            </a:r>
            <a:endParaRPr lang="en-US" sz="2400" dirty="0">
              <a:latin typeface="Liberation Sans" panose="020B0604020202020204" pitchFamily="34" charset="0"/>
            </a:endParaRPr>
          </a:p>
        </p:txBody>
      </p:sp>
      <p:sp>
        <p:nvSpPr>
          <p:cNvPr id="11" name="Text Box 2"/>
          <p:cNvSpPr txBox="1">
            <a:spLocks noChangeArrowheads="1"/>
          </p:cNvSpPr>
          <p:nvPr/>
        </p:nvSpPr>
        <p:spPr bwMode="auto">
          <a:xfrm>
            <a:off x="609600" y="1457980"/>
            <a:ext cx="78486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ts val="0"/>
              </a:spcBef>
              <a:buClr>
                <a:srgbClr val="800000"/>
              </a:buClr>
              <a:buSzPct val="80000"/>
              <a:buFont typeface="Wingdings" pitchFamily="2" charset="2"/>
              <a:buNone/>
            </a:pPr>
            <a:r>
              <a:rPr lang="en-US" altLang="en-US" dirty="0" smtClean="0">
                <a:solidFill>
                  <a:schemeClr val="tx1"/>
                </a:solidFill>
                <a:latin typeface="Liberation Sans" panose="020B0604020202020204" pitchFamily="34" charset="0"/>
              </a:rPr>
              <a:t>Alternate Treatment for Adjusting Entries</a:t>
            </a:r>
            <a:endParaRPr lang="en-US" altLang="en-US" sz="2100" b="0" dirty="0">
              <a:solidFill>
                <a:schemeClr val="tx1"/>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9"/>
          <p:cNvSpPr txBox="1">
            <a:spLocks noChangeArrowheads="1"/>
          </p:cNvSpPr>
          <p:nvPr/>
        </p:nvSpPr>
        <p:spPr bwMode="auto">
          <a:xfrm>
            <a:off x="7391400" y="2620962"/>
            <a:ext cx="1447800" cy="274638"/>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folHlink"/>
                </a:solidFill>
                <a:latin typeface="Liberation Sans" panose="020B0604020202020204" pitchFamily="34" charset="0"/>
              </a:rPr>
              <a:t>Illustration 3A-2</a:t>
            </a:r>
          </a:p>
        </p:txBody>
      </p:sp>
      <p:sp>
        <p:nvSpPr>
          <p:cNvPr id="62469" name="Rectangle 17"/>
          <p:cNvSpPr>
            <a:spLocks noChangeArrowheads="1"/>
          </p:cNvSpPr>
          <p:nvPr/>
        </p:nvSpPr>
        <p:spPr bwMode="auto">
          <a:xfrm>
            <a:off x="609600" y="1295400"/>
            <a:ext cx="822960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choose to </a:t>
            </a:r>
            <a:r>
              <a:rPr lang="en-US" altLang="en-US" sz="2100" dirty="0">
                <a:solidFill>
                  <a:schemeClr val="tx1"/>
                </a:solidFill>
                <a:latin typeface="Liberation Sans" panose="020B0604020202020204" pitchFamily="34" charset="0"/>
              </a:rPr>
              <a:t>debit (increase) an expense account</a:t>
            </a:r>
            <a:r>
              <a:rPr lang="en-US" altLang="en-US" sz="2100" b="0" dirty="0">
                <a:solidFill>
                  <a:schemeClr val="tx1"/>
                </a:solidFill>
                <a:latin typeface="Liberation Sans" panose="020B0604020202020204" pitchFamily="34" charset="0"/>
              </a:rPr>
              <a:t> rather than an asset account. This alternative treatment is simply more convenient.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8382000" cy="2048182"/>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Prepaid Expenses</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9"/>
          <p:cNvSpPr txBox="1">
            <a:spLocks noChangeArrowheads="1"/>
          </p:cNvSpPr>
          <p:nvPr/>
        </p:nvSpPr>
        <p:spPr bwMode="auto">
          <a:xfrm>
            <a:off x="7391400" y="2163763"/>
            <a:ext cx="14478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folHlink"/>
                </a:solidFill>
                <a:latin typeface="Liberation Sans" panose="020B0604020202020204" pitchFamily="34" charset="0"/>
              </a:rPr>
              <a:t>Illustration 3A-5</a:t>
            </a:r>
          </a:p>
        </p:txBody>
      </p:sp>
      <p:sp>
        <p:nvSpPr>
          <p:cNvPr id="63493" name="Rectangle 7"/>
          <p:cNvSpPr>
            <a:spLocks noChangeArrowheads="1"/>
          </p:cNvSpPr>
          <p:nvPr/>
        </p:nvSpPr>
        <p:spPr bwMode="auto">
          <a:xfrm>
            <a:off x="609600" y="1295400"/>
            <a:ext cx="8229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a:t>
            </a:r>
            <a:r>
              <a:rPr lang="en-US" altLang="en-US" sz="2100" dirty="0">
                <a:solidFill>
                  <a:schemeClr val="tx1"/>
                </a:solidFill>
                <a:latin typeface="Liberation Sans" panose="020B0604020202020204" pitchFamily="34" charset="0"/>
              </a:rPr>
              <a:t>credit (increase) a revenue account </a:t>
            </a:r>
            <a:r>
              <a:rPr lang="en-US" altLang="en-US" sz="2100" b="0" dirty="0">
                <a:solidFill>
                  <a:schemeClr val="tx1"/>
                </a:solidFill>
                <a:latin typeface="Liberation Sans" panose="020B0604020202020204" pitchFamily="34" charset="0"/>
              </a:rPr>
              <a:t>when they receive cash for future services.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8400143" cy="284576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Rectangle 15"/>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Unearned Revenues</a:t>
            </a:r>
            <a:endParaRPr lang="en-US" altLang="en-US" sz="3200" dirty="0">
              <a:solidFill>
                <a:schemeClr val="tx2">
                  <a:lumMod val="75000"/>
                </a:schemeClr>
              </a:solidFill>
              <a:latin typeface="Liberation Sans" panose="020B0604020202020204" pitchFamily="34" charset="0"/>
            </a:endParaRPr>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9955"/>
            <a:ext cx="3114618" cy="421844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0243" name="Text Box 1026"/>
          <p:cNvSpPr txBox="1">
            <a:spLocks noChangeArrowheads="1"/>
          </p:cNvSpPr>
          <p:nvPr/>
        </p:nvSpPr>
        <p:spPr bwMode="auto">
          <a:xfrm>
            <a:off x="609600" y="1295400"/>
            <a:ext cx="7086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buClr>
                <a:srgbClr val="800000"/>
              </a:buClr>
              <a:buSzPct val="80000"/>
              <a:buFont typeface="Wingdings" pitchFamily="2" charset="2"/>
              <a:buNone/>
            </a:pPr>
            <a:r>
              <a:rPr lang="en-US" altLang="en-US" sz="2600" dirty="0">
                <a:solidFill>
                  <a:schemeClr val="tx1"/>
                </a:solidFill>
                <a:latin typeface="Liberation Sans" panose="020B0604020202020204" pitchFamily="34" charset="0"/>
              </a:rPr>
              <a:t>REVENUE RECOGNITION PRINCIPLE</a:t>
            </a:r>
          </a:p>
        </p:txBody>
      </p:sp>
      <p:sp>
        <p:nvSpPr>
          <p:cNvPr id="10246" name="Text Box 1031"/>
          <p:cNvSpPr txBox="1">
            <a:spLocks noChangeArrowheads="1"/>
          </p:cNvSpPr>
          <p:nvPr/>
        </p:nvSpPr>
        <p:spPr bwMode="auto">
          <a:xfrm>
            <a:off x="609600" y="1882775"/>
            <a:ext cx="4724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buSzPct val="80000"/>
            </a:pPr>
            <a:r>
              <a:rPr lang="en-US" altLang="en-US" sz="2200" dirty="0">
                <a:solidFill>
                  <a:schemeClr val="tx1"/>
                </a:solidFill>
                <a:latin typeface="Liberation Sans" panose="020B0604020202020204" pitchFamily="34" charset="0"/>
              </a:rPr>
              <a:t>Recognize</a:t>
            </a:r>
            <a:r>
              <a:rPr lang="en-US" altLang="en-US" sz="2200" b="0" dirty="0">
                <a:solidFill>
                  <a:schemeClr val="tx1"/>
                </a:solidFill>
                <a:latin typeface="Liberation Sans" panose="020B0604020202020204" pitchFamily="34" charset="0"/>
              </a:rPr>
              <a:t> revenue in the accounting period in which the </a:t>
            </a:r>
            <a:r>
              <a:rPr lang="en-US" altLang="en-US" sz="2200" dirty="0">
                <a:solidFill>
                  <a:schemeClr val="tx1"/>
                </a:solidFill>
                <a:latin typeface="Liberation Sans" panose="020B0604020202020204" pitchFamily="34" charset="0"/>
              </a:rPr>
              <a:t>performance obligation</a:t>
            </a:r>
            <a:r>
              <a:rPr lang="en-US" altLang="en-US" sz="2200" b="0" dirty="0">
                <a:solidFill>
                  <a:schemeClr val="tx1"/>
                </a:solidFill>
                <a:latin typeface="Liberation Sans" panose="020B0604020202020204" pitchFamily="34" charset="0"/>
              </a:rPr>
              <a:t> is satisfied.</a:t>
            </a:r>
          </a:p>
        </p:txBody>
      </p:sp>
      <p:sp>
        <p:nvSpPr>
          <p:cNvPr id="1024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21197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Text Box 9"/>
          <p:cNvSpPr txBox="1">
            <a:spLocks noChangeArrowheads="1"/>
          </p:cNvSpPr>
          <p:nvPr/>
        </p:nvSpPr>
        <p:spPr bwMode="auto">
          <a:xfrm>
            <a:off x="7391400" y="1828800"/>
            <a:ext cx="1447800" cy="274637"/>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3A-7</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79637"/>
            <a:ext cx="8400143" cy="2648387"/>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t"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Summary of Additional Adjustments Relationships</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5</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2057400"/>
            <a:ext cx="81534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a:solidFill>
                  <a:schemeClr val="tx1"/>
                </a:solidFill>
                <a:latin typeface="Liberation Sans" panose="020B0604020202020204" pitchFamily="34" charset="0"/>
              </a:rPr>
              <a:t>Relevance  </a:t>
            </a:r>
            <a:endParaRPr lang="en-US" altLang="en-US" sz="2100" dirty="0" smtClean="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Make </a:t>
            </a:r>
            <a:r>
              <a:rPr lang="en-US" altLang="en-US" sz="2000" b="0" dirty="0">
                <a:solidFill>
                  <a:schemeClr val="tx1"/>
                </a:solidFill>
                <a:latin typeface="Liberation Sans" panose="020B0604020202020204" pitchFamily="34" charset="0"/>
              </a:rPr>
              <a:t>a difference in a business decision. </a:t>
            </a:r>
            <a:endParaRPr lang="en-US" altLang="en-US" sz="2000" b="0" dirty="0" smtClean="0">
              <a:solidFill>
                <a:schemeClr val="tx1"/>
              </a:solidFill>
              <a:latin typeface="Liberation Sans" panose="020B0604020202020204" pitchFamily="34" charset="0"/>
            </a:endParaRPr>
          </a:p>
          <a:p>
            <a:pPr lvl="1">
              <a:lnSpc>
                <a:spcPct val="125000"/>
              </a:lnSpc>
              <a:spcBef>
                <a:spcPts val="1200"/>
              </a:spcBef>
              <a:buClr>
                <a:srgbClr val="80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Provides </a:t>
            </a:r>
            <a:r>
              <a:rPr lang="en-US" altLang="en-US" sz="2000" b="0" dirty="0">
                <a:solidFill>
                  <a:schemeClr val="tx1"/>
                </a:solidFill>
                <a:latin typeface="Liberation Sans" panose="020B0604020202020204" pitchFamily="34" charset="0"/>
              </a:rPr>
              <a:t>information that has </a:t>
            </a:r>
            <a:r>
              <a:rPr lang="en-US" altLang="en-US" sz="2000" dirty="0">
                <a:solidFill>
                  <a:schemeClr val="tx1"/>
                </a:solidFill>
                <a:latin typeface="Liberation Sans" panose="020B0604020202020204" pitchFamily="34" charset="0"/>
              </a:rPr>
              <a:t>predictive </a:t>
            </a:r>
            <a:r>
              <a:rPr lang="en-US" altLang="en-US" sz="2000" dirty="0" smtClean="0">
                <a:solidFill>
                  <a:schemeClr val="tx1"/>
                </a:solidFill>
                <a:latin typeface="Liberation Sans" panose="020B0604020202020204" pitchFamily="34" charset="0"/>
              </a:rPr>
              <a:t>value </a:t>
            </a:r>
            <a:r>
              <a:rPr lang="en-US" altLang="en-US" sz="2000" b="0" dirty="0">
                <a:solidFill>
                  <a:schemeClr val="tx1"/>
                </a:solidFill>
                <a:latin typeface="Liberation Sans" panose="020B0604020202020204" pitchFamily="34" charset="0"/>
              </a:rPr>
              <a:t>and</a:t>
            </a:r>
            <a:r>
              <a:rPr lang="en-US" altLang="en-US" sz="2000" dirty="0" smtClean="0">
                <a:solidFill>
                  <a:schemeClr val="tx1"/>
                </a:solidFill>
                <a:latin typeface="Liberation Sans" panose="020B0604020202020204" pitchFamily="34" charset="0"/>
              </a:rPr>
              <a:t> confirmatory value</a:t>
            </a:r>
            <a:r>
              <a:rPr lang="en-US" altLang="en-US" sz="2000" b="0" dirty="0" smtClean="0">
                <a:solidFill>
                  <a:schemeClr val="tx1"/>
                </a:solidFill>
                <a:latin typeface="Liberation Sans" panose="020B0604020202020204" pitchFamily="34" charset="0"/>
              </a:rPr>
              <a:t>. </a:t>
            </a:r>
          </a:p>
          <a:p>
            <a:pPr lvl="1">
              <a:lnSpc>
                <a:spcPct val="125000"/>
              </a:lnSpc>
              <a:spcBef>
                <a:spcPts val="1200"/>
              </a:spcBef>
              <a:buClr>
                <a:srgbClr val="800000"/>
              </a:buClr>
              <a:buSzPct val="80000"/>
              <a:buFont typeface="Wingdings" pitchFamily="2" charset="2"/>
              <a:buChar char="u"/>
            </a:pPr>
            <a:r>
              <a:rPr lang="en-US" altLang="en-US" sz="2000" dirty="0" smtClean="0">
                <a:solidFill>
                  <a:schemeClr val="tx2">
                    <a:lumMod val="75000"/>
                  </a:schemeClr>
                </a:solidFill>
                <a:latin typeface="Liberation Sans" panose="020B0604020202020204" pitchFamily="34" charset="0"/>
              </a:rPr>
              <a:t>Materiality</a:t>
            </a:r>
            <a:r>
              <a:rPr lang="en-US" altLang="en-US" sz="200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is a company-specific aspect of relevance. </a:t>
            </a:r>
            <a:endParaRPr lang="en-US" altLang="en-US" sz="20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altLang="en-US" sz="1900" b="0" dirty="0" smtClean="0">
                <a:solidFill>
                  <a:schemeClr val="tx1"/>
                </a:solidFill>
                <a:latin typeface="Liberation Sans" panose="020B0604020202020204" pitchFamily="34" charset="0"/>
              </a:rPr>
              <a:t>An </a:t>
            </a:r>
            <a:r>
              <a:rPr lang="en-US" altLang="en-US" sz="1900" b="0" dirty="0">
                <a:solidFill>
                  <a:schemeClr val="tx1"/>
                </a:solidFill>
                <a:latin typeface="Liberation Sans" panose="020B0604020202020204" pitchFamily="34" charset="0"/>
              </a:rPr>
              <a:t>item is material when its </a:t>
            </a:r>
            <a:r>
              <a:rPr lang="en-US" altLang="en-US" sz="1900" dirty="0">
                <a:solidFill>
                  <a:schemeClr val="tx1"/>
                </a:solidFill>
                <a:latin typeface="Liberation Sans" panose="020B0604020202020204" pitchFamily="34" charset="0"/>
              </a:rPr>
              <a:t>size </a:t>
            </a:r>
            <a:r>
              <a:rPr lang="en-US" altLang="en-US" sz="1900" b="0" dirty="0">
                <a:solidFill>
                  <a:schemeClr val="tx1"/>
                </a:solidFill>
                <a:latin typeface="Liberation Sans" panose="020B0604020202020204" pitchFamily="34" charset="0"/>
              </a:rPr>
              <a:t>makes it likely to influence the decision of an investor or creditor.</a:t>
            </a:r>
          </a:p>
        </p:txBody>
      </p:sp>
      <p:sp>
        <p:nvSpPr>
          <p:cNvPr id="6" name="Rectangle 5"/>
          <p:cNvSpPr>
            <a:spLocks noChangeArrowheads="1"/>
          </p:cNvSpPr>
          <p:nvPr/>
        </p:nvSpPr>
        <p:spPr bwMode="auto">
          <a:xfrm>
            <a:off x="290286" y="40576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7" name="Rectangle 5"/>
          <p:cNvSpPr>
            <a:spLocks noChangeArrowheads="1"/>
          </p:cNvSpPr>
          <p:nvPr/>
        </p:nvSpPr>
        <p:spPr bwMode="auto">
          <a:xfrm>
            <a:off x="2540000" y="27432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APPENDIX 3B: Discuss financial reporting concepts.</a:t>
            </a:r>
            <a:endParaRPr lang="en-US" altLang="en-US" sz="2300" dirty="0">
              <a:latin typeface="Liberation Sans" panose="020B0604020202020204" pitchFamily="34" charset="0"/>
            </a:endParaRPr>
          </a:p>
        </p:txBody>
      </p:sp>
      <p:sp>
        <p:nvSpPr>
          <p:cNvPr id="8" name="Oval 7"/>
          <p:cNvSpPr/>
          <p:nvPr/>
        </p:nvSpPr>
        <p:spPr bwMode="auto">
          <a:xfrm>
            <a:off x="1872343" y="48577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6</a:t>
            </a:r>
            <a:endParaRPr lang="en-US" sz="2400" dirty="0">
              <a:latin typeface="Liberation Sans" panose="020B0604020202020204" pitchFamily="34" charset="0"/>
            </a:endParaRPr>
          </a:p>
        </p:txBody>
      </p:sp>
      <p:sp>
        <p:nvSpPr>
          <p:cNvPr id="9" name="Rectangle 20"/>
          <p:cNvSpPr>
            <a:spLocks noChangeArrowheads="1"/>
          </p:cNvSpPr>
          <p:nvPr/>
        </p:nvSpPr>
        <p:spPr bwMode="auto">
          <a:xfrm>
            <a:off x="609600" y="1447800"/>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buClr>
                <a:srgbClr val="800000"/>
              </a:buClr>
              <a:buSzPct val="80000"/>
              <a:buFont typeface="Wingdings" pitchFamily="2" charset="2"/>
              <a:buNone/>
            </a:pPr>
            <a:r>
              <a:rPr lang="en-US" altLang="en-US" dirty="0" smtClean="0">
                <a:solidFill>
                  <a:schemeClr val="tx2">
                    <a:lumMod val="75000"/>
                  </a:schemeClr>
                </a:solidFill>
                <a:latin typeface="Liberation Sans" panose="020B0604020202020204" pitchFamily="34" charset="0"/>
              </a:rPr>
              <a:t>Qualities of Useful Information</a:t>
            </a:r>
            <a:endParaRPr lang="en-US" altLang="en-US" dirty="0">
              <a:solidFill>
                <a:schemeClr val="tx2">
                  <a:lumMod val="75000"/>
                </a:schemeClr>
              </a:solidFill>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19169794"/>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1295400"/>
            <a:ext cx="8153400" cy="365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smtClean="0">
                <a:solidFill>
                  <a:schemeClr val="tx1"/>
                </a:solidFill>
                <a:latin typeface="Liberation Sans" panose="020B0604020202020204" pitchFamily="34" charset="0"/>
              </a:rPr>
              <a:t>Faithful Representation  </a:t>
            </a:r>
          </a:p>
          <a:p>
            <a:pPr lvl="1">
              <a:lnSpc>
                <a:spcPct val="125000"/>
              </a:lnSpc>
              <a:spcBef>
                <a:spcPts val="12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accurately depicts what really happened</a:t>
            </a:r>
            <a:r>
              <a:rPr lang="en-US" sz="2000" b="0" dirty="0" smtClean="0">
                <a:solidFill>
                  <a:schemeClr val="tx1"/>
                </a:solidFill>
                <a:latin typeface="Liberation Sans" panose="020B0604020202020204" pitchFamily="34" charset="0"/>
              </a:rPr>
              <a:t>. </a:t>
            </a:r>
          </a:p>
          <a:p>
            <a:pPr lvl="1">
              <a:lnSpc>
                <a:spcPct val="125000"/>
              </a:lnSpc>
              <a:spcBef>
                <a:spcPts val="1200"/>
              </a:spcBef>
              <a:buClr>
                <a:srgbClr val="80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must </a:t>
            </a:r>
            <a:r>
              <a:rPr lang="en-US" sz="2000" b="0" dirty="0" smtClean="0">
                <a:solidFill>
                  <a:schemeClr val="tx1"/>
                </a:solidFill>
                <a:latin typeface="Liberation Sans" panose="020B0604020202020204" pitchFamily="34" charset="0"/>
              </a:rPr>
              <a:t>be </a:t>
            </a: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complete</a:t>
            </a:r>
            <a:r>
              <a:rPr lang="en-US" sz="1900" b="0" dirty="0" smtClean="0">
                <a:solidFill>
                  <a:schemeClr val="tx1"/>
                </a:solidFill>
                <a:latin typeface="Liberation Sans" panose="020B0604020202020204" pitchFamily="34" charset="0"/>
              </a:rPr>
              <a:t> (nothing </a:t>
            </a:r>
            <a:r>
              <a:rPr lang="en-US" sz="1900" b="0" dirty="0">
                <a:solidFill>
                  <a:schemeClr val="tx1"/>
                </a:solidFill>
                <a:latin typeface="Liberation Sans" panose="020B0604020202020204" pitchFamily="34" charset="0"/>
              </a:rPr>
              <a:t>important has been omitted),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neutral</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is not biased toward one position or another), and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80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free</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from</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error</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Qualities of Useful Information</a:t>
            </a:r>
            <a:endParaRPr lang="en-US" altLang="en-US" sz="3200" dirty="0">
              <a:solidFill>
                <a:schemeClr val="tx2">
                  <a:lumMod val="75000"/>
                </a:schemeClr>
              </a:solidFill>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252738318"/>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09600" y="1295400"/>
            <a:ext cx="5600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700" dirty="0">
                <a:solidFill>
                  <a:schemeClr val="tx1"/>
                </a:solidFill>
                <a:latin typeface="Liberation Sans" panose="020B0604020202020204" pitchFamily="34" charset="0"/>
              </a:rPr>
              <a:t>ENHANCING QUALITIES</a:t>
            </a:r>
          </a:p>
        </p:txBody>
      </p:sp>
      <p:sp>
        <p:nvSpPr>
          <p:cNvPr id="67587" name="Rectangle 4"/>
          <p:cNvSpPr>
            <a:spLocks noChangeArrowheads="1"/>
          </p:cNvSpPr>
          <p:nvPr/>
        </p:nvSpPr>
        <p:spPr bwMode="auto">
          <a:xfrm>
            <a:off x="381000" y="2133600"/>
            <a:ext cx="25908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900" dirty="0">
                <a:solidFill>
                  <a:schemeClr val="tx2">
                    <a:lumMod val="75000"/>
                  </a:schemeClr>
                </a:solidFill>
                <a:latin typeface="Liberation Sans" panose="020B0604020202020204" pitchFamily="34" charset="0"/>
              </a:rPr>
              <a:t>Comparability</a:t>
            </a:r>
            <a:r>
              <a:rPr lang="en-US" altLang="en-US" sz="1900" dirty="0">
                <a:solidFill>
                  <a:schemeClr val="tx1"/>
                </a:solidFill>
                <a:latin typeface="Liberation Sans" panose="020B0604020202020204" pitchFamily="34" charset="0"/>
              </a:rPr>
              <a:t> </a:t>
            </a:r>
            <a:r>
              <a:rPr lang="en-US" altLang="en-US" sz="1900" b="0" dirty="0">
                <a:solidFill>
                  <a:schemeClr val="tx1"/>
                </a:solidFill>
                <a:latin typeface="Liberation Sans" panose="020B0604020202020204" pitchFamily="34" charset="0"/>
              </a:rPr>
              <a:t>results when different companies use the same accounting principles.</a:t>
            </a:r>
          </a:p>
        </p:txBody>
      </p:sp>
      <p:sp>
        <p:nvSpPr>
          <p:cNvPr id="67588" name="Rectangle 5"/>
          <p:cNvSpPr>
            <a:spLocks noChangeArrowheads="1"/>
          </p:cNvSpPr>
          <p:nvPr/>
        </p:nvSpPr>
        <p:spPr bwMode="auto">
          <a:xfrm>
            <a:off x="1333500" y="4267200"/>
            <a:ext cx="28956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dirty="0">
                <a:solidFill>
                  <a:schemeClr val="tx2">
                    <a:lumMod val="75000"/>
                  </a:schemeClr>
                </a:solidFill>
                <a:latin typeface="Liberation Sans" panose="020B0604020202020204" pitchFamily="34" charset="0"/>
              </a:rPr>
              <a:t>Consistency</a:t>
            </a:r>
            <a:r>
              <a:rPr lang="en-US" altLang="en-US" sz="1900" b="0" dirty="0">
                <a:solidFill>
                  <a:schemeClr val="tx1"/>
                </a:solidFill>
                <a:latin typeface="Liberation Sans" panose="020B0604020202020204" pitchFamily="34" charset="0"/>
              </a:rPr>
              <a:t> means that a company uses the same accounting</a:t>
            </a:r>
          </a:p>
          <a:p>
            <a:pPr algn="ctr"/>
            <a:r>
              <a:rPr lang="en-US" altLang="en-US" sz="1900" b="0" dirty="0">
                <a:solidFill>
                  <a:schemeClr val="tx1"/>
                </a:solidFill>
                <a:latin typeface="Liberation Sans" panose="020B0604020202020204" pitchFamily="34" charset="0"/>
              </a:rPr>
              <a:t>principles and methods from year to year.</a:t>
            </a:r>
          </a:p>
        </p:txBody>
      </p:sp>
      <p:sp>
        <p:nvSpPr>
          <p:cNvPr id="67589" name="Rectangle 6"/>
          <p:cNvSpPr>
            <a:spLocks noChangeArrowheads="1"/>
          </p:cNvSpPr>
          <p:nvPr/>
        </p:nvSpPr>
        <p:spPr bwMode="auto">
          <a:xfrm>
            <a:off x="3200400" y="2133600"/>
            <a:ext cx="27432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is </a:t>
            </a:r>
            <a:r>
              <a:rPr lang="en-US" altLang="en-US" sz="1900" dirty="0">
                <a:solidFill>
                  <a:schemeClr val="tx2">
                    <a:lumMod val="75000"/>
                  </a:schemeClr>
                </a:solidFill>
                <a:latin typeface="Liberation Sans" panose="020B0604020202020204" pitchFamily="34" charset="0"/>
              </a:rPr>
              <a:t>verifiable</a:t>
            </a:r>
            <a:r>
              <a:rPr lang="en-US" altLang="en-US" sz="1900" b="0" dirty="0">
                <a:solidFill>
                  <a:schemeClr val="tx1"/>
                </a:solidFill>
                <a:latin typeface="Liberation Sans" panose="020B0604020202020204" pitchFamily="34" charset="0"/>
              </a:rPr>
              <a:t> if independent</a:t>
            </a:r>
          </a:p>
          <a:p>
            <a:pPr algn="ctr"/>
            <a:r>
              <a:rPr lang="en-US" altLang="en-US" sz="1900" b="0" dirty="0">
                <a:solidFill>
                  <a:schemeClr val="tx1"/>
                </a:solidFill>
                <a:latin typeface="Liberation Sans" panose="020B0604020202020204" pitchFamily="34" charset="0"/>
              </a:rPr>
              <a:t>observers, using the same methods, obtain similar results.</a:t>
            </a:r>
          </a:p>
        </p:txBody>
      </p:sp>
      <p:sp>
        <p:nvSpPr>
          <p:cNvPr id="67590" name="Rectangle 7"/>
          <p:cNvSpPr>
            <a:spLocks noChangeArrowheads="1"/>
          </p:cNvSpPr>
          <p:nvPr/>
        </p:nvSpPr>
        <p:spPr bwMode="auto">
          <a:xfrm>
            <a:off x="4533900" y="4495800"/>
            <a:ext cx="3162300" cy="1061829"/>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ctr"/>
            <a:r>
              <a:rPr lang="en-US" altLang="en-US" sz="1900" b="0" dirty="0">
                <a:solidFill>
                  <a:schemeClr val="tx1"/>
                </a:solidFill>
                <a:latin typeface="Liberation Sans" panose="020B0604020202020204" pitchFamily="34" charset="0"/>
              </a:rPr>
              <a:t>For accounting information to have relevance, it must be </a:t>
            </a:r>
            <a:r>
              <a:rPr lang="en-US" altLang="en-US" sz="1900" dirty="0">
                <a:solidFill>
                  <a:schemeClr val="tx2">
                    <a:lumMod val="75000"/>
                  </a:schemeClr>
                </a:solidFill>
                <a:latin typeface="Liberation Sans" panose="020B0604020202020204" pitchFamily="34" charset="0"/>
              </a:rPr>
              <a:t>timely</a:t>
            </a:r>
            <a:r>
              <a:rPr lang="en-US" altLang="en-US" sz="1900" b="0" dirty="0">
                <a:solidFill>
                  <a:schemeClr val="tx1"/>
                </a:solidFill>
                <a:latin typeface="Liberation Sans" panose="020B0604020202020204" pitchFamily="34" charset="0"/>
              </a:rPr>
              <a:t>.</a:t>
            </a:r>
          </a:p>
        </p:txBody>
      </p:sp>
      <p:sp>
        <p:nvSpPr>
          <p:cNvPr id="67591" name="Rectangle 8"/>
          <p:cNvSpPr>
            <a:spLocks noChangeArrowheads="1"/>
          </p:cNvSpPr>
          <p:nvPr/>
        </p:nvSpPr>
        <p:spPr bwMode="auto">
          <a:xfrm>
            <a:off x="6172200" y="2133600"/>
            <a:ext cx="26670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has the quality of </a:t>
            </a:r>
            <a:r>
              <a:rPr lang="en-US" altLang="en-US" sz="1900" dirty="0">
                <a:solidFill>
                  <a:schemeClr val="tx2">
                    <a:lumMod val="75000"/>
                  </a:schemeClr>
                </a:solidFill>
                <a:latin typeface="Liberation Sans" panose="020B0604020202020204" pitchFamily="34" charset="0"/>
              </a:rPr>
              <a:t>understandability</a:t>
            </a:r>
          </a:p>
          <a:p>
            <a:pPr algn="ctr"/>
            <a:r>
              <a:rPr lang="en-US" altLang="en-US" sz="1900" b="0" dirty="0">
                <a:solidFill>
                  <a:schemeClr val="tx1"/>
                </a:solidFill>
                <a:latin typeface="Liberation Sans" panose="020B0604020202020204" pitchFamily="34" charset="0"/>
              </a:rPr>
              <a:t>if it is presented in a clear and concise fashion.</a:t>
            </a:r>
          </a:p>
        </p:txBody>
      </p:sp>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Qualities of Useful Information</a:t>
            </a:r>
            <a:endParaRPr lang="en-US" altLang="en-US" sz="3200" dirty="0">
              <a:solidFill>
                <a:schemeClr val="tx2">
                  <a:lumMod val="75000"/>
                </a:schemeClr>
              </a:solidFill>
              <a:latin typeface="Liberation Sans" panose="020B0604020202020204" pitchFamily="34" charset="0"/>
            </a:endParaRPr>
          </a:p>
        </p:txBody>
      </p:sp>
      <p:sp>
        <p:nvSpPr>
          <p:cNvPr id="1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92275"/>
            <a:ext cx="2743200" cy="18129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8612" name="Rectangle 6"/>
          <p:cNvSpPr>
            <a:spLocks noChangeArrowheads="1"/>
          </p:cNvSpPr>
          <p:nvPr/>
        </p:nvSpPr>
        <p:spPr bwMode="auto">
          <a:xfrm>
            <a:off x="13716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100" dirty="0">
                <a:solidFill>
                  <a:schemeClr val="tx2">
                    <a:lumMod val="75000"/>
                  </a:schemeClr>
                </a:solidFill>
                <a:latin typeface="Liberation Sans" panose="020B0604020202020204" pitchFamily="34" charset="0"/>
              </a:rPr>
              <a:t>Monetary Unit</a:t>
            </a:r>
          </a:p>
        </p:txBody>
      </p:sp>
      <p:sp>
        <p:nvSpPr>
          <p:cNvPr id="191495" name="AutoShape 7"/>
          <p:cNvSpPr>
            <a:spLocks noChangeArrowheads="1"/>
          </p:cNvSpPr>
          <p:nvPr/>
        </p:nvSpPr>
        <p:spPr bwMode="auto">
          <a:xfrm rot="10800000">
            <a:off x="251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68614" name="Rectangle 8"/>
          <p:cNvSpPr>
            <a:spLocks noChangeArrowheads="1"/>
          </p:cNvSpPr>
          <p:nvPr/>
        </p:nvSpPr>
        <p:spPr bwMode="auto">
          <a:xfrm>
            <a:off x="51054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Economic Entity</a:t>
            </a:r>
          </a:p>
        </p:txBody>
      </p:sp>
      <p:sp>
        <p:nvSpPr>
          <p:cNvPr id="68615" name="Text Box 9"/>
          <p:cNvSpPr txBox="1">
            <a:spLocks noChangeArrowheads="1"/>
          </p:cNvSpPr>
          <p:nvPr/>
        </p:nvSpPr>
        <p:spPr bwMode="auto">
          <a:xfrm>
            <a:off x="7239000" y="1249362"/>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3B-2</a:t>
            </a:r>
          </a:p>
        </p:txBody>
      </p:sp>
      <p:sp>
        <p:nvSpPr>
          <p:cNvPr id="191498" name="Rectangle 10"/>
          <p:cNvSpPr>
            <a:spLocks noChangeArrowheads="1"/>
          </p:cNvSpPr>
          <p:nvPr/>
        </p:nvSpPr>
        <p:spPr bwMode="auto">
          <a:xfrm>
            <a:off x="914400" y="4359275"/>
            <a:ext cx="33528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191499" name="Rectangle 11"/>
          <p:cNvSpPr>
            <a:spLocks noChangeArrowheads="1"/>
          </p:cNvSpPr>
          <p:nvPr/>
        </p:nvSpPr>
        <p:spPr bwMode="auto">
          <a:xfrm>
            <a:off x="4800600" y="4352862"/>
            <a:ext cx="3276600"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every economic entity can be separately identified and accounted for.</a:t>
            </a:r>
          </a:p>
        </p:txBody>
      </p:sp>
      <p:pic>
        <p:nvPicPr>
          <p:cNvPr id="6861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85938"/>
            <a:ext cx="2743200" cy="1719262"/>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1502" name="AutoShape 14"/>
          <p:cNvSpPr>
            <a:spLocks noChangeArrowheads="1"/>
          </p:cNvSpPr>
          <p:nvPr/>
        </p:nvSpPr>
        <p:spPr bwMode="auto">
          <a:xfrm rot="10800000">
            <a:off x="632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1498"/>
                                        </p:tgtEl>
                                        <p:attrNameLst>
                                          <p:attrName>style.visibility</p:attrName>
                                        </p:attrNameLst>
                                      </p:cBhvr>
                                      <p:to>
                                        <p:strVal val="visible"/>
                                      </p:to>
                                    </p:set>
                                    <p:animEffect transition="in" filter="wipe(up)">
                                      <p:cBhvr>
                                        <p:cTn id="7" dur="500"/>
                                        <p:tgtEl>
                                          <p:spTgt spid="191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9"/>
                                        </p:tgtEl>
                                        <p:attrNameLst>
                                          <p:attrName>style.visibility</p:attrName>
                                        </p:attrNameLst>
                                      </p:cBhvr>
                                      <p:to>
                                        <p:strVal val="visible"/>
                                      </p:to>
                                    </p:set>
                                    <p:animEffect transition="in" filter="wipe(up)">
                                      <p:cBhvr>
                                        <p:cTn id="12"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8" grpId="0"/>
      <p:bldP spid="19149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AutoShape 5"/>
          <p:cNvSpPr>
            <a:spLocks noChangeArrowheads="1"/>
          </p:cNvSpPr>
          <p:nvPr/>
        </p:nvSpPr>
        <p:spPr bwMode="auto">
          <a:xfrm rot="10800000">
            <a:off x="251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93544" name="AutoShape 8"/>
          <p:cNvSpPr>
            <a:spLocks noChangeArrowheads="1"/>
          </p:cNvSpPr>
          <p:nvPr/>
        </p:nvSpPr>
        <p:spPr bwMode="auto">
          <a:xfrm rot="10800000">
            <a:off x="632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696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46250"/>
            <a:ext cx="2743200" cy="1454150"/>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9638" name="Rectangle 10"/>
          <p:cNvSpPr>
            <a:spLocks noChangeArrowheads="1"/>
          </p:cNvSpPr>
          <p:nvPr/>
        </p:nvSpPr>
        <p:spPr bwMode="auto">
          <a:xfrm>
            <a:off x="4876800" y="3683000"/>
            <a:ext cx="304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Going Concern</a:t>
            </a:r>
          </a:p>
        </p:txBody>
      </p:sp>
      <p:sp>
        <p:nvSpPr>
          <p:cNvPr id="193547" name="Rectangle 11"/>
          <p:cNvSpPr>
            <a:spLocks noChangeArrowheads="1"/>
          </p:cNvSpPr>
          <p:nvPr/>
        </p:nvSpPr>
        <p:spPr bwMode="auto">
          <a:xfrm>
            <a:off x="4953000" y="4067175"/>
            <a:ext cx="29718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The business will remain in operation for the foreseeable future.</a:t>
            </a:r>
          </a:p>
        </p:txBody>
      </p:sp>
      <p:sp>
        <p:nvSpPr>
          <p:cNvPr id="69640" name="Rectangle 12"/>
          <p:cNvSpPr>
            <a:spLocks noChangeArrowheads="1"/>
          </p:cNvSpPr>
          <p:nvPr/>
        </p:nvSpPr>
        <p:spPr bwMode="auto">
          <a:xfrm>
            <a:off x="1371600" y="3698875"/>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2">
                    <a:lumMod val="75000"/>
                  </a:schemeClr>
                </a:solidFill>
                <a:latin typeface="Liberation Sans" panose="020B0604020202020204" pitchFamily="34" charset="0"/>
              </a:rPr>
              <a:t>Time Period</a:t>
            </a:r>
          </a:p>
        </p:txBody>
      </p:sp>
      <p:sp>
        <p:nvSpPr>
          <p:cNvPr id="193549" name="Rectangle 13"/>
          <p:cNvSpPr>
            <a:spLocks noChangeArrowheads="1"/>
          </p:cNvSpPr>
          <p:nvPr/>
        </p:nvSpPr>
        <p:spPr bwMode="auto">
          <a:xfrm>
            <a:off x="990600" y="4114800"/>
            <a:ext cx="3276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the life of a business can be divided into artificial time periods.</a:t>
            </a:r>
          </a:p>
        </p:txBody>
      </p:sp>
      <p:pic>
        <p:nvPicPr>
          <p:cNvPr id="696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676400"/>
            <a:ext cx="2743200" cy="15208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9"/>
          <p:cNvSpPr txBox="1">
            <a:spLocks noChangeArrowheads="1"/>
          </p:cNvSpPr>
          <p:nvPr/>
        </p:nvSpPr>
        <p:spPr bwMode="auto">
          <a:xfrm>
            <a:off x="7239000" y="1249362"/>
            <a:ext cx="144780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r"/>
            <a:r>
              <a:rPr lang="en-US" altLang="en-US" sz="1200" dirty="0">
                <a:solidFill>
                  <a:schemeClr val="tx1"/>
                </a:solidFill>
                <a:latin typeface="Liberation Sans" panose="020B0604020202020204" pitchFamily="34" charset="0"/>
              </a:rPr>
              <a:t>Illustration 3B-2</a:t>
            </a: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9"/>
                                        </p:tgtEl>
                                        <p:attrNameLst>
                                          <p:attrName>style.visibility</p:attrName>
                                        </p:attrNameLst>
                                      </p:cBhvr>
                                      <p:to>
                                        <p:strVal val="visible"/>
                                      </p:to>
                                    </p:set>
                                    <p:animEffect transition="in" filter="wipe(up)">
                                      <p:cBhvr>
                                        <p:cTn id="7" dur="500"/>
                                        <p:tgtEl>
                                          <p:spTgt spid="193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wipe(up)">
                                      <p:cBhvr>
                                        <p:cTn id="12"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066800" y="12954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200" dirty="0">
                <a:solidFill>
                  <a:schemeClr val="tx1"/>
                </a:solidFill>
                <a:latin typeface="Liberation Sans" panose="020B0604020202020204" pitchFamily="34" charset="0"/>
              </a:rPr>
              <a:t>MEASUREMENT PRINCIPLES</a:t>
            </a:r>
          </a:p>
        </p:txBody>
      </p:sp>
      <p:sp>
        <p:nvSpPr>
          <p:cNvPr id="70660" name="Rectangle 6"/>
          <p:cNvSpPr>
            <a:spLocks noChangeArrowheads="1"/>
          </p:cNvSpPr>
          <p:nvPr/>
        </p:nvSpPr>
        <p:spPr bwMode="auto">
          <a:xfrm>
            <a:off x="685800" y="2043113"/>
            <a:ext cx="2362200" cy="446276"/>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dirty="0" smtClean="0">
                <a:solidFill>
                  <a:schemeClr val="tx2">
                    <a:lumMod val="75000"/>
                  </a:schemeClr>
                </a:solidFill>
                <a:latin typeface="Liberation Sans" panose="020B0604020202020204" pitchFamily="34" charset="0"/>
              </a:rPr>
              <a:t>Historical Cost</a:t>
            </a:r>
            <a:endParaRPr lang="en-US" altLang="en-US" sz="2100" b="0" dirty="0">
              <a:solidFill>
                <a:schemeClr val="tx2">
                  <a:lumMod val="75000"/>
                </a:schemeClr>
              </a:solidFill>
              <a:latin typeface="Liberation Sans" panose="020B0604020202020204" pitchFamily="34" charset="0"/>
            </a:endParaRPr>
          </a:p>
        </p:txBody>
      </p:sp>
      <p:sp>
        <p:nvSpPr>
          <p:cNvPr id="70661" name="Rectangle 7"/>
          <p:cNvSpPr>
            <a:spLocks noChangeArrowheads="1"/>
          </p:cNvSpPr>
          <p:nvPr/>
        </p:nvSpPr>
        <p:spPr bwMode="auto">
          <a:xfrm>
            <a:off x="3429000" y="2043113"/>
            <a:ext cx="2362200" cy="463973"/>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Fair Value</a:t>
            </a:r>
            <a:endParaRPr lang="en-US" altLang="en-US" sz="2100" dirty="0">
              <a:solidFill>
                <a:schemeClr val="tx2">
                  <a:lumMod val="75000"/>
                </a:schemeClr>
              </a:solidFill>
              <a:latin typeface="Liberation Sans" panose="020B0604020202020204" pitchFamily="34" charset="0"/>
            </a:endParaRPr>
          </a:p>
        </p:txBody>
      </p:sp>
      <p:sp>
        <p:nvSpPr>
          <p:cNvPr id="195593" name="Rectangle 9"/>
          <p:cNvSpPr>
            <a:spLocks noChangeArrowheads="1"/>
          </p:cNvSpPr>
          <p:nvPr/>
        </p:nvSpPr>
        <p:spPr bwMode="auto">
          <a:xfrm>
            <a:off x="685800" y="2514600"/>
            <a:ext cx="2362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195594" name="Rectangle 10"/>
          <p:cNvSpPr>
            <a:spLocks noChangeArrowheads="1"/>
          </p:cNvSpPr>
          <p:nvPr/>
        </p:nvSpPr>
        <p:spPr bwMode="auto">
          <a:xfrm>
            <a:off x="3429000" y="2514600"/>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Indicates that assets and liabilities should be reported at fair value (the price received to sell an asset or settle</a:t>
            </a:r>
          </a:p>
          <a:p>
            <a:pPr algn="ctr">
              <a:lnSpc>
                <a:spcPct val="115000"/>
              </a:lnSpc>
            </a:pPr>
            <a:r>
              <a:rPr lang="en-US" altLang="en-US" sz="2000" b="0" dirty="0">
                <a:solidFill>
                  <a:schemeClr val="tx1"/>
                </a:solidFill>
                <a:latin typeface="Liberation Sans" panose="020B0604020202020204" pitchFamily="34" charset="0"/>
              </a:rPr>
              <a:t>a liability). </a:t>
            </a:r>
          </a:p>
        </p:txBody>
      </p:sp>
      <p:sp>
        <p:nvSpPr>
          <p:cNvPr id="195596" name="Rectangle 12"/>
          <p:cNvSpPr>
            <a:spLocks noChangeArrowheads="1"/>
          </p:cNvSpPr>
          <p:nvPr/>
        </p:nvSpPr>
        <p:spPr bwMode="auto">
          <a:xfrm>
            <a:off x="6096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7" name="Rectangle 13"/>
          <p:cNvSpPr>
            <a:spLocks noChangeArrowheads="1"/>
          </p:cNvSpPr>
          <p:nvPr/>
        </p:nvSpPr>
        <p:spPr bwMode="auto">
          <a:xfrm>
            <a:off x="33528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9" name="Line 15"/>
          <p:cNvSpPr>
            <a:spLocks noChangeShapeType="1"/>
          </p:cNvSpPr>
          <p:nvPr/>
        </p:nvSpPr>
        <p:spPr bwMode="auto">
          <a:xfrm>
            <a:off x="609600" y="1814513"/>
            <a:ext cx="525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1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wipe(up)">
                                      <p:cBhvr>
                                        <p:cTn id="7" dur="500"/>
                                        <p:tgtEl>
                                          <p:spTgt spid="195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wipe(up)">
                                      <p:cBhvr>
                                        <p:cTn id="1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P spid="19559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85800" y="1524000"/>
            <a:ext cx="23622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Revenue Recognition Principle</a:t>
            </a:r>
            <a:endParaRPr lang="en-US" altLang="en-US" sz="2100" dirty="0">
              <a:solidFill>
                <a:schemeClr val="tx2">
                  <a:lumMod val="75000"/>
                </a:schemeClr>
              </a:solidFill>
              <a:latin typeface="Liberation Sans" panose="020B0604020202020204" pitchFamily="34" charset="0"/>
            </a:endParaRPr>
          </a:p>
        </p:txBody>
      </p:sp>
      <p:sp>
        <p:nvSpPr>
          <p:cNvPr id="207879" name="Rectangle 7"/>
          <p:cNvSpPr>
            <a:spLocks noChangeArrowheads="1"/>
          </p:cNvSpPr>
          <p:nvPr/>
        </p:nvSpPr>
        <p:spPr bwMode="auto">
          <a:xfrm>
            <a:off x="685800" y="2801937"/>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recognize revenue in the accounting period in which the performance obligation is satisfied.</a:t>
            </a:r>
          </a:p>
        </p:txBody>
      </p:sp>
      <p:sp>
        <p:nvSpPr>
          <p:cNvPr id="207880" name="Rectangle 8"/>
          <p:cNvSpPr>
            <a:spLocks noChangeArrowheads="1"/>
          </p:cNvSpPr>
          <p:nvPr/>
        </p:nvSpPr>
        <p:spPr bwMode="auto">
          <a:xfrm>
            <a:off x="3429000" y="2816225"/>
            <a:ext cx="2362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Dictates that efforts (expenses) be matched with results (revenues). Thus, expenses follow revenues.</a:t>
            </a:r>
          </a:p>
        </p:txBody>
      </p:sp>
      <p:sp>
        <p:nvSpPr>
          <p:cNvPr id="207881" name="Rectangle 9"/>
          <p:cNvSpPr>
            <a:spLocks noChangeArrowheads="1"/>
          </p:cNvSpPr>
          <p:nvPr/>
        </p:nvSpPr>
        <p:spPr bwMode="auto">
          <a:xfrm>
            <a:off x="6172200" y="2816225"/>
            <a:ext cx="24384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disclose all circumstances</a:t>
            </a:r>
          </a:p>
          <a:p>
            <a:pPr algn="ctr">
              <a:lnSpc>
                <a:spcPct val="115000"/>
              </a:lnSpc>
            </a:pPr>
            <a:r>
              <a:rPr lang="en-US" altLang="en-US" sz="2000" b="0" dirty="0">
                <a:solidFill>
                  <a:schemeClr val="tx1"/>
                </a:solidFill>
                <a:latin typeface="Liberation Sans" panose="020B0604020202020204" pitchFamily="34" charset="0"/>
              </a:rPr>
              <a:t>and events that would make a difference to financial statement users.</a:t>
            </a:r>
          </a:p>
        </p:txBody>
      </p:sp>
      <p:sp>
        <p:nvSpPr>
          <p:cNvPr id="207882" name="Rectangle 10"/>
          <p:cNvSpPr>
            <a:spLocks noChangeArrowheads="1"/>
          </p:cNvSpPr>
          <p:nvPr/>
        </p:nvSpPr>
        <p:spPr bwMode="auto">
          <a:xfrm>
            <a:off x="6096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3" name="Rectangle 11"/>
          <p:cNvSpPr>
            <a:spLocks noChangeArrowheads="1"/>
          </p:cNvSpPr>
          <p:nvPr/>
        </p:nvSpPr>
        <p:spPr bwMode="auto">
          <a:xfrm>
            <a:off x="33528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4" name="Rectangle 12"/>
          <p:cNvSpPr>
            <a:spLocks noChangeArrowheads="1"/>
          </p:cNvSpPr>
          <p:nvPr/>
        </p:nvSpPr>
        <p:spPr bwMode="auto">
          <a:xfrm>
            <a:off x="6096000" y="1447800"/>
            <a:ext cx="25908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1692" name="Rectangle 16"/>
          <p:cNvSpPr>
            <a:spLocks noChangeArrowheads="1"/>
          </p:cNvSpPr>
          <p:nvPr/>
        </p:nvSpPr>
        <p:spPr bwMode="auto">
          <a:xfrm>
            <a:off x="3429000" y="1524000"/>
            <a:ext cx="23622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p>
            <a:pPr algn="ctr">
              <a:lnSpc>
                <a:spcPct val="115000"/>
              </a:lnSpc>
            </a:pPr>
            <a:r>
              <a:rPr lang="en-US" altLang="en-US" sz="2100" dirty="0">
                <a:solidFill>
                  <a:schemeClr val="tx2">
                    <a:lumMod val="75000"/>
                  </a:schemeClr>
                </a:solidFill>
                <a:latin typeface="Liberation Sans" panose="020B0604020202020204" pitchFamily="34" charset="0"/>
              </a:rPr>
              <a:t>Expense Recognition Principle</a:t>
            </a:r>
          </a:p>
        </p:txBody>
      </p:sp>
      <p:sp>
        <p:nvSpPr>
          <p:cNvPr id="71693" name="Rectangle 17"/>
          <p:cNvSpPr>
            <a:spLocks noChangeArrowheads="1"/>
          </p:cNvSpPr>
          <p:nvPr/>
        </p:nvSpPr>
        <p:spPr bwMode="auto">
          <a:xfrm>
            <a:off x="6172200" y="1524000"/>
            <a:ext cx="2438400" cy="1207254"/>
          </a:xfrm>
          <a:prstGeom prst="rect">
            <a:avLst/>
          </a:prstGeom>
          <a:solidFill>
            <a:srgbClr val="F0DCD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Autofit/>
          </a:bodyPr>
          <a:lstStyle/>
          <a:p>
            <a:pPr algn="ctr">
              <a:lnSpc>
                <a:spcPct val="115000"/>
              </a:lnSpc>
            </a:pPr>
            <a:r>
              <a:rPr lang="en-US" altLang="en-US" sz="2100" dirty="0" smtClean="0">
                <a:solidFill>
                  <a:schemeClr val="tx2">
                    <a:lumMod val="75000"/>
                  </a:schemeClr>
                </a:solidFill>
                <a:latin typeface="Liberation Sans" panose="020B0604020202020204" pitchFamily="34" charset="0"/>
              </a:rPr>
              <a:t>Full Disclosure Principle</a:t>
            </a:r>
            <a:endParaRPr lang="en-US" altLang="en-US" sz="2100" dirty="0">
              <a:solidFill>
                <a:schemeClr val="tx2">
                  <a:lumMod val="75000"/>
                </a:schemeClr>
              </a:solidFill>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up)">
                                      <p:cBhvr>
                                        <p:cTn id="7" dur="500"/>
                                        <p:tgtEl>
                                          <p:spTgt spid="207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Effect transition="in" filter="wipe(up)">
                                      <p:cBhvr>
                                        <p:cTn id="12" dur="500"/>
                                        <p:tgtEl>
                                          <p:spTgt spid="207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wipe(up)">
                                      <p:cBhvr>
                                        <p:cTn id="17"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p:bldP spid="207880" grpId="0"/>
      <p:bldP spid="20788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7638" name="Rectangle 6"/>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2709" name="Rectangle 7"/>
          <p:cNvSpPr>
            <a:spLocks noChangeArrowheads="1"/>
          </p:cNvSpPr>
          <p:nvPr/>
        </p:nvSpPr>
        <p:spPr bwMode="auto">
          <a:xfrm>
            <a:off x="4724400" y="1447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400" dirty="0">
                <a:solidFill>
                  <a:schemeClr val="tx2">
                    <a:lumMod val="75000"/>
                  </a:schemeClr>
                </a:solidFill>
                <a:latin typeface="Liberation Sans" panose="020B0604020202020204" pitchFamily="34" charset="0"/>
              </a:rPr>
              <a:t>Cost Constraint</a:t>
            </a:r>
          </a:p>
        </p:txBody>
      </p:sp>
      <p:sp>
        <p:nvSpPr>
          <p:cNvPr id="197640" name="Rectangle 8"/>
          <p:cNvSpPr>
            <a:spLocks noChangeArrowheads="1"/>
          </p:cNvSpPr>
          <p:nvPr/>
        </p:nvSpPr>
        <p:spPr bwMode="auto">
          <a:xfrm>
            <a:off x="4038600" y="1981200"/>
            <a:ext cx="44196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727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Cost Constraint</a:t>
            </a:r>
            <a:endParaRPr lang="en-US" altLang="en-US" sz="3200" dirty="0">
              <a:solidFill>
                <a:schemeClr val="tx2">
                  <a:lumMod val="75000"/>
                </a:schemeClr>
              </a:solidFill>
              <a:latin typeface="Liberation Sans" panose="020B0604020202020204" pitchFamily="34" charset="0"/>
            </a:endParaRPr>
          </a:p>
        </p:txBody>
      </p:sp>
      <p:sp>
        <p:nvSpPr>
          <p:cNvPr id="15"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wipe(up)">
                                      <p:cBhvr>
                                        <p:cTn id="7" dur="50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290286" y="1503045"/>
            <a:ext cx="2249714" cy="677228"/>
          </a:xfrm>
          <a:prstGeom prst="rect">
            <a:avLst/>
          </a:prstGeom>
          <a:solidFill>
            <a:schemeClr val="bg1">
              <a:lumMod val="85000"/>
            </a:schemeClr>
          </a:solidFill>
          <a:ln>
            <a:noFill/>
          </a:ln>
          <a:effectLst/>
        </p:spPr>
        <p:txBody>
          <a:bodyPr wrap="none" lIns="86493" tIns="43247" rIns="86493" bIns="43247" anchor="ctr"/>
          <a:lstStyle/>
          <a:p>
            <a:r>
              <a:rPr lang="en-US" altLang="en-US" sz="1700" dirty="0">
                <a:solidFill>
                  <a:schemeClr val="tx1"/>
                </a:solidFill>
                <a:latin typeface="Liberation Sans" panose="020B0604020202020204" pitchFamily="34" charset="0"/>
              </a:rPr>
              <a:t>LEARNING</a:t>
            </a:r>
          </a:p>
          <a:p>
            <a:r>
              <a:rPr lang="en-US" altLang="en-US" sz="1700" dirty="0">
                <a:solidFill>
                  <a:schemeClr val="tx1"/>
                </a:solidFill>
                <a:latin typeface="Liberation Sans" panose="020B0604020202020204" pitchFamily="34" charset="0"/>
              </a:rPr>
              <a:t>OBJECTIVE</a:t>
            </a:r>
          </a:p>
        </p:txBody>
      </p:sp>
      <p:sp>
        <p:nvSpPr>
          <p:cNvPr id="73731" name="Rectangle 2"/>
          <p:cNvSpPr>
            <a:spLocks noChangeArrowheads="1"/>
          </p:cNvSpPr>
          <p:nvPr/>
        </p:nvSpPr>
        <p:spPr bwMode="auto">
          <a:xfrm>
            <a:off x="533400" y="2438400"/>
            <a:ext cx="25908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73732" name="Rectangle 3"/>
          <p:cNvSpPr>
            <a:spLocks noChangeArrowheads="1"/>
          </p:cNvSpPr>
          <p:nvPr/>
        </p:nvSpPr>
        <p:spPr bwMode="auto">
          <a:xfrm>
            <a:off x="533400" y="2941637"/>
            <a:ext cx="8153400" cy="358995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Similarities</a:t>
            </a:r>
          </a:p>
          <a:p>
            <a:pPr lvl="1">
              <a:lnSpc>
                <a:spcPct val="115000"/>
              </a:lnSpc>
              <a:spcBef>
                <a:spcPct val="50000"/>
              </a:spcBef>
              <a:buClr>
                <a:srgbClr val="800000"/>
              </a:buClr>
              <a:buSzPct val="80000"/>
              <a:buFont typeface="Wingdings" pitchFamily="2" charset="2"/>
              <a:buChar char="u"/>
            </a:pPr>
            <a:r>
              <a:rPr lang="en-US" altLang="en-US" sz="1900" b="0" dirty="0" smtClean="0">
                <a:solidFill>
                  <a:schemeClr val="tx1"/>
                </a:solidFill>
                <a:latin typeface="Liberation Sans" panose="020B0604020202020204" pitchFamily="34" charset="0"/>
              </a:rPr>
              <a:t>Companies </a:t>
            </a:r>
            <a:r>
              <a:rPr lang="en-US" altLang="en-US" sz="1900" b="0" dirty="0">
                <a:solidFill>
                  <a:schemeClr val="tx1"/>
                </a:solidFill>
                <a:latin typeface="Liberation Sans" panose="020B0604020202020204" pitchFamily="34" charset="0"/>
              </a:rPr>
              <a:t>applying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also use accrual-basis accounting to ensure that they record transactions that change a company’s financial statements in the period in which events occur.</a:t>
            </a:r>
          </a:p>
          <a:p>
            <a:pPr lvl="1">
              <a:lnSpc>
                <a:spcPct val="115000"/>
              </a:lnSpc>
              <a:spcBef>
                <a:spcPct val="50000"/>
              </a:spcBef>
              <a:buClr>
                <a:srgbClr val="800000"/>
              </a:buClr>
              <a:buSzPct val="80000"/>
              <a:buFont typeface="Wingdings" pitchFamily="2" charset="2"/>
              <a:buChar char="u"/>
            </a:pPr>
            <a:r>
              <a:rPr lang="en-US" altLang="en-US" sz="1900" b="0" dirty="0">
                <a:solidFill>
                  <a:schemeClr val="tx1"/>
                </a:solidFill>
                <a:latin typeface="Liberation Sans" panose="020B0604020202020204" pitchFamily="34" charset="0"/>
              </a:rPr>
              <a:t>Similar to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cash-basis accounting is not in accordance with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also divides the economic life of companies into artificial time periods. Under both </a:t>
            </a:r>
            <a:r>
              <a:rPr lang="en-US" altLang="en-US" sz="1900" dirty="0">
                <a:solidFill>
                  <a:schemeClr val="tx1"/>
                </a:solidFill>
                <a:latin typeface="Liberation Sans" panose="020B0604020202020204" pitchFamily="34" charset="0"/>
              </a:rPr>
              <a:t>GAAP</a:t>
            </a:r>
            <a:r>
              <a:rPr lang="en-US" altLang="en-US" sz="1900" b="0" dirty="0">
                <a:solidFill>
                  <a:schemeClr val="tx1"/>
                </a:solidFill>
                <a:latin typeface="Liberation Sans" panose="020B0604020202020204" pitchFamily="34" charset="0"/>
              </a:rPr>
              <a:t> and </a:t>
            </a:r>
            <a:r>
              <a:rPr lang="en-US" altLang="en-US" sz="1900" dirty="0">
                <a:solidFill>
                  <a:schemeClr val="tx1"/>
                </a:solidFill>
                <a:latin typeface="Liberation Sans" panose="020B0604020202020204" pitchFamily="34" charset="0"/>
              </a:rPr>
              <a:t>IFRS</a:t>
            </a:r>
            <a:r>
              <a:rPr lang="en-US" altLang="en-US" sz="1900" b="0" dirty="0">
                <a:solidFill>
                  <a:schemeClr val="tx1"/>
                </a:solidFill>
                <a:latin typeface="Liberation Sans" panose="020B0604020202020204" pitchFamily="34" charset="0"/>
              </a:rPr>
              <a:t>, this is referred to as the </a:t>
            </a:r>
            <a:r>
              <a:rPr lang="en-US" altLang="en-US" sz="1900" dirty="0">
                <a:solidFill>
                  <a:schemeClr val="tx1"/>
                </a:solidFill>
                <a:latin typeface="Liberation Sans" panose="020B0604020202020204" pitchFamily="34" charset="0"/>
              </a:rPr>
              <a:t>time period assumption</a:t>
            </a:r>
            <a:r>
              <a:rPr lang="en-US" altLang="en-US" sz="1900" b="0" dirty="0" smtClean="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75108" name="Rectangle 4"/>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5109" name="Rectangle 5"/>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37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3736" name="Text Box 8"/>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10" name="Rectangle 5"/>
          <p:cNvSpPr>
            <a:spLocks noChangeArrowheads="1"/>
          </p:cNvSpPr>
          <p:nvPr/>
        </p:nvSpPr>
        <p:spPr bwMode="auto">
          <a:xfrm>
            <a:off x="2540000" y="1371600"/>
            <a:ext cx="6241143" cy="928688"/>
          </a:xfrm>
          <a:prstGeom prst="rect">
            <a:avLst/>
          </a:prstGeom>
          <a:solidFill>
            <a:srgbClr val="0027A4"/>
          </a:solidFill>
          <a:ln>
            <a:noFill/>
          </a:ln>
          <a:effectLst/>
        </p:spPr>
        <p:txBody>
          <a:bodyPr wrap="square" tIns="27432" anchor="ctr"/>
          <a:lstStyle/>
          <a:p>
            <a:pPr marL="53975">
              <a:spcBef>
                <a:spcPct val="50000"/>
              </a:spcBef>
            </a:pPr>
            <a:r>
              <a:rPr lang="en-US" altLang="en-US" sz="2300" dirty="0" smtClean="0">
                <a:latin typeface="Liberation Sans" panose="020B0604020202020204" pitchFamily="34" charset="0"/>
              </a:rPr>
              <a:t>Compare the procedures for adjusting entries under GAAP and IFRS.</a:t>
            </a:r>
            <a:endParaRPr lang="en-US" altLang="en-US" sz="2300" dirty="0">
              <a:latin typeface="Liberation Sans" panose="020B0604020202020204" pitchFamily="34" charset="0"/>
            </a:endParaRPr>
          </a:p>
        </p:txBody>
      </p:sp>
      <p:sp>
        <p:nvSpPr>
          <p:cNvPr id="11" name="Oval 10"/>
          <p:cNvSpPr/>
          <p:nvPr/>
        </p:nvSpPr>
        <p:spPr bwMode="auto">
          <a:xfrm>
            <a:off x="1872343" y="1583055"/>
            <a:ext cx="522514" cy="514350"/>
          </a:xfrm>
          <a:prstGeom prst="ellipse">
            <a:avLst/>
          </a:prstGeom>
          <a:solidFill>
            <a:srgbClr val="FF6600"/>
          </a:solidFill>
          <a:ln w="12700" cap="flat" cmpd="sng" algn="ctr">
            <a:noFill/>
            <a:prstDash val="solid"/>
            <a:round/>
            <a:headEnd type="none" w="med" len="med"/>
            <a:tailEnd type="none" w="med" len="med"/>
          </a:ln>
          <a:effectLst/>
        </p:spPr>
        <p:txBody>
          <a:bodyPr rot="0" spcFirstLastPara="0" vertOverflow="overflow" horzOverflow="overflow" vert="horz" wrap="square" lIns="86493" tIns="0" rIns="86493" bIns="43247" numCol="1" spcCol="0" rtlCol="0" fromWordArt="0" anchor="ctr" anchorCtr="0" forceAA="0" compatLnSpc="1">
            <a:prstTxWarp prst="textNoShape">
              <a:avLst/>
            </a:prstTxWarp>
            <a:noAutofit/>
          </a:bodyPr>
          <a:lstStyle/>
          <a:p>
            <a:pPr algn="ctr"/>
            <a:r>
              <a:rPr lang="en-US" sz="2400" dirty="0" smtClean="0">
                <a:latin typeface="Liberation Sans" panose="020B0604020202020204" pitchFamily="34" charset="0"/>
              </a:rPr>
              <a:t>7</a:t>
            </a:r>
            <a:endParaRPr lang="en-US" sz="2400" dirty="0">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026"/>
          <p:cNvSpPr txBox="1">
            <a:spLocks noChangeArrowheads="1"/>
          </p:cNvSpPr>
          <p:nvPr/>
        </p:nvSpPr>
        <p:spPr bwMode="auto">
          <a:xfrm>
            <a:off x="609600" y="1295400"/>
            <a:ext cx="7086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buClr>
                <a:srgbClr val="800000"/>
              </a:buClr>
              <a:buSzPct val="80000"/>
              <a:buFont typeface="Wingdings" pitchFamily="2" charset="2"/>
              <a:buNone/>
            </a:pPr>
            <a:r>
              <a:rPr lang="en-US" altLang="en-US" sz="2600" dirty="0" smtClean="0">
                <a:solidFill>
                  <a:schemeClr val="tx1"/>
                </a:solidFill>
                <a:latin typeface="Liberation Sans" panose="020B0604020202020204" pitchFamily="34" charset="0"/>
              </a:rPr>
              <a:t>EXPENSE </a:t>
            </a:r>
            <a:r>
              <a:rPr lang="en-US" altLang="en-US" sz="2600" dirty="0">
                <a:solidFill>
                  <a:schemeClr val="tx1"/>
                </a:solidFill>
                <a:latin typeface="Liberation Sans" panose="020B0604020202020204" pitchFamily="34" charset="0"/>
              </a:rPr>
              <a:t>RECOGNITION PRINCIPLE</a:t>
            </a:r>
          </a:p>
        </p:txBody>
      </p:sp>
      <p:sp>
        <p:nvSpPr>
          <p:cNvPr id="10246" name="Text Box 1031"/>
          <p:cNvSpPr txBox="1">
            <a:spLocks noChangeArrowheads="1"/>
          </p:cNvSpPr>
          <p:nvPr/>
        </p:nvSpPr>
        <p:spPr bwMode="auto">
          <a:xfrm>
            <a:off x="609600" y="1882775"/>
            <a:ext cx="4343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pPr>
            <a:r>
              <a:rPr lang="en-US" altLang="en-US" sz="2200" dirty="0">
                <a:solidFill>
                  <a:schemeClr val="tx1"/>
                </a:solidFill>
                <a:latin typeface="Liberation Sans" panose="020B0604020202020204" pitchFamily="34" charset="0"/>
              </a:rPr>
              <a:t>Match expenses with revenues</a:t>
            </a:r>
            <a:r>
              <a:rPr lang="en-US" altLang="en-US" sz="2200" b="0" dirty="0">
                <a:solidFill>
                  <a:schemeClr val="tx1"/>
                </a:solidFill>
                <a:latin typeface="Liberation Sans" panose="020B0604020202020204" pitchFamily="34" charset="0"/>
              </a:rPr>
              <a:t> in the period </a:t>
            </a:r>
            <a:r>
              <a:rPr lang="en-US" sz="2200" b="0" dirty="0">
                <a:solidFill>
                  <a:schemeClr val="tx1"/>
                </a:solidFill>
                <a:latin typeface="Liberation Sans" panose="020B0604020202020204" pitchFamily="34" charset="0"/>
              </a:rPr>
              <a:t>when the company </a:t>
            </a:r>
            <a:r>
              <a:rPr lang="en-US" sz="2200" b="0" dirty="0" smtClean="0">
                <a:solidFill>
                  <a:schemeClr val="tx1"/>
                </a:solidFill>
                <a:latin typeface="Liberation Sans" panose="020B0604020202020204" pitchFamily="34" charset="0"/>
              </a:rPr>
              <a:t>makes efforts that </a:t>
            </a:r>
            <a:r>
              <a:rPr lang="en-US" sz="2200" b="0" dirty="0">
                <a:solidFill>
                  <a:schemeClr val="tx1"/>
                </a:solidFill>
                <a:latin typeface="Liberation Sans" panose="020B0604020202020204" pitchFamily="34" charset="0"/>
              </a:rPr>
              <a:t>generate those revenues</a:t>
            </a:r>
            <a:r>
              <a:rPr lang="en-US" altLang="en-US" sz="2200" b="0" dirty="0" smtClean="0">
                <a:solidFill>
                  <a:schemeClr val="tx1"/>
                </a:solidFill>
                <a:latin typeface="Liberation Sans" panose="020B0604020202020204" pitchFamily="34" charset="0"/>
              </a:rPr>
              <a:t>.</a:t>
            </a:r>
            <a:endParaRPr lang="en-US" altLang="en-US" sz="2200" dirty="0">
              <a:solidFill>
                <a:schemeClr val="tx1"/>
              </a:solidFill>
              <a:latin typeface="Liberation Sans" panose="020B0604020202020204" pitchFamily="34" charset="0"/>
            </a:endParaRPr>
          </a:p>
        </p:txBody>
      </p:sp>
      <p:sp>
        <p:nvSpPr>
          <p:cNvPr id="10247"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chemeClr val="tx2">
                    <a:lumMod val="75000"/>
                  </a:schemeClr>
                </a:solidFill>
                <a:latin typeface="Liberation Sans" panose="020B0604020202020204" pitchFamily="34" charset="0"/>
              </a:rPr>
              <a:t>Recognizing Revenues and Expenses</a:t>
            </a:r>
          </a:p>
        </p:txBody>
      </p:sp>
      <p:sp>
        <p:nvSpPr>
          <p:cNvPr id="211976"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9955"/>
            <a:ext cx="3124200" cy="4218445"/>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9" name="Text Box 1031"/>
          <p:cNvSpPr txBox="1">
            <a:spLocks noChangeArrowheads="1"/>
          </p:cNvSpPr>
          <p:nvPr/>
        </p:nvSpPr>
        <p:spPr bwMode="auto">
          <a:xfrm>
            <a:off x="1066800" y="4090481"/>
            <a:ext cx="3429000" cy="938719"/>
          </a:xfrm>
          <a:prstGeom prst="rect">
            <a:avLst/>
          </a:prstGeom>
          <a:solidFill>
            <a:schemeClr val="bg1"/>
          </a:solidFill>
          <a:ln w="28575" cap="sq">
            <a:solidFill>
              <a:srgbClr val="000000"/>
            </a:solidFill>
            <a:miter lim="800000"/>
            <a:headEnd type="none" w="sm" len="sm"/>
            <a:tailEnd type="none" w="sm" len="sm"/>
          </a:ln>
          <a:effectLst>
            <a:innerShdw blurRad="114300">
              <a:prstClr val="black"/>
            </a:innerShdw>
          </a:effectLs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25000"/>
              </a:lnSpc>
              <a:spcBef>
                <a:spcPct val="50000"/>
              </a:spcBef>
              <a:buSzPct val="80000"/>
            </a:pPr>
            <a:r>
              <a:rPr lang="en-US" altLang="en-US" sz="2200" dirty="0" smtClean="0">
                <a:solidFill>
                  <a:schemeClr val="tx1"/>
                </a:solidFill>
                <a:latin typeface="Liberation Sans" panose="020B0604020202020204" pitchFamily="34" charset="0"/>
              </a:rPr>
              <a:t>“</a:t>
            </a:r>
            <a:r>
              <a:rPr lang="en-US" altLang="en-US" sz="2200" dirty="0">
                <a:solidFill>
                  <a:schemeClr val="tx1"/>
                </a:solidFill>
                <a:latin typeface="Liberation Sans" panose="020B0604020202020204" pitchFamily="34" charset="0"/>
              </a:rPr>
              <a:t>Let the expenses follow the revenues.”</a:t>
            </a:r>
          </a:p>
        </p:txBody>
      </p:sp>
    </p:spTree>
    <p:extLst>
      <p:ext uri="{BB962C8B-B14F-4D97-AF65-F5344CB8AC3E}">
        <p14:creationId xmlns:p14="http://schemas.microsoft.com/office/powerpoint/2010/main" val="2428002181"/>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33400" y="1979613"/>
            <a:ext cx="8153400" cy="30898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a:solidFill>
                  <a:schemeClr val="tx1"/>
                </a:solidFill>
                <a:latin typeface="Liberation Sans" panose="020B0604020202020204" pitchFamily="34" charset="0"/>
              </a:rPr>
              <a:t>Similarities</a:t>
            </a:r>
            <a:endParaRPr lang="en-US" sz="2100" dirty="0">
              <a:solidFill>
                <a:schemeClr val="tx1"/>
              </a:solidFill>
              <a:latin typeface="Liberation Sans" panose="020B0604020202020204" pitchFamily="34" charset="0"/>
            </a:endParaRP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general revenue recognition principle required by </a:t>
            </a:r>
            <a:r>
              <a:rPr lang="en-US" sz="1900" dirty="0">
                <a:solidFill>
                  <a:schemeClr val="tx1"/>
                </a:solidFill>
                <a:latin typeface="Liberation Sans" panose="020B0604020202020204" pitchFamily="34" charset="0"/>
              </a:rPr>
              <a:t>GAAP</a:t>
            </a:r>
            <a:r>
              <a:rPr lang="en-US" sz="1900" b="0" dirty="0">
                <a:solidFill>
                  <a:schemeClr val="tx1"/>
                </a:solidFill>
                <a:latin typeface="Liberation Sans" panose="020B0604020202020204" pitchFamily="34" charset="0"/>
              </a:rPr>
              <a:t> that is used in this textbook is </a:t>
            </a:r>
            <a:r>
              <a:rPr lang="en-US" sz="1900" b="0" dirty="0" smtClean="0">
                <a:solidFill>
                  <a:schemeClr val="tx1"/>
                </a:solidFill>
                <a:latin typeface="Liberation Sans" panose="020B0604020202020204" pitchFamily="34" charset="0"/>
              </a:rPr>
              <a:t>similar to </a:t>
            </a:r>
            <a:r>
              <a:rPr lang="en-US" sz="1900" b="0" dirty="0">
                <a:solidFill>
                  <a:schemeClr val="tx1"/>
                </a:solidFill>
                <a:latin typeface="Liberation Sans" panose="020B0604020202020204" pitchFamily="34" charset="0"/>
              </a:rPr>
              <a:t>that used under </a:t>
            </a:r>
            <a:r>
              <a:rPr lang="en-US" sz="1900" dirty="0">
                <a:solidFill>
                  <a:schemeClr val="tx1"/>
                </a:solidFill>
                <a:latin typeface="Liberation Sans" panose="020B0604020202020204" pitchFamily="34" charset="0"/>
              </a:rPr>
              <a:t>IFRS</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Revenue </a:t>
            </a:r>
            <a:r>
              <a:rPr lang="en-US" sz="1900" b="0" dirty="0">
                <a:solidFill>
                  <a:schemeClr val="tx1"/>
                </a:solidFill>
                <a:latin typeface="Liberation Sans" panose="020B0604020202020204" pitchFamily="34" charset="0"/>
              </a:rPr>
              <a:t>recognition fraud is a major issue in U.S.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reporting. The same situation occurs </a:t>
            </a:r>
            <a:r>
              <a:rPr lang="en-US" sz="1900" b="0" dirty="0" smtClean="0">
                <a:solidFill>
                  <a:schemeClr val="tx1"/>
                </a:solidFill>
                <a:latin typeface="Liberation Sans" panose="020B0604020202020204" pitchFamily="34" charset="0"/>
              </a:rPr>
              <a:t>in other </a:t>
            </a:r>
            <a:r>
              <a:rPr lang="en-US" sz="1900" b="0" dirty="0">
                <a:solidFill>
                  <a:schemeClr val="tx1"/>
                </a:solidFill>
                <a:latin typeface="Liberation Sans" panose="020B0604020202020204" pitchFamily="34" charset="0"/>
              </a:rPr>
              <a:t>countries, as evidenced by revenue recognition breakdowns at Dutch software company </a:t>
            </a:r>
            <a:r>
              <a:rPr lang="en-US" sz="1900" b="0" dirty="0" smtClean="0">
                <a:solidFill>
                  <a:schemeClr val="tx1"/>
                </a:solidFill>
                <a:latin typeface="Liberation Sans" panose="020B0604020202020204" pitchFamily="34" charset="0"/>
              </a:rPr>
              <a:t>Baan NV</a:t>
            </a:r>
            <a:r>
              <a:rPr lang="en-US" sz="1900" b="0" dirty="0">
                <a:solidFill>
                  <a:schemeClr val="tx1"/>
                </a:solidFill>
                <a:latin typeface="Liberation Sans" panose="020B0604020202020204" pitchFamily="34" charset="0"/>
              </a:rPr>
              <a:t>, Japanese electronics giant NEC, and Dutch grocer Ahold NV.</a:t>
            </a:r>
            <a:endParaRPr lang="en-US" altLang="en-US" sz="1900" b="0" dirty="0">
              <a:solidFill>
                <a:schemeClr val="tx1"/>
              </a:solidFill>
              <a:latin typeface="Liberation Sans" panose="020B0604020202020204" pitchFamily="34" charset="0"/>
            </a:endParaRPr>
          </a:p>
        </p:txBody>
      </p:sp>
      <p:sp>
        <p:nvSpPr>
          <p:cNvPr id="74755"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7159"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7160"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475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475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79613"/>
            <a:ext cx="8153400" cy="41162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tabLst>
                <a:tab pos="1143000" algn="l"/>
              </a:tabLst>
              <a:defRPr sz="2800" b="1">
                <a:solidFill>
                  <a:schemeClr val="bg1"/>
                </a:solidFill>
                <a:latin typeface="Arial" charset="0"/>
              </a:defRPr>
            </a:lvl1pPr>
            <a:lvl2pPr marL="685800" indent="-457200">
              <a:tabLst>
                <a:tab pos="1143000" algn="l"/>
              </a:tabLst>
              <a:defRPr sz="2800" b="1">
                <a:solidFill>
                  <a:schemeClr val="bg1"/>
                </a:solidFill>
                <a:latin typeface="Arial" charset="0"/>
              </a:defRPr>
            </a:lvl2pPr>
            <a:lvl3pPr marL="1143000" indent="-228600">
              <a:tabLst>
                <a:tab pos="1143000" algn="l"/>
              </a:tabLst>
              <a:defRPr sz="2800" b="1">
                <a:solidFill>
                  <a:schemeClr val="bg1"/>
                </a:solidFill>
                <a:latin typeface="Arial" charset="0"/>
              </a:defRPr>
            </a:lvl3pPr>
            <a:lvl4pPr marL="1600200" indent="-228600">
              <a:tabLst>
                <a:tab pos="1143000" algn="l"/>
              </a:tabLst>
              <a:defRPr sz="2800" b="1">
                <a:solidFill>
                  <a:schemeClr val="bg1"/>
                </a:solidFill>
                <a:latin typeface="Arial" charset="0"/>
              </a:defRPr>
            </a:lvl4pPr>
            <a:lvl5pPr marL="2057400" indent="-228600">
              <a:tabLst>
                <a:tab pos="1143000" algn="l"/>
              </a:tabLst>
              <a:defRPr sz="2800" b="1">
                <a:solidFill>
                  <a:schemeClr val="bg1"/>
                </a:solidFill>
                <a:latin typeface="Arial" charset="0"/>
              </a:defRPr>
            </a:lvl5pPr>
            <a:lvl6pPr marL="2514600" indent="-228600" eaLnBrk="0" fontAlgn="base" hangingPunct="0">
              <a:spcBef>
                <a:spcPct val="0"/>
              </a:spcBef>
              <a:spcAft>
                <a:spcPct val="0"/>
              </a:spcAft>
              <a:tabLst>
                <a:tab pos="1143000" algn="l"/>
              </a:tabLst>
              <a:defRPr sz="2800" b="1">
                <a:solidFill>
                  <a:schemeClr val="bg1"/>
                </a:solidFill>
                <a:latin typeface="Arial" charset="0"/>
              </a:defRPr>
            </a:lvl6pPr>
            <a:lvl7pPr marL="2971800" indent="-228600" eaLnBrk="0" fontAlgn="base" hangingPunct="0">
              <a:spcBef>
                <a:spcPct val="0"/>
              </a:spcBef>
              <a:spcAft>
                <a:spcPct val="0"/>
              </a:spcAft>
              <a:tabLst>
                <a:tab pos="1143000" algn="l"/>
              </a:tabLst>
              <a:defRPr sz="2800" b="1">
                <a:solidFill>
                  <a:schemeClr val="bg1"/>
                </a:solidFill>
                <a:latin typeface="Arial" charset="0"/>
              </a:defRPr>
            </a:lvl7pPr>
            <a:lvl8pPr marL="3429000" indent="-228600" eaLnBrk="0" fontAlgn="base" hangingPunct="0">
              <a:spcBef>
                <a:spcPct val="0"/>
              </a:spcBef>
              <a:spcAft>
                <a:spcPct val="0"/>
              </a:spcAft>
              <a:tabLst>
                <a:tab pos="1143000" algn="l"/>
              </a:tabLst>
              <a:defRPr sz="2800" b="1">
                <a:solidFill>
                  <a:schemeClr val="bg1"/>
                </a:solidFill>
                <a:latin typeface="Arial" charset="0"/>
              </a:defRPr>
            </a:lvl8pPr>
            <a:lvl9pPr marL="3886200" indent="-228600" eaLnBrk="0" fontAlgn="base" hangingPunct="0">
              <a:spcBef>
                <a:spcPct val="0"/>
              </a:spcBef>
              <a:spcAft>
                <a:spcPct val="0"/>
              </a:spcAft>
              <a:tabLst>
                <a:tab pos="1143000" algn="l"/>
              </a:tabLs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revaluation (using fair value) of items such as land and buildings is permitted. </a:t>
            </a:r>
            <a:r>
              <a:rPr lang="en-US" sz="1900" b="0" dirty="0" smtClean="0">
                <a:solidFill>
                  <a:schemeClr val="tx1"/>
                </a:solidFill>
                <a:latin typeface="Liberation Sans" panose="020B0604020202020204" pitchFamily="34" charset="0"/>
              </a:rPr>
              <a:t>IFRS allows </a:t>
            </a:r>
            <a:r>
              <a:rPr lang="en-US" sz="1900" b="0" dirty="0">
                <a:solidFill>
                  <a:schemeClr val="tx1"/>
                </a:solidFill>
                <a:latin typeface="Liberation Sans" panose="020B0604020202020204" pitchFamily="34" charset="0"/>
              </a:rPr>
              <a:t>depreciation based on revaluation of assets, which is not permitted under GAAP</a:t>
            </a:r>
            <a:r>
              <a:rPr lang="en-US" sz="1900" b="0" dirty="0" smtClean="0">
                <a:solidFill>
                  <a:schemeClr val="tx1"/>
                </a:solidFill>
                <a:latin typeface="Liberation Sans" panose="020B0604020202020204" pitchFamily="34" charset="0"/>
              </a:rPr>
              <a:t>.</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terminology used for revenues and gains, and expenses and losses, differs somewhat </a:t>
            </a:r>
            <a:r>
              <a:rPr lang="en-US" sz="1900" b="0" dirty="0" smtClean="0">
                <a:solidFill>
                  <a:schemeClr val="tx1"/>
                </a:solidFill>
                <a:latin typeface="Liberation Sans" panose="020B0604020202020204" pitchFamily="34" charset="0"/>
              </a:rPr>
              <a:t>between IFRS </a:t>
            </a:r>
            <a:r>
              <a:rPr lang="en-US" sz="1900" b="0" dirty="0">
                <a:solidFill>
                  <a:schemeClr val="tx1"/>
                </a:solidFill>
                <a:latin typeface="Liberation Sans" panose="020B0604020202020204" pitchFamily="34" charset="0"/>
              </a:rPr>
              <a:t>and GAAP. For example, income includes both revenues, which arise during the normal </a:t>
            </a:r>
            <a:r>
              <a:rPr lang="en-US" sz="1900" b="0" dirty="0" smtClean="0">
                <a:solidFill>
                  <a:schemeClr val="tx1"/>
                </a:solidFill>
                <a:latin typeface="Liberation Sans" panose="020B0604020202020204" pitchFamily="34" charset="0"/>
              </a:rPr>
              <a:t>course of </a:t>
            </a:r>
            <a:r>
              <a:rPr lang="en-US" sz="1900" b="0" dirty="0">
                <a:solidFill>
                  <a:schemeClr val="tx1"/>
                </a:solidFill>
                <a:latin typeface="Liberation Sans" panose="020B0604020202020204" pitchFamily="34" charset="0"/>
              </a:rPr>
              <a:t>operating activities, and gains, which arise from activities outside of the normal sales of </a:t>
            </a:r>
            <a:r>
              <a:rPr lang="en-US" sz="1900" b="0" dirty="0" smtClean="0">
                <a:solidFill>
                  <a:schemeClr val="tx1"/>
                </a:solidFill>
                <a:latin typeface="Liberation Sans" panose="020B0604020202020204" pitchFamily="34" charset="0"/>
              </a:rPr>
              <a:t>goods and </a:t>
            </a:r>
            <a:r>
              <a:rPr lang="en-US" sz="1900" b="0" dirty="0">
                <a:solidFill>
                  <a:schemeClr val="tx1"/>
                </a:solidFill>
                <a:latin typeface="Liberation Sans" panose="020B0604020202020204" pitchFamily="34" charset="0"/>
              </a:rPr>
              <a:t>services. The term income is not used this way under GAAP. Instead, under GAAP income </a:t>
            </a:r>
            <a:r>
              <a:rPr lang="en-US" sz="1900" b="0" dirty="0" smtClean="0">
                <a:solidFill>
                  <a:schemeClr val="tx1"/>
                </a:solidFill>
                <a:latin typeface="Liberation Sans" panose="020B0604020202020204" pitchFamily="34" charset="0"/>
              </a:rPr>
              <a:t>refers to </a:t>
            </a:r>
            <a:r>
              <a:rPr lang="en-US" sz="1900" b="0" dirty="0">
                <a:solidFill>
                  <a:schemeClr val="tx1"/>
                </a:solidFill>
                <a:latin typeface="Liberation Sans" panose="020B0604020202020204" pitchFamily="34" charset="0"/>
              </a:rPr>
              <a:t>the net difference between revenues and expenses</a:t>
            </a:r>
            <a:r>
              <a:rPr lang="en-US" sz="1900" b="0" dirty="0" smtClean="0">
                <a:solidFill>
                  <a:schemeClr val="tx1"/>
                </a:solidFill>
                <a:latin typeface="Liberation Sans" panose="020B0604020202020204" pitchFamily="34" charset="0"/>
              </a:rPr>
              <a:t>.</a:t>
            </a:r>
          </a:p>
        </p:txBody>
      </p:sp>
      <p:sp>
        <p:nvSpPr>
          <p:cNvPr id="75779"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9207"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9208"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578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5783"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33400" y="1979613"/>
            <a:ext cx="8153400" cy="19525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342900" indent="-342900">
              <a:tabLst>
                <a:tab pos="1143000" algn="l"/>
              </a:tabLst>
              <a:defRPr sz="2800" b="1">
                <a:solidFill>
                  <a:schemeClr val="bg1"/>
                </a:solidFill>
                <a:latin typeface="Arial" charset="0"/>
              </a:defRPr>
            </a:lvl1pPr>
            <a:lvl2pPr marL="685800" indent="-457200">
              <a:tabLst>
                <a:tab pos="1143000" algn="l"/>
              </a:tabLst>
              <a:defRPr sz="2800" b="1">
                <a:solidFill>
                  <a:schemeClr val="bg1"/>
                </a:solidFill>
                <a:latin typeface="Arial" charset="0"/>
              </a:defRPr>
            </a:lvl2pPr>
            <a:lvl3pPr marL="1143000" indent="-228600">
              <a:tabLst>
                <a:tab pos="1143000" algn="l"/>
              </a:tabLst>
              <a:defRPr sz="2800" b="1">
                <a:solidFill>
                  <a:schemeClr val="bg1"/>
                </a:solidFill>
                <a:latin typeface="Arial" charset="0"/>
              </a:defRPr>
            </a:lvl3pPr>
            <a:lvl4pPr marL="1600200" indent="-228600">
              <a:tabLst>
                <a:tab pos="1143000" algn="l"/>
              </a:tabLst>
              <a:defRPr sz="2800" b="1">
                <a:solidFill>
                  <a:schemeClr val="bg1"/>
                </a:solidFill>
                <a:latin typeface="Arial" charset="0"/>
              </a:defRPr>
            </a:lvl4pPr>
            <a:lvl5pPr marL="2057400" indent="-228600">
              <a:tabLst>
                <a:tab pos="1143000" algn="l"/>
              </a:tabLst>
              <a:defRPr sz="2800" b="1">
                <a:solidFill>
                  <a:schemeClr val="bg1"/>
                </a:solidFill>
                <a:latin typeface="Arial" charset="0"/>
              </a:defRPr>
            </a:lvl5pPr>
            <a:lvl6pPr marL="2514600" indent="-228600" eaLnBrk="0" fontAlgn="base" hangingPunct="0">
              <a:spcBef>
                <a:spcPct val="0"/>
              </a:spcBef>
              <a:spcAft>
                <a:spcPct val="0"/>
              </a:spcAft>
              <a:tabLst>
                <a:tab pos="1143000" algn="l"/>
              </a:tabLst>
              <a:defRPr sz="2800" b="1">
                <a:solidFill>
                  <a:schemeClr val="bg1"/>
                </a:solidFill>
                <a:latin typeface="Arial" charset="0"/>
              </a:defRPr>
            </a:lvl6pPr>
            <a:lvl7pPr marL="2971800" indent="-228600" eaLnBrk="0" fontAlgn="base" hangingPunct="0">
              <a:spcBef>
                <a:spcPct val="0"/>
              </a:spcBef>
              <a:spcAft>
                <a:spcPct val="0"/>
              </a:spcAft>
              <a:tabLst>
                <a:tab pos="1143000" algn="l"/>
              </a:tabLst>
              <a:defRPr sz="2800" b="1">
                <a:solidFill>
                  <a:schemeClr val="bg1"/>
                </a:solidFill>
                <a:latin typeface="Arial" charset="0"/>
              </a:defRPr>
            </a:lvl7pPr>
            <a:lvl8pPr marL="3429000" indent="-228600" eaLnBrk="0" fontAlgn="base" hangingPunct="0">
              <a:spcBef>
                <a:spcPct val="0"/>
              </a:spcBef>
              <a:spcAft>
                <a:spcPct val="0"/>
              </a:spcAft>
              <a:tabLst>
                <a:tab pos="1143000" algn="l"/>
              </a:tabLst>
              <a:defRPr sz="2800" b="1">
                <a:solidFill>
                  <a:schemeClr val="bg1"/>
                </a:solidFill>
                <a:latin typeface="Arial" charset="0"/>
              </a:defRPr>
            </a:lvl8pPr>
            <a:lvl9pPr marL="3886200" indent="-228600" eaLnBrk="0" fontAlgn="base" hangingPunct="0">
              <a:spcBef>
                <a:spcPct val="0"/>
              </a:spcBef>
              <a:spcAft>
                <a:spcPct val="0"/>
              </a:spcAft>
              <a:tabLst>
                <a:tab pos="1143000" algn="l"/>
              </a:tabLst>
              <a:defRPr sz="2800" b="1">
                <a:solidFill>
                  <a:schemeClr val="bg1"/>
                </a:solidFill>
                <a:latin typeface="Arial" charset="0"/>
              </a:defRPr>
            </a:lvl9pPr>
          </a:lstStyle>
          <a:p>
            <a:pPr marL="0" lvl="1" indent="0">
              <a:lnSpc>
                <a:spcPct val="115000"/>
              </a:lnSpc>
              <a:spcBef>
                <a:spcPct val="50000"/>
              </a:spcBef>
              <a:buClr>
                <a:srgbClr val="800000"/>
              </a:buClr>
              <a:buSzPct val="80000"/>
            </a:pPr>
            <a:r>
              <a:rPr lang="en-US" altLang="en-US" sz="2100" dirty="0" smtClean="0">
                <a:solidFill>
                  <a:schemeClr val="tx1"/>
                </a:solidFill>
                <a:latin typeface="Liberation Sans" panose="020B0604020202020204" pitchFamily="34" charset="0"/>
              </a:rPr>
              <a:t>Differences</a:t>
            </a:r>
          </a:p>
          <a:p>
            <a:pPr lvl="1">
              <a:lnSpc>
                <a:spcPct val="115000"/>
              </a:lnSpc>
              <a:spcBef>
                <a:spcPct val="50000"/>
              </a:spcBef>
              <a:buClr>
                <a:srgbClr val="800000"/>
              </a:buClr>
              <a:buSzPct val="80000"/>
              <a:buFont typeface="Wingdings" pitchFamily="2" charset="2"/>
              <a:buChar char="u"/>
            </a:pPr>
            <a:r>
              <a:rPr lang="en-US" sz="1900" b="0" dirty="0" smtClean="0">
                <a:solidFill>
                  <a:schemeClr val="tx1"/>
                </a:solidFill>
                <a:latin typeface="Liberation Sans" panose="020B0604020202020204" pitchFamily="34" charset="0"/>
              </a:rPr>
              <a:t>Under </a:t>
            </a:r>
            <a:r>
              <a:rPr lang="en-US" sz="1900" b="0" dirty="0">
                <a:solidFill>
                  <a:schemeClr val="tx1"/>
                </a:solidFill>
                <a:latin typeface="Liberation Sans" panose="020B0604020202020204" pitchFamily="34" charset="0"/>
              </a:rPr>
              <a:t>IFRS, expenses include both those costs incurred in the normal course of operations as </a:t>
            </a:r>
            <a:r>
              <a:rPr lang="en-US" sz="1900" b="0" dirty="0" smtClean="0">
                <a:solidFill>
                  <a:schemeClr val="tx1"/>
                </a:solidFill>
                <a:latin typeface="Liberation Sans" panose="020B0604020202020204" pitchFamily="34" charset="0"/>
              </a:rPr>
              <a:t>well as </a:t>
            </a:r>
            <a:r>
              <a:rPr lang="en-US" sz="1900" b="0" dirty="0">
                <a:solidFill>
                  <a:schemeClr val="tx1"/>
                </a:solidFill>
                <a:latin typeface="Liberation Sans" panose="020B0604020202020204" pitchFamily="34" charset="0"/>
              </a:rPr>
              <a:t>losses that are not part of normal operations. This is in contrast to GAAP, which </a:t>
            </a:r>
            <a:r>
              <a:rPr lang="en-US" sz="1900" b="0" dirty="0" smtClean="0">
                <a:solidFill>
                  <a:schemeClr val="tx1"/>
                </a:solidFill>
                <a:latin typeface="Liberation Sans" panose="020B0604020202020204" pitchFamily="34" charset="0"/>
              </a:rPr>
              <a:t>defines each separately</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75779" name="Rectangle 2"/>
          <p:cNvSpPr>
            <a:spLocks noChangeArrowheads="1"/>
          </p:cNvSpPr>
          <p:nvPr/>
        </p:nvSpPr>
        <p:spPr bwMode="auto">
          <a:xfrm>
            <a:off x="533400" y="14478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Key Points</a:t>
            </a:r>
          </a:p>
        </p:txBody>
      </p:sp>
      <p:sp>
        <p:nvSpPr>
          <p:cNvPr id="179207"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9208"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578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5783"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extLst>
      <p:ext uri="{BB962C8B-B14F-4D97-AF65-F5344CB8AC3E}">
        <p14:creationId xmlns:p14="http://schemas.microsoft.com/office/powerpoint/2010/main" val="1043363647"/>
      </p:ext>
    </p:extLst>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533400" y="1979613"/>
            <a:ext cx="7772400" cy="1770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15000"/>
              </a:lnSpc>
              <a:spcBef>
                <a:spcPct val="50000"/>
              </a:spcBef>
              <a:buClr>
                <a:srgbClr val="800000"/>
              </a:buClr>
              <a:buSzPct val="80000"/>
              <a:buFont typeface="Wingdings" pitchFamily="2" charset="2"/>
              <a:buNone/>
            </a:pPr>
            <a:r>
              <a:rPr lang="en-US" altLang="en-US" sz="1900" b="0" dirty="0">
                <a:solidFill>
                  <a:schemeClr val="tx1"/>
                </a:solidFill>
                <a:latin typeface="Liberation Sans" panose="020B0604020202020204" pitchFamily="34" charset="0"/>
              </a:rPr>
              <a:t>The IASB and FASB are completing a joint project on revenue recognition. The purpose of this project is to develop comprehensive guidance on when to recognize revenue. It is hoped that this approach will lead to more consistent accounting in this area. For more on this topic, see www.fasb.org/project/revenue_recognition.shtml.</a:t>
            </a:r>
          </a:p>
        </p:txBody>
      </p:sp>
      <p:sp>
        <p:nvSpPr>
          <p:cNvPr id="76803"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rgbClr val="A50021"/>
                </a:solidFill>
                <a:latin typeface="Liberation Sans" panose="020B0604020202020204" pitchFamily="34" charset="0"/>
              </a:rPr>
              <a:t>Looking into the Future</a:t>
            </a:r>
          </a:p>
        </p:txBody>
      </p:sp>
      <p:sp>
        <p:nvSpPr>
          <p:cNvPr id="181255"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1256"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680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6807"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2003425"/>
            <a:ext cx="7848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30000"/>
              </a:spcBef>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uses accrual accounting.</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uses cash-basis accounting.</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allows revenue to be recognized when a customer makes an order.</a:t>
            </a:r>
          </a:p>
          <a:p>
            <a:pPr lvl="1">
              <a:lnSpc>
                <a:spcPct val="120000"/>
              </a:lnSpc>
              <a:spcBef>
                <a:spcPct val="30000"/>
              </a:spcBef>
              <a:buFontTx/>
              <a:buAutoNum type="alphaLcPeriod"/>
            </a:pPr>
            <a:r>
              <a:rPr lang="en-US" altLang="en-US" sz="2000" b="0" dirty="0">
                <a:solidFill>
                  <a:schemeClr val="tx1"/>
                </a:solidFill>
                <a:latin typeface="Liberation Sans" panose="020B0604020202020204" pitchFamily="34" charset="0"/>
              </a:rPr>
              <a:t>requires that revenue not be recognized until cash is received.</a:t>
            </a:r>
          </a:p>
        </p:txBody>
      </p:sp>
      <p:sp>
        <p:nvSpPr>
          <p:cNvPr id="183303"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3304"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783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7831"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7832"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0" name="Notched Right Arrow 9"/>
          <p:cNvSpPr/>
          <p:nvPr/>
        </p:nvSpPr>
        <p:spPr bwMode="auto">
          <a:xfrm>
            <a:off x="152400" y="2496312"/>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33400" y="1984375"/>
            <a:ext cx="78486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pPr>
            <a:r>
              <a:rPr lang="en-US" altLang="en-US" sz="2000" b="0" dirty="0">
                <a:solidFill>
                  <a:schemeClr val="tx1"/>
                </a:solidFill>
                <a:latin typeface="Liberation Sans" panose="020B0604020202020204" pitchFamily="34" charset="0"/>
              </a:rPr>
              <a:t>Which of the following statements is </a:t>
            </a:r>
            <a:r>
              <a:rPr lang="en-US" altLang="en-US" sz="2000" dirty="0">
                <a:solidFill>
                  <a:schemeClr val="tx1"/>
                </a:solidFill>
                <a:latin typeface="Liberation Sans" panose="020B0604020202020204" pitchFamily="34" charset="0"/>
              </a:rPr>
              <a:t>false</a:t>
            </a:r>
            <a:r>
              <a:rPr lang="en-US" altLang="en-US" sz="2000" b="0" dirty="0">
                <a:solidFill>
                  <a:schemeClr val="tx1"/>
                </a:solidFill>
                <a:latin typeface="Liberation Sans" panose="020B0604020202020204" pitchFamily="34" charset="0"/>
              </a:rPr>
              <a:t>?</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employs the periodicity assumption.</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employs accrual accounting.</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requires that revenues and costs must be capable of being measured reliably.</a:t>
            </a:r>
          </a:p>
          <a:p>
            <a:pPr lvl="1">
              <a:lnSpc>
                <a:spcPct val="120000"/>
              </a:lnSpc>
              <a:spcBef>
                <a:spcPct val="50000"/>
              </a:spcBef>
              <a:buFontTx/>
              <a:buAutoNum type="alphaLcPeriod"/>
            </a:pPr>
            <a:r>
              <a:rPr lang="en-US" altLang="en-US" sz="2000" dirty="0">
                <a:solidFill>
                  <a:schemeClr val="tx1"/>
                </a:solidFill>
                <a:latin typeface="Liberation Sans" panose="020B0604020202020204" pitchFamily="34" charset="0"/>
              </a:rPr>
              <a:t>IFRS</a:t>
            </a:r>
            <a:r>
              <a:rPr lang="en-US" altLang="en-US" sz="2000" b="0" dirty="0">
                <a:solidFill>
                  <a:schemeClr val="tx1"/>
                </a:solidFill>
                <a:latin typeface="Liberation Sans" panose="020B0604020202020204" pitchFamily="34" charset="0"/>
              </a:rPr>
              <a:t> uses the cash basis of accounting.</a:t>
            </a:r>
          </a:p>
        </p:txBody>
      </p:sp>
      <p:sp>
        <p:nvSpPr>
          <p:cNvPr id="185351"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5352"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88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88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8856"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2" name="Notched Right Arrow 11"/>
          <p:cNvSpPr/>
          <p:nvPr/>
        </p:nvSpPr>
        <p:spPr bwMode="auto">
          <a:xfrm>
            <a:off x="152400" y="4419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533400" y="1971675"/>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685800" indent="-45720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0000"/>
              </a:lnSpc>
              <a:spcBef>
                <a:spcPct val="50000"/>
              </a:spcBef>
            </a:pPr>
            <a:r>
              <a:rPr lang="en-US" altLang="en-US" sz="2000" b="0" dirty="0">
                <a:solidFill>
                  <a:schemeClr val="tx1"/>
                </a:solidFill>
                <a:latin typeface="Liberation Sans" panose="020B0604020202020204" pitchFamily="34" charset="0"/>
              </a:rPr>
              <a:t>As a result of the revenue recognition project being undertaken by the </a:t>
            </a:r>
            <a:r>
              <a:rPr lang="en-US" altLang="en-US" sz="2000" dirty="0">
                <a:solidFill>
                  <a:schemeClr val="tx1"/>
                </a:solidFill>
                <a:latin typeface="Liberation Sans" panose="020B0604020202020204" pitchFamily="34" charset="0"/>
              </a:rPr>
              <a:t>FASB</a:t>
            </a:r>
            <a:r>
              <a:rPr lang="en-US" altLang="en-US" sz="2000" b="0" dirty="0">
                <a:solidFill>
                  <a:schemeClr val="tx1"/>
                </a:solidFill>
                <a:latin typeface="Liberation Sans" panose="020B0604020202020204" pitchFamily="34" charset="0"/>
              </a:rPr>
              <a:t> and </a:t>
            </a:r>
            <a:r>
              <a:rPr lang="en-US" altLang="en-US" sz="2000" dirty="0">
                <a:solidFill>
                  <a:schemeClr val="tx1"/>
                </a:solidFill>
                <a:latin typeface="Liberation Sans" panose="020B0604020202020204" pitchFamily="34" charset="0"/>
              </a:rPr>
              <a:t>IASB</a:t>
            </a:r>
            <a:r>
              <a:rPr lang="en-US" altLang="en-US" sz="2000" b="0" dirty="0">
                <a:solidFill>
                  <a:schemeClr val="tx1"/>
                </a:solidFill>
                <a:latin typeface="Liberation Sans" panose="020B0604020202020204" pitchFamily="34" charset="0"/>
              </a:rPr>
              <a:t>:</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the performance obligation is satisfied.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revenue is realized.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recognition places more emphasis on when expenses are incurred.</a:t>
            </a:r>
          </a:p>
          <a:p>
            <a:pPr lvl="1">
              <a:lnSpc>
                <a:spcPct val="120000"/>
              </a:lnSpc>
              <a:spcBef>
                <a:spcPct val="50000"/>
              </a:spcBef>
              <a:buFontTx/>
              <a:buAutoNum type="alphaLcPeriod"/>
            </a:pPr>
            <a:r>
              <a:rPr lang="en-US" altLang="en-US" sz="2000" b="0" dirty="0">
                <a:solidFill>
                  <a:schemeClr val="tx1"/>
                </a:solidFill>
                <a:latin typeface="Liberation Sans" panose="020B0604020202020204" pitchFamily="34" charset="0"/>
              </a:rPr>
              <a:t>revenue is no longer recorded unless cash has been received.</a:t>
            </a:r>
          </a:p>
        </p:txBody>
      </p:sp>
      <p:sp>
        <p:nvSpPr>
          <p:cNvPr id="187399" name="Rectangle 7"/>
          <p:cNvSpPr>
            <a:spLocks noChangeArrowheads="1"/>
          </p:cNvSpPr>
          <p:nvPr/>
        </p:nvSpPr>
        <p:spPr bwMode="auto">
          <a:xfrm>
            <a:off x="0" y="411163"/>
            <a:ext cx="9140825" cy="639762"/>
          </a:xfrm>
          <a:prstGeom prst="rect">
            <a:avLst/>
          </a:prstGeom>
          <a:solidFill>
            <a:srgbClr val="A50021"/>
          </a:solidFill>
          <a:ln w="12700" cap="sq">
            <a:solidFill>
              <a:srgbClr val="A5002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87400" name="Rectangle 8"/>
          <p:cNvSpPr>
            <a:spLocks noChangeArrowheads="1"/>
          </p:cNvSpPr>
          <p:nvPr/>
        </p:nvSpPr>
        <p:spPr bwMode="auto">
          <a:xfrm>
            <a:off x="0" y="1016000"/>
            <a:ext cx="9144000" cy="128588"/>
          </a:xfrm>
          <a:prstGeom prst="rect">
            <a:avLst/>
          </a:prstGeom>
          <a:solidFill>
            <a:srgbClr val="ADADAD"/>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798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304800"/>
            <a:ext cx="895350" cy="8953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798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spcBef>
                <a:spcPct val="50000"/>
              </a:spcBef>
            </a:pPr>
            <a:r>
              <a:rPr lang="en-US" altLang="en-US" sz="3200" dirty="0">
                <a:latin typeface="Liberation Sans" panose="020B0604020202020204" pitchFamily="34" charset="0"/>
              </a:rPr>
              <a:t>A Look at IFRS</a:t>
            </a:r>
          </a:p>
        </p:txBody>
      </p:sp>
      <p:sp>
        <p:nvSpPr>
          <p:cNvPr id="79880" name="Rectangle 2"/>
          <p:cNvSpPr>
            <a:spLocks noChangeArrowheads="1"/>
          </p:cNvSpPr>
          <p:nvPr/>
        </p:nvSpPr>
        <p:spPr bwMode="auto">
          <a:xfrm>
            <a:off x="533400" y="1447800"/>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r>
              <a:rPr lang="en-US" altLang="en-US" sz="2400" dirty="0">
                <a:solidFill>
                  <a:schemeClr val="tx1"/>
                </a:solidFill>
                <a:latin typeface="Liberation Sans" panose="020B0604020202020204" pitchFamily="34" charset="0"/>
              </a:rPr>
              <a:t>IFRS Practice</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7</a:t>
            </a:r>
          </a:p>
        </p:txBody>
      </p:sp>
      <p:sp>
        <p:nvSpPr>
          <p:cNvPr id="12" name="Notched Right Arrow 11"/>
          <p:cNvSpPr/>
          <p:nvPr/>
        </p:nvSpPr>
        <p:spPr bwMode="auto">
          <a:xfrm>
            <a:off x="152400" y="2895600"/>
            <a:ext cx="609600" cy="457200"/>
          </a:xfrm>
          <a:prstGeom prst="notchedRightArrow">
            <a:avLst/>
          </a:prstGeom>
          <a:solidFill>
            <a:srgbClr val="A50021"/>
          </a:solidFill>
          <a:ln w="12700" cap="sq" cmpd="sng" algn="ctr">
            <a:solidFill>
              <a:schemeClr val="tx1"/>
            </a:solidFill>
            <a:prstDash val="solid"/>
            <a:round/>
            <a:headEnd type="none" w="sm" len="sm"/>
            <a:tailEnd type="none" w="sm" len="sm"/>
          </a:ln>
          <a:effec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solidFill>
                <a:schemeClr val="accent6">
                  <a:lumMod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838200" y="1295400"/>
            <a:ext cx="77724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30000"/>
              </a:lnSpc>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2015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80899" name="Rectangle 7"/>
          <p:cNvSpPr>
            <a:spLocks noChangeArrowheads="1"/>
          </p:cNvSpPr>
          <p:nvPr/>
        </p:nvSpPr>
        <p:spPr bwMode="auto">
          <a:xfrm>
            <a:off x="457200" y="3810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3000" dirty="0">
                <a:solidFill>
                  <a:schemeClr val="tx2">
                    <a:lumMod val="75000"/>
                  </a:schemeClr>
                </a:solidFill>
                <a:latin typeface="Liberation Sans" panose="020B0604020202020204" pitchFamily="34" charset="0"/>
              </a:rPr>
              <a:t>Copyright</a:t>
            </a:r>
          </a:p>
        </p:txBody>
      </p:sp>
      <p:sp>
        <p:nvSpPr>
          <p:cNvPr id="189444" name="Line 4"/>
          <p:cNvSpPr>
            <a:spLocks noChangeShapeType="1"/>
          </p:cNvSpPr>
          <p:nvPr/>
        </p:nvSpPr>
        <p:spPr bwMode="auto">
          <a:xfrm>
            <a:off x="304800" y="990600"/>
            <a:ext cx="8534400" cy="0"/>
          </a:xfrm>
          <a:prstGeom prst="line">
            <a:avLst/>
          </a:prstGeom>
          <a:noFill/>
          <a:ln w="57150"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35000"/>
            <a:ext cx="7734107" cy="54610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sp>
        <p:nvSpPr>
          <p:cNvPr id="12292" name="Rectangle 9"/>
          <p:cNvSpPr>
            <a:spLocks noChangeArrowheads="1"/>
          </p:cNvSpPr>
          <p:nvPr/>
        </p:nvSpPr>
        <p:spPr bwMode="auto">
          <a:xfrm>
            <a:off x="6858000" y="381000"/>
            <a:ext cx="1981200"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90488" tIns="44450" rIns="90488" bIns="4445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1200" dirty="0">
                <a:solidFill>
                  <a:schemeClr val="tx1"/>
                </a:solidFill>
                <a:latin typeface="Liberation Sans" panose="020B0604020202020204" pitchFamily="34" charset="0"/>
              </a:rPr>
              <a:t>Illustration 3-1 </a:t>
            </a:r>
          </a:p>
          <a:p>
            <a:r>
              <a:rPr lang="en-US" altLang="en-US" sz="1200" b="0" dirty="0">
                <a:solidFill>
                  <a:schemeClr val="tx1"/>
                </a:solidFill>
                <a:latin typeface="Liberation Sans" panose="020B0604020202020204" pitchFamily="34" charset="0"/>
              </a:rPr>
              <a:t>GAAP relationships in revenue and expense recognition</a:t>
            </a:r>
          </a:p>
        </p:txBody>
      </p:sp>
      <p:sp>
        <p:nvSpPr>
          <p:cNvPr id="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4592</TotalTime>
  <Pages>43</Pages>
  <Words>3672</Words>
  <Application>Microsoft Office PowerPoint</Application>
  <PresentationFormat>On-screen Show (4:3)</PresentationFormat>
  <Paragraphs>629</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Comic Sans MS</vt:lpstr>
      <vt:lpstr>Liberation Sans</vt:lpstr>
      <vt:lpstr>Monotype Sorts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Riyada</cp:lastModifiedBy>
  <cp:revision>1546</cp:revision>
  <cp:lastPrinted>1999-09-16T17:08:20Z</cp:lastPrinted>
  <dcterms:created xsi:type="dcterms:W3CDTF">1997-03-28T18:03:02Z</dcterms:created>
  <dcterms:modified xsi:type="dcterms:W3CDTF">2020-04-02T10:40:11Z</dcterms:modified>
</cp:coreProperties>
</file>