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844" r:id="rId2"/>
    <p:sldId id="845" r:id="rId3"/>
    <p:sldId id="626" r:id="rId4"/>
    <p:sldId id="614" r:id="rId5"/>
    <p:sldId id="627" r:id="rId6"/>
    <p:sldId id="693" r:id="rId7"/>
    <p:sldId id="630" r:id="rId8"/>
    <p:sldId id="694" r:id="rId9"/>
    <p:sldId id="695" r:id="rId10"/>
    <p:sldId id="826" r:id="rId11"/>
    <p:sldId id="631" r:id="rId12"/>
    <p:sldId id="633" r:id="rId13"/>
    <p:sldId id="696" r:id="rId14"/>
    <p:sldId id="697" r:id="rId15"/>
    <p:sldId id="698" r:id="rId16"/>
    <p:sldId id="700" r:id="rId17"/>
    <p:sldId id="699" r:id="rId18"/>
    <p:sldId id="701" r:id="rId19"/>
    <p:sldId id="702" r:id="rId20"/>
    <p:sldId id="703" r:id="rId21"/>
    <p:sldId id="704" r:id="rId22"/>
    <p:sldId id="798" r:id="rId23"/>
    <p:sldId id="706" r:id="rId24"/>
    <p:sldId id="827" r:id="rId25"/>
    <p:sldId id="764" r:id="rId26"/>
    <p:sldId id="708" r:id="rId27"/>
    <p:sldId id="709" r:id="rId28"/>
    <p:sldId id="765" r:id="rId29"/>
    <p:sldId id="710" r:id="rId30"/>
    <p:sldId id="711" r:id="rId31"/>
    <p:sldId id="712" r:id="rId32"/>
    <p:sldId id="713" r:id="rId33"/>
    <p:sldId id="714" r:id="rId34"/>
    <p:sldId id="715" r:id="rId35"/>
    <p:sldId id="716" r:id="rId36"/>
    <p:sldId id="828" r:id="rId37"/>
    <p:sldId id="829" r:id="rId38"/>
    <p:sldId id="804" r:id="rId39"/>
    <p:sldId id="805" r:id="rId40"/>
    <p:sldId id="806" r:id="rId41"/>
    <p:sldId id="807" r:id="rId42"/>
    <p:sldId id="830" r:id="rId43"/>
    <p:sldId id="831" r:id="rId44"/>
    <p:sldId id="721" r:id="rId45"/>
    <p:sldId id="788" r:id="rId46"/>
    <p:sldId id="789" r:id="rId47"/>
    <p:sldId id="790" r:id="rId48"/>
    <p:sldId id="791" r:id="rId49"/>
    <p:sldId id="792" r:id="rId50"/>
    <p:sldId id="793" r:id="rId51"/>
    <p:sldId id="725" r:id="rId52"/>
    <p:sldId id="751" r:id="rId53"/>
    <p:sldId id="810" r:id="rId54"/>
    <p:sldId id="811" r:id="rId55"/>
    <p:sldId id="812" r:id="rId56"/>
    <p:sldId id="832" r:id="rId57"/>
    <p:sldId id="833" r:id="rId58"/>
    <p:sldId id="846" r:id="rId59"/>
    <p:sldId id="813" r:id="rId60"/>
    <p:sldId id="834" r:id="rId61"/>
    <p:sldId id="729" r:id="rId62"/>
    <p:sldId id="753" r:id="rId63"/>
    <p:sldId id="731" r:id="rId64"/>
    <p:sldId id="761" r:id="rId65"/>
    <p:sldId id="732" r:id="rId66"/>
    <p:sldId id="733" r:id="rId67"/>
    <p:sldId id="734" r:id="rId68"/>
    <p:sldId id="735" r:id="rId69"/>
    <p:sldId id="736" r:id="rId70"/>
    <p:sldId id="737" r:id="rId71"/>
    <p:sldId id="738" r:id="rId72"/>
    <p:sldId id="768" r:id="rId73"/>
    <p:sldId id="814" r:id="rId74"/>
    <p:sldId id="835" r:id="rId75"/>
    <p:sldId id="836" r:id="rId76"/>
    <p:sldId id="837" r:id="rId77"/>
    <p:sldId id="838" r:id="rId78"/>
    <p:sldId id="820" r:id="rId79"/>
    <p:sldId id="821" r:id="rId80"/>
    <p:sldId id="822" r:id="rId81"/>
    <p:sldId id="839" r:id="rId8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27A4"/>
    <a:srgbClr val="006600"/>
    <a:srgbClr val="800000"/>
    <a:srgbClr val="AD0000"/>
    <a:srgbClr val="5393FB"/>
    <a:srgbClr val="4FA7FF"/>
    <a:srgbClr val="2D96FF"/>
    <a:srgbClr val="0077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979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1.xml"/><Relationship Id="rId21" Type="http://schemas.openxmlformats.org/officeDocument/2006/relationships/slide" Target="slides/slide22.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5.xml"/><Relationship Id="rId50" Type="http://schemas.openxmlformats.org/officeDocument/2006/relationships/slide" Target="slides/slide58.xml"/><Relationship Id="rId55" Type="http://schemas.openxmlformats.org/officeDocument/2006/relationships/slide" Target="slides/slide7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3.xml"/><Relationship Id="rId54" Type="http://schemas.openxmlformats.org/officeDocument/2006/relationships/slide" Target="slides/slide6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53.xml"/><Relationship Id="rId53" Type="http://schemas.openxmlformats.org/officeDocument/2006/relationships/slide" Target="slides/slide6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8.xml"/><Relationship Id="rId49" Type="http://schemas.openxmlformats.org/officeDocument/2006/relationships/slide" Target="slides/slide5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52.xml"/><Relationship Id="rId52" Type="http://schemas.openxmlformats.org/officeDocument/2006/relationships/slide" Target="slides/slide6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7.xml"/><Relationship Id="rId43" Type="http://schemas.openxmlformats.org/officeDocument/2006/relationships/slide" Target="slides/slide51.xml"/><Relationship Id="rId48" Type="http://schemas.openxmlformats.org/officeDocument/2006/relationships/slide" Target="slides/slide56.xml"/><Relationship Id="rId8" Type="http://schemas.openxmlformats.org/officeDocument/2006/relationships/slide" Target="slides/slide9.xml"/><Relationship Id="rId51" Type="http://schemas.openxmlformats.org/officeDocument/2006/relationships/slide" Target="slides/slide59.xml"/><Relationship Id="rId3"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3847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545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9185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1592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9298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0242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111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340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4827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238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4216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8163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7309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701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7837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3812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1744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6941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0055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7238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289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728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017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06364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669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2150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25975" cy="3470275"/>
          </a:xfrm>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9780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007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10057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5002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34309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5797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989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00627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65792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78805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34190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07711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9028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03977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24972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9746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71903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89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3740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12005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30816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89814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51667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217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3256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40611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7132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638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1647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13795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86170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14798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61022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12547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31853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30040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05855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9510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012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3530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32976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41799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884200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6055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95091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248955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37797145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052030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119815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988147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78279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23272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403375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287270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2810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8.wdp"/><Relationship Id="rId10" Type="http://schemas.openxmlformats.org/officeDocument/2006/relationships/image" Target="../media/image32.png"/><Relationship Id="rId4" Type="http://schemas.openxmlformats.org/officeDocument/2006/relationships/image" Target="../media/image30.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3800" b="1"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9pPr>
          </a:lstStyle>
          <a:p>
            <a:r>
              <a:rPr lang="en-US" altLang="en-US" dirty="0"/>
              <a:t>Accounting for Merchandising Operations</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dirty="0">
                <a:solidFill>
                  <a:schemeClr val="bg1"/>
                </a:solidFill>
                <a:latin typeface="Liberation Sans" panose="020B0604020202020204" pitchFamily="34" charset="0"/>
              </a:rPr>
              <a:t>5</a:t>
            </a:r>
          </a:p>
        </p:txBody>
      </p:sp>
      <p:sp>
        <p:nvSpPr>
          <p:cNvPr id="11" name="Rectangle 6"/>
          <p:cNvSpPr>
            <a:spLocks noChangeArrowheads="1"/>
          </p:cNvSpPr>
          <p:nvPr/>
        </p:nvSpPr>
        <p:spPr bwMode="auto">
          <a:xfrm>
            <a:off x="0" y="34777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Describe merchandising </a:t>
            </a:r>
            <a:r>
              <a:rPr lang="en-US" b="1" dirty="0" smtClean="0">
                <a:solidFill>
                  <a:schemeClr val="accent3"/>
                </a:solidFill>
                <a:latin typeface="Liberation Sans" panose="020B0604020202020204" pitchFamily="34" charset="0"/>
              </a:rPr>
              <a:t>operations and </a:t>
            </a:r>
            <a:r>
              <a:rPr lang="en-US" b="1" dirty="0">
                <a:solidFill>
                  <a:schemeClr val="accent3"/>
                </a:solidFill>
                <a:latin typeface="Liberation Sans" panose="020B0604020202020204" pitchFamily="34" charset="0"/>
              </a:rPr>
              <a:t>inventory systems.</a:t>
            </a:r>
          </a:p>
        </p:txBody>
      </p:sp>
      <p:sp>
        <p:nvSpPr>
          <p:cNvPr id="15" name="Rectangle 5"/>
          <p:cNvSpPr>
            <a:spLocks noChangeArrowheads="1"/>
          </p:cNvSpPr>
          <p:nvPr/>
        </p:nvSpPr>
        <p:spPr bwMode="auto">
          <a:xfrm>
            <a:off x="1447800" y="34777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purchases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6" name="Rectangle 6"/>
          <p:cNvSpPr>
            <a:spLocks noChangeArrowheads="1"/>
          </p:cNvSpPr>
          <p:nvPr/>
        </p:nvSpPr>
        <p:spPr bwMode="auto">
          <a:xfrm>
            <a:off x="0" y="427939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279392"/>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sales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8" name="Oval 17"/>
          <p:cNvSpPr/>
          <p:nvPr/>
        </p:nvSpPr>
        <p:spPr bwMode="auto">
          <a:xfrm>
            <a:off x="685800" y="436473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0779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Apply the steps in the </a:t>
            </a:r>
            <a:r>
              <a:rPr lang="en-US" b="1" dirty="0" smtClean="0">
                <a:solidFill>
                  <a:schemeClr val="accent3"/>
                </a:solidFill>
                <a:latin typeface="Liberation Sans" panose="020B0604020202020204" pitchFamily="34" charset="0"/>
              </a:rPr>
              <a:t>accounting cycle </a:t>
            </a:r>
            <a:r>
              <a:rPr lang="en-US" b="1" dirty="0">
                <a:solidFill>
                  <a:schemeClr val="accent3"/>
                </a:solidFill>
                <a:latin typeface="Liberation Sans" panose="020B0604020202020204" pitchFamily="34" charset="0"/>
              </a:rPr>
              <a:t>to a merchandising company.</a:t>
            </a:r>
          </a:p>
        </p:txBody>
      </p:sp>
      <p:sp>
        <p:nvSpPr>
          <p:cNvPr id="20" name="Oval 19"/>
          <p:cNvSpPr/>
          <p:nvPr/>
        </p:nvSpPr>
        <p:spPr bwMode="auto">
          <a:xfrm>
            <a:off x="685800" y="35753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0779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1755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4" name="Rectangle 5"/>
          <p:cNvSpPr>
            <a:spLocks noChangeArrowheads="1"/>
          </p:cNvSpPr>
          <p:nvPr/>
        </p:nvSpPr>
        <p:spPr bwMode="auto">
          <a:xfrm>
            <a:off x="1447800" y="5907024"/>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Compare a multiple-step with </a:t>
            </a:r>
            <a:r>
              <a:rPr lang="en-US" b="1" dirty="0" smtClean="0">
                <a:solidFill>
                  <a:schemeClr val="accent3"/>
                </a:solidFill>
                <a:latin typeface="Liberation Sans" panose="020B0604020202020204" pitchFamily="34" charset="0"/>
              </a:rPr>
              <a:t>a single-step </a:t>
            </a:r>
            <a:r>
              <a:rPr lang="en-US" b="1" dirty="0">
                <a:solidFill>
                  <a:schemeClr val="accent3"/>
                </a:solidFill>
                <a:latin typeface="Liberation Sans" panose="020B0604020202020204" pitchFamily="34" charset="0"/>
              </a:rPr>
              <a:t>income statement.</a:t>
            </a:r>
          </a:p>
        </p:txBody>
      </p:sp>
      <p:sp>
        <p:nvSpPr>
          <p:cNvPr id="25" name="Rectangle 6"/>
          <p:cNvSpPr>
            <a:spLocks noChangeArrowheads="1"/>
          </p:cNvSpPr>
          <p:nvPr/>
        </p:nvSpPr>
        <p:spPr bwMode="auto">
          <a:xfrm>
            <a:off x="0" y="59070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6" name="Oval 25"/>
          <p:cNvSpPr/>
          <p:nvPr/>
        </p:nvSpPr>
        <p:spPr bwMode="auto">
          <a:xfrm>
            <a:off x="685800" y="60045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Tree>
    <p:extLst>
      <p:ext uri="{BB962C8B-B14F-4D97-AF65-F5344CB8AC3E}">
        <p14:creationId xmlns:p14="http://schemas.microsoft.com/office/powerpoint/2010/main" val="87597582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6858000" cy="44012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Indicate </a:t>
            </a:r>
            <a:r>
              <a:rPr lang="en-US" sz="2000" b="0" dirty="0">
                <a:solidFill>
                  <a:schemeClr val="tx1"/>
                </a:solidFill>
                <a:latin typeface="Liberation Sans" panose="020B0604020202020204" pitchFamily="34" charset="0"/>
              </a:rPr>
              <a:t>whether the following statements are </a:t>
            </a:r>
            <a:r>
              <a:rPr lang="en-US" sz="2000" dirty="0">
                <a:solidFill>
                  <a:schemeClr val="tx1"/>
                </a:solidFill>
                <a:latin typeface="Liberation Sans" panose="020B0604020202020204" pitchFamily="34" charset="0"/>
              </a:rPr>
              <a:t>true</a:t>
            </a:r>
            <a:r>
              <a:rPr lang="en-US" sz="2000" b="0" dirty="0">
                <a:solidFill>
                  <a:schemeClr val="tx1"/>
                </a:solidFill>
                <a:latin typeface="Liberation Sans" panose="020B0604020202020204" pitchFamily="34" charset="0"/>
              </a:rPr>
              <a:t> or </a:t>
            </a:r>
            <a:r>
              <a:rPr lang="en-US" sz="2000" dirty="0">
                <a:solidFill>
                  <a:schemeClr val="tx1"/>
                </a:solidFill>
                <a:latin typeface="Liberation Sans" panose="020B0604020202020204" pitchFamily="34" charset="0"/>
              </a:rPr>
              <a:t>false</a:t>
            </a:r>
            <a:r>
              <a:rPr lang="en-US" sz="2000" b="0" dirty="0" smtClean="0">
                <a:solidFill>
                  <a:schemeClr val="tx1"/>
                </a:solidFill>
                <a:latin typeface="Liberation Sans" panose="020B0604020202020204" pitchFamily="34" charset="0"/>
              </a:rPr>
              <a: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source of revenue for a merchandising company results from </a:t>
            </a:r>
            <a:r>
              <a:rPr lang="en-US" sz="2000" b="0" dirty="0" smtClean="0">
                <a:solidFill>
                  <a:schemeClr val="tx1"/>
                </a:solidFill>
                <a:latin typeface="Liberation Sans" panose="020B0604020202020204" pitchFamily="34" charset="0"/>
              </a:rPr>
              <a:t>performing services </a:t>
            </a:r>
            <a:r>
              <a:rPr lang="en-US" sz="2000" b="0" dirty="0">
                <a:solidFill>
                  <a:schemeClr val="tx1"/>
                </a:solidFill>
                <a:latin typeface="Liberation Sans" panose="020B0604020202020204" pitchFamily="34" charset="0"/>
              </a:rPr>
              <a:t>for </a:t>
            </a:r>
            <a:r>
              <a:rPr lang="en-US" sz="2000" b="0" dirty="0" smtClean="0">
                <a:solidFill>
                  <a:schemeClr val="tx1"/>
                </a:solidFill>
                <a:latin typeface="Liberation Sans" panose="020B0604020202020204" pitchFamily="34" charset="0"/>
              </a:rPr>
              <a:t>customers.</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operating cycle of a service company is usually shorter than that of a </a:t>
            </a:r>
            <a:r>
              <a:rPr lang="en-US" sz="2000" b="0" dirty="0" smtClean="0">
                <a:solidFill>
                  <a:schemeClr val="tx1"/>
                </a:solidFill>
                <a:latin typeface="Liberation Sans" panose="020B0604020202020204" pitchFamily="34" charset="0"/>
              </a:rPr>
              <a:t>merchandising  company.</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Sales </a:t>
            </a:r>
            <a:r>
              <a:rPr lang="en-US" sz="2000" b="0" dirty="0">
                <a:solidFill>
                  <a:schemeClr val="tx1"/>
                </a:solidFill>
                <a:latin typeface="Liberation Sans" panose="020B0604020202020204" pitchFamily="34" charset="0"/>
              </a:rPr>
              <a:t>revenue less cost of goods sold equals gross </a:t>
            </a:r>
            <a:r>
              <a:rPr lang="en-US" sz="2000" b="0" dirty="0" smtClean="0">
                <a:solidFill>
                  <a:schemeClr val="tx1"/>
                </a:solidFill>
                <a:latin typeface="Liberation Sans" panose="020B0604020202020204" pitchFamily="34" charset="0"/>
              </a:rPr>
              <a:t>profit.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Ending </a:t>
            </a:r>
            <a:r>
              <a:rPr lang="en-US" sz="2000" b="0" dirty="0">
                <a:solidFill>
                  <a:schemeClr val="tx1"/>
                </a:solidFill>
                <a:latin typeface="Liberation Sans" panose="020B0604020202020204" pitchFamily="34" charset="0"/>
              </a:rPr>
              <a:t>inventory plus the cost of goods purchased equals cost of goods </a:t>
            </a:r>
            <a:r>
              <a:rPr lang="en-US" sz="2000" b="0" dirty="0" smtClean="0">
                <a:solidFill>
                  <a:schemeClr val="tx1"/>
                </a:solidFill>
                <a:latin typeface="Liberation Sans" panose="020B0604020202020204" pitchFamily="34" charset="0"/>
              </a:rPr>
              <a:t>available for </a:t>
            </a:r>
            <a:r>
              <a:rPr lang="en-US" sz="2000" b="0" dirty="0">
                <a:solidFill>
                  <a:schemeClr val="tx1"/>
                </a:solidFill>
                <a:latin typeface="Liberation Sans" panose="020B0604020202020204" pitchFamily="34" charset="0"/>
              </a:rPr>
              <a:t>sale.</a:t>
            </a:r>
            <a:endParaRPr lang="en-US" altLang="en-US" sz="2000" b="0" dirty="0">
              <a:solidFill>
                <a:schemeClr val="tx1"/>
              </a:solidFill>
              <a:latin typeface="Liberation Sans" panose="020B0604020202020204" pitchFamily="34" charset="0"/>
            </a:endParaRP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6600"/>
                </a:solidFill>
                <a:latin typeface="Liberation Sans" panose="020B0604020202020204" pitchFamily="34" charset="0"/>
              </a:rPr>
              <a:t>1</a:t>
            </a:r>
          </a:p>
        </p:txBody>
      </p:sp>
      <p:sp>
        <p:nvSpPr>
          <p:cNvPr id="24" name="TextBox 23"/>
          <p:cNvSpPr txBox="1"/>
          <p:nvPr/>
        </p:nvSpPr>
        <p:spPr>
          <a:xfrm>
            <a:off x="3276600" y="457200"/>
            <a:ext cx="5649686" cy="641336"/>
          </a:xfrm>
          <a:prstGeom prst="rect">
            <a:avLst/>
          </a:prstGeom>
          <a:solidFill>
            <a:srgbClr val="0027A4"/>
          </a:solidFill>
        </p:spPr>
        <p:txBody>
          <a:bodyPr wrap="square" lIns="86493" tIns="43247" rIns="86493" bIns="43247" rtlCol="0">
            <a:spAutoFit/>
          </a:bodyPr>
          <a:lstStyle/>
          <a:p>
            <a:pPr marL="111120" algn="l"/>
            <a:r>
              <a:rPr lang="en-US" sz="1800" b="1" dirty="0" smtClean="0">
                <a:solidFill>
                  <a:schemeClr val="bg1"/>
                </a:solidFill>
                <a:latin typeface="Liberation Sans" panose="020B0604020202020204" pitchFamily="34" charset="0"/>
              </a:rPr>
              <a:t>Merchandising </a:t>
            </a:r>
            <a:r>
              <a:rPr lang="en-US" sz="1800" b="1" dirty="0">
                <a:solidFill>
                  <a:schemeClr val="bg1"/>
                </a:solidFill>
                <a:latin typeface="Liberation Sans" panose="020B0604020202020204" pitchFamily="34" charset="0"/>
              </a:rPr>
              <a:t>Operations and Inventory Systems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 name="Rectangle 1"/>
          <p:cNvSpPr/>
          <p:nvPr/>
        </p:nvSpPr>
        <p:spPr bwMode="auto">
          <a:xfrm>
            <a:off x="7315200" y="22098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28" name="Rectangle 27"/>
          <p:cNvSpPr/>
          <p:nvPr/>
        </p:nvSpPr>
        <p:spPr bwMode="auto">
          <a:xfrm>
            <a:off x="7315200" y="34290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29" name="Rectangle 28"/>
          <p:cNvSpPr/>
          <p:nvPr/>
        </p:nvSpPr>
        <p:spPr bwMode="auto">
          <a:xfrm>
            <a:off x="7315200" y="42672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30" name="Rectangle 29"/>
          <p:cNvSpPr/>
          <p:nvPr/>
        </p:nvSpPr>
        <p:spPr bwMode="auto">
          <a:xfrm>
            <a:off x="7315200" y="51816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Tree>
    <p:extLst>
      <p:ext uri="{BB962C8B-B14F-4D97-AF65-F5344CB8AC3E}">
        <p14:creationId xmlns:p14="http://schemas.microsoft.com/office/powerpoint/2010/main" val="1992033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483412"/>
            <a:ext cx="6629400" cy="532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Made using </a:t>
            </a:r>
            <a:r>
              <a:rPr lang="en-US" altLang="en-US" sz="2200" b="1" dirty="0">
                <a:latin typeface="Liberation Sans" panose="020B0604020202020204" pitchFamily="34" charset="0"/>
              </a:rPr>
              <a:t>cash or credit</a:t>
            </a:r>
            <a:r>
              <a:rPr lang="en-US" altLang="en-US" sz="2200" dirty="0">
                <a:latin typeface="Liberation Sans" panose="020B0604020202020204" pitchFamily="34" charset="0"/>
              </a:rPr>
              <a:t> (on account).</a:t>
            </a:r>
          </a:p>
        </p:txBody>
      </p:sp>
      <p:sp>
        <p:nvSpPr>
          <p:cNvPr id="13316" name="Text Box 15"/>
          <p:cNvSpPr txBox="1">
            <a:spLocks noChangeArrowheads="1"/>
          </p:cNvSpPr>
          <p:nvPr/>
        </p:nvSpPr>
        <p:spPr bwMode="auto">
          <a:xfrm>
            <a:off x="609600" y="2169212"/>
            <a:ext cx="3886200" cy="293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Normally </a:t>
            </a:r>
            <a:r>
              <a:rPr lang="en-US" altLang="en-US" sz="2200" b="1" dirty="0">
                <a:latin typeface="Liberation Sans" panose="020B0604020202020204" pitchFamily="34" charset="0"/>
              </a:rPr>
              <a:t>record when </a:t>
            </a:r>
            <a:r>
              <a:rPr lang="en-US" altLang="en-US" sz="2200" dirty="0">
                <a:latin typeface="Liberation Sans" panose="020B0604020202020204" pitchFamily="34" charset="0"/>
              </a:rPr>
              <a:t>goods are received from the seller.</a:t>
            </a:r>
          </a:p>
          <a:p>
            <a:pPr algn="l">
              <a:lnSpc>
                <a:spcPct val="130000"/>
              </a:lnSpc>
              <a:spcBef>
                <a:spcPct val="40000"/>
              </a:spcBef>
              <a:spcAft>
                <a:spcPct val="20000"/>
              </a:spcAft>
              <a:buClr>
                <a:srgbClr val="800000"/>
              </a:buClr>
              <a:buSzPct val="80000"/>
              <a:buFont typeface="Wingdings" pitchFamily="2" charset="2"/>
              <a:buChar char="u"/>
            </a:pPr>
            <a:r>
              <a:rPr lang="en-US" altLang="en-US" sz="2200" b="1" dirty="0">
                <a:solidFill>
                  <a:srgbClr val="000066"/>
                </a:solidFill>
                <a:latin typeface="Liberation Sans" panose="020B0604020202020204" pitchFamily="34" charset="0"/>
              </a:rPr>
              <a:t>Purchase invoice</a:t>
            </a:r>
            <a:r>
              <a:rPr lang="en-US" altLang="en-US" sz="2200" dirty="0">
                <a:latin typeface="Liberation Sans" panose="020B0604020202020204" pitchFamily="34" charset="0"/>
              </a:rPr>
              <a:t> should support each credit purchase.</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purchases 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2" name="Rectangle 1"/>
          <p:cNvSpPr/>
          <p:nvPr/>
        </p:nvSpPr>
        <p:spPr>
          <a:xfrm>
            <a:off x="2286000" y="5715000"/>
            <a:ext cx="2388033" cy="646331"/>
          </a:xfrm>
          <a:prstGeom prst="rect">
            <a:avLst/>
          </a:prstGeom>
        </p:spPr>
        <p:txBody>
          <a:bodyPr wrap="square">
            <a:spAutoFit/>
          </a:bodyPr>
          <a:lstStyle/>
          <a:p>
            <a:pPr algn="l"/>
            <a:r>
              <a:rPr lang="en-US" sz="1200" b="1" dirty="0">
                <a:latin typeface="Liberation Sans" panose="020B0604020202020204" pitchFamily="34" charset="0"/>
              </a:rPr>
              <a:t>Illustration 5-6</a:t>
            </a:r>
          </a:p>
          <a:p>
            <a:pPr algn="l"/>
            <a:r>
              <a:rPr lang="en-US" sz="1200" dirty="0">
                <a:latin typeface="Liberation Sans" panose="020B0604020202020204" pitchFamily="34" charset="0"/>
              </a:rPr>
              <a:t>Sales invoice used as purchase</a:t>
            </a:r>
          </a:p>
          <a:p>
            <a:pPr algn="l"/>
            <a:r>
              <a:rPr lang="en-US" sz="1200" dirty="0">
                <a:latin typeface="Liberation Sans" panose="020B0604020202020204" pitchFamily="34" charset="0"/>
              </a:rPr>
              <a:t>invoice by Sauk Stereo</a:t>
            </a:r>
          </a:p>
        </p:txBody>
      </p:sp>
      <p:pic>
        <p:nvPicPr>
          <p:cNvPr id="1332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733261" y="2143664"/>
            <a:ext cx="4029739" cy="42176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6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Sauk Stereo (the buyer) uses as a purchase invoice the sales invoice prepared by PW Audio Supply, Inc. (the seller).  </a:t>
            </a:r>
            <a:r>
              <a:rPr lang="en-US" altLang="en-US" sz="2200" b="1" dirty="0">
                <a:latin typeface="Liberation Sans" panose="020B0604020202020204" pitchFamily="34" charset="0"/>
              </a:rPr>
              <a:t>Prepare the journal entry</a:t>
            </a:r>
            <a:r>
              <a:rPr lang="en-US" altLang="en-US" sz="2200" dirty="0">
                <a:latin typeface="Liberation Sans" panose="020B0604020202020204" pitchFamily="34"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000">
                <a:solidFill>
                  <a:schemeClr val="tx1"/>
                </a:solidFill>
                <a:latin typeface="Comic Sans MS" pitchFamily="66" charset="0"/>
              </a:defRPr>
            </a:lvl1pPr>
            <a:lvl2pPr marL="742950" indent="-285750">
              <a:tabLst>
                <a:tab pos="4800600" algn="r"/>
              </a:tabLst>
              <a:defRPr sz="2000">
                <a:solidFill>
                  <a:schemeClr val="tx1"/>
                </a:solidFill>
                <a:latin typeface="Comic Sans MS" pitchFamily="66" charset="0"/>
              </a:defRPr>
            </a:lvl2pPr>
            <a:lvl3pPr marL="1143000" indent="-228600">
              <a:tabLst>
                <a:tab pos="4800600" algn="r"/>
              </a:tabLst>
              <a:defRPr sz="2000">
                <a:solidFill>
                  <a:schemeClr val="tx1"/>
                </a:solidFill>
                <a:latin typeface="Comic Sans MS" pitchFamily="66" charset="0"/>
              </a:defRPr>
            </a:lvl3pPr>
            <a:lvl4pPr marL="1600200" indent="-228600">
              <a:tabLst>
                <a:tab pos="4800600" algn="r"/>
              </a:tabLst>
              <a:defRPr sz="2000">
                <a:solidFill>
                  <a:schemeClr val="tx1"/>
                </a:solidFill>
                <a:latin typeface="Comic Sans MS" pitchFamily="66" charset="0"/>
              </a:defRPr>
            </a:lvl4pPr>
            <a:lvl5pPr marL="2057400" indent="-228600">
              <a:tabLst>
                <a:tab pos="48006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006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006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006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006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4343" name="Text Box 18"/>
          <p:cNvSpPr txBox="1">
            <a:spLocks noChangeArrowheads="1"/>
          </p:cNvSpPr>
          <p:nvPr/>
        </p:nvSpPr>
        <p:spPr bwMode="auto">
          <a:xfrm>
            <a:off x="7391400" y="1219200"/>
            <a:ext cx="1371600" cy="244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000" b="1" dirty="0">
                <a:latin typeface="Liberation Sans" panose="020B0604020202020204" pitchFamily="34" charset="0"/>
              </a:rPr>
              <a:t>Illustration 5-6</a:t>
            </a:r>
          </a:p>
        </p:txBody>
      </p:sp>
      <p:sp>
        <p:nvSpPr>
          <p:cNvPr id="14345"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50793" y="1524000"/>
            <a:ext cx="3412207" cy="357133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16200000">
            <a:off x="4572000" y="4262438"/>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3" name="Text Box 4"/>
          <p:cNvSpPr txBox="1">
            <a:spLocks noChangeArrowheads="1"/>
          </p:cNvSpPr>
          <p:nvPr/>
        </p:nvSpPr>
        <p:spPr bwMode="auto">
          <a:xfrm>
            <a:off x="228600" y="5472113"/>
            <a:ext cx="1371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5-7 </a:t>
            </a:r>
            <a:r>
              <a:rPr lang="en-US" altLang="en-US" sz="1200" dirty="0">
                <a:latin typeface="Liberation Sans" panose="020B0604020202020204" pitchFamily="34" charset="0"/>
              </a:rPr>
              <a:t>Shipping terms</a:t>
            </a:r>
          </a:p>
        </p:txBody>
      </p:sp>
      <p:sp>
        <p:nvSpPr>
          <p:cNvPr id="15364" name="Rectangle 5"/>
          <p:cNvSpPr>
            <a:spLocks noChangeArrowheads="1"/>
          </p:cNvSpPr>
          <p:nvPr/>
        </p:nvSpPr>
        <p:spPr bwMode="auto">
          <a:xfrm>
            <a:off x="5029200" y="1600200"/>
            <a:ext cx="373380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3881438"/>
            <a:ext cx="3733800" cy="117792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remains with the seller until the goods reach the buyer.</a:t>
            </a:r>
          </a:p>
        </p:txBody>
      </p:sp>
      <p:sp>
        <p:nvSpPr>
          <p:cNvPr id="15366" name="AutoShape 7"/>
          <p:cNvSpPr>
            <a:spLocks noChangeArrowheads="1"/>
          </p:cNvSpPr>
          <p:nvPr/>
        </p:nvSpPr>
        <p:spPr bwMode="auto">
          <a:xfrm rot="16200000">
            <a:off x="4572000" y="2209800"/>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8" name="Rectangle 11"/>
          <p:cNvSpPr>
            <a:spLocks noChangeArrowheads="1"/>
          </p:cNvSpPr>
          <p:nvPr/>
        </p:nvSpPr>
        <p:spPr bwMode="auto">
          <a:xfrm>
            <a:off x="3276600" y="5700713"/>
            <a:ext cx="4876800" cy="646331"/>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800" dirty="0">
                <a:latin typeface="Liberation Sans" panose="020B0604020202020204" pitchFamily="34" charset="0"/>
              </a:rPr>
              <a:t>Freight costs incurred by the seller are an </a:t>
            </a:r>
            <a:r>
              <a:rPr lang="en-US" altLang="en-US" sz="1800" b="1" dirty="0">
                <a:latin typeface="Liberation Sans" panose="020B0604020202020204" pitchFamily="34" charset="0"/>
              </a:rPr>
              <a:t>operating expense</a:t>
            </a:r>
            <a:r>
              <a:rPr lang="en-US" altLang="en-US" sz="1800" dirty="0">
                <a:latin typeface="Liberation Sans" panose="020B0604020202020204" pitchFamily="34" charset="0"/>
              </a:rPr>
              <a:t>.</a:t>
            </a:r>
          </a:p>
        </p:txBody>
      </p:sp>
      <p:pic>
        <p:nvPicPr>
          <p:cNvPr id="15369"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500438"/>
            <a:ext cx="4267200" cy="190023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447800"/>
            <a:ext cx="4267200" cy="1900238"/>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3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upon delivery of the goods on May 6, </a:t>
            </a:r>
            <a:r>
              <a:rPr lang="en-US" altLang="en-US" sz="2100" b="1" dirty="0">
                <a:latin typeface="Liberation Sans" panose="020B0604020202020204" pitchFamily="34" charset="0"/>
              </a:rPr>
              <a:t>Sauk Stereo pays</a:t>
            </a:r>
            <a:r>
              <a:rPr lang="en-US" altLang="en-US" sz="2100" dirty="0">
                <a:latin typeface="Liberation Sans" panose="020B0604020202020204" pitchFamily="34" charset="0"/>
              </a:rPr>
              <a:t> Public Freight Company $150 for </a:t>
            </a:r>
            <a:r>
              <a:rPr lang="en-US" altLang="en-US" sz="2100" b="1" dirty="0">
                <a:latin typeface="Liberation Sans" panose="020B0604020202020204" pitchFamily="34" charset="0"/>
              </a:rPr>
              <a:t>freight charges</a:t>
            </a:r>
            <a:r>
              <a:rPr lang="en-US" altLang="en-US" sz="2100" dirty="0">
                <a:latin typeface="Liberation Sans" panose="020B0604020202020204" pitchFamily="34"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1" name="Text Box 8"/>
          <p:cNvSpPr txBox="1">
            <a:spLocks noChangeArrowheads="1"/>
          </p:cNvSpPr>
          <p:nvPr/>
        </p:nvSpPr>
        <p:spPr bwMode="auto">
          <a:xfrm>
            <a:off x="533400" y="3962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rPr>
              <a:t>Assume the freight terms on the invoice in Illustration 5-6 had required </a:t>
            </a:r>
            <a:r>
              <a:rPr lang="en-US" altLang="en-US" sz="2100" b="1" dirty="0">
                <a:solidFill>
                  <a:srgbClr val="000000"/>
                </a:solidFill>
                <a:latin typeface="Liberation Sans" panose="020B0604020202020204" pitchFamily="34" charset="0"/>
              </a:rPr>
              <a:t>PW Audio Supply to pay the freight charges</a:t>
            </a:r>
            <a:r>
              <a:rPr lang="en-US" altLang="en-US" sz="2100" dirty="0">
                <a:solidFill>
                  <a:srgbClr val="000000"/>
                </a:solidFill>
                <a:latin typeface="Liberation Sans" panose="020B0604020202020204" pitchFamily="34"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Freight-Out</a:t>
            </a:r>
            <a:r>
              <a:rPr lang="en-US" altLang="en-US" sz="2100" dirty="0">
                <a:latin typeface="Liberation Sans" panose="020B0604020202020204" pitchFamily="34"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May 4</a:t>
            </a:r>
          </a:p>
        </p:txBody>
      </p:sp>
      <p:sp>
        <p:nvSpPr>
          <p:cNvPr id="860171" name="Text Box 11"/>
          <p:cNvSpPr txBox="1">
            <a:spLocks noChangeArrowheads="1"/>
          </p:cNvSpPr>
          <p:nvPr/>
        </p:nvSpPr>
        <p:spPr bwMode="auto">
          <a:xfrm>
            <a:off x="1981200" y="57912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30000"/>
              </a:spcBef>
              <a:spcAft>
                <a:spcPct val="20000"/>
              </a:spcAft>
              <a:buSzPct val="80000"/>
            </a:pPr>
            <a:r>
              <a:rPr lang="en-US" altLang="en-US" sz="2200" b="1" dirty="0">
                <a:latin typeface="Liberation Sans" panose="020B0604020202020204" pitchFamily="34" charset="0"/>
              </a:rPr>
              <a:t>Purchaser may be dissatisfied</a:t>
            </a:r>
            <a:r>
              <a:rPr lang="en-US" altLang="en-US" sz="2200" dirty="0">
                <a:latin typeface="Liberation Sans" panose="020B0604020202020204" pitchFamily="34" charset="0"/>
              </a:rPr>
              <a:t> because goods are damaged or defective, of inferior quality, or do not meet specifications.</a:t>
            </a:r>
          </a:p>
        </p:txBody>
      </p:sp>
      <p:sp>
        <p:nvSpPr>
          <p:cNvPr id="17412" name="Rectangle 5"/>
          <p:cNvSpPr>
            <a:spLocks noChangeArrowheads="1"/>
          </p:cNvSpPr>
          <p:nvPr/>
        </p:nvSpPr>
        <p:spPr bwMode="auto">
          <a:xfrm>
            <a:off x="6858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May choose to keep the merchandise if the seller will grant a reduction of the purchase price.</a:t>
            </a:r>
          </a:p>
        </p:txBody>
      </p:sp>
      <p:sp>
        <p:nvSpPr>
          <p:cNvPr id="17414" name="Rectangle 7"/>
          <p:cNvSpPr>
            <a:spLocks noChangeArrowheads="1"/>
          </p:cNvSpPr>
          <p:nvPr/>
        </p:nvSpPr>
        <p:spPr bwMode="auto">
          <a:xfrm>
            <a:off x="685800" y="2592387"/>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Return</a:t>
            </a:r>
          </a:p>
        </p:txBody>
      </p:sp>
      <p:sp>
        <p:nvSpPr>
          <p:cNvPr id="17415" name="Rectangle 8"/>
          <p:cNvSpPr>
            <a:spLocks noChangeArrowheads="1"/>
          </p:cNvSpPr>
          <p:nvPr/>
        </p:nvSpPr>
        <p:spPr bwMode="auto">
          <a:xfrm>
            <a:off x="4800600" y="2590800"/>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Allowance</a:t>
            </a:r>
          </a:p>
        </p:txBody>
      </p:sp>
      <p:sp>
        <p:nvSpPr>
          <p:cNvPr id="17417"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74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33400" y="1295400"/>
            <a:ext cx="77724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returned goods costing $300 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000">
                <a:solidFill>
                  <a:schemeClr val="tx1"/>
                </a:solidFill>
                <a:latin typeface="Comic Sans MS" pitchFamily="66" charset="0"/>
              </a:defRPr>
            </a:lvl1pPr>
            <a:lvl2pPr marL="742950" indent="-285750">
              <a:tabLst>
                <a:tab pos="4686300" algn="r"/>
              </a:tabLst>
              <a:defRPr sz="2000">
                <a:solidFill>
                  <a:schemeClr val="tx1"/>
                </a:solidFill>
                <a:latin typeface="Comic Sans MS" pitchFamily="66" charset="0"/>
              </a:defRPr>
            </a:lvl2pPr>
            <a:lvl3pPr marL="1143000" indent="-228600">
              <a:tabLst>
                <a:tab pos="4686300" algn="r"/>
              </a:tabLst>
              <a:defRPr sz="2000">
                <a:solidFill>
                  <a:schemeClr val="tx1"/>
                </a:solidFill>
                <a:latin typeface="Comic Sans MS" pitchFamily="66" charset="0"/>
              </a:defRPr>
            </a:lvl3pPr>
            <a:lvl4pPr marL="1600200" indent="-228600">
              <a:tabLst>
                <a:tab pos="4686300" algn="r"/>
              </a:tabLst>
              <a:defRPr sz="2000">
                <a:solidFill>
                  <a:schemeClr val="tx1"/>
                </a:solidFill>
                <a:latin typeface="Comic Sans MS" pitchFamily="66" charset="0"/>
              </a:defRPr>
            </a:lvl4pPr>
            <a:lvl5pPr marL="2057400" indent="-228600">
              <a:tabLst>
                <a:tab pos="46863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886450" algn="r"/>
              </a:tabLst>
              <a:defRPr sz="2000">
                <a:solidFill>
                  <a:schemeClr val="tx1"/>
                </a:solidFill>
                <a:latin typeface="Comic Sans MS" pitchFamily="66" charset="0"/>
              </a:defRPr>
            </a:lvl1pPr>
            <a:lvl2pPr marL="742950" indent="-285750">
              <a:tabLst>
                <a:tab pos="4745038" algn="r"/>
                <a:tab pos="5886450" algn="r"/>
              </a:tabLst>
              <a:defRPr sz="2000">
                <a:solidFill>
                  <a:schemeClr val="tx1"/>
                </a:solidFill>
                <a:latin typeface="Comic Sans MS" pitchFamily="66" charset="0"/>
              </a:defRPr>
            </a:lvl2pPr>
            <a:lvl3pPr marL="1143000" indent="-228600">
              <a:tabLst>
                <a:tab pos="4745038" algn="r"/>
                <a:tab pos="5886450" algn="r"/>
              </a:tabLst>
              <a:defRPr sz="2000">
                <a:solidFill>
                  <a:schemeClr val="tx1"/>
                </a:solidFill>
                <a:latin typeface="Comic Sans MS" pitchFamily="66" charset="0"/>
              </a:defRPr>
            </a:lvl3pPr>
            <a:lvl4pPr marL="1600200" indent="-228600">
              <a:tabLst>
                <a:tab pos="4745038" algn="r"/>
                <a:tab pos="5886450" algn="r"/>
              </a:tabLst>
              <a:defRPr sz="2000">
                <a:solidFill>
                  <a:schemeClr val="tx1"/>
                </a:solidFill>
                <a:latin typeface="Comic Sans MS" pitchFamily="66" charset="0"/>
              </a:defRPr>
            </a:lvl4pPr>
            <a:lvl5pPr marL="2057400" indent="-228600">
              <a:tabLst>
                <a:tab pos="4745038" algn="r"/>
                <a:tab pos="588645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Inventory</a:t>
            </a:r>
            <a:r>
              <a:rPr lang="en-US" altLang="en-US" sz="2200" dirty="0">
                <a:latin typeface="Liberation Sans" panose="020B0604020202020204" pitchFamily="34" charset="0"/>
                <a:cs typeface="Arial" charset="0"/>
              </a:rPr>
              <a:t> 		300</a:t>
            </a:r>
          </a:p>
        </p:txBody>
      </p:sp>
      <p:sp>
        <p:nvSpPr>
          <p:cNvPr id="184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In a perpetual inventory system, a return of defective merchandise by a purchaser is recorded by crediting: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Returns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Allowance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Inventory</a:t>
            </a:r>
          </a:p>
        </p:txBody>
      </p:sp>
      <p:sp>
        <p:nvSpPr>
          <p:cNvPr id="19460" name="Text Box 9"/>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1946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9" name="Notched Right Arrow 8"/>
          <p:cNvSpPr/>
          <p:nvPr/>
        </p:nvSpPr>
        <p:spPr bwMode="auto">
          <a:xfrm>
            <a:off x="152400" y="4572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7696200"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spcAft>
                <a:spcPct val="20000"/>
              </a:spcAft>
              <a:buSzPct val="80000"/>
            </a:pPr>
            <a:r>
              <a:rPr lang="en-US" altLang="en-US" sz="2300" b="1" dirty="0">
                <a:latin typeface="Liberation Sans" panose="020B0604020202020204" pitchFamily="34" charset="0"/>
              </a:rPr>
              <a:t>Credit terms</a:t>
            </a:r>
            <a:r>
              <a:rPr lang="en-US" altLang="en-US" sz="2300" dirty="0">
                <a:latin typeface="Liberation Sans" panose="020B0604020202020204" pitchFamily="34" charset="0"/>
              </a:rPr>
              <a:t> may permit buyer to claim a cash discount for prompt payment.</a:t>
            </a:r>
          </a:p>
          <a:p>
            <a:pPr algn="l">
              <a:lnSpc>
                <a:spcPct val="125000"/>
              </a:lnSpc>
              <a:spcBef>
                <a:spcPct val="50000"/>
              </a:spcBef>
              <a:spcAft>
                <a:spcPct val="20000"/>
              </a:spcAft>
              <a:buSzPct val="80000"/>
            </a:pPr>
            <a:r>
              <a:rPr lang="en-US" altLang="en-US" sz="2300" b="1" dirty="0">
                <a:latin typeface="Liberation Sans" panose="020B0604020202020204" pitchFamily="34" charset="0"/>
              </a:rPr>
              <a:t>Advantages:</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Purchaser saves money.</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Seller shortens the operating cycle by converting the accounts receivable into cash earlier.</a:t>
            </a:r>
          </a:p>
        </p:txBody>
      </p:sp>
      <p:sp>
        <p:nvSpPr>
          <p:cNvPr id="20484" name="Rectangle 5"/>
          <p:cNvSpPr>
            <a:spLocks noChangeArrowheads="1"/>
          </p:cNvSpPr>
          <p:nvPr/>
        </p:nvSpPr>
        <p:spPr bwMode="auto">
          <a:xfrm>
            <a:off x="5105400" y="2281237"/>
            <a:ext cx="2895600" cy="769938"/>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b="1" dirty="0">
                <a:solidFill>
                  <a:srgbClr val="800000"/>
                </a:solidFill>
                <a:latin typeface="Liberation Sans" panose="020B0604020202020204" pitchFamily="34" charset="0"/>
              </a:rPr>
              <a:t>Example: </a:t>
            </a:r>
            <a:r>
              <a:rPr lang="en-US" altLang="en-US" dirty="0">
                <a:latin typeface="Liberation Sans" panose="020B0604020202020204" pitchFamily="34" charset="0"/>
              </a:rPr>
              <a:t>Credit terms may read </a:t>
            </a:r>
            <a:r>
              <a:rPr lang="en-US" altLang="en-US" sz="2200" b="1" dirty="0">
                <a:solidFill>
                  <a:srgbClr val="800000"/>
                </a:solidFill>
                <a:latin typeface="Liberation Sans" panose="020B0604020202020204" pitchFamily="34" charset="0"/>
              </a:rPr>
              <a:t>2/10, n/30</a:t>
            </a:r>
            <a:r>
              <a:rPr lang="en-US" altLang="en-US" dirty="0">
                <a:latin typeface="Liberation Sans" panose="020B0604020202020204" pitchFamily="34" charset="0"/>
              </a:rPr>
              <a:t>.</a:t>
            </a:r>
          </a:p>
        </p:txBody>
      </p:sp>
      <p:sp>
        <p:nvSpPr>
          <p:cNvPr id="2048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204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2516188"/>
            <a:ext cx="2438400" cy="2128837"/>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2% discount if paid within 10 days, otherwise net amount due within 30 days.</a:t>
            </a:r>
          </a:p>
        </p:txBody>
      </p:sp>
      <p:sp>
        <p:nvSpPr>
          <p:cNvPr id="21507" name="Rectangle 5"/>
          <p:cNvSpPr>
            <a:spLocks noChangeArrowheads="1"/>
          </p:cNvSpPr>
          <p:nvPr/>
        </p:nvSpPr>
        <p:spPr bwMode="auto">
          <a:xfrm>
            <a:off x="33528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1% discount if paid within first 10 days of next month.</a:t>
            </a:r>
          </a:p>
        </p:txBody>
      </p:sp>
      <p:sp>
        <p:nvSpPr>
          <p:cNvPr id="21508" name="Rectangle 6"/>
          <p:cNvSpPr>
            <a:spLocks noChangeArrowheads="1"/>
          </p:cNvSpPr>
          <p:nvPr/>
        </p:nvSpPr>
        <p:spPr bwMode="auto">
          <a:xfrm>
            <a:off x="6096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2/10, n/30</a:t>
            </a:r>
          </a:p>
        </p:txBody>
      </p:sp>
      <p:sp>
        <p:nvSpPr>
          <p:cNvPr id="21509" name="Rectangle 7"/>
          <p:cNvSpPr>
            <a:spLocks noChangeArrowheads="1"/>
          </p:cNvSpPr>
          <p:nvPr/>
        </p:nvSpPr>
        <p:spPr bwMode="auto">
          <a:xfrm>
            <a:off x="33528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1/10 EOM</a:t>
            </a:r>
          </a:p>
        </p:txBody>
      </p:sp>
      <p:sp>
        <p:nvSpPr>
          <p:cNvPr id="21510" name="Rectangle 8"/>
          <p:cNvSpPr>
            <a:spLocks noChangeArrowheads="1"/>
          </p:cNvSpPr>
          <p:nvPr/>
        </p:nvSpPr>
        <p:spPr bwMode="auto">
          <a:xfrm>
            <a:off x="60960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Net amount due within the first 10 days of the next month.</a:t>
            </a:r>
          </a:p>
        </p:txBody>
      </p:sp>
      <p:sp>
        <p:nvSpPr>
          <p:cNvPr id="21511" name="Rectangle 9"/>
          <p:cNvSpPr>
            <a:spLocks noChangeArrowheads="1"/>
          </p:cNvSpPr>
          <p:nvPr/>
        </p:nvSpPr>
        <p:spPr bwMode="auto">
          <a:xfrm>
            <a:off x="60960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n/10 EOM</a:t>
            </a:r>
          </a:p>
        </p:txBody>
      </p:sp>
      <p:sp>
        <p:nvSpPr>
          <p:cNvPr id="21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244850"/>
            <a:ext cx="80772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3496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492250"/>
            <a:ext cx="56388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7413"/>
            <a:ext cx="133350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 Box 13"/>
          <p:cNvSpPr txBox="1">
            <a:spLocks noChangeArrowheads="1"/>
          </p:cNvSpPr>
          <p:nvPr/>
        </p:nvSpPr>
        <p:spPr bwMode="auto">
          <a:xfrm>
            <a:off x="7620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Wholesaler</a:t>
            </a:r>
          </a:p>
        </p:txBody>
      </p:sp>
      <p:pic>
        <p:nvPicPr>
          <p:cNvPr id="51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041775"/>
            <a:ext cx="15240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16"/>
          <p:cNvSpPr txBox="1">
            <a:spLocks noChangeArrowheads="1"/>
          </p:cNvSpPr>
          <p:nvPr/>
        </p:nvSpPr>
        <p:spPr bwMode="auto">
          <a:xfrm>
            <a:off x="65532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Consumer</a:t>
            </a:r>
          </a:p>
        </p:txBody>
      </p:sp>
      <p:sp>
        <p:nvSpPr>
          <p:cNvPr id="5130" name="AutoShape 17"/>
          <p:cNvSpPr>
            <a:spLocks noChangeArrowheads="1"/>
          </p:cNvSpPr>
          <p:nvPr/>
        </p:nvSpPr>
        <p:spPr bwMode="auto">
          <a:xfrm>
            <a:off x="26670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685800" y="56388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pic>
        <p:nvPicPr>
          <p:cNvPr id="5133" name="Picture 24" descr="REI-Logo_BW_for_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49225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walm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68275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6" descr="ANd9GcRhX1pE3Ou562T-Qx-OjhgeGG43OEnHyUZfSLd9Cq6b8Yyo2YOeb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2163" y="2482850"/>
            <a:ext cx="22812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AutoShape 32"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9400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71145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Retailer</a:t>
            </a:r>
          </a:p>
        </p:txBody>
      </p:sp>
      <p:pic>
        <p:nvPicPr>
          <p:cNvPr id="5143" name="Picture 60" descr="ANd9GcTYZPScEQjb4ydq5g8E7L4821jXXgIQ8JM7wGG2k5-1XggLFgD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54965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2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smtClean="0">
                <a:solidFill>
                  <a:schemeClr val="bg1"/>
                </a:solidFill>
                <a:latin typeface="Liberation Sans" panose="020B0604020202020204" pitchFamily="34" charset="0"/>
              </a:rPr>
              <a:t>Describe </a:t>
            </a:r>
            <a:r>
              <a:rPr lang="en-US" sz="2400" b="1" dirty="0">
                <a:solidFill>
                  <a:schemeClr val="bg1"/>
                </a:solidFill>
                <a:latin typeface="Liberation Sans" panose="020B0604020202020204" pitchFamily="34" charset="0"/>
              </a:rPr>
              <a:t>merchandising </a:t>
            </a:r>
            <a:r>
              <a:rPr lang="en-US" sz="2400" b="1" dirty="0" smtClean="0">
                <a:solidFill>
                  <a:schemeClr val="bg1"/>
                </a:solidFill>
                <a:latin typeface="Liberation Sans" panose="020B0604020202020204" pitchFamily="34" charset="0"/>
              </a:rPr>
              <a:t>operations and </a:t>
            </a:r>
            <a:r>
              <a:rPr lang="en-US" sz="2400" b="1" dirty="0">
                <a:solidFill>
                  <a:schemeClr val="bg1"/>
                </a:solidFill>
                <a:latin typeface="Liberation Sans" panose="020B0604020202020204" pitchFamily="34" charset="0"/>
              </a:rPr>
              <a:t>inventory systems.</a:t>
            </a:r>
          </a:p>
        </p:txBody>
      </p:sp>
      <p:sp>
        <p:nvSpPr>
          <p:cNvPr id="28" name="Oval 2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400" b="1" dirty="0">
                <a:solidFill>
                  <a:schemeClr val="accent3"/>
                </a:solidFill>
                <a:latin typeface="Liberation Sans" panose="020B0604020202020204" pitchFamily="34" charset="0"/>
              </a:rPr>
              <a:t>1</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170237874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1905000" y="38036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2531" name="Text Box 3"/>
          <p:cNvSpPr txBox="1">
            <a:spLocks noChangeArrowheads="1"/>
          </p:cNvSpPr>
          <p:nvPr/>
        </p:nvSpPr>
        <p:spPr bwMode="auto">
          <a:xfrm>
            <a:off x="5334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72452" name="Text Box 4"/>
          <p:cNvSpPr txBox="1">
            <a:spLocks noChangeArrowheads="1"/>
          </p:cNvSpPr>
          <p:nvPr/>
        </p:nvSpPr>
        <p:spPr bwMode="auto">
          <a:xfrm>
            <a:off x="1905000" y="47942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872454" name="Text Box 6"/>
          <p:cNvSpPr txBox="1">
            <a:spLocks noChangeArrowheads="1"/>
          </p:cNvSpPr>
          <p:nvPr/>
        </p:nvSpPr>
        <p:spPr bwMode="auto">
          <a:xfrm>
            <a:off x="1905000" y="430847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70</a:t>
            </a:r>
          </a:p>
        </p:txBody>
      </p:sp>
      <p:sp>
        <p:nvSpPr>
          <p:cNvPr id="872455" name="Text Box 7"/>
          <p:cNvSpPr txBox="1">
            <a:spLocks noChangeArrowheads="1"/>
          </p:cNvSpPr>
          <p:nvPr/>
        </p:nvSpPr>
        <p:spPr bwMode="auto">
          <a:xfrm>
            <a:off x="457200" y="5602288"/>
            <a:ext cx="4038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cs typeface="Arial" charset="0"/>
              </a:rPr>
              <a:t>(Discount = $3,500 x 2% = </a:t>
            </a:r>
            <a:r>
              <a:rPr lang="en-US" altLang="en-US" sz="1800" b="1" dirty="0">
                <a:latin typeface="Liberation Sans" panose="020B0604020202020204" pitchFamily="34" charset="0"/>
                <a:cs typeface="Arial" charset="0"/>
              </a:rPr>
              <a:t>$70</a:t>
            </a:r>
            <a:r>
              <a:rPr lang="en-US" altLang="en-US" sz="1800" dirty="0">
                <a:latin typeface="Liberation Sans" panose="020B0604020202020204" pitchFamily="34" charset="0"/>
                <a:cs typeface="Arial" charset="0"/>
              </a:rPr>
              <a:t>)</a:t>
            </a:r>
          </a:p>
        </p:txBody>
      </p:sp>
      <p:sp>
        <p:nvSpPr>
          <p:cNvPr id="22536" name="Text Box 9"/>
          <p:cNvSpPr txBox="1">
            <a:spLocks noChangeArrowheads="1"/>
          </p:cNvSpPr>
          <p:nvPr/>
        </p:nvSpPr>
        <p:spPr bwMode="auto">
          <a:xfrm>
            <a:off x="533400" y="1295400"/>
            <a:ext cx="7848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Sauk Stereo makes on May 14 to record the payment.</a:t>
            </a:r>
          </a:p>
        </p:txBody>
      </p:sp>
      <p:sp>
        <p:nvSpPr>
          <p:cNvPr id="2253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4"/>
                                        </p:tgtEl>
                                        <p:attrNameLst>
                                          <p:attrName>style.visibility</p:attrName>
                                        </p:attrNameLst>
                                      </p:cBhvr>
                                      <p:to>
                                        <p:strVal val="visible"/>
                                      </p:to>
                                    </p:set>
                                    <p:animEffect transition="in" filter="wipe(left)">
                                      <p:cBhvr>
                                        <p:cTn id="12" dur="500"/>
                                        <p:tgtEl>
                                          <p:spTgt spid="87245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2452"/>
                                        </p:tgtEl>
                                        <p:attrNameLst>
                                          <p:attrName>style.visibility</p:attrName>
                                        </p:attrNameLst>
                                      </p:cBhvr>
                                      <p:to>
                                        <p:strVal val="visible"/>
                                      </p:to>
                                    </p:set>
                                    <p:animEffect transition="in" filter="wipe(left)">
                                      <p:cBhvr>
                                        <p:cTn id="21" dur="500"/>
                                        <p:tgtEl>
                                          <p:spTgt spid="87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autoUpdateAnimBg="0"/>
      <p:bldP spid="872452" grpId="0" autoUpdateAnimBg="0"/>
      <p:bldP spid="872454" grpId="0" autoUpdateAnimBg="0"/>
      <p:bldP spid="8724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3,500</a:t>
            </a:r>
          </a:p>
        </p:txBody>
      </p:sp>
      <p:sp>
        <p:nvSpPr>
          <p:cNvPr id="23558" name="Text Box 9"/>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Stereo failed to take the discount, and instead made full payment of $3,500 on June 3, the journal entry would be:</a:t>
            </a:r>
          </a:p>
        </p:txBody>
      </p:sp>
      <p:sp>
        <p:nvSpPr>
          <p:cNvPr id="235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371600"/>
            <a:ext cx="8153400" cy="46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70000"/>
              </a:spcBef>
              <a:spcAft>
                <a:spcPct val="20000"/>
              </a:spcAft>
              <a:buSzPct val="80000"/>
            </a:pPr>
            <a:r>
              <a:rPr lang="en-US" altLang="en-US" sz="2400" b="1" dirty="0">
                <a:solidFill>
                  <a:srgbClr val="000000"/>
                </a:solidFill>
                <a:latin typeface="Liberation Sans" panose="020B0604020202020204" pitchFamily="34" charset="0"/>
              </a:rPr>
              <a:t>Should discounts be taken</a:t>
            </a:r>
            <a:r>
              <a:rPr lang="en-US" altLang="en-US" sz="2400" dirty="0">
                <a:solidFill>
                  <a:srgbClr val="000000"/>
                </a:solidFill>
                <a:latin typeface="Liberation Sans" panose="020B0604020202020204" pitchFamily="34" charset="0"/>
              </a:rPr>
              <a:t> when offered?</a:t>
            </a:r>
          </a:p>
        </p:txBody>
      </p:sp>
      <p:graphicFrame>
        <p:nvGraphicFramePr>
          <p:cNvPr id="24580" name="Object 5"/>
          <p:cNvGraphicFramePr>
            <a:graphicFrameLocks noChangeAspect="1"/>
          </p:cNvGraphicFramePr>
          <p:nvPr>
            <p:extLst>
              <p:ext uri="{D42A27DB-BD31-4B8C-83A1-F6EECF244321}">
                <p14:modId xmlns:p14="http://schemas.microsoft.com/office/powerpoint/2010/main" val="69303900"/>
              </p:ext>
            </p:extLst>
          </p:nvPr>
        </p:nvGraphicFramePr>
        <p:xfrm>
          <a:off x="661988" y="1935163"/>
          <a:ext cx="7553325" cy="1720850"/>
        </p:xfrm>
        <a:graphic>
          <a:graphicData uri="http://schemas.openxmlformats.org/presentationml/2006/ole">
            <mc:AlternateContent xmlns:mc="http://schemas.openxmlformats.org/markup-compatibility/2006">
              <mc:Choice xmlns:v="urn:schemas-microsoft-com:vml" Requires="v">
                <p:oleObj spid="_x0000_s24689" name="Worksheet" r:id="rId5" imgW="4524479" imgH="1038165" progId="Excel.Sheet.8">
                  <p:embed/>
                </p:oleObj>
              </mc:Choice>
              <mc:Fallback>
                <p:oleObj name="Worksheet" r:id="rId5" imgW="4524479" imgH="1038165" progId="Excel.Sheet.8">
                  <p:embed/>
                  <p:pic>
                    <p:nvPicPr>
                      <p:cNvPr id="0" name="Object 5"/>
                      <p:cNvPicPr>
                        <a:picLocks noChangeAspect="1" noChangeArrowheads="1"/>
                      </p:cNvPicPr>
                      <p:nvPr/>
                    </p:nvPicPr>
                    <p:blipFill>
                      <a:blip r:embed="rId6"/>
                      <a:srcRect/>
                      <a:stretch>
                        <a:fillRect/>
                      </a:stretch>
                    </p:blipFill>
                    <p:spPr bwMode="auto">
                      <a:xfrm>
                        <a:off x="661988" y="1935163"/>
                        <a:ext cx="7553325" cy="1720850"/>
                      </a:xfrm>
                      <a:prstGeom prst="rect">
                        <a:avLst/>
                      </a:prstGeom>
                      <a:solidFill>
                        <a:schemeClr val="bg1"/>
                      </a:solidFill>
                      <a:ln>
                        <a:noFill/>
                      </a:ln>
                      <a:effectLst/>
                      <a:extLs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tangle 6"/>
          <p:cNvSpPr>
            <a:spLocks noChangeArrowheads="1"/>
          </p:cNvSpPr>
          <p:nvPr/>
        </p:nvSpPr>
        <p:spPr bwMode="auto">
          <a:xfrm>
            <a:off x="1052513" y="4144963"/>
            <a:ext cx="7010400" cy="985837"/>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5000"/>
              </a:lnSpc>
              <a:spcBef>
                <a:spcPct val="40000"/>
              </a:spcBef>
            </a:pPr>
            <a:r>
              <a:rPr lang="en-US" altLang="en-US" sz="2100" b="1" dirty="0">
                <a:solidFill>
                  <a:srgbClr val="800000"/>
                </a:solidFill>
                <a:latin typeface="Liberation Sans" panose="020B0604020202020204" pitchFamily="34" charset="0"/>
              </a:rPr>
              <a:t>Example:</a:t>
            </a:r>
            <a:r>
              <a:rPr lang="en-US" altLang="en-US" sz="2100" dirty="0">
                <a:latin typeface="Liberation Sans" panose="020B0604020202020204" pitchFamily="34" charset="0"/>
              </a:rPr>
              <a:t>  2% for 20 days = Annual rate of 36.5%</a:t>
            </a:r>
          </a:p>
          <a:p>
            <a:pPr>
              <a:lnSpc>
                <a:spcPct val="115000"/>
              </a:lnSpc>
              <a:spcBef>
                <a:spcPct val="40000"/>
              </a:spcBef>
            </a:pPr>
            <a:r>
              <a:rPr lang="en-US" altLang="en-US" sz="2100" dirty="0">
                <a:latin typeface="Liberation Sans" panose="020B0604020202020204" pitchFamily="34" charset="0"/>
              </a:rPr>
              <a:t>$3,500 x 36.5% x 20 </a:t>
            </a: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365 = $70</a:t>
            </a:r>
          </a:p>
        </p:txBody>
      </p:sp>
      <p:sp>
        <p:nvSpPr>
          <p:cNvPr id="245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724940775"/>
              </p:ext>
            </p:extLst>
          </p:nvPr>
        </p:nvGraphicFramePr>
        <p:xfrm>
          <a:off x="1676400" y="1219200"/>
          <a:ext cx="5867400" cy="4400550"/>
        </p:xfrm>
        <a:graphic>
          <a:graphicData uri="http://schemas.openxmlformats.org/presentationml/2006/ole">
            <mc:AlternateContent xmlns:mc="http://schemas.openxmlformats.org/markup-compatibility/2006">
              <mc:Choice xmlns:v="urn:schemas-microsoft-com:vml" Requires="v">
                <p:oleObj spid="_x0000_s25721" name="Slide" r:id="rId4" imgW="4523402" imgH="3392563" progId="PowerPoint.Slide.8">
                  <p:embed/>
                </p:oleObj>
              </mc:Choice>
              <mc:Fallback>
                <p:oleObj name="Slide" r:id="rId4" imgW="4523402" imgH="33925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2667000" y="2895600"/>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3,800</a:t>
            </a:r>
          </a:p>
        </p:txBody>
      </p:sp>
      <p:sp>
        <p:nvSpPr>
          <p:cNvPr id="25604" name="Text Box 4"/>
          <p:cNvSpPr txBox="1">
            <a:spLocks noChangeArrowheads="1"/>
          </p:cNvSpPr>
          <p:nvPr/>
        </p:nvSpPr>
        <p:spPr bwMode="auto">
          <a:xfrm>
            <a:off x="6705600" y="2895600"/>
            <a:ext cx="220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8</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Return</a:t>
            </a:r>
          </a:p>
        </p:txBody>
      </p:sp>
      <p:sp>
        <p:nvSpPr>
          <p:cNvPr id="25605" name="Text Box 5"/>
          <p:cNvSpPr txBox="1">
            <a:spLocks noChangeArrowheads="1"/>
          </p:cNvSpPr>
          <p:nvPr/>
        </p:nvSpPr>
        <p:spPr bwMode="auto">
          <a:xfrm>
            <a:off x="4953000" y="2895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300</a:t>
            </a:r>
          </a:p>
        </p:txBody>
      </p:sp>
      <p:sp>
        <p:nvSpPr>
          <p:cNvPr id="25606" name="Text Box 6"/>
          <p:cNvSpPr txBox="1">
            <a:spLocks noChangeArrowheads="1"/>
          </p:cNvSpPr>
          <p:nvPr/>
        </p:nvSpPr>
        <p:spPr bwMode="auto">
          <a:xfrm>
            <a:off x="228600" y="426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Balance</a:t>
            </a:r>
          </a:p>
        </p:txBody>
      </p:sp>
      <p:sp>
        <p:nvSpPr>
          <p:cNvPr id="25607" name="Text Box 7"/>
          <p:cNvSpPr txBox="1">
            <a:spLocks noChangeArrowheads="1"/>
          </p:cNvSpPr>
          <p:nvPr/>
        </p:nvSpPr>
        <p:spPr bwMode="auto">
          <a:xfrm>
            <a:off x="152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Purchase</a:t>
            </a:r>
          </a:p>
        </p:txBody>
      </p:sp>
      <p:sp>
        <p:nvSpPr>
          <p:cNvPr id="25608" name="Text Box 8"/>
          <p:cNvSpPr txBox="1">
            <a:spLocks noChangeArrowheads="1"/>
          </p:cNvSpPr>
          <p:nvPr/>
        </p:nvSpPr>
        <p:spPr bwMode="auto">
          <a:xfrm>
            <a:off x="2590800" y="4267200"/>
            <a:ext cx="1752600" cy="457200"/>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000">
                <a:solidFill>
                  <a:schemeClr val="tx1"/>
                </a:solidFill>
                <a:latin typeface="Comic Sans MS" pitchFamily="66" charset="0"/>
              </a:defRPr>
            </a:lvl1pPr>
            <a:lvl2pPr marL="742950" indent="-285750">
              <a:tabLst>
                <a:tab pos="1204913" algn="r"/>
              </a:tabLst>
              <a:defRPr sz="2000">
                <a:solidFill>
                  <a:schemeClr val="tx1"/>
                </a:solidFill>
                <a:latin typeface="Comic Sans MS" pitchFamily="66" charset="0"/>
              </a:defRPr>
            </a:lvl2pPr>
            <a:lvl3pPr marL="1143000" indent="-228600">
              <a:tabLst>
                <a:tab pos="1204913" algn="r"/>
              </a:tabLst>
              <a:defRPr sz="2000">
                <a:solidFill>
                  <a:schemeClr val="tx1"/>
                </a:solidFill>
                <a:latin typeface="Comic Sans MS" pitchFamily="66" charset="0"/>
              </a:defRPr>
            </a:lvl3pPr>
            <a:lvl4pPr marL="1600200" indent="-228600">
              <a:tabLst>
                <a:tab pos="1204913" algn="r"/>
              </a:tabLst>
              <a:defRPr sz="2000">
                <a:solidFill>
                  <a:schemeClr val="tx1"/>
                </a:solidFill>
                <a:latin typeface="Comic Sans MS" pitchFamily="66" charset="0"/>
              </a:defRPr>
            </a:lvl4pPr>
            <a:lvl5pPr marL="2057400" indent="-228600">
              <a:tabLst>
                <a:tab pos="120491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120491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120491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120491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1204913" algn="r"/>
              </a:tabLs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	3,580</a:t>
            </a:r>
          </a:p>
        </p:txBody>
      </p:sp>
      <p:sp>
        <p:nvSpPr>
          <p:cNvPr id="25609" name="Text Box 9"/>
          <p:cNvSpPr txBox="1">
            <a:spLocks noChangeArrowheads="1"/>
          </p:cNvSpPr>
          <p:nvPr/>
        </p:nvSpPr>
        <p:spPr bwMode="auto">
          <a:xfrm>
            <a:off x="4953000" y="33369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70</a:t>
            </a:r>
          </a:p>
        </p:txBody>
      </p:sp>
      <p:sp>
        <p:nvSpPr>
          <p:cNvPr id="25610" name="Text Box 10"/>
          <p:cNvSpPr txBox="1">
            <a:spLocks noChangeArrowheads="1"/>
          </p:cNvSpPr>
          <p:nvPr/>
        </p:nvSpPr>
        <p:spPr bwMode="auto">
          <a:xfrm>
            <a:off x="6705600" y="33369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14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Discount</a:t>
            </a:r>
          </a:p>
        </p:txBody>
      </p:sp>
      <p:sp>
        <p:nvSpPr>
          <p:cNvPr id="25612" name="Text Box 13"/>
          <p:cNvSpPr txBox="1">
            <a:spLocks noChangeArrowheads="1"/>
          </p:cNvSpPr>
          <p:nvPr/>
        </p:nvSpPr>
        <p:spPr bwMode="auto">
          <a:xfrm>
            <a:off x="2667000" y="3336925"/>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150</a:t>
            </a:r>
          </a:p>
        </p:txBody>
      </p:sp>
      <p:sp>
        <p:nvSpPr>
          <p:cNvPr id="25613" name="Text Box 14"/>
          <p:cNvSpPr txBox="1">
            <a:spLocks noChangeArrowheads="1"/>
          </p:cNvSpPr>
          <p:nvPr/>
        </p:nvSpPr>
        <p:spPr bwMode="auto">
          <a:xfrm>
            <a:off x="0" y="3336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6</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Freight-in</a:t>
            </a:r>
          </a:p>
        </p:txBody>
      </p:sp>
      <p:sp>
        <p:nvSpPr>
          <p:cNvPr id="2561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Summary of Purchasing Transactions </a:t>
            </a:r>
            <a:endParaRPr lang="en-US" altLang="en-US" sz="3200" b="1" dirty="0">
              <a:solidFill>
                <a:schemeClr val="tx2">
                  <a:lumMod val="75000"/>
                </a:schemeClr>
              </a:solidFill>
              <a:latin typeface="Liberation Sans" panose="020B0604020202020204" pitchFamily="34" charset="0"/>
            </a:endParaRPr>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4925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$200</a:t>
            </a:r>
            <a:r>
              <a:rPr lang="en-US" sz="2200" b="0" dirty="0" smtClean="0">
                <a:solidFill>
                  <a:schemeClr val="tx1"/>
                </a:solidFill>
                <a:latin typeface="Liberation Sans" panose="020B0604020202020204" pitchFamily="34" charset="0"/>
              </a:rPr>
              <a:t>. Record </a:t>
            </a:r>
            <a:r>
              <a:rPr lang="en-US" sz="2200" b="0" dirty="0">
                <a:solidFill>
                  <a:schemeClr val="tx1"/>
                </a:solidFill>
                <a:latin typeface="Liberation Sans" panose="020B0604020202020204" pitchFamily="34" charset="0"/>
              </a:rPr>
              <a:t>the transactions on the books of De La Hoya Company.</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2</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62085" y="457200"/>
            <a:ext cx="5664201" cy="662464"/>
          </a:xfrm>
          <a:prstGeom prst="rect">
            <a:avLst/>
          </a:prstGeom>
          <a:solidFill>
            <a:srgbClr val="0027A4"/>
          </a:solidFill>
        </p:spPr>
        <p:txBody>
          <a:bodyPr wrap="square" lIns="86493" tIns="43247" rIns="86493" bIns="43247" rtlCol="0" anchor="ctr" anchorCtr="0">
            <a:noAutofit/>
          </a:bodyPr>
          <a:lstStyle/>
          <a:p>
            <a:pPr marL="111120" algn="l"/>
            <a:r>
              <a:rPr lang="en-US" sz="2800" b="1" dirty="0" smtClean="0">
                <a:solidFill>
                  <a:schemeClr val="bg1"/>
                </a:solidFill>
                <a:latin typeface="Liberation Sans" panose="020B0604020202020204" pitchFamily="34" charset="0"/>
              </a:rPr>
              <a:t>Purchase Transactions</a:t>
            </a:r>
            <a:endParaRPr lang="en-US" sz="28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Inventory 	1,500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200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054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9536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902201" y="2207551"/>
            <a:ext cx="3860800" cy="404084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6626" name="Text Box 2"/>
          <p:cNvSpPr txBox="1">
            <a:spLocks noChangeArrowheads="1"/>
          </p:cNvSpPr>
          <p:nvPr/>
        </p:nvSpPr>
        <p:spPr bwMode="auto">
          <a:xfrm>
            <a:off x="609600" y="1460500"/>
            <a:ext cx="6629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Made using </a:t>
            </a:r>
            <a:r>
              <a:rPr lang="en-US" altLang="en-US" sz="2100" b="1" dirty="0">
                <a:latin typeface="Liberation Sans" panose="020B0604020202020204" pitchFamily="34" charset="0"/>
              </a:rPr>
              <a:t>cash or credit</a:t>
            </a:r>
            <a:r>
              <a:rPr lang="en-US" altLang="en-US" sz="2100" dirty="0">
                <a:latin typeface="Liberation Sans" panose="020B0604020202020204" pitchFamily="34" charset="0"/>
              </a:rPr>
              <a:t> (on account).</a:t>
            </a:r>
          </a:p>
        </p:txBody>
      </p:sp>
      <p:sp>
        <p:nvSpPr>
          <p:cNvPr id="26627" name="Text Box 6"/>
          <p:cNvSpPr txBox="1">
            <a:spLocks noChangeArrowheads="1"/>
          </p:cNvSpPr>
          <p:nvPr/>
        </p:nvSpPr>
        <p:spPr bwMode="auto">
          <a:xfrm>
            <a:off x="609600" y="2070100"/>
            <a:ext cx="396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revenue, like service revenue, is recorded when the performance obligation is satisfied.</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Performance obligation is satisfied when the goods are transferred from the seller to the buyer.</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invoice should support each credit sale.</a:t>
            </a:r>
          </a:p>
        </p:txBody>
      </p:sp>
      <p:sp>
        <p:nvSpPr>
          <p:cNvPr id="26630" name="Text Box 13"/>
          <p:cNvSpPr txBox="1">
            <a:spLocks noChangeArrowheads="1"/>
          </p:cNvSpPr>
          <p:nvPr/>
        </p:nvSpPr>
        <p:spPr bwMode="auto">
          <a:xfrm>
            <a:off x="7467600" y="1858962"/>
            <a:ext cx="13716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5-6</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a:t>
            </a:r>
            <a:r>
              <a:rPr lang="en-US" sz="2400" b="1" dirty="0" smtClean="0">
                <a:solidFill>
                  <a:schemeClr val="accent3"/>
                </a:solidFill>
                <a:latin typeface="Liberation Sans" panose="020B0604020202020204" pitchFamily="34" charset="0"/>
              </a:rPr>
              <a:t>sales </a:t>
            </a:r>
            <a:r>
              <a:rPr lang="en-US" sz="2400" b="1" dirty="0">
                <a:solidFill>
                  <a:schemeClr val="accent3"/>
                </a:solidFill>
                <a:latin typeface="Liberation Sans" panose="020B0604020202020204" pitchFamily="34" charset="0"/>
              </a:rPr>
              <a:t>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50000"/>
              </a:spcBef>
            </a:pPr>
            <a:r>
              <a:rPr lang="en-US" altLang="en-US" sz="2800" b="1" dirty="0">
                <a:latin typeface="Liberation Sans" panose="020B0604020202020204" pitchFamily="34"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Cash </a:t>
            </a:r>
            <a:r>
              <a:rPr lang="en-US" altLang="en-US" sz="2300" b="1" dirty="0">
                <a:solidFill>
                  <a:srgbClr val="800000"/>
                </a:solidFill>
                <a:latin typeface="Liberation Sans" panose="020B0604020202020204" pitchFamily="34" charset="0"/>
                <a:cs typeface="Arial" charset="0"/>
              </a:rPr>
              <a:t>or</a:t>
            </a:r>
            <a:r>
              <a:rPr lang="en-US" altLang="en-US" sz="2300" dirty="0">
                <a:latin typeface="Liberation Sans" panose="020B0604020202020204" pitchFamily="34" charset="0"/>
                <a:cs typeface="Arial" charset="0"/>
              </a:rPr>
              <a:t> Accounts receivable	XXX</a:t>
            </a:r>
          </a:p>
        </p:txBody>
      </p:sp>
      <p:sp>
        <p:nvSpPr>
          <p:cNvPr id="27652" name="Text Box 4"/>
          <p:cNvSpPr txBox="1">
            <a:spLocks noChangeArrowheads="1"/>
          </p:cNvSpPr>
          <p:nvPr/>
        </p:nvSpPr>
        <p:spPr bwMode="auto">
          <a:xfrm>
            <a:off x="1219200" y="28194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Sales revenue 		XXX</a:t>
            </a:r>
          </a:p>
        </p:txBody>
      </p:sp>
      <p:sp>
        <p:nvSpPr>
          <p:cNvPr id="27654" name="Text Box 7"/>
          <p:cNvSpPr txBox="1">
            <a:spLocks noChangeArrowheads="1"/>
          </p:cNvSpPr>
          <p:nvPr/>
        </p:nvSpPr>
        <p:spPr bwMode="auto">
          <a:xfrm>
            <a:off x="304800" y="2362200"/>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Cost of goods sold	XXX</a:t>
            </a:r>
          </a:p>
        </p:txBody>
      </p:sp>
      <p:sp>
        <p:nvSpPr>
          <p:cNvPr id="27656" name="Text Box 9"/>
          <p:cNvSpPr txBox="1">
            <a:spLocks noChangeArrowheads="1"/>
          </p:cNvSpPr>
          <p:nvPr/>
        </p:nvSpPr>
        <p:spPr bwMode="auto">
          <a:xfrm>
            <a:off x="1219200" y="44958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Inventory  		XXX</a:t>
            </a:r>
          </a:p>
        </p:txBody>
      </p:sp>
      <p:sp>
        <p:nvSpPr>
          <p:cNvPr id="27657" name="Text Box 10"/>
          <p:cNvSpPr txBox="1">
            <a:spLocks noChangeArrowheads="1"/>
          </p:cNvSpPr>
          <p:nvPr/>
        </p:nvSpPr>
        <p:spPr bwMode="auto">
          <a:xfrm>
            <a:off x="304800" y="4024313"/>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59" name="Text Box 12"/>
          <p:cNvSpPr txBox="1">
            <a:spLocks noChangeArrowheads="1"/>
          </p:cNvSpPr>
          <p:nvPr/>
        </p:nvSpPr>
        <p:spPr bwMode="auto">
          <a:xfrm>
            <a:off x="7848600" y="2514600"/>
            <a:ext cx="1066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61" name="Text Box 14"/>
          <p:cNvSpPr txBox="1">
            <a:spLocks noChangeArrowheads="1"/>
          </p:cNvSpPr>
          <p:nvPr/>
        </p:nvSpPr>
        <p:spPr bwMode="auto">
          <a:xfrm>
            <a:off x="7848600" y="4221163"/>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Cost</a:t>
            </a:r>
          </a:p>
        </p:txBody>
      </p:sp>
      <p:sp>
        <p:nvSpPr>
          <p:cNvPr id="27662" name="Rectangle 15"/>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Text Box 4"/>
          <p:cNvSpPr txBox="1">
            <a:spLocks noChangeArrowheads="1"/>
          </p:cNvSpPr>
          <p:nvPr/>
        </p:nvSpPr>
        <p:spPr bwMode="auto">
          <a:xfrm>
            <a:off x="1905000" y="34115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28676" name="Text Box 5"/>
          <p:cNvSpPr txBox="1">
            <a:spLocks noChangeArrowheads="1"/>
          </p:cNvSpPr>
          <p:nvPr/>
        </p:nvSpPr>
        <p:spPr bwMode="auto">
          <a:xfrm>
            <a:off x="-76200" y="34115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May 4</a:t>
            </a:r>
          </a:p>
        </p:txBody>
      </p:sp>
      <p:sp>
        <p:nvSpPr>
          <p:cNvPr id="884742" name="Text Box 6"/>
          <p:cNvSpPr txBox="1">
            <a:spLocks noChangeArrowheads="1"/>
          </p:cNvSpPr>
          <p:nvPr/>
        </p:nvSpPr>
        <p:spPr bwMode="auto">
          <a:xfrm>
            <a:off x="1905000" y="39163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28678" name="Text Box 7"/>
          <p:cNvSpPr txBox="1">
            <a:spLocks noChangeArrowheads="1"/>
          </p:cNvSpPr>
          <p:nvPr/>
        </p:nvSpPr>
        <p:spPr bwMode="auto">
          <a:xfrm>
            <a:off x="533400" y="1295400"/>
            <a:ext cx="7696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on May 4 to Sauk Stereo on account (Illustration 5-6) as follows (assume the merchandise cost PW Audio Supply $2,400).</a:t>
            </a:r>
          </a:p>
        </p:txBody>
      </p:sp>
      <p:sp>
        <p:nvSpPr>
          <p:cNvPr id="884744" name="Text Box 8"/>
          <p:cNvSpPr txBox="1">
            <a:spLocks noChangeArrowheads="1"/>
          </p:cNvSpPr>
          <p:nvPr/>
        </p:nvSpPr>
        <p:spPr bwMode="auto">
          <a:xfrm>
            <a:off x="1905000" y="4783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2,400</a:t>
            </a:r>
          </a:p>
        </p:txBody>
      </p:sp>
      <p:sp>
        <p:nvSpPr>
          <p:cNvPr id="28680" name="Text Box 9"/>
          <p:cNvSpPr txBox="1">
            <a:spLocks noChangeArrowheads="1"/>
          </p:cNvSpPr>
          <p:nvPr/>
        </p:nvSpPr>
        <p:spPr bwMode="auto">
          <a:xfrm>
            <a:off x="-76200" y="47831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4</a:t>
            </a:r>
          </a:p>
        </p:txBody>
      </p:sp>
      <p:sp>
        <p:nvSpPr>
          <p:cNvPr id="884746" name="Text Box 10"/>
          <p:cNvSpPr txBox="1">
            <a:spLocks noChangeArrowheads="1"/>
          </p:cNvSpPr>
          <p:nvPr/>
        </p:nvSpPr>
        <p:spPr bwMode="auto">
          <a:xfrm>
            <a:off x="1905000" y="52879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447675"/>
            <a:ext cx="8180388"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2510" name="Rectangle 14"/>
          <p:cNvSpPr>
            <a:spLocks noChangeArrowheads="1"/>
          </p:cNvSpPr>
          <p:nvPr/>
        </p:nvSpPr>
        <p:spPr bwMode="auto">
          <a:xfrm>
            <a:off x="609600" y="4038600"/>
            <a:ext cx="7924800" cy="18288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p>
        </p:txBody>
      </p:sp>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02510"/>
                                        </p:tgtEl>
                                      </p:cBhvr>
                                    </p:animEffect>
                                    <p:set>
                                      <p:cBhvr>
                                        <p:cTn id="7" dur="1" fill="hold">
                                          <p:stCondLst>
                                            <p:cond delay="499"/>
                                          </p:stCondLst>
                                        </p:cTn>
                                        <p:tgtEl>
                                          <p:spTgt spid="1002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295400"/>
            <a:ext cx="7924800"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“Flip side”</a:t>
            </a:r>
            <a:r>
              <a:rPr lang="en-US" altLang="en-US" sz="2200" dirty="0">
                <a:latin typeface="Liberation Sans" panose="020B0604020202020204" pitchFamily="34" charset="0"/>
              </a:rPr>
              <a:t> of purchase returns and allowances.</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to Sales Revenue (debit).</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Sales not reduced</a:t>
            </a:r>
            <a:r>
              <a:rPr lang="en-US" altLang="en-US" sz="2200" dirty="0">
                <a:latin typeface="Liberation Sans" panose="020B0604020202020204" pitchFamily="34" charset="0"/>
              </a:rPr>
              <a:t> (debited) because:</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Would obscure importance of sales returns and allowances as a percentage of sales. </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Could distort comparisons.</a:t>
            </a:r>
          </a:p>
        </p:txBody>
      </p:sp>
      <p:sp>
        <p:nvSpPr>
          <p:cNvPr id="3072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3072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 sold </a:t>
            </a:r>
            <a:r>
              <a:rPr lang="en-US" altLang="en-US" dirty="0">
                <a:latin typeface="Liberation Sans" panose="020B0604020202020204" pitchFamily="34" charset="0"/>
              </a:rPr>
              <a:t>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latin typeface="Liberation Sans" panose="020B0604020202020204" pitchFamily="34" charset="0"/>
              </a:rPr>
              <a:t>Merchandising Operations</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Prepare the entry PW Audio Supply would make to record the credit for returned goods that had a $300 selling price (assume a $140 cost).  Assume the </a:t>
            </a:r>
            <a:r>
              <a:rPr lang="en-US" altLang="en-US" sz="2200" b="1" dirty="0">
                <a:latin typeface="Liberation Sans" panose="020B0604020202020204" pitchFamily="34" charset="0"/>
              </a:rPr>
              <a:t>goods were not defective</a:t>
            </a:r>
            <a:r>
              <a:rPr lang="en-US" altLang="en-US" sz="2200" dirty="0">
                <a:latin typeface="Liberation Sans" panose="020B0604020202020204" pitchFamily="34" charset="0"/>
              </a:rPr>
              <a:t>.</a:t>
            </a:r>
          </a:p>
        </p:txBody>
      </p:sp>
      <p:sp>
        <p:nvSpPr>
          <p:cNvPr id="888837" name="Text Box 5"/>
          <p:cNvSpPr txBox="1">
            <a:spLocks noChangeArrowheads="1"/>
          </p:cNvSpPr>
          <p:nvPr/>
        </p:nvSpPr>
        <p:spPr bwMode="auto">
          <a:xfrm>
            <a:off x="1828800" y="33528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140</a:t>
            </a:r>
          </a:p>
        </p:txBody>
      </p:sp>
      <p:sp>
        <p:nvSpPr>
          <p:cNvPr id="317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1828800" y="28956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the </a:t>
            </a:r>
            <a:r>
              <a:rPr lang="en-US" altLang="en-US" sz="2200" b="1" dirty="0">
                <a:latin typeface="Liberation Sans" panose="020B0604020202020204" pitchFamily="34" charset="0"/>
              </a:rPr>
              <a:t>returned goods were defective</a:t>
            </a:r>
            <a:r>
              <a:rPr lang="en-US" altLang="en-US" sz="2200" dirty="0">
                <a:latin typeface="Liberation Sans" panose="020B0604020202020204" pitchFamily="34" charset="0"/>
              </a:rPr>
              <a:t> and had a scrap value of $50,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327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457200" y="1890713"/>
            <a:ext cx="76962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cost of goods sold is determined and recorded each time a sale occurs in: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periodic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perpetual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both a periodic and perpetual inventory system.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neither a periodic nor perpetual inventory system.</a:t>
            </a:r>
          </a:p>
        </p:txBody>
      </p:sp>
      <p:sp>
        <p:nvSpPr>
          <p:cNvPr id="33796" name="Text Box 10"/>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3379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0" name="Notched Right Arrow 9"/>
          <p:cNvSpPr/>
          <p:nvPr/>
        </p:nvSpPr>
        <p:spPr bwMode="auto">
          <a:xfrm>
            <a:off x="152400" y="348386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55362"/>
            <a:ext cx="8508999" cy="443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533400"/>
            <a:ext cx="77327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1295400"/>
            <a:ext cx="7696200" cy="156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Offered to customers to </a:t>
            </a:r>
            <a:r>
              <a:rPr lang="en-US" altLang="en-US" sz="2200" b="1" dirty="0">
                <a:latin typeface="Liberation Sans" panose="020B0604020202020204" pitchFamily="34" charset="0"/>
              </a:rPr>
              <a:t>promote prompt payment </a:t>
            </a:r>
            <a:r>
              <a:rPr lang="en-US" altLang="en-US" sz="2200" dirty="0">
                <a:latin typeface="Liberation Sans" panose="020B0604020202020204" pitchFamily="34" charset="0"/>
              </a:rPr>
              <a:t>of the balance due.</a:t>
            </a:r>
          </a:p>
          <a:p>
            <a:pPr algn="l">
              <a:lnSpc>
                <a:spcPct val="125000"/>
              </a:lnSpc>
              <a:spcBef>
                <a:spcPct val="40000"/>
              </a:spcBef>
              <a:spcAft>
                <a:spcPct val="20000"/>
              </a:spcAft>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(debit) to Sales Revenue.</a:t>
            </a:r>
          </a:p>
        </p:txBody>
      </p:sp>
      <p:pic>
        <p:nvPicPr>
          <p:cNvPr id="35845"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3219450"/>
            <a:ext cx="8305800" cy="18097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3584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1981200" y="38100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2763" indent="-512763">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800" dirty="0">
                <a:solidFill>
                  <a:srgbClr val="800000"/>
                </a:solidFill>
                <a:latin typeface="Liberation Sans" panose="020B0604020202020204" pitchFamily="34" charset="0"/>
              </a:rPr>
              <a:t>*  </a:t>
            </a:r>
            <a:r>
              <a:rPr lang="en-US" altLang="en-US" sz="1800" dirty="0">
                <a:latin typeface="Liberation Sans" panose="020B0604020202020204" pitchFamily="34" charset="0"/>
              </a:rPr>
              <a:t>[($3,800 – $300) X 2%]</a:t>
            </a:r>
          </a:p>
        </p:txBody>
      </p:sp>
      <p:sp>
        <p:nvSpPr>
          <p:cNvPr id="899081" name="Text Box 9"/>
          <p:cNvSpPr txBox="1">
            <a:spLocks noChangeArrowheads="1"/>
          </p:cNvSpPr>
          <p:nvPr/>
        </p:nvSpPr>
        <p:spPr bwMode="auto">
          <a:xfrm>
            <a:off x="6629400" y="43275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36873" name="Text Box 10"/>
          <p:cNvSpPr txBox="1">
            <a:spLocks noChangeArrowheads="1"/>
          </p:cNvSpPr>
          <p:nvPr/>
        </p:nvSpPr>
        <p:spPr bwMode="auto">
          <a:xfrm>
            <a:off x="533400" y="12954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PW Audio Supply makes to record the receipt on May 14.</a:t>
            </a:r>
          </a:p>
        </p:txBody>
      </p:sp>
      <p:sp>
        <p:nvSpPr>
          <p:cNvPr id="368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 </a:t>
            </a:r>
            <a:r>
              <a:rPr lang="en-US" sz="2200" dirty="0" smtClean="0">
                <a:latin typeface="Liberation Sans" panose="020B0604020202020204" pitchFamily="34" charset="0"/>
                <a:cs typeface="Arial" charset="0"/>
              </a:rPr>
              <a:t>	1,500</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800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186556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Receivable 		200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Inventory 	30</a:t>
            </a:r>
          </a:p>
          <a:p>
            <a:pPr marL="463550" indent="-463550" algn="l">
              <a:spcBef>
                <a:spcPts val="600"/>
              </a:spcBef>
              <a:tabLst>
                <a:tab pos="4913313" algn="r"/>
                <a:tab pos="6223000" algn="r"/>
              </a:tabLst>
            </a:pPr>
            <a:r>
              <a:rPr lang="en-US" altLang="en-US" sz="2200" dirty="0" smtClean="0">
                <a:latin typeface="Liberation Sans" panose="020B0604020202020204" pitchFamily="34" charset="0"/>
                <a:cs typeface="Arial" charset="0"/>
              </a:rPr>
              <a:t>	Cost of Goods Sold		30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spTree>
    <p:extLst>
      <p:ext uri="{BB962C8B-B14F-4D97-AF65-F5344CB8AC3E}">
        <p14:creationId xmlns:p14="http://schemas.microsoft.com/office/powerpoint/2010/main" val="1852366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2089150"/>
            <a:ext cx="7924800" cy="281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Generally the same as a service company.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One additional adjustment to make the records agree with the actual inventory on hand.</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Involves adjusting Inventory and Cost of Goods Sold.</a:t>
            </a:r>
          </a:p>
          <a:p>
            <a:pPr algn="l">
              <a:lnSpc>
                <a:spcPct val="125000"/>
              </a:lnSpc>
              <a:spcBef>
                <a:spcPct val="40000"/>
              </a:spcBef>
              <a:spcAft>
                <a:spcPct val="20000"/>
              </a:spcAft>
              <a:buClr>
                <a:srgbClr val="800000"/>
              </a:buClr>
              <a:buSzPct val="80000"/>
              <a:buFont typeface="Wingdings" pitchFamily="2" charset="2"/>
              <a:buChar char="u"/>
            </a:pPr>
            <a:endParaRPr lang="en-US" altLang="en-US" sz="2200" dirty="0">
              <a:solidFill>
                <a:srgbClr val="000000"/>
              </a:solidFill>
              <a:latin typeface="Liberation Sans" panose="020B0604020202020204" pitchFamily="34" charset="0"/>
            </a:endParaRPr>
          </a:p>
        </p:txBody>
      </p:sp>
      <p:sp>
        <p:nvSpPr>
          <p:cNvPr id="37894" name="Text Box 9"/>
          <p:cNvSpPr txBox="1">
            <a:spLocks noChangeArrowheads="1"/>
          </p:cNvSpPr>
          <p:nvPr/>
        </p:nvSpPr>
        <p:spPr bwMode="auto">
          <a:xfrm>
            <a:off x="533400" y="1447800"/>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Adjusting Entries </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Apply </a:t>
            </a:r>
            <a:r>
              <a:rPr lang="en-US" sz="2400" b="1" dirty="0">
                <a:solidFill>
                  <a:schemeClr val="accent3"/>
                </a:solidFill>
                <a:latin typeface="Liberation Sans" panose="020B0604020202020204" pitchFamily="34" charset="0"/>
              </a:rPr>
              <a:t>the steps in the accounting </a:t>
            </a:r>
            <a:r>
              <a:rPr lang="en-US" sz="2400" b="1" dirty="0" smtClean="0">
                <a:solidFill>
                  <a:schemeClr val="accent3"/>
                </a:solidFill>
                <a:latin typeface="Liberation Sans" panose="020B0604020202020204" pitchFamily="34" charset="0"/>
              </a:rPr>
              <a:t>cycle to a merchandising </a:t>
            </a:r>
            <a:r>
              <a:rPr lang="en-US" sz="2400" b="1" dirty="0">
                <a:solidFill>
                  <a:schemeClr val="accent3"/>
                </a:solidFill>
                <a:latin typeface="Liberation Sans" panose="020B0604020202020204" pitchFamily="34" charset="0"/>
              </a:rPr>
              <a:t>company.</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533400" y="12954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Suppose that PW Audio Supply has an unadjusted balance of $40,500 in Merchandise Inventory. Through a physical count, PW Audio determines that its actual merchandise inventory at year-end is $40,000.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000">
                <a:solidFill>
                  <a:schemeClr val="tx1"/>
                </a:solidFill>
                <a:latin typeface="Comic Sans MS" pitchFamily="66" charset="0"/>
              </a:defRPr>
            </a:lvl1pPr>
            <a:lvl2pPr marL="742950" indent="-285750">
              <a:tabLst>
                <a:tab pos="5541963" algn="r"/>
              </a:tabLst>
              <a:defRPr sz="2000">
                <a:solidFill>
                  <a:schemeClr val="tx1"/>
                </a:solidFill>
                <a:latin typeface="Comic Sans MS" pitchFamily="66" charset="0"/>
              </a:defRPr>
            </a:lvl2pPr>
            <a:lvl3pPr marL="1143000" indent="-228600">
              <a:tabLst>
                <a:tab pos="5541963" algn="r"/>
              </a:tabLst>
              <a:defRPr sz="2000">
                <a:solidFill>
                  <a:schemeClr val="tx1"/>
                </a:solidFill>
                <a:latin typeface="Comic Sans MS" pitchFamily="66" charset="0"/>
              </a:defRPr>
            </a:lvl3pPr>
            <a:lvl4pPr marL="1600200" indent="-228600">
              <a:tabLst>
                <a:tab pos="5541963" algn="r"/>
              </a:tabLst>
              <a:defRPr sz="2000">
                <a:solidFill>
                  <a:schemeClr val="tx1"/>
                </a:solidFill>
                <a:latin typeface="Comic Sans MS" pitchFamily="66" charset="0"/>
              </a:defRPr>
            </a:lvl4pPr>
            <a:lvl5pPr marL="2057400" indent="-228600">
              <a:tabLst>
                <a:tab pos="55419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419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419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419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41963"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511925" algn="r"/>
              </a:tabLst>
              <a:defRPr sz="2000">
                <a:solidFill>
                  <a:schemeClr val="tx1"/>
                </a:solidFill>
                <a:latin typeface="Comic Sans MS" pitchFamily="66" charset="0"/>
              </a:defRPr>
            </a:lvl1pPr>
            <a:lvl2pPr marL="742950" indent="-285750">
              <a:tabLst>
                <a:tab pos="4862513" algn="r"/>
                <a:tab pos="6511925" algn="r"/>
              </a:tabLst>
              <a:defRPr sz="2000">
                <a:solidFill>
                  <a:schemeClr val="tx1"/>
                </a:solidFill>
                <a:latin typeface="Comic Sans MS" pitchFamily="66" charset="0"/>
              </a:defRPr>
            </a:lvl2pPr>
            <a:lvl3pPr marL="1143000" indent="-228600">
              <a:tabLst>
                <a:tab pos="4862513" algn="r"/>
                <a:tab pos="6511925" algn="r"/>
              </a:tabLst>
              <a:defRPr sz="2000">
                <a:solidFill>
                  <a:schemeClr val="tx1"/>
                </a:solidFill>
                <a:latin typeface="Comic Sans MS" pitchFamily="66" charset="0"/>
              </a:defRPr>
            </a:lvl3pPr>
            <a:lvl4pPr marL="1600200" indent="-228600">
              <a:tabLst>
                <a:tab pos="4862513" algn="r"/>
                <a:tab pos="6511925" algn="r"/>
              </a:tabLst>
              <a:defRPr sz="2000">
                <a:solidFill>
                  <a:schemeClr val="tx1"/>
                </a:solidFill>
                <a:latin typeface="Comic Sans MS" pitchFamily="66" charset="0"/>
              </a:defRPr>
            </a:lvl4pPr>
            <a:lvl5pPr marL="2057400" indent="-228600">
              <a:tabLst>
                <a:tab pos="4862513" algn="r"/>
                <a:tab pos="65119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Adjusting Entries</a:t>
            </a:r>
            <a:endParaRPr lang="en-US" altLang="en-US" sz="3200" b="1" dirty="0">
              <a:solidFill>
                <a:schemeClr val="tx2">
                  <a:lumMod val="75000"/>
                </a:schemeClr>
              </a:solidFill>
              <a:latin typeface="Liberation Sans" panose="020B0604020202020204" pitchFamily="34" charset="0"/>
            </a:endParaRPr>
          </a:p>
        </p:txBody>
      </p:sp>
      <p:sp>
        <p:nvSpPr>
          <p:cNvPr id="3891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Operating Cycles</a:t>
            </a:r>
            <a:endParaRPr lang="en-US" altLang="en-US" sz="3200" b="1" dirty="0">
              <a:solidFill>
                <a:schemeClr val="tx2">
                  <a:lumMod val="75000"/>
                </a:schemeClr>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839200" cy="326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55" y="1295400"/>
            <a:ext cx="8786044" cy="11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95399"/>
            <a:ext cx="8670599" cy="19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800000"/>
                </a:solidFill>
                <a:latin typeface="Liberation Sans" panose="020B0604020202020204" pitchFamily="34" charset="0"/>
              </a:rPr>
              <a:t>4</a:t>
            </a:r>
            <a:endParaRPr lang="en-US" sz="3600" b="1" dirty="0">
              <a:solidFill>
                <a:srgbClr val="8000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A50021"/>
                </a:solidFill>
                <a:latin typeface="Liberation Sans" panose="020B0604020202020204" pitchFamily="34" charset="0"/>
              </a:rPr>
              <a:t>DO IT!</a:t>
            </a:r>
            <a:endParaRPr lang="en-US" sz="4200" b="1" dirty="0">
              <a:solidFill>
                <a:srgbClr val="A50021"/>
              </a:solidFill>
              <a:latin typeface="Liberation Sans" panose="020B0604020202020204" pitchFamily="34" charset="0"/>
            </a:endParaRPr>
          </a:p>
        </p:txBody>
      </p:sp>
      <p:sp>
        <p:nvSpPr>
          <p:cNvPr id="17" name="Text Box 2"/>
          <p:cNvSpPr txBox="1">
            <a:spLocks noChangeArrowheads="1"/>
          </p:cNvSpPr>
          <p:nvPr/>
        </p:nvSpPr>
        <p:spPr bwMode="auto">
          <a:xfrm>
            <a:off x="1981200" y="4493329"/>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4933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smtClean="0"/>
              <a:t>Closing Entries</a:t>
            </a:r>
            <a:endParaRPr lang="en-US"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447800"/>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Multiple-Step Income Statement</a:t>
            </a:r>
          </a:p>
        </p:txBody>
      </p:sp>
      <p:sp>
        <p:nvSpPr>
          <p:cNvPr id="41989" name="Text Box 2"/>
          <p:cNvSpPr txBox="1">
            <a:spLocks noChangeArrowheads="1"/>
          </p:cNvSpPr>
          <p:nvPr/>
        </p:nvSpPr>
        <p:spPr bwMode="auto">
          <a:xfrm>
            <a:off x="762000" y="2098675"/>
            <a:ext cx="7924800" cy="219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Shows several steps in determining net income.</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steps relate to principal operating activities.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Distinguishes between operating and non-operating activities.</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Compare </a:t>
            </a:r>
            <a:r>
              <a:rPr lang="en-US" sz="2400" b="1" dirty="0">
                <a:solidFill>
                  <a:schemeClr val="accent3"/>
                </a:solidFill>
                <a:latin typeface="Liberation Sans" panose="020B0604020202020204" pitchFamily="34" charset="0"/>
              </a:rPr>
              <a:t>a multiple-step </a:t>
            </a:r>
            <a:r>
              <a:rPr lang="en-US" sz="2400" b="1" dirty="0" smtClean="0">
                <a:solidFill>
                  <a:schemeClr val="accent3"/>
                </a:solidFill>
                <a:latin typeface="Liberation Sans" panose="020B0604020202020204" pitchFamily="34" charset="0"/>
              </a:rPr>
              <a:t>with </a:t>
            </a:r>
            <a:r>
              <a:rPr lang="en-US" sz="2400" b="1" dirty="0">
                <a:solidFill>
                  <a:schemeClr val="accent3"/>
                </a:solidFill>
                <a:latin typeface="Liberation Sans" panose="020B0604020202020204" pitchFamily="34" charset="0"/>
              </a:rPr>
              <a:t>a single-step income statement.</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5</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1" name="AutoShape 10"/>
          <p:cNvSpPr>
            <a:spLocks/>
          </p:cNvSpPr>
          <p:nvPr/>
        </p:nvSpPr>
        <p:spPr bwMode="auto">
          <a:xfrm>
            <a:off x="3124200" y="1143000"/>
            <a:ext cx="76200" cy="990600"/>
          </a:xfrm>
          <a:prstGeom prst="leftBracket">
            <a:avLst>
              <a:gd name="adj" fmla="val 108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2" name="Line 11"/>
          <p:cNvSpPr>
            <a:spLocks noChangeShapeType="1"/>
          </p:cNvSpPr>
          <p:nvPr/>
        </p:nvSpPr>
        <p:spPr bwMode="auto">
          <a:xfrm flipV="1">
            <a:off x="1981200" y="1676400"/>
            <a:ext cx="1143000" cy="914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56782" name="Rectangle 14"/>
          <p:cNvSpPr>
            <a:spLocks noGrp="1" noChangeArrowheads="1"/>
          </p:cNvSpPr>
          <p:nvPr>
            <p:ph type="title" idx="4294967295"/>
          </p:nvPr>
        </p:nvSpPr>
        <p:spPr>
          <a:xfrm>
            <a:off x="381000" y="328613"/>
            <a:ext cx="2209800" cy="1074737"/>
          </a:xfrm>
          <a:noFill/>
          <a:ln>
            <a:noFill/>
          </a:ln>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defRPr/>
            </a:pPr>
            <a:r>
              <a:rPr lang="en-US" sz="3200" i="0" kern="1200" dirty="0" smtClean="0">
                <a:solidFill>
                  <a:schemeClr val="tx2">
                    <a:lumMod val="75000"/>
                  </a:schemeClr>
                </a:solidFill>
                <a:effectLst/>
                <a:latin typeface="Liberation Sans" panose="020B0604020202020204" pitchFamily="34" charset="0"/>
                <a:ea typeface="+mn-ea"/>
                <a:cs typeface="+mn-cs"/>
              </a:rPr>
              <a:t>Multiple- Step</a:t>
            </a:r>
          </a:p>
        </p:txBody>
      </p:sp>
      <p:sp>
        <p:nvSpPr>
          <p:cNvPr id="1056784"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pic>
        <p:nvPicPr>
          <p:cNvPr id="430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3"/>
          <p:cNvSpPr txBox="1">
            <a:spLocks noChangeArrowheads="1"/>
          </p:cNvSpPr>
          <p:nvPr/>
        </p:nvSpPr>
        <p:spPr bwMode="auto">
          <a:xfrm>
            <a:off x="228600" y="1819275"/>
            <a:ext cx="2590800" cy="10477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sales</a:t>
            </a:r>
          </a:p>
        </p:txBody>
      </p:sp>
      <p:sp>
        <p:nvSpPr>
          <p:cNvPr id="430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3020"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sp>
        <p:nvSpPr>
          <p:cNvPr id="10"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1"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4038"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40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4042"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3" name="Text Box 3"/>
          <p:cNvSpPr txBox="1">
            <a:spLocks noChangeArrowheads="1"/>
          </p:cNvSpPr>
          <p:nvPr/>
        </p:nvSpPr>
        <p:spPr bwMode="auto">
          <a:xfrm>
            <a:off x="228600" y="1819275"/>
            <a:ext cx="2590800" cy="15970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Gross profit</a:t>
            </a:r>
          </a:p>
        </p:txBody>
      </p:sp>
      <p:pic>
        <p:nvPicPr>
          <p:cNvPr id="12"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28600" y="1819275"/>
            <a:ext cx="2590800" cy="36004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505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3"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5066"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5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8"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5069"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5"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6083"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84"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6087"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608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3"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6094"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7109"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1"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2"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7115"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71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92475" y="4270375"/>
            <a:ext cx="5241925" cy="213042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7"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8"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16" name="Picture 1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8131" name="Text Box 3"/>
          <p:cNvSpPr txBox="1">
            <a:spLocks noChangeArrowheads="1"/>
          </p:cNvSpPr>
          <p:nvPr/>
        </p:nvSpPr>
        <p:spPr bwMode="auto">
          <a:xfrm>
            <a:off x="228600" y="1819275"/>
            <a:ext cx="2590800" cy="39846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income</a:t>
            </a:r>
          </a:p>
        </p:txBody>
      </p:sp>
      <p:sp>
        <p:nvSpPr>
          <p:cNvPr id="48132" name="Line 13"/>
          <p:cNvSpPr>
            <a:spLocks noChangeShapeType="1"/>
          </p:cNvSpPr>
          <p:nvPr/>
        </p:nvSpPr>
        <p:spPr bwMode="auto">
          <a:xfrm>
            <a:off x="2362200" y="5638800"/>
            <a:ext cx="762000" cy="457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4"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81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7"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8"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9"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0"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41"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2"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8143"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multiple-step income statement for a merchandiser shows each of the following features except: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revenue section.</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28600" y="4709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Multiple-Step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21419"/>
            <a:ext cx="8610600" cy="527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16" y="381000"/>
            <a:ext cx="5667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1295400"/>
            <a:ext cx="7924800"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Subtract total expenses from total revenues</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reasons for using the single-step format: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Company does not realize any profit until total revenues exceed total expenses.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Format is simpler and easier to read.</a:t>
            </a:r>
          </a:p>
        </p:txBody>
      </p:sp>
      <p:sp>
        <p:nvSpPr>
          <p:cNvPr id="5120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0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4906"/>
            <a:ext cx="8006992" cy="4873494"/>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2228"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2" name="Rectangle 1"/>
          <p:cNvSpPr/>
          <p:nvPr/>
        </p:nvSpPr>
        <p:spPr>
          <a:xfrm>
            <a:off x="7135402" y="1447800"/>
            <a:ext cx="1322798"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5-15</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1371600"/>
            <a:ext cx="8273955" cy="4070980"/>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3251"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Arial" charset="0"/>
              </a:rPr>
              <a:t>Classified Balance Sheet</a:t>
            </a:r>
            <a:endParaRPr lang="en-US" altLang="en-US" sz="3200" b="1" dirty="0">
              <a:solidFill>
                <a:schemeClr val="tx2">
                  <a:lumMod val="75000"/>
                </a:schemeClr>
              </a:solidFill>
              <a:latin typeface="Arial"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8" name="Rectangle 7"/>
          <p:cNvSpPr/>
          <p:nvPr/>
        </p:nvSpPr>
        <p:spPr>
          <a:xfrm>
            <a:off x="7287801" y="1447800"/>
            <a:ext cx="1322799"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a:t>
            </a:r>
            <a:r>
              <a:rPr lang="en-US" sz="1200" b="1" dirty="0" smtClean="0">
                <a:solidFill>
                  <a:schemeClr val="accent3"/>
                </a:solidFill>
                <a:latin typeface="Liberation Sans" panose="020B0604020202020204" pitchFamily="34" charset="0"/>
              </a:rPr>
              <a:t>5-16</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2480814"/>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3"/>
          <p:cNvSpPr>
            <a:spLocks noChangeArrowheads="1"/>
          </p:cNvSpPr>
          <p:nvPr/>
        </p:nvSpPr>
        <p:spPr bwMode="auto">
          <a:xfrm>
            <a:off x="609600" y="1447800"/>
            <a:ext cx="8077200" cy="9048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Indicate </a:t>
            </a:r>
            <a:r>
              <a:rPr lang="en-US" sz="2200" b="0" dirty="0">
                <a:solidFill>
                  <a:schemeClr val="tx1"/>
                </a:solidFill>
                <a:latin typeface="Liberation Sans" panose="020B0604020202020204" pitchFamily="34" charset="0"/>
              </a:rPr>
              <a:t>in which </a:t>
            </a:r>
            <a:r>
              <a:rPr lang="en-US" sz="2200" b="0" dirty="0" smtClean="0">
                <a:solidFill>
                  <a:schemeClr val="tx1"/>
                </a:solidFill>
                <a:latin typeface="Liberation Sans" panose="020B0604020202020204" pitchFamily="34" charset="0"/>
              </a:rPr>
              <a:t>financial </a:t>
            </a:r>
            <a:r>
              <a:rPr lang="en-US" sz="2200" b="0" dirty="0">
                <a:solidFill>
                  <a:schemeClr val="tx1"/>
                </a:solidFill>
                <a:latin typeface="Liberation Sans" panose="020B0604020202020204" pitchFamily="34" charset="0"/>
              </a:rPr>
              <a:t>statement and under </a:t>
            </a:r>
            <a:r>
              <a:rPr lang="en-US" sz="2200" b="0" dirty="0" smtClean="0">
                <a:solidFill>
                  <a:schemeClr val="tx1"/>
                </a:solidFill>
                <a:latin typeface="Liberation Sans" panose="020B0604020202020204" pitchFamily="34" charset="0"/>
              </a:rPr>
              <a:t>what classification </a:t>
            </a:r>
            <a:r>
              <a:rPr lang="en-US" sz="2200" b="0" dirty="0">
                <a:solidFill>
                  <a:schemeClr val="tx1"/>
                </a:solidFill>
                <a:latin typeface="Liberation Sans" panose="020B0604020202020204" pitchFamily="34" charset="0"/>
              </a:rPr>
              <a:t>each of the </a:t>
            </a:r>
            <a:r>
              <a:rPr lang="en-US" sz="2200" b="0" dirty="0" smtClean="0">
                <a:solidFill>
                  <a:schemeClr val="tx1"/>
                </a:solidFill>
                <a:latin typeface="Liberation Sans" panose="020B0604020202020204" pitchFamily="34" charset="0"/>
              </a:rPr>
              <a:t>following accounts </a:t>
            </a:r>
            <a:r>
              <a:rPr lang="en-US" sz="2200" b="0" dirty="0">
                <a:solidFill>
                  <a:schemeClr val="tx1"/>
                </a:solidFill>
                <a:latin typeface="Liberation Sans" panose="020B0604020202020204" pitchFamily="34" charset="0"/>
              </a:rPr>
              <a:t>would be reported.</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5</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200"/>
            <a:ext cx="5649686" cy="662464"/>
          </a:xfrm>
          <a:prstGeom prst="rect">
            <a:avLst/>
          </a:prstGeom>
          <a:solidFill>
            <a:srgbClr val="0027A4"/>
          </a:solidFill>
        </p:spPr>
        <p:txBody>
          <a:bodyPr wrap="square" lIns="86493" tIns="43247" rIns="86493" bIns="43247" rtlCol="0" anchor="ctr" anchorCtr="0">
            <a:noAutofit/>
          </a:bodyPr>
          <a:lstStyle/>
          <a:p>
            <a:pPr marL="53975" algn="l"/>
            <a:r>
              <a:rPr lang="en-US" sz="2400" b="1" dirty="0" smtClean="0">
                <a:solidFill>
                  <a:schemeClr val="bg1"/>
                </a:solidFill>
                <a:latin typeface="Liberation Sans" panose="020B0604020202020204" pitchFamily="34" charset="0"/>
              </a:rPr>
              <a:t>Financial Statement Classifications</a:t>
            </a:r>
            <a:endParaRPr lang="en-US" sz="24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3" name="Rectangle 2"/>
          <p:cNvSpPr/>
          <p:nvPr/>
        </p:nvSpPr>
        <p:spPr bwMode="auto">
          <a:xfrm>
            <a:off x="3505200" y="31242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3505200" y="34290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3505200" y="3657599"/>
            <a:ext cx="5348515" cy="53340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2" name="Rectangle 31"/>
          <p:cNvSpPr/>
          <p:nvPr/>
        </p:nvSpPr>
        <p:spPr bwMode="auto">
          <a:xfrm>
            <a:off x="3505200" y="4191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3505200" y="47244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3505200" y="4953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6" name="Rectangle 35"/>
          <p:cNvSpPr/>
          <p:nvPr/>
        </p:nvSpPr>
        <p:spPr bwMode="auto">
          <a:xfrm>
            <a:off x="3505200" y="54864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90891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animBg="1"/>
      <p:bldP spid="34" grpId="0" animBg="1"/>
      <p:bldP spid="3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4962"/>
            <a:ext cx="8636000" cy="373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2667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3716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8" name="Rectangle 37"/>
          <p:cNvSpPr/>
          <p:nvPr/>
        </p:nvSpPr>
        <p:spPr bwMode="auto">
          <a:xfrm>
            <a:off x="3505200" y="1905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86940"/>
            <a:ext cx="5348515" cy="50292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667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1" name="Rectangle 40"/>
          <p:cNvSpPr/>
          <p:nvPr/>
        </p:nvSpPr>
        <p:spPr bwMode="auto">
          <a:xfrm>
            <a:off x="3505200" y="2971800"/>
            <a:ext cx="5348515"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3442648"/>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4" name="Rectangle 43"/>
          <p:cNvSpPr/>
          <p:nvPr/>
        </p:nvSpPr>
        <p:spPr bwMode="auto">
          <a:xfrm>
            <a:off x="3505200" y="3733800"/>
            <a:ext cx="5421086"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5" name="Rectangle 44"/>
          <p:cNvSpPr/>
          <p:nvPr/>
        </p:nvSpPr>
        <p:spPr bwMode="auto">
          <a:xfrm>
            <a:off x="3505200" y="4011304"/>
            <a:ext cx="5348515" cy="48449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7" name="Rectangle 46"/>
          <p:cNvSpPr/>
          <p:nvPr/>
        </p:nvSpPr>
        <p:spPr bwMode="auto">
          <a:xfrm>
            <a:off x="3505200" y="44958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61561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3" grpId="0" animBg="1"/>
      <p:bldP spid="44" grpId="0" animBg="1"/>
      <p:bldP spid="45" grpId="0" animBg="1"/>
      <p:bldP spid="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6002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33600"/>
            <a:ext cx="5348515" cy="226563"/>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449694"/>
            <a:ext cx="5348515" cy="184404"/>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2591875"/>
            <a:ext cx="5348515" cy="27660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6" name="Rectangle 15"/>
          <p:cNvSpPr/>
          <p:nvPr/>
        </p:nvSpPr>
        <p:spPr bwMode="auto">
          <a:xfrm>
            <a:off x="3505200" y="289560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7" name="Rectangle 16"/>
          <p:cNvSpPr/>
          <p:nvPr/>
        </p:nvSpPr>
        <p:spPr bwMode="auto">
          <a:xfrm>
            <a:off x="3505200" y="31775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3505200" y="34823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6800"/>
            <a:ext cx="8636000" cy="269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164080" y="2971800"/>
            <a:ext cx="91440" cy="10287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632252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9" grpId="0" animBg="1"/>
      <p:bldP spid="40" grpId="0" animBg="1"/>
      <p:bldP spid="43"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APPENDIX </a:t>
            </a:r>
            <a:r>
              <a:rPr lang="en-US" sz="2400" b="1" dirty="0">
                <a:solidFill>
                  <a:schemeClr val="accent3"/>
                </a:solidFill>
                <a:latin typeface="Liberation Sans" panose="020B0604020202020204" pitchFamily="34" charset="0"/>
              </a:rPr>
              <a:t>5A: Prepare a worksheet for </a:t>
            </a:r>
            <a:endParaRPr lang="en-US" sz="2400" b="1" dirty="0" smtClean="0">
              <a:solidFill>
                <a:schemeClr val="accent3"/>
              </a:solidFill>
              <a:latin typeface="Liberation Sans" panose="020B0604020202020204" pitchFamily="34" charset="0"/>
            </a:endParaRPr>
          </a:p>
          <a:p>
            <a:pPr marL="109538" algn="l"/>
            <a:r>
              <a:rPr lang="en-US" sz="2400" b="1" dirty="0" smtClean="0">
                <a:solidFill>
                  <a:schemeClr val="accent3"/>
                </a:solidFill>
                <a:latin typeface="Liberation Sans" panose="020B0604020202020204" pitchFamily="34" charset="0"/>
              </a:rPr>
              <a:t>a </a:t>
            </a:r>
            <a:r>
              <a:rPr lang="en-US" sz="2400" b="1" dirty="0">
                <a:solidFill>
                  <a:schemeClr val="accent3"/>
                </a:solidFill>
                <a:latin typeface="Liberation Sans" panose="020B0604020202020204" pitchFamily="34" charset="0"/>
              </a:rPr>
              <a:t>merchandising company.</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4" name="Rectangle 7"/>
          <p:cNvSpPr>
            <a:spLocks noChangeArrowheads="1"/>
          </p:cNvSpPr>
          <p:nvPr/>
        </p:nvSpPr>
        <p:spPr bwMode="auto">
          <a:xfrm>
            <a:off x="533400" y="1447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chemeClr val="tx2">
                    <a:lumMod val="75000"/>
                  </a:schemeClr>
                </a:solidFill>
                <a:latin typeface="Liberation Sans" panose="020B0604020202020204" pitchFamily="34" charset="0"/>
              </a:rPr>
              <a:t>Using a Worksheet</a:t>
            </a:r>
            <a:endParaRPr lang="en-US" altLang="en-US" sz="3000" b="1" dirty="0">
              <a:solidFill>
                <a:schemeClr val="tx2">
                  <a:lumMod val="75000"/>
                </a:schemeClr>
              </a:solidFill>
              <a:latin typeface="Liberation Sans" panose="020B0604020202020204" pitchFamily="34" charset="0"/>
            </a:endParaRPr>
          </a:p>
        </p:txBody>
      </p:sp>
      <p:sp>
        <p:nvSpPr>
          <p:cNvPr id="2" name="Rectangle 1"/>
          <p:cNvSpPr/>
          <p:nvPr/>
        </p:nvSpPr>
        <p:spPr>
          <a:xfrm>
            <a:off x="533400" y="20817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companies 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Supply, Inc. (excluding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4876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30000"/>
              </a:spcBef>
              <a:spcAft>
                <a:spcPct val="20000"/>
              </a:spcAft>
              <a:buSzPct val="80000"/>
            </a:pPr>
            <a:r>
              <a:rPr lang="en-US" altLang="en-US" sz="2800" b="1" dirty="0" smtClean="0">
                <a:latin typeface="Liberation Sans" panose="020B0604020202020204" pitchFamily="34" charset="0"/>
              </a:rPr>
              <a:t>PERPETUAL SYSTEM</a:t>
            </a:r>
            <a:endParaRPr lang="en-US" altLang="en-US" sz="2800" b="1" dirty="0">
              <a:latin typeface="Liberation Sans" panose="020B0604020202020204" pitchFamily="34" charset="0"/>
            </a:endParaRPr>
          </a:p>
        </p:txBody>
      </p:sp>
      <p:sp>
        <p:nvSpPr>
          <p:cNvPr id="9220" name="Rectangle 11"/>
          <p:cNvSpPr>
            <a:spLocks noChangeArrowheads="1"/>
          </p:cNvSpPr>
          <p:nvPr/>
        </p:nvSpPr>
        <p:spPr bwMode="auto">
          <a:xfrm>
            <a:off x="533400" y="1900237"/>
            <a:ext cx="75438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Maintain detailed records of the cost of each inventory purchase and sale.</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Records continuously show inventory that should be on hand for every item.</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Company determines cost of goods sold each time a sale occurs.</a:t>
            </a:r>
          </a:p>
        </p:txBody>
      </p:sp>
      <p:sp>
        <p:nvSpPr>
          <p:cNvPr id="92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508665" cy="6128328"/>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54275" name="Text Box 7"/>
          <p:cNvSpPr txBox="1">
            <a:spLocks noChangeArrowheads="1"/>
          </p:cNvSpPr>
          <p:nvPr/>
        </p:nvSpPr>
        <p:spPr bwMode="auto">
          <a:xfrm>
            <a:off x="7391400" y="762000"/>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5A-1</a:t>
            </a: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514600"/>
            <a:ext cx="7467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inventory.</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447800"/>
            <a:ext cx="8305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75000"/>
                  </a:schemeClr>
                </a:solidFill>
                <a:latin typeface="Liberation Sans" panose="020B0604020202020204" pitchFamily="34" charset="0"/>
              </a:rPr>
              <a:t>Determining Cost of Goods Sold Under a Periodic System</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300" b="1" dirty="0" smtClean="0">
                <a:solidFill>
                  <a:schemeClr val="accent3"/>
                </a:solidFill>
                <a:latin typeface="Liberation Sans" panose="020B0604020202020204" pitchFamily="34" charset="0"/>
              </a:rPr>
              <a:t>APPENDIX </a:t>
            </a:r>
            <a:r>
              <a:rPr lang="en-US" sz="2300" b="1" dirty="0">
                <a:solidFill>
                  <a:schemeClr val="accent3"/>
                </a:solidFill>
                <a:latin typeface="Liberation Sans" panose="020B0604020202020204" pitchFamily="34" charset="0"/>
              </a:rPr>
              <a:t>5B: Record purchases and sales under a </a:t>
            </a:r>
            <a:r>
              <a:rPr lang="en-US" sz="2300" b="1" dirty="0" smtClean="0">
                <a:solidFill>
                  <a:schemeClr val="accent3"/>
                </a:solidFill>
                <a:latin typeface="Liberation Sans" panose="020B0604020202020204" pitchFamily="34" charset="0"/>
              </a:rPr>
              <a:t>periodic inventory system</a:t>
            </a:r>
            <a:r>
              <a:rPr lang="en-US" sz="2300" b="1" dirty="0">
                <a:solidFill>
                  <a:schemeClr val="accent3"/>
                </a:solidFill>
                <a:latin typeface="Liberation Sans" panose="020B0604020202020204" pitchFamily="34" charset="0"/>
              </a:rPr>
              <a:t>.</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7</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5725"/>
            <a:ext cx="8329587" cy="44926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Merchandise Transactions</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the basis of the sales invoice (Illustration 5-6) and receipt of the merchandise ordered from PW Audio Supply, Sauk Stereo records the $3,800 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pays Public Freight Company $150</a:t>
            </a: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FREIGHT COSTS</a:t>
            </a:r>
            <a:endParaRPr lang="en-US" altLang="en-US" sz="28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RETURNS AND ALLOWANCES</a:t>
            </a:r>
            <a:endParaRPr lang="en-US" altLang="en-US" sz="2600" b="1" dirty="0">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Sauk Stereo returns $300 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DISCOUNTS</a:t>
            </a:r>
            <a:endParaRPr lang="en-US" altLang="en-US" sz="2600" b="1" dirty="0">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utoUpdateAnimBg="0"/>
      <p:bldP spid="9379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To record the returned goods received from Sauk Stereo on May 8, PW Audio Supply records the $300 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SALES RETURNS AND ALLOWANCES</a:t>
            </a:r>
            <a:endParaRPr lang="en-US" altLang="en-US" sz="26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905000"/>
            <a:ext cx="739140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Do not keep detailed records of the goods on hand.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Cost of goods sold determined by count at the end of the accounting period.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Calculation of Cost of Goods Sold:</a:t>
            </a:r>
          </a:p>
        </p:txBody>
      </p:sp>
      <p:sp>
        <p:nvSpPr>
          <p:cNvPr id="10243" name="Text Box 8"/>
          <p:cNvSpPr txBox="1">
            <a:spLocks noChangeArrowheads="1"/>
          </p:cNvSpPr>
          <p:nvPr/>
        </p:nvSpPr>
        <p:spPr bwMode="auto">
          <a:xfrm>
            <a:off x="1600200" y="4025900"/>
            <a:ext cx="5638800" cy="178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832475" algn="r"/>
              </a:tabLst>
              <a:defRPr sz="2000">
                <a:solidFill>
                  <a:schemeClr val="tx1"/>
                </a:solidFill>
                <a:latin typeface="Comic Sans MS" pitchFamily="66" charset="0"/>
              </a:defRPr>
            </a:lvl1pPr>
            <a:lvl2pPr marL="742950" indent="-285750">
              <a:tabLst>
                <a:tab pos="5832475" algn="r"/>
              </a:tabLst>
              <a:defRPr sz="2000">
                <a:solidFill>
                  <a:schemeClr val="tx1"/>
                </a:solidFill>
                <a:latin typeface="Comic Sans MS" pitchFamily="66" charset="0"/>
              </a:defRPr>
            </a:lvl2pPr>
            <a:lvl3pPr marL="1143000" indent="-228600">
              <a:tabLst>
                <a:tab pos="5832475" algn="r"/>
              </a:tabLst>
              <a:defRPr sz="2000">
                <a:solidFill>
                  <a:schemeClr val="tx1"/>
                </a:solidFill>
                <a:latin typeface="Comic Sans MS" pitchFamily="66" charset="0"/>
              </a:defRPr>
            </a:lvl3pPr>
            <a:lvl4pPr marL="1600200" indent="-228600">
              <a:tabLst>
                <a:tab pos="5832475" algn="r"/>
              </a:tabLst>
              <a:defRPr sz="2000">
                <a:solidFill>
                  <a:schemeClr val="tx1"/>
                </a:solidFill>
                <a:latin typeface="Comic Sans MS" pitchFamily="66" charset="0"/>
              </a:defRPr>
            </a:lvl4pPr>
            <a:lvl5pPr marL="2057400" indent="-228600">
              <a:tabLst>
                <a:tab pos="583247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83247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83247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83247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832475" algn="r"/>
              </a:tabLst>
              <a:defRPr sz="2000">
                <a:solidFill>
                  <a:schemeClr val="tx1"/>
                </a:solidFill>
                <a:latin typeface="Comic Sans MS" pitchFamily="66" charset="0"/>
              </a:defRPr>
            </a:lvl9pPr>
          </a:lstStyle>
          <a:p>
            <a:pPr algn="l">
              <a:spcBef>
                <a:spcPct val="20000"/>
              </a:spcBef>
              <a:buClr>
                <a:srgbClr val="800000"/>
              </a:buClr>
              <a:buSzPct val="95000"/>
            </a:pPr>
            <a:r>
              <a:rPr lang="en-US" altLang="en-US" sz="1900" dirty="0">
                <a:latin typeface="Liberation Sans" panose="020B0604020202020204" pitchFamily="34" charset="0"/>
              </a:rPr>
              <a:t>Beginning inventory	$ 100,000</a:t>
            </a:r>
          </a:p>
          <a:p>
            <a:pPr algn="l">
              <a:spcBef>
                <a:spcPct val="20000"/>
              </a:spcBef>
              <a:buClr>
                <a:srgbClr val="800000"/>
              </a:buClr>
              <a:buSzPct val="95000"/>
            </a:pPr>
            <a:r>
              <a:rPr lang="en-US" altLang="en-US" sz="1900" dirty="0">
                <a:latin typeface="Liberation Sans" panose="020B0604020202020204" pitchFamily="34" charset="0"/>
              </a:rPr>
              <a:t>Add: Purchases, net	800,000</a:t>
            </a:r>
          </a:p>
          <a:p>
            <a:pPr algn="l">
              <a:spcBef>
                <a:spcPct val="20000"/>
              </a:spcBef>
              <a:buClr>
                <a:srgbClr val="800000"/>
              </a:buClr>
              <a:buSzPct val="95000"/>
            </a:pPr>
            <a:r>
              <a:rPr lang="en-US" altLang="en-US" sz="1900" dirty="0">
                <a:latin typeface="Liberation Sans" panose="020B0604020202020204" pitchFamily="34" charset="0"/>
              </a:rPr>
              <a:t>Goods available for sale	900,000</a:t>
            </a:r>
          </a:p>
          <a:p>
            <a:pPr algn="l">
              <a:spcBef>
                <a:spcPct val="20000"/>
              </a:spcBef>
              <a:buClr>
                <a:srgbClr val="800000"/>
              </a:buClr>
              <a:buSzPct val="95000"/>
            </a:pPr>
            <a:r>
              <a:rPr lang="en-US" altLang="en-US" sz="1900" dirty="0">
                <a:latin typeface="Liberation Sans" panose="020B0604020202020204" pitchFamily="34" charset="0"/>
              </a:rPr>
              <a:t>Less: Ending inventory	125,000</a:t>
            </a:r>
          </a:p>
          <a:p>
            <a:pPr algn="l">
              <a:spcBef>
                <a:spcPct val="20000"/>
              </a:spcBef>
              <a:buClr>
                <a:srgbClr val="800000"/>
              </a:buClr>
              <a:buSzPct val="95000"/>
            </a:pPr>
            <a:r>
              <a:rPr lang="en-US" altLang="en-US" sz="1900" dirty="0">
                <a:latin typeface="Liberation Sans" panose="020B0604020202020204" pitchFamily="34" charset="0"/>
              </a:rPr>
              <a:t>Cost of goods sold	$ 775,000</a:t>
            </a:r>
          </a:p>
        </p:txBody>
      </p:sp>
      <p:sp>
        <p:nvSpPr>
          <p:cNvPr id="10244" name="Line 9"/>
          <p:cNvSpPr>
            <a:spLocks noChangeShapeType="1"/>
          </p:cNvSpPr>
          <p:nvPr/>
        </p:nvSpPr>
        <p:spPr bwMode="auto">
          <a:xfrm>
            <a:off x="5791200" y="4724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5" name="Line 10"/>
          <p:cNvSpPr>
            <a:spLocks noChangeShapeType="1"/>
          </p:cNvSpPr>
          <p:nvPr/>
        </p:nvSpPr>
        <p:spPr bwMode="auto">
          <a:xfrm>
            <a:off x="5791200" y="5410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6" name="Line 11"/>
          <p:cNvSpPr>
            <a:spLocks noChangeShapeType="1"/>
          </p:cNvSpPr>
          <p:nvPr/>
        </p:nvSpPr>
        <p:spPr bwMode="auto">
          <a:xfrm>
            <a:off x="5791200" y="5867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7" name="Line 12"/>
          <p:cNvSpPr>
            <a:spLocks noChangeShapeType="1"/>
          </p:cNvSpPr>
          <p:nvPr/>
        </p:nvSpPr>
        <p:spPr bwMode="auto">
          <a:xfrm>
            <a:off x="5791200" y="5791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1" name="Text Box 2"/>
          <p:cNvSpPr txBox="1">
            <a:spLocks noChangeArrowheads="1"/>
          </p:cNvSpPr>
          <p:nvPr/>
        </p:nvSpPr>
        <p:spPr bwMode="auto">
          <a:xfrm>
            <a:off x="533400" y="1295400"/>
            <a:ext cx="4724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PERIODIC SYSTEM</a:t>
            </a:r>
            <a:endParaRPr lang="en-US" altLang="en-US" dirty="0">
              <a:solidFill>
                <a:schemeClr val="tx1"/>
              </a:solidFill>
            </a:endParaRPr>
          </a:p>
        </p:txBody>
      </p:sp>
      <p:sp>
        <p:nvSpPr>
          <p:cNvPr id="1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SALES DISCOUNTS</a:t>
            </a:r>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$3,430 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65543"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133600"/>
            <a:ext cx="8782050" cy="3073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05850" cy="35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110" y="304800"/>
            <a:ext cx="6845490" cy="635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33400" y="2895600"/>
            <a:ext cx="8153400" cy="28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both GAAP and IFRS, a company can choose to use either a perpetual or a periodic </a:t>
            </a:r>
            <a:r>
              <a:rPr lang="en-US" sz="1900" b="0" dirty="0" smtClean="0">
                <a:solidFill>
                  <a:schemeClr val="tx1"/>
                </a:solidFill>
                <a:latin typeface="Liberation Sans" panose="020B0604020202020204" pitchFamily="34" charset="0"/>
              </a:rPr>
              <a:t>inventory system.</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definition </a:t>
            </a:r>
            <a:r>
              <a:rPr lang="en-US" sz="1900" b="0" dirty="0">
                <a:solidFill>
                  <a:schemeClr val="tx1"/>
                </a:solidFill>
                <a:latin typeface="Liberation Sans" panose="020B0604020202020204" pitchFamily="34" charset="0"/>
              </a:rPr>
              <a:t>of inventories is basically the same under GAAP and 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As </a:t>
            </a:r>
            <a:r>
              <a:rPr lang="en-US" sz="1900" b="0" dirty="0">
                <a:solidFill>
                  <a:schemeClr val="tx1"/>
                </a:solidFill>
                <a:latin typeface="Liberation Sans" panose="020B0604020202020204" pitchFamily="34" charset="0"/>
              </a:rPr>
              <a:t>indicated above, the basic accounting entries for merchandising are the same under both </a:t>
            </a:r>
            <a:r>
              <a:rPr lang="en-US" sz="1900" b="0" dirty="0" smtClean="0">
                <a:solidFill>
                  <a:schemeClr val="tx1"/>
                </a:solidFill>
                <a:latin typeface="Liberation Sans" panose="020B0604020202020204" pitchFamily="34" charset="0"/>
              </a:rPr>
              <a:t>GAAP and </a:t>
            </a:r>
            <a:r>
              <a:rPr lang="en-US" sz="1900" b="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p:txBody>
      </p:sp>
      <p:sp>
        <p:nvSpPr>
          <p:cNvPr id="62467" name="Rectangle 2"/>
          <p:cNvSpPr>
            <a:spLocks noChangeArrowheads="1"/>
          </p:cNvSpPr>
          <p:nvPr/>
        </p:nvSpPr>
        <p:spPr bwMode="auto">
          <a:xfrm>
            <a:off x="533400" y="2362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b="1" dirty="0">
                <a:solidFill>
                  <a:schemeClr val="accent6">
                    <a:lumMod val="75000"/>
                  </a:schemeClr>
                </a:solidFill>
                <a:latin typeface="Liberation Sans" panose="020B0604020202020204" pitchFamily="34" charset="0"/>
              </a:rPr>
              <a:t>Key Points</a:t>
            </a:r>
          </a:p>
        </p:txBody>
      </p:sp>
      <p:sp>
        <p:nvSpPr>
          <p:cNvPr id="8" name="Rectangle 7"/>
          <p:cNvSpPr>
            <a:spLocks noChangeArrowheads="1"/>
          </p:cNvSpPr>
          <p:nvPr/>
        </p:nvSpPr>
        <p:spPr bwMode="auto">
          <a:xfrm>
            <a:off x="290286" y="14887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1488757"/>
            <a:ext cx="6241143" cy="67722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Compare </a:t>
            </a:r>
            <a:r>
              <a:rPr lang="en-US" b="1" dirty="0">
                <a:solidFill>
                  <a:schemeClr val="bg1"/>
                </a:solidFill>
                <a:latin typeface="Liberation Sans" panose="020B0604020202020204" pitchFamily="34" charset="0"/>
              </a:rPr>
              <a:t>the accounting for merchandising under GAAP and IFRS.</a:t>
            </a:r>
          </a:p>
        </p:txBody>
      </p:sp>
      <p:sp>
        <p:nvSpPr>
          <p:cNvPr id="10" name="Oval 9"/>
          <p:cNvSpPr/>
          <p:nvPr/>
        </p:nvSpPr>
        <p:spPr bwMode="auto">
          <a:xfrm>
            <a:off x="1872343" y="15687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8</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11"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3"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815111714"/>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82296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requires that 2 years of income statement information be presented, </a:t>
            </a:r>
            <a:r>
              <a:rPr lang="en-US" sz="1900" b="0" dirty="0" smtClean="0">
                <a:solidFill>
                  <a:schemeClr val="tx1"/>
                </a:solidFill>
                <a:latin typeface="Liberation Sans" panose="020B0604020202020204" pitchFamily="34" charset="0"/>
              </a:rPr>
              <a:t>whereas GAAP </a:t>
            </a:r>
            <a:r>
              <a:rPr lang="en-US" sz="1900" b="0" dirty="0">
                <a:solidFill>
                  <a:schemeClr val="tx1"/>
                </a:solidFill>
                <a:latin typeface="Liberation Sans" panose="020B0604020202020204" pitchFamily="34" charset="0"/>
              </a:rPr>
              <a:t>requires 3 years</a:t>
            </a:r>
            <a:r>
              <a:rPr lang="en-US" sz="1900" b="0" dirty="0" smtClean="0">
                <a:solidFill>
                  <a:schemeClr val="tx1"/>
                </a:solidFill>
                <a:latin typeface="Liberation Sans" panose="020B0604020202020204" pitchFamily="34" charset="0"/>
              </a:rPr>
              <a:t>.</a:t>
            </a:r>
          </a:p>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Under GAAP, </a:t>
            </a: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generally classify income statement items by function. Classification by function leads to descriptions like administration, distribution, and manufacturing. Under IFRS, companies must classify expenses either by nature or by function. Classification by nature leads to descriptions such as the following: salaries, depreciation expense, and utilities expense. If a company uses the functional-expense method on the income statement, disclosure by nature is required in the </a:t>
            </a:r>
            <a:r>
              <a:rPr lang="en-US" sz="1900" b="0" dirty="0" smtClean="0">
                <a:solidFill>
                  <a:schemeClr val="tx1"/>
                </a:solidFill>
                <a:latin typeface="Liberation Sans" panose="020B0604020202020204" pitchFamily="34" charset="0"/>
              </a:rPr>
              <a:t>notes.</a:t>
            </a:r>
            <a:endParaRPr lang="en-US" altLang="en-US" sz="1900" b="0" dirty="0">
              <a:solidFill>
                <a:schemeClr val="tx1"/>
              </a:solidFill>
              <a:latin typeface="Liberation Sans" panose="020B0604020202020204" pitchFamily="34" charset="0"/>
            </a:endParaRP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043768674"/>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408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Presentation </a:t>
            </a:r>
            <a:r>
              <a:rPr lang="en-US" sz="1900" b="0" dirty="0">
                <a:solidFill>
                  <a:schemeClr val="tx1"/>
                </a:solidFill>
                <a:latin typeface="Liberation Sans" panose="020B0604020202020204" pitchFamily="34" charset="0"/>
              </a:rPr>
              <a:t>of the income statement under GAAP follows either a single-step or </a:t>
            </a:r>
            <a:r>
              <a:rPr lang="en-US" sz="1900" b="0" dirty="0" smtClean="0">
                <a:solidFill>
                  <a:schemeClr val="tx1"/>
                </a:solidFill>
                <a:latin typeface="Liberation Sans" panose="020B0604020202020204" pitchFamily="34" charset="0"/>
              </a:rPr>
              <a:t>multiple-step format</a:t>
            </a:r>
            <a:r>
              <a:rPr lang="en-US" sz="1900" b="0" dirty="0">
                <a:solidFill>
                  <a:schemeClr val="tx1"/>
                </a:solidFill>
                <a:latin typeface="Liberation Sans" panose="020B0604020202020204" pitchFamily="34" charset="0"/>
              </a:rPr>
              <a:t>. IFRS does not mention a single-step or multiple-step approach</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of land, buildings, and intangible assets is permitted. The initial gains </a:t>
            </a:r>
            <a:r>
              <a:rPr lang="en-US" sz="1900" b="0" dirty="0" smtClean="0">
                <a:solidFill>
                  <a:schemeClr val="tx1"/>
                </a:solidFill>
                <a:latin typeface="Liberation Sans" panose="020B0604020202020204" pitchFamily="34" charset="0"/>
              </a:rPr>
              <a:t>and losses </a:t>
            </a:r>
            <a:r>
              <a:rPr lang="en-US" sz="1900" b="0" dirty="0">
                <a:solidFill>
                  <a:schemeClr val="tx1"/>
                </a:solidFill>
                <a:latin typeface="Liberation Sans" panose="020B0604020202020204" pitchFamily="34" charset="0"/>
              </a:rPr>
              <a:t>resulting from this revaluation are reported as adjustments to equity, often referred to </a:t>
            </a:r>
            <a:r>
              <a:rPr lang="en-US" sz="1900" b="0" dirty="0" smtClean="0">
                <a:solidFill>
                  <a:schemeClr val="tx1"/>
                </a:solidFill>
                <a:latin typeface="Liberation Sans" panose="020B0604020202020204" pitchFamily="34" charset="0"/>
              </a:rPr>
              <a:t>as </a:t>
            </a:r>
            <a:r>
              <a:rPr lang="en-US" sz="1900" dirty="0" smtClean="0">
                <a:solidFill>
                  <a:schemeClr val="tx1"/>
                </a:solidFill>
                <a:latin typeface="Liberation Sans" panose="020B0604020202020204" pitchFamily="34" charset="0"/>
              </a:rPr>
              <a:t>other </a:t>
            </a:r>
            <a:r>
              <a:rPr lang="en-US" sz="1900" dirty="0">
                <a:solidFill>
                  <a:schemeClr val="tx1"/>
                </a:solidFill>
                <a:latin typeface="Liberation Sans" panose="020B0604020202020204" pitchFamily="34" charset="0"/>
              </a:rPr>
              <a:t>comprehensive income </a:t>
            </a:r>
            <a:r>
              <a:rPr lang="en-US" sz="1900" b="0" dirty="0">
                <a:solidFill>
                  <a:schemeClr val="tx1"/>
                </a:solidFill>
                <a:latin typeface="Liberation Sans" panose="020B0604020202020204" pitchFamily="34" charset="0"/>
              </a:rPr>
              <a:t>. The effect of this difference is that the use of IFRS result in </a:t>
            </a:r>
            <a:r>
              <a:rPr lang="en-US" sz="1900" b="0" dirty="0" smtClean="0">
                <a:solidFill>
                  <a:schemeClr val="tx1"/>
                </a:solidFill>
                <a:latin typeface="Liberation Sans" panose="020B0604020202020204" pitchFamily="34" charset="0"/>
              </a:rPr>
              <a:t>more transactions </a:t>
            </a:r>
            <a:r>
              <a:rPr lang="en-US" sz="1900" b="0" dirty="0">
                <a:solidFill>
                  <a:schemeClr val="tx1"/>
                </a:solidFill>
                <a:latin typeface="Liberation Sans" panose="020B0604020202020204" pitchFamily="34" charset="0"/>
              </a:rPr>
              <a:t>affecting equity (other comprehensive income) but not net income.</a:t>
            </a: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632339102"/>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Looking to the Future</a:t>
            </a:r>
          </a:p>
        </p:txBody>
      </p:sp>
      <p:sp>
        <p:nvSpPr>
          <p:cNvPr id="65539" name="Rectangle 3"/>
          <p:cNvSpPr>
            <a:spLocks noChangeArrowheads="1"/>
          </p:cNvSpPr>
          <p:nvPr/>
        </p:nvSpPr>
        <p:spPr bwMode="auto">
          <a:xfrm>
            <a:off x="533400" y="1981200"/>
            <a:ext cx="8077200" cy="455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800" b="0" dirty="0" smtClean="0">
                <a:latin typeface="Liberation Sans" panose="020B0604020202020204" pitchFamily="34" charset="0"/>
              </a:rPr>
              <a:t>The </a:t>
            </a:r>
            <a:r>
              <a:rPr lang="en-US" sz="1800" b="0" dirty="0">
                <a:latin typeface="Liberation Sans" panose="020B0604020202020204" pitchFamily="34" charset="0"/>
              </a:rPr>
              <a:t>IASB and FASB are working on a project that would rework the structure of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statements</a:t>
            </a:r>
            <a:r>
              <a:rPr lang="en-US" sz="1800" b="0" dirty="0" smtClean="0">
                <a:latin typeface="Liberation Sans" panose="020B0604020202020204" pitchFamily="34" charset="0"/>
              </a:rPr>
              <a:t>. Specifically</a:t>
            </a:r>
            <a:r>
              <a:rPr lang="en-US" sz="1800" b="0" dirty="0">
                <a:latin typeface="Liberation Sans" panose="020B0604020202020204" pitchFamily="34" charset="0"/>
              </a:rPr>
              <a:t>, this project will address the issue of how to classify various items in the income statement</a:t>
            </a:r>
            <a:r>
              <a:rPr lang="en-US" sz="1800" b="0" dirty="0" smtClean="0">
                <a:latin typeface="Liberation Sans" panose="020B0604020202020204" pitchFamily="34" charset="0"/>
              </a:rPr>
              <a:t>. A </a:t>
            </a:r>
            <a:r>
              <a:rPr lang="en-US" sz="1800" b="0" dirty="0">
                <a:latin typeface="Liberation Sans" panose="020B0604020202020204" pitchFamily="34" charset="0"/>
              </a:rPr>
              <a:t>main goal of this new approach is to provide information that better represents how </a:t>
            </a:r>
            <a:r>
              <a:rPr lang="en-US" sz="1800" b="0" dirty="0" smtClean="0">
                <a:latin typeface="Liberation Sans" panose="020B0604020202020204" pitchFamily="34" charset="0"/>
              </a:rPr>
              <a:t>businesses are </a:t>
            </a:r>
            <a:r>
              <a:rPr lang="en-US" sz="1800" b="0" dirty="0">
                <a:latin typeface="Liberation Sans" panose="020B0604020202020204" pitchFamily="34" charset="0"/>
              </a:rPr>
              <a:t>run. In addition, this approach draws attention away from just one number—net income. </a:t>
            </a:r>
            <a:r>
              <a:rPr lang="en-US" sz="1800" b="0" dirty="0" smtClean="0">
                <a:latin typeface="Liberation Sans" panose="020B0604020202020204" pitchFamily="34" charset="0"/>
              </a:rPr>
              <a:t>It will </a:t>
            </a:r>
            <a:r>
              <a:rPr lang="en-US" sz="1800" b="0" dirty="0">
                <a:latin typeface="Liberation Sans" panose="020B0604020202020204" pitchFamily="34" charset="0"/>
              </a:rPr>
              <a:t>adopt major groupings similar to those currently used by the statement of cash </a:t>
            </a:r>
            <a:r>
              <a:rPr lang="en-US" sz="1800" b="0" dirty="0" smtClean="0">
                <a:latin typeface="Liberation Sans" panose="020B0604020202020204" pitchFamily="34" charset="0"/>
              </a:rPr>
              <a:t>flows </a:t>
            </a:r>
            <a:r>
              <a:rPr lang="en-US" sz="1800" b="0" dirty="0">
                <a:latin typeface="Liberation Sans" panose="020B0604020202020204" pitchFamily="34" charset="0"/>
              </a:rPr>
              <a:t>(operating</a:t>
            </a:r>
            <a:r>
              <a:rPr lang="en-US" sz="1800" b="0" dirty="0" smtClean="0">
                <a:latin typeface="Liberation Sans" panose="020B0604020202020204" pitchFamily="34" charset="0"/>
              </a:rPr>
              <a:t>, investing</a:t>
            </a:r>
            <a:r>
              <a:rPr lang="en-US" sz="1800" b="0" dirty="0">
                <a:latin typeface="Liberation Sans" panose="020B0604020202020204" pitchFamily="34" charset="0"/>
              </a:rPr>
              <a:t>, and </a:t>
            </a:r>
            <a:r>
              <a:rPr lang="en-US" sz="1800" b="0" dirty="0" smtClean="0">
                <a:latin typeface="Liberation Sans" panose="020B0604020202020204" pitchFamily="34" charset="0"/>
              </a:rPr>
              <a:t>financing</a:t>
            </a:r>
            <a:r>
              <a:rPr lang="en-US" sz="1800" b="0" dirty="0">
                <a:latin typeface="Liberation Sans" panose="020B0604020202020204" pitchFamily="34" charset="0"/>
              </a:rPr>
              <a:t>), so that numbers can be more readily traced across statements. For example</a:t>
            </a:r>
            <a:r>
              <a:rPr lang="en-US" sz="1800" b="0" dirty="0" smtClean="0">
                <a:latin typeface="Liberation Sans" panose="020B0604020202020204" pitchFamily="34" charset="0"/>
              </a:rPr>
              <a:t>, the </a:t>
            </a:r>
            <a:r>
              <a:rPr lang="en-US" sz="1800" b="0" dirty="0">
                <a:latin typeface="Liberation Sans" panose="020B0604020202020204" pitchFamily="34" charset="0"/>
              </a:rPr>
              <a:t>amount of income that is generated by operations would be traceable to the assets and </a:t>
            </a:r>
            <a:r>
              <a:rPr lang="en-US" sz="1800" b="0" dirty="0" smtClean="0">
                <a:latin typeface="Liberation Sans" panose="020B0604020202020204" pitchFamily="34" charset="0"/>
              </a:rPr>
              <a:t>liabilities used </a:t>
            </a:r>
            <a:r>
              <a:rPr lang="en-US" sz="1800" b="0" dirty="0">
                <a:latin typeface="Liberation Sans" panose="020B0604020202020204" pitchFamily="34" charset="0"/>
              </a:rPr>
              <a:t>to generate the income. Finally, this approach would also provide detail, beyond that </a:t>
            </a:r>
            <a:r>
              <a:rPr lang="en-US" sz="1800" b="0" dirty="0" smtClean="0">
                <a:latin typeface="Liberation Sans" panose="020B0604020202020204" pitchFamily="34" charset="0"/>
              </a:rPr>
              <a:t>currently seen </a:t>
            </a:r>
            <a:r>
              <a:rPr lang="en-US" sz="1800" b="0" dirty="0">
                <a:latin typeface="Liberation Sans" panose="020B0604020202020204" pitchFamily="34" charset="0"/>
              </a:rPr>
              <a:t>in most statements (either GAAP or IFRS), by requiring that line items be presented both </a:t>
            </a:r>
            <a:r>
              <a:rPr lang="en-US" sz="1800" b="0" dirty="0" smtClean="0">
                <a:latin typeface="Liberation Sans" panose="020B0604020202020204" pitchFamily="34" charset="0"/>
              </a:rPr>
              <a:t>by function </a:t>
            </a:r>
            <a:r>
              <a:rPr lang="en-US" sz="1800" b="0" dirty="0">
                <a:latin typeface="Liberation Sans" panose="020B0604020202020204" pitchFamily="34" charset="0"/>
              </a:rPr>
              <a:t>and by nature. The new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 format was heavily </a:t>
            </a:r>
            <a:r>
              <a:rPr lang="en-US" sz="1800" b="0" dirty="0" smtClean="0">
                <a:latin typeface="Liberation Sans" panose="020B0604020202020204" pitchFamily="34" charset="0"/>
              </a:rPr>
              <a:t>influenced </a:t>
            </a:r>
            <a:r>
              <a:rPr lang="en-US" sz="1800" b="0" dirty="0">
                <a:latin typeface="Liberation Sans" panose="020B0604020202020204" pitchFamily="34" charset="0"/>
              </a:rPr>
              <a:t>by </a:t>
            </a:r>
            <a:r>
              <a:rPr lang="en-US" sz="1800" b="0" dirty="0" smtClean="0">
                <a:latin typeface="Liberation Sans" panose="020B0604020202020204" pitchFamily="34" charset="0"/>
              </a:rPr>
              <a:t>suggestions from financial </a:t>
            </a:r>
            <a:r>
              <a:rPr lang="en-US" sz="1800" b="0" dirty="0">
                <a:latin typeface="Liberation Sans" panose="020B0604020202020204" pitchFamily="34" charset="0"/>
              </a:rPr>
              <a:t>statement analysts.</a:t>
            </a:r>
            <a:endParaRPr lang="en-US" altLang="en-US" sz="1800" b="0"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3117903104"/>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3736" name="Rectangle 9"/>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included in the definition of inventory under IFRS?</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Photocopy paper held for sale by an office-supply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Stereo equipment held for sale by an electronics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Used office equipment held for sale by the human relations department of a plastics company.</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All of the above would meet the definition.</a:t>
            </a:r>
          </a:p>
        </p:txBody>
      </p:sp>
      <p:sp>
        <p:nvSpPr>
          <p:cNvPr id="14" name="Notched Right Arrow 13"/>
          <p:cNvSpPr/>
          <p:nvPr/>
        </p:nvSpPr>
        <p:spPr bwMode="auto">
          <a:xfrm>
            <a:off x="152400" y="40386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4760"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nature?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Depreciation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Salaries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Interest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 expense.</a:t>
            </a:r>
          </a:p>
        </p:txBody>
      </p:sp>
      <p:sp>
        <p:nvSpPr>
          <p:cNvPr id="12" name="Notched Right Arrow 11"/>
          <p:cNvSpPr/>
          <p:nvPr/>
        </p:nvSpPr>
        <p:spPr bwMode="auto">
          <a:xfrm>
            <a:off x="152400" y="4495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3400" y="1905000"/>
            <a:ext cx="7696200" cy="289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Traditionally used for merchandise with high unit values.</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Shows the quantity and cost of the inventory that should be on hand at any time.</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Provides better control over inventories than a periodic system.</a:t>
            </a:r>
          </a:p>
        </p:txBody>
      </p:sp>
      <p:sp>
        <p:nvSpPr>
          <p:cNvPr id="11269" name="Text Box 16"/>
          <p:cNvSpPr txBox="1">
            <a:spLocks noChangeArrowheads="1"/>
          </p:cNvSpPr>
          <p:nvPr/>
        </p:nvSpPr>
        <p:spPr bwMode="auto">
          <a:xfrm>
            <a:off x="533400" y="12954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ADVANTAGES OF THE PERPETUAL SYSTEM</a:t>
            </a:r>
            <a:endParaRPr lang="en-US" altLang="en-US" dirty="0">
              <a:solidFill>
                <a:schemeClr val="tx1"/>
              </a:solidFill>
            </a:endParaRPr>
          </a:p>
        </p:txBody>
      </p:sp>
      <p:sp>
        <p:nvSpPr>
          <p:cNvPr id="112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5784"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function?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Administration.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Utilities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Distribution.</a:t>
            </a:r>
          </a:p>
        </p:txBody>
      </p:sp>
      <p:sp>
        <p:nvSpPr>
          <p:cNvPr id="12" name="Notched Right Arrow 11"/>
          <p:cNvSpPr/>
          <p:nvPr/>
        </p:nvSpPr>
        <p:spPr bwMode="auto">
          <a:xfrm>
            <a:off x="152400" y="397764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96608178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0481"/>
            <a:ext cx="8534400" cy="42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28650"/>
            <a:ext cx="33147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13921</TotalTime>
  <Pages>43</Pages>
  <Words>3688</Words>
  <Application>Microsoft Office PowerPoint</Application>
  <PresentationFormat>On-screen Show (4:3)</PresentationFormat>
  <Paragraphs>576</Paragraphs>
  <Slides>81</Slides>
  <Notes>81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9" baseType="lpstr">
      <vt:lpstr>Arial</vt:lpstr>
      <vt:lpstr>Comic Sans MS</vt:lpstr>
      <vt:lpstr>Liberation Sans</vt:lpstr>
      <vt:lpstr>Times New Roman</vt:lpstr>
      <vt:lpstr>Wingdings</vt:lpstr>
      <vt:lpstr>movnglnc</vt:lpstr>
      <vt:lpstr>Worksheet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2102</cp:revision>
  <cp:lastPrinted>1999-09-16T17:08:20Z</cp:lastPrinted>
  <dcterms:created xsi:type="dcterms:W3CDTF">1997-03-28T18:03:02Z</dcterms:created>
  <dcterms:modified xsi:type="dcterms:W3CDTF">2017-07-02T16:22:17Z</dcterms:modified>
</cp:coreProperties>
</file>