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</p:sldMasterIdLst>
  <p:notesMasterIdLst>
    <p:notesMasterId r:id="rId41"/>
  </p:notesMasterIdLst>
  <p:handoutMasterIdLst>
    <p:handoutMasterId r:id="rId42"/>
  </p:handoutMasterIdLst>
  <p:sldIdLst>
    <p:sldId id="311" r:id="rId2"/>
    <p:sldId id="258" r:id="rId3"/>
    <p:sldId id="303" r:id="rId4"/>
    <p:sldId id="302" r:id="rId5"/>
    <p:sldId id="261" r:id="rId6"/>
    <p:sldId id="266" r:id="rId7"/>
    <p:sldId id="267" r:id="rId8"/>
    <p:sldId id="268" r:id="rId9"/>
    <p:sldId id="269" r:id="rId10"/>
    <p:sldId id="270" r:id="rId11"/>
    <p:sldId id="272" r:id="rId12"/>
    <p:sldId id="273" r:id="rId13"/>
    <p:sldId id="274" r:id="rId14"/>
    <p:sldId id="306" r:id="rId15"/>
    <p:sldId id="307" r:id="rId16"/>
    <p:sldId id="308" r:id="rId17"/>
    <p:sldId id="309" r:id="rId18"/>
    <p:sldId id="275" r:id="rId19"/>
    <p:sldId id="313" r:id="rId20"/>
    <p:sldId id="277" r:id="rId21"/>
    <p:sldId id="278" r:id="rId22"/>
    <p:sldId id="262" r:id="rId23"/>
    <p:sldId id="279" r:id="rId24"/>
    <p:sldId id="280" r:id="rId25"/>
    <p:sldId id="281" r:id="rId26"/>
    <p:sldId id="282" r:id="rId27"/>
    <p:sldId id="285" r:id="rId28"/>
    <p:sldId id="310" r:id="rId29"/>
    <p:sldId id="286" r:id="rId30"/>
    <p:sldId id="288" r:id="rId31"/>
    <p:sldId id="263" r:id="rId32"/>
    <p:sldId id="289" r:id="rId33"/>
    <p:sldId id="298" r:id="rId34"/>
    <p:sldId id="290" r:id="rId35"/>
    <p:sldId id="299" r:id="rId36"/>
    <p:sldId id="294" r:id="rId37"/>
    <p:sldId id="301" r:id="rId38"/>
    <p:sldId id="264" r:id="rId39"/>
    <p:sldId id="265" r:id="rId4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B5DA"/>
    <a:srgbClr val="B7CFE7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82" autoAdjust="0"/>
    <p:restoredTop sz="94624" autoAdjust="0"/>
  </p:normalViewPr>
  <p:slideViewPr>
    <p:cSldViewPr>
      <p:cViewPr varScale="1">
        <p:scale>
          <a:sx n="70" d="100"/>
          <a:sy n="70" d="100"/>
        </p:scale>
        <p:origin x="154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F1E024-D71F-4E82-849E-ED178E5CB8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72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C9EF30-D06A-49E1-A793-965BFB4729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97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04FA7D-E1F9-4595-AAAD-557822190B75}" type="slidenum">
              <a:rPr lang="en-US"/>
              <a:pPr/>
              <a:t>1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907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3DD54C-99BF-4607-89F7-F6CD0AE11321}" type="slidenum">
              <a:rPr lang="en-US"/>
              <a:pPr/>
              <a:t>10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20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2E24C0-5167-4E7E-8CE3-029CB3079258}" type="slidenum">
              <a:rPr lang="en-US"/>
              <a:pPr/>
              <a:t>11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009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24C98B-5A05-499D-A08D-B33DD6C03A24}" type="slidenum">
              <a:rPr lang="en-US"/>
              <a:pPr/>
              <a:t>12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563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AE895B-B692-43D8-891A-18FDD82E3E78}" type="slidenum">
              <a:rPr lang="en-US"/>
              <a:pPr/>
              <a:t>13</a:t>
            </a:fld>
            <a:endParaRPr 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539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8B6F72-1E81-4A25-8BAB-7CDEC46B1711}" type="slidenum">
              <a:rPr lang="en-US"/>
              <a:pPr/>
              <a:t>14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57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9315E9-3435-44B0-8E6C-B045D719B440}" type="slidenum">
              <a:rPr lang="en-US"/>
              <a:pPr/>
              <a:t>15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3202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4F87D7-19DD-4CC9-9B66-B73FFDABA32A}" type="slidenum">
              <a:rPr lang="en-US"/>
              <a:pPr/>
              <a:t>16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7330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CF872F-2AB3-4EED-9AEE-B3BF59460415}" type="slidenum">
              <a:rPr lang="en-US"/>
              <a:pPr/>
              <a:t>17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968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DBBDA8-20CD-4E74-AC80-C4772A6C01F8}" type="slidenum">
              <a:rPr lang="en-US"/>
              <a:pPr/>
              <a:t>18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875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0897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3AA1C6-0016-4526-9282-0FD11D45EB1E}" type="slidenum">
              <a:rPr lang="en-US"/>
              <a:pPr/>
              <a:t>2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324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E63633-5EAE-4215-9273-8525E73041EE}" type="slidenum">
              <a:rPr lang="en-US"/>
              <a:pPr/>
              <a:t>20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616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03E1F0-CAAB-41EF-B4E1-D76FE40EA846}" type="slidenum">
              <a:rPr lang="en-US"/>
              <a:pPr/>
              <a:t>21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909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BB62D-1BF9-4B80-B3B9-206E88D644B5}" type="slidenum">
              <a:rPr lang="en-US"/>
              <a:pPr/>
              <a:t>22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105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F9EAA0-BFCC-40F8-8E2C-6A54C49EB9E5}" type="slidenum">
              <a:rPr lang="en-US"/>
              <a:pPr/>
              <a:t>23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890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194B26-9939-4126-B392-640123D58A67}" type="slidenum">
              <a:rPr lang="en-US"/>
              <a:pPr/>
              <a:t>24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3792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8C2981-C3DA-404D-A132-3840CC014C53}" type="slidenum">
              <a:rPr lang="en-US"/>
              <a:pPr/>
              <a:t>25</a:t>
            </a:fld>
            <a:endParaRPr lang="en-US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879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9B6462-EB63-41ED-8254-4C83E78A3D9E}" type="slidenum">
              <a:rPr lang="en-US"/>
              <a:pPr/>
              <a:t>26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4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1D06FB-6ABD-4E36-89CE-E6C2A2E22CAC}" type="slidenum">
              <a:rPr lang="en-US"/>
              <a:pPr/>
              <a:t>27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926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0C1068-AD46-4EB5-A67F-2A42F9024D77}" type="slidenum">
              <a:rPr lang="en-US"/>
              <a:pPr/>
              <a:t>28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448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047E6D-0A06-4774-9E38-62260C6E052E}" type="slidenum">
              <a:rPr lang="en-US"/>
              <a:pPr/>
              <a:t>29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40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DFEF9F-5D05-405A-BA75-DBA2320F6F2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1714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995E6D-2958-4A78-BD5D-968DBDACA1C5}" type="slidenum">
              <a:rPr lang="en-US"/>
              <a:pPr/>
              <a:t>30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549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D24ECE-B249-4E79-BD0E-6D3443901198}" type="slidenum">
              <a:rPr lang="en-US"/>
              <a:pPr/>
              <a:t>31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0225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35BC1-C09E-479E-B0E7-5AC8C939C97C}" type="slidenum">
              <a:rPr lang="en-US"/>
              <a:pPr/>
              <a:t>32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54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EC72DE-5B8B-4910-850E-8A98E74176DF}" type="slidenum">
              <a:rPr lang="en-US"/>
              <a:pPr/>
              <a:t>33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8924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FC16CD-EDB6-4085-988B-00B6E8B56DC2}" type="slidenum">
              <a:rPr lang="en-US"/>
              <a:pPr/>
              <a:t>34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15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223608-D47F-4755-9907-D4397993995A}" type="slidenum">
              <a:rPr lang="en-US"/>
              <a:pPr/>
              <a:t>35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6865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3593D6-6820-4F57-9923-441EDE3CD0DB}" type="slidenum">
              <a:rPr lang="en-US"/>
              <a:pPr/>
              <a:t>36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17305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E88071-E945-4F65-B876-A321848BC317}" type="slidenum">
              <a:rPr lang="en-US"/>
              <a:pPr/>
              <a:t>37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13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86565B-FB05-4C74-80AC-B16B0DB93AE5}" type="slidenum">
              <a:rPr lang="en-US"/>
              <a:pPr/>
              <a:t>38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2411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1B3945-22F4-42D5-AD64-5612187DACE8}" type="slidenum">
              <a:rPr lang="en-US"/>
              <a:pPr/>
              <a:t>39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98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E3D5AE-20F0-4E1E-8A2C-4FEC47816669}" type="slidenum">
              <a:rPr lang="en-US"/>
              <a:pPr/>
              <a:t>4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25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16DB54-2922-45EB-B92C-1F109CE83542}" type="slidenum">
              <a:rPr lang="en-US"/>
              <a:pPr/>
              <a:t>5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380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BA2B7-1E8D-4F96-9475-7B4D80FC4D37}" type="slidenum">
              <a:rPr lang="en-US"/>
              <a:pPr/>
              <a:t>6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28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09A1E8-9A95-4315-B257-96AC8125CF0A}" type="slidenum">
              <a:rPr lang="en-US"/>
              <a:pPr/>
              <a:t>7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41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97376C-5ABF-4CED-A1D9-2722608AF2EE}" type="slidenum">
              <a:rPr lang="en-US"/>
              <a:pPr/>
              <a:t>8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376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AF2D07-7E2B-40EA-8035-B72C6B115B97}" type="slidenum">
              <a:rPr lang="en-US"/>
              <a:pPr/>
              <a:t>9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90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Chapter 3, Slide #</a:t>
            </a:r>
            <a:fld id="{8BF29743-7157-4EA2-A3A3-EB6DBE772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Chapter 3, Slide #</a:t>
            </a:r>
            <a:fld id="{8E5DB6D8-1889-4CAB-B416-F369CA3F49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Chapter 3, Slide #</a:t>
            </a:r>
            <a:fld id="{D6D6D37C-106F-4EC8-A98F-4F93491B03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Chapter 3, Slide #</a:t>
            </a:r>
            <a:fld id="{1FA723DE-55D8-4CFC-ABDD-3893C7C27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Chapter 3, Slide #</a:t>
            </a:r>
            <a:fld id="{088B0B38-10C7-4876-9E09-DC875A9FD8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Chapter 3, Slide #</a:t>
            </a:r>
            <a:fld id="{A55C10E5-8101-473E-9074-9E24EB74D0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Chapter 3, Slide #</a:t>
            </a:r>
            <a:fld id="{692C8645-0CD6-438B-B8C8-8ED01415B4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Chapter 3, Slide #</a:t>
            </a:r>
            <a:fld id="{35A62E66-5A66-491C-ADA9-DBB7C03D66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Chapter 3, Slide #</a:t>
            </a:r>
            <a:fld id="{119F02F6-A21A-4818-A123-19F963921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Chapter 3, Slide #</a:t>
            </a:r>
            <a:fld id="{BDCCA54B-DEB2-44FC-B68B-A8E0BBA31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r>
              <a:rPr lang="en-US" smtClean="0"/>
              <a:t>Chapter 3, Slide #</a:t>
            </a:r>
            <a:fld id="{FB118BFD-C18C-4DC6-BFF3-749CDC5464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3/27/2022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2007 by Thomson South-Western, a part of The Thomson Corporation. All rights reserved.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Chapter 3, Slide #</a:t>
            </a:r>
            <a:fld id="{142C6B97-147E-4B68-B5D8-95EA545885D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10" Type="http://schemas.openxmlformats.org/officeDocument/2006/relationships/image" Target="../media/image8.e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Microsoft_Excel_97-2003_Worksheet3.xls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05000"/>
            <a:ext cx="7010400" cy="2297113"/>
          </a:xfrm>
          <a:solidFill>
            <a:srgbClr val="FFFFFF"/>
          </a:solidFill>
          <a:ln/>
        </p:spPr>
        <p:txBody>
          <a:bodyPr tIns="228600" anchor="ctr"/>
          <a:lstStyle/>
          <a:p>
            <a:pPr algn="ctr"/>
            <a:r>
              <a:rPr lang="en-US" sz="3600" dirty="0" smtClean="0">
                <a:solidFill>
                  <a:srgbClr val="000066"/>
                </a:solidFill>
                <a:latin typeface="Times New Roman" pitchFamily="18" charset="0"/>
              </a:rPr>
              <a:t>Chapter 3</a:t>
            </a:r>
          </a:p>
          <a:p>
            <a:pPr algn="ctr"/>
            <a:r>
              <a:rPr lang="en-US" sz="3600" dirty="0" smtClean="0">
                <a:solidFill>
                  <a:srgbClr val="000066"/>
                </a:solidFill>
                <a:latin typeface="Times New Roman" pitchFamily="18" charset="0"/>
              </a:rPr>
              <a:t>Balance </a:t>
            </a:r>
            <a:r>
              <a:rPr lang="en-US" sz="3600" dirty="0">
                <a:solidFill>
                  <a:srgbClr val="000066"/>
                </a:solidFill>
                <a:latin typeface="Times New Roman" pitchFamily="18" charset="0"/>
              </a:rPr>
              <a:t>Sheet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b="1">
                <a:latin typeface="Arial" charset="0"/>
              </a:rPr>
              <a:t>Current Assets (cont’d)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593725" y="1598613"/>
            <a:ext cx="7940675" cy="4114800"/>
          </a:xfrm>
          <a:noFill/>
          <a:ln/>
        </p:spPr>
        <p:txBody>
          <a:bodyPr/>
          <a:lstStyle/>
          <a:p>
            <a:r>
              <a:rPr lang="en-US"/>
              <a:t>Prepaids</a:t>
            </a:r>
          </a:p>
          <a:p>
            <a:pPr lvl="1"/>
            <a:r>
              <a:rPr lang="en-US"/>
              <a:t>Expenditures made in advance of the use of the service or goods.</a:t>
            </a:r>
          </a:p>
          <a:p>
            <a:pPr lvl="1"/>
            <a:r>
              <a:rPr lang="en-US"/>
              <a:t>Examples</a:t>
            </a:r>
          </a:p>
          <a:p>
            <a:pPr lvl="2"/>
            <a:r>
              <a:rPr lang="en-US"/>
              <a:t>Insurance</a:t>
            </a:r>
          </a:p>
          <a:p>
            <a:pPr lvl="2"/>
            <a:r>
              <a:rPr lang="en-US"/>
              <a:t>Advertising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Long-Term Assets: Tangible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7940675" cy="4114800"/>
          </a:xfrm>
          <a:noFill/>
          <a:ln/>
        </p:spPr>
        <p:txBody>
          <a:bodyPr/>
          <a:lstStyle/>
          <a:p>
            <a:r>
              <a:rPr lang="en-US" dirty="0"/>
              <a:t>Land</a:t>
            </a:r>
          </a:p>
          <a:p>
            <a:pPr lvl="1"/>
            <a:r>
              <a:rPr lang="en-US" dirty="0"/>
              <a:t>Carried at acquisition cost</a:t>
            </a:r>
          </a:p>
          <a:p>
            <a:pPr lvl="1"/>
            <a:r>
              <a:rPr lang="en-US" dirty="0"/>
              <a:t>Not subject to depreciation</a:t>
            </a:r>
          </a:p>
          <a:p>
            <a:pPr lvl="1"/>
            <a:r>
              <a:rPr lang="en-US" dirty="0"/>
              <a:t>Natural resources are depleted</a:t>
            </a:r>
          </a:p>
          <a:p>
            <a:r>
              <a:rPr lang="en-US" dirty="0"/>
              <a:t>Buildings</a:t>
            </a:r>
          </a:p>
          <a:p>
            <a:pPr lvl="1"/>
            <a:r>
              <a:rPr lang="en-US" dirty="0"/>
              <a:t>Cost plus permanent improvements</a:t>
            </a:r>
          </a:p>
          <a:p>
            <a:pPr lvl="1"/>
            <a:r>
              <a:rPr lang="en-US" dirty="0"/>
              <a:t>Depreciated over the useful life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Long-Term Assets: Tangible (cont’d)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57400"/>
            <a:ext cx="7940675" cy="4114800"/>
          </a:xfrm>
          <a:noFill/>
          <a:ln/>
        </p:spPr>
        <p:txBody>
          <a:bodyPr/>
          <a:lstStyle/>
          <a:p>
            <a:r>
              <a:rPr lang="en-US" dirty="0"/>
              <a:t>Machinery</a:t>
            </a:r>
          </a:p>
          <a:p>
            <a:pPr lvl="1"/>
            <a:r>
              <a:rPr lang="en-US" dirty="0"/>
              <a:t>Acquisition cost plus costs of delivery, installation, and permanent improvements</a:t>
            </a:r>
          </a:p>
          <a:p>
            <a:pPr lvl="1"/>
            <a:r>
              <a:rPr lang="en-US" dirty="0"/>
              <a:t>Depreciated over the useful life</a:t>
            </a:r>
          </a:p>
          <a:p>
            <a:r>
              <a:rPr lang="en-US" dirty="0"/>
              <a:t>Construction in Progress</a:t>
            </a:r>
          </a:p>
          <a:p>
            <a:pPr lvl="1"/>
            <a:r>
              <a:rPr lang="en-US" dirty="0"/>
              <a:t>Assets under construction</a:t>
            </a:r>
          </a:p>
          <a:p>
            <a:pPr lvl="1"/>
            <a:r>
              <a:rPr lang="en-US" dirty="0"/>
              <a:t>Transferred to permanent asset account upon completion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Long-Term Assets: Tangible (cont’d)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940675" cy="4114800"/>
          </a:xfrm>
          <a:noFill/>
          <a:ln/>
        </p:spPr>
        <p:txBody>
          <a:bodyPr>
            <a:normAutofit lnSpcReduction="10000"/>
          </a:bodyPr>
          <a:lstStyle/>
          <a:p>
            <a:pPr>
              <a:tabLst>
                <a:tab pos="4398963" algn="l"/>
                <a:tab pos="4625975" algn="l"/>
              </a:tabLst>
            </a:pPr>
            <a:r>
              <a:rPr lang="en-US" dirty="0"/>
              <a:t>Accumulated Depreciation</a:t>
            </a:r>
          </a:p>
          <a:p>
            <a:pPr lvl="1">
              <a:tabLst>
                <a:tab pos="4398963" algn="l"/>
                <a:tab pos="4625975" algn="l"/>
              </a:tabLst>
            </a:pPr>
            <a:r>
              <a:rPr lang="en-US" dirty="0"/>
              <a:t>Carries the to-date depreciation of plant assets</a:t>
            </a:r>
          </a:p>
          <a:p>
            <a:pPr lvl="1">
              <a:tabLst>
                <a:tab pos="4398963" algn="l"/>
                <a:tab pos="4625975" algn="l"/>
              </a:tabLst>
            </a:pPr>
            <a:r>
              <a:rPr lang="en-US" dirty="0"/>
              <a:t>Factors used in depreciation calculation</a:t>
            </a:r>
          </a:p>
          <a:p>
            <a:pPr lvl="2">
              <a:tabLst>
                <a:tab pos="4398963" algn="l"/>
                <a:tab pos="4625975" algn="l"/>
              </a:tabLst>
            </a:pPr>
            <a:r>
              <a:rPr lang="en-US" dirty="0"/>
              <a:t>Asset cost</a:t>
            </a:r>
          </a:p>
          <a:p>
            <a:pPr lvl="2">
              <a:tabLst>
                <a:tab pos="4398963" algn="l"/>
                <a:tab pos="4625975" algn="l"/>
              </a:tabLst>
            </a:pPr>
            <a:r>
              <a:rPr lang="en-US" dirty="0"/>
              <a:t>Length of the life of the asset</a:t>
            </a:r>
          </a:p>
          <a:p>
            <a:pPr lvl="2">
              <a:tabLst>
                <a:tab pos="4398963" algn="l"/>
                <a:tab pos="4625975" algn="l"/>
              </a:tabLst>
            </a:pPr>
            <a:r>
              <a:rPr lang="en-US" dirty="0"/>
              <a:t>Estimated salvage (residual) value of asset when retired</a:t>
            </a:r>
          </a:p>
          <a:p>
            <a:pPr lvl="1">
              <a:tabLst>
                <a:tab pos="4398963" algn="l"/>
                <a:tab pos="4625975" algn="l"/>
              </a:tabLst>
            </a:pPr>
            <a:r>
              <a:rPr lang="en-US" dirty="0"/>
              <a:t>Depreciation methods</a:t>
            </a:r>
          </a:p>
          <a:p>
            <a:pPr lvl="2">
              <a:buFontTx/>
              <a:buChar char="–"/>
              <a:tabLst>
                <a:tab pos="4398963" algn="l"/>
                <a:tab pos="4625975" algn="l"/>
              </a:tabLst>
            </a:pPr>
            <a:r>
              <a:rPr lang="en-US" dirty="0"/>
              <a:t>Straight Line	</a:t>
            </a:r>
            <a:r>
              <a:rPr lang="en-US" dirty="0">
                <a:cs typeface="Arial" charset="0"/>
              </a:rPr>
              <a:t>–</a:t>
            </a:r>
            <a:r>
              <a:rPr lang="en-US" dirty="0"/>
              <a:t>	Declining Balance</a:t>
            </a:r>
          </a:p>
          <a:p>
            <a:pPr lvl="2">
              <a:buFontTx/>
              <a:buChar char="–"/>
              <a:tabLst>
                <a:tab pos="4398963" algn="l"/>
                <a:tab pos="4625975" algn="l"/>
              </a:tabLst>
            </a:pPr>
            <a:r>
              <a:rPr lang="en-US" dirty="0"/>
              <a:t>Sum-of-the-Years’-Digits	</a:t>
            </a:r>
            <a:r>
              <a:rPr lang="en-US" dirty="0">
                <a:cs typeface="Arial" charset="0"/>
              </a:rPr>
              <a:t>–</a:t>
            </a:r>
            <a:r>
              <a:rPr lang="en-US" dirty="0"/>
              <a:t> 	Units of Production</a:t>
            </a:r>
          </a:p>
          <a:p>
            <a:pPr>
              <a:tabLst>
                <a:tab pos="4398963" algn="l"/>
                <a:tab pos="4625975" algn="l"/>
              </a:tabLst>
            </a:pPr>
            <a:r>
              <a:rPr lang="en-US" dirty="0"/>
              <a:t>Balance sheet presentation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219200" y="5562600"/>
            <a:ext cx="5257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tabLst>
                <a:tab pos="452438" algn="l"/>
              </a:tabLst>
            </a:pPr>
            <a:r>
              <a:rPr lang="en-US" sz="2000" dirty="0">
                <a:solidFill>
                  <a:srgbClr val="336699"/>
                </a:solidFill>
                <a:latin typeface="Arial" charset="0"/>
              </a:rPr>
              <a:t>	Cost of the asset</a:t>
            </a:r>
          </a:p>
          <a:p>
            <a:pPr algn="l">
              <a:tabLst>
                <a:tab pos="452438" algn="l"/>
              </a:tabLst>
            </a:pPr>
            <a:r>
              <a:rPr lang="en-US" sz="2000" dirty="0">
                <a:solidFill>
                  <a:srgbClr val="336699"/>
                </a:solidFill>
                <a:latin typeface="Arial" charset="0"/>
                <a:cs typeface="Times New Roman" pitchFamily="18" charset="0"/>
              </a:rPr>
              <a:t>–</a:t>
            </a:r>
            <a:r>
              <a:rPr lang="en-US" sz="2000" dirty="0">
                <a:solidFill>
                  <a:srgbClr val="336699"/>
                </a:solidFill>
                <a:latin typeface="Arial" charset="0"/>
              </a:rPr>
              <a:t>	</a:t>
            </a:r>
            <a:r>
              <a:rPr lang="en-US" sz="2000" u="sng" dirty="0">
                <a:solidFill>
                  <a:srgbClr val="336699"/>
                </a:solidFill>
                <a:latin typeface="Arial" charset="0"/>
              </a:rPr>
              <a:t>Accumulated depreciation</a:t>
            </a:r>
          </a:p>
          <a:p>
            <a:pPr algn="l">
              <a:tabLst>
                <a:tab pos="452438" algn="l"/>
              </a:tabLst>
            </a:pPr>
            <a:r>
              <a:rPr lang="en-US" sz="2000" dirty="0">
                <a:solidFill>
                  <a:srgbClr val="336699"/>
                </a:solidFill>
                <a:latin typeface="Arial" charset="0"/>
              </a:rPr>
              <a:t>=	Net book value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 descr="gibson-graphic (2)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305800" cy="6858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charset="0"/>
              </a:rPr>
              <a:t>Depreciation: Straight-Line Method</a:t>
            </a:r>
          </a:p>
        </p:txBody>
      </p:sp>
      <p:graphicFrame>
        <p:nvGraphicFramePr>
          <p:cNvPr id="98308" name="Object 4"/>
          <p:cNvGraphicFramePr>
            <a:graphicFrameLocks noChangeAspect="1"/>
          </p:cNvGraphicFramePr>
          <p:nvPr/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2" name="Equation" r:id="rId4" imgW="114120" imgH="177480" progId="">
                  <p:embed/>
                </p:oleObj>
              </mc:Choice>
              <mc:Fallback>
                <p:oleObj name="Equation" r:id="rId4" imgW="114120" imgH="1774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09" name="Object 5"/>
          <p:cNvGraphicFramePr>
            <a:graphicFrameLocks noChangeAspect="1"/>
          </p:cNvGraphicFramePr>
          <p:nvPr/>
        </p:nvGraphicFramePr>
        <p:xfrm>
          <a:off x="304800" y="2057400"/>
          <a:ext cx="4876800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3" name="Equation" r:id="rId6" imgW="3085920" imgH="914400" progId="">
                  <p:embed/>
                </p:oleObj>
              </mc:Choice>
              <mc:Fallback>
                <p:oleObj name="Equation" r:id="rId6" imgW="3085920" imgH="9144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4876800" cy="144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381000" y="12192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tabLst>
                <a:tab pos="3656013" algn="r"/>
                <a:tab pos="4344988" algn="l"/>
                <a:tab pos="8001000" algn="r"/>
              </a:tabLst>
            </a:pPr>
            <a:r>
              <a:rPr lang="en-US" sz="2000" dirty="0">
                <a:solidFill>
                  <a:srgbClr val="336699"/>
                </a:solidFill>
                <a:latin typeface="Arial" charset="0"/>
              </a:rPr>
              <a:t>Cost.............................	$10,000	Estimated salvage..........	$2,000</a:t>
            </a:r>
          </a:p>
          <a:p>
            <a:pPr algn="l">
              <a:tabLst>
                <a:tab pos="3656013" algn="r"/>
                <a:tab pos="4344988" algn="l"/>
                <a:tab pos="8001000" algn="r"/>
              </a:tabLst>
            </a:pPr>
            <a:r>
              <a:rPr lang="en-US" sz="2000" dirty="0">
                <a:solidFill>
                  <a:srgbClr val="336699"/>
                </a:solidFill>
                <a:latin typeface="Arial" charset="0"/>
              </a:rPr>
              <a:t>Estimated life..............	5 years	</a:t>
            </a:r>
          </a:p>
        </p:txBody>
      </p:sp>
      <p:graphicFrame>
        <p:nvGraphicFramePr>
          <p:cNvPr id="98311" name="Object 7"/>
          <p:cNvGraphicFramePr>
            <a:graphicFrameLocks noChangeAspect="1"/>
          </p:cNvGraphicFramePr>
          <p:nvPr/>
        </p:nvGraphicFramePr>
        <p:xfrm>
          <a:off x="387350" y="3727450"/>
          <a:ext cx="5403850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4" name="Worksheet" r:id="rId9" imgW="3219450" imgH="1304925" progId="Excel.Sheet.8">
                  <p:embed/>
                </p:oleObj>
              </mc:Choice>
              <mc:Fallback>
                <p:oleObj name="Worksheet" r:id="rId9" imgW="3219450" imgH="1304925" progId="Excel.Sheet.8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" y="3727450"/>
                        <a:ext cx="5403850" cy="195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2" name="Text Box 8"/>
          <p:cNvSpPr txBox="1">
            <a:spLocks noChangeArrowheads="1"/>
          </p:cNvSpPr>
          <p:nvPr/>
        </p:nvSpPr>
        <p:spPr bwMode="auto">
          <a:xfrm>
            <a:off x="5791200" y="510540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solidFill>
                  <a:srgbClr val="336699"/>
                </a:solidFill>
                <a:latin typeface="Arial" charset="0"/>
              </a:rPr>
              <a:t>The salvage value is not depreciated.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 descr="gibson-graphic (2)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76200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charset="0"/>
              </a:rPr>
              <a:t>Depreciation: Declining-Balance Method</a:t>
            </a:r>
          </a:p>
        </p:txBody>
      </p:sp>
      <p:graphicFrame>
        <p:nvGraphicFramePr>
          <p:cNvPr id="99333" name="Object 5"/>
          <p:cNvGraphicFramePr>
            <a:graphicFrameLocks noChangeAspect="1"/>
          </p:cNvGraphicFramePr>
          <p:nvPr/>
        </p:nvGraphicFramePr>
        <p:xfrm>
          <a:off x="300038" y="2133600"/>
          <a:ext cx="7045325" cy="140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5" name="Equation" r:id="rId4" imgW="4457520" imgH="888840" progId="">
                  <p:embed/>
                </p:oleObj>
              </mc:Choice>
              <mc:Fallback>
                <p:oleObj name="Equation" r:id="rId4" imgW="4457520" imgH="88884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8" y="2133600"/>
                        <a:ext cx="7045325" cy="1404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4" name="Object 6"/>
          <p:cNvGraphicFramePr>
            <a:graphicFrameLocks noChangeAspect="1"/>
          </p:cNvGraphicFramePr>
          <p:nvPr/>
        </p:nvGraphicFramePr>
        <p:xfrm>
          <a:off x="387350" y="3727450"/>
          <a:ext cx="631825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6" name="Worksheet" r:id="rId7" imgW="3829050" imgH="1304925" progId="Excel.Sheet.8">
                  <p:embed/>
                </p:oleObj>
              </mc:Choice>
              <mc:Fallback>
                <p:oleObj name="Worksheet" r:id="rId7" imgW="3829050" imgH="1304925" progId="Excel.Shee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" y="3727450"/>
                        <a:ext cx="6318250" cy="182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6781800" y="4419600"/>
            <a:ext cx="23622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solidFill>
                  <a:srgbClr val="336699"/>
                </a:solidFill>
                <a:latin typeface="Arial" charset="0"/>
              </a:rPr>
              <a:t>Scrap value is not used in the depreciation formula but depreciation ends when the book value is equal to the salvage value.</a:t>
            </a: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381000" y="12192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tabLst>
                <a:tab pos="3656013" algn="r"/>
                <a:tab pos="4344988" algn="l"/>
                <a:tab pos="8001000" algn="r"/>
              </a:tabLst>
            </a:pPr>
            <a:r>
              <a:rPr lang="en-US" sz="2000" dirty="0" smtClean="0">
                <a:solidFill>
                  <a:srgbClr val="336699"/>
                </a:solidFill>
                <a:latin typeface="Arial" charset="0"/>
              </a:rPr>
              <a:t>Cost.............................	$10,000	Estimated salvage..........	$2,000</a:t>
            </a:r>
          </a:p>
          <a:p>
            <a:pPr algn="l">
              <a:tabLst>
                <a:tab pos="3656013" algn="r"/>
                <a:tab pos="4344988" algn="l"/>
                <a:tab pos="8001000" algn="r"/>
              </a:tabLst>
            </a:pPr>
            <a:r>
              <a:rPr lang="en-US" sz="2000" dirty="0" smtClean="0">
                <a:solidFill>
                  <a:srgbClr val="336699"/>
                </a:solidFill>
                <a:latin typeface="Arial" charset="0"/>
              </a:rPr>
              <a:t>Estimated </a:t>
            </a:r>
            <a:r>
              <a:rPr lang="en-US" sz="2000" dirty="0">
                <a:solidFill>
                  <a:srgbClr val="336699"/>
                </a:solidFill>
                <a:latin typeface="Arial" charset="0"/>
              </a:rPr>
              <a:t>life..............	5 years	</a:t>
            </a:r>
          </a:p>
        </p:txBody>
      </p:sp>
      <p:sp>
        <p:nvSpPr>
          <p:cNvPr id="99337" name="Text Box 9"/>
          <p:cNvSpPr txBox="1">
            <a:spLocks noChangeArrowheads="1"/>
          </p:cNvSpPr>
          <p:nvPr/>
        </p:nvSpPr>
        <p:spPr bwMode="auto">
          <a:xfrm>
            <a:off x="6019800" y="2133600"/>
            <a:ext cx="2743200" cy="6413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Double the straight-line rate is the maximum rate</a:t>
            </a:r>
            <a:endParaRPr lang="en-US" sz="1800">
              <a:latin typeface="Arial" charset="0"/>
              <a:cs typeface="Times New Roman" pitchFamily="18" charset="0"/>
            </a:endParaRPr>
          </a:p>
        </p:txBody>
      </p:sp>
      <p:sp>
        <p:nvSpPr>
          <p:cNvPr id="99338" name="AutoShape 10"/>
          <p:cNvSpPr>
            <a:spLocks noChangeArrowheads="1"/>
          </p:cNvSpPr>
          <p:nvPr/>
        </p:nvSpPr>
        <p:spPr bwMode="auto">
          <a:xfrm>
            <a:off x="5943600" y="2133600"/>
            <a:ext cx="2819400" cy="685800"/>
          </a:xfrm>
          <a:prstGeom prst="bracketPair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 descr="gibson-graphic (2)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305800" cy="60960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rial" charset="0"/>
              </a:rPr>
              <a:t>Depreciation: Sum-of-the-Years’-Digits Method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304800" y="1143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tabLst>
                <a:tab pos="3656013" algn="r"/>
                <a:tab pos="4344988" algn="l"/>
                <a:tab pos="8001000" algn="r"/>
              </a:tabLst>
            </a:pPr>
            <a:r>
              <a:rPr lang="en-US" sz="2000" dirty="0">
                <a:solidFill>
                  <a:srgbClr val="336699"/>
                </a:solidFill>
                <a:latin typeface="Arial" charset="0"/>
              </a:rPr>
              <a:t>Cost.............................	$10,000	Estimated salvage..........	$2,000</a:t>
            </a:r>
          </a:p>
          <a:p>
            <a:pPr algn="l">
              <a:tabLst>
                <a:tab pos="3656013" algn="r"/>
                <a:tab pos="4344988" algn="l"/>
                <a:tab pos="8001000" algn="r"/>
              </a:tabLst>
            </a:pPr>
            <a:r>
              <a:rPr lang="en-US" sz="2000" dirty="0">
                <a:solidFill>
                  <a:srgbClr val="336699"/>
                </a:solidFill>
                <a:latin typeface="Arial" charset="0"/>
              </a:rPr>
              <a:t>Estimated life..............	5 years	</a:t>
            </a:r>
          </a:p>
        </p:txBody>
      </p:sp>
      <p:graphicFrame>
        <p:nvGraphicFramePr>
          <p:cNvPr id="100357" name="Object 5"/>
          <p:cNvGraphicFramePr>
            <a:graphicFrameLocks noChangeAspect="1"/>
          </p:cNvGraphicFramePr>
          <p:nvPr/>
        </p:nvGraphicFramePr>
        <p:xfrm>
          <a:off x="239713" y="2057400"/>
          <a:ext cx="8107362" cy="152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59" name="Equation" r:id="rId4" imgW="5130720" imgH="965160" progId="">
                  <p:embed/>
                </p:oleObj>
              </mc:Choice>
              <mc:Fallback>
                <p:oleObj name="Equation" r:id="rId4" imgW="5130720" imgH="96516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3" y="2057400"/>
                        <a:ext cx="8107362" cy="1525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58" name="Object 6"/>
          <p:cNvGraphicFramePr>
            <a:graphicFrameLocks noChangeAspect="1"/>
          </p:cNvGraphicFramePr>
          <p:nvPr/>
        </p:nvGraphicFramePr>
        <p:xfrm>
          <a:off x="276225" y="3732213"/>
          <a:ext cx="6276975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0" name="Worksheet" r:id="rId7" imgW="3819525" imgH="1304925" progId="Excel.Sheet.8">
                  <p:embed/>
                </p:oleObj>
              </mc:Choice>
              <mc:Fallback>
                <p:oleObj name="Worksheet" r:id="rId7" imgW="3819525" imgH="1304925" progId="Excel.Shee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3732213"/>
                        <a:ext cx="6276975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 descr="gibson-graphic (2)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305800" cy="51511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latin typeface="Arial" charset="0"/>
              </a:rPr>
              <a:t>Depreciation: Units-of-Production Method</a:t>
            </a:r>
            <a:endParaRPr lang="en-US" sz="3200" b="1" dirty="0">
              <a:latin typeface="Arial" charset="0"/>
            </a:endParaRPr>
          </a:p>
        </p:txBody>
      </p:sp>
      <p:graphicFrame>
        <p:nvGraphicFramePr>
          <p:cNvPr id="101380" name="Object 4"/>
          <p:cNvGraphicFramePr>
            <a:graphicFrameLocks noChangeAspect="1"/>
          </p:cNvGraphicFramePr>
          <p:nvPr/>
        </p:nvGraphicFramePr>
        <p:xfrm>
          <a:off x="347663" y="2057400"/>
          <a:ext cx="5519737" cy="146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1" name="Equation" r:id="rId4" imgW="3492360" imgH="927000" progId="">
                  <p:embed/>
                </p:oleObj>
              </mc:Choice>
              <mc:Fallback>
                <p:oleObj name="Equation" r:id="rId4" imgW="3492360" imgH="9270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63" y="2057400"/>
                        <a:ext cx="5519737" cy="1465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304800" y="9144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tabLst>
                <a:tab pos="3656013" algn="r"/>
                <a:tab pos="4344988" algn="l"/>
                <a:tab pos="8001000" algn="r"/>
              </a:tabLst>
            </a:pPr>
            <a:r>
              <a:rPr lang="en-US" sz="2000" dirty="0" smtClean="0">
                <a:solidFill>
                  <a:srgbClr val="336699"/>
                </a:solidFill>
                <a:latin typeface="Arial" charset="0"/>
              </a:rPr>
              <a:t>Cost.............................	$10,000	Estimated salvage..........	$2,000</a:t>
            </a:r>
          </a:p>
          <a:p>
            <a:pPr algn="l">
              <a:tabLst>
                <a:tab pos="3656013" algn="r"/>
                <a:tab pos="4344988" algn="l"/>
                <a:tab pos="8001000" algn="r"/>
              </a:tabLst>
            </a:pPr>
            <a:r>
              <a:rPr lang="en-US" sz="2000" dirty="0">
                <a:solidFill>
                  <a:srgbClr val="336699"/>
                </a:solidFill>
                <a:latin typeface="Arial" charset="0"/>
              </a:rPr>
              <a:t>		Estimated total hours.....	16,000</a:t>
            </a:r>
          </a:p>
        </p:txBody>
      </p:sp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381000" y="3733800"/>
            <a:ext cx="83058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7013" indent="-227013" algn="l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336699"/>
                </a:solidFill>
                <a:latin typeface="Arial" charset="0"/>
              </a:rPr>
              <a:t>Hours of Operation </a:t>
            </a:r>
            <a:r>
              <a:rPr lang="en-US">
                <a:solidFill>
                  <a:srgbClr val="336699"/>
                </a:solidFill>
                <a:latin typeface="Arial" charset="0"/>
                <a:cs typeface="Times New Roman" pitchFamily="18" charset="0"/>
              </a:rPr>
              <a:t>× Rate = D</a:t>
            </a:r>
            <a:r>
              <a:rPr lang="en-US">
                <a:solidFill>
                  <a:srgbClr val="336699"/>
                </a:solidFill>
                <a:latin typeface="Arial" charset="0"/>
              </a:rPr>
              <a:t>epreciation</a:t>
            </a:r>
          </a:p>
          <a:p>
            <a:pPr marL="227013" indent="-227013" algn="l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336699"/>
                </a:solidFill>
                <a:latin typeface="Arial" charset="0"/>
              </a:rPr>
              <a:t>Asset is depreciated until salvage value is reached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Long-Term Assets: Investments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133600"/>
            <a:ext cx="7940675" cy="4114800"/>
          </a:xfrm>
          <a:noFill/>
          <a:ln/>
        </p:spPr>
        <p:txBody>
          <a:bodyPr/>
          <a:lstStyle/>
          <a:p>
            <a:r>
              <a:rPr lang="en-US" dirty="0"/>
              <a:t>Debt or equity securities</a:t>
            </a:r>
          </a:p>
          <a:p>
            <a:pPr lvl="1"/>
            <a:r>
              <a:rPr lang="en-US" dirty="0"/>
              <a:t>Held to maintain business relationship or to exercise control</a:t>
            </a:r>
          </a:p>
          <a:p>
            <a:r>
              <a:rPr lang="en-US" dirty="0"/>
              <a:t>Debt classification</a:t>
            </a:r>
          </a:p>
          <a:p>
            <a:pPr lvl="1"/>
            <a:r>
              <a:rPr lang="en-US" dirty="0"/>
              <a:t>Held-to-maturity carried at amortized cost</a:t>
            </a:r>
          </a:p>
          <a:p>
            <a:pPr lvl="1"/>
            <a:r>
              <a:rPr lang="en-US" dirty="0"/>
              <a:t>Available-for-sale carried at fair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81000" y="2133600"/>
            <a:ext cx="2133600" cy="506413"/>
          </a:xfrm>
          <a:prstGeom prst="rect">
            <a:avLst/>
          </a:prstGeom>
          <a:solidFill>
            <a:schemeClr val="bg1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>
              <a:lnSpc>
                <a:spcPct val="110000"/>
              </a:lnSpc>
              <a:spcBef>
                <a:spcPct val="30000"/>
              </a:spcBef>
              <a:buSzPct val="80000"/>
            </a:pPr>
            <a:r>
              <a:rPr lang="en-US" sz="2300" b="1">
                <a:latin typeface="Arial" charset="0"/>
              </a:rPr>
              <a:t>Portfolios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514600" y="2133600"/>
            <a:ext cx="2133600" cy="506413"/>
          </a:xfrm>
          <a:prstGeom prst="rect">
            <a:avLst/>
          </a:prstGeom>
          <a:solidFill>
            <a:schemeClr val="bg1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>
              <a:lnSpc>
                <a:spcPct val="110000"/>
              </a:lnSpc>
              <a:spcBef>
                <a:spcPct val="30000"/>
              </a:spcBef>
              <a:buSzPct val="80000"/>
            </a:pPr>
            <a:r>
              <a:rPr lang="en-US" sz="2300" b="1">
                <a:latin typeface="Arial" charset="0"/>
              </a:rPr>
              <a:t>Type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4648200" y="2133600"/>
            <a:ext cx="2133600" cy="506413"/>
          </a:xfrm>
          <a:prstGeom prst="rect">
            <a:avLst/>
          </a:prstGeom>
          <a:solidFill>
            <a:schemeClr val="bg1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>
              <a:lnSpc>
                <a:spcPct val="110000"/>
              </a:lnSpc>
              <a:spcBef>
                <a:spcPct val="30000"/>
              </a:spcBef>
              <a:buSzPct val="80000"/>
            </a:pPr>
            <a:r>
              <a:rPr lang="en-US" sz="2300" b="1">
                <a:latin typeface="Arial" charset="0"/>
              </a:rPr>
              <a:t>Valuation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781800" y="2133600"/>
            <a:ext cx="2133600" cy="506413"/>
          </a:xfrm>
          <a:prstGeom prst="rect">
            <a:avLst/>
          </a:prstGeom>
          <a:solidFill>
            <a:schemeClr val="bg1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>
              <a:lnSpc>
                <a:spcPct val="110000"/>
              </a:lnSpc>
              <a:spcBef>
                <a:spcPct val="30000"/>
              </a:spcBef>
              <a:buSzPct val="80000"/>
            </a:pPr>
            <a:r>
              <a:rPr lang="en-US" sz="2300" b="1">
                <a:latin typeface="Arial" charset="0"/>
              </a:rPr>
              <a:t>Classification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81000" y="2667000"/>
            <a:ext cx="2133600" cy="9906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r>
              <a:rPr lang="en-US" sz="2200">
                <a:latin typeface="Arial" charset="0"/>
              </a:rPr>
              <a:t>Held-to-Maturity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514600" y="2667000"/>
            <a:ext cx="2133600" cy="9906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r>
              <a:rPr lang="en-US" sz="2200">
                <a:latin typeface="Arial" charset="0"/>
              </a:rPr>
              <a:t>Debt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4648200" y="2667000"/>
            <a:ext cx="2133600" cy="9906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r>
              <a:rPr lang="en-US" sz="2200">
                <a:latin typeface="Arial" charset="0"/>
              </a:rPr>
              <a:t>Amortized </a:t>
            </a:r>
          </a:p>
          <a:p>
            <a:r>
              <a:rPr lang="en-US" sz="2200">
                <a:latin typeface="Arial" charset="0"/>
              </a:rPr>
              <a:t>Cost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781800" y="2667000"/>
            <a:ext cx="2133600" cy="9906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r>
              <a:rPr lang="en-US" sz="2200">
                <a:latin typeface="Arial" charset="0"/>
              </a:rPr>
              <a:t>Current or Noncurrent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381000" y="3657600"/>
            <a:ext cx="2133600" cy="9906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defRPr/>
            </a:pPr>
            <a:r>
              <a:rPr lang="en-US" sz="2200" dirty="0">
                <a:latin typeface="Arial" charset="0"/>
              </a:rPr>
              <a:t>Trading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2514600" y="3657600"/>
            <a:ext cx="2133600" cy="9906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defRPr/>
            </a:pPr>
            <a:r>
              <a:rPr lang="en-US" sz="2200" dirty="0">
                <a:latin typeface="Arial" charset="0"/>
              </a:rPr>
              <a:t>Debt or </a:t>
            </a:r>
          </a:p>
          <a:p>
            <a:pPr>
              <a:defRPr/>
            </a:pPr>
            <a:r>
              <a:rPr lang="en-US" sz="2200" dirty="0">
                <a:latin typeface="Arial" charset="0"/>
              </a:rPr>
              <a:t>Equity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4648200" y="3657600"/>
            <a:ext cx="2133600" cy="9906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defRPr/>
            </a:pPr>
            <a:r>
              <a:rPr lang="en-US" sz="2200" dirty="0">
                <a:latin typeface="Arial" charset="0"/>
              </a:rPr>
              <a:t>Fair Value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6781800" y="3657600"/>
            <a:ext cx="2133600" cy="9906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defRPr/>
            </a:pPr>
            <a:r>
              <a:rPr lang="en-US" sz="2200" dirty="0">
                <a:latin typeface="Arial" charset="0"/>
              </a:rPr>
              <a:t>Current</a:t>
            </a: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381000" y="4648200"/>
            <a:ext cx="2133600" cy="9906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r>
              <a:rPr lang="en-US" sz="2200">
                <a:latin typeface="Arial" charset="0"/>
              </a:rPr>
              <a:t>Available-  </a:t>
            </a:r>
          </a:p>
          <a:p>
            <a:r>
              <a:rPr lang="en-US" sz="2200">
                <a:latin typeface="Arial" charset="0"/>
              </a:rPr>
              <a:t>for-Sale</a:t>
            </a:r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2514600" y="4648200"/>
            <a:ext cx="2133600" cy="9906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r>
              <a:rPr lang="en-US" sz="2200">
                <a:latin typeface="Arial" charset="0"/>
              </a:rPr>
              <a:t>Debt or </a:t>
            </a:r>
          </a:p>
          <a:p>
            <a:r>
              <a:rPr lang="en-US" sz="2200">
                <a:latin typeface="Arial" charset="0"/>
              </a:rPr>
              <a:t>Equity</a:t>
            </a: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4648200" y="4648200"/>
            <a:ext cx="2133600" cy="9906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r>
              <a:rPr lang="en-US" sz="2200">
                <a:latin typeface="Arial" charset="0"/>
              </a:rPr>
              <a:t>Fair Value</a:t>
            </a: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6781800" y="4648200"/>
            <a:ext cx="2133600" cy="9906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r>
              <a:rPr lang="en-US" sz="2200">
                <a:latin typeface="Arial" charset="0"/>
              </a:rPr>
              <a:t>Current or Noncurrent</a:t>
            </a:r>
          </a:p>
        </p:txBody>
      </p:sp>
      <p:sp>
        <p:nvSpPr>
          <p:cNvPr id="691218" name="Rectangle 18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56038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00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l">
              <a:defRPr/>
            </a:pPr>
            <a:r>
              <a:rPr lang="en-US" sz="3200" i="0" kern="1200" dirty="0" smtClean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Balance Sheet </a:t>
            </a:r>
            <a:r>
              <a:rPr lang="en-US" sz="28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“Noncurrent Assets”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609600" y="1371600"/>
            <a:ext cx="7620000" cy="512763"/>
          </a:xfrm>
          <a:prstGeom prst="rect">
            <a:avLst/>
          </a:prstGeom>
          <a:noFill/>
          <a:ln w="28575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lnSpc>
                <a:spcPct val="105000"/>
              </a:lnSpc>
              <a:spcBef>
                <a:spcPct val="30000"/>
              </a:spcBef>
              <a:buSzPct val="80000"/>
            </a:pPr>
            <a:r>
              <a:rPr lang="en-US" sz="2700" b="1">
                <a:latin typeface="Arial" charset="0"/>
              </a:rPr>
              <a:t>Long-Term Investments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914400" y="6369050"/>
            <a:ext cx="8077200" cy="33655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r"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charset="0"/>
              </a:rPr>
              <a:t>LO 2  Identify the major classifications of the balance sheet.</a:t>
            </a:r>
          </a:p>
        </p:txBody>
      </p:sp>
      <p:sp>
        <p:nvSpPr>
          <p:cNvPr id="21" name="Line 16"/>
          <p:cNvSpPr>
            <a:spLocks noChangeShapeType="1"/>
          </p:cNvSpPr>
          <p:nvPr/>
        </p:nvSpPr>
        <p:spPr bwMode="auto">
          <a:xfrm>
            <a:off x="381000" y="1066800"/>
            <a:ext cx="83820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8226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b="1">
                <a:latin typeface="Arial" charset="0"/>
              </a:rPr>
              <a:t>The Balance Sheet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98613"/>
            <a:ext cx="7940675" cy="4114800"/>
          </a:xfrm>
          <a:noFill/>
          <a:ln/>
        </p:spPr>
        <p:txBody>
          <a:bodyPr/>
          <a:lstStyle/>
          <a:p>
            <a:r>
              <a:rPr lang="en-US"/>
              <a:t>“Statement of Financial Position”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Dated as of a specific date</a:t>
            </a:r>
          </a:p>
          <a:p>
            <a:r>
              <a:rPr lang="en-US"/>
              <a:t>Format</a:t>
            </a:r>
          </a:p>
          <a:p>
            <a:pPr lvl="1"/>
            <a:r>
              <a:rPr lang="en-US"/>
              <a:t>Account</a:t>
            </a:r>
          </a:p>
          <a:p>
            <a:pPr lvl="1"/>
            <a:r>
              <a:rPr lang="en-US"/>
              <a:t>Report</a:t>
            </a: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031875" y="2447925"/>
          <a:ext cx="6484938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4" imgW="2781000" imgH="355320" progId="">
                  <p:embed/>
                </p:oleObj>
              </mc:Choice>
              <mc:Fallback>
                <p:oleObj name="Equation" r:id="rId4" imgW="2781000" imgH="35532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75" y="2447925"/>
                        <a:ext cx="6484938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914400" y="2362200"/>
            <a:ext cx="6705600" cy="1066800"/>
          </a:xfrm>
          <a:prstGeom prst="bracePair">
            <a:avLst>
              <a:gd name="adj" fmla="val 8333"/>
            </a:avLst>
          </a:prstGeom>
          <a:noFill/>
          <a:ln w="28575">
            <a:solidFill>
              <a:srgbClr val="3366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 descr="gibson-graphic (2)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515112"/>
          </a:xfrm>
          <a:ln/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Arial" charset="0"/>
              </a:rPr>
              <a:t>Long-Term Assets: Intangibles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7940675" cy="4114800"/>
          </a:xfrm>
          <a:noFill/>
          <a:ln/>
        </p:spPr>
        <p:txBody>
          <a:bodyPr>
            <a:normAutofit fontScale="92500"/>
          </a:bodyPr>
          <a:lstStyle/>
          <a:p>
            <a:r>
              <a:rPr lang="en-US" dirty="0"/>
              <a:t>Goodwill</a:t>
            </a:r>
          </a:p>
          <a:p>
            <a:pPr lvl="1"/>
            <a:r>
              <a:rPr lang="en-US" dirty="0"/>
              <a:t>Purchase of a business where price paid exceeds the fair value of net assets</a:t>
            </a:r>
          </a:p>
          <a:p>
            <a:pPr lvl="1"/>
            <a:r>
              <a:rPr lang="en-US" dirty="0"/>
              <a:t>U.S. GAAP: not amortized; test annually for impairment</a:t>
            </a:r>
          </a:p>
          <a:p>
            <a:r>
              <a:rPr lang="en-US" dirty="0"/>
              <a:t>Patents</a:t>
            </a:r>
          </a:p>
          <a:p>
            <a:pPr lvl="1"/>
            <a:r>
              <a:rPr lang="en-US" dirty="0"/>
              <a:t>20 years</a:t>
            </a:r>
          </a:p>
          <a:p>
            <a:pPr lvl="1"/>
            <a:r>
              <a:rPr lang="en-US" dirty="0"/>
              <a:t>Amortized over shorter of legal or useful life</a:t>
            </a:r>
          </a:p>
          <a:p>
            <a:r>
              <a:rPr lang="en-US" dirty="0"/>
              <a:t>Trademarks</a:t>
            </a:r>
          </a:p>
          <a:p>
            <a:pPr lvl="1"/>
            <a:r>
              <a:rPr lang="en-US" dirty="0"/>
              <a:t>Indefinite legal life</a:t>
            </a:r>
          </a:p>
          <a:p>
            <a:pPr lvl="1"/>
            <a:r>
              <a:rPr lang="en-US" dirty="0"/>
              <a:t>Not amortized; test annually for impairment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Long-Term Assets: Intangibles (cont’d)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533401" y="2133599"/>
            <a:ext cx="8001000" cy="3579813"/>
          </a:xfrm>
        </p:spPr>
        <p:txBody>
          <a:bodyPr/>
          <a:lstStyle/>
          <a:p>
            <a:r>
              <a:rPr lang="en-US" dirty="0"/>
              <a:t>Franchises</a:t>
            </a:r>
          </a:p>
          <a:p>
            <a:pPr lvl="1"/>
            <a:r>
              <a:rPr lang="en-US" dirty="0"/>
              <a:t>Life based on contract</a:t>
            </a:r>
          </a:p>
          <a:p>
            <a:pPr lvl="1"/>
            <a:r>
              <a:rPr lang="en-US" dirty="0"/>
              <a:t>Amortize over shorter of legal or useful life</a:t>
            </a:r>
          </a:p>
          <a:p>
            <a:r>
              <a:rPr lang="en-US" dirty="0"/>
              <a:t>Copyrights</a:t>
            </a:r>
          </a:p>
          <a:p>
            <a:pPr lvl="1"/>
            <a:r>
              <a:rPr lang="en-US" dirty="0"/>
              <a:t>Life of the creator plus 70 years</a:t>
            </a:r>
          </a:p>
          <a:p>
            <a:pPr lvl="1"/>
            <a:r>
              <a:rPr lang="en-US" dirty="0"/>
              <a:t>Amortize over shorter of legal or useful life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b="1">
                <a:latin typeface="Arial" charset="0"/>
              </a:rPr>
              <a:t>Liabilities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09600" y="2209800"/>
            <a:ext cx="7848600" cy="332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1313" indent="-341313" algn="l">
              <a:spcBef>
                <a:spcPct val="50000"/>
              </a:spcBef>
              <a:buFontTx/>
              <a:buChar char="•"/>
            </a:pPr>
            <a:r>
              <a:rPr lang="en-US" dirty="0">
                <a:solidFill>
                  <a:srgbClr val="336699"/>
                </a:solidFill>
                <a:latin typeface="Arial" charset="0"/>
              </a:rPr>
              <a:t>Probable future sacrifices of economic benefits arising from present obligations of a particular entity to transfer assets or provide services to other entities in the futures as a result of past transactions or events</a:t>
            </a:r>
          </a:p>
          <a:p>
            <a:pPr marL="735013" lvl="1" indent="-277813" algn="l">
              <a:spcBef>
                <a:spcPct val="50000"/>
              </a:spcBef>
              <a:buFont typeface="Arial" charset="0"/>
              <a:buChar char="–"/>
            </a:pPr>
            <a:r>
              <a:rPr lang="en-US" sz="2400" dirty="0">
                <a:solidFill>
                  <a:srgbClr val="336699"/>
                </a:solidFill>
                <a:latin typeface="Arial" charset="0"/>
              </a:rPr>
              <a:t>Current Liabilities</a:t>
            </a:r>
          </a:p>
          <a:p>
            <a:pPr marL="735013" lvl="1" indent="-277813" algn="l">
              <a:spcBef>
                <a:spcPct val="50000"/>
              </a:spcBef>
              <a:buFont typeface="Arial" charset="0"/>
              <a:buChar char="–"/>
            </a:pPr>
            <a:r>
              <a:rPr lang="en-US" sz="2400" dirty="0">
                <a:solidFill>
                  <a:srgbClr val="336699"/>
                </a:solidFill>
                <a:latin typeface="Arial" charset="0"/>
              </a:rPr>
              <a:t>Long-Term Liabilities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914400" y="4572000"/>
            <a:ext cx="7772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>
              <a:solidFill>
                <a:srgbClr val="33669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Current Liabilities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57400"/>
            <a:ext cx="7940675" cy="4114800"/>
          </a:xfrm>
        </p:spPr>
        <p:txBody>
          <a:bodyPr/>
          <a:lstStyle/>
          <a:p>
            <a:r>
              <a:rPr lang="en-US" dirty="0"/>
              <a:t>Obligations whose liquidation is reasonably expected to</a:t>
            </a:r>
          </a:p>
          <a:p>
            <a:r>
              <a:rPr lang="en-US" dirty="0"/>
              <a:t>Require the use of</a:t>
            </a:r>
          </a:p>
          <a:p>
            <a:pPr lvl="1"/>
            <a:r>
              <a:rPr lang="en-US" dirty="0"/>
              <a:t>Existing current assets</a:t>
            </a:r>
          </a:p>
          <a:p>
            <a:pPr lvl="1"/>
            <a:r>
              <a:rPr lang="en-US" dirty="0"/>
              <a:t>Creation of other current liabilities</a:t>
            </a:r>
          </a:p>
          <a:p>
            <a:r>
              <a:rPr lang="en-US" dirty="0"/>
              <a:t>Within one year or the operating cycle, whichever is longer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charset="0"/>
              </a:rPr>
              <a:t>Current Liabilities (cont’d)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593725" y="2133599"/>
            <a:ext cx="7940675" cy="3579813"/>
          </a:xfrm>
        </p:spPr>
        <p:txBody>
          <a:bodyPr/>
          <a:lstStyle/>
          <a:p>
            <a:r>
              <a:rPr lang="en-US" dirty="0"/>
              <a:t>Payables</a:t>
            </a:r>
          </a:p>
          <a:p>
            <a:pPr lvl="1"/>
            <a:r>
              <a:rPr lang="en-US" dirty="0"/>
              <a:t>Short-term obligations created by the acquisition of goods or services</a:t>
            </a:r>
          </a:p>
          <a:p>
            <a:r>
              <a:rPr lang="en-US" dirty="0"/>
              <a:t>Unearned Income</a:t>
            </a:r>
          </a:p>
          <a:p>
            <a:pPr lvl="1"/>
            <a:r>
              <a:rPr lang="en-US" dirty="0"/>
              <a:t>Payments collected in advance of the performance of services or delivery of goods</a:t>
            </a:r>
          </a:p>
          <a:p>
            <a:r>
              <a:rPr lang="en-US" dirty="0"/>
              <a:t>Other current liabilities</a:t>
            </a:r>
          </a:p>
          <a:p>
            <a:pPr lvl="1"/>
            <a:r>
              <a:rPr lang="en-US" dirty="0"/>
              <a:t>As circumstances warrant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charset="0"/>
              </a:rPr>
              <a:t>Long-Term Liabilities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57399"/>
            <a:ext cx="7848600" cy="3656013"/>
          </a:xfrm>
        </p:spPr>
        <p:txBody>
          <a:bodyPr/>
          <a:lstStyle/>
          <a:p>
            <a:r>
              <a:rPr lang="en-US" dirty="0"/>
              <a:t>Due in a period beyond one year or operating cycle</a:t>
            </a:r>
          </a:p>
          <a:p>
            <a:r>
              <a:rPr lang="en-US" dirty="0"/>
              <a:t>Related to</a:t>
            </a:r>
          </a:p>
          <a:p>
            <a:pPr lvl="1"/>
            <a:r>
              <a:rPr lang="en-US" dirty="0"/>
              <a:t>Financing arrangements</a:t>
            </a:r>
          </a:p>
          <a:p>
            <a:pPr lvl="1"/>
            <a:r>
              <a:rPr lang="en-US" dirty="0"/>
              <a:t>Operational obligations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Long-Term Liabilities: Financing Arrangements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57400"/>
            <a:ext cx="7848600" cy="3429000"/>
          </a:xfrm>
        </p:spPr>
        <p:txBody>
          <a:bodyPr/>
          <a:lstStyle/>
          <a:p>
            <a:r>
              <a:rPr lang="en-US" dirty="0"/>
              <a:t>Notes Payable</a:t>
            </a:r>
          </a:p>
          <a:p>
            <a:pPr lvl="1"/>
            <a:r>
              <a:rPr lang="en-US" dirty="0"/>
              <a:t>Secured by property: Mortgage notes</a:t>
            </a:r>
          </a:p>
          <a:p>
            <a:r>
              <a:rPr lang="en-US" dirty="0"/>
              <a:t>Credit Agreements</a:t>
            </a:r>
          </a:p>
          <a:p>
            <a:pPr lvl="1"/>
            <a:r>
              <a:rPr lang="en-US" dirty="0"/>
              <a:t>Ready lines of credit that may require a compensating balance</a:t>
            </a:r>
          </a:p>
          <a:p>
            <a:pPr lvl="1"/>
            <a:r>
              <a:rPr lang="en-US" dirty="0"/>
              <a:t>Not a liability until funds are drawn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Long-Term Liabilities: Financing Arrangements (cont’d)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7772400" cy="3581400"/>
          </a:xfrm>
        </p:spPr>
        <p:txBody>
          <a:bodyPr/>
          <a:lstStyle/>
          <a:p>
            <a:r>
              <a:rPr lang="en-US" dirty="0"/>
              <a:t>Bonds Payable</a:t>
            </a:r>
          </a:p>
          <a:p>
            <a:pPr lvl="1"/>
            <a:r>
              <a:rPr lang="en-US" dirty="0"/>
              <a:t>Sold at par, premium, or discount</a:t>
            </a:r>
          </a:p>
          <a:p>
            <a:pPr lvl="1"/>
            <a:r>
              <a:rPr lang="en-US" dirty="0"/>
              <a:t>Premium or discount is amortized into interest expense</a:t>
            </a:r>
          </a:p>
          <a:p>
            <a:pPr lvl="1"/>
            <a:r>
              <a:rPr lang="en-US" dirty="0"/>
              <a:t>Bond carrying value is amortized to par value</a:t>
            </a:r>
          </a:p>
          <a:p>
            <a:pPr lvl="1"/>
            <a:r>
              <a:rPr lang="en-US" dirty="0"/>
              <a:t>Convertible bonds can be converted into common stock</a:t>
            </a:r>
          </a:p>
          <a:p>
            <a:pPr lvl="1"/>
            <a:r>
              <a:rPr lang="en-US" dirty="0"/>
              <a:t>Conversion feature enhances bond selling price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Bonds at Par, Premium, or Discount</a:t>
            </a:r>
          </a:p>
        </p:txBody>
      </p:sp>
      <p:sp>
        <p:nvSpPr>
          <p:cNvPr id="106500" name="AutoShape 4"/>
          <p:cNvSpPr>
            <a:spLocks noChangeArrowheads="1"/>
          </p:cNvSpPr>
          <p:nvPr/>
        </p:nvSpPr>
        <p:spPr bwMode="auto">
          <a:xfrm>
            <a:off x="152400" y="3695700"/>
            <a:ext cx="2209800" cy="1143000"/>
          </a:xfrm>
          <a:prstGeom prst="flowChartProcess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1900" b="1">
                <a:solidFill>
                  <a:srgbClr val="336699"/>
                </a:solidFill>
                <a:latin typeface="Arial" charset="0"/>
              </a:rPr>
              <a:t>Bond</a:t>
            </a:r>
            <a:br>
              <a:rPr lang="en-US" sz="1900" b="1">
                <a:solidFill>
                  <a:srgbClr val="336699"/>
                </a:solidFill>
                <a:latin typeface="Arial" charset="0"/>
              </a:rPr>
            </a:br>
            <a:r>
              <a:rPr lang="en-US" sz="1900" b="1">
                <a:solidFill>
                  <a:srgbClr val="336699"/>
                </a:solidFill>
                <a:latin typeface="Arial" charset="0"/>
              </a:rPr>
              <a:t>Contractual Interest Rate 8%</a:t>
            </a:r>
          </a:p>
        </p:txBody>
      </p:sp>
      <p:sp>
        <p:nvSpPr>
          <p:cNvPr id="106501" name="AutoShape 5"/>
          <p:cNvSpPr>
            <a:spLocks noChangeArrowheads="1"/>
          </p:cNvSpPr>
          <p:nvPr/>
        </p:nvSpPr>
        <p:spPr bwMode="auto">
          <a:xfrm>
            <a:off x="2971800" y="2133600"/>
            <a:ext cx="2286000" cy="838200"/>
          </a:xfrm>
          <a:prstGeom prst="flowChartProcess">
            <a:avLst/>
          </a:prstGeom>
          <a:gradFill rotWithShape="0">
            <a:gsLst>
              <a:gs pos="0">
                <a:srgbClr val="FFFFFF"/>
              </a:gs>
              <a:gs pos="100000">
                <a:srgbClr val="336699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1900" b="1">
                <a:solidFill>
                  <a:srgbClr val="336699"/>
                </a:solidFill>
                <a:latin typeface="Arial" charset="0"/>
              </a:rPr>
              <a:t>6%</a:t>
            </a:r>
          </a:p>
        </p:txBody>
      </p:sp>
      <p:sp>
        <p:nvSpPr>
          <p:cNvPr id="106502" name="AutoShape 6"/>
          <p:cNvSpPr>
            <a:spLocks noChangeArrowheads="1"/>
          </p:cNvSpPr>
          <p:nvPr/>
        </p:nvSpPr>
        <p:spPr bwMode="auto">
          <a:xfrm>
            <a:off x="2971800" y="3848100"/>
            <a:ext cx="2286000" cy="838200"/>
          </a:xfrm>
          <a:prstGeom prst="flowChartProcess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1900" b="1">
                <a:solidFill>
                  <a:schemeClr val="bg1"/>
                </a:solidFill>
                <a:latin typeface="Arial" charset="0"/>
              </a:rPr>
              <a:t>8%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106503" name="AutoShape 7"/>
          <p:cNvSpPr>
            <a:spLocks noChangeArrowheads="1"/>
          </p:cNvSpPr>
          <p:nvPr/>
        </p:nvSpPr>
        <p:spPr bwMode="auto">
          <a:xfrm>
            <a:off x="2971800" y="5562600"/>
            <a:ext cx="2286000" cy="838200"/>
          </a:xfrm>
          <a:prstGeom prst="flowChartProcess">
            <a:avLst/>
          </a:prstGeom>
          <a:gradFill rotWithShape="0">
            <a:gsLst>
              <a:gs pos="0">
                <a:srgbClr val="336699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1900" b="1">
                <a:solidFill>
                  <a:srgbClr val="336699"/>
                </a:solidFill>
                <a:latin typeface="Arial" charset="0"/>
              </a:rPr>
              <a:t>10%</a:t>
            </a:r>
            <a:endParaRPr lang="en-US" b="1"/>
          </a:p>
        </p:txBody>
      </p:sp>
      <p:sp>
        <p:nvSpPr>
          <p:cNvPr id="106504" name="AutoShape 8"/>
          <p:cNvSpPr>
            <a:spLocks noChangeArrowheads="1"/>
          </p:cNvSpPr>
          <p:nvPr/>
        </p:nvSpPr>
        <p:spPr bwMode="auto">
          <a:xfrm>
            <a:off x="6096000" y="2133600"/>
            <a:ext cx="2286000" cy="838200"/>
          </a:xfrm>
          <a:prstGeom prst="flowChartProcess">
            <a:avLst/>
          </a:prstGeom>
          <a:gradFill rotWithShape="0">
            <a:gsLst>
              <a:gs pos="0">
                <a:srgbClr val="FFFFFF"/>
              </a:gs>
              <a:gs pos="100000">
                <a:srgbClr val="336699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1900" b="1">
                <a:solidFill>
                  <a:srgbClr val="336699"/>
                </a:solidFill>
                <a:latin typeface="Arial" charset="0"/>
              </a:rPr>
              <a:t>Premium</a:t>
            </a:r>
          </a:p>
        </p:txBody>
      </p:sp>
      <p:sp>
        <p:nvSpPr>
          <p:cNvPr id="106505" name="AutoShape 9"/>
          <p:cNvSpPr>
            <a:spLocks noChangeArrowheads="1"/>
          </p:cNvSpPr>
          <p:nvPr/>
        </p:nvSpPr>
        <p:spPr bwMode="auto">
          <a:xfrm>
            <a:off x="6096000" y="3848100"/>
            <a:ext cx="2286000" cy="838200"/>
          </a:xfrm>
          <a:prstGeom prst="flowChartProcess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1900" b="1">
                <a:solidFill>
                  <a:schemeClr val="bg1"/>
                </a:solidFill>
                <a:latin typeface="Arial" charset="0"/>
              </a:rPr>
              <a:t>Par</a:t>
            </a:r>
            <a:br>
              <a:rPr lang="en-US" sz="1900" b="1">
                <a:solidFill>
                  <a:schemeClr val="bg1"/>
                </a:solidFill>
                <a:latin typeface="Arial" charset="0"/>
              </a:rPr>
            </a:br>
            <a:r>
              <a:rPr lang="en-US" sz="1900" b="1">
                <a:solidFill>
                  <a:schemeClr val="bg1"/>
                </a:solidFill>
                <a:latin typeface="Arial" charset="0"/>
              </a:rPr>
              <a:t>(Face Value)</a:t>
            </a:r>
          </a:p>
        </p:txBody>
      </p:sp>
      <p:sp>
        <p:nvSpPr>
          <p:cNvPr id="106506" name="AutoShape 10"/>
          <p:cNvSpPr>
            <a:spLocks noChangeArrowheads="1"/>
          </p:cNvSpPr>
          <p:nvPr/>
        </p:nvSpPr>
        <p:spPr bwMode="auto">
          <a:xfrm>
            <a:off x="6096000" y="5562600"/>
            <a:ext cx="2286000" cy="838200"/>
          </a:xfrm>
          <a:prstGeom prst="flowChartProcess">
            <a:avLst/>
          </a:prstGeom>
          <a:gradFill rotWithShape="0">
            <a:gsLst>
              <a:gs pos="0">
                <a:srgbClr val="336699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1900" b="1">
                <a:solidFill>
                  <a:srgbClr val="336699"/>
                </a:solidFill>
                <a:latin typeface="Arial" charset="0"/>
              </a:rPr>
              <a:t>Discount</a:t>
            </a:r>
          </a:p>
        </p:txBody>
      </p:sp>
      <p:cxnSp>
        <p:nvCxnSpPr>
          <p:cNvPr id="106507" name="AutoShape 11"/>
          <p:cNvCxnSpPr>
            <a:cxnSpLocks noChangeShapeType="1"/>
            <a:stCxn id="106500" idx="0"/>
            <a:endCxn id="106501" idx="1"/>
          </p:cNvCxnSpPr>
          <p:nvPr/>
        </p:nvCxnSpPr>
        <p:spPr bwMode="auto">
          <a:xfrm rot="16200000">
            <a:off x="1543050" y="2266950"/>
            <a:ext cx="1143000" cy="1714500"/>
          </a:xfrm>
          <a:prstGeom prst="bentConnector2">
            <a:avLst/>
          </a:prstGeom>
          <a:noFill/>
          <a:ln w="38100">
            <a:solidFill>
              <a:srgbClr val="336699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6509" name="AutoShape 13"/>
          <p:cNvCxnSpPr>
            <a:cxnSpLocks noChangeShapeType="1"/>
            <a:stCxn id="106500" idx="3"/>
            <a:endCxn id="106502" idx="1"/>
          </p:cNvCxnSpPr>
          <p:nvPr/>
        </p:nvCxnSpPr>
        <p:spPr bwMode="auto">
          <a:xfrm>
            <a:off x="2362200" y="4267200"/>
            <a:ext cx="609600" cy="0"/>
          </a:xfrm>
          <a:prstGeom prst="straightConnector1">
            <a:avLst/>
          </a:prstGeom>
          <a:noFill/>
          <a:ln w="38100">
            <a:solidFill>
              <a:srgbClr val="336699"/>
            </a:solidFill>
            <a:round/>
            <a:headEnd/>
            <a:tailEnd type="triangle" w="med" len="med"/>
          </a:ln>
          <a:effectLst/>
        </p:spPr>
      </p:cxnSp>
      <p:cxnSp>
        <p:nvCxnSpPr>
          <p:cNvPr id="106510" name="AutoShape 14"/>
          <p:cNvCxnSpPr>
            <a:cxnSpLocks noChangeShapeType="1"/>
            <a:stCxn id="106501" idx="3"/>
            <a:endCxn id="106504" idx="1"/>
          </p:cNvCxnSpPr>
          <p:nvPr/>
        </p:nvCxnSpPr>
        <p:spPr bwMode="auto">
          <a:xfrm>
            <a:off x="5257800" y="2552700"/>
            <a:ext cx="838200" cy="0"/>
          </a:xfrm>
          <a:prstGeom prst="straightConnector1">
            <a:avLst/>
          </a:prstGeom>
          <a:noFill/>
          <a:ln w="38100">
            <a:solidFill>
              <a:srgbClr val="336699"/>
            </a:solidFill>
            <a:round/>
            <a:headEnd/>
            <a:tailEnd type="triangle" w="med" len="med"/>
          </a:ln>
          <a:effectLst/>
        </p:spPr>
      </p:cxnSp>
      <p:cxnSp>
        <p:nvCxnSpPr>
          <p:cNvPr id="106512" name="AutoShape 16"/>
          <p:cNvCxnSpPr>
            <a:cxnSpLocks noChangeShapeType="1"/>
            <a:stCxn id="106502" idx="3"/>
            <a:endCxn id="106505" idx="1"/>
          </p:cNvCxnSpPr>
          <p:nvPr/>
        </p:nvCxnSpPr>
        <p:spPr bwMode="auto">
          <a:xfrm>
            <a:off x="5257800" y="4267200"/>
            <a:ext cx="838200" cy="0"/>
          </a:xfrm>
          <a:prstGeom prst="straightConnector1">
            <a:avLst/>
          </a:prstGeom>
          <a:noFill/>
          <a:ln w="38100">
            <a:solidFill>
              <a:srgbClr val="336699"/>
            </a:solidFill>
            <a:round/>
            <a:headEnd/>
            <a:tailEnd type="triangle" w="med" len="med"/>
          </a:ln>
          <a:effectLst/>
        </p:spPr>
      </p:cxnSp>
      <p:cxnSp>
        <p:nvCxnSpPr>
          <p:cNvPr id="106513" name="AutoShape 17"/>
          <p:cNvCxnSpPr>
            <a:cxnSpLocks noChangeShapeType="1"/>
            <a:stCxn id="106503" idx="3"/>
            <a:endCxn id="106506" idx="1"/>
          </p:cNvCxnSpPr>
          <p:nvPr/>
        </p:nvCxnSpPr>
        <p:spPr bwMode="auto">
          <a:xfrm>
            <a:off x="5257800" y="5981700"/>
            <a:ext cx="838200" cy="0"/>
          </a:xfrm>
          <a:prstGeom prst="straightConnector1">
            <a:avLst/>
          </a:prstGeom>
          <a:noFill/>
          <a:ln w="38100">
            <a:solidFill>
              <a:srgbClr val="336699"/>
            </a:solidFill>
            <a:round/>
            <a:headEnd/>
            <a:tailEnd type="triangle" w="med" len="med"/>
          </a:ln>
          <a:effectLst/>
        </p:spPr>
      </p:cxnSp>
      <p:cxnSp>
        <p:nvCxnSpPr>
          <p:cNvPr id="106515" name="AutoShape 19"/>
          <p:cNvCxnSpPr>
            <a:cxnSpLocks noChangeShapeType="1"/>
            <a:stCxn id="106500" idx="2"/>
            <a:endCxn id="106503" idx="1"/>
          </p:cNvCxnSpPr>
          <p:nvPr/>
        </p:nvCxnSpPr>
        <p:spPr bwMode="auto">
          <a:xfrm rot="16200000" flipH="1">
            <a:off x="1543050" y="4552950"/>
            <a:ext cx="1143000" cy="1714500"/>
          </a:xfrm>
          <a:prstGeom prst="bentConnector2">
            <a:avLst/>
          </a:prstGeom>
          <a:noFill/>
          <a:ln w="38100">
            <a:solidFill>
              <a:srgbClr val="336699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06516" name="Text Box 20"/>
          <p:cNvSpPr txBox="1">
            <a:spLocks noChangeArrowheads="1"/>
          </p:cNvSpPr>
          <p:nvPr/>
        </p:nvSpPr>
        <p:spPr bwMode="auto">
          <a:xfrm>
            <a:off x="2971800" y="1311275"/>
            <a:ext cx="2209800" cy="669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100">
                <a:solidFill>
                  <a:srgbClr val="336699"/>
                </a:solidFill>
                <a:latin typeface="Arial" charset="0"/>
              </a:rPr>
              <a:t>Market Interest Rate</a:t>
            </a:r>
          </a:p>
        </p:txBody>
      </p:sp>
      <p:sp>
        <p:nvSpPr>
          <p:cNvPr id="106517" name="Text Box 21"/>
          <p:cNvSpPr txBox="1">
            <a:spLocks noChangeArrowheads="1"/>
          </p:cNvSpPr>
          <p:nvPr/>
        </p:nvSpPr>
        <p:spPr bwMode="auto">
          <a:xfrm>
            <a:off x="6172200" y="1311275"/>
            <a:ext cx="2209800" cy="669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100">
                <a:solidFill>
                  <a:srgbClr val="336699"/>
                </a:solidFill>
                <a:latin typeface="Arial" charset="0"/>
              </a:rPr>
              <a:t>Bonds</a:t>
            </a:r>
            <a:br>
              <a:rPr lang="en-US" sz="2100">
                <a:solidFill>
                  <a:srgbClr val="336699"/>
                </a:solidFill>
                <a:latin typeface="Arial" charset="0"/>
              </a:rPr>
            </a:br>
            <a:r>
              <a:rPr lang="en-US" sz="2100">
                <a:solidFill>
                  <a:srgbClr val="336699"/>
                </a:solidFill>
                <a:latin typeface="Arial" charset="0"/>
              </a:rPr>
              <a:t>Sold at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Long-Term Liabilities: Operational Obligations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81200"/>
            <a:ext cx="7924800" cy="3505200"/>
          </a:xfrm>
        </p:spPr>
        <p:txBody>
          <a:bodyPr/>
          <a:lstStyle/>
          <a:p>
            <a:r>
              <a:rPr lang="en-US" dirty="0"/>
              <a:t>Deferred Taxes</a:t>
            </a:r>
          </a:p>
          <a:p>
            <a:pPr lvl="1"/>
            <a:r>
              <a:rPr lang="en-US" dirty="0"/>
              <a:t>Difference between accounting and tax methods</a:t>
            </a:r>
          </a:p>
          <a:p>
            <a:pPr lvl="1"/>
            <a:r>
              <a:rPr lang="en-US" dirty="0"/>
              <a:t>Difference in the </a:t>
            </a:r>
            <a:r>
              <a:rPr lang="en-US" i="1" dirty="0"/>
              <a:t>timing</a:t>
            </a:r>
            <a:r>
              <a:rPr lang="en-US" dirty="0"/>
              <a:t> of recognizing revenue and expense for accounting and tax purposes</a:t>
            </a:r>
          </a:p>
          <a:p>
            <a:r>
              <a:rPr lang="en-US" dirty="0"/>
              <a:t>Warranty Obligations</a:t>
            </a:r>
          </a:p>
          <a:p>
            <a:pPr lvl="1"/>
            <a:r>
              <a:rPr lang="en-US" dirty="0"/>
              <a:t>Estimated; arise from offering product warranties</a:t>
            </a:r>
          </a:p>
          <a:p>
            <a:pPr lvl="1"/>
            <a:r>
              <a:rPr lang="en-US" dirty="0"/>
              <a:t>Estimated to achieve matching of sales revenue and associated expense of warranty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 descr="gibson-graphic (2)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0825" cy="1143000"/>
          </a:xfrm>
        </p:spPr>
        <p:txBody>
          <a:bodyPr/>
          <a:lstStyle/>
          <a:p>
            <a:r>
              <a:rPr lang="en-US" b="1">
                <a:latin typeface="Arial" charset="0"/>
              </a:rPr>
              <a:t>Balance Sheet </a:t>
            </a:r>
            <a:r>
              <a:rPr lang="en-US" b="1">
                <a:latin typeface="Arial" charset="0"/>
                <a:cs typeface="Arial" charset="0"/>
              </a:rPr>
              <a:t>– </a:t>
            </a:r>
            <a:r>
              <a:rPr lang="en-US" b="1">
                <a:latin typeface="Arial" charset="0"/>
              </a:rPr>
              <a:t>Report Form </a:t>
            </a:r>
          </a:p>
        </p:txBody>
      </p:sp>
      <p:graphicFrame>
        <p:nvGraphicFramePr>
          <p:cNvPr id="93188" name="Object 4"/>
          <p:cNvGraphicFramePr>
            <a:graphicFrameLocks noChangeAspect="1"/>
          </p:cNvGraphicFramePr>
          <p:nvPr/>
        </p:nvGraphicFramePr>
        <p:xfrm>
          <a:off x="1987550" y="1301750"/>
          <a:ext cx="5203825" cy="492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9" name="Worksheet" r:id="rId5" imgW="3009900" imgH="2828925" progId="Excel.Sheet.8">
                  <p:embed/>
                </p:oleObj>
              </mc:Choice>
              <mc:Fallback>
                <p:oleObj name="Worksheet" r:id="rId5" imgW="3009900" imgH="2828925" progId="Excel.Shee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7550" y="1301750"/>
                        <a:ext cx="5203825" cy="4922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Long-Term Liabilities: Operational Obligations (cont’d)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533401" y="1981200"/>
            <a:ext cx="7924800" cy="3352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Minority Interest</a:t>
            </a:r>
          </a:p>
          <a:p>
            <a:pPr lvl="1"/>
            <a:r>
              <a:rPr lang="en-US" dirty="0"/>
              <a:t>Reported on consolidated financial statements</a:t>
            </a:r>
          </a:p>
          <a:p>
            <a:pPr lvl="1"/>
            <a:r>
              <a:rPr lang="en-US" dirty="0"/>
              <a:t>Represents the interest in the equity of a partially-held subsidiary by the </a:t>
            </a:r>
            <a:r>
              <a:rPr lang="en-US" dirty="0" err="1"/>
              <a:t>nonmajority</a:t>
            </a:r>
            <a:r>
              <a:rPr lang="en-US" dirty="0"/>
              <a:t> owners</a:t>
            </a:r>
          </a:p>
          <a:p>
            <a:pPr lvl="1"/>
            <a:r>
              <a:rPr lang="en-US" dirty="0"/>
              <a:t>Not a liability </a:t>
            </a:r>
            <a:r>
              <a:rPr lang="en-US" i="1" dirty="0"/>
              <a:t>per se </a:t>
            </a:r>
            <a:r>
              <a:rPr lang="en-US" dirty="0"/>
              <a:t>but for purposes of analysis treat as a liability</a:t>
            </a:r>
          </a:p>
          <a:p>
            <a:r>
              <a:rPr lang="en-US" dirty="0"/>
              <a:t>Other Noncurrent Liabilities</a:t>
            </a:r>
          </a:p>
          <a:p>
            <a:pPr lvl="1"/>
            <a:r>
              <a:rPr lang="en-US" dirty="0"/>
              <a:t>As circumstances warrant</a:t>
            </a:r>
          </a:p>
          <a:p>
            <a:r>
              <a:rPr lang="en-US" dirty="0"/>
              <a:t>Redeemable Preferred Stock</a:t>
            </a:r>
          </a:p>
          <a:p>
            <a:pPr lvl="1"/>
            <a:r>
              <a:rPr lang="en-US" dirty="0"/>
              <a:t>Excluded from stockholders’ equity</a:t>
            </a:r>
          </a:p>
          <a:p>
            <a:pPr lvl="1"/>
            <a:r>
              <a:rPr lang="en-US" dirty="0"/>
              <a:t>For analysis, treat as a liability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b="1">
                <a:latin typeface="Arial" charset="0"/>
              </a:rPr>
              <a:t>Stockholders’ Equity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09600" y="1981200"/>
            <a:ext cx="79248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1313" indent="-341313" algn="l">
              <a:spcBef>
                <a:spcPct val="50000"/>
              </a:spcBef>
              <a:buFontTx/>
              <a:buChar char="•"/>
            </a:pPr>
            <a:r>
              <a:rPr lang="en-US" dirty="0">
                <a:solidFill>
                  <a:srgbClr val="336699"/>
                </a:solidFill>
                <a:latin typeface="Arial" charset="0"/>
              </a:rPr>
              <a:t>The residual ownership interest in the assets of an entity that remains after deducting its liabilities</a:t>
            </a:r>
          </a:p>
          <a:p>
            <a:pPr marL="735013" lvl="1" indent="-227013" algn="l">
              <a:spcBef>
                <a:spcPct val="50000"/>
              </a:spcBef>
              <a:buFont typeface="Arial" charset="0"/>
              <a:buChar char="–"/>
            </a:pPr>
            <a:r>
              <a:rPr lang="en-US" sz="2400" dirty="0">
                <a:solidFill>
                  <a:srgbClr val="336699"/>
                </a:solidFill>
                <a:latin typeface="Arial" charset="0"/>
              </a:rPr>
              <a:t>Paid-in Capital</a:t>
            </a:r>
          </a:p>
          <a:p>
            <a:pPr marL="735013" lvl="1" indent="-227013" algn="l">
              <a:spcBef>
                <a:spcPct val="50000"/>
              </a:spcBef>
              <a:buFont typeface="Arial" charset="0"/>
              <a:buChar char="–"/>
            </a:pPr>
            <a:r>
              <a:rPr lang="en-US" sz="2400" dirty="0">
                <a:solidFill>
                  <a:srgbClr val="336699"/>
                </a:solidFill>
                <a:latin typeface="Arial" charset="0"/>
              </a:rPr>
              <a:t>Retained Earnings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914400" y="3733800"/>
            <a:ext cx="7772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>
              <a:solidFill>
                <a:srgbClr val="33669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Stockholders’ Equity: Paid-in Capital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533401" y="2209799"/>
            <a:ext cx="8001000" cy="3503613"/>
          </a:xfrm>
        </p:spPr>
        <p:txBody>
          <a:bodyPr/>
          <a:lstStyle/>
          <a:p>
            <a:r>
              <a:rPr lang="en-US" dirty="0"/>
              <a:t>Par value</a:t>
            </a:r>
          </a:p>
          <a:p>
            <a:pPr lvl="1"/>
            <a:r>
              <a:rPr lang="en-US" dirty="0"/>
              <a:t>In some states, referred to as “stated value”</a:t>
            </a:r>
          </a:p>
          <a:p>
            <a:pPr lvl="1"/>
            <a:r>
              <a:rPr lang="en-US" dirty="0"/>
              <a:t>Considered “legal capital” by many states</a:t>
            </a:r>
          </a:p>
          <a:p>
            <a:pPr lvl="1"/>
            <a:r>
              <a:rPr lang="en-US" dirty="0"/>
              <a:t>Established by the articles of incorporation</a:t>
            </a:r>
          </a:p>
          <a:p>
            <a:pPr lvl="1"/>
            <a:r>
              <a:rPr lang="en-US" dirty="0"/>
              <a:t>Usually a minimal value</a:t>
            </a:r>
          </a:p>
          <a:p>
            <a:r>
              <a:rPr lang="en-US" dirty="0"/>
              <a:t>No-par stock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Stockholders’ Equity: Paid-in Capital (cont’d)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209799"/>
            <a:ext cx="7924800" cy="3503613"/>
          </a:xfrm>
        </p:spPr>
        <p:txBody>
          <a:bodyPr/>
          <a:lstStyle/>
          <a:p>
            <a:r>
              <a:rPr lang="en-US" dirty="0"/>
              <a:t>Additional paid-in capital</a:t>
            </a:r>
          </a:p>
          <a:p>
            <a:pPr lvl="1"/>
            <a:r>
              <a:rPr lang="en-US" dirty="0"/>
              <a:t>Issue price in excess of par (stated) value</a:t>
            </a:r>
          </a:p>
          <a:p>
            <a:pPr lvl="1"/>
            <a:r>
              <a:rPr lang="en-US" dirty="0"/>
              <a:t>Other sources</a:t>
            </a:r>
          </a:p>
          <a:p>
            <a:pPr lvl="2"/>
            <a:r>
              <a:rPr lang="en-US" dirty="0"/>
              <a:t>Treasury stock transactions</a:t>
            </a:r>
          </a:p>
          <a:p>
            <a:pPr lvl="2"/>
            <a:r>
              <a:rPr lang="en-US" dirty="0"/>
              <a:t>Stock dividend transactions</a:t>
            </a:r>
          </a:p>
          <a:p>
            <a:pPr lvl="2"/>
            <a:r>
              <a:rPr lang="en-US" dirty="0"/>
              <a:t>Donated capital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Stockholders’ Equity: Paid-in Capital (cont’d)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533401" y="2514599"/>
            <a:ext cx="8001000" cy="31988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Common Stock</a:t>
            </a:r>
          </a:p>
          <a:p>
            <a:pPr lvl="1"/>
            <a:r>
              <a:rPr lang="en-US" dirty="0"/>
              <a:t>Shareholder ownership</a:t>
            </a:r>
          </a:p>
          <a:p>
            <a:pPr lvl="1"/>
            <a:r>
              <a:rPr lang="en-US" dirty="0"/>
              <a:t>Voting rights</a:t>
            </a:r>
          </a:p>
          <a:p>
            <a:pPr lvl="2"/>
            <a:r>
              <a:rPr lang="en-US" dirty="0"/>
              <a:t>Election of board of directors</a:t>
            </a:r>
          </a:p>
          <a:p>
            <a:pPr lvl="2"/>
            <a:r>
              <a:rPr lang="en-US" dirty="0"/>
              <a:t>Major corporate decisions</a:t>
            </a:r>
          </a:p>
          <a:p>
            <a:pPr lvl="1"/>
            <a:r>
              <a:rPr lang="en-US" dirty="0"/>
              <a:t>Liquidation rights secondary to</a:t>
            </a:r>
          </a:p>
          <a:p>
            <a:pPr lvl="2"/>
            <a:r>
              <a:rPr lang="en-US" dirty="0"/>
              <a:t>Creditors</a:t>
            </a:r>
          </a:p>
          <a:p>
            <a:pPr lvl="2"/>
            <a:r>
              <a:rPr lang="en-US" dirty="0"/>
              <a:t>Preferred stock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Stockholders’ Equity: Paid-in Capital (cont’d)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57400"/>
            <a:ext cx="7940675" cy="35052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Preferred Stock</a:t>
            </a:r>
          </a:p>
          <a:p>
            <a:pPr lvl="1"/>
            <a:r>
              <a:rPr lang="en-US" sz="2000" dirty="0"/>
              <a:t>Does not normally convey voting rights</a:t>
            </a:r>
          </a:p>
          <a:p>
            <a:pPr lvl="1"/>
            <a:r>
              <a:rPr lang="en-US" sz="2000" dirty="0"/>
              <a:t>May carry any or all of these features:</a:t>
            </a:r>
          </a:p>
          <a:p>
            <a:pPr lvl="2"/>
            <a:r>
              <a:rPr lang="en-US" sz="1600" dirty="0"/>
              <a:t>Preference as to dividends</a:t>
            </a:r>
          </a:p>
          <a:p>
            <a:pPr lvl="2"/>
            <a:r>
              <a:rPr lang="en-US" sz="1600" dirty="0"/>
              <a:t>Accumulation of dividends</a:t>
            </a:r>
          </a:p>
          <a:p>
            <a:pPr lvl="2"/>
            <a:r>
              <a:rPr lang="en-US" sz="1600" dirty="0"/>
              <a:t>Participation in dividend beyond stated dividend rate</a:t>
            </a:r>
          </a:p>
          <a:p>
            <a:pPr lvl="2"/>
            <a:r>
              <a:rPr lang="en-US" sz="1600" dirty="0"/>
              <a:t>Convertibility into common stock at holder’s discretion</a:t>
            </a:r>
          </a:p>
          <a:p>
            <a:pPr lvl="2"/>
            <a:r>
              <a:rPr lang="en-US" sz="1600" dirty="0"/>
              <a:t>Preference in liquidation secondary to creditors</a:t>
            </a:r>
          </a:p>
          <a:p>
            <a:pPr lvl="2"/>
            <a:r>
              <a:rPr lang="en-US" sz="1600" dirty="0"/>
              <a:t>Callable at issuer discretion</a:t>
            </a:r>
          </a:p>
          <a:p>
            <a:pPr lvl="2"/>
            <a:r>
              <a:rPr lang="en-US" sz="1600" dirty="0"/>
              <a:t>Redemption at future maturity value</a:t>
            </a:r>
          </a:p>
          <a:p>
            <a:r>
              <a:rPr lang="en-US" sz="2400" dirty="0"/>
              <a:t>Donated Capital</a:t>
            </a:r>
          </a:p>
          <a:p>
            <a:pPr lvl="1"/>
            <a:r>
              <a:rPr lang="en-US" sz="2000" dirty="0"/>
              <a:t>Donated by outside entities</a:t>
            </a:r>
          </a:p>
          <a:p>
            <a:pPr lvl="1"/>
            <a:r>
              <a:rPr lang="en-US" sz="2000" dirty="0"/>
              <a:t>Shareholder surrender of stock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Stockholders’ Equity: Retained Earnings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438399"/>
            <a:ext cx="7924800" cy="3275013"/>
          </a:xfrm>
        </p:spPr>
        <p:txBody>
          <a:bodyPr/>
          <a:lstStyle/>
          <a:p>
            <a:r>
              <a:rPr lang="en-US" dirty="0"/>
              <a:t>Undistributed earnings of the corporation</a:t>
            </a:r>
          </a:p>
          <a:p>
            <a:pPr lvl="1"/>
            <a:r>
              <a:rPr lang="en-US" dirty="0"/>
              <a:t>Net income for all prior periods</a:t>
            </a:r>
          </a:p>
          <a:p>
            <a:pPr lvl="1"/>
            <a:r>
              <a:rPr lang="en-US" dirty="0"/>
              <a:t>Less dividends declared to shareholders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Stockholders’ Equity: Other (cont’d)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848600" cy="3276600"/>
          </a:xfrm>
        </p:spPr>
        <p:txBody>
          <a:bodyPr>
            <a:normAutofit/>
          </a:bodyPr>
          <a:lstStyle/>
          <a:p>
            <a:r>
              <a:rPr lang="en-US" dirty="0" smtClean="0"/>
              <a:t>Treasury </a:t>
            </a:r>
            <a:r>
              <a:rPr lang="en-US" dirty="0"/>
              <a:t>Stock</a:t>
            </a:r>
          </a:p>
          <a:p>
            <a:pPr lvl="1"/>
            <a:r>
              <a:rPr lang="en-US" dirty="0"/>
              <a:t>Stock purchased and held by the issuing corporation</a:t>
            </a:r>
          </a:p>
          <a:p>
            <a:pPr lvl="1"/>
            <a:r>
              <a:rPr lang="en-US" dirty="0"/>
              <a:t>Recording and disclosure</a:t>
            </a:r>
          </a:p>
          <a:p>
            <a:pPr lvl="2"/>
            <a:r>
              <a:rPr lang="en-US" dirty="0"/>
              <a:t>Record at par value; deduct from paid-in capital</a:t>
            </a:r>
          </a:p>
          <a:p>
            <a:pPr lvl="2"/>
            <a:r>
              <a:rPr lang="en-US" dirty="0"/>
              <a:t>Record at cost; deduct from total stockholders’ equity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Statement of Stockholders’ Equity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57399"/>
            <a:ext cx="7924800" cy="3656013"/>
          </a:xfrm>
          <a:noFill/>
          <a:ln/>
        </p:spPr>
        <p:txBody>
          <a:bodyPr/>
          <a:lstStyle/>
          <a:p>
            <a:r>
              <a:rPr lang="en-US" dirty="0"/>
              <a:t>Reconciles the beginning and ending balances of all components of stockholders’ equity</a:t>
            </a:r>
          </a:p>
          <a:p>
            <a:r>
              <a:rPr lang="en-US" dirty="0"/>
              <a:t>Account changes indicate</a:t>
            </a:r>
          </a:p>
          <a:p>
            <a:pPr lvl="1"/>
            <a:r>
              <a:rPr lang="en-US" dirty="0"/>
              <a:t>Issuance of stock: paid-in capital increase</a:t>
            </a:r>
          </a:p>
          <a:p>
            <a:pPr lvl="1"/>
            <a:r>
              <a:rPr lang="en-US" dirty="0"/>
              <a:t>Acquisition of treasury stock: treasury stock increase</a:t>
            </a:r>
          </a:p>
          <a:p>
            <a:pPr lvl="1"/>
            <a:r>
              <a:rPr lang="en-US" dirty="0"/>
              <a:t>Net income: retained earnings increase</a:t>
            </a:r>
          </a:p>
          <a:p>
            <a:pPr lvl="1"/>
            <a:r>
              <a:rPr lang="en-US" dirty="0"/>
              <a:t>Dividends: retained earnings decrease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Balance Sheet Presentation Issues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33401" y="1981199"/>
            <a:ext cx="8001000" cy="3732213"/>
          </a:xfrm>
          <a:noFill/>
          <a:ln/>
        </p:spPr>
        <p:txBody>
          <a:bodyPr/>
          <a:lstStyle/>
          <a:p>
            <a:r>
              <a:rPr lang="en-US" dirty="0"/>
              <a:t>Financial analysis is complicated by</a:t>
            </a:r>
          </a:p>
          <a:p>
            <a:pPr lvl="1"/>
            <a:r>
              <a:rPr lang="en-US" dirty="0"/>
              <a:t>Many assets recorded at cost rather than fair (replacement) value</a:t>
            </a:r>
          </a:p>
          <a:p>
            <a:pPr lvl="1"/>
            <a:r>
              <a:rPr lang="en-US" dirty="0"/>
              <a:t>Varying valuation methods</a:t>
            </a:r>
          </a:p>
          <a:p>
            <a:pPr lvl="2"/>
            <a:r>
              <a:rPr lang="en-US" dirty="0"/>
              <a:t>Within a firm from item to item</a:t>
            </a:r>
          </a:p>
          <a:p>
            <a:pPr lvl="2"/>
            <a:r>
              <a:rPr lang="en-US" dirty="0"/>
              <a:t>Within an industry from company to company</a:t>
            </a:r>
          </a:p>
          <a:p>
            <a:pPr lvl="1"/>
            <a:r>
              <a:rPr lang="en-US" dirty="0"/>
              <a:t>Not all items of value are listed as assets</a:t>
            </a:r>
          </a:p>
          <a:p>
            <a:pPr lvl="1"/>
            <a:r>
              <a:rPr lang="en-US" dirty="0"/>
              <a:t>Certain contingent liabilities may be excluded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latin typeface="Arial" charset="0"/>
              </a:rPr>
              <a:t>Balance Sheet </a:t>
            </a:r>
            <a:r>
              <a:rPr lang="en-US" b="1">
                <a:latin typeface="Arial" charset="0"/>
                <a:cs typeface="Arial" charset="0"/>
              </a:rPr>
              <a:t>– </a:t>
            </a:r>
            <a:r>
              <a:rPr lang="en-US" b="1">
                <a:latin typeface="Arial" charset="0"/>
              </a:rPr>
              <a:t>Account Form </a:t>
            </a:r>
          </a:p>
        </p:txBody>
      </p:sp>
      <p:graphicFrame>
        <p:nvGraphicFramePr>
          <p:cNvPr id="92164" name="Object 4"/>
          <p:cNvGraphicFramePr>
            <a:graphicFrameLocks noChangeAspect="1"/>
          </p:cNvGraphicFramePr>
          <p:nvPr/>
        </p:nvGraphicFramePr>
        <p:xfrm>
          <a:off x="615950" y="1301750"/>
          <a:ext cx="7766050" cy="339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5" name="Worksheet" r:id="rId5" imgW="4362450" imgH="1962150" progId="Excel.Sheet.8">
                  <p:embed/>
                </p:oleObj>
              </mc:Choice>
              <mc:Fallback>
                <p:oleObj name="Worksheet" r:id="rId5" imgW="4362450" imgH="1962150" progId="Excel.Shee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1301750"/>
                        <a:ext cx="7766050" cy="339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b="1">
                <a:latin typeface="Arial" charset="0"/>
              </a:rPr>
              <a:t>Assets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33400" y="1828800"/>
            <a:ext cx="7772400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1313" indent="-341313" algn="l">
              <a:spcBef>
                <a:spcPct val="50000"/>
              </a:spcBef>
              <a:buFontTx/>
              <a:buChar char="•"/>
            </a:pPr>
            <a:r>
              <a:rPr lang="en-US" dirty="0">
                <a:solidFill>
                  <a:srgbClr val="336699"/>
                </a:solidFill>
                <a:latin typeface="Arial" charset="0"/>
              </a:rPr>
              <a:t>Probable future economic benefits obtained or controlled by an entity as a result of past transactions or events</a:t>
            </a:r>
          </a:p>
          <a:p>
            <a:pPr marL="735013" lvl="1" indent="-277813" algn="l">
              <a:spcBef>
                <a:spcPct val="50000"/>
              </a:spcBef>
              <a:buFont typeface="Arial" charset="0"/>
              <a:buChar char="–"/>
            </a:pPr>
            <a:r>
              <a:rPr lang="en-US" sz="2400" dirty="0">
                <a:solidFill>
                  <a:srgbClr val="336699"/>
                </a:solidFill>
                <a:latin typeface="Arial" charset="0"/>
              </a:rPr>
              <a:t>Current Assets</a:t>
            </a:r>
          </a:p>
          <a:p>
            <a:pPr marL="735013" lvl="1" indent="-277813" algn="l">
              <a:spcBef>
                <a:spcPct val="50000"/>
              </a:spcBef>
              <a:buFont typeface="Arial" charset="0"/>
              <a:buChar char="–"/>
            </a:pPr>
            <a:r>
              <a:rPr lang="en-US" sz="2400" dirty="0">
                <a:solidFill>
                  <a:srgbClr val="336699"/>
                </a:solidFill>
                <a:latin typeface="Arial" charset="0"/>
              </a:rPr>
              <a:t>Long-Term Assets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914400" y="3581400"/>
            <a:ext cx="7772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>
              <a:solidFill>
                <a:srgbClr val="33669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b="1">
                <a:latin typeface="Arial" charset="0"/>
              </a:rPr>
              <a:t>Current Assets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593725" y="1598613"/>
            <a:ext cx="7864475" cy="4114800"/>
          </a:xfrm>
          <a:noFill/>
          <a:ln/>
        </p:spPr>
        <p:txBody>
          <a:bodyPr/>
          <a:lstStyle/>
          <a:p>
            <a:r>
              <a:rPr lang="en-US"/>
              <a:t>Cash and assets that will be converted into cash during the operating cycle or within a year, whichever is longer</a:t>
            </a:r>
          </a:p>
          <a:p>
            <a:r>
              <a:rPr lang="en-US"/>
              <a:t>Presented in order of liquidity</a:t>
            </a:r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657600"/>
            <a:ext cx="7924800" cy="21224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b="1">
                <a:latin typeface="Arial" charset="0"/>
              </a:rPr>
              <a:t>Current Assets (cont’d)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593725" y="1598613"/>
            <a:ext cx="7940675" cy="4114800"/>
          </a:xfrm>
          <a:noFill/>
          <a:ln/>
        </p:spPr>
        <p:txBody>
          <a:bodyPr/>
          <a:lstStyle/>
          <a:p>
            <a:r>
              <a:rPr lang="en-US"/>
              <a:t>Cash</a:t>
            </a:r>
          </a:p>
          <a:p>
            <a:pPr lvl="1"/>
            <a:r>
              <a:rPr lang="en-US"/>
              <a:t>Negotiable checks, unrestricted balance in checking accounts, savings accounts</a:t>
            </a:r>
          </a:p>
          <a:p>
            <a:r>
              <a:rPr lang="en-US"/>
              <a:t>Marketable Securities</a:t>
            </a:r>
          </a:p>
          <a:p>
            <a:pPr lvl="1"/>
            <a:r>
              <a:rPr lang="en-US"/>
              <a:t>Debt or equity securities</a:t>
            </a:r>
          </a:p>
          <a:p>
            <a:pPr lvl="1"/>
            <a:r>
              <a:rPr lang="en-US"/>
              <a:t>Carried at fair value</a:t>
            </a:r>
          </a:p>
          <a:p>
            <a:pPr lvl="1"/>
            <a:r>
              <a:rPr lang="en-US"/>
              <a:t>Intention to convert into cash during the current period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b="1">
                <a:latin typeface="Arial" charset="0"/>
              </a:rPr>
              <a:t>Current Assets (cont’d)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593725" y="1598613"/>
            <a:ext cx="7940675" cy="4114800"/>
          </a:xfrm>
          <a:noFill/>
          <a:ln/>
        </p:spPr>
        <p:txBody>
          <a:bodyPr/>
          <a:lstStyle/>
          <a:p>
            <a:r>
              <a:rPr lang="en-US"/>
              <a:t>Accounts Receivable</a:t>
            </a:r>
          </a:p>
          <a:p>
            <a:pPr lvl="1"/>
            <a:r>
              <a:rPr lang="en-US"/>
              <a:t>Amounts due from sales or services</a:t>
            </a:r>
          </a:p>
          <a:p>
            <a:pPr lvl="1"/>
            <a:r>
              <a:rPr lang="en-US"/>
              <a:t>Carried at net realizable value (net of allowances)</a:t>
            </a:r>
          </a:p>
          <a:p>
            <a:r>
              <a:rPr lang="en-US"/>
              <a:t>Other receivables due from nontrade sources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b="1">
                <a:latin typeface="Arial" charset="0"/>
              </a:rPr>
              <a:t>Current Assets (cont’d)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593725" y="1598613"/>
            <a:ext cx="7940675" cy="4114800"/>
          </a:xfrm>
          <a:noFill/>
          <a:ln/>
        </p:spPr>
        <p:txBody>
          <a:bodyPr/>
          <a:lstStyle/>
          <a:p>
            <a:r>
              <a:rPr lang="en-US"/>
              <a:t>Inventories</a:t>
            </a:r>
          </a:p>
          <a:p>
            <a:pPr lvl="1"/>
            <a:r>
              <a:rPr lang="en-US"/>
              <a:t>Carried at lower of cost or market</a:t>
            </a:r>
          </a:p>
          <a:p>
            <a:pPr lvl="1"/>
            <a:r>
              <a:rPr lang="en-US"/>
              <a:t>Categories</a:t>
            </a:r>
          </a:p>
          <a:p>
            <a:pPr lvl="2"/>
            <a:r>
              <a:rPr lang="en-US"/>
              <a:t>Goods on hand</a:t>
            </a:r>
          </a:p>
          <a:p>
            <a:pPr lvl="2"/>
            <a:r>
              <a:rPr lang="en-US"/>
              <a:t>Raw materials</a:t>
            </a:r>
          </a:p>
          <a:p>
            <a:pPr lvl="2"/>
            <a:r>
              <a:rPr lang="en-US"/>
              <a:t>Work in process</a:t>
            </a:r>
          </a:p>
          <a:p>
            <a:pPr lvl="2"/>
            <a:r>
              <a:rPr lang="en-US"/>
              <a:t>Finished goods</a:t>
            </a:r>
          </a:p>
        </p:txBody>
      </p:sp>
      <p:sp>
        <p:nvSpPr>
          <p:cNvPr id="28676" name="AutoShape 4"/>
          <p:cNvSpPr>
            <a:spLocks/>
          </p:cNvSpPr>
          <p:nvPr/>
        </p:nvSpPr>
        <p:spPr bwMode="auto">
          <a:xfrm>
            <a:off x="3733800" y="3429000"/>
            <a:ext cx="381000" cy="1066800"/>
          </a:xfrm>
          <a:prstGeom prst="rightBrace">
            <a:avLst>
              <a:gd name="adj1" fmla="val 23333"/>
              <a:gd name="adj2" fmla="val 48958"/>
            </a:avLst>
          </a:prstGeom>
          <a:noFill/>
          <a:ln w="28575">
            <a:solidFill>
              <a:srgbClr val="3366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114800" y="3733800"/>
            <a:ext cx="184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336699"/>
                </a:solidFill>
              </a:rPr>
              <a:t>Manufacturer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4117</TotalTime>
  <Words>1284</Words>
  <Application>Microsoft Office PowerPoint</Application>
  <PresentationFormat>On-screen Show (4:3)</PresentationFormat>
  <Paragraphs>305</Paragraphs>
  <Slides>39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Calibri</vt:lpstr>
      <vt:lpstr>Constantia</vt:lpstr>
      <vt:lpstr>Times New Roman</vt:lpstr>
      <vt:lpstr>Wingdings 2</vt:lpstr>
      <vt:lpstr>Flow</vt:lpstr>
      <vt:lpstr>Equation</vt:lpstr>
      <vt:lpstr>Worksheet</vt:lpstr>
      <vt:lpstr>PowerPoint Presentation</vt:lpstr>
      <vt:lpstr>The Balance Sheet</vt:lpstr>
      <vt:lpstr>Balance Sheet – Report Form </vt:lpstr>
      <vt:lpstr>Balance Sheet – Account Form </vt:lpstr>
      <vt:lpstr>Assets</vt:lpstr>
      <vt:lpstr>Current Assets</vt:lpstr>
      <vt:lpstr>Current Assets (cont’d)</vt:lpstr>
      <vt:lpstr>Current Assets (cont’d)</vt:lpstr>
      <vt:lpstr>Current Assets (cont’d)</vt:lpstr>
      <vt:lpstr>Current Assets (cont’d)</vt:lpstr>
      <vt:lpstr>Long-Term Assets: Tangible</vt:lpstr>
      <vt:lpstr>Long-Term Assets: Tangible (cont’d)</vt:lpstr>
      <vt:lpstr>Long-Term Assets: Tangible (cont’d)</vt:lpstr>
      <vt:lpstr>Depreciation: Straight-Line Method</vt:lpstr>
      <vt:lpstr>Depreciation: Declining-Balance Method</vt:lpstr>
      <vt:lpstr>Depreciation: Sum-of-the-Years’-Digits Method</vt:lpstr>
      <vt:lpstr>Depreciation: Units-of-Production Method</vt:lpstr>
      <vt:lpstr>Long-Term Assets: Investments</vt:lpstr>
      <vt:lpstr>Balance Sheet – “Noncurrent Assets”</vt:lpstr>
      <vt:lpstr>Long-Term Assets: Intangibles</vt:lpstr>
      <vt:lpstr>Long-Term Assets: Intangibles (cont’d)</vt:lpstr>
      <vt:lpstr>Liabilities</vt:lpstr>
      <vt:lpstr>Current Liabilities</vt:lpstr>
      <vt:lpstr>Current Liabilities (cont’d)</vt:lpstr>
      <vt:lpstr>Long-Term Liabilities</vt:lpstr>
      <vt:lpstr>Long-Term Liabilities: Financing Arrangements</vt:lpstr>
      <vt:lpstr>Long-Term Liabilities: Financing Arrangements (cont’d)</vt:lpstr>
      <vt:lpstr>Bonds at Par, Premium, or Discount</vt:lpstr>
      <vt:lpstr>Long-Term Liabilities: Operational Obligations</vt:lpstr>
      <vt:lpstr>Long-Term Liabilities: Operational Obligations (cont’d)</vt:lpstr>
      <vt:lpstr>Stockholders’ Equity</vt:lpstr>
      <vt:lpstr>Stockholders’ Equity: Paid-in Capital</vt:lpstr>
      <vt:lpstr>Stockholders’ Equity: Paid-in Capital (cont’d)</vt:lpstr>
      <vt:lpstr>Stockholders’ Equity: Paid-in Capital (cont’d)</vt:lpstr>
      <vt:lpstr>Stockholders’ Equity: Paid-in Capital (cont’d)</vt:lpstr>
      <vt:lpstr>Stockholders’ Equity: Retained Earnings</vt:lpstr>
      <vt:lpstr>Stockholders’ Equity: Other (cont’d)</vt:lpstr>
      <vt:lpstr>Statement of Stockholders’ Equity</vt:lpstr>
      <vt:lpstr>Balance Sheet Presentation Issues</vt:lpstr>
    </vt:vector>
  </TitlesOfParts>
  <Company>Lifetouch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Anne Oppegard</dc:creator>
  <cp:lastModifiedBy>Admin</cp:lastModifiedBy>
  <cp:revision>40</cp:revision>
  <dcterms:created xsi:type="dcterms:W3CDTF">2005-11-16T22:01:55Z</dcterms:created>
  <dcterms:modified xsi:type="dcterms:W3CDTF">2022-03-27T20:26:56Z</dcterms:modified>
</cp:coreProperties>
</file>