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7" r:id="rId2"/>
    <p:sldId id="256" r:id="rId3"/>
    <p:sldId id="257" r:id="rId4"/>
    <p:sldId id="258" r:id="rId5"/>
    <p:sldId id="259" r:id="rId6"/>
    <p:sldId id="260" r:id="rId7"/>
    <p:sldId id="261" r:id="rId8"/>
    <p:sldId id="264" r:id="rId9"/>
    <p:sldId id="265" r:id="rId10"/>
    <p:sldId id="266" r:id="rId11"/>
    <p:sldId id="269" r:id="rId12"/>
    <p:sldId id="270" r:id="rId13"/>
    <p:sldId id="271" r:id="rId14"/>
    <p:sldId id="272" r:id="rId15"/>
    <p:sldId id="276" r:id="rId16"/>
    <p:sldId id="28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18" autoAdjust="0"/>
    <p:restoredTop sz="94660"/>
  </p:normalViewPr>
  <p:slideViewPr>
    <p:cSldViewPr>
      <p:cViewPr>
        <p:scale>
          <a:sx n="50" d="100"/>
          <a:sy n="50" d="100"/>
        </p:scale>
        <p:origin x="-2256" y="-8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5FF6F0-A528-4599-836C-3D0F5EC0454A}" type="datetimeFigureOut">
              <a:rPr lang="en-US" smtClean="0"/>
              <a:t>12/17/2014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9BA721-5D87-45B1-A1D4-1A502B0CD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D0177C-55DF-4624-98C8-8170455DA96A}" type="slidenum">
              <a:rPr lang="en-US" altLang="en-US" smtClean="0"/>
              <a:pPr eaLnBrk="1" hangingPunct="1"/>
              <a:t>1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i="0"/>
            </a:lvl1pPr>
          </a:lstStyle>
          <a:p>
            <a:r>
              <a:rPr lang="en-US" dirty="0" smtClean="0"/>
              <a:t>Chapter __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Chapter title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541360" y="6534150"/>
            <a:ext cx="829784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Copyright © </a:t>
            </a:r>
            <a:r>
              <a:rPr lang="en-IN" sz="10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2016 </a:t>
            </a:r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McGraw-Hill Education. </a:t>
            </a:r>
            <a:r>
              <a:rPr lang="en-IN" sz="1000" dirty="0" smtClean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All </a:t>
            </a:r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rights reserved. No reproduction or distribution without the prior written consent of McGraw-Hill Education.</a:t>
            </a:r>
          </a:p>
        </p:txBody>
      </p:sp>
    </p:spTree>
    <p:extLst>
      <p:ext uri="{BB962C8B-B14F-4D97-AF65-F5344CB8AC3E}">
        <p14:creationId xmlns:p14="http://schemas.microsoft.com/office/powerpoint/2010/main" val="368173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8534400" y="6542901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1-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18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8534400" y="6542901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1-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624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542901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1-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485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8534400" y="6542901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1-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247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5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6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smtClean="0"/>
              <a:t>PowerPoint Presentation Materials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905000"/>
            <a:ext cx="6400800" cy="1752600"/>
          </a:xfrm>
        </p:spPr>
        <p:txBody>
          <a:bodyPr>
            <a:noAutofit/>
          </a:bodyPr>
          <a:lstStyle/>
          <a:p>
            <a:pPr eaLnBrk="1" hangingPunct="1">
              <a:buFontTx/>
              <a:buNone/>
            </a:pPr>
            <a:r>
              <a:rPr lang="en-US" altLang="en-US" dirty="0" smtClean="0"/>
              <a:t>Accounting Information Systems: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Basic Concepts and Current Issues</a:t>
            </a:r>
          </a:p>
          <a:p>
            <a:pPr eaLnBrk="1" hangingPunct="1">
              <a:buFontTx/>
              <a:buNone/>
            </a:pPr>
            <a:r>
              <a:rPr lang="en-US" altLang="en-US" dirty="0" smtClean="0"/>
              <a:t>4th edition</a:t>
            </a:r>
          </a:p>
          <a:p>
            <a:pPr eaLnBrk="1" hangingPunct="1">
              <a:buFontTx/>
              <a:buNone/>
            </a:pPr>
            <a:endParaRPr lang="en-US" altLang="en-US" dirty="0" smtClean="0"/>
          </a:p>
          <a:p>
            <a:pPr eaLnBrk="1" hangingPunct="1">
              <a:buFontTx/>
              <a:buNone/>
            </a:pPr>
            <a:r>
              <a:rPr lang="en-US" altLang="en-US" dirty="0" smtClean="0"/>
              <a:t>Robert L. Hurt</a:t>
            </a:r>
          </a:p>
        </p:txBody>
      </p:sp>
      <p:sp>
        <p:nvSpPr>
          <p:cNvPr id="2" name="AutoShape 2" descr="Description: Description: MHE_Logo_cach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324350"/>
            <a:ext cx="1752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10" y="3505200"/>
            <a:ext cx="2186271" cy="278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AIS importance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Acquiring knowledge about AIS helps students learn more about common business </a:t>
            </a:r>
            <a:r>
              <a:rPr lang="en-US" dirty="0" smtClean="0"/>
              <a:t>processes</a:t>
            </a:r>
          </a:p>
          <a:p>
            <a:pPr lvl="1"/>
            <a:r>
              <a:rPr lang="en-US" dirty="0" smtClean="0"/>
              <a:t>Sales / collection process</a:t>
            </a:r>
          </a:p>
          <a:p>
            <a:pPr lvl="1"/>
            <a:r>
              <a:rPr lang="en-US" dirty="0" smtClean="0"/>
              <a:t>Acquisition / payment process</a:t>
            </a:r>
          </a:p>
          <a:p>
            <a:pPr lvl="1"/>
            <a:r>
              <a:rPr lang="en-US" dirty="0" smtClean="0"/>
              <a:t>Conversion process</a:t>
            </a:r>
          </a:p>
          <a:p>
            <a:pPr lvl="1"/>
            <a:r>
              <a:rPr lang="en-US" dirty="0" smtClean="0"/>
              <a:t>Human resource process</a:t>
            </a:r>
          </a:p>
          <a:p>
            <a:pPr lvl="1"/>
            <a:r>
              <a:rPr lang="en-US" dirty="0" smtClean="0"/>
              <a:t>Financing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66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AIS generic structure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19150" y="2286000"/>
            <a:ext cx="7962900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81400" y="2457450"/>
            <a:ext cx="1905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Internal control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14400" y="3810000"/>
            <a:ext cx="1295400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162300" y="3810000"/>
            <a:ext cx="1295400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10200" y="3810000"/>
            <a:ext cx="1295400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572375" y="3823216"/>
            <a:ext cx="1295400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085850" y="3962400"/>
            <a:ext cx="9525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248025" y="3962400"/>
            <a:ext cx="1123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495925" y="3971925"/>
            <a:ext cx="1123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658100" y="3981450"/>
            <a:ext cx="1123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Storage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286000" y="4147066"/>
            <a:ext cx="6858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533900" y="4147066"/>
            <a:ext cx="6858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781800" y="4147066"/>
            <a:ext cx="6858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021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AIS generic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Inputs:  source documents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Processes:  steps in the accounting cycle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Outputs:  general purpose financial statements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Storage:  customer master file</a:t>
            </a:r>
          </a:p>
          <a:p>
            <a:r>
              <a:rPr lang="en-US" dirty="0" smtClean="0"/>
              <a:t>Internal controls:  separation of duties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07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literacy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Sometimes called “information competence”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 ability to find, evaluate, use and communicate information in all of its various formats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39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literacy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800"/>
              </a:spcAft>
              <a:buNone/>
            </a:pPr>
            <a:r>
              <a:rPr lang="en-US" dirty="0" smtClean="0"/>
              <a:t>UMUC criteria for evaluating information</a:t>
            </a:r>
          </a:p>
          <a:p>
            <a:pPr lvl="1">
              <a:lnSpc>
                <a:spcPct val="150000"/>
              </a:lnSpc>
              <a:spcAft>
                <a:spcPts val="1800"/>
              </a:spcAft>
            </a:pPr>
            <a:r>
              <a:rPr lang="en-US" dirty="0" smtClean="0"/>
              <a:t>Authority:  Who created it?  Why?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Accuracy:  Is the source identified?  Is the information accurate?</a:t>
            </a:r>
          </a:p>
        </p:txBody>
      </p:sp>
    </p:spTree>
    <p:extLst>
      <p:ext uri="{BB962C8B-B14F-4D97-AF65-F5344CB8AC3E}">
        <p14:creationId xmlns:p14="http://schemas.microsoft.com/office/powerpoint/2010/main" val="405663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literacy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UMUC criteria for evaluating information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Objectivity:  Does it include advertising?  Is it available freely?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Currency:  How old is the information?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Coverage:  Does the information have sufficient depth?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31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128" y="837838"/>
            <a:ext cx="4067743" cy="5182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188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Role and Purpose of Accounting Information Systems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152400"/>
            <a:ext cx="2057400" cy="2621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6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Learning objectives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Definition of AIS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AIS importance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AIS generic structure</a:t>
            </a:r>
          </a:p>
          <a:p>
            <a:r>
              <a:rPr lang="en-US" dirty="0" smtClean="0"/>
              <a:t>Information literacy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57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Define “accounting information systems.”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Discuss why AIS is an important area of study for future accountants.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Compare and contrast AIS with other areas of accounting.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dirty="0" smtClean="0"/>
              <a:t>Explain the structure of most AIS.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Locate and evaluate information sources on AIS.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66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AIS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 accounting information system is: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A set of interrelated activities, documents and technologies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Designed to collect data, process it and report information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To a diverse group of internal and external decision makers in organizations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31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AIS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Activities</a:t>
            </a:r>
          </a:p>
          <a:p>
            <a:pPr lvl="1"/>
            <a:r>
              <a:rPr lang="en-US" dirty="0" smtClean="0"/>
              <a:t>Business processes</a:t>
            </a:r>
          </a:p>
          <a:p>
            <a:pPr lvl="2"/>
            <a:r>
              <a:rPr lang="en-US" dirty="0" smtClean="0"/>
              <a:t>Sales / collection</a:t>
            </a:r>
          </a:p>
          <a:p>
            <a:pPr lvl="2"/>
            <a:r>
              <a:rPr lang="en-US" dirty="0" smtClean="0"/>
              <a:t>Acquisition / payment</a:t>
            </a:r>
          </a:p>
          <a:p>
            <a:pPr lvl="2"/>
            <a:r>
              <a:rPr lang="en-US" dirty="0" smtClean="0"/>
              <a:t>Conversion</a:t>
            </a:r>
          </a:p>
          <a:p>
            <a:pPr lvl="2"/>
            <a:r>
              <a:rPr lang="en-US" dirty="0" smtClean="0"/>
              <a:t>Financing</a:t>
            </a:r>
          </a:p>
          <a:p>
            <a:pPr lvl="2"/>
            <a:r>
              <a:rPr lang="en-US" dirty="0" smtClean="0"/>
              <a:t>Human resource</a:t>
            </a:r>
          </a:p>
          <a:p>
            <a:pPr lvl="1"/>
            <a:r>
              <a:rPr lang="en-US" dirty="0" smtClean="0"/>
              <a:t>Accounting cycle steps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Documents</a:t>
            </a:r>
          </a:p>
          <a:p>
            <a:pPr lvl="1"/>
            <a:r>
              <a:rPr lang="en-US" dirty="0"/>
              <a:t>Purchase orders</a:t>
            </a:r>
          </a:p>
          <a:p>
            <a:pPr lvl="1"/>
            <a:r>
              <a:rPr lang="en-US" dirty="0"/>
              <a:t>Remittance advices</a:t>
            </a:r>
          </a:p>
          <a:p>
            <a:r>
              <a:rPr lang="en-US" dirty="0" smtClean="0"/>
              <a:t>Technologies</a:t>
            </a:r>
          </a:p>
          <a:p>
            <a:pPr lvl="1"/>
            <a:r>
              <a:rPr lang="en-US" dirty="0" smtClean="0"/>
              <a:t>General ledger software</a:t>
            </a:r>
          </a:p>
          <a:p>
            <a:pPr lvl="1"/>
            <a:r>
              <a:rPr lang="en-US" dirty="0" smtClean="0"/>
              <a:t>ERP systems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38200" y="5334000"/>
            <a:ext cx="373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Which steps in the accounting cycle do you recall from previous study?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3764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AIS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Stacks of sales invoices</a:t>
            </a:r>
          </a:p>
          <a:p>
            <a:pPr lvl="1"/>
            <a:r>
              <a:rPr lang="en-US" dirty="0" smtClean="0"/>
              <a:t>Receipts for the payment of rent</a:t>
            </a:r>
          </a:p>
          <a:p>
            <a:r>
              <a:rPr lang="en-US" dirty="0" smtClean="0"/>
              <a:t>Information</a:t>
            </a:r>
          </a:p>
          <a:p>
            <a:pPr lvl="1"/>
            <a:r>
              <a:rPr lang="en-US" dirty="0" smtClean="0"/>
              <a:t>General purpose financial statements</a:t>
            </a:r>
          </a:p>
          <a:p>
            <a:pPr lvl="1"/>
            <a:r>
              <a:rPr lang="en-US" dirty="0" smtClean="0"/>
              <a:t>Cost variance analysis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Decision makers</a:t>
            </a:r>
          </a:p>
          <a:p>
            <a:pPr lvl="1"/>
            <a:r>
              <a:rPr lang="en-US" dirty="0" smtClean="0"/>
              <a:t>Management (internal)</a:t>
            </a:r>
          </a:p>
          <a:p>
            <a:pPr lvl="1"/>
            <a:r>
              <a:rPr lang="en-US" dirty="0" smtClean="0"/>
              <a:t>Shareholders (external)</a:t>
            </a:r>
          </a:p>
          <a:p>
            <a:r>
              <a:rPr lang="en-US" dirty="0" smtClean="0"/>
              <a:t>Organizations</a:t>
            </a:r>
          </a:p>
          <a:p>
            <a:pPr lvl="1"/>
            <a:r>
              <a:rPr lang="en-US" dirty="0" smtClean="0"/>
              <a:t>For profit (Microsoft)</a:t>
            </a:r>
          </a:p>
          <a:p>
            <a:pPr lvl="1"/>
            <a:r>
              <a:rPr lang="en-US" dirty="0" smtClean="0"/>
              <a:t>Not for profit (Red Cross)</a:t>
            </a:r>
          </a:p>
          <a:p>
            <a:pPr lvl="1"/>
            <a:r>
              <a:rPr lang="en-US" dirty="0" smtClean="0"/>
              <a:t>Governmental (State of California)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83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AIS importance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772400" cy="4525963"/>
          </a:xfrm>
        </p:spPr>
        <p:txBody>
          <a:bodyPr/>
          <a:lstStyle/>
          <a:p>
            <a:r>
              <a:rPr lang="en-US" dirty="0" smtClean="0"/>
              <a:t>Developing a strong AIS helps achieve some of the components of the FASB Conceptual Framework of Accounting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991242"/>
            <a:ext cx="5257800" cy="37143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4991295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1.1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68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AIS importance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Studying AIS helps students develop many of the core competencies suggested by the American Institute of Certified Public Accountants </a:t>
            </a:r>
          </a:p>
        </p:txBody>
      </p:sp>
      <p:sp>
        <p:nvSpPr>
          <p:cNvPr id="6" name="Isosceles Triangle 5"/>
          <p:cNvSpPr/>
          <p:nvPr/>
        </p:nvSpPr>
        <p:spPr>
          <a:xfrm>
            <a:off x="838200" y="2362200"/>
            <a:ext cx="2667000" cy="2209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1685924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Broad business perspective competencies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4724400"/>
            <a:ext cx="2095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Functional</a:t>
            </a:r>
          </a:p>
          <a:p>
            <a:pPr algn="ctr"/>
            <a:r>
              <a:rPr lang="en-US" dirty="0" smtClean="0"/>
              <a:t>competencies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62250" y="4648200"/>
            <a:ext cx="2095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Personal</a:t>
            </a:r>
          </a:p>
          <a:p>
            <a:pPr algn="ctr"/>
            <a:r>
              <a:rPr lang="en-US" dirty="0" smtClean="0"/>
              <a:t>competencies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56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428</Words>
  <Application>Microsoft Office PowerPoint</Application>
  <PresentationFormat>On-screen Show (4:3)</PresentationFormat>
  <Paragraphs>97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 Materials</vt:lpstr>
      <vt:lpstr>Chapter 1</vt:lpstr>
      <vt:lpstr>Outline</vt:lpstr>
      <vt:lpstr>Learning objectives</vt:lpstr>
      <vt:lpstr>Definition of AIS</vt:lpstr>
      <vt:lpstr>Definition of AIS</vt:lpstr>
      <vt:lpstr>Definition of AIS</vt:lpstr>
      <vt:lpstr>AIS importance</vt:lpstr>
      <vt:lpstr>AIS importance</vt:lpstr>
      <vt:lpstr>AIS importance</vt:lpstr>
      <vt:lpstr>AIS generic structure</vt:lpstr>
      <vt:lpstr>AIS generic structure</vt:lpstr>
      <vt:lpstr>Information literacy</vt:lpstr>
      <vt:lpstr>Information literacy</vt:lpstr>
      <vt:lpstr>Information literacy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</dc:creator>
  <cp:lastModifiedBy>Kumar Suruli</cp:lastModifiedBy>
  <cp:revision>22</cp:revision>
  <dcterms:created xsi:type="dcterms:W3CDTF">2014-06-10T22:03:34Z</dcterms:created>
  <dcterms:modified xsi:type="dcterms:W3CDTF">2014-12-17T10:13:57Z</dcterms:modified>
</cp:coreProperties>
</file>