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4660"/>
  </p:normalViewPr>
  <p:slideViewPr>
    <p:cSldViewPr>
      <p:cViewPr>
        <p:scale>
          <a:sx n="50" d="100"/>
          <a:sy n="50" d="100"/>
        </p:scale>
        <p:origin x="-2256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4FFAF-BAF9-434B-82E7-D8D718C142B5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2F72-F8B5-4438-9D32-E02F33262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/>
              <a:t>Chapter __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Chapter title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8297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2016 McGraw-Hill Education. All 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2-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2-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2-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2-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Office_Excel_2007_Workbook1.xls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Transaction Processing in the AIS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5237"/>
            <a:ext cx="4038600" cy="45259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Methods for identifying source documents for easier reference later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Four broad types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Sequential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Block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Hierarchical</a:t>
            </a:r>
          </a:p>
          <a:p>
            <a:pPr lvl="1"/>
            <a:r>
              <a:rPr lang="en-US" dirty="0"/>
              <a:t>Mnemonic</a:t>
            </a:r>
          </a:p>
        </p:txBody>
      </p:sp>
    </p:spTree>
    <p:extLst>
      <p:ext uri="{BB962C8B-B14F-4D97-AF65-F5344CB8AC3E}">
        <p14:creationId xmlns:p14="http://schemas.microsoft.com/office/powerpoint/2010/main" val="2092801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5" y="1417638"/>
            <a:ext cx="4038600" cy="4525963"/>
          </a:xfrm>
        </p:spPr>
        <p:txBody>
          <a:bodyPr/>
          <a:lstStyle/>
          <a:p>
            <a:r>
              <a:rPr lang="en-US" dirty="0"/>
              <a:t>Sequential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Documents are numbered in sequence</a:t>
            </a:r>
          </a:p>
          <a:p>
            <a:pPr lvl="1"/>
            <a:r>
              <a:rPr lang="en-US" dirty="0"/>
              <a:t>Example:  checks in your checkbook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Block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First digit specifies a group</a:t>
            </a:r>
          </a:p>
          <a:p>
            <a:pPr lvl="1"/>
            <a:r>
              <a:rPr lang="en-US" dirty="0"/>
              <a:t>Example:  simple chart of accounts</a:t>
            </a:r>
          </a:p>
        </p:txBody>
      </p:sp>
      <p:sp>
        <p:nvSpPr>
          <p:cNvPr id="5" name="AutoShape 2" descr="data:image/jpeg;base64,/9j/4AAQSkZJRgABAQAAAQABAAD/2wCEAAkGBxQSEhQUERMWFhQXFhQXFxQYFhQUFRQVFhUWFxQUFRQYHCggGBwlHBQVITEhJSkrLi4vFx8zRDMsNygtLisBCgoKDgwMFA8PFCwcFBwsLCwsKywsLCwsLDcsLCwsNyw3LCwsLCwsKyw3LDcsLCssLCwsLDcsLCssKzcsLDcsLP/AABEIAJcBTQMBIgACEQEDEQH/xAAbAAEAAgMBAQAAAAAAAAAAAAAABAUCAwYBB//EAEcQAAEDAQQECggDBQcFAQAAAAEAAgMRBBIhMQUTUVIGFSJBU3GRkpPRFDJhgaGx0tMjQnIHFjM04SRigqLBwvAlQ1SDsjX/xAAVAQEBAAAAAAAAAAAAAAAAAAAAAf/EABcRAQEBAQAAAAAAAAAAAAAAAAARQSH/2gAMAwEAAhEDEQA/APsOm9Lx2WPWS1uVAJArSvOfZ7eZV7OF0BpS8cA78uANaV5WBwyzWj9oJ/suQPL5wHD1H40OfnRdHEwUGAyCDn3cM7OM2yd0ea9bwzs9MpB7C3P4robg2JcGwIKM8K4Oe8MHHENyaLxxrs7VjJwthArdkNaUoGk4iuVaq/ujYl0IOdPDKDdk7o81lFwvgdk1/vDR83LoLo2JdGxBQt4WQGlA8kgkCgGAddNanDHatb+GdnBoRJ7mg/EFdDcGxe3RsQc7++cG7J3f6rc3hVDhg8XjQVDaVxzNcMueivLo2JdGxBR/vVDdvAPp1CvdJr8Fr/fCDdk7n9V0F0bEujYiqKPhXCcmv94A+ZWX70Q4UvEkuFKCtW51qcM8zgeaqu7o2JdCCgfwuhBpdkr7GgjtrReDhhBuyd3+q6C6EuhBSDhPFhyX0JABo3M5A44dZwWJ4Vw0vXX020HMaHAmvwV7dS6g55vDGA/lk7o81sZwqiJpck7oA7SVe3UogpP3oh2PrWlKDOlaZ0pTny9qwk4WQtNC2T3AH4gq+updQ450cMYdyXuf1Ww8K4QAS14BoMm5kgCoBqM8zgFfXUuoKL96oaEhryASMm5g0NATU9YwK1nhhDuS9z+q6GiURHPx8LoSaBsnvaAO0mi2jhRFuvrUNpTnIqMa0ph62Q2q7olEFDJwriBoWSe4NPxBXg4WxbkvdHmr+iUQUZ4UxBt4skp1AnOnqgk/BHcKIhXkvN0kGgGYzpjyusVHtV5RKIOc/fKHcl7n9Vk3hfCSBcl97QB2kroaIgojwqhFateCLtRdr6xIFLtQcuatOeixm4WRNpVknuDXdtHK/ovCQM0HOjhlCf8Aty9weayHC+GlbklBX8orQV5q1OXMKroRQpRBR2LhVDLO2BoffcC4ck3boANb2X5mj2E0zV6ud0iKaQs5wxje2l0VxJdUOzA5OIGdQfyhdEg5X9pDa2T/ABt+Tl1EWQ6gud4fRF1lIAqbwPYHEroo8h1BBkiIgIiICIiAiIgIiICIiAiIgIiICIiAiIgIiICIiAiIgIiICIiAiIgLk9EECe3shbaA6Q32PkZaQ0vEdx12WUUADqAAGlBgKBdYiDgNHQCKC1ubZ7QyH0WBr4mNkilktI13pDmCl5z3B0QMra3qVBJCcWNl0e5hElz0hkjoorO57YWgsJjihtTKysFLxNw1JcQ38o79EFRwUjc2yxtfGI6Xw1gY2L8MSO1TjE3BjnMuuLQBQuIoMlboiDmtLf8A6Vj/AES/JdKuc0s08YWQ8wZL8cvkV0aCk4XitndnXGlLta3HUpewz2q5iyHUFRcNpS2yvIz8wQryH1R1D5IuM0REQREQEREBERAREQEREBERAREQEREBERAREQeOcAKnADM8wWs2lgF4vbd23hSlaZ9ZAXtohD2uYcnNLTTOhFDTtVe/QUZvEl9XNe0moxbICHClKbpyzY3ZiFhFM13quDuog/JbFEjsN29ce5t5xcfVOLiSQKjKpWRsz+mf2R/Qgkoovoz+mf2RfQgsz+mf2RfQglIo3oz+mf2RfQnozumf2RfQgkoovoz+mf2RfQnoz+mf2RfQglIsY20ABJJ2mlT7cMFkgIiICIiDnNLO/wCoWUGtNXJztu3rzaVB5Rdd1lCMAL1cwujXL6bJ4xsWOBbLUbaUp8yuoQc7w9/lH9Y/1V/F6o6h8lScNTSyvOGFTiQ0YNcaFxwGWauYzRgJyuivYi42ouLIgY1jNZIKQvAbczGrEjpQK4GuqeCMiymBqt1qns5e04hzS2HGIOq9pJLXCtXeo4U5zkSUR1yLk54rO18TauvExxMdcFXuge69y6gjFt09QpVW+gdCiytLQ69UMFbt08hobia45V95QWqIiAiIgIiICIiAiIgIiICIiAiIgIiICIiAiIgIiIC8JWi1PIdEAaAvIPtGqkNO0A+5cL+1NrQ6zPdIMHsAgeZ445KvGLJYvUkyFbrnUOAGJId9rMSACadSXzun4eai6HlL4mOLHsLmRuLHmsjCWNN1553DI+1TkGu+d0/DzS+d0/DzWxEGF87p+Hml87p+Hms0QYXzun4eaMfWuFKLNa483dY+QQc5psf9RsX6Zv8AaunXPaWf/brK3k+pI7E0dg6NvJbTEcsVNcKDauhQUHDiS7ZHO2EfIj/VXcHqt6h8lz/7Qf5KTraugs/qt6h8kGh2jISKGGMjEUuNpQ0BFKewdgR2jYTnFHz/AJG84unm2EjqKlog0ehx3r1xt6tb10VvUIrXbRxFfaVr4sh6KPuN8lLRBF4th6KPuN8k4th6KPuN8lKRBFGjYeiZ3G+ScXRdEzuN8lKRBG4vi6Jncb5JxfF0TO43yUlEEXi2Hoo+43yXnFsPRR9xvkpaIInFkPQx9xvkg0ZD0Mfcb5KWiCJxZD0Mfcb5JxZD0Mfcb5KWiCJxZD0Mfcb5JxZD0Mfcb5KWiCJxXD0Mfcb5IdFw9DH3G+SlogicVw9DH3G+S84rg6GPuN8lMRBD4rg6GPuN8kOioOhj7jfJTEQROLIehj7jfJBoyHoY+43yUtEETiyHoY+43yXvF0PRR9xvkpSINEdijaQWxsBGRDWgjmwNNhK3FoOf/CvVotlqbE286tLzG4CpLnvaxop+pwQbNXiSCcepLh3j8PJQRpuI85wcGON00Y9zzG1jthLhT3jmIW2yaSZJq7lfxYtayoIqzk4muR5bcPagk3DvH4eSXDvH4eSgHTkPI5RIe9zGkNPrNeGH25kU2jEYYqTYLcyZt6M1bWlfbgf9cs0G64d4/wCXyS4d4/5fJcjFpO0G1B978LXXHRVF0QPe+zxub+HXWa5gceWeSXYerToNMWx8YYYw01JqCJDhTmuA0PWKdSCdcO8fh5L1raKls2k5nuc0NYMKgls7W4ZgucwDHaMthUyB9oJF5sN3nLXvJp7KsxQVWm5KW+xt2iTnyoW9ua6Vctp9p4wsJ9k3+xdSgoOHFPRH3jRuZOwAEk/BXdn9Rv6R8lRcO5btjebxbkLwJBAIINCMjjmruxn8Nn6W/IIMDYhvSeI/zT0Ib0niP81JRBF9BbvSeJJ5p6C3ek8STzUpEEc2Mbz/ABH+ax9BG9J4knmpSIIvoLd6TxZPNPQW70niSealIgi+gt3pPEk8176EN6TxJPNSUQRvQhvSeI/zWJsDd6TxZPqUtEETi9u9J4sn1Jxe3ek8WT6lLRBE4vbvS+LL9ScXt3pPFk+pS0QROL270viyfUvOL270viy/UpiIInF7d6XxZfqTi9u9L4sv1KWiCJxe3el8WX6k4vbvS+LL9SlogicXt3pfFl+pOL270niy/UpaIInF7d6XxZfqXnF7d6XxZfqUxEETi9u9J4sv1Jxe3ek8WX6lLRBEFgbvSeLL9S8fo1hBa6+QS04ySGhY4PaRjgQ5oOGxTEQQWaJiBqGbCcXUcQ4vDnCvKcHEuqamuKxh0NE0NDQ4BjbjfxJMGUaLo5WXIbh7FYIgruJIOaMDG8KFwAcGsaHAA4GkbMf7tVKstkbHW4PWN5xJLiTQNqScTg0D3LeiCvboaEOvBmN6/wCs+7evXr12tPWNcs1ItdijlAEjQ4DIFSEQQWaIhAoI209/OKfJbLHo6KIkxsDa4GmzOilIgoNMMabZZSfWAkIzyrGHHKnO3tV+qDTL6WyyipxEgpU0IvRk1GRyGJyx2q/Qc1+0X+Rl/wAPzV/Y/wCGz9LfkFScPIr9je3aWj3k4K7sX8Nn6G/IINyIiAiIgIiICIiAiIgIiICIiAiIgIiICIiAiIgIiICIiAiIgIiICIiAiIgIiICIiDm9O/z1i/8Ab/sXSLntNxVtlkdzN1n+Ys8l0KCj4aMrZJBQGou0JcBygQKlpBAxzGKtrF/DZ+lvyCo+HzqWGUj+77sRiruxfw2fob8gg3oqIcHKEHWk0u4OFQA3W4AVy/GPdGdFnBoANNda52LfWxcLty7R1cDSMCvOK8+KC6RRHRzVNJI6VwGqeTTmx1uKaufpIvCf91BLRQzHP0kXgv8AuoI5+ki8F/3UExFD1c/SReC/7qaufpIvBf8AdQTEUPVz9JF4T/upq5+ki8J/3UExFD1c/SReE/7qaufpIvCf91BMRQ9XP0kXgv8Aur3VzdJH4T/uoJaLRA2QHluYRsaxzTXrLyt6AiIgIijXJd+Pw3fWgkoo1yXfj8N33F5cm34/Dd9xBKRRbk2/H4bvuJcm34/Dd9xBKRRbk2/H4bvuJcm34/Dd9xBKRRrku/H4bvuJcl34/Dd9aCSijFku/H4bvrXlybfj8N33EEpFFuS78fhu+4lybfj8N33EEpFGuS78fhu+4lyXfj8N33EElFGuS78fhu+tLku/H4bvuIJKKLcm34/Dd9xboQ6nLIJ2gFo7CSgo9ND+12U4ZPHPUVfFiKGnNQ1Bz5l0C5rhB/O2HPOTq/JmulQc9w8YTYpQBU8nDbygrmxH8Jn6Gf8AyFV8NXAWOVxN26L16hdS7iDdBF7LKuOS2aN07ZnMjDZ4idWDQPa7AckkUzAcCK7Qgo+EWmJWyTMfObJCx1g1U4gdLrHzPlEsOw1usFR6t6pzUyS3ESOPpB1gtTIxBejpqy9jT+HS8eQ4urX25K0k05ZcnTRYcxcMNmBWJ07ZK3tdFXbebXtQc+7SkrIb7LQZJ/Q7RK+ImN9yZkbXN/Da2raPJbT20xUq028sErYrUZGhtmJkLonmISWjVyPvNbQcipxwF2u1XJ01Zm0OtjBcaA1ALjStBtNFg3TdkDaiWIMcK1BF1w21yIQVD7cQ4sFrJh18bTNeiJaHQyOLNYG0HKbHnjyqc4XtntxcY2OtThEXWqk16IF+rkjbG3WFtDg9+WJuewq1bpux0uiaGmdKtp2LJumLK8XRLE4D8tQae5BRDSUrmOLrUY7lkjla4aga17nTgudfYQRSKM8mg5R2iki02+U62T0hzDE+ANhDYbjw9kL3XrzC/EyOHJcMhz1Jsn6WscjmgyQvcC4NBuuIcyheGjmIq2oGVQsZ9JWIvDnvgMjaUc65faOahIqMSgiMtUt8Sa9xBtEsXo92HV3WmRoIozWXuQHevtwpgo3BXSsk07NfaKTOsNnlksOpcwRPeeVLrHY51bcOIVlxnYQ8y34BJzyci/sxfSuwKSdN2YUcZYxeIYHZXiTyWg85JyCDXp23TRvswibVsk9yV11ztXFqZX38PV5TGCpwxpzrnNA6T1kNjvaRdNE+O2ONruNspmfHPE1gLXjk3Q+RtOe7VdOzT9mLbwnYW48oGrcMHY5YUPYtLtP2KgBnhpzCrae4e9BRSaTk1DpH2lzZRZonxMrG3WyGNzvULeXecAKDqFFPktzhK4+kG+LSyMQVjpqy5jTyKXvVcXVr7csFYt0/ZHEUniJGXKBI8lkNN2W9/Giv1u5i9eu1u7a0xpsQUtn0g+8xzbQXyOltLXw1jIa1jbQWDVht5tDHGK1661WlmlHBlY7UZK2R8j3Xon6t4MIa/BtGYPkNDhycsFfnTdka4kzRB3PiA738/MsRp6xitJ4RXPlNx60FU+3OD5I2Woui/sn41YnOY6WSZsjA+7dyjiwIJF87RTOO1yOcIhanBvpD2CcCAvc1tnbKG1MZYeU52N2tGdasnaYsYYayRas0rWlw3qAV5jXBYHSNiewsLoXRtcQW3WljXNJqCKUBBr1IqBZbTLNq4zanx0FprKxtnvyaq0GJpdfjcz1QCbrRieYYKsl0/M5sJmtHogdNo4NcLO6QWgzw35LOKkgBziRfHq0V9NpPR72ta59nc1vqtIYWt5uSCKD3KTx7ZTQa6M0xArWlOcIi1RVZ4RWUG6Z2A1a2laG84EsbTaQCQOehR/CGzA0M7AdhNCgtCuB4O8KW2yCK7PLG0Wm0QSSv1THvMbHPYLxBHquZlQ1afbXqf3ksv/kR9q8k0zZCwl0kWrGJJpcHtJIoggcZH0IPdI4kyvjbI10THOAtDo43F7hcxaG1NMa+1YaTtcsTbM+WXARDWhkkbDLLWLlNDm8sevgCPWHutON7K5rm6xha03XClQ0j8pFMCMMFhx7ZDT8aM0yyw6tmSC3RVjdP2YmgmYTsrj2I/hBZmkgzMBF0EE0IL/UBHNeoabUFmirZNPWdvrStHXUfMLAcI7Kf++ztQWqKrdwhswaXGZt0AkuxugDMl1KAL1vCCzGtJmm7S9Spu3gC29hhUEEV5igs0VQOE9k/8hnavRwkspw17K9Z8kFsiqZeEllbW9OwUaHGpIo0uDQ41GAvECu00WyTT1nb60rR11HzCCyRVY4RWbp2dpRvCGzEEiZpAzIqQKYmpoggafaTbLEeYGSv+Si6NcnbNMwTWuytima4lrnhraG8C6MtdWtQCKkEA1ousQabXZWStLJGhzTSrSKg0NRh1haDoqGlNW2mzGm1EQYHQln6FnYvOIrP0LO6iINjNEwjKNo6sP8Ama8doiA5xNPWKr1EGsaDs/Qx90LIaGg6JnYiINh0ZERQsFNmNOxazoaDoWdiIg8GhLP0LO6FsboqEZRtHUKLxEKP0TCc42nrGa1nQdn6GPuhEQeN0BZhiII+6Ft4phpd1bbuV3mplSiIgxOhYOhZ2BeDQln6GPuhEQZM0RAMomjqFFk/RUJzjaesVwXiIMeJbP0MfdC9GiIBlEzuheogyGjIqU1babObsWDtDwHOFndCIg84ms/Qx90LNuioRlEwdQXiIV67RcJNTG0nLEVw2LHieDoY+6ERCvRomAZQs7oWbdHxDAMaBsAoOxEQYHRUJziZ3QvOJ4Ohj7oREGTdFwjKJgp/dHUvX6NiPrRtPWK9eaIgwOh4Ohj7oTieDoY+6F6iDNmjYm4NjaK7AAseK4eiZ3QiIB0XD0TO6F5xTB0LO6MxkURBmNHxVB1batNQaYtOVRszPapSI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724400"/>
            <a:ext cx="3339869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012553"/>
              </p:ext>
            </p:extLst>
          </p:nvPr>
        </p:nvGraphicFramePr>
        <p:xfrm>
          <a:off x="5334000" y="4038600"/>
          <a:ext cx="29813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Worksheet" r:id="rId4" imgW="2981457" imgH="2371680" progId="Excel.Sheet.12">
                  <p:embed/>
                </p:oleObj>
              </mc:Choice>
              <mc:Fallback>
                <p:oleObj name="Worksheet" r:id="rId4" imgW="2981457" imgH="2371680" progId="Excel.Shee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0" y="4038600"/>
                        <a:ext cx="2981325" cy="2371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5011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Hierarchical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Groups of digits have meaning</a:t>
            </a:r>
          </a:p>
          <a:p>
            <a:pPr lvl="1"/>
            <a:r>
              <a:rPr lang="en-US" dirty="0"/>
              <a:t>Example: more complex chart of accounts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Mnemonic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Code is a reminder of its meaning</a:t>
            </a:r>
          </a:p>
          <a:p>
            <a:pPr lvl="1"/>
            <a:r>
              <a:rPr lang="en-US" dirty="0"/>
              <a:t>Example:  accounting certifications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51054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03</a:t>
            </a:r>
            <a:r>
              <a:rPr lang="en-US" sz="2000" dirty="0"/>
              <a:t>.</a:t>
            </a:r>
            <a:r>
              <a:rPr lang="en-US" sz="2000" dirty="0">
                <a:solidFill>
                  <a:srgbClr val="002060"/>
                </a:solidFill>
              </a:rPr>
              <a:t>514</a:t>
            </a:r>
            <a:r>
              <a:rPr lang="en-US" sz="2000" dirty="0"/>
              <a:t>.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101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990600" y="5505510"/>
            <a:ext cx="457200" cy="3618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543175" y="5505510"/>
            <a:ext cx="352425" cy="3618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52600" y="4724400"/>
            <a:ext cx="22860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700" y="5943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geographic location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5300" y="43550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department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62200" y="5943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account number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4197459"/>
            <a:ext cx="3962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CPA, Certified Public Accountant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CFE, Certified Fraud Examiner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EA, Enrolled Agent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CMA, Certified Management Accountant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759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Human judgment &amp; information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Often incorporated in accounting information systems</a:t>
            </a:r>
          </a:p>
          <a:p>
            <a:pPr>
              <a:lnSpc>
                <a:spcPct val="150000"/>
              </a:lnSpc>
            </a:pPr>
            <a:r>
              <a:rPr lang="en-US" dirty="0"/>
              <a:t>Information technology is </a:t>
            </a:r>
            <a:r>
              <a:rPr lang="en-US" b="1" dirty="0"/>
              <a:t>not</a:t>
            </a:r>
            <a:r>
              <a:rPr lang="en-US" dirty="0"/>
              <a:t> the system; it is a </a:t>
            </a:r>
            <a:r>
              <a:rPr lang="en-US" b="1" dirty="0"/>
              <a:t>tool</a:t>
            </a:r>
            <a:r>
              <a:rPr lang="en-US" dirty="0"/>
              <a:t> used in the system.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Human judgment</a:t>
            </a:r>
          </a:p>
          <a:p>
            <a:pPr marL="457200" lvl="1" indent="0">
              <a:lnSpc>
                <a:spcPct val="160000"/>
              </a:lnSpc>
              <a:spcAft>
                <a:spcPts val="1200"/>
              </a:spcAft>
              <a:buNone/>
            </a:pPr>
            <a:r>
              <a:rPr lang="en-US" dirty="0"/>
              <a:t>Determining which events lead to journal entries</a:t>
            </a:r>
          </a:p>
          <a:p>
            <a:r>
              <a:rPr lang="en-US" dirty="0"/>
              <a:t>Information technology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Spreadsheets, relational databases, general ledger software, ERP systems</a:t>
            </a:r>
          </a:p>
        </p:txBody>
      </p:sp>
    </p:spTree>
    <p:extLst>
      <p:ext uri="{BB962C8B-B14F-4D97-AF65-F5344CB8AC3E}">
        <p14:creationId xmlns:p14="http://schemas.microsoft.com/office/powerpoint/2010/main" val="879067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371600"/>
            <a:ext cx="3455335" cy="44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86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Learning objectives</a:t>
            </a:r>
          </a:p>
          <a:p>
            <a:pPr>
              <a:spcAft>
                <a:spcPts val="600"/>
              </a:spcAft>
            </a:pPr>
            <a:r>
              <a:rPr lang="en-US" dirty="0"/>
              <a:t>Accounting and bookkeeping</a:t>
            </a:r>
          </a:p>
          <a:p>
            <a:pPr>
              <a:spcAft>
                <a:spcPts val="600"/>
              </a:spcAft>
            </a:pPr>
            <a:r>
              <a:rPr lang="en-US" dirty="0"/>
              <a:t>Accounting cycle</a:t>
            </a:r>
          </a:p>
          <a:p>
            <a:pPr>
              <a:spcAft>
                <a:spcPts val="600"/>
              </a:spcAft>
            </a:pPr>
            <a:r>
              <a:rPr lang="en-US" dirty="0"/>
              <a:t>Internal controls</a:t>
            </a:r>
          </a:p>
          <a:p>
            <a:pPr>
              <a:spcAft>
                <a:spcPts val="600"/>
              </a:spcAft>
            </a:pPr>
            <a:r>
              <a:rPr lang="en-US" dirty="0"/>
              <a:t>Coding systems</a:t>
            </a:r>
          </a:p>
          <a:p>
            <a:r>
              <a:rPr lang="en-US" dirty="0"/>
              <a:t>Human judgment and information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193400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Differentiate accounting and bookkeeping.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List, discuss and complete, in order, the steps in the accounting cycle.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Identify common internal controls associated with the accounting cycle.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Describe common coding systems and how they are used in the AIS.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Explain how human judgment and information technology affect the accounting cycle.</a:t>
            </a:r>
          </a:p>
        </p:txBody>
      </p:sp>
    </p:spTree>
    <p:extLst>
      <p:ext uri="{BB962C8B-B14F-4D97-AF65-F5344CB8AC3E}">
        <p14:creationId xmlns:p14="http://schemas.microsoft.com/office/powerpoint/2010/main" val="817865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and bookkeeping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Accounting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dirty="0"/>
              <a:t>Accounting is the process of identifying, measuring, and communicating economic information to permit informed judgments and decisions by users of the information.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Bookkeeping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The part of accounting associated with identifying and measuring economic information.</a:t>
            </a:r>
          </a:p>
        </p:txBody>
      </p:sp>
    </p:spTree>
    <p:extLst>
      <p:ext uri="{BB962C8B-B14F-4D97-AF65-F5344CB8AC3E}">
        <p14:creationId xmlns:p14="http://schemas.microsoft.com/office/powerpoint/2010/main" val="961984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and bookkeeping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Identifying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en-US" dirty="0"/>
              <a:t>Recognizing events that give rise to journal entries vs. those that do not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Measuring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Historical cost, such as supplies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Present value, such as long-term bonds payable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Market value, such as certain investments in marketable securities</a:t>
            </a:r>
          </a:p>
          <a:p>
            <a:pPr lvl="1"/>
            <a:r>
              <a:rPr lang="en-US" dirty="0"/>
              <a:t>Net realizable value, such as accounts receivable</a:t>
            </a:r>
          </a:p>
        </p:txBody>
      </p:sp>
    </p:spTree>
    <p:extLst>
      <p:ext uri="{BB962C8B-B14F-4D97-AF65-F5344CB8AC3E}">
        <p14:creationId xmlns:p14="http://schemas.microsoft.com/office/powerpoint/2010/main" val="203256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Ten steps used to gather data, process it and create general purpose financial statements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Two groups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Steps that occur throughout the fiscal year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Steps that occur at the end of the fiscal year</a:t>
            </a:r>
          </a:p>
        </p:txBody>
      </p:sp>
    </p:spTree>
    <p:extLst>
      <p:ext uri="{BB962C8B-B14F-4D97-AF65-F5344CB8AC3E}">
        <p14:creationId xmlns:p14="http://schemas.microsoft.com/office/powerpoint/2010/main" val="1125598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Steps that occur throughout the fiscal year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Obtain information about external transactions from source documents.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Analyze transactions.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Record the transactions in a journal.</a:t>
            </a:r>
          </a:p>
          <a:p>
            <a:pPr marL="914400" lvl="1" indent="-457200">
              <a:buFont typeface="+mj-lt"/>
              <a:buAutoNum type="arabicParenR"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914400" lvl="1" indent="-457200">
              <a:spcAft>
                <a:spcPts val="1200"/>
              </a:spcAft>
              <a:buFont typeface="+mj-lt"/>
              <a:buAutoNum type="arabicParenR" startAt="4"/>
            </a:pPr>
            <a:r>
              <a:rPr lang="en-US" dirty="0"/>
              <a:t>Post from the journal to the general ledger accounts.</a:t>
            </a:r>
          </a:p>
          <a:p>
            <a:pPr marL="914400" lvl="1" indent="-457200">
              <a:buFont typeface="+mj-lt"/>
              <a:buAutoNum type="arabicParenR" startAt="4"/>
            </a:pPr>
            <a:r>
              <a:rPr lang="en-US" dirty="0"/>
              <a:t>Prepare an unadjusted trial balance.</a:t>
            </a:r>
          </a:p>
        </p:txBody>
      </p:sp>
    </p:spTree>
    <p:extLst>
      <p:ext uri="{BB962C8B-B14F-4D97-AF65-F5344CB8AC3E}">
        <p14:creationId xmlns:p14="http://schemas.microsoft.com/office/powerpoint/2010/main" val="3028695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Steps that occur at the end of the fiscal year</a:t>
            </a:r>
          </a:p>
          <a:p>
            <a:pPr marL="914400" lvl="1" indent="-457200">
              <a:buFont typeface="+mj-lt"/>
              <a:buAutoNum type="arabicParenR" startAt="6"/>
            </a:pPr>
            <a:r>
              <a:rPr lang="en-US" dirty="0"/>
              <a:t>Record adjusting journal entries and post to the ledger accounts.</a:t>
            </a:r>
          </a:p>
          <a:p>
            <a:pPr marL="914400" lvl="1" indent="-457200">
              <a:buFont typeface="+mj-lt"/>
              <a:buAutoNum type="arabicParenR" startAt="6"/>
            </a:pPr>
            <a:r>
              <a:rPr lang="en-US" dirty="0"/>
              <a:t>Prepare an adjusted trial balance.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914400" lvl="1" indent="-457200">
              <a:spcAft>
                <a:spcPts val="1200"/>
              </a:spcAft>
              <a:buFont typeface="+mj-lt"/>
              <a:buAutoNum type="arabicParenR" startAt="8"/>
            </a:pPr>
            <a:r>
              <a:rPr lang="en-US" dirty="0"/>
              <a:t>Prepare financial statements.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 startAt="8"/>
            </a:pPr>
            <a:r>
              <a:rPr lang="en-US" dirty="0"/>
              <a:t>Close the temporary accounts to retained earnings.</a:t>
            </a:r>
          </a:p>
          <a:p>
            <a:pPr marL="914400" lvl="1" indent="-457200">
              <a:buFont typeface="+mj-lt"/>
              <a:buAutoNum type="arabicParenR" startAt="8"/>
            </a:pPr>
            <a:r>
              <a:rPr lang="en-US" dirty="0"/>
              <a:t>Prepare a post-closing trial balance.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200" y="5410200"/>
            <a:ext cx="4267200" cy="1287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Some organizations prepare adjusting entries multiple times throughout the year, such as at the end of each quarter.</a:t>
            </a:r>
          </a:p>
        </p:txBody>
      </p:sp>
    </p:spTree>
    <p:extLst>
      <p:ext uri="{BB962C8B-B14F-4D97-AF65-F5344CB8AC3E}">
        <p14:creationId xmlns:p14="http://schemas.microsoft.com/office/powerpoint/2010/main" val="57234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Policies, processes &amp; procedures designed to:</a:t>
            </a:r>
          </a:p>
          <a:p>
            <a:pPr lvl="1"/>
            <a:r>
              <a:rPr lang="en-US" dirty="0"/>
              <a:t>Safeguard assets.</a:t>
            </a:r>
          </a:p>
          <a:p>
            <a:pPr lvl="1"/>
            <a:r>
              <a:rPr lang="en-US" dirty="0"/>
              <a:t>Ensure reliable financial reporting.</a:t>
            </a:r>
          </a:p>
          <a:p>
            <a:pPr lvl="1"/>
            <a:r>
              <a:rPr lang="en-US" dirty="0"/>
              <a:t>Promote operating efficiency.</a:t>
            </a:r>
          </a:p>
          <a:p>
            <a:pPr lvl="1"/>
            <a:r>
              <a:rPr lang="en-US" dirty="0"/>
              <a:t>Encourage compliance with management directives.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Accounting cycle controls</a:t>
            </a:r>
          </a:p>
          <a:p>
            <a:pPr lvl="1"/>
            <a:r>
              <a:rPr lang="en-US" dirty="0"/>
              <a:t>Numbering source documents sequentially</a:t>
            </a:r>
          </a:p>
          <a:p>
            <a:pPr lvl="1"/>
            <a:r>
              <a:rPr lang="en-US" dirty="0"/>
              <a:t>Enforcing transaction limits</a:t>
            </a:r>
          </a:p>
          <a:p>
            <a:pPr lvl="1"/>
            <a:r>
              <a:rPr lang="en-US" dirty="0"/>
              <a:t>Using general ledger / other appropriate software for transaction processing</a:t>
            </a:r>
          </a:p>
        </p:txBody>
      </p:sp>
    </p:spTree>
    <p:extLst>
      <p:ext uri="{BB962C8B-B14F-4D97-AF65-F5344CB8AC3E}">
        <p14:creationId xmlns:p14="http://schemas.microsoft.com/office/powerpoint/2010/main" val="2708994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515</Words>
  <Application>Microsoft Office PowerPoint</Application>
  <PresentationFormat>عرض على الشاشة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Chapter 2</vt:lpstr>
      <vt:lpstr>Outline</vt:lpstr>
      <vt:lpstr>Learning objectives</vt:lpstr>
      <vt:lpstr>Accounting and bookkeeping</vt:lpstr>
      <vt:lpstr>Accounting and bookkeeping</vt:lpstr>
      <vt:lpstr>Accounting cycle</vt:lpstr>
      <vt:lpstr>Accounting cycle</vt:lpstr>
      <vt:lpstr>Accounting cycle</vt:lpstr>
      <vt:lpstr>Internal controls</vt:lpstr>
      <vt:lpstr>Coding systems</vt:lpstr>
      <vt:lpstr>Coding systems</vt:lpstr>
      <vt:lpstr>Coding systems</vt:lpstr>
      <vt:lpstr>Human judgment &amp; information technology</vt:lpstr>
      <vt:lpstr>عرض تقديمي في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حور دايج عبد ربه المطور</cp:lastModifiedBy>
  <cp:revision>19</cp:revision>
  <dcterms:created xsi:type="dcterms:W3CDTF">2014-06-10T22:03:34Z</dcterms:created>
  <dcterms:modified xsi:type="dcterms:W3CDTF">2021-07-30T15:59:32Z</dcterms:modified>
</cp:coreProperties>
</file>