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3-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o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Internal Controls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60" y="3048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develop strong internal controls that achieve the four purposes, many organizations think in terms of risk.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By identifying their risk exposures, they can develop and implement internal controls to address them.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“</a:t>
            </a:r>
            <a:r>
              <a:rPr lang="en-US" dirty="0"/>
              <a:t>Address” can refer to preventive, detective or corrective controls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42900" y="4953000"/>
            <a:ext cx="4191000" cy="1600200"/>
            <a:chOff x="342900" y="4953000"/>
            <a:chExt cx="4191000" cy="1600200"/>
          </a:xfrm>
        </p:grpSpPr>
        <p:sp>
          <p:nvSpPr>
            <p:cNvPr id="6" name="Rounded Rectangle 5"/>
            <p:cNvSpPr/>
            <p:nvPr/>
          </p:nvSpPr>
          <p:spPr>
            <a:xfrm>
              <a:off x="381000" y="4953000"/>
              <a:ext cx="15240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895600" y="5486400"/>
              <a:ext cx="1447800" cy="1066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" y="5048934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Identify risk exposures.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33700" y="5596235"/>
              <a:ext cx="1600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Develop internal controls.</a:t>
              </a:r>
              <a:endParaRPr lang="en-US" b="1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057400" y="5486400"/>
              <a:ext cx="609600" cy="38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988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0386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Brown’s taxonomy provides one good organizing structure for talking about risk.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Four major categories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Financial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Operational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Strategic</a:t>
            </a:r>
          </a:p>
          <a:p>
            <a:pPr lvl="1"/>
            <a:r>
              <a:rPr lang="en-US" dirty="0" smtClean="0"/>
              <a:t>Hazard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exposures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Financial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Market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Credit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Liquidity risk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Operational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Systems risk</a:t>
            </a:r>
          </a:p>
          <a:p>
            <a:pPr lvl="1"/>
            <a:r>
              <a:rPr lang="en-US" dirty="0" smtClean="0"/>
              <a:t>Human error risk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Strategic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Legal &amp; regulatory risk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Business strategy risk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Hazard risk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smtClean="0"/>
              <a:t>Directors’ &amp; officers’ liability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/ control matrix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850318"/>
              </p:ext>
            </p:extLst>
          </p:nvPr>
        </p:nvGraphicFramePr>
        <p:xfrm>
          <a:off x="914400" y="1828800"/>
          <a:ext cx="6902450" cy="429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3" imgW="6902623" imgH="4296667" progId="Excel.Sheet.12">
                  <p:embed/>
                </p:oleObj>
              </mc:Choice>
              <mc:Fallback>
                <p:oleObj name="Worksheet" r:id="rId3" imgW="6902623" imgH="42966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828800"/>
                        <a:ext cx="6902450" cy="429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90900" y="6400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3600" b="1" dirty="0" smtClean="0"/>
              <a:t>C</a:t>
            </a:r>
            <a:r>
              <a:rPr lang="en-US" dirty="0" smtClean="0"/>
              <a:t>ommittee </a:t>
            </a:r>
            <a:r>
              <a:rPr lang="en-US" sz="3600" b="1" dirty="0" smtClean="0"/>
              <a:t>o</a:t>
            </a:r>
            <a:r>
              <a:rPr lang="en-US" dirty="0" smtClean="0"/>
              <a:t>f </a:t>
            </a:r>
            <a:r>
              <a:rPr lang="en-US" sz="3600" b="1" dirty="0" smtClean="0"/>
              <a:t>S</a:t>
            </a:r>
            <a:r>
              <a:rPr lang="en-US" dirty="0" smtClean="0"/>
              <a:t>ponsoring </a:t>
            </a:r>
            <a:r>
              <a:rPr lang="en-US" sz="3600" b="1" dirty="0" smtClean="0"/>
              <a:t>O</a:t>
            </a:r>
            <a:r>
              <a:rPr lang="en-US" dirty="0" smtClean="0"/>
              <a:t>rganizations of the </a:t>
            </a:r>
            <a:r>
              <a:rPr lang="en-US" dirty="0" err="1" smtClean="0"/>
              <a:t>Treadway</a:t>
            </a:r>
            <a:r>
              <a:rPr lang="en-US" dirty="0" smtClean="0"/>
              <a:t> Commission on Fraudulent Financial Reporting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hlinkClick r:id="rId2"/>
              </a:rPr>
              <a:t>www.coso.org</a:t>
            </a:r>
            <a:r>
              <a:rPr lang="en-US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Original internal control framework:  1995</a:t>
            </a:r>
          </a:p>
          <a:p>
            <a:r>
              <a:rPr lang="en-US" dirty="0" smtClean="0"/>
              <a:t>Updated framework: 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35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framework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components, all necessary for strong internal control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Control environment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Risk assessment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Control activities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Information and communication</a:t>
            </a:r>
          </a:p>
          <a:p>
            <a:pPr lvl="1"/>
            <a:r>
              <a:rPr lang="en-US" dirty="0" smtClean="0"/>
              <a:t>Monitoring</a:t>
            </a:r>
          </a:p>
        </p:txBody>
      </p:sp>
    </p:spTree>
    <p:extLst>
      <p:ext uri="{BB962C8B-B14F-4D97-AF65-F5344CB8AC3E}">
        <p14:creationId xmlns:p14="http://schemas.microsoft.com/office/powerpoint/2010/main" val="22412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framework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environment</a:t>
            </a:r>
          </a:p>
          <a:p>
            <a:pPr lvl="1"/>
            <a:r>
              <a:rPr lang="en-US" dirty="0" smtClean="0"/>
              <a:t>Organization’s overall attitude about internal control</a:t>
            </a:r>
          </a:p>
          <a:p>
            <a:pPr lvl="1"/>
            <a:r>
              <a:rPr lang="en-US" dirty="0" smtClean="0"/>
              <a:t>Must be established at the top of the organization (CEO, CFO)</a:t>
            </a:r>
          </a:p>
          <a:p>
            <a:pPr lvl="1"/>
            <a:r>
              <a:rPr lang="en-US" dirty="0" smtClean="0"/>
              <a:t>Often called the “tone </a:t>
            </a:r>
            <a:r>
              <a:rPr lang="en-US" b="1" dirty="0" smtClean="0"/>
              <a:t>at</a:t>
            </a:r>
            <a:r>
              <a:rPr lang="en-US" dirty="0" smtClean="0"/>
              <a:t> the top” or “tone </a:t>
            </a:r>
            <a:r>
              <a:rPr lang="en-US" b="1" dirty="0" smtClean="0"/>
              <a:t>from</a:t>
            </a:r>
            <a:r>
              <a:rPr lang="en-US" dirty="0" smtClean="0"/>
              <a:t> the top”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assessment</a:t>
            </a:r>
          </a:p>
          <a:p>
            <a:pPr lvl="1"/>
            <a:r>
              <a:rPr lang="en-US" dirty="0"/>
              <a:t>Organization’s risk exposures</a:t>
            </a:r>
          </a:p>
          <a:p>
            <a:pPr lvl="1"/>
            <a:r>
              <a:rPr lang="en-US" dirty="0"/>
              <a:t>Tools like the Brown framework can help ensure “all the bases are covered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</a:t>
            </a:r>
            <a:r>
              <a:rPr lang="en-US" dirty="0"/>
              <a:t>activities</a:t>
            </a:r>
          </a:p>
          <a:p>
            <a:pPr lvl="1"/>
            <a:r>
              <a:rPr lang="en-US" dirty="0"/>
              <a:t>Specific internal controls to address risks</a:t>
            </a:r>
          </a:p>
          <a:p>
            <a:pPr lvl="1"/>
            <a:r>
              <a:rPr lang="en-US" dirty="0"/>
              <a:t>Preventive / detective / corrective</a:t>
            </a:r>
          </a:p>
          <a:p>
            <a:pPr lvl="1"/>
            <a:r>
              <a:rPr lang="en-US" dirty="0"/>
              <a:t>A control may address multiple risks; a single risk may involve multiple controls.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66700" y="4686300"/>
            <a:ext cx="4191000" cy="1600200"/>
            <a:chOff x="342900" y="4953000"/>
            <a:chExt cx="4191000" cy="1600200"/>
          </a:xfrm>
        </p:grpSpPr>
        <p:sp>
          <p:nvSpPr>
            <p:cNvPr id="7" name="Rounded Rectangle 6"/>
            <p:cNvSpPr/>
            <p:nvPr/>
          </p:nvSpPr>
          <p:spPr>
            <a:xfrm>
              <a:off x="381000" y="4953000"/>
              <a:ext cx="1524000" cy="838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95600" y="5486400"/>
              <a:ext cx="1447800" cy="1066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" y="5048934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Identify risk exposures.</a:t>
              </a:r>
              <a:endParaRPr lang="en-U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33700" y="5596235"/>
              <a:ext cx="1600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Develop internal controls.</a:t>
              </a:r>
              <a:endParaRPr lang="en-US" b="1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057400" y="5486400"/>
              <a:ext cx="609600" cy="381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311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framework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and communication</a:t>
            </a:r>
          </a:p>
          <a:p>
            <a:pPr lvl="1"/>
            <a:r>
              <a:rPr lang="en-US" dirty="0" smtClean="0"/>
              <a:t>How the entire internal control plan is disseminated throughout the organization</a:t>
            </a:r>
          </a:p>
          <a:p>
            <a:pPr lvl="1"/>
            <a:r>
              <a:rPr lang="en-US" dirty="0" smtClean="0"/>
              <a:t>This framework element relates to the plan in its </a:t>
            </a:r>
            <a:r>
              <a:rPr lang="en-US" b="1" dirty="0" smtClean="0"/>
              <a:t>totality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Monitoring</a:t>
            </a:r>
          </a:p>
          <a:p>
            <a:pPr lvl="1"/>
            <a:r>
              <a:rPr lang="en-US" dirty="0" smtClean="0"/>
              <a:t>Ensuring the plan’s ongoing effectiveness</a:t>
            </a:r>
          </a:p>
          <a:p>
            <a:pPr lvl="1"/>
            <a:r>
              <a:rPr lang="en-US" dirty="0" smtClean="0"/>
              <a:t>May be entrusted to the internal audit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</a:t>
            </a:r>
            <a:r>
              <a:rPr lang="en-US" dirty="0" smtClean="0"/>
              <a:t>framework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52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Control environment</a:t>
            </a:r>
            <a:r>
              <a:rPr lang="en-US" dirty="0" smtClean="0"/>
              <a:t>:  Open door policy from CEO / CFO regarding internal control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5750" y="4906417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Risk assessment</a:t>
            </a:r>
            <a:r>
              <a:rPr lang="en-US" dirty="0" smtClean="0"/>
              <a:t>:  Wireless network may be compromised.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8925" y="3276600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Control activities</a:t>
            </a:r>
            <a:r>
              <a:rPr lang="en-US" dirty="0" smtClean="0"/>
              <a:t>:  Strong network security.  Data encryption.  Firewalls.  Continuous monitoring.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1595380"/>
            <a:ext cx="3124200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b="1" dirty="0" smtClean="0"/>
              <a:t>Information &amp; communication</a:t>
            </a:r>
            <a:r>
              <a:rPr lang="en-US" dirty="0" smtClean="0"/>
              <a:t>:  Required annual training on internal control for all employees.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67375" y="4906417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Monitoring</a:t>
            </a:r>
            <a:r>
              <a:rPr lang="en-US" dirty="0" smtClean="0"/>
              <a:t>:  A cross-functional committee reviews and updates the plan annually based on employee and other input.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36075" y="990600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40800" y="4015264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33800" y="2392412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20000" y="1011287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3200" y="3974604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1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Internal control definition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Internal control purposes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3000"/>
              </a:spcAft>
            </a:pPr>
            <a:r>
              <a:rPr lang="en-US" dirty="0"/>
              <a:t>Risk exposures</a:t>
            </a:r>
          </a:p>
          <a:p>
            <a:pPr>
              <a:spcAft>
                <a:spcPts val="3000"/>
              </a:spcAft>
            </a:pPr>
            <a:r>
              <a:rPr lang="en-US" dirty="0"/>
              <a:t>Risk / control matrix</a:t>
            </a:r>
          </a:p>
          <a:p>
            <a:r>
              <a:rPr lang="en-US" dirty="0"/>
              <a:t>COSO </a:t>
            </a:r>
            <a:r>
              <a:rPr lang="en-US" dirty="0" smtClean="0"/>
              <a:t>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COSO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2013 update, COSO added 17 principles to provide more detail about the five components.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u="sng" dirty="0"/>
              <a:t>Control environment</a:t>
            </a:r>
            <a:r>
              <a:rPr lang="en-US" dirty="0"/>
              <a:t>.  “The board of directors demonstrates independence from management and exercises oversight of the development and performance of internal control.”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2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447800"/>
            <a:ext cx="3024471" cy="385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1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Define </a:t>
            </a:r>
            <a:r>
              <a:rPr lang="en-US" i="1" dirty="0"/>
              <a:t>internal control </a:t>
            </a:r>
            <a:r>
              <a:rPr lang="en-US" dirty="0"/>
              <a:t>and explain its importance in the accounting </a:t>
            </a:r>
            <a:r>
              <a:rPr lang="en-US" dirty="0" smtClean="0"/>
              <a:t>information system.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/>
              <a:t>Explain the basic purposes of internal control and its relationship </a:t>
            </a:r>
            <a:r>
              <a:rPr lang="en-US" dirty="0" smtClean="0"/>
              <a:t>to risk.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Describe and give examples of various kinds of risk </a:t>
            </a:r>
            <a:r>
              <a:rPr lang="en-US" dirty="0" smtClean="0"/>
              <a:t>exposures.</a:t>
            </a:r>
          </a:p>
        </p:txBody>
      </p:sp>
    </p:spTree>
    <p:extLst>
      <p:ext uri="{BB962C8B-B14F-4D97-AF65-F5344CB8AC3E}">
        <p14:creationId xmlns:p14="http://schemas.microsoft.com/office/powerpoint/2010/main" val="3128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en-US" dirty="0"/>
              <a:t>Prepare a simple risk/control matrix.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 startAt="4"/>
            </a:pPr>
            <a:r>
              <a:rPr lang="en-US" dirty="0"/>
              <a:t>Summarize and explain the importance of COSO’s 2013  “Internal Control—Integrated Framework.”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Critique </a:t>
            </a:r>
            <a:r>
              <a:rPr lang="en-US" dirty="0"/>
              <a:t>existing internal control systems and design effective internal </a:t>
            </a:r>
            <a:r>
              <a:rPr lang="en-US" dirty="0" smtClean="0"/>
              <a:t>controls.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control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A </a:t>
            </a:r>
            <a:r>
              <a:rPr lang="en-US" dirty="0"/>
              <a:t>process, effected by an entity’s board of directors, management and </a:t>
            </a:r>
            <a:r>
              <a:rPr lang="en-US" dirty="0" smtClean="0"/>
              <a:t>other personnel</a:t>
            </a:r>
            <a:r>
              <a:rPr lang="en-US" dirty="0"/>
              <a:t>, designed to provide reasonable assurance regarding the achievement of </a:t>
            </a:r>
            <a:r>
              <a:rPr lang="en-US" dirty="0" smtClean="0"/>
              <a:t>objectives relating to operations, reporting and compliance.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5857875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From COSO’s 2013 Internal Control Integrated Framework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34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control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elements of the definition</a:t>
            </a:r>
          </a:p>
          <a:p>
            <a:pPr lvl="1">
              <a:spcAft>
                <a:spcPts val="1200"/>
              </a:spcAft>
            </a:pPr>
            <a:r>
              <a:rPr lang="en-US" b="1" dirty="0" smtClean="0"/>
              <a:t>Process</a:t>
            </a:r>
            <a:r>
              <a:rPr lang="en-US" dirty="0" smtClean="0"/>
              <a:t>.  Internal control is not a list of rules or “boxes to check off.”</a:t>
            </a:r>
          </a:p>
          <a:p>
            <a:pPr lvl="1"/>
            <a:r>
              <a:rPr lang="en-US" b="1" dirty="0" smtClean="0"/>
              <a:t>Effected by [various groups]</a:t>
            </a:r>
            <a:r>
              <a:rPr lang="en-US" dirty="0" smtClean="0"/>
              <a:t>.  Internal control is the responsibility of the whole organization—not just the accounting function.</a:t>
            </a:r>
          </a:p>
        </p:txBody>
      </p:sp>
    </p:spTree>
    <p:extLst>
      <p:ext uri="{BB962C8B-B14F-4D97-AF65-F5344CB8AC3E}">
        <p14:creationId xmlns:p14="http://schemas.microsoft.com/office/powerpoint/2010/main" val="13721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control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elements of the definition</a:t>
            </a:r>
          </a:p>
          <a:p>
            <a:pPr lvl="1"/>
            <a:r>
              <a:rPr lang="en-US" b="1" dirty="0" smtClean="0"/>
              <a:t>Reasonable assurance</a:t>
            </a:r>
            <a:r>
              <a:rPr lang="en-US" dirty="0" smtClean="0"/>
              <a:t>.  No internal control ever provides absolute assurance.  The benefits of a control must outweigh its costs.</a:t>
            </a:r>
          </a:p>
          <a:p>
            <a:pPr lvl="1"/>
            <a:r>
              <a:rPr lang="en-US" b="1" dirty="0" smtClean="0"/>
              <a:t>Objectives relating to:</a:t>
            </a:r>
          </a:p>
          <a:p>
            <a:pPr lvl="2"/>
            <a:r>
              <a:rPr lang="en-US" b="1" dirty="0" smtClean="0"/>
              <a:t>Operations:  </a:t>
            </a:r>
            <a:r>
              <a:rPr lang="en-US" dirty="0" smtClean="0"/>
              <a:t>business processes, such as the sales / collection process</a:t>
            </a:r>
            <a:r>
              <a:rPr lang="en-US" b="1" dirty="0" smtClean="0"/>
              <a:t>.</a:t>
            </a:r>
          </a:p>
          <a:p>
            <a:pPr lvl="2"/>
            <a:r>
              <a:rPr lang="en-US" b="1" dirty="0" smtClean="0"/>
              <a:t>Reporting:  </a:t>
            </a:r>
            <a:r>
              <a:rPr lang="en-US" dirty="0" smtClean="0"/>
              <a:t>financial, tax, internal.</a:t>
            </a:r>
            <a:endParaRPr lang="en-US" b="1" dirty="0" smtClean="0"/>
          </a:p>
          <a:p>
            <a:pPr lvl="2"/>
            <a:r>
              <a:rPr lang="en-US" b="1" dirty="0" smtClean="0"/>
              <a:t>Compliance:  </a:t>
            </a:r>
            <a:r>
              <a:rPr lang="en-US" dirty="0" smtClean="0"/>
              <a:t>applicable laws &amp; regulations, such as SOX and the Foreign Corrupt Practices Act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487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control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Safeguard </a:t>
            </a:r>
            <a:r>
              <a:rPr lang="en-US" b="1" dirty="0" smtClean="0"/>
              <a:t>assets</a:t>
            </a:r>
            <a:r>
              <a:rPr lang="en-US" dirty="0" smtClean="0"/>
              <a:t>, such as by depositing cash daily in the bank.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b="1" dirty="0"/>
              <a:t>Ensure reliable financial </a:t>
            </a:r>
            <a:r>
              <a:rPr lang="en-US" b="1" dirty="0" smtClean="0"/>
              <a:t>reporting</a:t>
            </a:r>
            <a:r>
              <a:rPr lang="en-US" dirty="0" smtClean="0"/>
              <a:t>, such as through financial statement audits.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control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 smtClean="0"/>
              <a:t>Promote </a:t>
            </a:r>
            <a:r>
              <a:rPr lang="en-US" b="1" dirty="0"/>
              <a:t>operating </a:t>
            </a:r>
            <a:r>
              <a:rPr lang="en-US" b="1" dirty="0" smtClean="0"/>
              <a:t>efficiency</a:t>
            </a:r>
            <a:r>
              <a:rPr lang="en-US" dirty="0" smtClean="0"/>
              <a:t>, such as with a procedures manual.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b="1" dirty="0"/>
              <a:t>Encourage compliance with management </a:t>
            </a:r>
            <a:r>
              <a:rPr lang="en-US" b="1" dirty="0" smtClean="0"/>
              <a:t>directives</a:t>
            </a:r>
            <a:r>
              <a:rPr lang="en-US" dirty="0" smtClean="0"/>
              <a:t>, such as by appropriate training &amp; performance reviews.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3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736</Words>
  <Application>Microsoft Office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Worksheet</vt:lpstr>
      <vt:lpstr>Chapter 3</vt:lpstr>
      <vt:lpstr>Outline</vt:lpstr>
      <vt:lpstr>Learning objectives</vt:lpstr>
      <vt:lpstr>Learning objectives</vt:lpstr>
      <vt:lpstr>Internal control definition</vt:lpstr>
      <vt:lpstr>Internal control definition</vt:lpstr>
      <vt:lpstr>Internal control definition</vt:lpstr>
      <vt:lpstr>Internal control purposes</vt:lpstr>
      <vt:lpstr>Internal control purposes</vt:lpstr>
      <vt:lpstr>Risk exposures</vt:lpstr>
      <vt:lpstr>Risk exposures</vt:lpstr>
      <vt:lpstr>Risk exposures</vt:lpstr>
      <vt:lpstr>Risk / control matrix</vt:lpstr>
      <vt:lpstr>COSO framework</vt:lpstr>
      <vt:lpstr>COSO framework</vt:lpstr>
      <vt:lpstr>COSO framework</vt:lpstr>
      <vt:lpstr>COSO framework</vt:lpstr>
      <vt:lpstr>COSO framework</vt:lpstr>
      <vt:lpstr>COSO framework example</vt:lpstr>
      <vt:lpstr>COSO framework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24</cp:revision>
  <dcterms:created xsi:type="dcterms:W3CDTF">2014-06-10T22:03:34Z</dcterms:created>
  <dcterms:modified xsi:type="dcterms:W3CDTF">2014-12-17T10:20:36Z</dcterms:modified>
</cp:coreProperties>
</file>