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Management Concepts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Event identification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The Red Cross does not adequately identify potential new donors</a:t>
            </a:r>
            <a:r>
              <a:rPr lang="en-US" dirty="0" smtClean="0"/>
              <a:t>.</a:t>
            </a:r>
          </a:p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Inherent:  high</a:t>
            </a:r>
          </a:p>
          <a:p>
            <a:pPr lvl="1"/>
            <a:r>
              <a:rPr lang="en-US" dirty="0"/>
              <a:t>Residual:  moderate</a:t>
            </a:r>
          </a:p>
          <a:p>
            <a:r>
              <a:rPr lang="en-US" dirty="0"/>
              <a:t>Risk response</a:t>
            </a:r>
          </a:p>
          <a:p>
            <a:pPr lvl="1"/>
            <a:r>
              <a:rPr lang="en-US" dirty="0"/>
              <a:t>Accept</a:t>
            </a:r>
          </a:p>
          <a:p>
            <a:pPr lvl="1"/>
            <a:r>
              <a:rPr lang="en-US" dirty="0" smtClean="0"/>
              <a:t>Reduce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Control activities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Accept:  </a:t>
            </a:r>
            <a:r>
              <a:rPr lang="en-US" dirty="0" smtClean="0"/>
              <a:t>Acknowledge </a:t>
            </a:r>
            <a:r>
              <a:rPr lang="en-US" dirty="0"/>
              <a:t>and discuss the risk.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Reduce:  Ask each current donor to provide contact information for a potential new donor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Information &amp; communication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US" dirty="0"/>
              <a:t>A company’s SEC filings and other external communications outline the ERM plan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Monitoring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On a quarterly basis, a sample of employees completes a survey about the effectiveness of the ERM plan; the survey results are analyzed by the risk assessment committee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definition</a:t>
            </a:r>
          </a:p>
          <a:p>
            <a:pPr lvl="1"/>
            <a:r>
              <a:rPr lang="en-US" dirty="0"/>
              <a:t>A systematic approach to analyzing, redesigning, improving and managing a </a:t>
            </a:r>
            <a:r>
              <a:rPr lang="en-US" dirty="0" smtClean="0"/>
              <a:t>specific process</a:t>
            </a:r>
          </a:p>
          <a:p>
            <a:pPr lvl="1"/>
            <a:r>
              <a:rPr lang="en-US" dirty="0" smtClean="0"/>
              <a:t>Processes can include:</a:t>
            </a:r>
          </a:p>
          <a:p>
            <a:pPr lvl="2"/>
            <a:r>
              <a:rPr lang="en-US" dirty="0" smtClean="0"/>
              <a:t>Sales / collection</a:t>
            </a:r>
          </a:p>
          <a:p>
            <a:pPr lvl="2"/>
            <a:r>
              <a:rPr lang="en-US" dirty="0" smtClean="0"/>
              <a:t>Acquisition / payment</a:t>
            </a:r>
          </a:p>
          <a:p>
            <a:pPr lvl="2"/>
            <a:r>
              <a:rPr lang="en-US" dirty="0" smtClean="0"/>
              <a:t>Conversion</a:t>
            </a:r>
          </a:p>
          <a:p>
            <a:pPr lvl="2"/>
            <a:r>
              <a:rPr lang="en-US" dirty="0" smtClean="0"/>
              <a:t>Financing</a:t>
            </a:r>
          </a:p>
          <a:p>
            <a:pPr lvl="2"/>
            <a:r>
              <a:rPr lang="en-US" dirty="0" smtClean="0"/>
              <a:t>Human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management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Generalized model of BPM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/>
              <a:t>Select the process and define its </a:t>
            </a:r>
            <a:r>
              <a:rPr lang="en-US" dirty="0" smtClean="0"/>
              <a:t>boundaries.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/>
              <a:t>Observe, document, and map the process steps and </a:t>
            </a:r>
            <a:r>
              <a:rPr lang="en-US" dirty="0" smtClean="0"/>
              <a:t>flow.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/>
              <a:t>Collect process-related </a:t>
            </a:r>
            <a:r>
              <a:rPr lang="en-US" dirty="0" smtClean="0"/>
              <a:t>data.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rabicParenR" startAt="4"/>
            </a:pPr>
            <a:r>
              <a:rPr lang="en-US" dirty="0"/>
              <a:t>Analyze the collected </a:t>
            </a:r>
            <a:r>
              <a:rPr lang="en-US" dirty="0" smtClean="0"/>
              <a:t>data.</a:t>
            </a:r>
          </a:p>
          <a:p>
            <a:pPr marL="914400" lvl="1" indent="-514350">
              <a:buFont typeface="+mj-lt"/>
              <a:buAutoNum type="arabicParenR" startAt="4"/>
            </a:pPr>
            <a:r>
              <a:rPr lang="en-US" dirty="0"/>
              <a:t>Identify and prioritize potential process </a:t>
            </a:r>
            <a:r>
              <a:rPr lang="en-US" dirty="0" smtClean="0"/>
              <a:t>improvements.</a:t>
            </a:r>
          </a:p>
          <a:p>
            <a:pPr marL="914400" lvl="1" indent="-514350">
              <a:buFont typeface="+mj-lt"/>
              <a:buAutoNum type="arabicParenR" startAt="4"/>
            </a:pPr>
            <a:r>
              <a:rPr lang="en-US" dirty="0"/>
              <a:t>Optimize the </a:t>
            </a:r>
            <a:r>
              <a:rPr lang="en-US" dirty="0" smtClean="0"/>
              <a:t>process.</a:t>
            </a:r>
          </a:p>
          <a:p>
            <a:pPr marL="914400" lvl="1" indent="-514350">
              <a:buFont typeface="+mj-lt"/>
              <a:buAutoNum type="arabicParenR" startAt="4"/>
            </a:pPr>
            <a:r>
              <a:rPr lang="en-US" dirty="0"/>
              <a:t>Implement and monitor process </a:t>
            </a:r>
            <a:r>
              <a:rPr lang="en-US" dirty="0" smtClean="0"/>
              <a:t>improvements.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/>
              <a:t>Capital One wants to improve its process for requesting insurance verification from mortgage holders.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arenR" startAt="2"/>
            </a:pPr>
            <a:r>
              <a:rPr lang="en-US" dirty="0" smtClean="0"/>
              <a:t>Capital One creates an ordered list of the steps it currently uses to request insurance verification from mortgage holders.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arenR" startAt="3"/>
            </a:pPr>
            <a:r>
              <a:rPr lang="en-US" dirty="0" smtClean="0"/>
              <a:t>Capital One tracks the length of time and cost involved in its current process.  It also collects data on employee &amp; customer satisfaction with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arenR" startAt="4"/>
            </a:pPr>
            <a:r>
              <a:rPr lang="en-US" dirty="0" smtClean="0"/>
              <a:t>A process improvement team analyzes the data using appropriate tools (e.g., statistical analysis, benchmarking with similar firms).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management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arenR" startAt="5"/>
            </a:pPr>
            <a:r>
              <a:rPr lang="en-US" dirty="0" smtClean="0"/>
              <a:t>The process improvement team suggests three ways to improve the process.  They prioritize them for implementation.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 startAt="5"/>
            </a:pPr>
            <a:r>
              <a:rPr lang="en-US" dirty="0"/>
              <a:t>The highest priority change is implemented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210000"/>
              </a:lnSpc>
              <a:buFont typeface="+mj-lt"/>
              <a:buAutoNum type="arabicParenR" startAt="7"/>
            </a:pPr>
            <a:r>
              <a:rPr lang="en-US" dirty="0" smtClean="0"/>
              <a:t>The process improvement team collects additional data and analyzes it to determine the success of the implemented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Expectancy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Suggested by Victor Vroom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way to conceptualize human motivation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So long as </a:t>
            </a:r>
            <a:r>
              <a:rPr lang="en-US" dirty="0" smtClean="0"/>
              <a:t>organizations employ people, understanding human motivation will be critical.</a:t>
            </a: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COSO enterprise risk management framework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Business process management</a:t>
            </a:r>
          </a:p>
          <a:p>
            <a:r>
              <a:rPr lang="en-US" dirty="0" smtClean="0"/>
              <a:t>Expectancy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Expectancy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Expectancy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n-US" sz="2400" dirty="0" smtClean="0"/>
              <a:t>If I put in the effort, will I be successful in achieving my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Instrumentality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n-US" sz="2400" dirty="0" smtClean="0"/>
              <a:t>If I’m successful, will I be rewarded?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Valence</a:t>
            </a:r>
          </a:p>
          <a:p>
            <a:pPr marL="400050" lvl="1" indent="0">
              <a:buNone/>
            </a:pPr>
            <a:r>
              <a:rPr lang="en-US" sz="2400" dirty="0" smtClean="0"/>
              <a:t>Do I value the reward?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Three elements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Motivation is the product of the three.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If any one of the three is “zero,” then motivation is zero.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410200"/>
            <a:ext cx="71628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 smtClean="0">
                <a:solidFill>
                  <a:srgbClr val="C00000"/>
                </a:solidFill>
              </a:rPr>
              <a:t>Motivation = 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Expectancy X Instrumentality X Valence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3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Expectancy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Expectancy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n-US" sz="2400" dirty="0" smtClean="0"/>
              <a:t>If I work a lot of extra hours, will I complete all my assigned tasks?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Instrumentality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n-US" sz="2400" dirty="0" smtClean="0"/>
              <a:t>If I complete all my assigned tasks, will I get a pay raise?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Valence</a:t>
            </a:r>
          </a:p>
          <a:p>
            <a:pPr marL="400050" lvl="1" indent="0">
              <a:buNone/>
            </a:pPr>
            <a:r>
              <a:rPr lang="en-US" sz="2400" dirty="0" smtClean="0"/>
              <a:t>Do I value getting a pay raise?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en-US" sz="2800" dirty="0" smtClean="0"/>
              <a:t>Here’s an example of each element.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449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600200"/>
            <a:ext cx="3150535" cy="401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7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Learning 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52600"/>
            <a:ext cx="5111750" cy="4373563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 startAt="3"/>
            </a:pPr>
            <a:r>
              <a:rPr lang="en-US" sz="2400" dirty="0" smtClean="0"/>
              <a:t>List </a:t>
            </a:r>
            <a:r>
              <a:rPr lang="en-US" sz="2400" dirty="0"/>
              <a:t>and discuss some basic principles of business process </a:t>
            </a:r>
            <a:r>
              <a:rPr lang="en-US" sz="2400" dirty="0" smtClean="0"/>
              <a:t>management.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 startAt="3"/>
            </a:pPr>
            <a:r>
              <a:rPr lang="en-US" sz="2400" dirty="0"/>
              <a:t>Explain expectancy </a:t>
            </a:r>
            <a:r>
              <a:rPr lang="en-US" sz="2400" dirty="0" smtClean="0"/>
              <a:t>theory.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400" dirty="0"/>
              <a:t>Apply all three topics within the context of accounting information </a:t>
            </a:r>
            <a:r>
              <a:rPr lang="en-US" sz="2400" dirty="0" smtClean="0"/>
              <a:t>systems.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100" dirty="0"/>
              <a:t>Summarize and explain the importance of COSO’s </a:t>
            </a:r>
            <a:r>
              <a:rPr lang="en-US" sz="3100" i="1" dirty="0"/>
              <a:t>Enterprise Risk Management—Integrated Framework.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Define business process management, including a generalized model of BPM.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 ERM framework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Definition of enterprise risk management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/>
              <a:t>Enterprise risk management is a process, effected by an entity’s board of directors</a:t>
            </a:r>
            <a:r>
              <a:rPr lang="en-US" dirty="0" smtClean="0"/>
              <a:t>, management </a:t>
            </a:r>
            <a:r>
              <a:rPr lang="en-US" dirty="0"/>
              <a:t>and other personnel, applied in strategy setting and across the enterprise</a:t>
            </a:r>
            <a:r>
              <a:rPr lang="en-US" dirty="0" smtClean="0"/>
              <a:t>, designed </a:t>
            </a:r>
            <a:r>
              <a:rPr lang="en-US" dirty="0"/>
              <a:t>to identify potential events that may affect the entity, and manage risk to be </a:t>
            </a:r>
            <a:r>
              <a:rPr lang="en-US" dirty="0" smtClean="0"/>
              <a:t>within its </a:t>
            </a:r>
            <a:r>
              <a:rPr lang="en-US" dirty="0"/>
              <a:t>risk appetite, to provide reasonable assurance regarding the achievement of </a:t>
            </a:r>
            <a:r>
              <a:rPr lang="en-US" dirty="0" smtClean="0"/>
              <a:t>entity objectives</a:t>
            </a:r>
            <a:r>
              <a:rPr lang="en-US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7912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What similarities &amp; differences do you see between the ERM and internal control definitions?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1741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Internal environment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Objective setting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Event identification</a:t>
            </a:r>
          </a:p>
          <a:p>
            <a:r>
              <a:rPr lang="en-US" dirty="0" smtClean="0"/>
              <a:t>Risk assessment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Risk response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Control activities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Information and communication</a:t>
            </a:r>
          </a:p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7912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What similarities &amp; differences do you see between the ERM and internal control frameworks?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860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Internal environment</a:t>
            </a:r>
          </a:p>
          <a:p>
            <a:pPr marL="457200" lvl="1" indent="0">
              <a:buNone/>
            </a:pPr>
            <a:r>
              <a:rPr lang="en-US" dirty="0" smtClean="0"/>
              <a:t>Organization’s overall attitude toward managing risk</a:t>
            </a:r>
          </a:p>
          <a:p>
            <a:r>
              <a:rPr lang="en-US" dirty="0" smtClean="0"/>
              <a:t>Objective setting</a:t>
            </a:r>
          </a:p>
          <a:p>
            <a:pPr marL="400050" lvl="1" indent="0">
              <a:buNone/>
            </a:pPr>
            <a:r>
              <a:rPr lang="en-US" dirty="0" smtClean="0"/>
              <a:t>What the organization is trying to achieve (in general, not just with respect to risk management)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Event identification</a:t>
            </a:r>
          </a:p>
          <a:p>
            <a:pPr marL="457200" lvl="1" indent="0">
              <a:buNone/>
            </a:pPr>
            <a:r>
              <a:rPr lang="en-US" dirty="0" smtClean="0"/>
              <a:t>What could happen to interfere with achieving those objectives?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76800"/>
            <a:ext cx="3209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How likely is each event to occur?</a:t>
            </a:r>
          </a:p>
          <a:p>
            <a:pPr lvl="1"/>
            <a:r>
              <a:rPr lang="en-US" dirty="0"/>
              <a:t>Inherent and residual risk</a:t>
            </a:r>
          </a:p>
          <a:p>
            <a:pPr lvl="1"/>
            <a:r>
              <a:rPr lang="en-US" dirty="0"/>
              <a:t>Assessed qualitatively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Risk response</a:t>
            </a:r>
          </a:p>
          <a:p>
            <a:pPr lvl="1"/>
            <a:r>
              <a:rPr lang="en-US" dirty="0" smtClean="0"/>
              <a:t>Generic response(s) to each risk</a:t>
            </a:r>
          </a:p>
          <a:p>
            <a:pPr lvl="1"/>
            <a:r>
              <a:rPr lang="en-US" dirty="0" smtClean="0"/>
              <a:t>Four alternatives</a:t>
            </a:r>
          </a:p>
          <a:p>
            <a:pPr lvl="2"/>
            <a:r>
              <a:rPr lang="en-US" dirty="0" smtClean="0"/>
              <a:t>Accept</a:t>
            </a:r>
          </a:p>
          <a:p>
            <a:pPr lvl="2"/>
            <a:r>
              <a:rPr lang="en-US" dirty="0" smtClean="0"/>
              <a:t>Reduce</a:t>
            </a:r>
          </a:p>
          <a:p>
            <a:pPr lvl="2"/>
            <a:r>
              <a:rPr lang="en-US" dirty="0" smtClean="0"/>
              <a:t>Avoid</a:t>
            </a:r>
          </a:p>
          <a:p>
            <a:pPr lvl="2"/>
            <a:r>
              <a:rPr lang="en-US" dirty="0" smtClean="0"/>
              <a:t>Share</a:t>
            </a:r>
          </a:p>
          <a:p>
            <a:pPr lvl="1"/>
            <a:r>
              <a:rPr lang="en-US" dirty="0" smtClean="0"/>
              <a:t>A single risk may have multiple generic risk responses.</a:t>
            </a:r>
            <a:endParaRPr lang="en-US" dirty="0"/>
          </a:p>
        </p:txBody>
      </p:sp>
      <p:sp>
        <p:nvSpPr>
          <p:cNvPr id="5" name="AutoShape 2" descr="data:image/jpeg;base64,/9j/4AAQSkZJRgABAQAAAQABAAD/2wCEAAkGBhQSERUUEhMVFRQWFxwXGBgXGRgXFhUXFBoXFxoYFxUXHCYfGBkkGRccHy8gJicpLSwtFx8yNTAqNSYrLCkBCQoKDgwOGg8PGjAcHB8sKSkpLCktKSksKSwpLCkpLCwsKSkpKSksKSwsLCwsKSwpLCwsKSwsKSwpKSwsLCkpLP/AABEIAGABUQMBIgACEQEDEQH/xAAcAAABBAMBAAAAAAAAAAAAAAAHAwQFBgABAgj/xABOEAABAgMDBwcFDQcDAwUAAAABAgMABBEFEiEGBzFBUWGSExYiVHGBkRQyodHSFyNCQ0RSU2KCk6KjsTNylKTB0/BFVbIVwvEkNHN04f/EABkBAQEBAAMAAAAAAAAAAAAAAAEAAgMEBf/EACYRAQABAgUFAAIDAAAAAAAAAAABAhETFSExUhIiQVFhAwUEcYH/2gAMAwEAAhEDEQA/ADjGjGViAyxyqTJMX6XnFG62n5x1k0+CPUNcSK5R5VsSSQp1XSI6KE4rVTdqG84RTDa9rWhjLo8mZOhWCSRt5RYJP2U0hoJNEqBOWlV+bd6TbCqYU0FWoUHcNGJiMn8oZmbV764Qg6G0VSgDZQae0wsaz8SLuQ06r9paYCtnlT2HcCBGhm6mzotIfxL/ALUNpGS3RYZGS0YQqyKGbSc/3D+YmPXHQzXzx0T6vv5n1xdZKQ3HwiYSm4NHoiuen6GRzXz3X1ffzPrjn3M53/cD/ETHrggzKzsPgYiZm981R7j6oLi31UJjN3OIQtZnyQhJUaPzBwSCTr3QPDaE07NNMNzMyC4pCP27poXFAVxXqB9EF/KWZLNmPE4KeUGxXA0rj6L0CnI/JZyemaowqSq9qQitL57sANdYhtIs2xnDDZEvIoMy6BdvYqSLtBqxcO0ig3xFvWFbEx0n5oMJPweU5IAdjQ/VVYazGULUkDL2aE3h0XJgiqlKGkJ1Eb9A1DXESi+6q86tS1HWolR9MRtM7pUZvpo/6mn+KfP/AHR0M3E3/uP8zMeuO5GS3f54RYpCQ2D0RLpVwZsp3/cD/ETHrjv3Lp7r6vv5n1wQZKSppHohw+8AKCG66Q0ObCd6+fv5j1wi/m8tJGLM4tR+pMug+C8D3xe5qYiLfmyDUEg7QcYlb6pEhnJn7Pd5OdSp9oGirybj7Y2hQwWO3A7RBesS2mpplLzCwptYwOsHWFDSFDWDFLt6RTaMq4FAeUspKkK1rSNKDuOjtoYHmbrK82bNONqvKl3ElV0CtFhN5BGyvmk766oDE+x0tq3mZVvlHlhI1DSpR2JTpJ/TXFFXlTaNoEiRa5Fqv7Q3SogfXX0R2JBI2wzaYDwNo2oTyZwYYGN/TQBPzf1pUmkMbRyrmJo3QeSZ0JabNAANAURQqw7BuiGs/D9/ImfWffrSCVbDMuj0JoPRCYzdTZ/1IfxMx7UNZCR3RZJCR0RLpRAzaTh0Wh/MTHrjoZrp7r6vv5n1xepGz6aoknDdFADDddP0Mzmwnevn7+Z9ccnNpOf7h/MTHri9TSlbD4GIiaCvmq4T6oLq31W05tZwmgtCp3TEwT4Vgc5Q2u+wsoRNTBKSoEh90hV03cKq0EiDPKTBYYmZhSSC22QmoIqpVdFRtpATlLKXNTYSgFRCkpTTSpQx06hXEmLwNpGROWKLOk5dhRXMTQaReTeJN9QqeUWakGpOGJ8YYuM2zOC+XBKtnVXkqfq53kjshqp5myuigJmJ9WK1qxQze046b1e81qSBhEM5OvTCrzzilneeiK7E6BFY77pZWQU2o1Nppr/9p/1xsZuZs/6j/MzHrhORktGAiwyEhsHohXShBmznTotA/wARMeuOxmunuvq+/mfXF6kpHd6IkXF3RSK56QzObCe6+fv5n1wmvNtPjFE8Sd0zMA+JNIvk1MREzMxFcWUNeUtrWW4EvKU8j6N7pXgNbbycSfGmsQT8jctWLRZLjRKVJoHG1ecgnbtGwj9YikrROIMrMdILrcUfOQsaKH/NkCKUn3LJtNLg1LLbydSk3glejuWN4EBi8aS9KVjIpHutSH0h4f8A9jcDS6kQNUOpnLXeddPvEik0roqjSTq88KP2Rsi/2tPBlhx06EIUrhBNIFtiJLdkPuKPTmnbgJ0qA84+N8wwzVvZAT06uafW85pWcB81I81I7B6axKSMpohGSk4sMjJ6ITJWRk90d5Y5YJsxAbbSkvqSFKWrFLYOA6OsmhoN0TtkSNVJ2Vr4QFM6Nr8tOOkGo5QgfutdAekGJmfR+c805X9srga9Ua92eb+mVwNeqCxkTkTLsyLCHJdpThQFOFSEqUVrF41KhXCtO6Jzm1K9Vl/um/ZgueiAL92ec+mVwNeqM92eb+mVwNeqDpzaleqy/wB037MZzaleqy/3TfsxXXTDz7amXz08EtPLUsA1HRQKEihJujZF1f8A/Q2W023RL050lkaUtAeaNYwIT9oxJZx7KZL0pLMMttqdWSShtKTSoQKkDR0ifswyy3UFzlxPmsoS0N1MT+o8IRER1K5IScWCRlISkZOLDIycTUnlj2enFSzRCElSjuGMUXKLPI6ly7L0abGhISlSiNSlFQoK7BF2yumPJ7Ne1KdIbG8E4/hCoFGbKxUztqDlUhbTYU6oHzTdolAUNlSMN0TO82PpbPFOKWlIeJJOtDZHfQaILkraZelWH1C6pxAKhqru3RWc50gykS8uwy0hx5ytUNpCro6GkDDpLEWK06NhDSdDSAkdwA/pAvJnNTERMzMQpNTERMw/C0nsknPf3CfNSyoncMPUYHGSNhJmrQbQfNPnfuIqtQ7xdT3xdW5ks2ZNO6FOkMp78FEdxUe6ILM/MJVOL2lt0J7QUaPsj0ROOrd1lTaZmppRH7Jo8m0nUEpwJpvI8AI7kJLRCUnIkEg6QTXtqYsUhJRNlpCSh7lHlEizWEEJC33QSkK81ASMVGmmmwaYkZCS3Q/tiwWZloIfReAxSRgpG9KhogUwCzueacKjR0gbkNgd1RXxhP3Z5z6ZXA16ostv5mL1VSziXPqq6CxuChge8CIOXtObs9QRMyjD6APNfZbS5T6ryU0V31hZ086G/uzzn0yuBr1Rnuzzn0yuBr1Rfcn8tLJmVBDkuzLOnC48y2ASdSXAm6f1i7Jybleqy/3Tfqgu10wAVpZ05iYbLTrilIVSqbrYrQgjEAHSBFqyIZEnIvzpFXK8k1XRfVQqPEfBMWvOTJS0vIrKZdhK3CltJDaAoVN5RFB81JiBt+X5GSkpX4V0vLp85dSK96iO6Jnpi6rSsuVKKlElRNSTpJJqSYn5GThKSlIsEhKQtHNk2deUlO2IPLTOcZRamJQBIQSlS6BSlKTgboOAANRXGsXSUWGGnXlaGm1K8AT/AEjz+JUzloNMnS44lKvtqClegmATrNlh92eb+mVwNV/SCjkflA5NySnHgL6F3bwFL2CTo1HGhjjLmzJWVs9zk5ZhJIDSKNoqL5AqDStQmp7o1YMt5PZ0uilFODlVfb6Q9BHhEral5qYiKmZiO5qYiKmH4Sd2UsqmWgnTygPcMT6IHeddxJnnqfSqHglIV+IGCPkioB115XmsNKWe0g09AVAinAqbnm28Sp1xKScdLqqqPgYF5hWqDZGQefcHY+k9BjUDawZ1p+5I3BpecSjDWkdM93Rp3xD2/KckzKSv0bd5X76sD6b3jC2WCfKrWlJYYpbAWrvN9Vfstp4o6tg8rNOK1BV0dicP1ELEbmMhKRYJGThKRk4sMjJwkhPzIlpV54/AbJH71MPxUjz1ZFnGctJhjSC4kK/dT03PEA+MGfO1aYbkkoHxi8f3WxfPpAihZirKLs87MK0Mt0+28SB33UqgHkeExuNCNwNMjSo3CE/NhptbivNQkqPYkE/0iQey6vKLdddJq3KoO8C4mn/Jaj3REAFxxTh0rUVeJr+kO8jWSmQmphXnzDlwHXpJV3XlK4YcyUpujTEbFpGTiwyEnCMhJxPyzFBA0GOeu1LiGmEnFKS4e1XQT/3RxmAsi61MTJ+GoNJOujYvK8SoD7MU7Oza/LTjtD0Qu4OxkU/5VMGTN/Zwk7KYC8KNF1fa5V1XhWndFIp9oJ5XldvgY3JVFTsvIF7/AJuDhhe0528tStpPhqiOyEcq1Ozq6hTqyhNdPTN8jxWPCEZiYhVO13EzMRFTMxHcy/CNlS/LzLTWpawD2DFX4QYieZx5ryeRlJfQbheWNZUrAfiUrwijZIWg7KKbmQn3vlShKj5pcSlJUgnVVCqf+Il871rh2ccAPRQQ2NlGhj3XifCCTkhkS07YjMs+jB1HKqpgpK3OmlQOpQBArugEReJdtyjU4nymVIIVitv4SF68NtfHVD6RkcdHrgVWrZE/Yrt+q1MjzZhutKakujQDuVhsMWrJ/PMldBMthX128Fd7ZOPcYRe24lyzASKw3mpmEZG3mJsVl3kKPza0WO1JxENJ9Sk+cCP82wNf0RmJqmvGGrtvmlx1CXka0rAPpIhnNTERE1MRBu18hJWdSoyfvbtKlhfmn9w/B7sNoEV3JPLp+ynhLzRWuVvFBCqlcud1cbo03cRTEQ+VPqQoKQq6pJqDsI/zRHWdGVTMS0vOJSAXkUXT57YqDv0KHYImdtYWHLx0Tc7IyqFBSVUcURiClw4EHZcSruMIZUL5WccpoRdbG67p9JPhEJmfZUpwvuqJEuwbpVqBqlKa7Ai94xNyrBUSo6VEk9pNYjG8lJGTiwyMpCUjKRYJOVoKmJpVs5E6GbPKNbygn7I6aj4Jp3wOMy1mcvaanlVoyhS919zoJr3FR7om8+Fr9NDI0Ib/ABOmn/FPpiWzDWRcknXyMXnKA7UM9EfiKopEbzJ3nOcLz8nJpp0131Y7TcGHYVxJZQzQDl1OAQAkdw/zwiKs9zym3H3TQolUED7AueN8rPdDefnLylKPwiT44xCNZmSMxMRFzL8dzL8RMzMbNMJWN97kbHdXoVMuhsajcTp7RRKvGKnmes/yi1uVI6LSFu7gT0EDt6RP2Ym868zyEvLSop70yCdt9zo4+Cj3xL5gbJuyr75FOVcCE/utDV9pR8IPCjeRRpGR1SMgbuGmSbvLWhPzmBDd5KO8lKfwt/ih/Iym3TEJmqX/AO8llYObNpaWtCh408Yu8hJ7v8/8wyxSWkJKH7rl0UEbNECI6amImgvz3T6lPpaAPQbApvcNSadgAhbNJlRJSMosTD1x51wqUnk3VFKUgJQCUoI0VP2oulqS0pMEGaZvrSKBSSUqpsJSoE98Ra7IssfJ3ONf9yFjWNkx7q1m9YP3T/8AbjPdWs3rB+6f/txX3JWyh8md41/3IbuKsgfJXuNX9yC0G8rR7q1ndYP3T/8AbiBy3zjyj8m4zLu33HKJpcdT0K1VipIGgU745sOSsqae5JuVdBulRKlqCQE01hyuuBlbkyjyy61g3eXcFScKlKdO4Q2ZmZF8WfyUnKMbEX1b1Kx/VRh5ISeiFmSH2ZZ5GKVNAdhGrxqIlpGUpBLcbFJSWCRUxqcnbjbrmnk21Kptugn+kdzL9IjFz10moqCKEHQQdIgLzpMJ5WbRypKWytPKLopQCVKClqwBrgTBmyoziSjkm4zKuFa1p5NKQ24miVUScVpHwagCFnbAszSZZQ7FrAHYAukJtCQljfYlauDzS4oqCTtF5Rx7BWNSxrazhxjyWz5dgi64qrrg2FWOPjTuiuzMxDm1LTU6srWak+gDUN0Qk1MRNR6JzUxE5m7oHn5pY6EuypVfrK1DfdB8YrUrKOzDoaZSVrVoGoD5yjqSNZifywtJqz5PyFld9ZN+YWKdJeB5PxAFNQA3xKqbQHtpqL00kuVCSsX1UKgL6qrOAxoD6IPTWdCzEgJExQAUHvT2AGA+L2RUM3WSrL8s49NIK6LCE0Kk40BVShFcVDTsi4s5ASCtEurvcc9uKWKeqzS86FmEEF+oOBBZeII3jk4pGUclk/M9Jt4yzmm8y08Entb5O74UO+Ly5kBZ6fiVfeOe1DZzJCzU6WFfeL9uDRq9XoEp4KlljkJkTKPgqSl1taRvC0gjuJgmZtcp5qZc5B9KnGiklRWaqapoN/TiaChxxiXcyeswaZdzjX/chN+1W2myzKtBlB0085VcMTp0bTCLeTCffAUoA4VIHYDh6IhpqYhSamIh5uYiagnNTMTuXKyzZkkwrz7inCNl7ADxX6DCOSeTgdPlU0bko10ypWh1STgkbU107dA0xVsvsrDNTJWcBUXQfgNoPRSd58474matdBHyKkgzZayPOfcu/Yb6P9FRMyMnDPIlwPWYhI0suKBGuiiVA07F+gxaJGThap2KyMnDy/UgDR6o5dcCRQRGuzdDUaRGSBGcufU/OOqAUffFAYHQ30Eg7PN9MEzJjLqQlJBlhDpLjbQ6Ibd6ThFVYlATisnGsSE/ZMg6tTj0uS4o1UUqUATtolQFTDJVn2Y30kyqlKGIClKKe8KWR6IWIvGhpkg0pmz333P2kyuiSdKga1V2ElR7ojJl+H9t24p9VVUCU+akaE9m3tivzMxEbW0JTUxCuSkoZieYRSoC76tyW+lU99B3xEvOFSglIKlE0AGJJ2CLchIsiUWtZHl0wmgAP7Bvad+veaDVEZm0XUjOhbPLzjprUXyBT5rXQHianvg7ZC2P5LZ8uyRRSWwVfvr6avxKI7o8/wCR1im0bRbRT3tJDiydTTZBx3qJp9qPTiYJURaHUZGRkBBbLqTdsu0fLGqhl5d+9qQ8RRaF/VWMe0mLzk9nClZhIvLSy6dKVmiSdqV6FD07Ysdp2e0+0pt9KVtqFFJVoI7dXbAiyhzLvNErkH0qbOIadN0jcHDVKu+naYWba3gVXX0K0PN8Y9cMnpYHQ81xQE3MgrXBp5KTvHJEeN6OeY1r9UV+V7US7hhesivx7PFDJ7Jon5QxxQKzkPa3VFfle1GuZNrdUP5XtQru+CQ7kYs/KZfiMM3s3zh+VS3EYoYyItbqh/L9qM5kWt1RWGn9lh+KJdwhSFi/9Nl5t9b7S3FNXG7itBUaa9d674QKbEsRU/aCZdCrtb1FfNDSSa9l4DxiUGRNr6fJFdo5L2ouWZ/IiYlpl56aZLauTCW7xSSStVVEBJOwCv1oFab3kwyIy5XIrXKzaCAlVFo+E0vWpA+Eg6aDtGmCrJ5QSzyatPtEbCoAjtSaEREZaZvZa0heJ5N9IupdRiofVWn4Q3HEbRAutPNZajJNzk5hOpSVJBpq6LlFA9hMQiJjYaHilXxzXGIYuyAPx7PFAV5kWtWnkhrs96r4Xo3zHtbqivyvahPcLjthE/KGOKGTuSqj8pl+IwMOY1r9UV+X7UaGRFrHRKH8v2ol3CI7kOs/KZfiMR72SEu0azdoMpHzW8VHcKmvoil8yLW6oa7Peq+F6Oms3lruYeTlA1kraQPG9Au5YbYzgMSjSmbPRyYV5zqsXnNXRrintNKagNY8b5SYXyhSrk0LF44lKSqpAJOlZp2wScm8xJJS5OvgjTybROO4vH+g74ls5OTEwGJaWsyV96QVLUEBISDQJTW8QSrEmsV10/7Ky5IyiG5BhBcQCRyiqqTW85VVNOqtO6J4TTYFA43xJ9cefeZFr1xlDj/8XtRhyItbqh/K9qIRFUQPDxSfjm+IQxekQfj2eKAqcibWHyQ/le1GzkPa/VFeDXtQ6HuFt6wSflDHFDF7JJR+Uy/EYGIyItbqivy/ajOZFrdUV+V7WES7hAeyFWcTNSwG28cIYmQs2V6T7/laxobawRUfOIJFO0xTDkTa3VT2+9e1DyTzSWm+QHQhpJ1rcSaa/MbqSd0S7jXLPOI5NEJTRDafMbR5jYGFdHSVv0DVFlzW5rVLIm51FE0JbaUMVXh+0WDoGJoDroYtOSGaSUkyHXVCYeSahSgA2g/VRUiu8kmL6FjURtgMREAbIWi9Yc8thYKmz5tcA+zXokKOAcTWndspBVsnK+UfSOTeQlR0oWbihuoqnohXKXJaXtBrk303gDVKkmi21bUKGg7RoOuBJa+Z6fYVSVdRMI1AlKFgbCleHgYhafAwvLSfjm+IeuGTsoD8e1xCAmrIa1+qH8r2ozmNa/VFfle1Cu4X3rGr8ezxQydyXJ+UMcUC3mPa3VFfl+1GuZNrUr5IabfeqeN6JdwjPZFLPymW4jDGYyJQjF+fl20bQanuBIij8x7W6or8v2o2nIG11EDyUp31aSOIqwgXctj+VUjZyT5EnlXiKGYdGA23E4EncABvMDx+YmbTmbjYW644akVxV9ZWpKB3ARcbGzGzLhvTr6GhrSk8o4R2+an0wWcmslJaRQW5ZATXFSiauL1VUo4kejdEYjW8mWb7IZFmsXahby6F1e06kp13BjTbUnXFqjgOitNezX4Ru/AXUZGr0ZEkbajVVIUUFxAvVQAFGppRV06aUIpvhq4yBdUZZSkFNAi6lRQSVE1RWgvAjHVSmuKxnYygflksJYcLfKFZUpOCuhcoAdQ6UDjnlO9bf4zGJr6Zd38P8Gr8tHXE2GlmTfSejh0QihNQErUtRI2lFUjfSOmpJ5NLt6oSlqpV8GqvfMdKhgd+MBTnlO9bf4zGc8p3rb/GYMWHJllXIbGrJPQC0XwkoHSAVgjlE1JOul098IPWbdWgho0vueY22rzloKSQrQKA4jGA1zznetv8ZjOeU71t/jMOKcsq5DjZTBBc6Kkk1xKEJBqVUIUkVV3w38jJASlgoWlJClkJF6qCKBVenUkHHCArzznetvccZz0netvccGJCy2rlA6TNnBLFy6V4g0QhANQag3BRKhXSNcIM2Qo3lkBC6C6AlIoeSCfO03QScN0BPnlO9bf4zGhlnO9bf4zFirLK/Y1OSl4UbYU3RKkq0Jv3hS6Ck1Vjje1bdMZPSS+leQXALgQQErrTlaX0KOIF4A9xG4Lc853rb/GYwZZTvW3+MxYsLLKuQ0mTNFJUyS6o1S4KXUV0C/WoubNdNdYSFkrClqKcSuoupSnDlkqN9QxUboBGzGA3zynetv8AGYznlO9bf4zDiwssq5DYbOcCAkCqbitKqKSTpTX5p1HVWF7Nb98JSwGk3aGqAlVdgIVRQ3074BnPOd62/wAZjOeU71t/jMGKstr5DaiVxCeRIcC7xcwpQKqTfBqapwu79kN5ay1oSbzd7FJKUhKQpAvGhAwUsKONcCAIDXPKd62/xmM55TvW3+Mw4gyyv2NZl3FoWhDYbS4rWko6IxVeCVa6AAimk4RymTfKiojppZuaaIcIUqtNJFRQgnRhvgLc8p3rb/GYznnO9be44sQ5ZVyGlMsUrbCmVKum9eASaKCUpSL1cBWp7oxuzXTe5VKFhxSVkAVuqCk1BvGh6GGAHmQFRlnO9be4zG+eU71t/jMWIsrr5DWZS6olbJdQbwSlKUque+LNaE4BSSnH6scIsx4JXTFRQlNCcCOlgPrJqBXXSAvzznetvcZjXPSd629xxYiyyrkOkm0Qt4BBQDWilBN4qJJwKfPTiCCdFaQ08jqkJQwULSlV5dEgLqhSaBQ8+pIMBfnjO9be4zGc8p3rb3HBifFllfIdf+lDyfkylKsNBSkCuHwQKV3w1fs1zGhN3lVEIATQJLa0ggjGlSMICnPKd62/xmM55TvW3+MxYsKf1lXsb7Pk6yykFsjCl1baE1ISPgpwOOswgLJUHVKCQEUoAEpBB5IDztJRWoptgLc853rb3HGc9J3rb3HDifFllXIZ0STi2UtoTyeNVFxAR5oFAA0R8Khr9Ux0thSlKvMKLigmi6JAQpIoTfrUCuOGowF+eU71t/jMZzznetv8ZixBllXIa3bKdKlUIAvlAxw5FwhayU6L4UaDcI5Mm8VLWQKODBIvX2ygVaJ6V0UpjTWqAtzynetv8ZjOeU71t/jMWIcsq5DrNShDTYCSoJIUtOBKxRVdOBN4hW+hhBTAISoS5uAklF1IJNAAvk60woRTTjWkBHnlO9bf4zGc853rb3HFiKf1lfIaES7oIU2gpCby0oJoMQhNwgGgJF5QGo0jaJN5OOKlIKlCpolZcuVT2Vv02UEBbnlO9bf4zGc8p3rb/GYMWFllXIaV2esJIWFuUJNRdUolS0LrdVgQFVFNgjSpZZUaNXSUJvYJoCLmCFg1pgRdNaUgLc9J3rb3HGc853rb3HDijLKuQ2IlDgkMlLgNVO0TRQ0qoutVXhUU1V1QpZ0g4lxquKEtKGJ6SFL5E3TtHRVQ90BDnlO9bf4zF3zU5TzL8w4086pxPJXxfNSkpUlOB2EK9Ahiu82Y/L/Aq/HRNV9hQpvjI3SMjV3n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29200"/>
            <a:ext cx="3209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5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Control activities</a:t>
            </a:r>
          </a:p>
          <a:p>
            <a:pPr marL="457200" lvl="1" indent="0">
              <a:buNone/>
            </a:pPr>
            <a:r>
              <a:rPr lang="en-US" dirty="0" smtClean="0"/>
              <a:t>Specific ideas for implementing the generic response(s)</a:t>
            </a:r>
          </a:p>
          <a:p>
            <a:r>
              <a:rPr lang="en-US" dirty="0" smtClean="0"/>
              <a:t>Information &amp; communication</a:t>
            </a:r>
          </a:p>
          <a:p>
            <a:pPr marL="457200" lvl="1" indent="0">
              <a:buNone/>
            </a:pPr>
            <a:r>
              <a:rPr lang="en-US" dirty="0" smtClean="0"/>
              <a:t>Similar to the same element of the internal control framework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</a:p>
          <a:p>
            <a:pPr marL="457200" lvl="1" indent="0">
              <a:buNone/>
            </a:pPr>
            <a:r>
              <a:rPr lang="en-US" dirty="0"/>
              <a:t>Similar to the same element of the internal control framework</a:t>
            </a:r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19600"/>
            <a:ext cx="3209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4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ERM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Internal environment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smtClean="0"/>
              <a:t>The Board of Directors forms a “risk assessment” committee, which includes both directors and employees.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Objective setting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smtClean="0"/>
              <a:t>The Red Cross wants to increase monetary donations by 10% in the coming year.</a:t>
            </a:r>
          </a:p>
        </p:txBody>
      </p:sp>
    </p:spTree>
    <p:extLst>
      <p:ext uri="{BB962C8B-B14F-4D97-AF65-F5344CB8AC3E}">
        <p14:creationId xmlns:p14="http://schemas.microsoft.com/office/powerpoint/2010/main" val="25923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833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Chapter 4</vt:lpstr>
      <vt:lpstr>Outline</vt:lpstr>
      <vt:lpstr>Learning objectives</vt:lpstr>
      <vt:lpstr>COSO ERM framework</vt:lpstr>
      <vt:lpstr>COSO ERM framework</vt:lpstr>
      <vt:lpstr>COSO ERM framework</vt:lpstr>
      <vt:lpstr>COSO ERM framework</vt:lpstr>
      <vt:lpstr>COSO ERM framework</vt:lpstr>
      <vt:lpstr>COSO ERM framework</vt:lpstr>
      <vt:lpstr>COSO ERM framework</vt:lpstr>
      <vt:lpstr>COSO ERM framework</vt:lpstr>
      <vt:lpstr>COSO ERM framework</vt:lpstr>
      <vt:lpstr>Business process management</vt:lpstr>
      <vt:lpstr>Business process management</vt:lpstr>
      <vt:lpstr>Business process management</vt:lpstr>
      <vt:lpstr>Business process management</vt:lpstr>
      <vt:lpstr>Business process management</vt:lpstr>
      <vt:lpstr>Business process management</vt:lpstr>
      <vt:lpstr>Expectancy theory</vt:lpstr>
      <vt:lpstr>Expectancy theory</vt:lpstr>
      <vt:lpstr>Expectancy theory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26</cp:revision>
  <dcterms:created xsi:type="dcterms:W3CDTF">2014-06-10T22:03:34Z</dcterms:created>
  <dcterms:modified xsi:type="dcterms:W3CDTF">2014-12-17T10:28:34Z</dcterms:modified>
</cp:coreProperties>
</file>