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  <p:sldId id="266" r:id="rId12"/>
    <p:sldId id="267" r:id="rId13"/>
    <p:sldId id="268" r:id="rId14"/>
    <p:sldId id="269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18" autoAdjust="0"/>
    <p:restoredTop sz="94660"/>
  </p:normalViewPr>
  <p:slideViewPr>
    <p:cSldViewPr>
      <p:cViewPr>
        <p:scale>
          <a:sx n="50" d="100"/>
          <a:sy n="50" d="100"/>
        </p:scale>
        <p:origin x="-2256" y="-8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4FFAF-BAF9-434B-82E7-D8D718C142B5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02F72-F8B5-4438-9D32-E02F33262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9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i="0"/>
            </a:lvl1pPr>
          </a:lstStyle>
          <a:p>
            <a:r>
              <a:rPr lang="en-US" dirty="0" smtClean="0"/>
              <a:t>Chapter __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541360" y="6534150"/>
            <a:ext cx="829784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0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Copyright © </a:t>
            </a:r>
            <a:r>
              <a:rPr lang="en-IN" sz="10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2016 </a:t>
            </a:r>
            <a:r>
              <a:rPr lang="en-IN" sz="10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McGraw-Hill Education. </a:t>
            </a:r>
            <a:r>
              <a:rPr lang="en-IN" sz="10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All </a:t>
            </a:r>
            <a:r>
              <a:rPr lang="en-IN" sz="10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rights reserved. No reproduction or distribution without the prior written consent of McGraw-Hill Education.</a:t>
            </a:r>
          </a:p>
        </p:txBody>
      </p:sp>
    </p:spTree>
    <p:extLst>
      <p:ext uri="{BB962C8B-B14F-4D97-AF65-F5344CB8AC3E}">
        <p14:creationId xmlns:p14="http://schemas.microsoft.com/office/powerpoint/2010/main" val="368173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8534400" y="6542901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5-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18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8534400" y="6542901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5-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624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542901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5-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485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534400" y="6542901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5-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247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5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6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Information Systems Concepts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2186271" cy="278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6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Capability maturity model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Developed by Watts Humphreys</a:t>
            </a:r>
          </a:p>
          <a:p>
            <a:r>
              <a:rPr lang="en-US" dirty="0" smtClean="0"/>
              <a:t>Five levels</a:t>
            </a:r>
          </a:p>
          <a:p>
            <a:r>
              <a:rPr lang="en-US" dirty="0" smtClean="0"/>
              <a:t>Initially used to evaluate the sophistication of business processes in government contractors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Can be used in other contexts</a:t>
            </a:r>
          </a:p>
          <a:p>
            <a:r>
              <a:rPr lang="en-US" dirty="0" smtClean="0"/>
              <a:t>Business processes</a:t>
            </a:r>
          </a:p>
          <a:p>
            <a:pPr lvl="1"/>
            <a:r>
              <a:rPr lang="en-US" dirty="0" smtClean="0"/>
              <a:t>Sales / collection</a:t>
            </a:r>
          </a:p>
          <a:p>
            <a:pPr lvl="1"/>
            <a:r>
              <a:rPr lang="en-US" dirty="0" smtClean="0"/>
              <a:t>Acquisition / payment</a:t>
            </a:r>
          </a:p>
          <a:p>
            <a:pPr lvl="1"/>
            <a:r>
              <a:rPr lang="en-US" dirty="0" smtClean="0"/>
              <a:t>Conversion</a:t>
            </a:r>
          </a:p>
          <a:p>
            <a:pPr lvl="1"/>
            <a:r>
              <a:rPr lang="en-US" dirty="0" smtClean="0"/>
              <a:t>Human resources</a:t>
            </a:r>
          </a:p>
          <a:p>
            <a:pPr lvl="1"/>
            <a:r>
              <a:rPr lang="en-US" dirty="0" smtClean="0"/>
              <a:t>Financing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6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Capability maturity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Level One:  </a:t>
            </a:r>
            <a:r>
              <a:rPr lang="en-US" b="1" dirty="0" smtClean="0"/>
              <a:t>chaotic</a:t>
            </a:r>
          </a:p>
          <a:p>
            <a:pPr marL="457200" lvl="1" indent="0">
              <a:lnSpc>
                <a:spcPct val="200000"/>
              </a:lnSpc>
              <a:buNone/>
            </a:pPr>
            <a:r>
              <a:rPr lang="en-US" dirty="0" smtClean="0"/>
              <a:t>Business processes are not standardized.  Individuals develop their own processes, but they do not share them with others.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Level Two:  </a:t>
            </a:r>
            <a:r>
              <a:rPr lang="en-US" b="1" dirty="0" smtClean="0"/>
              <a:t>repeatable</a:t>
            </a:r>
            <a:endParaRPr lang="en-US" dirty="0" smtClean="0"/>
          </a:p>
          <a:p>
            <a:pPr marL="457200" lvl="1" indent="0">
              <a:lnSpc>
                <a:spcPct val="210000"/>
              </a:lnSpc>
              <a:buNone/>
            </a:pPr>
            <a:r>
              <a:rPr lang="en-US" dirty="0" smtClean="0"/>
              <a:t>Business processes involve major milestones and specific deliverables.  They may yield consistent results over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01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Capability maturity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Level Three:  </a:t>
            </a:r>
            <a:r>
              <a:rPr lang="en-US" b="1" dirty="0" smtClean="0"/>
              <a:t>defined</a:t>
            </a:r>
          </a:p>
          <a:p>
            <a:pPr marL="457200" lvl="1" indent="0">
              <a:lnSpc>
                <a:spcPct val="200000"/>
              </a:lnSpc>
              <a:buNone/>
            </a:pPr>
            <a:r>
              <a:rPr lang="en-US" dirty="0" smtClean="0"/>
              <a:t>Business processes are developed based on broader organizational standards.  They are described in more detail.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Level Four:  </a:t>
            </a:r>
            <a:r>
              <a:rPr lang="en-US" b="1" dirty="0" smtClean="0"/>
              <a:t>managed</a:t>
            </a:r>
            <a:endParaRPr lang="en-US" dirty="0" smtClean="0"/>
          </a:p>
          <a:p>
            <a:pPr marL="457200" lvl="1" indent="0">
              <a:lnSpc>
                <a:spcPct val="210000"/>
              </a:lnSpc>
              <a:buNone/>
            </a:pPr>
            <a:r>
              <a:rPr lang="en-US" dirty="0" smtClean="0"/>
              <a:t>Processes are measured; that is, the organization uses metrics to evaluate their performance.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20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Capability maturity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Level Five:  </a:t>
            </a:r>
            <a:r>
              <a:rPr lang="en-US" b="1" dirty="0" smtClean="0"/>
              <a:t>optimized</a:t>
            </a:r>
          </a:p>
          <a:p>
            <a:pPr marL="457200" lvl="1" indent="0">
              <a:lnSpc>
                <a:spcPct val="200000"/>
              </a:lnSpc>
              <a:buNone/>
            </a:pPr>
            <a:r>
              <a:rPr lang="en-US" dirty="0" smtClean="0"/>
              <a:t>The organization uses a “total quality” philosophy for its business processes and other important elements.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19600" y="54102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Chaotic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45720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Repeatable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791200" y="37338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Defined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477000" y="28956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Managed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7162800" y="20574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Optimized</a:t>
            </a:r>
            <a:endParaRPr lang="en-US" sz="20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105400" y="4972110"/>
            <a:ext cx="457200" cy="43809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791200" y="4133910"/>
            <a:ext cx="457200" cy="43809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477000" y="3276690"/>
            <a:ext cx="457200" cy="43809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7162800" y="2419470"/>
            <a:ext cx="457200" cy="43809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33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decision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10000"/>
              </a:lnSpc>
            </a:pPr>
            <a:r>
              <a:rPr lang="en-US" dirty="0" smtClean="0"/>
              <a:t>Things to consider when developing / purchasing a new form of information technology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Macro-level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Need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Strategic fit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Personnel involvement</a:t>
            </a:r>
          </a:p>
          <a:p>
            <a:pPr lvl="1"/>
            <a:r>
              <a:rPr lang="en-US" dirty="0" smtClean="0"/>
              <a:t>Financing</a:t>
            </a:r>
          </a:p>
          <a:p>
            <a:r>
              <a:rPr lang="en-US" dirty="0" smtClean="0"/>
              <a:t>Micro-level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Cost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Adaptability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Vendor reliability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12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447800"/>
            <a:ext cx="3226735" cy="4110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139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Learning objectives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Systems development life cycle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Capability maturity model</a:t>
            </a:r>
          </a:p>
          <a:p>
            <a:r>
              <a:rPr lang="en-US" dirty="0" smtClean="0"/>
              <a:t>IT decision factors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0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/>
              <a:t>List and discuss, in order, the steps in the systems development life cycle.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Explain </a:t>
            </a:r>
            <a:r>
              <a:rPr lang="en-US" dirty="0"/>
              <a:t>the advantages and disadvantages of using the SDLC.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Apply </a:t>
            </a:r>
            <a:r>
              <a:rPr lang="en-US" dirty="0"/>
              <a:t>the SDLC in accounting contexts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arenR" startAt="4"/>
            </a:pPr>
            <a:r>
              <a:rPr lang="en-US" dirty="0"/>
              <a:t>List and discuss the levels of the capability maturity model.</a:t>
            </a:r>
          </a:p>
          <a:p>
            <a:pPr marL="514350" indent="-514350">
              <a:buFont typeface="+mj-lt"/>
              <a:buAutoNum type="arabicParenR" startAt="4"/>
            </a:pPr>
            <a:r>
              <a:rPr lang="en-US" dirty="0"/>
              <a:t>Classify organizations’ processes according to the CMM.</a:t>
            </a:r>
          </a:p>
          <a:p>
            <a:pPr marL="514350" indent="-514350">
              <a:buFont typeface="+mj-lt"/>
              <a:buAutoNum type="arabicParenR" startAt="4"/>
            </a:pPr>
            <a:r>
              <a:rPr lang="en-US" dirty="0"/>
              <a:t>Explain factors managers should consider when choosing IT for an AIS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96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 development life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A structured methodology for developing information systems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Structure</a:t>
            </a:r>
          </a:p>
          <a:p>
            <a:pPr lvl="1"/>
            <a:r>
              <a:rPr lang="en-US" dirty="0" smtClean="0"/>
              <a:t>User input</a:t>
            </a:r>
          </a:p>
          <a:p>
            <a:pPr lvl="1"/>
            <a:r>
              <a:rPr lang="en-US" dirty="0" smtClean="0"/>
              <a:t>Widely known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Rigid</a:t>
            </a:r>
          </a:p>
          <a:p>
            <a:pPr lvl="1"/>
            <a:r>
              <a:rPr lang="en-US" dirty="0" smtClean="0"/>
              <a:t>Time consuming</a:t>
            </a:r>
          </a:p>
          <a:p>
            <a:pPr lvl="1"/>
            <a:r>
              <a:rPr lang="en-US" dirty="0" smtClean="0"/>
              <a:t>Costly</a:t>
            </a:r>
          </a:p>
          <a:p>
            <a:pPr lvl="1"/>
            <a:r>
              <a:rPr lang="en-US" dirty="0" smtClean="0"/>
              <a:t>Does not fit every situation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29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Systems development life cycle</a:t>
            </a:r>
          </a:p>
        </p:txBody>
      </p:sp>
      <p:sp>
        <p:nvSpPr>
          <p:cNvPr id="5" name="Bevel 4"/>
          <p:cNvSpPr/>
          <p:nvPr/>
        </p:nvSpPr>
        <p:spPr>
          <a:xfrm>
            <a:off x="457200" y="1600200"/>
            <a:ext cx="1600200" cy="914400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1734234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Initiation / planning</a:t>
            </a:r>
            <a:endParaRPr lang="en-US" dirty="0"/>
          </a:p>
        </p:txBody>
      </p:sp>
      <p:sp>
        <p:nvSpPr>
          <p:cNvPr id="8" name="Bevel 7"/>
          <p:cNvSpPr/>
          <p:nvPr/>
        </p:nvSpPr>
        <p:spPr>
          <a:xfrm>
            <a:off x="3276600" y="1621986"/>
            <a:ext cx="1905000" cy="914400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Bevel 8"/>
          <p:cNvSpPr/>
          <p:nvPr/>
        </p:nvSpPr>
        <p:spPr>
          <a:xfrm>
            <a:off x="6400800" y="1639668"/>
            <a:ext cx="1600200" cy="914400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429000" y="1773702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Requirements analysis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05600" y="1912202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12" name="Bevel 11"/>
          <p:cNvSpPr/>
          <p:nvPr/>
        </p:nvSpPr>
        <p:spPr>
          <a:xfrm>
            <a:off x="3429000" y="3352800"/>
            <a:ext cx="1600200" cy="914400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733800" y="362533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Build</a:t>
            </a:r>
            <a:endParaRPr lang="en-US" dirty="0"/>
          </a:p>
        </p:txBody>
      </p:sp>
      <p:sp>
        <p:nvSpPr>
          <p:cNvPr id="14" name="Bevel 13"/>
          <p:cNvSpPr/>
          <p:nvPr/>
        </p:nvSpPr>
        <p:spPr>
          <a:xfrm>
            <a:off x="533400" y="5029200"/>
            <a:ext cx="1600200" cy="914400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Bevel 14"/>
          <p:cNvSpPr/>
          <p:nvPr/>
        </p:nvSpPr>
        <p:spPr>
          <a:xfrm>
            <a:off x="3409949" y="5029200"/>
            <a:ext cx="2000251" cy="914400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Bevel 15"/>
          <p:cNvSpPr/>
          <p:nvPr/>
        </p:nvSpPr>
        <p:spPr>
          <a:xfrm>
            <a:off x="6286499" y="5029200"/>
            <a:ext cx="1857375" cy="914400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562350" y="5305425"/>
            <a:ext cx="184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38200" y="530173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410325" y="5196185"/>
            <a:ext cx="1847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Operations &amp; maintenance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286000" y="2057400"/>
            <a:ext cx="8382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334000" y="2060136"/>
            <a:ext cx="8382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5410200" y="2705100"/>
            <a:ext cx="1143000" cy="8001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1924050" y="3994666"/>
            <a:ext cx="1352550" cy="762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381250" y="5486400"/>
            <a:ext cx="8382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448299" y="5519350"/>
            <a:ext cx="723901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27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Systems development life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u="sng" dirty="0" smtClean="0"/>
              <a:t>Initiation / planning</a:t>
            </a:r>
            <a:r>
              <a:rPr lang="en-US" dirty="0" smtClean="0"/>
              <a:t>.  JKR Corporation has a lot of data in its AIS; it wants to use a data analytics tool to make sense of it.</a:t>
            </a:r>
          </a:p>
          <a:p>
            <a:pPr marL="514350" indent="-514350">
              <a:buFont typeface="+mj-lt"/>
              <a:buAutoNum type="arabicParenR"/>
            </a:pPr>
            <a:r>
              <a:rPr lang="en-US" u="sng" dirty="0" smtClean="0"/>
              <a:t>Requirements analysis</a:t>
            </a:r>
            <a:r>
              <a:rPr lang="en-US" dirty="0" smtClean="0"/>
              <a:t>.  The tool must be comprehensive and widely used in similar organizations.</a:t>
            </a:r>
            <a:endParaRPr lang="en-US" u="sn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000" dirty="0" smtClean="0"/>
              <a:t>Here’s an example of how to apply the SDLC in accounting information systems.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9491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Systems development life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arenR" startAt="3"/>
            </a:pPr>
            <a:r>
              <a:rPr lang="en-US" u="sng" dirty="0" smtClean="0"/>
              <a:t>Design</a:t>
            </a:r>
            <a:r>
              <a:rPr lang="en-US" dirty="0" smtClean="0"/>
              <a:t>.  JKR wants to use decision trees, neural networks and various statistical tests to analyze its data.</a:t>
            </a:r>
          </a:p>
          <a:p>
            <a:pPr marL="514350" indent="-514350">
              <a:buFont typeface="+mj-lt"/>
              <a:buAutoNum type="arabicParenR" startAt="3"/>
            </a:pPr>
            <a:r>
              <a:rPr lang="en-US" u="sng" dirty="0" smtClean="0"/>
              <a:t>Build</a:t>
            </a:r>
            <a:r>
              <a:rPr lang="en-US" dirty="0" smtClean="0"/>
              <a:t>.  Rather than creating a tool from scratch, JKR evaluates several data analytics packages from various vendors: </a:t>
            </a:r>
            <a:r>
              <a:rPr lang="en-US" dirty="0"/>
              <a:t>Excel, SAS Enterprise Miner and SAP HANA</a:t>
            </a:r>
            <a:r>
              <a:rPr lang="en-US" dirty="0" smtClean="0"/>
              <a:t>.</a:t>
            </a:r>
            <a:endParaRPr lang="en-US" u="sn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000" dirty="0" smtClean="0"/>
              <a:t>Here’s an example of how to apply the SDLC in accounting information systems.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6137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Systems development life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5"/>
            </a:pPr>
            <a:r>
              <a:rPr lang="en-US" u="sng" dirty="0" smtClean="0"/>
              <a:t>Test</a:t>
            </a:r>
            <a:r>
              <a:rPr lang="en-US" dirty="0" smtClean="0"/>
              <a:t>.  After examining each package, JKR chose SAS Enterprise Miner.  The software is installed on a few computers; users provide feedback on training and customization issues.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000" dirty="0" smtClean="0"/>
              <a:t>Here’s an example of how to apply the SDLC in accounting information systems.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5880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Systems development life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6"/>
            </a:pPr>
            <a:r>
              <a:rPr lang="en-US" u="sng" dirty="0" smtClean="0"/>
              <a:t>Implementation</a:t>
            </a:r>
            <a:r>
              <a:rPr lang="en-US" dirty="0" smtClean="0"/>
              <a:t>.  JKR installs SAS Enterprise Miner throughout the organization, and provides training to staff who will use it.</a:t>
            </a:r>
          </a:p>
          <a:p>
            <a:pPr marL="514350" indent="-514350">
              <a:buFont typeface="+mj-lt"/>
              <a:buAutoNum type="arabicParenR" startAt="6"/>
            </a:pPr>
            <a:r>
              <a:rPr lang="en-US" u="sng" dirty="0" smtClean="0"/>
              <a:t>Operations &amp; maintenance</a:t>
            </a:r>
            <a:r>
              <a:rPr lang="en-US" dirty="0" smtClean="0"/>
              <a:t>.  JKR’s IT department supports users via its help desk and other means.</a:t>
            </a:r>
            <a:endParaRPr lang="en-US" u="sn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000" dirty="0" smtClean="0"/>
              <a:t>Here’s an example of how to apply the SDLC in accounting information systems.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2109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553</Words>
  <Application>Microsoft Office PowerPoint</Application>
  <PresentationFormat>On-screen Show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Chapter 5</vt:lpstr>
      <vt:lpstr>Outline</vt:lpstr>
      <vt:lpstr>Learning objectives</vt:lpstr>
      <vt:lpstr>Systems development life cycle</vt:lpstr>
      <vt:lpstr>Systems development life cycle</vt:lpstr>
      <vt:lpstr>Systems development life cycle</vt:lpstr>
      <vt:lpstr>Systems development life cycle</vt:lpstr>
      <vt:lpstr>Systems development life cycle</vt:lpstr>
      <vt:lpstr>Systems development life cycle</vt:lpstr>
      <vt:lpstr>Capability maturity model</vt:lpstr>
      <vt:lpstr>Capability maturity model</vt:lpstr>
      <vt:lpstr>Capability maturity model</vt:lpstr>
      <vt:lpstr>Capability maturity model</vt:lpstr>
      <vt:lpstr>IT decision factors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</dc:creator>
  <cp:lastModifiedBy>Kumar Suruli</cp:lastModifiedBy>
  <cp:revision>23</cp:revision>
  <dcterms:created xsi:type="dcterms:W3CDTF">2014-06-10T22:03:34Z</dcterms:created>
  <dcterms:modified xsi:type="dcterms:W3CDTF">2014-12-17T10:32:57Z</dcterms:modified>
</cp:coreProperties>
</file>