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25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 smtClean="0"/>
              <a:t>Chapter __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8297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2016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McGraw-Hill Education. </a:t>
            </a:r>
            <a:r>
              <a:rPr lang="en-IN" sz="10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All </a:t>
            </a:r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6-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6-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6-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6-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Flowcharting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572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4" name="Flowchart: Document 3"/>
          <p:cNvSpPr/>
          <p:nvPr/>
        </p:nvSpPr>
        <p:spPr>
          <a:xfrm>
            <a:off x="609600" y="1905000"/>
            <a:ext cx="1828800" cy="1219200"/>
          </a:xfrm>
          <a:prstGeom prst="flowChart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1050" y="2160657"/>
            <a:ext cx="148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Purchase requisition</a:t>
            </a:r>
            <a:endParaRPr lang="en-US" sz="2000" dirty="0"/>
          </a:p>
        </p:txBody>
      </p:sp>
      <p:sp>
        <p:nvSpPr>
          <p:cNvPr id="6" name="Flowchart: Terminator 5"/>
          <p:cNvSpPr/>
          <p:nvPr/>
        </p:nvSpPr>
        <p:spPr>
          <a:xfrm>
            <a:off x="5867400" y="1905000"/>
            <a:ext cx="1828800" cy="6858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2087493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Start</a:t>
            </a:r>
            <a:endParaRPr lang="en-US" sz="2000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3810000" y="4114800"/>
            <a:ext cx="1600200" cy="1219200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00487" y="4589472"/>
            <a:ext cx="1419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Employee database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89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Flowcharting is at least as much “art” as “science.”</a:t>
            </a:r>
          </a:p>
          <a:p>
            <a:r>
              <a:rPr lang="en-US" dirty="0" smtClean="0"/>
              <a:t>Independently drawn flowcharts of the same process will almost never be identical.</a:t>
            </a:r>
          </a:p>
          <a:p>
            <a:r>
              <a:rPr lang="en-US" dirty="0" smtClean="0"/>
              <a:t>The goal is to produce a flowchart that is concise and understandable—not to reproduce someone else’s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Title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One start, one end</a:t>
            </a:r>
          </a:p>
          <a:p>
            <a:r>
              <a:rPr lang="en-US" dirty="0" smtClean="0"/>
              <a:t>Columns based on areas of responsibility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Plenty of white space</a:t>
            </a:r>
          </a:p>
          <a:p>
            <a:pPr>
              <a:spcAft>
                <a:spcPts val="1800"/>
              </a:spcAft>
            </a:pPr>
            <a:r>
              <a:rPr lang="en-US" dirty="0"/>
              <a:t>Top to bottom, left to right (in general)</a:t>
            </a:r>
          </a:p>
          <a:p>
            <a:r>
              <a:rPr lang="en-US" dirty="0"/>
              <a:t>Clear origin and termination for all </a:t>
            </a:r>
            <a:r>
              <a:rPr lang="en-US" dirty="0" smtClean="0"/>
              <a:t>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8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dirty="0" smtClean="0"/>
              <a:t>Establish the system boundary.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/>
            </a:pPr>
            <a:r>
              <a:rPr lang="en-US" dirty="0" smtClean="0"/>
              <a:t>Determine column headings.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List actions performed within each column.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spcAft>
                <a:spcPts val="1800"/>
              </a:spcAft>
              <a:buFont typeface="+mj-lt"/>
              <a:buAutoNum type="arabicParenR" startAt="4"/>
            </a:pPr>
            <a:r>
              <a:rPr lang="en-US" dirty="0" smtClean="0"/>
              <a:t>Select appropriate symbols.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 startAt="4"/>
            </a:pPr>
            <a:r>
              <a:rPr lang="en-US" dirty="0" smtClean="0"/>
              <a:t>Prepare a first draft.</a:t>
            </a:r>
          </a:p>
          <a:p>
            <a:pPr marL="514350" indent="-514350">
              <a:spcAft>
                <a:spcPts val="1800"/>
              </a:spcAft>
              <a:buFont typeface="+mj-lt"/>
              <a:buAutoNum type="arabicParenR" startAt="4"/>
            </a:pPr>
            <a:r>
              <a:rPr lang="en-US" dirty="0" smtClean="0"/>
              <a:t>Discuss the draft with others.</a:t>
            </a:r>
          </a:p>
          <a:p>
            <a:pPr marL="514350" indent="-514350">
              <a:buFont typeface="+mj-lt"/>
              <a:buAutoNum type="arabicParenR" startAt="4"/>
            </a:pPr>
            <a:r>
              <a:rPr lang="en-US" dirty="0" smtClean="0"/>
              <a:t>Revise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0"/>
            <a:ext cx="6878010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836" y="1317690"/>
            <a:ext cx="5625689" cy="499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82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447800"/>
            <a:ext cx="3150535" cy="401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43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Learning objectives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Flowchart types and uses in AIS</a:t>
            </a:r>
          </a:p>
          <a:p>
            <a:pPr>
              <a:spcAft>
                <a:spcPts val="1200"/>
              </a:spcAft>
            </a:pPr>
            <a:r>
              <a:rPr lang="en-US" dirty="0"/>
              <a:t>Symbols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Design considerations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Design steps</a:t>
            </a:r>
          </a:p>
          <a:p>
            <a:r>
              <a:rPr lang="en-US" dirty="0" smtClean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10723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List and discuss the purpose and use of systems flowcharts, document flowcharts, </a:t>
            </a:r>
            <a:r>
              <a:rPr lang="en-US" dirty="0" smtClean="0"/>
              <a:t>program flowcharts</a:t>
            </a:r>
            <a:r>
              <a:rPr lang="en-US" dirty="0"/>
              <a:t>, and hardware flowcharts.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Explain </a:t>
            </a:r>
            <a:r>
              <a:rPr lang="en-US" dirty="0"/>
              <a:t>the basic parts of and design considerations common to all types of flowcharts.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Identify </a:t>
            </a:r>
            <a:r>
              <a:rPr lang="en-US" dirty="0"/>
              <a:t>and describe common symbols and information technology tools used </a:t>
            </a:r>
            <a:r>
              <a:rPr lang="en-US" dirty="0" smtClean="0"/>
              <a:t>in flowcharting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Discuss </a:t>
            </a:r>
            <a:r>
              <a:rPr lang="en-US" dirty="0"/>
              <a:t>ways flowcharts impact the design, implementation, and evaluation of </a:t>
            </a:r>
            <a:r>
              <a:rPr lang="en-US" dirty="0" smtClean="0"/>
              <a:t>accounting information </a:t>
            </a:r>
            <a:r>
              <a:rPr lang="en-US" dirty="0"/>
              <a:t>systems.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Create </a:t>
            </a:r>
            <a:r>
              <a:rPr lang="en-US" dirty="0"/>
              <a:t>and interpret systems flowcharts.</a:t>
            </a:r>
          </a:p>
        </p:txBody>
      </p:sp>
    </p:spTree>
    <p:extLst>
      <p:ext uri="{BB962C8B-B14F-4D97-AF65-F5344CB8AC3E}">
        <p14:creationId xmlns:p14="http://schemas.microsoft.com/office/powerpoint/2010/main" val="123616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types &amp; uses in 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Systems flowcharts</a:t>
            </a:r>
          </a:p>
          <a:p>
            <a:pPr lvl="1"/>
            <a:r>
              <a:rPr lang="en-US" dirty="0" smtClean="0"/>
              <a:t>Provide a “big picture” overview of a system</a:t>
            </a:r>
          </a:p>
          <a:p>
            <a:pPr lvl="1"/>
            <a:r>
              <a:rPr lang="en-US" dirty="0" smtClean="0"/>
              <a:t>Often used in AIS to understand business processes</a:t>
            </a:r>
          </a:p>
          <a:p>
            <a:pPr lvl="2"/>
            <a:r>
              <a:rPr lang="en-US" dirty="0" smtClean="0"/>
              <a:t>As part of an audit</a:t>
            </a:r>
          </a:p>
          <a:p>
            <a:pPr lvl="2"/>
            <a:r>
              <a:rPr lang="en-US" dirty="0" smtClean="0"/>
              <a:t>As a training tool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Document flowcharts</a:t>
            </a:r>
          </a:p>
          <a:p>
            <a:pPr lvl="1"/>
            <a:r>
              <a:rPr lang="en-US" dirty="0" smtClean="0"/>
              <a:t>Track the flow of documents through an information system</a:t>
            </a:r>
          </a:p>
          <a:p>
            <a:pPr lvl="1"/>
            <a:r>
              <a:rPr lang="en-US" dirty="0" smtClean="0"/>
              <a:t>Sometimes used in AIS to check &amp; improve document processing</a:t>
            </a:r>
          </a:p>
          <a:p>
            <a:pPr lvl="1"/>
            <a:r>
              <a:rPr lang="en-US" dirty="0" smtClean="0"/>
              <a:t>Documents include</a:t>
            </a:r>
          </a:p>
          <a:p>
            <a:pPr lvl="2"/>
            <a:r>
              <a:rPr lang="en-US" dirty="0" smtClean="0"/>
              <a:t>Invoices</a:t>
            </a:r>
          </a:p>
          <a:p>
            <a:pPr lvl="2"/>
            <a:r>
              <a:rPr lang="en-US" dirty="0" smtClean="0"/>
              <a:t>Checks</a:t>
            </a:r>
          </a:p>
          <a:p>
            <a:pPr lvl="2"/>
            <a:r>
              <a:rPr lang="en-US" dirty="0" smtClean="0"/>
              <a:t>Remittance advices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types &amp; uses in 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 flowcharts</a:t>
            </a:r>
          </a:p>
          <a:p>
            <a:pPr lvl="1"/>
            <a:r>
              <a:rPr lang="en-US" dirty="0" smtClean="0"/>
              <a:t>Show the relationships between hardware elements of an information system</a:t>
            </a:r>
          </a:p>
          <a:p>
            <a:pPr lvl="1"/>
            <a:r>
              <a:rPr lang="en-US" dirty="0" smtClean="0"/>
              <a:t>Occasionally used in AIS to understand network components</a:t>
            </a:r>
          </a:p>
          <a:p>
            <a:pPr lvl="2"/>
            <a:r>
              <a:rPr lang="en-US" dirty="0" smtClean="0"/>
              <a:t>As a form of internal control</a:t>
            </a:r>
          </a:p>
          <a:p>
            <a:pPr lvl="2"/>
            <a:r>
              <a:rPr lang="en-US" dirty="0" smtClean="0"/>
              <a:t>As a basis for changing network configuration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 flowcharts</a:t>
            </a:r>
          </a:p>
          <a:p>
            <a:pPr lvl="1"/>
            <a:r>
              <a:rPr lang="en-US" dirty="0" smtClean="0"/>
              <a:t>Show the logic associated with a computer program</a:t>
            </a:r>
          </a:p>
          <a:p>
            <a:pPr lvl="1"/>
            <a:r>
              <a:rPr lang="en-US" dirty="0" smtClean="0"/>
              <a:t>Almost never used in AIS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groups</a:t>
            </a:r>
          </a:p>
          <a:p>
            <a:pPr lvl="1"/>
            <a:r>
              <a:rPr lang="en-US" dirty="0" smtClean="0"/>
              <a:t>Data</a:t>
            </a:r>
          </a:p>
          <a:p>
            <a:pPr marL="914400" lvl="2" indent="0">
              <a:buNone/>
            </a:pPr>
            <a:r>
              <a:rPr lang="en-US" dirty="0" smtClean="0"/>
              <a:t>Symbols for databases and documents</a:t>
            </a:r>
          </a:p>
          <a:p>
            <a:pPr lvl="1"/>
            <a:r>
              <a:rPr lang="en-US" dirty="0" smtClean="0"/>
              <a:t>Process</a:t>
            </a:r>
          </a:p>
          <a:p>
            <a:pPr marL="914400" lvl="2" indent="0">
              <a:buNone/>
            </a:pPr>
            <a:r>
              <a:rPr lang="en-US" dirty="0" smtClean="0"/>
              <a:t>Symbols for actions</a:t>
            </a:r>
          </a:p>
          <a:p>
            <a:pPr lvl="1"/>
            <a:r>
              <a:rPr lang="en-US" dirty="0" smtClean="0"/>
              <a:t>Line</a:t>
            </a:r>
          </a:p>
          <a:p>
            <a:pPr marL="914400" lvl="2" indent="0">
              <a:buNone/>
            </a:pPr>
            <a:r>
              <a:rPr lang="en-US" dirty="0" smtClean="0"/>
              <a:t>Symbol for following the flow</a:t>
            </a:r>
          </a:p>
          <a:p>
            <a:pPr lvl="1"/>
            <a:r>
              <a:rPr lang="en-US" dirty="0" smtClean="0"/>
              <a:t>Special</a:t>
            </a:r>
          </a:p>
          <a:p>
            <a:pPr marL="914400" lvl="2" indent="0">
              <a:buNone/>
            </a:pPr>
            <a:r>
              <a:rPr lang="en-US" dirty="0" smtClean="0"/>
              <a:t>Various symbols, such as terminators and page connectors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24000"/>
            <a:ext cx="6443028" cy="4837530"/>
          </a:xfrm>
        </p:spPr>
      </p:pic>
      <p:sp>
        <p:nvSpPr>
          <p:cNvPr id="5" name="TextBox 4"/>
          <p:cNvSpPr txBox="1"/>
          <p:nvPr/>
        </p:nvSpPr>
        <p:spPr>
          <a:xfrm>
            <a:off x="76200" y="1981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Figure 6.1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674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51388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Here are some examples of how some of the preceding flowcharting symbols might be labeled.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0" y="2819400"/>
            <a:ext cx="2209800" cy="1524000"/>
            <a:chOff x="457200" y="2819400"/>
            <a:chExt cx="1495425" cy="990600"/>
          </a:xfrm>
        </p:grpSpPr>
        <p:grpSp>
          <p:nvGrpSpPr>
            <p:cNvPr id="11" name="Group 10"/>
            <p:cNvGrpSpPr/>
            <p:nvPr/>
          </p:nvGrpSpPr>
          <p:grpSpPr>
            <a:xfrm>
              <a:off x="457200" y="2819400"/>
              <a:ext cx="762000" cy="990600"/>
              <a:chOff x="457200" y="2819400"/>
              <a:chExt cx="762000" cy="9906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457200" y="2819400"/>
                <a:ext cx="0" cy="9906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57200" y="2819400"/>
                <a:ext cx="762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457200" y="3810000"/>
                <a:ext cx="762000" cy="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504825" y="3067050"/>
              <a:ext cx="1447800" cy="460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Error routine not shown</a:t>
              </a:r>
              <a:endParaRPr lang="en-US" sz="2000" dirty="0"/>
            </a:p>
          </p:txBody>
        </p:sp>
      </p:grpSp>
      <p:sp>
        <p:nvSpPr>
          <p:cNvPr id="13" name="Flowchart: Merge 12"/>
          <p:cNvSpPr/>
          <p:nvPr/>
        </p:nvSpPr>
        <p:spPr>
          <a:xfrm>
            <a:off x="5562600" y="2936736"/>
            <a:ext cx="2209800" cy="1352550"/>
          </a:xfrm>
          <a:prstGeom prst="flowChartMer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0" y="3154233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By date</a:t>
            </a:r>
            <a:endParaRPr lang="en-US" sz="2000" dirty="0"/>
          </a:p>
        </p:txBody>
      </p:sp>
      <p:sp>
        <p:nvSpPr>
          <p:cNvPr id="16" name="Flowchart: Decision 15"/>
          <p:cNvSpPr/>
          <p:nvPr/>
        </p:nvSpPr>
        <p:spPr>
          <a:xfrm>
            <a:off x="3429000" y="4343400"/>
            <a:ext cx="2133600" cy="15240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62400" y="4751457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Grant credit?</a:t>
            </a:r>
            <a:endParaRPr lang="en-US" sz="20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676900" y="5105400"/>
            <a:ext cx="8001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43425" y="6019800"/>
            <a:ext cx="0" cy="6096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48325" y="4697283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Yes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781425" y="60198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292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>
          <a:xfrm>
            <a:off x="609600" y="1905000"/>
            <a:ext cx="1828800" cy="990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00100" y="19050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Prepare purchase order</a:t>
            </a:r>
            <a:endParaRPr lang="en-US" sz="2000" dirty="0"/>
          </a:p>
        </p:txBody>
      </p:sp>
      <p:sp>
        <p:nvSpPr>
          <p:cNvPr id="6" name="Flowchart: Predefined Process 5"/>
          <p:cNvSpPr/>
          <p:nvPr/>
        </p:nvSpPr>
        <p:spPr>
          <a:xfrm>
            <a:off x="5943600" y="1905000"/>
            <a:ext cx="2057400" cy="11430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2122557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Process payroll</a:t>
            </a:r>
            <a:endParaRPr lang="en-US" sz="2000" dirty="0"/>
          </a:p>
        </p:txBody>
      </p:sp>
      <p:sp>
        <p:nvSpPr>
          <p:cNvPr id="8" name="Flowchart: Manual Operation 7"/>
          <p:cNvSpPr/>
          <p:nvPr/>
        </p:nvSpPr>
        <p:spPr>
          <a:xfrm>
            <a:off x="3200400" y="4038600"/>
            <a:ext cx="1981200" cy="1143000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81400" y="4256157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Receive inventory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53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402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Chapter 6</vt:lpstr>
      <vt:lpstr>Outline</vt:lpstr>
      <vt:lpstr>Learning objectives</vt:lpstr>
      <vt:lpstr>Flowchart types &amp; uses in AIS</vt:lpstr>
      <vt:lpstr>Flowchart types &amp; uses in AIS</vt:lpstr>
      <vt:lpstr>Symbols</vt:lpstr>
      <vt:lpstr>Symbols</vt:lpstr>
      <vt:lpstr>Symbols</vt:lpstr>
      <vt:lpstr>Symbols</vt:lpstr>
      <vt:lpstr>Symbols</vt:lpstr>
      <vt:lpstr>Design considerations</vt:lpstr>
      <vt:lpstr>Design considerations</vt:lpstr>
      <vt:lpstr>Design steps</vt:lpstr>
      <vt:lpstr>Examples</vt:lpstr>
      <vt:lpstr>Examples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Kumar Suruli</cp:lastModifiedBy>
  <cp:revision>17</cp:revision>
  <dcterms:created xsi:type="dcterms:W3CDTF">2014-06-10T22:03:34Z</dcterms:created>
  <dcterms:modified xsi:type="dcterms:W3CDTF">2014-12-17T10:36:47Z</dcterms:modified>
</cp:coreProperties>
</file>