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18" autoAdjust="0"/>
    <p:restoredTop sz="94660"/>
  </p:normalViewPr>
  <p:slideViewPr>
    <p:cSldViewPr>
      <p:cViewPr>
        <p:scale>
          <a:sx n="50" d="100"/>
          <a:sy n="50" d="100"/>
        </p:scale>
        <p:origin x="-2256" y="-8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4FFAF-BAF9-434B-82E7-D8D718C142B5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E02F72-F8B5-4438-9D32-E02F33262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9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i="0"/>
            </a:lvl1pPr>
          </a:lstStyle>
          <a:p>
            <a:r>
              <a:rPr lang="en-US" dirty="0" smtClean="0"/>
              <a:t>Chapter __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Chapter title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541360" y="6534150"/>
            <a:ext cx="829784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000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Copyright © </a:t>
            </a:r>
            <a:r>
              <a:rPr lang="en-IN" sz="10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2016 </a:t>
            </a:r>
            <a:r>
              <a:rPr lang="en-IN" sz="1000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McGraw-Hill Education. </a:t>
            </a:r>
            <a:r>
              <a:rPr lang="en-IN" sz="10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All </a:t>
            </a:r>
            <a:r>
              <a:rPr lang="en-IN" sz="1000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rights reserved. No reproduction or distribution without the prior written consent of McGraw-Hill Education.</a:t>
            </a:r>
          </a:p>
        </p:txBody>
      </p:sp>
    </p:spTree>
    <p:extLst>
      <p:ext uri="{BB962C8B-B14F-4D97-AF65-F5344CB8AC3E}">
        <p14:creationId xmlns:p14="http://schemas.microsoft.com/office/powerpoint/2010/main" val="368173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8534400" y="6542901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6-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18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8534400" y="6542901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6-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624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542901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6-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485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8534400" y="6542901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6-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247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5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6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Flowcharting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57200"/>
            <a:ext cx="2186271" cy="278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6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Symbols</a:t>
            </a:r>
            <a:endParaRPr lang="en-US" dirty="0"/>
          </a:p>
        </p:txBody>
      </p:sp>
      <p:sp>
        <p:nvSpPr>
          <p:cNvPr id="4" name="Flowchart: Document 3"/>
          <p:cNvSpPr/>
          <p:nvPr/>
        </p:nvSpPr>
        <p:spPr>
          <a:xfrm>
            <a:off x="609600" y="1905000"/>
            <a:ext cx="1828800" cy="1219200"/>
          </a:xfrm>
          <a:prstGeom prst="flowChartDocumen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81050" y="2160657"/>
            <a:ext cx="1485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Purchase requisition</a:t>
            </a:r>
            <a:endParaRPr lang="en-US" sz="2000" dirty="0"/>
          </a:p>
        </p:txBody>
      </p:sp>
      <p:sp>
        <p:nvSpPr>
          <p:cNvPr id="6" name="Flowchart: Terminator 5"/>
          <p:cNvSpPr/>
          <p:nvPr/>
        </p:nvSpPr>
        <p:spPr>
          <a:xfrm>
            <a:off x="5867400" y="1905000"/>
            <a:ext cx="1828800" cy="685800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324600" y="2087493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Start</a:t>
            </a:r>
            <a:endParaRPr lang="en-US" sz="2000" dirty="0"/>
          </a:p>
        </p:txBody>
      </p:sp>
      <p:sp>
        <p:nvSpPr>
          <p:cNvPr id="8" name="Flowchart: Magnetic Disk 7"/>
          <p:cNvSpPr/>
          <p:nvPr/>
        </p:nvSpPr>
        <p:spPr>
          <a:xfrm>
            <a:off x="3810000" y="4114800"/>
            <a:ext cx="1600200" cy="1219200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900487" y="4589472"/>
            <a:ext cx="14192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Employee database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9890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Flowcharting is at least as much “art” as “science.”</a:t>
            </a:r>
          </a:p>
          <a:p>
            <a:r>
              <a:rPr lang="en-US" dirty="0" smtClean="0"/>
              <a:t>Independently drawn flowcharts of the same process will almost never be identical.</a:t>
            </a:r>
          </a:p>
          <a:p>
            <a:r>
              <a:rPr lang="en-US" dirty="0" smtClean="0"/>
              <a:t>The goal is to produce a flowchart that is concise and understandable—not to reproduce someone else’s work.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60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Title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One start, one end</a:t>
            </a:r>
          </a:p>
          <a:p>
            <a:r>
              <a:rPr lang="en-US" dirty="0" smtClean="0"/>
              <a:t>Columns based on areas of responsibility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Plenty of white space</a:t>
            </a:r>
          </a:p>
          <a:p>
            <a:pPr>
              <a:spcAft>
                <a:spcPts val="1800"/>
              </a:spcAft>
            </a:pPr>
            <a:r>
              <a:rPr lang="en-US" dirty="0"/>
              <a:t>Top to bottom, left to right (in general)</a:t>
            </a:r>
          </a:p>
          <a:p>
            <a:r>
              <a:rPr lang="en-US" dirty="0"/>
              <a:t>Clear origin and termination for all </a:t>
            </a:r>
            <a:r>
              <a:rPr lang="en-US" dirty="0" smtClean="0"/>
              <a:t>documents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48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spcAft>
                <a:spcPts val="1800"/>
              </a:spcAft>
              <a:buFont typeface="+mj-lt"/>
              <a:buAutoNum type="arabicParenR"/>
            </a:pPr>
            <a:r>
              <a:rPr lang="en-US" dirty="0" smtClean="0"/>
              <a:t>Establish the system boundary.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arenR"/>
            </a:pPr>
            <a:r>
              <a:rPr lang="en-US" dirty="0" smtClean="0"/>
              <a:t>Determine column headings.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List actions performed within each column.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spcAft>
                <a:spcPts val="1800"/>
              </a:spcAft>
              <a:buFont typeface="+mj-lt"/>
              <a:buAutoNum type="arabicParenR" startAt="4"/>
            </a:pPr>
            <a:r>
              <a:rPr lang="en-US" dirty="0" smtClean="0"/>
              <a:t>Select appropriate symbols.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arenR" startAt="4"/>
            </a:pPr>
            <a:r>
              <a:rPr lang="en-US" dirty="0" smtClean="0"/>
              <a:t>Prepare a first draft.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arenR" startAt="4"/>
            </a:pPr>
            <a:r>
              <a:rPr lang="en-US" dirty="0" smtClean="0"/>
              <a:t>Discuss the draft with others.</a:t>
            </a:r>
          </a:p>
          <a:p>
            <a:pPr marL="514350" indent="-514350">
              <a:buFont typeface="+mj-lt"/>
              <a:buAutoNum type="arabicParenR" startAt="4"/>
            </a:pPr>
            <a:r>
              <a:rPr lang="en-US" dirty="0" smtClean="0"/>
              <a:t>Revise as needed.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90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524000"/>
            <a:ext cx="6878010" cy="5106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84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836" y="1317690"/>
            <a:ext cx="5625689" cy="4999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82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447800"/>
            <a:ext cx="3150535" cy="4013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430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Learning objectives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Flowchart types and uses in AIS</a:t>
            </a:r>
          </a:p>
          <a:p>
            <a:pPr>
              <a:spcAft>
                <a:spcPts val="1200"/>
              </a:spcAft>
            </a:pPr>
            <a:r>
              <a:rPr lang="en-US" dirty="0"/>
              <a:t>Symbols</a:t>
            </a:r>
            <a:endParaRPr lang="en-US" dirty="0" smtClean="0"/>
          </a:p>
          <a:p>
            <a:pPr>
              <a:spcAft>
                <a:spcPts val="1200"/>
              </a:spcAft>
            </a:pPr>
            <a:r>
              <a:rPr lang="en-US" dirty="0" smtClean="0"/>
              <a:t>Design considerations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Design steps</a:t>
            </a:r>
          </a:p>
          <a:p>
            <a:r>
              <a:rPr lang="en-US" dirty="0" smtClean="0"/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107236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List and discuss the purpose and use of systems flowcharts, document flowcharts, </a:t>
            </a:r>
            <a:r>
              <a:rPr lang="en-US" dirty="0" smtClean="0"/>
              <a:t>program flowcharts</a:t>
            </a:r>
            <a:r>
              <a:rPr lang="en-US" dirty="0"/>
              <a:t>, and hardware flowcharts.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Explain </a:t>
            </a:r>
            <a:r>
              <a:rPr lang="en-US" dirty="0"/>
              <a:t>the basic parts of and design considerations common to all types of flowcharts.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Identify </a:t>
            </a:r>
            <a:r>
              <a:rPr lang="en-US" dirty="0"/>
              <a:t>and describe common symbols and information technology tools used </a:t>
            </a:r>
            <a:r>
              <a:rPr lang="en-US" dirty="0" smtClean="0"/>
              <a:t>in flowcharting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Discuss </a:t>
            </a:r>
            <a:r>
              <a:rPr lang="en-US" dirty="0"/>
              <a:t>ways flowcharts impact the design, implementation, and evaluation of </a:t>
            </a:r>
            <a:r>
              <a:rPr lang="en-US" dirty="0" smtClean="0"/>
              <a:t>accounting information </a:t>
            </a:r>
            <a:r>
              <a:rPr lang="en-US" dirty="0"/>
              <a:t>systems.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Create </a:t>
            </a:r>
            <a:r>
              <a:rPr lang="en-US" dirty="0"/>
              <a:t>and interpret systems flowcharts.</a:t>
            </a:r>
          </a:p>
        </p:txBody>
      </p:sp>
    </p:spTree>
    <p:extLst>
      <p:ext uri="{BB962C8B-B14F-4D97-AF65-F5344CB8AC3E}">
        <p14:creationId xmlns:p14="http://schemas.microsoft.com/office/powerpoint/2010/main" val="123616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Flowchart types &amp; uses in AIS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Systems flowcharts</a:t>
            </a:r>
          </a:p>
          <a:p>
            <a:pPr lvl="1"/>
            <a:r>
              <a:rPr lang="en-US" dirty="0" smtClean="0"/>
              <a:t>Provide a “big picture” overview of a system</a:t>
            </a:r>
          </a:p>
          <a:p>
            <a:pPr lvl="1"/>
            <a:r>
              <a:rPr lang="en-US" dirty="0" smtClean="0"/>
              <a:t>Often used in AIS to understand business processes</a:t>
            </a:r>
          </a:p>
          <a:p>
            <a:pPr lvl="2"/>
            <a:r>
              <a:rPr lang="en-US" dirty="0" smtClean="0"/>
              <a:t>As part of an audit</a:t>
            </a:r>
          </a:p>
          <a:p>
            <a:pPr lvl="2"/>
            <a:r>
              <a:rPr lang="en-US" dirty="0" smtClean="0"/>
              <a:t>As a training tool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Document flowcharts</a:t>
            </a:r>
          </a:p>
          <a:p>
            <a:pPr lvl="1"/>
            <a:r>
              <a:rPr lang="en-US" dirty="0" smtClean="0"/>
              <a:t>Track the flow of documents through an information system</a:t>
            </a:r>
          </a:p>
          <a:p>
            <a:pPr lvl="1"/>
            <a:r>
              <a:rPr lang="en-US" dirty="0" smtClean="0"/>
              <a:t>Sometimes used in AIS to check &amp; improve document processing</a:t>
            </a:r>
          </a:p>
          <a:p>
            <a:pPr lvl="1"/>
            <a:r>
              <a:rPr lang="en-US" dirty="0" smtClean="0"/>
              <a:t>Documents include</a:t>
            </a:r>
          </a:p>
          <a:p>
            <a:pPr lvl="2"/>
            <a:r>
              <a:rPr lang="en-US" dirty="0" smtClean="0"/>
              <a:t>Invoices</a:t>
            </a:r>
          </a:p>
          <a:p>
            <a:pPr lvl="2"/>
            <a:r>
              <a:rPr lang="en-US" dirty="0" smtClean="0"/>
              <a:t>Checks</a:t>
            </a:r>
          </a:p>
          <a:p>
            <a:pPr lvl="2"/>
            <a:r>
              <a:rPr lang="en-US" dirty="0" smtClean="0"/>
              <a:t>Remittance advices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85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Flowchart types &amp; uses in AIS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Hardware flowcharts</a:t>
            </a:r>
          </a:p>
          <a:p>
            <a:pPr lvl="1"/>
            <a:r>
              <a:rPr lang="en-US" dirty="0" smtClean="0"/>
              <a:t>Show the relationships between hardware elements of an information system</a:t>
            </a:r>
          </a:p>
          <a:p>
            <a:pPr lvl="1"/>
            <a:r>
              <a:rPr lang="en-US" dirty="0" smtClean="0"/>
              <a:t>Occasionally used in AIS to understand network components</a:t>
            </a:r>
          </a:p>
          <a:p>
            <a:pPr lvl="2"/>
            <a:r>
              <a:rPr lang="en-US" dirty="0" smtClean="0"/>
              <a:t>As a form of internal control</a:t>
            </a:r>
          </a:p>
          <a:p>
            <a:pPr lvl="2"/>
            <a:r>
              <a:rPr lang="en-US" dirty="0" smtClean="0"/>
              <a:t>As a basis for changing network configuration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Program flowcharts</a:t>
            </a:r>
          </a:p>
          <a:p>
            <a:pPr lvl="1"/>
            <a:r>
              <a:rPr lang="en-US" dirty="0" smtClean="0"/>
              <a:t>Show the logic associated with a computer program</a:t>
            </a:r>
          </a:p>
          <a:p>
            <a:pPr lvl="1"/>
            <a:r>
              <a:rPr lang="en-US" dirty="0" smtClean="0"/>
              <a:t>Almost never used in AIS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23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Four groups</a:t>
            </a:r>
          </a:p>
          <a:p>
            <a:pPr lvl="1"/>
            <a:r>
              <a:rPr lang="en-US" dirty="0" smtClean="0"/>
              <a:t>Data</a:t>
            </a:r>
          </a:p>
          <a:p>
            <a:pPr marL="914400" lvl="2" indent="0">
              <a:buNone/>
            </a:pPr>
            <a:r>
              <a:rPr lang="en-US" dirty="0" smtClean="0"/>
              <a:t>Symbols for databases and documents</a:t>
            </a:r>
          </a:p>
          <a:p>
            <a:pPr lvl="1"/>
            <a:r>
              <a:rPr lang="en-US" dirty="0" smtClean="0"/>
              <a:t>Process</a:t>
            </a:r>
          </a:p>
          <a:p>
            <a:pPr marL="914400" lvl="2" indent="0">
              <a:buNone/>
            </a:pPr>
            <a:r>
              <a:rPr lang="en-US" dirty="0" smtClean="0"/>
              <a:t>Symbols for actions</a:t>
            </a:r>
          </a:p>
          <a:p>
            <a:pPr lvl="1"/>
            <a:r>
              <a:rPr lang="en-US" dirty="0" smtClean="0"/>
              <a:t>Line</a:t>
            </a:r>
          </a:p>
          <a:p>
            <a:pPr marL="914400" lvl="2" indent="0">
              <a:buNone/>
            </a:pPr>
            <a:r>
              <a:rPr lang="en-US" dirty="0" smtClean="0"/>
              <a:t>Symbol for following the flow</a:t>
            </a:r>
          </a:p>
          <a:p>
            <a:pPr lvl="1"/>
            <a:r>
              <a:rPr lang="en-US" dirty="0" smtClean="0"/>
              <a:t>Special</a:t>
            </a:r>
          </a:p>
          <a:p>
            <a:pPr marL="914400" lvl="2" indent="0">
              <a:buNone/>
            </a:pPr>
            <a:r>
              <a:rPr lang="en-US" dirty="0" smtClean="0"/>
              <a:t>Various symbols, such as terminators and page connectors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50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524000"/>
            <a:ext cx="6443028" cy="4837530"/>
          </a:xfrm>
        </p:spPr>
      </p:pic>
      <p:sp>
        <p:nvSpPr>
          <p:cNvPr id="5" name="TextBox 4"/>
          <p:cNvSpPr txBox="1"/>
          <p:nvPr/>
        </p:nvSpPr>
        <p:spPr>
          <a:xfrm>
            <a:off x="76200" y="19812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Figure 6.1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6740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90800" y="1513880"/>
            <a:ext cx="388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Here are some examples of how some of the preceding flowcharting symbols might be labeled.</a:t>
            </a:r>
            <a:endParaRPr lang="en-US" b="1" dirty="0"/>
          </a:p>
        </p:txBody>
      </p:sp>
      <p:grpSp>
        <p:nvGrpSpPr>
          <p:cNvPr id="15" name="Group 14"/>
          <p:cNvGrpSpPr/>
          <p:nvPr/>
        </p:nvGrpSpPr>
        <p:grpSpPr>
          <a:xfrm>
            <a:off x="457200" y="2819400"/>
            <a:ext cx="2209800" cy="1524000"/>
            <a:chOff x="457200" y="2819400"/>
            <a:chExt cx="1495425" cy="990600"/>
          </a:xfrm>
        </p:grpSpPr>
        <p:grpSp>
          <p:nvGrpSpPr>
            <p:cNvPr id="11" name="Group 10"/>
            <p:cNvGrpSpPr/>
            <p:nvPr/>
          </p:nvGrpSpPr>
          <p:grpSpPr>
            <a:xfrm>
              <a:off x="457200" y="2819400"/>
              <a:ext cx="762000" cy="990600"/>
              <a:chOff x="457200" y="2819400"/>
              <a:chExt cx="762000" cy="990600"/>
            </a:xfrm>
          </p:grpSpPr>
          <p:cxnSp>
            <p:nvCxnSpPr>
              <p:cNvPr id="6" name="Straight Connector 5"/>
              <p:cNvCxnSpPr/>
              <p:nvPr/>
            </p:nvCxnSpPr>
            <p:spPr>
              <a:xfrm>
                <a:off x="457200" y="2819400"/>
                <a:ext cx="0" cy="99060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457200" y="2819400"/>
                <a:ext cx="76200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457200" y="3810000"/>
                <a:ext cx="76200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504825" y="3067050"/>
              <a:ext cx="1447800" cy="4601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Error routine not shown</a:t>
              </a:r>
              <a:endParaRPr lang="en-US" sz="2000" dirty="0"/>
            </a:p>
          </p:txBody>
        </p:sp>
      </p:grpSp>
      <p:sp>
        <p:nvSpPr>
          <p:cNvPr id="13" name="Flowchart: Merge 12"/>
          <p:cNvSpPr/>
          <p:nvPr/>
        </p:nvSpPr>
        <p:spPr>
          <a:xfrm>
            <a:off x="5562600" y="2936736"/>
            <a:ext cx="2209800" cy="1352550"/>
          </a:xfrm>
          <a:prstGeom prst="flowChartMerg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096000" y="3154233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By date</a:t>
            </a:r>
            <a:endParaRPr lang="en-US" sz="2000" dirty="0"/>
          </a:p>
        </p:txBody>
      </p:sp>
      <p:sp>
        <p:nvSpPr>
          <p:cNvPr id="16" name="Flowchart: Decision 15"/>
          <p:cNvSpPr/>
          <p:nvPr/>
        </p:nvSpPr>
        <p:spPr>
          <a:xfrm>
            <a:off x="3429000" y="4343400"/>
            <a:ext cx="2133600" cy="15240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962400" y="4751457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Grant credit?</a:t>
            </a:r>
            <a:endParaRPr lang="en-US" sz="2000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676900" y="5105400"/>
            <a:ext cx="8001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43425" y="6019800"/>
            <a:ext cx="0" cy="609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648325" y="4697283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Yes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3781425" y="601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4292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Symbols</a:t>
            </a:r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609600" y="1905000"/>
            <a:ext cx="1828800" cy="9906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00100" y="1905000"/>
            <a:ext cx="1447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Prepare purchase order</a:t>
            </a:r>
            <a:endParaRPr lang="en-US" sz="2000" dirty="0"/>
          </a:p>
        </p:txBody>
      </p:sp>
      <p:sp>
        <p:nvSpPr>
          <p:cNvPr id="6" name="Flowchart: Predefined Process 5"/>
          <p:cNvSpPr/>
          <p:nvPr/>
        </p:nvSpPr>
        <p:spPr>
          <a:xfrm>
            <a:off x="5943600" y="1905000"/>
            <a:ext cx="2057400" cy="1143000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324600" y="2122557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Process payroll</a:t>
            </a:r>
            <a:endParaRPr lang="en-US" sz="2000" dirty="0"/>
          </a:p>
        </p:txBody>
      </p:sp>
      <p:sp>
        <p:nvSpPr>
          <p:cNvPr id="8" name="Flowchart: Manual Operation 7"/>
          <p:cNvSpPr/>
          <p:nvPr/>
        </p:nvSpPr>
        <p:spPr>
          <a:xfrm>
            <a:off x="3200400" y="4038600"/>
            <a:ext cx="1981200" cy="1143000"/>
          </a:xfrm>
          <a:prstGeom prst="flowChartManualOperat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581400" y="4256157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Receive inventory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6538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402</Words>
  <Application>Microsoft Office PowerPoint</Application>
  <PresentationFormat>On-screen Show (4:3)</PresentationFormat>
  <Paragraphs>85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Chapter 6</vt:lpstr>
      <vt:lpstr>Outline</vt:lpstr>
      <vt:lpstr>Learning objectives</vt:lpstr>
      <vt:lpstr>Flowchart types &amp; uses in AIS</vt:lpstr>
      <vt:lpstr>Flowchart types &amp; uses in AIS</vt:lpstr>
      <vt:lpstr>Symbols</vt:lpstr>
      <vt:lpstr>Symbols</vt:lpstr>
      <vt:lpstr>Symbols</vt:lpstr>
      <vt:lpstr>Symbols</vt:lpstr>
      <vt:lpstr>Symbols</vt:lpstr>
      <vt:lpstr>Design considerations</vt:lpstr>
      <vt:lpstr>Design considerations</vt:lpstr>
      <vt:lpstr>Design steps</vt:lpstr>
      <vt:lpstr>Examples</vt:lpstr>
      <vt:lpstr>Examples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</dc:creator>
  <cp:lastModifiedBy>Kumar Suruli</cp:lastModifiedBy>
  <cp:revision>17</cp:revision>
  <dcterms:created xsi:type="dcterms:W3CDTF">2014-06-10T22:03:34Z</dcterms:created>
  <dcterms:modified xsi:type="dcterms:W3CDTF">2014-12-17T10:36:47Z</dcterms:modified>
</cp:coreProperties>
</file>