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6" r:id="rId3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7-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7-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7-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7-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Office_Excel_2007_Workbook4.xlsx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5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Flow </a:t>
            </a:r>
            <a:r>
              <a:rPr lang="en-US" dirty="0" smtClean="0"/>
              <a:t>Diagramming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Leveling and balancing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Level </a:t>
            </a:r>
            <a:r>
              <a:rPr lang="en-US" sz="2800" dirty="0" smtClean="0"/>
              <a:t>Zero diagram</a:t>
            </a:r>
            <a:endParaRPr lang="en-US" sz="2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Exactly one in a leveled set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More detail than the context diagram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Preserve data flows at the boundary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3000" y="685800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91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1676400"/>
            <a:ext cx="685800" cy="1676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22918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</a:p>
          <a:p>
            <a:r>
              <a:rPr lang="en-US" dirty="0" smtClean="0"/>
              <a:t>order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781800" y="1648896"/>
            <a:ext cx="914399" cy="1285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86625" y="169330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Invoice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105400" y="3505200"/>
            <a:ext cx="1676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67300" y="3667035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</a:t>
            </a:r>
          </a:p>
          <a:p>
            <a:pPr algn="ctr"/>
            <a:r>
              <a:rPr lang="en-US" dirty="0" smtClean="0"/>
              <a:t>Process customer order.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267575" y="2938165"/>
            <a:ext cx="1676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86625" y="3352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.0</a:t>
            </a:r>
          </a:p>
          <a:p>
            <a:pPr algn="ctr"/>
            <a:r>
              <a:rPr lang="en-US" dirty="0" smtClean="0"/>
              <a:t>Bill customer.</a:t>
            </a:r>
            <a:endParaRPr lang="en-US" dirty="0"/>
          </a:p>
        </p:txBody>
      </p:sp>
      <p:cxnSp>
        <p:nvCxnSpPr>
          <p:cNvPr id="18" name="Elbow Connector 17"/>
          <p:cNvCxnSpPr>
            <a:endCxn id="16" idx="4"/>
          </p:cNvCxnSpPr>
          <p:nvPr/>
        </p:nvCxnSpPr>
        <p:spPr>
          <a:xfrm flipV="1">
            <a:off x="6096000" y="4462165"/>
            <a:ext cx="2009775" cy="56703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86500" y="5181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Processed customer</a:t>
            </a:r>
          </a:p>
          <a:p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Leveling and balancing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Level </a:t>
            </a:r>
            <a:r>
              <a:rPr lang="en-US" sz="2800" dirty="0" smtClean="0"/>
              <a:t>One diagram</a:t>
            </a:r>
            <a:endParaRPr lang="en-US" sz="2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May be more than one in a leveled set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More detail than the Level Zero diagram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Each Level One focused on a single “bubble” from Level Zero</a:t>
            </a:r>
            <a:endParaRPr lang="en-US" sz="2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Preserve data flows at the boundary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371600"/>
            <a:ext cx="3581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See the example on the next slide, which “explodes” Process 1.0 (Process customer order) from the Level Zero diagram.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Leveling and balancing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495425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72402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1175" y="2438400"/>
            <a:ext cx="685800" cy="1676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42975" y="30538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</a:p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981200" y="4086225"/>
            <a:ext cx="1676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3100" y="424806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1.1</a:t>
            </a:r>
          </a:p>
          <a:p>
            <a:pPr algn="ctr"/>
            <a:r>
              <a:rPr lang="en-US" dirty="0" smtClean="0"/>
              <a:t>Verify customer order.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52850" y="4572000"/>
            <a:ext cx="685800" cy="3378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62350" y="5012382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Verified customer</a:t>
            </a:r>
          </a:p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91000" y="3063359"/>
            <a:ext cx="1676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52900" y="3276689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1.2</a:t>
            </a:r>
          </a:p>
          <a:p>
            <a:pPr algn="ctr"/>
            <a:r>
              <a:rPr lang="en-US" dirty="0" smtClean="0"/>
              <a:t>Evaluate customer credit.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800850" y="5000625"/>
            <a:ext cx="2266950" cy="424934"/>
            <a:chOff x="5448300" y="4963894"/>
            <a:chExt cx="2266950" cy="424934"/>
          </a:xfrm>
        </p:grpSpPr>
        <p:grpSp>
          <p:nvGrpSpPr>
            <p:cNvPr id="20" name="Group 19"/>
            <p:cNvGrpSpPr/>
            <p:nvPr/>
          </p:nvGrpSpPr>
          <p:grpSpPr>
            <a:xfrm>
              <a:off x="5448300" y="4963894"/>
              <a:ext cx="2171700" cy="424934"/>
              <a:chOff x="5448300" y="4963894"/>
              <a:chExt cx="1562100" cy="424934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5448300" y="4963894"/>
                <a:ext cx="15621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448300" y="5388828"/>
                <a:ext cx="15621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5448300" y="5003452"/>
              <a:ext cx="2266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Customer database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129213" y="4640728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</a:t>
            </a:r>
          </a:p>
          <a:p>
            <a:r>
              <a:rPr lang="en-US" dirty="0" smtClean="0"/>
              <a:t>inquiry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029326" y="3825359"/>
            <a:ext cx="1743074" cy="1084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24650" y="360172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</a:t>
            </a:r>
          </a:p>
          <a:p>
            <a:r>
              <a:rPr lang="en-US" dirty="0" smtClean="0"/>
              <a:t>decision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448300" y="2074307"/>
            <a:ext cx="800100" cy="9429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24600" y="1697593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Processed customer order</a:t>
            </a:r>
            <a:endParaRPr lang="en-US" dirty="0"/>
          </a:p>
        </p:txBody>
      </p:sp>
      <p:cxnSp>
        <p:nvCxnSpPr>
          <p:cNvPr id="39" name="Elbow Connector 38"/>
          <p:cNvCxnSpPr/>
          <p:nvPr/>
        </p:nvCxnSpPr>
        <p:spPr>
          <a:xfrm>
            <a:off x="5334000" y="4572000"/>
            <a:ext cx="1390650" cy="68580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3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Leveling and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are decomposed (“exploded”) until they are primitive. </a:t>
            </a:r>
          </a:p>
          <a:p>
            <a:r>
              <a:rPr lang="en-US" dirty="0" smtClean="0"/>
              <a:t>Processes may be decomposed to different levels.</a:t>
            </a:r>
          </a:p>
          <a:p>
            <a:r>
              <a:rPr lang="en-US" dirty="0" smtClean="0"/>
              <a:t>Numbering conventions</a:t>
            </a:r>
          </a:p>
          <a:p>
            <a:pPr lvl="1"/>
            <a:r>
              <a:rPr lang="en-US" dirty="0" smtClean="0"/>
              <a:t>Level One diagram of Process 2.0:  2.1, 2.2</a:t>
            </a:r>
          </a:p>
          <a:p>
            <a:pPr lvl="1"/>
            <a:r>
              <a:rPr lang="en-US" dirty="0" smtClean="0"/>
              <a:t>Level Two diagram of Process 1.2:  1.2.1, 1.2.2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Objects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Terminology</a:t>
            </a:r>
          </a:p>
          <a:p>
            <a:r>
              <a:rPr lang="en-US" dirty="0" smtClean="0"/>
              <a:t>Normal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 tables</a:t>
            </a:r>
          </a:p>
          <a:p>
            <a:pPr lvl="1"/>
            <a:r>
              <a:rPr lang="en-US" dirty="0" smtClean="0"/>
              <a:t>Every relational database must include at least one table.</a:t>
            </a:r>
          </a:p>
          <a:p>
            <a:pPr lvl="1"/>
            <a:r>
              <a:rPr lang="en-US" dirty="0" smtClean="0"/>
              <a:t>Most will include multiple tables</a:t>
            </a:r>
          </a:p>
          <a:p>
            <a:pPr lvl="1"/>
            <a:r>
              <a:rPr lang="en-US" dirty="0" smtClean="0"/>
              <a:t>Organization</a:t>
            </a:r>
          </a:p>
          <a:p>
            <a:pPr lvl="2"/>
            <a:r>
              <a:rPr lang="en-US" dirty="0" smtClean="0"/>
              <a:t>Fields (columns)</a:t>
            </a:r>
          </a:p>
          <a:p>
            <a:pPr lvl="2"/>
            <a:r>
              <a:rPr lang="en-US" dirty="0" smtClean="0"/>
              <a:t>Records (rows)</a:t>
            </a:r>
          </a:p>
          <a:p>
            <a:pPr lvl="1"/>
            <a:r>
              <a:rPr lang="en-US" dirty="0" smtClean="0"/>
              <a:t>See the example on the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1348325"/>
            <a:ext cx="8039100" cy="2310207"/>
            <a:chOff x="190500" y="1348325"/>
            <a:chExt cx="8039100" cy="231020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" y="1348325"/>
              <a:ext cx="4610100" cy="231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029200" y="1775341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Student table in </a:t>
              </a:r>
              <a:r>
                <a:rPr lang="en-US" b="1" dirty="0" smtClean="0"/>
                <a:t>design</a:t>
              </a:r>
              <a:r>
                <a:rPr lang="en-US" dirty="0" smtClean="0"/>
                <a:t> view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" y="4278868"/>
            <a:ext cx="8277225" cy="2045732"/>
            <a:chOff x="190500" y="4278868"/>
            <a:chExt cx="8277225" cy="20457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" y="4648200"/>
              <a:ext cx="8277225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76800" y="4278868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Student table in </a:t>
              </a:r>
              <a:r>
                <a:rPr lang="en-US" b="1" dirty="0" smtClean="0"/>
                <a:t>datasheet </a:t>
              </a:r>
              <a:r>
                <a:rPr lang="en-US" dirty="0" smtClean="0"/>
                <a:t>view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62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 queries</a:t>
            </a:r>
          </a:p>
          <a:p>
            <a:pPr lvl="1"/>
            <a:r>
              <a:rPr lang="en-US" dirty="0" smtClean="0"/>
              <a:t>Sets of instructions that examine current data in tables and / or other queries</a:t>
            </a:r>
          </a:p>
          <a:p>
            <a:pPr lvl="1"/>
            <a:r>
              <a:rPr lang="en-US" dirty="0" smtClean="0"/>
              <a:t>Output data according to the instructions</a:t>
            </a:r>
          </a:p>
          <a:p>
            <a:pPr lvl="1"/>
            <a:r>
              <a:rPr lang="en-US" dirty="0" smtClean="0"/>
              <a:t>Can include simple computations (e.g., total, average)</a:t>
            </a:r>
          </a:p>
          <a:p>
            <a:pPr lvl="1"/>
            <a:r>
              <a:rPr lang="en-US" dirty="0" smtClean="0"/>
              <a:t>See the example on the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81100"/>
            <a:ext cx="4572000" cy="315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80546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in </a:t>
            </a:r>
            <a:r>
              <a:rPr lang="en-US" b="1" dirty="0" smtClean="0"/>
              <a:t>design</a:t>
            </a:r>
            <a:r>
              <a:rPr lang="en-US" dirty="0" smtClean="0"/>
              <a:t> view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53000"/>
            <a:ext cx="4343400" cy="145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15000" y="518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in </a:t>
            </a:r>
            <a:r>
              <a:rPr lang="en-US" b="1" dirty="0" smtClean="0"/>
              <a:t>datasheet </a:t>
            </a: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 forms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Allow a user to interact with a database even if they know nothing about design and structure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Two uses:  data input, data lookup</a:t>
            </a:r>
          </a:p>
          <a:p>
            <a:pPr lvl="1"/>
            <a:r>
              <a:rPr lang="en-US" dirty="0" smtClean="0"/>
              <a:t>See the example on the next slide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Nature and purpose of DFDs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DFD symbols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Leveling and balancing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Database design</a:t>
            </a:r>
          </a:p>
          <a:p>
            <a:r>
              <a:rPr lang="en-US" dirty="0" smtClean="0"/>
              <a:t>Normal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371601"/>
            <a:ext cx="392487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964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in </a:t>
            </a:r>
            <a:r>
              <a:rPr lang="en-US" b="1" dirty="0" smtClean="0"/>
              <a:t>design</a:t>
            </a:r>
            <a:r>
              <a:rPr lang="en-US" dirty="0" smtClean="0"/>
              <a:t> view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131" y="1371601"/>
            <a:ext cx="428484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200" y="490382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in </a:t>
            </a:r>
            <a:r>
              <a:rPr lang="en-US" b="1" dirty="0" smtClean="0"/>
              <a:t>form </a:t>
            </a: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 reports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Well formatted output of a relational database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Can be based on tables and / or queries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Can incorporate simple calculations</a:t>
            </a:r>
          </a:p>
          <a:p>
            <a:pPr lvl="1"/>
            <a:r>
              <a:rPr lang="en-US" dirty="0" smtClean="0"/>
              <a:t>See the example on the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5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514475"/>
            <a:ext cx="78009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9400" y="5715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 in </a:t>
            </a:r>
            <a:r>
              <a:rPr lang="en-US" b="1" dirty="0" smtClean="0"/>
              <a:t>report </a:t>
            </a:r>
            <a:r>
              <a:rPr lang="en-US" dirty="0" smtClean="0"/>
              <a:t>view</a:t>
            </a:r>
          </a:p>
          <a:p>
            <a:pPr algn="ctr"/>
            <a:r>
              <a:rPr lang="en-US" dirty="0" smtClean="0"/>
              <a:t>(Design view not shown)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</a:p>
          <a:p>
            <a:pPr lvl="1"/>
            <a:r>
              <a:rPr lang="en-US" b="1" dirty="0" smtClean="0"/>
              <a:t>Primary key</a:t>
            </a:r>
            <a:r>
              <a:rPr lang="en-US" dirty="0" smtClean="0"/>
              <a:t>:  a field in a table that uniquely identifies every record in that table</a:t>
            </a:r>
          </a:p>
          <a:p>
            <a:pPr lvl="1"/>
            <a:r>
              <a:rPr lang="en-US" b="1" dirty="0" smtClean="0"/>
              <a:t>Foreign key</a:t>
            </a:r>
            <a:r>
              <a:rPr lang="en-US" dirty="0" smtClean="0"/>
              <a:t>:  a primary key in one table that is included in another table for linking purposes</a:t>
            </a:r>
          </a:p>
          <a:p>
            <a:pPr lvl="1"/>
            <a:r>
              <a:rPr lang="en-US" b="1" dirty="0" smtClean="0"/>
              <a:t>Compound primary key</a:t>
            </a:r>
            <a:r>
              <a:rPr lang="en-US" dirty="0" smtClean="0"/>
              <a:t>:  two or more fields in a table that together comprise its primary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Terminology</a:t>
            </a:r>
          </a:p>
          <a:p>
            <a:pPr marL="457200" lvl="1" indent="0">
              <a:buNone/>
            </a:pPr>
            <a:r>
              <a:rPr lang="en-US" b="1" dirty="0" smtClean="0"/>
              <a:t>Junction table</a:t>
            </a:r>
            <a:endParaRPr lang="en-US" dirty="0"/>
          </a:p>
          <a:p>
            <a:pPr lvl="2"/>
            <a:r>
              <a:rPr lang="en-US" dirty="0" smtClean="0"/>
              <a:t>A table that joins together two separate tables.</a:t>
            </a:r>
          </a:p>
          <a:p>
            <a:pPr lvl="2"/>
            <a:r>
              <a:rPr lang="en-US" dirty="0" smtClean="0"/>
              <a:t>Required when the two separate tables have a “many-to-many” relationship</a:t>
            </a:r>
          </a:p>
          <a:p>
            <a:pPr lvl="3"/>
            <a:r>
              <a:rPr lang="en-US" dirty="0" smtClean="0"/>
              <a:t>Every student may enroll in many classes.</a:t>
            </a:r>
          </a:p>
          <a:p>
            <a:pPr lvl="3"/>
            <a:r>
              <a:rPr lang="en-US" dirty="0" smtClean="0"/>
              <a:t>Every class has many students.</a:t>
            </a:r>
          </a:p>
          <a:p>
            <a:pPr lvl="2"/>
            <a:r>
              <a:rPr lang="en-US" dirty="0" smtClean="0"/>
              <a:t>Named by joining the separate table names</a:t>
            </a:r>
          </a:p>
          <a:p>
            <a:pPr lvl="3"/>
            <a:r>
              <a:rPr lang="en-US" dirty="0" smtClean="0"/>
              <a:t>Student table</a:t>
            </a:r>
          </a:p>
          <a:p>
            <a:pPr lvl="3"/>
            <a:r>
              <a:rPr lang="en-US" dirty="0" smtClean="0"/>
              <a:t>Class table</a:t>
            </a:r>
          </a:p>
          <a:p>
            <a:pPr lvl="3"/>
            <a:r>
              <a:rPr lang="en-US" dirty="0" smtClean="0"/>
              <a:t>Student / class table</a:t>
            </a:r>
          </a:p>
          <a:p>
            <a:pPr lvl="2"/>
            <a:r>
              <a:rPr lang="en-US" dirty="0" smtClean="0"/>
              <a:t>See the illustration on the next slide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9600" y="4840069"/>
            <a:ext cx="3505200" cy="646331"/>
            <a:chOff x="4572000" y="5181600"/>
            <a:chExt cx="3505200" cy="646331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572000" y="5486400"/>
              <a:ext cx="1600200" cy="152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324600" y="5181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the junction table.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22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1"/>
            <a:ext cx="656043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86075" y="593193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 grid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forms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 smtClean="0"/>
              <a:t>Table characteristics that ensure a relational database is organized as efficiently and effectively as possible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Minimize space allocations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Facilitate searches</a:t>
            </a:r>
          </a:p>
          <a:p>
            <a:pPr lvl="2"/>
            <a:r>
              <a:rPr lang="en-US" dirty="0" smtClean="0"/>
              <a:t>Establish relationships between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normal form (1NF)</a:t>
            </a:r>
          </a:p>
          <a:p>
            <a:pPr lvl="1"/>
            <a:r>
              <a:rPr lang="en-US" dirty="0" smtClean="0"/>
              <a:t>Eliminates repeating groups</a:t>
            </a:r>
          </a:p>
          <a:p>
            <a:r>
              <a:rPr lang="en-US" dirty="0" smtClean="0"/>
              <a:t>Second normal form (2NF)</a:t>
            </a:r>
          </a:p>
          <a:p>
            <a:pPr lvl="1"/>
            <a:r>
              <a:rPr lang="en-US" dirty="0" smtClean="0"/>
              <a:t>Eliminates repeating groups</a:t>
            </a:r>
          </a:p>
          <a:p>
            <a:pPr lvl="1"/>
            <a:r>
              <a:rPr lang="en-US" dirty="0" smtClean="0"/>
              <a:t>Eliminates redundant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Third normal form (3NF)</a:t>
            </a:r>
          </a:p>
          <a:p>
            <a:pPr lvl="1"/>
            <a:r>
              <a:rPr lang="en-US" dirty="0"/>
              <a:t>Eliminates repeating groups</a:t>
            </a:r>
          </a:p>
          <a:p>
            <a:pPr lvl="1"/>
            <a:r>
              <a:rPr lang="en-US" dirty="0"/>
              <a:t>Eliminates redundant data</a:t>
            </a:r>
          </a:p>
          <a:p>
            <a:pPr lvl="1"/>
            <a:r>
              <a:rPr lang="en-US" dirty="0"/>
              <a:t>Eliminates columns not dependent on the primary </a:t>
            </a:r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next few slides show you how to start with a “flat file” (such as a spreadsheet) and create normalized database tables.</a:t>
            </a:r>
          </a:p>
          <a:p>
            <a:pPr>
              <a:lnSpc>
                <a:spcPct val="150000"/>
              </a:lnSpc>
            </a:pPr>
            <a:r>
              <a:rPr lang="en-US" dirty="0"/>
              <a:t>With practice, you’ll be able to design normalized tables “from scratch</a:t>
            </a:r>
            <a:r>
              <a:rPr lang="en-US" dirty="0" smtClean="0"/>
              <a:t>.”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following example is drawn from the 23 January 2014 post on Dr. Hurt’s AIS blog.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248401" cy="838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forms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219200" y="4648200"/>
            <a:ext cx="6172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>
                <a:solidFill>
                  <a:srgbClr val="002060"/>
                </a:solidFill>
              </a:rPr>
              <a:t>This data array is a “flat file” comprising two fields and five records.  It is not normalized, as the “courses” field includes repeating groups of data (i.e., two courses in one field).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753664"/>
              </p:ext>
            </p:extLst>
          </p:nvPr>
        </p:nvGraphicFramePr>
        <p:xfrm>
          <a:off x="1847850" y="2057400"/>
          <a:ext cx="4914900" cy="21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Worksheet" r:id="rId3" imgW="2613590" imgH="1158192" progId="Excel.Sheet.12">
                  <p:embed/>
                </p:oleObj>
              </mc:Choice>
              <mc:Fallback>
                <p:oleObj name="Worksheet" r:id="rId3" imgW="2613590" imgH="115819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057400"/>
                        <a:ext cx="4914900" cy="217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7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Explain the symbols and design considerations associated with DFDs.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smtClean="0"/>
              <a:t>Compare </a:t>
            </a:r>
            <a:r>
              <a:rPr lang="en-US" dirty="0"/>
              <a:t>and contrast flowcharts and DFDs with regard to purpose, content, structure</a:t>
            </a:r>
            <a:r>
              <a:rPr lang="en-US" dirty="0" smtClean="0"/>
              <a:t>, and </a:t>
            </a:r>
            <a:r>
              <a:rPr lang="en-US" dirty="0"/>
              <a:t>use in accounting information systems.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smtClean="0"/>
              <a:t>Discuss </a:t>
            </a:r>
            <a:r>
              <a:rPr lang="en-US" dirty="0"/>
              <a:t>ways DFDs are used in AIS work.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 smtClean="0"/>
              <a:t>Construct </a:t>
            </a:r>
            <a:r>
              <a:rPr lang="en-US" dirty="0"/>
              <a:t>a leveled set of DFDs.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</a:t>
            </a:r>
            <a:r>
              <a:rPr lang="en-US" dirty="0"/>
              <a:t>normalized database tables from a DFD.</a:t>
            </a:r>
          </a:p>
        </p:txBody>
      </p:sp>
    </p:spTree>
    <p:extLst>
      <p:ext uri="{BB962C8B-B14F-4D97-AF65-F5344CB8AC3E}">
        <p14:creationId xmlns:p14="http://schemas.microsoft.com/office/powerpoint/2010/main" val="14497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put the array in 1NF, we need to eliminate repeating groups.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248401" cy="838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forms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30388" y="2754313"/>
          <a:ext cx="5773737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Worksheet" r:id="rId3" imgW="4472969" imgH="1348704" progId="Excel.Sheet.12">
                  <p:embed/>
                </p:oleObj>
              </mc:Choice>
              <mc:Fallback>
                <p:oleObj name="Worksheet" r:id="rId3" imgW="4472969" imgH="134870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754313"/>
                        <a:ext cx="5773737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4800600"/>
            <a:ext cx="59436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This array, while not fully normalized, is closer to that state.  Note that we could search for specific course prefixes and / or numbers more easily than in the flat file.</a:t>
            </a:r>
          </a:p>
        </p:txBody>
      </p:sp>
    </p:spTree>
    <p:extLst>
      <p:ext uri="{BB962C8B-B14F-4D97-AF65-F5344CB8AC3E}">
        <p14:creationId xmlns:p14="http://schemas.microsoft.com/office/powerpoint/2010/main" val="30200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put the data in 2NF, we need to eliminate redundant data.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248401" cy="838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forms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41522"/>
              </p:ext>
            </p:extLst>
          </p:nvPr>
        </p:nvGraphicFramePr>
        <p:xfrm>
          <a:off x="1828800" y="2971800"/>
          <a:ext cx="16002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Worksheet" r:id="rId3" imgW="1135423" imgH="1356264" progId="Excel.Sheet.12">
                  <p:embed/>
                </p:oleObj>
              </mc:Choice>
              <mc:Fallback>
                <p:oleObj name="Worksheet" r:id="rId3" imgW="1135423" imgH="135626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16002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992671"/>
              </p:ext>
            </p:extLst>
          </p:nvPr>
        </p:nvGraphicFramePr>
        <p:xfrm>
          <a:off x="4724400" y="3124200"/>
          <a:ext cx="2506663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Worksheet" r:id="rId5" imgW="1866943" imgH="1356264" progId="Excel.Sheet.12">
                  <p:embed/>
                </p:oleObj>
              </mc:Choice>
              <mc:Fallback>
                <p:oleObj name="Worksheet" r:id="rId5" imgW="1866943" imgH="135626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24200"/>
                        <a:ext cx="2506663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5105400"/>
            <a:ext cx="60960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 dirty="0">
                <a:solidFill>
                  <a:srgbClr val="C00000"/>
                </a:solidFill>
              </a:rPr>
              <a:t>Neither table has repeating groups or redundant data; however, we’re missing key information:  which students are in which courses?</a:t>
            </a:r>
          </a:p>
        </p:txBody>
      </p:sp>
    </p:spTree>
    <p:extLst>
      <p:ext uri="{BB962C8B-B14F-4D97-AF65-F5344CB8AC3E}">
        <p14:creationId xmlns:p14="http://schemas.microsoft.com/office/powerpoint/2010/main" val="644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Junction table</a:t>
            </a:r>
          </a:p>
          <a:p>
            <a:pPr lvl="1">
              <a:defRPr/>
            </a:pPr>
            <a:r>
              <a:rPr lang="en-US" dirty="0" smtClean="0"/>
              <a:t>Completes 2NF by marrying data from two other tables</a:t>
            </a:r>
          </a:p>
          <a:p>
            <a:pPr lvl="1">
              <a:defRPr/>
            </a:pPr>
            <a:r>
              <a:rPr lang="en-US" dirty="0" smtClean="0"/>
              <a:t>Requires a compound primary key</a:t>
            </a:r>
          </a:p>
          <a:p>
            <a:pPr lvl="1">
              <a:defRPr/>
            </a:pPr>
            <a:r>
              <a:rPr lang="en-US" dirty="0" smtClean="0"/>
              <a:t>Many-to-many relationship</a:t>
            </a:r>
          </a:p>
          <a:p>
            <a:pPr lvl="2">
              <a:defRPr/>
            </a:pPr>
            <a:r>
              <a:rPr lang="en-US" dirty="0" smtClean="0"/>
              <a:t>Each student can take many courses.</a:t>
            </a:r>
          </a:p>
          <a:p>
            <a:pPr lvl="2">
              <a:defRPr/>
            </a:pPr>
            <a:r>
              <a:rPr lang="en-US" dirty="0" smtClean="0"/>
              <a:t>Each course can have many students.</a:t>
            </a:r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6800905"/>
              </p:ext>
            </p:extLst>
          </p:nvPr>
        </p:nvGraphicFramePr>
        <p:xfrm>
          <a:off x="5097854" y="2514600"/>
          <a:ext cx="3363522" cy="329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3" imgW="2369822" imgH="2324160" progId="Excel.Sheet.12">
                  <p:embed/>
                </p:oleObj>
              </mc:Choice>
              <mc:Fallback>
                <p:oleObj name="Worksheet" r:id="rId3" imgW="2369822" imgH="2324160" progId="Excel.Shee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854" y="2514600"/>
                        <a:ext cx="3363522" cy="3298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forms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put the data in 3NF, we must ensure that each table contains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fields that give us more information about the primary key.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table:  last name, first name, area code, phone number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 table:  course title, instructor, building, classroom, section number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/ course table:  probably does not need any information beyond the primary keys of the two other tables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 forms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4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447800"/>
            <a:ext cx="3379135" cy="430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1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and purpose of DFDs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Not as widely used as flowcharts in accounting practice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Two main purposes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Understanding a business process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Understanding the relational database that underlies the AIS</a:t>
            </a:r>
          </a:p>
          <a:p>
            <a:r>
              <a:rPr lang="en-US" dirty="0" smtClean="0"/>
              <a:t>Focus on </a:t>
            </a:r>
            <a:r>
              <a:rPr lang="en-US" b="1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DFD symbols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1828800"/>
            <a:ext cx="1600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5181600"/>
            <a:ext cx="2362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0" y="1981200"/>
            <a:ext cx="2209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334000" y="4038600"/>
            <a:ext cx="2590800" cy="457200"/>
            <a:chOff x="5334000" y="4038600"/>
            <a:chExt cx="2590800" cy="457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334000" y="4038600"/>
              <a:ext cx="259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4495800"/>
              <a:ext cx="259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2860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119062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external entity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48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472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DFD symbols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1828800"/>
            <a:ext cx="19812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5181600"/>
            <a:ext cx="2362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0" y="1981200"/>
            <a:ext cx="2209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334000" y="4038600"/>
            <a:ext cx="2590800" cy="457200"/>
            <a:chOff x="5334000" y="4038600"/>
            <a:chExt cx="2590800" cy="457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334000" y="4038600"/>
              <a:ext cx="259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4495800"/>
              <a:ext cx="2590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600200" y="480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order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3412" y="2063055"/>
            <a:ext cx="193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1.0</a:t>
            </a:r>
          </a:p>
          <a:p>
            <a:pPr algn="ctr"/>
            <a:r>
              <a:rPr lang="en-US" dirty="0" smtClean="0"/>
              <a:t>Take customer order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234005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409789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Leveling and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flow diagrams are prepared in leveled sets. </a:t>
            </a:r>
          </a:p>
          <a:p>
            <a:r>
              <a:rPr lang="en-US" dirty="0" smtClean="0"/>
              <a:t>Each level reveals more detail than the one before it.</a:t>
            </a:r>
          </a:p>
          <a:p>
            <a:r>
              <a:rPr lang="en-US" dirty="0" smtClean="0"/>
              <a:t>Levels must be balanced, which means that external entities and data flows at the boundary cannot “disappear” between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Leveling and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names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Context diagram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Level Zero diagram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Level One diagram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Level Two diagram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</a:p>
          <a:p>
            <a:pPr lvl="1"/>
            <a:r>
              <a:rPr lang="en-US" dirty="0" smtClean="0"/>
              <a:t>And so on.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Leveling and balancing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Context diagram</a:t>
            </a:r>
            <a:endParaRPr lang="en-US" sz="2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Highest level view of the system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Exactly one in a leveled set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Exactly </a:t>
            </a:r>
            <a:r>
              <a:rPr lang="en-US" sz="2400" dirty="0"/>
              <a:t>one process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One or more external entities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No data stores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3000" y="685800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3600" y="3048000"/>
            <a:ext cx="21336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91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4100" y="3733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0</a:t>
            </a:r>
          </a:p>
          <a:p>
            <a:pPr algn="ctr"/>
            <a:r>
              <a:rPr lang="en-US" dirty="0" smtClean="0"/>
              <a:t>Order taking process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1676400"/>
            <a:ext cx="876300" cy="16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22918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</a:p>
          <a:p>
            <a:r>
              <a:rPr lang="en-US" dirty="0" smtClean="0"/>
              <a:t>order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629400" y="1676400"/>
            <a:ext cx="333375" cy="1219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20235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1114</Words>
  <Application>Microsoft Office PowerPoint</Application>
  <PresentationFormat>On-screen Show (4:3)</PresentationFormat>
  <Paragraphs>201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Worksheet</vt:lpstr>
      <vt:lpstr>Chapter 7</vt:lpstr>
      <vt:lpstr>Outline</vt:lpstr>
      <vt:lpstr>Learning objectives</vt:lpstr>
      <vt:lpstr>Nature and purpose of DFDs</vt:lpstr>
      <vt:lpstr>DFD symbols</vt:lpstr>
      <vt:lpstr>DFD symbols</vt:lpstr>
      <vt:lpstr>Leveling and balancing</vt:lpstr>
      <vt:lpstr>Leveling and balancing</vt:lpstr>
      <vt:lpstr>Leveling and balancing</vt:lpstr>
      <vt:lpstr>Leveling and balancing</vt:lpstr>
      <vt:lpstr>Leveling and balancing</vt:lpstr>
      <vt:lpstr>Leveling and balancing</vt:lpstr>
      <vt:lpstr>Leveling and balancing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Database design</vt:lpstr>
      <vt:lpstr>Normal forms</vt:lpstr>
      <vt:lpstr>Normal forms</vt:lpstr>
      <vt:lpstr>Normal forms</vt:lpstr>
      <vt:lpstr>Normal forms</vt:lpstr>
      <vt:lpstr>Normal forms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31</cp:revision>
  <cp:lastPrinted>2014-07-08T21:09:52Z</cp:lastPrinted>
  <dcterms:created xsi:type="dcterms:W3CDTF">2014-06-10T22:03:34Z</dcterms:created>
  <dcterms:modified xsi:type="dcterms:W3CDTF">2014-12-17T10:45:07Z</dcterms:modified>
</cp:coreProperties>
</file>