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18" autoAdjust="0"/>
    <p:restoredTop sz="94660"/>
  </p:normalViewPr>
  <p:slideViewPr>
    <p:cSldViewPr>
      <p:cViewPr>
        <p:scale>
          <a:sx n="50" d="100"/>
          <a:sy n="50" d="100"/>
        </p:scale>
        <p:origin x="-2118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4FFAF-BAF9-434B-82E7-D8D718C142B5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02F72-F8B5-4438-9D32-E02F33262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9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i="0"/>
            </a:lvl1pPr>
          </a:lstStyle>
          <a:p>
            <a:r>
              <a:rPr lang="en-US" dirty="0" smtClean="0"/>
              <a:t>Chapter __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Chapter title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541360" y="6534150"/>
            <a:ext cx="98218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Copyright © </a:t>
            </a:r>
            <a:r>
              <a:rPr lang="en-IN" sz="10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2016 </a:t>
            </a:r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McGraw-Hill Education. </a:t>
            </a:r>
            <a:r>
              <a:rPr lang="en-IN" sz="10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All </a:t>
            </a:r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rights reserved. No reproduction or distribution without the prior written consent of McGraw-Hill Education.</a:t>
            </a:r>
          </a:p>
        </p:txBody>
      </p:sp>
    </p:spTree>
    <p:extLst>
      <p:ext uri="{BB962C8B-B14F-4D97-AF65-F5344CB8AC3E}">
        <p14:creationId xmlns:p14="http://schemas.microsoft.com/office/powerpoint/2010/main" val="368173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8572500" y="6542901"/>
            <a:ext cx="800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10-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18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8572500" y="6542901"/>
            <a:ext cx="800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10-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624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Box 2"/>
          <p:cNvSpPr txBox="1"/>
          <p:nvPr userDrawn="1"/>
        </p:nvSpPr>
        <p:spPr>
          <a:xfrm>
            <a:off x="8572500" y="6542901"/>
            <a:ext cx="800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10-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48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8572500" y="6542901"/>
            <a:ext cx="800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10-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247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5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6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acle.com/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www.graze.com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eharmony.com/" TargetMode="External"/><Relationship Id="rId5" Type="http://schemas.openxmlformats.org/officeDocument/2006/relationships/hyperlink" Target="http://www.sba.gov/" TargetMode="External"/><Relationship Id="rId4" Type="http://schemas.openxmlformats.org/officeDocument/2006/relationships/hyperlink" Target="http://www.irs.gov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p.com/index.html" TargetMode="External"/><Relationship Id="rId2" Type="http://schemas.openxmlformats.org/officeDocument/2006/relationships/hyperlink" Target="http://www.oracle.com/index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E-business and Enterprise Resource Planning Systems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81000"/>
            <a:ext cx="2186271" cy="278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6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3050"/>
            <a:ext cx="3962400" cy="1162050"/>
          </a:xfrm>
        </p:spPr>
        <p:txBody>
          <a:bodyPr>
            <a:noAutofit/>
          </a:bodyPr>
          <a:lstStyle/>
          <a:p>
            <a:r>
              <a:rPr lang="en-US" sz="2800" dirty="0" smtClean="0"/>
              <a:t>Application service providers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48200" y="1143000"/>
            <a:ext cx="4038600" cy="4983163"/>
          </a:xfrm>
        </p:spPr>
        <p:txBody>
          <a:bodyPr>
            <a:noAutofit/>
          </a:bodyPr>
          <a:lstStyle/>
          <a:p>
            <a:r>
              <a:rPr lang="en-US" sz="2800" dirty="0" smtClean="0"/>
              <a:t>Title</a:t>
            </a:r>
          </a:p>
          <a:p>
            <a:pPr marL="457200" lvl="1" indent="0">
              <a:buNone/>
            </a:pPr>
            <a:r>
              <a:rPr lang="en-US" sz="2400" dirty="0" smtClean="0"/>
              <a:t>Reporting on Controls at a Service Organization</a:t>
            </a:r>
          </a:p>
          <a:p>
            <a:r>
              <a:rPr lang="en-US" sz="2800" dirty="0" smtClean="0"/>
              <a:t>Three report types</a:t>
            </a:r>
          </a:p>
          <a:p>
            <a:pPr lvl="1"/>
            <a:r>
              <a:rPr lang="en-US" sz="2400" dirty="0" smtClean="0"/>
              <a:t>SOC 1</a:t>
            </a:r>
          </a:p>
          <a:p>
            <a:pPr marL="914400" lvl="2" indent="0">
              <a:buNone/>
            </a:pPr>
            <a:r>
              <a:rPr lang="en-US" sz="2000" dirty="0" smtClean="0"/>
              <a:t>Financial reporting</a:t>
            </a:r>
          </a:p>
          <a:p>
            <a:pPr lvl="1"/>
            <a:r>
              <a:rPr lang="en-US" sz="2400" dirty="0" smtClean="0"/>
              <a:t>SOC 2</a:t>
            </a:r>
          </a:p>
          <a:p>
            <a:pPr marL="914400" lvl="2" indent="0">
              <a:buNone/>
            </a:pPr>
            <a:r>
              <a:rPr lang="en-US" sz="2000" dirty="0" smtClean="0"/>
              <a:t>Security, confidentiality, privacy and related areas</a:t>
            </a:r>
          </a:p>
          <a:p>
            <a:pPr lvl="1"/>
            <a:r>
              <a:rPr lang="en-US" sz="2400" dirty="0" smtClean="0"/>
              <a:t>SOC 3</a:t>
            </a:r>
          </a:p>
          <a:p>
            <a:pPr marL="914400" lvl="2" indent="0">
              <a:buNone/>
            </a:pPr>
            <a:r>
              <a:rPr lang="en-US" sz="2000" dirty="0" smtClean="0"/>
              <a:t>Less detailed version of SOC 2</a:t>
            </a:r>
          </a:p>
          <a:p>
            <a:pPr lvl="1"/>
            <a:endParaRPr lang="en-US" sz="24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Using ASPs involves risk.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risk can complicate a financial statement audit.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AICPA issued SSAE 16 to help address that risk in the context of an audit.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061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676400"/>
            <a:ext cx="3074335" cy="391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34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Learning objectives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Nature &amp; forms of e-business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Enterprise resource planning systems</a:t>
            </a:r>
          </a:p>
          <a:p>
            <a:r>
              <a:rPr lang="en-US" dirty="0" smtClean="0"/>
              <a:t>Application service providers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43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Explain the nature of e-business, comparing and contrasting it with traditional “</a:t>
            </a:r>
            <a:r>
              <a:rPr lang="en-US" dirty="0" smtClean="0"/>
              <a:t>brick-and-mortar</a:t>
            </a:r>
            <a:r>
              <a:rPr lang="en-US" dirty="0"/>
              <a:t>” organizations.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Discuss </a:t>
            </a:r>
            <a:r>
              <a:rPr lang="en-US" dirty="0"/>
              <a:t>major forms of </a:t>
            </a:r>
            <a:r>
              <a:rPr lang="en-US" dirty="0" smtClean="0"/>
              <a:t>e-business.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Describe the basic nature, purpose, and structure of enterprise resource planning systems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eriod" startAt="4"/>
            </a:pPr>
            <a:r>
              <a:rPr lang="en-US" dirty="0" smtClean="0"/>
              <a:t>Give </a:t>
            </a:r>
            <a:r>
              <a:rPr lang="en-US" dirty="0"/>
              <a:t>examples and analyze the causes of ERP system failures.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 startAt="4"/>
            </a:pPr>
            <a:r>
              <a:rPr lang="en-US" dirty="0"/>
              <a:t>List and discuss steps associated with successful ERP implementations.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Discuss the role of application service providers in e-business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72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 &amp; forms of e-business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Central feature</a:t>
            </a:r>
          </a:p>
          <a:p>
            <a:pPr marL="457200" lvl="1" indent="0">
              <a:lnSpc>
                <a:spcPct val="200000"/>
              </a:lnSpc>
              <a:buNone/>
            </a:pPr>
            <a:r>
              <a:rPr lang="en-US" dirty="0" smtClean="0"/>
              <a:t>Business is transacted over a </a:t>
            </a:r>
            <a:r>
              <a:rPr lang="en-US" b="1" dirty="0" smtClean="0"/>
              <a:t>network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Forms</a:t>
            </a:r>
          </a:p>
          <a:p>
            <a:pPr lvl="1"/>
            <a:r>
              <a:rPr lang="en-US" dirty="0" smtClean="0"/>
              <a:t>B 2 C</a:t>
            </a:r>
          </a:p>
          <a:p>
            <a:pPr marL="914400" lvl="2" indent="0">
              <a:buNone/>
            </a:pPr>
            <a:r>
              <a:rPr lang="en-US" dirty="0" smtClean="0">
                <a:hlinkClick r:id="rId2"/>
              </a:rPr>
              <a:t>www.graze.com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 2 B</a:t>
            </a:r>
          </a:p>
          <a:p>
            <a:pPr marL="857250" lvl="2" indent="0">
              <a:buNone/>
            </a:pPr>
            <a:r>
              <a:rPr lang="en-US" dirty="0" smtClean="0">
                <a:hlinkClick r:id="rId3"/>
              </a:rPr>
              <a:t>www.oracle.com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 2 C</a:t>
            </a:r>
          </a:p>
          <a:p>
            <a:pPr marL="857250" lvl="2" indent="0">
              <a:buNone/>
            </a:pPr>
            <a:r>
              <a:rPr lang="en-US" dirty="0" smtClean="0">
                <a:hlinkClick r:id="rId4"/>
              </a:rPr>
              <a:t>www.irs.gov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 2 B</a:t>
            </a:r>
          </a:p>
          <a:p>
            <a:pPr marL="914400" lvl="2" indent="0">
              <a:buNone/>
            </a:pPr>
            <a:r>
              <a:rPr lang="en-US" dirty="0" smtClean="0">
                <a:hlinkClick r:id="rId5"/>
              </a:rPr>
              <a:t>www.sba.gov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 2 C</a:t>
            </a:r>
          </a:p>
          <a:p>
            <a:pPr marL="914400" lvl="2" indent="0">
              <a:buNone/>
            </a:pPr>
            <a:r>
              <a:rPr lang="en-US" dirty="0" smtClean="0">
                <a:hlinkClick r:id="rId6"/>
              </a:rPr>
              <a:t>www.eharmony.com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AutoShape 2" descr="data:image/jpeg;base64,/9j/4AAQSkZJRgABAQAAAQABAAD/2wCEAAkGBxQTEhUUEhQUFRUUFBYUFBQUFRQWFBQUFBYWFxQVFRUYHCggGBolHBQVITEhJSkrLi4uFx8zODMsNygtLisBCgoKDg0OGhAQGywkHCQsLCwsLCwsLCwvLCwsLCwsLCwsLCwsLCwsLCwsLCwsLCwsLCwsLCwsLCwsLCwsLCwsLP/AABEIAKsBJwMBEQACEQEDEQH/xAAcAAEAAQUBAQAAAAAAAAAAAAAAAQIDBAUGBwj/xABJEAACAQICBAkJBQQHCQAAAAAAAQIDEQQSBQYhMRMVQVFSYZGi0RQiMlRxgZKTsQdCU6GyI2PB4SQzRGJzgtIIFkNkcoSj8PH/xAAaAQEAAwEBAQAAAAAAAAAAAAAAAQIDBAUG/8QALxEBAAIBAgQGAQMDBQAAAAAAAAECAxETBBIhoTFBUVJT4RQiYXEFkbEjJDJCgf/aAAwDAQACEQMRAD8A9xAAAAAAAAAAAAAAAAAAAAAAAAAAAAAAAAAAAAAAAAABYx3oP3fVAXwAAAAAAAAAAAAAAAAAAAAAAAAAAAAAAAAAAAAAAAAAWMd6D931QF8AAAAAAAAAAAAAAAAAAAAAAAAAAAAAAAAAAAAAAAAAFjHeg/d9UBfAAAAAAAAAAAFMqiW9pE6SiZiPFbeLhe2aPaTyW9FdyvhquRmnuafsK6aLRMT4KgkAAAAAAAAAAAAAAAAAAAAAAAAAFjHeg/d9UBfAAAAAAAAAWK9ey82zfXu95atfVS1tI6OJ1px9anOKdVtSV9nmpW5FY9LhcdLRPR43HZcmO0fq8XPVdLVHvnJ227Xc7Yw09HnTxOSfNuNDaRpSX7SrJVXdLN6N3us0cufFeJ/THR28Nmx2j9dp5lzAacgnlnKdOak1witldnulFb0Vvw86axGsei2Pi6xPLaZidfF22ExeaKd001dSW5+w821NJe1S+sastMo0SAAAAAAAAAAAAAAAAAAAAAAAAWMd6D931QF8AAAAAAADGxNe2xFqwraWFKZdm4TXfGt1lTtshFNc7ctp6vBUiKc3q8H+p5ZnLyekf5c3nO15mpnBq2mr2DlWqpJ2UdspcqXUYcRkilHXweKcuTSPLxehYWioLe23ve5N9Udy9x49p1fR0pys7D4m2/cZzGrWstgmZtEgAAAAAAAAAAAAAAAAAAAAAALGO9B+76oC+AAAAAACitPKmyYjUlqKlQ1ZLecIaLWfRqqxUkvOjsv1Pdd8yZ1cNmmk6eTh47hoy1ifNwVROLcZKzTs11o9WLRMaw+emkxOk+LpsNqhJpOVSKurtKLbTe7l2nFbjYidIh6dP6VaYibWbnVzR6oZ4teepWz22Ti1eOXm9hzcRlnJpPk7uC4eMPNWfH19W7zHM7kZwNjo7EX818m4paPNpWWcUWAAAAAAAAAAAAAAAAAAAAAALGO9B+76oC+AAAAAADB0nUski9VbNTKZdmozgMwHO6w6AlVnwlOSUrJOL2J23NPnOzBxMUjlt4PN4zgZyW56eKnF6WxEOCVSDpxuuEqRee8VvWxbCa4sdtZrOvpCMmfPTli8aR5y2+HdOqlVpOSu96bV+dNPec9omk8tnZSa5Ii9JZVLOr5nF7dlk1s5Fve0pOnk1rFo8VWcqsyMDWtOPtt2kSmHQGTUAAAAAAAAAAAAAAAAAAAAAAsY70H7vqgL4AAAAAQBq9My2r2F6qWaedQsqo4QkFUAqUwJzhE9Wpx0Xh6NR0p5YxTcYtJ2cnuT9+w3pMZLxzQ5MtZw45mk6Q4qOk6q3VJq+/a9p6e1T0eH+Rl8rOh0RrRfLCqtr2Z1y810cWfhorE2q9TheOm0xS/j6uowGJUpK3Ojhl6kOuMmoAAAAAAABZq4ynF2lOEXzOUU+xsCjjCl+LT+OPiBk3AAWq2KhD05xjfdmkl9QLfGNL8Wn8cfECXpCl+LT+OPiAWkKX4tP44+IDjGl+LT+OPiAWkKX4tP44+IEcY0vxafxx8QLtHEwn6EoytvyyTt2AU430H7vqgL4AAAAgABq9OR2J+1F6q2c9UmWUW+ECFqWKs7WGqV2Fa+0lCvOBz+ubk6cLXyqXnc27ZdHXwcxzS87+pRbkj0chc9F4uiziJXVuXeUs0pGjvPs7c5+k245ko332itp5vFcsT0e3wE2mv6vDyenXOJ6RcBcDzjWzSNdY2tGNbERhCNHLCjlss8W5N3XUaY6c3myy5OTy1c9HWKtJtRxeJVnZuc4Lfs3Zec6PxNI6uKOPiZ0jp/LLo47FqMpVsViIJejacXff8A3Sk4qzOlZbVz3iszeNPRh1daJrdi8Y3zZoLb7cppHB2ljb+pUhGG1krT3YjG3W+0qbtf/KRfheXzTi4/c8Ky861wxU6uIz1ZOc3SheUrZna++3Kcb0IaJyQS96+w/WuviYVMPWedYeMHTqP0ssm0oy57W3gepXA8H/2g53xmHXNQk+2f8gPLW0gKbp7gJUlZPnAhNcgEtrtAhWts5AMvR+k6mHmp0ak6U196Da7eR+xges6gfaficTVjhcRGFTOpWqpZJrJHN5y3O9rcm8D2oAAAgCLgRcIWMbSzwceXk9pMToS4zEOzNGbGdUC1N33hCunUsSLqqgWsZBVIShLdJW9nMy1LTWdYZ5McXrNZcLj8M6U3BtO3Kus9THk566vBy4tu3KxaGElUm0le6tZfxF7RXrKcdJtOlXreo2juCpp8kVlXW3tkzyMtuadX0GGnJWIdVnMmxnAZwPPNNy/p+J/6KH6GXqpZz+OwdKlN4iSurptc0nsvblOumS967cPPy4ceO+9JpmtKpSjKi04p5pbtyXMxhiK30uniZtfHE4+sNXgtE8PDhG8rb2bNllvsje+fbnlhyYuE3q889Gy0dQjThZek073Vm/5HNmvNp18ndw2KuOunm8y1gl+1X+HD6M43e0st7/l4BL2X/Z6haWLk1vhRSfPtqXsB7PnA8C+3mrfSFNdHDR/OcwPNKu4CKMW72TexvYuRb2BE9y9gCEXaVk9i27Ny52BNXkARi8rdtl0m7bFfcBFXeB3f2NYZyx6lZ2jRqu9tl24K1/Y2B9LAAKWwKHMIUuYFLqE6Cl1QOe1gwm+pH/Ml9S0SpMOYnVLKrfDAQ8RtRKFUcSAnikk23sW1kxGs6Qi1oiNZcbKcq1RtbXJt+xf/AA9HWMdXi6Wy3mY8Zdbq5ou3mra3tnLkS5jhzZZvL1eHwRjj93oOHnGEVGO5bDnda55SQlPlAEeUIDhNKzvjsS/7tD9DL1Uu1+lEpU5RuleybbWxXV2a45mLaufLEWpMaqVGEIKnsUcuXa0vaRNpm3MtFK1pyeSjD1qVOKjGUUopfeXaybc1p1lFOTHXSJYlTJnlONW7afm5011WXuJtNuXlmFK1pz80T1eY6aner7IwXdOV2tYEvX/sKr5IYpt8tNL3KT/iEPU3pJc4Hg/2x4rPpJtclCkv1v8AiEuJmBTF2vbZsAmXIBCex9exgTPeAT2W55L8gIlvA9L+w2H9IxEuSNCK6ryqL/SB9CAW8TXjCEpzdoxTlJvkS3sDm6uvOBW/ER+GfgELEtfMB6wvhqf6SYFD17wPrC+GfgBblr1guSuvhn4BC3/vrhG0lWV5NRV4zV29yu0SMyvpKxOiurh9Y9JRhNuCslvTexv+6bRTpqwtk0to0VPWinLl/MjlOZcenYc/5jlOdMdPQXL+Y5Tna7SmsMZ2gnaO+TvzciNMelerHNE3jl8lilrLGLUKcbLlla79vWROt56rREY69Hd6u6XtC3Xv3N35ymSmjTDk5odBRx7Zk3ZdOuyErymwlRUcghyOndXeGrSqupWg5qKcYSiovIrJ7UWre1fBS+Kt/wDk5zS2r9KhDhK1evCC2Xk4b+T7u8vv39Wf4uL0cPpzSkVNKhXqVI2V3USve+22zdYjfvHhKZ4XHPjDdYClhq0lCniKjm90WoJvZtteO0n8jJ6o/ExejNravTW6VX2+Z/BDfyep+Ji8ocrrFgJU5qTTyySV3zpW2mLpaeLIHb/Z/pCdOFRQ+9JN+6IHXy0rW5LgcPrho+rVm61m5WSkrb0tzRI5PMiEqJS2MCpyQFLns94FbkEKcy2e0JVZkB6H9k+K4NYmS+8qUexyf8Qh9GBLUa3O2BxL5qFT9LA4TG1ayw8akJRsqcHlyedbKrtM7MO3aYiYedxM5q1m1Z6ejD0WpYlO7nFbLzTs83LFdVjfLpinpo5sEW4iOszH7snSmkZ0mo0lF8GvOcrPZbZfbf3lMWKt+tvNrxGe+OeWnk0UtPV5NWklbkjFWftOqOHxxHg8+eNzzPizdYFWeFhKpJf19BuOVJp8KlvR5+fk8Kw9jht2Yibz/wCNtjlLaYw6JcjpjAzk3eOZHZivTTSXncRiyc3NVzGI0VC+2Mov/wB5zXapbwYfkZa+LFlo6C+9L8iuxX1Wjir6eCqGjYP70n2CMFZRPFXjyZNHRMOSMpdrLbWOvipv5reH+G1wWh5/dpqPW0kJyY6+Ca4c2Serp9F6JlHe7nHkyc0vSw4duNHQ4XDtGLohsaNNkJZUIARiE1FtK7SbS5wPGsTr7pHNJcFBWbVuAqcj9pGq2jGq67Y+StKhTknvUsPNrsbGqNGtqaZryd3gcM/+0YSvYfWTFU3+zwtGD544Zp9oRovvXLSH4MPkT8RqaQ9H0NSjisJCtOhtcbypuG3NHekpdaA5zB6PhjOFp+Q1MLOMbxlOnZN817LsLUnSVcldYdNqrgYTpWcIxqQ82pFJK0ly+/eWyU5Z/ZTFk5o/eG9Wh1zfQzbIloaPMuxEDAxGqVCW+lD4I+A1GO9TqK3U4L/LEC1LU6k/+HD4IgR/uhS/Dh8MQNRpPUjI+FowjJ/epSScZLq2bGa1tE9LMbVtHWn9mToXReGrpqNOMakfTpSjFSh7uVdZW9JqtTJF/wCW1hqfQ/Cp/BHwKNGwhoWNODyRUd25JcqA78JarWuN8FiV/wAvV/QwON0XUvh6XXSh+lGsMp6tdi8dKhVpwhFOnPYly35bc1jprWMlJtM9YcV7ziyVpWOktdrBo9cJGcW26k7S5bbFu/M1wZf08s+Tn4vh9LxaPOW3q4CkkpKMU4pO8lstFPf2/kYRmvPSZdduHxx+qI8GBrFj41cIpRd15Rh1/wCaHiZZaTTpLbBkjJGsOtq4W5k3Y09Hp8g1Ro1OmcNClTcpJdS53yI1x1m1tIY5rVx15pabDatTdKU8ilVqbUtnmp+3mNZyVm+mvSHPXFaMczpraV7Rug6tKKTw2Z8ss8Fd+wm81tOvOrireldNvv8ATYwwlVf2V/HEpy09zXcyeVO/0vwpVl/ZX8yI5Mfu7G7l9nf6X4Ouv7K/mQG3j93Y3c3s7/TIjWxHqkvmQG3j9/Y3c3x9/pdjisR6pL5kBt4/f2N7N8ff6XY43EeqS+ZAbeP39k72b4+/0uLHYj1SfzIDbx+/sb2b4+/0ny/EeqS+bAbeP39jezfH3+k+XYj1SXzYDbx+/sb+b4+/0eXYn1OXzYDbx+/sb+b4+/0lY7E+py+bAjbx+/sb+b4+/wBHluJ9Tl82A2sXv7G/m+Pv9HluJ9Tl82A2sXv7G/m+Pv8AQ8bifU5fNgNrF7+xvZvj7/TUeR4qOJ4enhpRUlapDPBqXM732NGmmLl5Zsx1zc/PFP56twsbiPU5fNgZ7WL39m2/m+Pv9DxuJ9Tl82A2sXv7J383x9/pHluJ9Tl82A2sXv7I383x9/o8sxPqcvmwG1i9/Y3s3x9/pHleJ9Tl82A2sXv7G/m+Pv8ASPKsT6nL5sBtYvf2N/N8ff6PKsT6nL5sCNrH7+xv5vj7/TS6Z0RXrSVSnhZ0a0PRqxqQv7JL7y6jWkY69Jv0/hlknLadYx6T/P06PQKryhbE08k42TkrZZ9aSbsc+WtIn9E6urBfJaP9Suks7GUfMfu+qMnQ3IGv1iX9ExH+BV/RIDyrRenaMcPRTmrqlBNbX91HTXDeY6Q5L8RjrOkyh6boSqKWbaotJtbFtX5svtZIroy/IxTfXVFTWOjfldtzS+lxHD3LcZiUvWml0ZPnVkW/Gt6qTxuP0YOmNM0alHLBZZcNRlaySk1Vht2ewpmxXrGs9WvD58d7aVjSXpUaqZyO1W5K1yUOdpUfK8Rd/wBVSezmlPnOuf8ASpp5y4K/7jLr/wBa+H8urp4bYcrv0XVhwaKlQBoqVACpUQaKlSIEqmSKuDCVWQCVAhCcoSnKAygTkGonKNQykCcoDKAygMoDKDQygMoDKAygTlCVjGx8x+76oDPA5vXbT9HD4eqqkleVOUWr7lKLXbt2ID5iz0v3naiUaI4Sl+87UDRHCUv3nagaGel+87UDRu9GaHTcKjVRLNGST2t2aa2ItWk2nRne8UjV69gtN0rLMqt+qlPwN/xbesf3c88dT0n+y5jtJ8MlSoRqZpu15QlFJcruzSmGMc815jowy8TOWOTHE6z6x5On0RouNGnGC5Ft63ys5b3m9tZd+LHGOsVhsFTKNFWQCcgDIBOQBkAnKAygTlAWAmxAmwCwQmwSWCCwSmwCwCwCwCwSWCCwSWAkABYxvoP3fVAYOsemOAilH0pbL2vb+YHn2lKdGv8A10c7u2s0W9r3sIaDEauUcsuDhSUn6LlCTS62kShp1qfV5auH6/2MrhLdQ1aw6STjBvleV7esnWFZiVUdXMP+HT+GQ1g0l12qur7vwk4tdFNW2c9iJnVMRo7Wnh0gnRejTIFagBOUCcoE5QJygMoDKAygTlAWBoWBoWAWBomwCwCwCwSWAWAWAWAWAmwCwEWAmwCwFjGrzH7vqgL86ae9ICjyePMuwCPJo8y7AHk0eZdgDyaPMuwCVh1zLsAngvYBVwYDIBOUBlAZQgygTlBoWCSwCwCwCwCwEWAZQGUBlAZQGUBYBYBlAWAmwEWAmwEWAWAWAs41eY/d9UBkAAAAAAAAAAAAAAAAAAAAAAAAAAAAAAAAAAAAAAAAAAsY70H7vqgL4AAAAAAAAAAAAAAAAAAAAAAAAAAAAAAAAAAAAAAAAALGO9B+76oDQ8aVel3Y+ADjSr0u7HwAcaVel3Y+ADjSr0u7HwAcaVel3Y+ADjSr0u7HwAcaVel3Y+ADjSr0u7HwAcaVel3Y+ADjSr0u7HwAcaVel3Y+ADjSr0u7HwAcaVel3Y+ADjSr0u7HwAcaVel3Y+ADjSr0u7HwAcaVel3Y+ADjSr0u7HwAcaVel3Y+ADjSr0u7HwAcaVel3Y+ADjSr0u7HwAcaVel3Y+ADjSr0u7HwAcaVel3Y+ADjSr0u7HwAcaVel3Y+ADjSr0u7HwAcaVel3Y+ADjSr0u7HwAcaVel3Y+ADjSr0u7HwAcaVel3Y+ADjSr0u7HwAcaVel3Y+ADjSr0u7HwAtYvSdXI/O5vux511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46406"/>
            <a:ext cx="3429000" cy="198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26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Enterprise resource planning systems</a:t>
            </a:r>
            <a:endParaRPr lang="en-US" sz="4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Purpose</a:t>
            </a:r>
          </a:p>
          <a:p>
            <a:pPr marL="457200" lvl="1" indent="0">
              <a:buNone/>
            </a:pPr>
            <a:r>
              <a:rPr lang="en-US" dirty="0" smtClean="0"/>
              <a:t>Providing comprehensive information for decision making</a:t>
            </a:r>
          </a:p>
          <a:p>
            <a:r>
              <a:rPr lang="en-US" dirty="0" smtClean="0"/>
              <a:t>Nature</a:t>
            </a:r>
          </a:p>
          <a:p>
            <a:pPr lvl="1"/>
            <a:r>
              <a:rPr lang="en-US" dirty="0" smtClean="0"/>
              <a:t>Fundamentally, relational databases</a:t>
            </a:r>
          </a:p>
          <a:p>
            <a:pPr lvl="1"/>
            <a:r>
              <a:rPr lang="en-US" dirty="0" smtClean="0"/>
              <a:t>Modular organization</a:t>
            </a:r>
          </a:p>
          <a:p>
            <a:r>
              <a:rPr lang="en-US" dirty="0" smtClean="0"/>
              <a:t>Major companies</a:t>
            </a:r>
          </a:p>
          <a:p>
            <a:pPr lvl="1"/>
            <a:r>
              <a:rPr lang="en-US" dirty="0" smtClean="0">
                <a:hlinkClick r:id="rId2"/>
              </a:rPr>
              <a:t>Oracle</a:t>
            </a:r>
            <a:r>
              <a:rPr lang="en-US" dirty="0" smtClean="0"/>
              <a:t> (PeopleSoft)</a:t>
            </a:r>
          </a:p>
          <a:p>
            <a:pPr lvl="1"/>
            <a:r>
              <a:rPr lang="en-US" dirty="0" smtClean="0">
                <a:hlinkClick r:id="rId3"/>
              </a:rPr>
              <a:t>SAP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30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Enterprise resource planning systems</a:t>
            </a:r>
            <a:endParaRPr lang="en-US" sz="4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045734"/>
              </p:ext>
            </p:extLst>
          </p:nvPr>
        </p:nvGraphicFramePr>
        <p:xfrm>
          <a:off x="990600" y="1904998"/>
          <a:ext cx="7391400" cy="39823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3800"/>
                <a:gridCol w="2463800"/>
                <a:gridCol w="2463800"/>
              </a:tblGrid>
              <a:tr h="861646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Table 10.1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Modular organization of ERP systems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44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Generic module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name</a:t>
                      </a:r>
                      <a:endParaRPr lang="en-US" sz="18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Primary stakeholder group</a:t>
                      </a:r>
                      <a:endParaRPr lang="en-US" sz="18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Module components in SAP</a:t>
                      </a:r>
                      <a:endParaRPr lang="en-US" sz="18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744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Customer relationship management (CRM)</a:t>
                      </a:r>
                      <a:endParaRPr lang="en-US" sz="18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Customers</a:t>
                      </a:r>
                      <a:endParaRPr lang="en-US" sz="18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Sales and distribution</a:t>
                      </a:r>
                      <a:endParaRPr lang="en-US" sz="18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5744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Human resource management (HRM)</a:t>
                      </a:r>
                      <a:endParaRPr lang="en-US" sz="18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Employees</a:t>
                      </a:r>
                      <a:endParaRPr lang="en-US" sz="18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Human resources</a:t>
                      </a:r>
                      <a:endParaRPr lang="en-US" sz="18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5744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Supply chain management  (SCM)</a:t>
                      </a:r>
                      <a:endParaRPr lang="en-US" sz="18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Vendors</a:t>
                      </a:r>
                      <a:endParaRPr lang="en-US" sz="18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Materials management</a:t>
                      </a:r>
                      <a:endParaRPr lang="en-US" sz="18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5744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Financial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management</a:t>
                      </a:r>
                      <a:endParaRPr lang="en-US" sz="18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Stockholders</a:t>
                      </a:r>
                      <a:endParaRPr lang="en-US" sz="180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Financial accounting</a:t>
                      </a:r>
                      <a:endParaRPr lang="en-US" sz="18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33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Enterprise resource planning systems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Selected failure causes</a:t>
            </a:r>
          </a:p>
          <a:p>
            <a:pPr lvl="1"/>
            <a:r>
              <a:rPr lang="en-US" dirty="0" smtClean="0"/>
              <a:t>Poor top management leadership</a:t>
            </a:r>
          </a:p>
          <a:p>
            <a:pPr lvl="1"/>
            <a:r>
              <a:rPr lang="en-US" dirty="0" smtClean="0"/>
              <a:t>Unrealistic expectations</a:t>
            </a:r>
          </a:p>
          <a:p>
            <a:pPr lvl="1"/>
            <a:r>
              <a:rPr lang="en-US" dirty="0" smtClean="0"/>
              <a:t>Inaccurate data in the system</a:t>
            </a:r>
          </a:p>
          <a:p>
            <a:pPr lvl="1"/>
            <a:r>
              <a:rPr lang="en-US" dirty="0" smtClean="0"/>
              <a:t>Significant technical difficulties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Selected conditions for success</a:t>
            </a:r>
          </a:p>
          <a:p>
            <a:pPr lvl="1"/>
            <a:r>
              <a:rPr lang="en-US" dirty="0" smtClean="0"/>
              <a:t>Obtain organizational commitment.</a:t>
            </a:r>
          </a:p>
          <a:p>
            <a:pPr lvl="1"/>
            <a:r>
              <a:rPr lang="en-US" dirty="0" smtClean="0"/>
              <a:t>Communicate strategic goals clearly.</a:t>
            </a:r>
          </a:p>
          <a:p>
            <a:pPr lvl="1"/>
            <a:r>
              <a:rPr lang="en-US" dirty="0" smtClean="0"/>
              <a:t>View ERP as an enterprise-wide venture.</a:t>
            </a:r>
          </a:p>
          <a:p>
            <a:pPr lvl="1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86200" y="580965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457200"/>
            <a:r>
              <a:rPr lang="en-US" sz="1200" dirty="0" err="1"/>
              <a:t>Umble</a:t>
            </a:r>
            <a:r>
              <a:rPr lang="en-US" sz="1200" dirty="0"/>
              <a:t>, E., and M. </a:t>
            </a:r>
            <a:r>
              <a:rPr lang="en-US" sz="1200" dirty="0" err="1"/>
              <a:t>Umble</a:t>
            </a:r>
            <a:r>
              <a:rPr lang="en-US" sz="1200" dirty="0"/>
              <a:t>. 2002. “Avoiding ERP </a:t>
            </a:r>
            <a:r>
              <a:rPr lang="en-US" sz="1200" dirty="0" smtClean="0"/>
              <a:t>Implementation Failure</a:t>
            </a:r>
            <a:r>
              <a:rPr lang="en-US" sz="1200" dirty="0"/>
              <a:t>.” </a:t>
            </a:r>
            <a:r>
              <a:rPr lang="en-US" sz="1200" i="1" dirty="0"/>
              <a:t>Industrial </a:t>
            </a:r>
            <a:r>
              <a:rPr lang="en-US" sz="1200" i="1" dirty="0" smtClean="0"/>
              <a:t>Management, </a:t>
            </a:r>
            <a:r>
              <a:rPr lang="en-US" sz="1200" dirty="0" smtClean="0"/>
              <a:t>January/February</a:t>
            </a:r>
            <a:r>
              <a:rPr lang="en-US" sz="1200" dirty="0"/>
              <a:t>, pp. 25–34. </a:t>
            </a:r>
          </a:p>
        </p:txBody>
      </p:sp>
    </p:spTree>
    <p:extLst>
      <p:ext uri="{BB962C8B-B14F-4D97-AF65-F5344CB8AC3E}">
        <p14:creationId xmlns:p14="http://schemas.microsoft.com/office/powerpoint/2010/main" val="239688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service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dirty="0" smtClean="0"/>
              <a:t>An </a:t>
            </a:r>
            <a:r>
              <a:rPr lang="en-US" b="1" dirty="0">
                <a:solidFill>
                  <a:srgbClr val="C00000"/>
                </a:solidFill>
              </a:rPr>
              <a:t>organization</a:t>
            </a:r>
            <a:r>
              <a:rPr lang="en-US" dirty="0"/>
              <a:t> that provides a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contractual service</a:t>
            </a:r>
            <a:r>
              <a:rPr lang="en-US" dirty="0"/>
              <a:t> to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deploy, host and manage applications</a:t>
            </a:r>
            <a:r>
              <a:rPr lang="en-US" dirty="0"/>
              <a:t> for customers </a:t>
            </a:r>
            <a:r>
              <a:rPr lang="en-US" b="1" dirty="0"/>
              <a:t>remotely</a:t>
            </a:r>
            <a:r>
              <a:rPr lang="en-US" dirty="0"/>
              <a:t> from a centralized location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US" dirty="0" err="1" smtClean="0"/>
              <a:t>Jaruzelski</a:t>
            </a:r>
            <a:r>
              <a:rPr lang="en-US" dirty="0"/>
              <a:t>, Ribeiro and Lake (2014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71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service providers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ASP types</a:t>
            </a:r>
          </a:p>
          <a:p>
            <a:pPr lvl="1"/>
            <a:r>
              <a:rPr lang="en-US" dirty="0" smtClean="0"/>
              <a:t>Enterprise</a:t>
            </a:r>
          </a:p>
          <a:p>
            <a:pPr marL="914400" lvl="2" indent="0">
              <a:buNone/>
            </a:pPr>
            <a:r>
              <a:rPr lang="en-US" dirty="0" smtClean="0"/>
              <a:t>ERP systems</a:t>
            </a:r>
          </a:p>
          <a:p>
            <a:pPr lvl="1"/>
            <a:r>
              <a:rPr lang="en-US" dirty="0" smtClean="0"/>
              <a:t>Local / regional</a:t>
            </a:r>
          </a:p>
          <a:p>
            <a:pPr marL="914400" lvl="2" indent="0">
              <a:buNone/>
            </a:pPr>
            <a:r>
              <a:rPr lang="en-US" dirty="0" smtClean="0"/>
              <a:t>Payroll services for companies in Denver</a:t>
            </a:r>
          </a:p>
          <a:p>
            <a:pPr lvl="1"/>
            <a:r>
              <a:rPr lang="en-US" dirty="0" smtClean="0"/>
              <a:t>Specialist</a:t>
            </a:r>
          </a:p>
          <a:p>
            <a:pPr marL="914400" lvl="2" indent="0">
              <a:buNone/>
            </a:pPr>
            <a:r>
              <a:rPr lang="en-US" dirty="0" smtClean="0"/>
              <a:t>Online diversity compliance training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en-US" dirty="0" smtClean="0"/>
              <a:t>Vertical market</a:t>
            </a:r>
          </a:p>
          <a:p>
            <a:pPr marL="914400" lvl="2" indent="0">
              <a:buNone/>
            </a:pPr>
            <a:r>
              <a:rPr lang="en-US" dirty="0" smtClean="0"/>
              <a:t>Patient billing for hospitals</a:t>
            </a:r>
          </a:p>
          <a:p>
            <a:pPr lvl="1"/>
            <a:r>
              <a:rPr lang="en-US" dirty="0" smtClean="0"/>
              <a:t>Volume business</a:t>
            </a:r>
          </a:p>
          <a:p>
            <a:pPr marL="914400" lvl="2" indent="0">
              <a:buNone/>
            </a:pPr>
            <a:r>
              <a:rPr lang="en-US" dirty="0" smtClean="0"/>
              <a:t>Comprehensive human resource services for mid-range businesses in Nashville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724400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649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414</Words>
  <Application>Microsoft Office PowerPoint</Application>
  <PresentationFormat>On-screen Show 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Chapter 10</vt:lpstr>
      <vt:lpstr>Outline</vt:lpstr>
      <vt:lpstr>Learning objectives</vt:lpstr>
      <vt:lpstr>Nature &amp; forms of e-business</vt:lpstr>
      <vt:lpstr>Enterprise resource planning systems</vt:lpstr>
      <vt:lpstr>Enterprise resource planning systems</vt:lpstr>
      <vt:lpstr>Enterprise resource planning systems</vt:lpstr>
      <vt:lpstr>Application service providers</vt:lpstr>
      <vt:lpstr>Application service providers</vt:lpstr>
      <vt:lpstr>Application service providers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</dc:creator>
  <cp:lastModifiedBy>Pavendan Pugalendi</cp:lastModifiedBy>
  <cp:revision>19</cp:revision>
  <dcterms:created xsi:type="dcterms:W3CDTF">2014-06-10T22:03:34Z</dcterms:created>
  <dcterms:modified xsi:type="dcterms:W3CDTF">2014-12-17T07:27:48Z</dcterms:modified>
</cp:coreProperties>
</file>